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9"/>
  </p:notesMasterIdLst>
  <p:sldIdLst>
    <p:sldId id="398" r:id="rId2"/>
    <p:sldId id="399" r:id="rId3"/>
    <p:sldId id="400" r:id="rId4"/>
    <p:sldId id="401" r:id="rId5"/>
    <p:sldId id="402" r:id="rId6"/>
    <p:sldId id="403" r:id="rId7"/>
    <p:sldId id="404" r:id="rId8"/>
    <p:sldId id="405" r:id="rId9"/>
    <p:sldId id="406" r:id="rId10"/>
    <p:sldId id="407" r:id="rId11"/>
    <p:sldId id="408" r:id="rId12"/>
    <p:sldId id="409" r:id="rId13"/>
    <p:sldId id="410" r:id="rId14"/>
    <p:sldId id="411" r:id="rId15"/>
    <p:sldId id="412" r:id="rId16"/>
    <p:sldId id="413" r:id="rId17"/>
    <p:sldId id="415" r:id="rId18"/>
    <p:sldId id="416" r:id="rId19"/>
    <p:sldId id="417" r:id="rId20"/>
    <p:sldId id="418" r:id="rId21"/>
    <p:sldId id="419" r:id="rId22"/>
    <p:sldId id="420"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35" r:id="rId38"/>
    <p:sldId id="436" r:id="rId39"/>
    <p:sldId id="437" r:id="rId40"/>
    <p:sldId id="440" r:id="rId41"/>
    <p:sldId id="441" r:id="rId42"/>
    <p:sldId id="442" r:id="rId43"/>
    <p:sldId id="443" r:id="rId44"/>
    <p:sldId id="444" r:id="rId45"/>
    <p:sldId id="438" r:id="rId46"/>
    <p:sldId id="439" r:id="rId47"/>
    <p:sldId id="445" r:id="rId48"/>
    <p:sldId id="446" r:id="rId49"/>
    <p:sldId id="447" r:id="rId50"/>
    <p:sldId id="448" r:id="rId51"/>
    <p:sldId id="449" r:id="rId52"/>
    <p:sldId id="450" r:id="rId53"/>
    <p:sldId id="451" r:id="rId54"/>
    <p:sldId id="452" r:id="rId55"/>
    <p:sldId id="453" r:id="rId56"/>
    <p:sldId id="454" r:id="rId57"/>
    <p:sldId id="455" r:id="rId58"/>
    <p:sldId id="456" r:id="rId59"/>
    <p:sldId id="458" r:id="rId60"/>
    <p:sldId id="459" r:id="rId61"/>
    <p:sldId id="460" r:id="rId62"/>
    <p:sldId id="461" r:id="rId63"/>
    <p:sldId id="462" r:id="rId64"/>
    <p:sldId id="463" r:id="rId65"/>
    <p:sldId id="464" r:id="rId66"/>
    <p:sldId id="465" r:id="rId67"/>
    <p:sldId id="466" r:id="rId68"/>
  </p:sldIdLst>
  <p:sldSz cx="12192000" cy="6858000"/>
  <p:notesSz cx="6858000" cy="9144000"/>
  <p:custDataLst>
    <p:tags r:id="rId70"/>
  </p:custDataLst>
  <p:defaultTextStyle>
    <a:defPPr>
      <a:defRPr lang="zh-CN"/>
    </a:defPPr>
    <a:lvl1pPr algn="l" rtl="0" fontAlgn="base">
      <a:spcBef>
        <a:spcPct val="0"/>
      </a:spcBef>
      <a:spcAft>
        <a:spcPct val="0"/>
      </a:spcAft>
      <a:defRPr kumimoji="1" sz="2800" b="1" kern="1200">
        <a:solidFill>
          <a:schemeClr val="tx1"/>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defRPr kumimoji="1" sz="2800" b="1"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defRPr kumimoji="1" sz="2800" b="1"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defRPr kumimoji="1" sz="2800" b="1"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defRPr kumimoji="1" sz="2800" b="1"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umimoji="1" sz="2800" b="1"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umimoji="1" sz="2800" b="1"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umimoji="1" sz="2800" b="1"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umimoji="1" sz="2800" b="1"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4C13"/>
    <a:srgbClr val="66FFFF"/>
    <a:srgbClr val="00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p:cViewPr varScale="1">
        <p:scale>
          <a:sx n="55" d="100"/>
          <a:sy n="55" d="100"/>
        </p:scale>
        <p:origin x="-75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b="0">
                <a:latin typeface="Times New Roman" panose="02020603050405020304" pitchFamily="18" charset="0"/>
              </a:defRPr>
            </a:lvl1pPr>
          </a:lstStyle>
          <a:p>
            <a:pPr>
              <a:defRPr/>
            </a:pPr>
            <a:endParaRPr lang="en-US" altLang="zh-CN"/>
          </a:p>
        </p:txBody>
      </p:sp>
      <p:sp>
        <p:nvSpPr>
          <p:cNvPr id="31747"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b="0">
                <a:latin typeface="Times New Roman" panose="02020603050405020304" pitchFamily="18" charset="0"/>
              </a:defRPr>
            </a:lvl1pPr>
          </a:lstStyle>
          <a:p>
            <a:pPr>
              <a:defRPr/>
            </a:pPr>
            <a:endParaRPr lang="en-US" altLang="zh-CN"/>
          </a:p>
        </p:txBody>
      </p:sp>
      <p:sp>
        <p:nvSpPr>
          <p:cNvPr id="675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9"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1750"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b="0">
                <a:latin typeface="Times New Roman" panose="02020603050405020304" pitchFamily="18" charset="0"/>
              </a:defRPr>
            </a:lvl1pPr>
          </a:lstStyle>
          <a:p>
            <a:pPr>
              <a:defRPr/>
            </a:pPr>
            <a:endParaRPr lang="en-US" altLang="zh-CN"/>
          </a:p>
        </p:txBody>
      </p:sp>
      <p:sp>
        <p:nvSpPr>
          <p:cNvPr id="31751"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b="0">
                <a:latin typeface="Times New Roman" panose="02020603050405020304" pitchFamily="18" charset="0"/>
              </a:defRPr>
            </a:lvl1pPr>
          </a:lstStyle>
          <a:p>
            <a:fld id="{53CCFFD1-E149-414A-AFF6-D1FBE40F083E}"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26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27</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28</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3</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30</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31</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32</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33</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34</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35</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36</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37</a:t>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38</a:t>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39</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4</a:t>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40</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41</a:t>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42</a:t>
            </a:fld>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43</a:t>
            </a:fld>
            <a:endParaRPr lang="en-US"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44</a:t>
            </a:fld>
            <a:endParaRPr lang="en-US"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45</a:t>
            </a:fld>
            <a:endParaRPr lang="en-US"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46</a:t>
            </a:fld>
            <a:endParaRPr lang="en-US"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47</a:t>
            </a:fld>
            <a:endParaRPr lang="en-US"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48</a:t>
            </a:fld>
            <a:endParaRPr lang="en-US"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49</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5</a:t>
            </a:fld>
            <a:endParaRPr lang="en-US" altLang="zh-C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50</a:t>
            </a:fld>
            <a:endParaRPr lang="en-US"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51</a:t>
            </a:fld>
            <a:endParaRPr lang="en-US" altLang="zh-C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52</a:t>
            </a:fld>
            <a:endParaRPr lang="en-US" alt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53</a:t>
            </a:fld>
            <a:endParaRPr lang="en-US" altLang="zh-C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54</a:t>
            </a:fld>
            <a:endParaRPr lang="en-US" altLang="zh-C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55</a:t>
            </a:fld>
            <a:endParaRPr lang="en-US" altLang="zh-C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56</a:t>
            </a:fld>
            <a:endParaRPr lang="en-US" altLang="zh-C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57</a:t>
            </a:fld>
            <a:endParaRPr lang="en-US" altLang="zh-C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58</a:t>
            </a:fld>
            <a:endParaRPr lang="en-US" altLang="zh-C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59</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6</a:t>
            </a:fld>
            <a:endParaRPr lang="en-US" altLang="zh-C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60</a:t>
            </a:fld>
            <a:endParaRPr lang="en-US" altLang="zh-C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61</a:t>
            </a:fld>
            <a:endParaRPr lang="en-US" altLang="zh-C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62</a:t>
            </a:fld>
            <a:endParaRPr lang="en-US" altLang="zh-C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63</a:t>
            </a:fld>
            <a:endParaRPr lang="en-US" altLang="zh-CN"/>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64</a:t>
            </a:fld>
            <a:endParaRPr lang="en-US" altLang="zh-C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65</a:t>
            </a:fld>
            <a:endParaRPr lang="en-US" altLang="zh-C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66</a:t>
            </a:fld>
            <a:endParaRPr lang="en-US" altLang="zh-C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67</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CCFFD1-E149-414A-AFF6-D1FBE40F083E}" type="slidenum">
              <a:rPr lang="en-US" altLang="zh-CN" smtClean="0"/>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1173158"/>
            <a:ext cx="10363200" cy="1470025"/>
          </a:xfrm>
        </p:spPr>
        <p:txBody>
          <a:bodyPr anchor="b"/>
          <a:lstStyle>
            <a:lvl1pPr algn="l">
              <a:defRPr sz="4800"/>
            </a:lvl1pPr>
          </a:lstStyle>
          <a:p>
            <a:r>
              <a:rPr lang="zh-CN" altLang="en-US"/>
              <a:t>单击此处编辑母版标题样式</a:t>
            </a:r>
            <a:endParaRPr lang="en-US"/>
          </a:p>
        </p:txBody>
      </p:sp>
      <p:sp>
        <p:nvSpPr>
          <p:cNvPr id="3" name="副标题 2"/>
          <p:cNvSpPr>
            <a:spLocks noGrp="1"/>
          </p:cNvSpPr>
          <p:nvPr>
            <p:ph type="subTitle" idx="1"/>
          </p:nvPr>
        </p:nvSpPr>
        <p:spPr>
          <a:xfrm>
            <a:off x="916955" y="2643182"/>
            <a:ext cx="8893821"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lvl1pPr>
              <a:defRPr/>
            </a:lvl1pPr>
          </a:lstStyle>
          <a:p>
            <a:pPr>
              <a:defRPr/>
            </a:pPr>
            <a:endParaRPr lang="en-US"/>
          </a:p>
        </p:txBody>
      </p:sp>
      <p:sp>
        <p:nvSpPr>
          <p:cNvPr id="5" name="页脚占位符 4"/>
          <p:cNvSpPr>
            <a:spLocks noGrp="1"/>
          </p:cNvSpPr>
          <p:nvPr>
            <p:ph type="ftr" sz="quarter" idx="11"/>
          </p:nvPr>
        </p:nvSpPr>
        <p:spPr/>
        <p:txBody>
          <a:bodyPr/>
          <a:lstStyle>
            <a:lvl1pPr>
              <a:defRPr/>
            </a:lvl1pPr>
          </a:lstStyle>
          <a:p>
            <a:pPr>
              <a:defRPr/>
            </a:pPr>
            <a:endParaRPr lang="en-US"/>
          </a:p>
        </p:txBody>
      </p:sp>
      <p:sp>
        <p:nvSpPr>
          <p:cNvPr id="6" name="灯片编号占位符 5"/>
          <p:cNvSpPr>
            <a:spLocks noGrp="1"/>
          </p:cNvSpPr>
          <p:nvPr>
            <p:ph type="sldNum" sz="quarter" idx="12"/>
          </p:nvPr>
        </p:nvSpPr>
        <p:spPr/>
        <p:txBody>
          <a:bodyPr/>
          <a:lstStyle>
            <a:lvl1pPr>
              <a:defRPr/>
            </a:lvl1pPr>
          </a:lstStyle>
          <a:p>
            <a:fld id="{9045F25F-9BB8-4A19-BE27-74648C1E8B5D}" type="slidenum">
              <a:rPr lang="en-US" altLang="zh-CN"/>
              <a:t>‹#›</a:t>
            </a:fld>
            <a:endParaRPr lang="en-US" altLang="zh-CN"/>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lvl1pPr>
              <a:defRPr/>
            </a:lvl1pPr>
          </a:lstStyle>
          <a:p>
            <a:pPr>
              <a:defRPr/>
            </a:pPr>
            <a:endParaRPr lang="en-US"/>
          </a:p>
        </p:txBody>
      </p:sp>
      <p:sp>
        <p:nvSpPr>
          <p:cNvPr id="5" name="页脚占位符 4"/>
          <p:cNvSpPr>
            <a:spLocks noGrp="1"/>
          </p:cNvSpPr>
          <p:nvPr>
            <p:ph type="ftr" sz="quarter" idx="11"/>
          </p:nvPr>
        </p:nvSpPr>
        <p:spPr/>
        <p:txBody>
          <a:bodyPr/>
          <a:lstStyle>
            <a:lvl1pPr>
              <a:defRPr/>
            </a:lvl1pPr>
          </a:lstStyle>
          <a:p>
            <a:pPr>
              <a:defRPr/>
            </a:pPr>
            <a:endParaRPr lang="en-US"/>
          </a:p>
        </p:txBody>
      </p:sp>
      <p:sp>
        <p:nvSpPr>
          <p:cNvPr id="6" name="灯片编号占位符 5"/>
          <p:cNvSpPr>
            <a:spLocks noGrp="1"/>
          </p:cNvSpPr>
          <p:nvPr>
            <p:ph type="sldNum" sz="quarter" idx="12"/>
          </p:nvPr>
        </p:nvSpPr>
        <p:spPr/>
        <p:txBody>
          <a:bodyPr/>
          <a:lstStyle>
            <a:lvl1pPr>
              <a:defRPr/>
            </a:lvl1pPr>
          </a:lstStyle>
          <a:p>
            <a:fld id="{C63BB875-FCC6-4C1B-BDE8-E18EB605D463}" type="slidenum">
              <a:rPr lang="en-US" altLang="zh-CN"/>
              <a:t>‹#›</a:t>
            </a:fld>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525024" y="274640"/>
            <a:ext cx="2057376" cy="5851525"/>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609600" y="274640"/>
            <a:ext cx="8820173"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lvl1pPr>
              <a:defRPr/>
            </a:lvl1pPr>
          </a:lstStyle>
          <a:p>
            <a:pPr>
              <a:defRPr/>
            </a:pPr>
            <a:endParaRPr lang="en-US"/>
          </a:p>
        </p:txBody>
      </p:sp>
      <p:sp>
        <p:nvSpPr>
          <p:cNvPr id="5" name="页脚占位符 4"/>
          <p:cNvSpPr>
            <a:spLocks noGrp="1"/>
          </p:cNvSpPr>
          <p:nvPr>
            <p:ph type="ftr" sz="quarter" idx="11"/>
          </p:nvPr>
        </p:nvSpPr>
        <p:spPr/>
        <p:txBody>
          <a:bodyPr/>
          <a:lstStyle>
            <a:lvl1pPr>
              <a:defRPr/>
            </a:lvl1pPr>
          </a:lstStyle>
          <a:p>
            <a:pPr>
              <a:defRPr/>
            </a:pPr>
            <a:endParaRPr lang="en-US"/>
          </a:p>
        </p:txBody>
      </p:sp>
      <p:sp>
        <p:nvSpPr>
          <p:cNvPr id="6" name="灯片编号占位符 5"/>
          <p:cNvSpPr>
            <a:spLocks noGrp="1"/>
          </p:cNvSpPr>
          <p:nvPr>
            <p:ph type="sldNum" sz="quarter" idx="12"/>
          </p:nvPr>
        </p:nvSpPr>
        <p:spPr/>
        <p:txBody>
          <a:bodyPr/>
          <a:lstStyle>
            <a:lvl1pPr>
              <a:defRPr/>
            </a:lvl1pPr>
          </a:lstStyle>
          <a:p>
            <a:fld id="{36212F84-A2AF-48F2-B2CE-86CD20D96D31}" type="slidenum">
              <a:rPr lang="en-US" altLang="zh-CN"/>
              <a:t>‹#›</a:t>
            </a:fld>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lvl1pPr>
              <a:defRPr/>
            </a:lvl1pPr>
          </a:lstStyle>
          <a:p>
            <a:pPr>
              <a:defRPr/>
            </a:pPr>
            <a:endParaRPr lang="en-US"/>
          </a:p>
        </p:txBody>
      </p:sp>
      <p:sp>
        <p:nvSpPr>
          <p:cNvPr id="5" name="页脚占位符 4"/>
          <p:cNvSpPr>
            <a:spLocks noGrp="1"/>
          </p:cNvSpPr>
          <p:nvPr>
            <p:ph type="ftr" sz="quarter" idx="11"/>
          </p:nvPr>
        </p:nvSpPr>
        <p:spPr/>
        <p:txBody>
          <a:bodyPr/>
          <a:lstStyle>
            <a:lvl1pPr>
              <a:defRPr/>
            </a:lvl1pPr>
          </a:lstStyle>
          <a:p>
            <a:pPr>
              <a:defRPr/>
            </a:pPr>
            <a:endParaRPr lang="en-US"/>
          </a:p>
        </p:txBody>
      </p:sp>
      <p:sp>
        <p:nvSpPr>
          <p:cNvPr id="6" name="灯片编号占位符 5"/>
          <p:cNvSpPr>
            <a:spLocks noGrp="1"/>
          </p:cNvSpPr>
          <p:nvPr>
            <p:ph type="sldNum" sz="quarter" idx="12"/>
          </p:nvPr>
        </p:nvSpPr>
        <p:spPr/>
        <p:txBody>
          <a:bodyPr/>
          <a:lstStyle>
            <a:lvl1pPr>
              <a:defRPr/>
            </a:lvl1pPr>
          </a:lstStyle>
          <a:p>
            <a:fld id="{47BD1C81-6DFB-4199-A7CB-0429E547B42F}" type="slidenum">
              <a:rPr lang="en-US" altLang="zh-CN"/>
              <a:t>‹#›</a:t>
            </a:fld>
            <a:endParaRPr lang="en-US"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0" y="0"/>
            <a:ext cx="12192000" cy="69269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2544" y="0"/>
            <a:ext cx="955149" cy="655664"/>
          </a:xfrm>
          <a:prstGeom prst="rect">
            <a:avLst/>
          </a:prstGeom>
          <a:ln>
            <a:noFill/>
          </a:ln>
          <a:effectLst>
            <a:outerShdw blurRad="292100" dist="139700" dir="2700000" algn="tl" rotWithShape="0">
              <a:srgbClr val="333333">
                <a:alpha val="65000"/>
              </a:srgbClr>
            </a:outerShdw>
          </a:effectLst>
        </p:spPr>
      </p:pic>
      <p:sp>
        <p:nvSpPr>
          <p:cNvPr id="10" name="五边形 9"/>
          <p:cNvSpPr/>
          <p:nvPr userDrawn="1"/>
        </p:nvSpPr>
        <p:spPr>
          <a:xfrm>
            <a:off x="115520" y="76079"/>
            <a:ext cx="374076" cy="540538"/>
          </a:xfrm>
          <a:prstGeom prst="homePlate">
            <a:avLst/>
          </a:prstGeom>
          <a:solidFill>
            <a:schemeClr val="bg1"/>
          </a:solidFill>
          <a:ln w="2857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3" name="文本占位符 11"/>
          <p:cNvSpPr>
            <a:spLocks noGrp="1"/>
          </p:cNvSpPr>
          <p:nvPr>
            <p:ph type="body" sz="quarter" idx="11" hasCustomPrompt="1"/>
          </p:nvPr>
        </p:nvSpPr>
        <p:spPr>
          <a:xfrm>
            <a:off x="489596" y="115126"/>
            <a:ext cx="4465192" cy="425412"/>
          </a:xfrm>
        </p:spPr>
        <p:txBody>
          <a:bodyPr/>
          <a:lstStyle>
            <a:lvl1pPr marL="0" indent="0">
              <a:buNone/>
              <a:defRPr sz="2000" b="1">
                <a:solidFill>
                  <a:schemeClr val="bg1"/>
                </a:solidFill>
                <a:latin typeface="微软雅黑" panose="020B0503020204020204" pitchFamily="34" charset="-122"/>
                <a:ea typeface="微软雅黑" panose="020B0503020204020204" pitchFamily="34" charset="-122"/>
              </a:defRPr>
            </a:lvl1pPr>
          </a:lstStyle>
          <a:p>
            <a:pPr lvl="0"/>
            <a:r>
              <a:rPr lang="zh-CN" altLang="en-US"/>
              <a:t>点击输入章节标题</a:t>
            </a:r>
          </a:p>
        </p:txBody>
      </p:sp>
      <p:sp>
        <p:nvSpPr>
          <p:cNvPr id="3" name="矩形 2"/>
          <p:cNvSpPr/>
          <p:nvPr userDrawn="1"/>
        </p:nvSpPr>
        <p:spPr>
          <a:xfrm>
            <a:off x="-10048" y="6669360"/>
            <a:ext cx="10128448" cy="36000"/>
          </a:xfrm>
          <a:prstGeom prst="rect">
            <a:avLst/>
          </a:prstGeom>
          <a:solidFill>
            <a:srgbClr val="8B4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0740070" y="6669360"/>
            <a:ext cx="1440000" cy="36000"/>
          </a:xfrm>
          <a:prstGeom prst="rect">
            <a:avLst/>
          </a:prstGeom>
          <a:solidFill>
            <a:srgbClr val="8B4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0048" y="6719602"/>
            <a:ext cx="10128448" cy="36000"/>
          </a:xfrm>
          <a:prstGeom prst="rect">
            <a:avLst/>
          </a:prstGeom>
          <a:solidFill>
            <a:srgbClr val="8B4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0740070" y="6719602"/>
            <a:ext cx="1440000" cy="36000"/>
          </a:xfrm>
          <a:prstGeom prst="rect">
            <a:avLst/>
          </a:prstGeom>
          <a:solidFill>
            <a:srgbClr val="8B4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10048" y="6769844"/>
            <a:ext cx="10128448" cy="36000"/>
          </a:xfrm>
          <a:prstGeom prst="rect">
            <a:avLst/>
          </a:prstGeom>
          <a:solidFill>
            <a:srgbClr val="8B4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0740070" y="6769844"/>
            <a:ext cx="1440000" cy="36000"/>
          </a:xfrm>
          <a:prstGeom prst="rect">
            <a:avLst/>
          </a:prstGeom>
          <a:solidFill>
            <a:srgbClr val="8B4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10048" y="6820085"/>
            <a:ext cx="10128448" cy="36000"/>
          </a:xfrm>
          <a:prstGeom prst="rect">
            <a:avLst/>
          </a:prstGeom>
          <a:solidFill>
            <a:srgbClr val="8B4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10740070" y="6820085"/>
            <a:ext cx="1440000" cy="36000"/>
          </a:xfrm>
          <a:prstGeom prst="rect">
            <a:avLst/>
          </a:prstGeom>
          <a:solidFill>
            <a:srgbClr val="8B4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灯片编号占位符 5"/>
          <p:cNvSpPr>
            <a:spLocks noGrp="1"/>
          </p:cNvSpPr>
          <p:nvPr>
            <p:ph type="sldNum" sz="quarter" idx="12"/>
          </p:nvPr>
        </p:nvSpPr>
        <p:spPr>
          <a:xfrm>
            <a:off x="10170999" y="6555634"/>
            <a:ext cx="540544" cy="365125"/>
          </a:xfrm>
        </p:spPr>
        <p:txBody>
          <a:bodyPr/>
          <a:lstStyle>
            <a:lvl1pPr algn="ctr">
              <a:defRPr sz="1400">
                <a:solidFill>
                  <a:srgbClr val="8B4C13"/>
                </a:solidFill>
              </a:defRPr>
            </a:lvl1pPr>
          </a:lstStyle>
          <a:p>
            <a:fld id="{F6868696-2144-4D42-8279-65AB3C800E7F}" type="slidenum">
              <a:rPr lang="en-US" altLang="zh-CN" smtClean="0"/>
              <a:t>‹#›</a:t>
            </a:fld>
            <a:endParaRPr lang="en-US" altLang="zh-CN"/>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3"/>
          <p:cNvSpPr>
            <a:spLocks noGrp="1"/>
          </p:cNvSpPr>
          <p:nvPr>
            <p:ph type="dt" sz="half" idx="10"/>
          </p:nvPr>
        </p:nvSpPr>
        <p:spPr/>
        <p:txBody>
          <a:bodyPr/>
          <a:lstStyle>
            <a:lvl1pPr>
              <a:defRPr/>
            </a:lvl1pPr>
          </a:lstStyle>
          <a:p>
            <a:pPr>
              <a:defRPr/>
            </a:pPr>
            <a:endParaRPr lang="en-US"/>
          </a:p>
        </p:txBody>
      </p:sp>
      <p:sp>
        <p:nvSpPr>
          <p:cNvPr id="6" name="页脚占位符 4"/>
          <p:cNvSpPr>
            <a:spLocks noGrp="1"/>
          </p:cNvSpPr>
          <p:nvPr>
            <p:ph type="ftr" sz="quarter" idx="11"/>
          </p:nvPr>
        </p:nvSpPr>
        <p:spPr/>
        <p:txBody>
          <a:bodyPr/>
          <a:lstStyle>
            <a:lvl1pPr>
              <a:defRPr/>
            </a:lvl1pPr>
          </a:lstStyle>
          <a:p>
            <a:pPr>
              <a:defRPr/>
            </a:pPr>
            <a:endParaRPr lang="en-US"/>
          </a:p>
        </p:txBody>
      </p:sp>
      <p:sp>
        <p:nvSpPr>
          <p:cNvPr id="7" name="灯片编号占位符 5"/>
          <p:cNvSpPr>
            <a:spLocks noGrp="1"/>
          </p:cNvSpPr>
          <p:nvPr>
            <p:ph type="sldNum" sz="quarter" idx="12"/>
          </p:nvPr>
        </p:nvSpPr>
        <p:spPr/>
        <p:txBody>
          <a:bodyPr/>
          <a:lstStyle>
            <a:lvl1pPr>
              <a:defRPr/>
            </a:lvl1pPr>
          </a:lstStyle>
          <a:p>
            <a:fld id="{C29BC70B-429B-44AA-9A82-25C02E9CBAC5}" type="slidenum">
              <a:rPr lang="en-US" altLang="zh-CN"/>
              <a:t>‹#›</a:t>
            </a:fld>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3"/>
          <p:cNvSpPr>
            <a:spLocks noGrp="1"/>
          </p:cNvSpPr>
          <p:nvPr>
            <p:ph type="dt" sz="half" idx="10"/>
          </p:nvPr>
        </p:nvSpPr>
        <p:spPr/>
        <p:txBody>
          <a:bodyPr/>
          <a:lstStyle>
            <a:lvl1pPr>
              <a:defRPr/>
            </a:lvl1pPr>
          </a:lstStyle>
          <a:p>
            <a:pPr>
              <a:defRPr/>
            </a:pPr>
            <a:endParaRPr lang="en-US"/>
          </a:p>
        </p:txBody>
      </p:sp>
      <p:sp>
        <p:nvSpPr>
          <p:cNvPr id="8" name="页脚占位符 4"/>
          <p:cNvSpPr>
            <a:spLocks noGrp="1"/>
          </p:cNvSpPr>
          <p:nvPr>
            <p:ph type="ftr" sz="quarter" idx="11"/>
          </p:nvPr>
        </p:nvSpPr>
        <p:spPr/>
        <p:txBody>
          <a:bodyPr/>
          <a:lstStyle>
            <a:lvl1pPr>
              <a:defRPr/>
            </a:lvl1pPr>
          </a:lstStyle>
          <a:p>
            <a:pPr>
              <a:defRPr/>
            </a:pPr>
            <a:endParaRPr lang="en-US"/>
          </a:p>
        </p:txBody>
      </p:sp>
      <p:sp>
        <p:nvSpPr>
          <p:cNvPr id="9" name="灯片编号占位符 5"/>
          <p:cNvSpPr>
            <a:spLocks noGrp="1"/>
          </p:cNvSpPr>
          <p:nvPr>
            <p:ph type="sldNum" sz="quarter" idx="12"/>
          </p:nvPr>
        </p:nvSpPr>
        <p:spPr/>
        <p:txBody>
          <a:bodyPr/>
          <a:lstStyle>
            <a:lvl1pPr>
              <a:defRPr/>
            </a:lvl1pPr>
          </a:lstStyle>
          <a:p>
            <a:fld id="{1BA2CABC-2AE4-4BD4-A03C-0B33AC8E6DEE}" type="slidenum">
              <a:rPr lang="en-US" altLang="zh-CN"/>
              <a:t>‹#›</a:t>
            </a:fld>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3"/>
          <p:cNvSpPr>
            <a:spLocks noGrp="1"/>
          </p:cNvSpPr>
          <p:nvPr>
            <p:ph type="dt" sz="half" idx="10"/>
          </p:nvPr>
        </p:nvSpPr>
        <p:spPr/>
        <p:txBody>
          <a:bodyPr/>
          <a:lstStyle>
            <a:lvl1pPr>
              <a:defRPr/>
            </a:lvl1pPr>
          </a:lstStyle>
          <a:p>
            <a:pPr>
              <a:defRPr/>
            </a:pPr>
            <a:endParaRPr lang="en-US"/>
          </a:p>
        </p:txBody>
      </p:sp>
      <p:sp>
        <p:nvSpPr>
          <p:cNvPr id="4" name="页脚占位符 4"/>
          <p:cNvSpPr>
            <a:spLocks noGrp="1"/>
          </p:cNvSpPr>
          <p:nvPr>
            <p:ph type="ftr" sz="quarter" idx="11"/>
          </p:nvPr>
        </p:nvSpPr>
        <p:spPr/>
        <p:txBody>
          <a:bodyPr/>
          <a:lstStyle>
            <a:lvl1pPr>
              <a:defRPr/>
            </a:lvl1pPr>
          </a:lstStyle>
          <a:p>
            <a:pPr>
              <a:defRPr/>
            </a:pPr>
            <a:endParaRPr lang="en-US"/>
          </a:p>
        </p:txBody>
      </p:sp>
      <p:sp>
        <p:nvSpPr>
          <p:cNvPr id="5" name="灯片编号占位符 5"/>
          <p:cNvSpPr>
            <a:spLocks noGrp="1"/>
          </p:cNvSpPr>
          <p:nvPr>
            <p:ph type="sldNum" sz="quarter" idx="12"/>
          </p:nvPr>
        </p:nvSpPr>
        <p:spPr/>
        <p:txBody>
          <a:bodyPr/>
          <a:lstStyle>
            <a:lvl1pPr>
              <a:defRPr/>
            </a:lvl1pPr>
          </a:lstStyle>
          <a:p>
            <a:fld id="{28E6568F-BCB0-449B-AEA6-A1704E74F48F}" type="slidenum">
              <a:rPr lang="en-US" altLang="zh-CN"/>
              <a:t>‹#›</a:t>
            </a:fld>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en-US"/>
          </a:p>
        </p:txBody>
      </p:sp>
      <p:sp>
        <p:nvSpPr>
          <p:cNvPr id="3" name="页脚占位符 4"/>
          <p:cNvSpPr>
            <a:spLocks noGrp="1"/>
          </p:cNvSpPr>
          <p:nvPr>
            <p:ph type="ftr" sz="quarter" idx="11"/>
          </p:nvPr>
        </p:nvSpPr>
        <p:spPr/>
        <p:txBody>
          <a:bodyPr/>
          <a:lstStyle>
            <a:lvl1pPr>
              <a:defRPr/>
            </a:lvl1pPr>
          </a:lstStyle>
          <a:p>
            <a:pPr>
              <a:defRPr/>
            </a:pPr>
            <a:endParaRPr lang="en-US"/>
          </a:p>
        </p:txBody>
      </p:sp>
      <p:sp>
        <p:nvSpPr>
          <p:cNvPr id="4" name="灯片编号占位符 5"/>
          <p:cNvSpPr>
            <a:spLocks noGrp="1"/>
          </p:cNvSpPr>
          <p:nvPr>
            <p:ph type="sldNum" sz="quarter" idx="12"/>
          </p:nvPr>
        </p:nvSpPr>
        <p:spPr/>
        <p:txBody>
          <a:bodyPr/>
          <a:lstStyle>
            <a:lvl1pPr>
              <a:defRPr/>
            </a:lvl1pPr>
          </a:lstStyle>
          <a:p>
            <a:fld id="{19580D77-7A62-407E-9B71-A8D0C5973287}" type="slidenum">
              <a:rPr lang="en-US" altLang="zh-CN"/>
              <a:t>‹#›</a:t>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613843" y="1071546"/>
            <a:ext cx="6815667"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7572111" y="1071547"/>
            <a:ext cx="4011084"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2" name="标题 1"/>
          <p:cNvSpPr>
            <a:spLocks noGrp="1"/>
          </p:cNvSpPr>
          <p:nvPr>
            <p:ph type="title"/>
          </p:nvPr>
        </p:nvSpPr>
        <p:spPr>
          <a:xfrm>
            <a:off x="609608" y="285728"/>
            <a:ext cx="10974657" cy="696626"/>
          </a:xfrm>
        </p:spPr>
        <p:txBody>
          <a:bodyPr/>
          <a:lstStyle>
            <a:lvl1pPr algn="ctr">
              <a:defRPr sz="3600" b="0"/>
            </a:lvl1pPr>
          </a:lstStyle>
          <a:p>
            <a:r>
              <a:rPr lang="zh-CN" altLang="en-US"/>
              <a:t>单击此处编辑母版标题样式</a:t>
            </a:r>
            <a:endParaRPr lang="en-US"/>
          </a:p>
        </p:txBody>
      </p:sp>
      <p:sp>
        <p:nvSpPr>
          <p:cNvPr id="5" name="日期占位符 3"/>
          <p:cNvSpPr>
            <a:spLocks noGrp="1"/>
          </p:cNvSpPr>
          <p:nvPr>
            <p:ph type="dt" sz="half" idx="10"/>
          </p:nvPr>
        </p:nvSpPr>
        <p:spPr/>
        <p:txBody>
          <a:bodyPr/>
          <a:lstStyle>
            <a:lvl1pPr>
              <a:defRPr/>
            </a:lvl1pPr>
          </a:lstStyle>
          <a:p>
            <a:pPr>
              <a:defRPr/>
            </a:pPr>
            <a:endParaRPr lang="en-US"/>
          </a:p>
        </p:txBody>
      </p:sp>
      <p:sp>
        <p:nvSpPr>
          <p:cNvPr id="6" name="页脚占位符 4"/>
          <p:cNvSpPr>
            <a:spLocks noGrp="1"/>
          </p:cNvSpPr>
          <p:nvPr>
            <p:ph type="ftr" sz="quarter" idx="11"/>
          </p:nvPr>
        </p:nvSpPr>
        <p:spPr/>
        <p:txBody>
          <a:bodyPr/>
          <a:lstStyle>
            <a:lvl1pPr>
              <a:defRPr/>
            </a:lvl1pPr>
          </a:lstStyle>
          <a:p>
            <a:pPr>
              <a:defRPr/>
            </a:pPr>
            <a:endParaRPr lang="en-US"/>
          </a:p>
        </p:txBody>
      </p:sp>
      <p:sp>
        <p:nvSpPr>
          <p:cNvPr id="7" name="灯片编号占位符 5"/>
          <p:cNvSpPr>
            <a:spLocks noGrp="1"/>
          </p:cNvSpPr>
          <p:nvPr>
            <p:ph type="sldNum" sz="quarter" idx="12"/>
          </p:nvPr>
        </p:nvSpPr>
        <p:spPr/>
        <p:txBody>
          <a:bodyPr/>
          <a:lstStyle>
            <a:lvl1pPr>
              <a:defRPr/>
            </a:lvl1pPr>
          </a:lstStyle>
          <a:p>
            <a:fld id="{F6868696-2144-4D42-8279-65AB3C800E7F}" type="slidenum">
              <a:rPr lang="en-US" altLang="zh-CN"/>
              <a:t>‹#›</a:t>
            </a:fld>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668032" y="642918"/>
            <a:ext cx="1047757" cy="4572032"/>
          </a:xfrm>
        </p:spPr>
        <p:txBody>
          <a:bodyPr vert="eaVert"/>
          <a:lstStyle>
            <a:lvl1pPr algn="l">
              <a:defRPr sz="2400" b="0"/>
            </a:lvl1pPr>
          </a:lstStyle>
          <a:p>
            <a:r>
              <a:rPr lang="zh-CN" altLang="en-US"/>
              <a:t>单击此处编辑母版标题样式</a:t>
            </a:r>
            <a:endParaRPr lang="en-US"/>
          </a:p>
        </p:txBody>
      </p:sp>
      <p:sp>
        <p:nvSpPr>
          <p:cNvPr id="3" name="图片占位符 2"/>
          <p:cNvSpPr>
            <a:spLocks noGrp="1"/>
          </p:cNvSpPr>
          <p:nvPr>
            <p:ph type="pic" idx="1"/>
          </p:nvPr>
        </p:nvSpPr>
        <p:spPr>
          <a:xfrm>
            <a:off x="590563" y="541340"/>
            <a:ext cx="8553459"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gradFill>
          </a:ln>
          <a:effectLst>
            <a:outerShdw blurRad="76200" dist="38100" dir="5400000" sx="100500" sy="100500" algn="tl" rotWithShape="0">
              <a:srgbClr val="000000">
                <a:alpha val="50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a:p>
        </p:txBody>
      </p:sp>
      <p:sp>
        <p:nvSpPr>
          <p:cNvPr id="4" name="文本占位符 3"/>
          <p:cNvSpPr>
            <a:spLocks noGrp="1"/>
          </p:cNvSpPr>
          <p:nvPr>
            <p:ph type="body" sz="half" idx="2"/>
          </p:nvPr>
        </p:nvSpPr>
        <p:spPr>
          <a:xfrm>
            <a:off x="9429774" y="1000108"/>
            <a:ext cx="1219157"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3"/>
          <p:cNvSpPr>
            <a:spLocks noGrp="1"/>
          </p:cNvSpPr>
          <p:nvPr>
            <p:ph type="dt" sz="half" idx="10"/>
          </p:nvPr>
        </p:nvSpPr>
        <p:spPr/>
        <p:txBody>
          <a:bodyPr/>
          <a:lstStyle>
            <a:lvl1pPr>
              <a:defRPr/>
            </a:lvl1pPr>
          </a:lstStyle>
          <a:p>
            <a:pPr>
              <a:defRPr/>
            </a:pPr>
            <a:endParaRPr lang="en-US"/>
          </a:p>
        </p:txBody>
      </p:sp>
      <p:sp>
        <p:nvSpPr>
          <p:cNvPr id="6" name="页脚占位符 4"/>
          <p:cNvSpPr>
            <a:spLocks noGrp="1"/>
          </p:cNvSpPr>
          <p:nvPr>
            <p:ph type="ftr" sz="quarter" idx="11"/>
          </p:nvPr>
        </p:nvSpPr>
        <p:spPr/>
        <p:txBody>
          <a:bodyPr/>
          <a:lstStyle>
            <a:lvl1pPr>
              <a:defRPr/>
            </a:lvl1pPr>
          </a:lstStyle>
          <a:p>
            <a:pPr>
              <a:defRPr/>
            </a:pPr>
            <a:endParaRPr lang="en-US"/>
          </a:p>
        </p:txBody>
      </p:sp>
      <p:sp>
        <p:nvSpPr>
          <p:cNvPr id="7" name="灯片编号占位符 5"/>
          <p:cNvSpPr>
            <a:spLocks noGrp="1"/>
          </p:cNvSpPr>
          <p:nvPr>
            <p:ph type="sldNum" sz="quarter" idx="12"/>
          </p:nvPr>
        </p:nvSpPr>
        <p:spPr/>
        <p:txBody>
          <a:bodyPr/>
          <a:lstStyle>
            <a:lvl1pPr>
              <a:defRPr/>
            </a:lvl1pPr>
          </a:lstStyle>
          <a:p>
            <a:fld id="{C7B03891-35FB-4EE1-8B78-C2B007DDDC12}" type="slidenum">
              <a:rPr lang="en-US" altLang="zh-CN"/>
              <a:t>‹#›</a:t>
            </a:fld>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sp>
        <p:nvSpPr>
          <p:cNvPr id="1034"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sp>
        <p:nvSpPr>
          <p:cNvPr id="1035"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日期占位符 3"/>
          <p:cNvSpPr>
            <a:spLocks noGrp="1"/>
          </p:cNvSpPr>
          <p:nvPr>
            <p:ph type="dt" sz="half" idx="2"/>
          </p:nvPr>
        </p:nvSpPr>
        <p:spPr>
          <a:xfrm>
            <a:off x="609600" y="6356351"/>
            <a:ext cx="2844800" cy="365125"/>
          </a:xfrm>
          <a:prstGeom prst="rect">
            <a:avLst/>
          </a:prstGeom>
        </p:spPr>
        <p:txBody>
          <a:bodyPr vert="horz" rtlCol="0" anchor="ctr"/>
          <a:lstStyle>
            <a:lvl1pPr algn="l" eaLnBrk="1" latinLnBrk="0" hangingPunct="1">
              <a:defRPr kumimoji="0" sz="1200" smtClean="0">
                <a:solidFill>
                  <a:schemeClr val="tx1">
                    <a:tint val="75000"/>
                  </a:schemeClr>
                </a:solidFill>
              </a:defRPr>
            </a:lvl1pPr>
          </a:lstStyle>
          <a:p>
            <a:pPr>
              <a:defRPr/>
            </a:pPr>
            <a:endParaRPr 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pPr>
              <a:defRPr/>
            </a:pPr>
            <a:endParaRPr 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lstStyle>
            <a:lvl1pPr algn="r">
              <a:defRPr kumimoji="0" sz="1200">
                <a:solidFill>
                  <a:srgbClr val="898989"/>
                </a:solidFill>
              </a:defRPr>
            </a:lvl1pPr>
          </a:lstStyle>
          <a:p>
            <a:fld id="{740C3D3F-36F8-46E0-A048-18D2FEED1837}"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Maiandra GD" panose="020E0502030308020204" pitchFamily="34" charset="0"/>
          <a:ea typeface="隶书" panose="02010509060101010101" pitchFamily="49" charset="-122"/>
        </a:defRPr>
      </a:lvl2pPr>
      <a:lvl3pPr algn="ctr" rtl="0" fontAlgn="base">
        <a:spcBef>
          <a:spcPct val="0"/>
        </a:spcBef>
        <a:spcAft>
          <a:spcPct val="0"/>
        </a:spcAft>
        <a:defRPr sz="4400">
          <a:solidFill>
            <a:schemeClr val="tx2"/>
          </a:solidFill>
          <a:latin typeface="Maiandra GD" panose="020E0502030308020204" pitchFamily="34" charset="0"/>
          <a:ea typeface="隶书" panose="02010509060101010101" pitchFamily="49" charset="-122"/>
        </a:defRPr>
      </a:lvl3pPr>
      <a:lvl4pPr algn="ctr" rtl="0" fontAlgn="base">
        <a:spcBef>
          <a:spcPct val="0"/>
        </a:spcBef>
        <a:spcAft>
          <a:spcPct val="0"/>
        </a:spcAft>
        <a:defRPr sz="4400">
          <a:solidFill>
            <a:schemeClr val="tx2"/>
          </a:solidFill>
          <a:latin typeface="Maiandra GD" panose="020E0502030308020204" pitchFamily="34" charset="0"/>
          <a:ea typeface="隶书" panose="02010509060101010101" pitchFamily="49" charset="-122"/>
        </a:defRPr>
      </a:lvl4pPr>
      <a:lvl5pPr algn="ctr" rtl="0" fontAlgn="base">
        <a:spcBef>
          <a:spcPct val="0"/>
        </a:spcBef>
        <a:spcAft>
          <a:spcPct val="0"/>
        </a:spcAft>
        <a:defRPr sz="4400">
          <a:solidFill>
            <a:schemeClr val="tx2"/>
          </a:solidFill>
          <a:latin typeface="Maiandra GD" panose="020E0502030308020204" pitchFamily="34" charset="0"/>
          <a:ea typeface="隶书" panose="02010509060101010101" pitchFamily="49"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fontAlgn="base">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612" y="-1"/>
            <a:ext cx="6435427" cy="4826571"/>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4152" y="584170"/>
            <a:ext cx="3547683" cy="2435312"/>
          </a:xfrm>
          <a:prstGeom prst="rect">
            <a:avLst/>
          </a:prstGeom>
          <a:ln>
            <a:noFill/>
          </a:ln>
          <a:effectLst>
            <a:outerShdw blurRad="292100" dist="139700" dir="2700000" algn="tl" rotWithShape="0">
              <a:schemeClr val="accent6">
                <a:lumMod val="50000"/>
                <a:alpha val="65000"/>
              </a:schemeClr>
            </a:outerShdw>
          </a:effectLst>
        </p:spPr>
      </p:pic>
      <p:sp>
        <p:nvSpPr>
          <p:cNvPr id="11" name="矩形 10"/>
          <p:cNvSpPr/>
          <p:nvPr/>
        </p:nvSpPr>
        <p:spPr bwMode="auto">
          <a:xfrm>
            <a:off x="5159896" y="3907103"/>
            <a:ext cx="7024216" cy="1131349"/>
          </a:xfrm>
          <a:prstGeom prst="rect">
            <a:avLst/>
          </a:prstGeom>
          <a:solidFill>
            <a:schemeClr val="accent6">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endParaRPr>
          </a:p>
        </p:txBody>
      </p:sp>
      <p:sp>
        <p:nvSpPr>
          <p:cNvPr id="12" name="标题 1"/>
          <p:cNvSpPr>
            <a:spLocks noGrp="1"/>
          </p:cNvSpPr>
          <p:nvPr>
            <p:ph type="ctrTitle" idx="4294967295"/>
          </p:nvPr>
        </p:nvSpPr>
        <p:spPr>
          <a:xfrm>
            <a:off x="5159896" y="3904766"/>
            <a:ext cx="6753225" cy="1143000"/>
          </a:xfrm>
          <a:prstGeom prst="rect">
            <a:avLst/>
          </a:prstGeom>
        </p:spPr>
        <p:txBody>
          <a:bodyPr/>
          <a:lstStyle/>
          <a:p>
            <a:r>
              <a:rPr lang="zh-CN" altLang="en-US" sz="6000" b="1">
                <a:solidFill>
                  <a:schemeClr val="bg1"/>
                </a:solidFill>
                <a:effectLst>
                  <a:outerShdw blurRad="50800" dist="38100" dir="2700000" algn="tl" rotWithShape="0">
                    <a:prstClr val="black">
                      <a:alpha val="40000"/>
                    </a:prstClr>
                  </a:outerShdw>
                </a:effectLst>
                <a:latin typeface="Impact" panose="020B0806030902050204" pitchFamily="34" charset="0"/>
                <a:ea typeface="汉仪中秀体简" panose="00020600040101010101" pitchFamily="18" charset="-122"/>
                <a:sym typeface="Impact" panose="020B0806030902050204" pitchFamily="34" charset="0"/>
              </a:rPr>
              <a:t>团队建设 团队管理 </a:t>
            </a:r>
          </a:p>
        </p:txBody>
      </p:sp>
      <p:sp>
        <p:nvSpPr>
          <p:cNvPr id="13" name="标题 1"/>
          <p:cNvSpPr txBox="1"/>
          <p:nvPr/>
        </p:nvSpPr>
        <p:spPr>
          <a:xfrm>
            <a:off x="5190051" y="3157618"/>
            <a:ext cx="2952328" cy="497320"/>
          </a:xfrm>
          <a:prstGeom prst="rect">
            <a:avLst/>
          </a:prstGeom>
        </p:spPr>
        <p:txBody>
          <a:bodyPr/>
          <a:lstStyle>
            <a:lvl1pPr algn="l" rtl="0" fontAlgn="base">
              <a:spcBef>
                <a:spcPct val="0"/>
              </a:spcBef>
              <a:spcAft>
                <a:spcPct val="0"/>
              </a:spcAft>
              <a:defRPr sz="44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panose="020B0604020202020204"/>
              </a:defRPr>
            </a:lvl2pPr>
            <a:lvl3pPr algn="l" rtl="0" fontAlgn="base">
              <a:spcBef>
                <a:spcPct val="0"/>
              </a:spcBef>
              <a:spcAft>
                <a:spcPct val="0"/>
              </a:spcAft>
              <a:defRPr sz="3600" b="1">
                <a:solidFill>
                  <a:schemeClr val="tx2"/>
                </a:solidFill>
                <a:latin typeface="Arial" panose="020B0604020202020204"/>
              </a:defRPr>
            </a:lvl3pPr>
            <a:lvl4pPr algn="l" rtl="0" fontAlgn="base">
              <a:spcBef>
                <a:spcPct val="0"/>
              </a:spcBef>
              <a:spcAft>
                <a:spcPct val="0"/>
              </a:spcAft>
              <a:defRPr sz="3600" b="1">
                <a:solidFill>
                  <a:schemeClr val="tx2"/>
                </a:solidFill>
                <a:latin typeface="Arial" panose="020B0604020202020204"/>
              </a:defRPr>
            </a:lvl4pPr>
            <a:lvl5pPr algn="l" rtl="0" fontAlgn="base">
              <a:spcBef>
                <a:spcPct val="0"/>
              </a:spcBef>
              <a:spcAft>
                <a:spcPct val="0"/>
              </a:spcAft>
              <a:defRPr sz="3600" b="1">
                <a:solidFill>
                  <a:schemeClr val="tx2"/>
                </a:solidFill>
                <a:latin typeface="Arial" panose="020B0604020202020204"/>
              </a:defRPr>
            </a:lvl5pPr>
            <a:lvl6pPr marL="457200" algn="l" rtl="0" eaLnBrk="1" fontAlgn="base" hangingPunct="1">
              <a:spcBef>
                <a:spcPct val="0"/>
              </a:spcBef>
              <a:spcAft>
                <a:spcPct val="0"/>
              </a:spcAft>
              <a:defRPr sz="3600" b="1">
                <a:solidFill>
                  <a:schemeClr val="tx2"/>
                </a:solidFill>
                <a:latin typeface="Arial" panose="020B0604020202020204"/>
              </a:defRPr>
            </a:lvl6pPr>
            <a:lvl7pPr marL="914400" algn="l" rtl="0" eaLnBrk="1" fontAlgn="base" hangingPunct="1">
              <a:spcBef>
                <a:spcPct val="0"/>
              </a:spcBef>
              <a:spcAft>
                <a:spcPct val="0"/>
              </a:spcAft>
              <a:defRPr sz="3600" b="1">
                <a:solidFill>
                  <a:schemeClr val="tx2"/>
                </a:solidFill>
                <a:latin typeface="Arial" panose="020B0604020202020204"/>
              </a:defRPr>
            </a:lvl7pPr>
            <a:lvl8pPr marL="1371600" algn="l" rtl="0" eaLnBrk="1" fontAlgn="base" hangingPunct="1">
              <a:spcBef>
                <a:spcPct val="0"/>
              </a:spcBef>
              <a:spcAft>
                <a:spcPct val="0"/>
              </a:spcAft>
              <a:defRPr sz="3600" b="1">
                <a:solidFill>
                  <a:schemeClr val="tx2"/>
                </a:solidFill>
                <a:latin typeface="Arial" panose="020B0604020202020204"/>
              </a:defRPr>
            </a:lvl8pPr>
            <a:lvl9pPr marL="1828800" algn="l" rtl="0" eaLnBrk="1" fontAlgn="base" hangingPunct="1">
              <a:spcBef>
                <a:spcPct val="0"/>
              </a:spcBef>
              <a:spcAft>
                <a:spcPct val="0"/>
              </a:spcAft>
              <a:defRPr sz="3600" b="1">
                <a:solidFill>
                  <a:schemeClr val="tx2"/>
                </a:solidFill>
                <a:latin typeface="Arial" panose="020B0604020202020204"/>
              </a:defRPr>
            </a:lvl9pPr>
          </a:lstStyle>
          <a:p>
            <a:r>
              <a:rPr lang="zh-CN" altLang="en-US" sz="2800" kern="0">
                <a:solidFill>
                  <a:schemeClr val="tx1"/>
                </a:solidFill>
                <a:effectLst>
                  <a:outerShdw blurRad="50800" dist="38100" dir="2700000" algn="tl" rotWithShape="0">
                    <a:prstClr val="black">
                      <a:alpha val="40000"/>
                    </a:prstClr>
                  </a:outerShdw>
                </a:effectLst>
                <a:latin typeface="Impact" panose="020B0806030902050204" pitchFamily="34" charset="0"/>
                <a:ea typeface="汉仪中秀体简" panose="00020600040101010101" pitchFamily="18" charset="-122"/>
                <a:sym typeface="Impact" panose="020B0806030902050204" pitchFamily="34" charset="0"/>
              </a:rPr>
              <a:t>管理培训之</a:t>
            </a:r>
            <a:r>
              <a:rPr lang="en-US" altLang="zh-CN" sz="2800" kern="0">
                <a:solidFill>
                  <a:schemeClr val="tx1"/>
                </a:solidFill>
                <a:effectLst>
                  <a:outerShdw blurRad="50800" dist="38100" dir="2700000" algn="tl" rotWithShape="0">
                    <a:prstClr val="black">
                      <a:alpha val="40000"/>
                    </a:prstClr>
                  </a:outerShdw>
                </a:effectLst>
                <a:latin typeface="Impact" panose="020B0806030902050204" pitchFamily="34" charset="0"/>
                <a:ea typeface="汉仪中秀体简" panose="00020600040101010101" pitchFamily="18" charset="-122"/>
                <a:sym typeface="Impact" panose="020B0806030902050204" pitchFamily="34" charset="0"/>
              </a:rPr>
              <a:t>——</a:t>
            </a:r>
            <a:endParaRPr lang="zh-CN" altLang="en-US" sz="2800" kern="0">
              <a:solidFill>
                <a:schemeClr val="tx1"/>
              </a:solidFill>
              <a:effectLst>
                <a:outerShdw blurRad="50800" dist="38100" dir="2700000" algn="tl" rotWithShape="0">
                  <a:prstClr val="black">
                    <a:alpha val="40000"/>
                  </a:prstClr>
                </a:outerShdw>
              </a:effectLst>
              <a:latin typeface="Impact" panose="020B0806030902050204" pitchFamily="34" charset="0"/>
              <a:ea typeface="汉仪中秀体简" panose="00020600040101010101" pitchFamily="18" charset="-122"/>
              <a:sym typeface="Impact" panose="020B0806030902050204" pitchFamily="34" charset="0"/>
            </a:endParaRPr>
          </a:p>
        </p:txBody>
      </p:sp>
      <p:sp>
        <p:nvSpPr>
          <p:cNvPr id="3" name="灯片编号占位符 2"/>
          <p:cNvSpPr>
            <a:spLocks noGrp="1"/>
          </p:cNvSpPr>
          <p:nvPr>
            <p:ph type="sldNum" sz="quarter" idx="12"/>
          </p:nvPr>
        </p:nvSpPr>
        <p:spPr/>
        <p:txBody>
          <a:bodyPr/>
          <a:lstStyle/>
          <a:p>
            <a:fld id="{9045F25F-9BB8-4A19-BE27-74648C1E8B5D}" type="slidenum">
              <a:rPr lang="en-US" altLang="zh-CN" smtClean="0"/>
              <a:t>1</a:t>
            </a:fld>
            <a:endParaRPr lang="en-US" altLang="zh-CN"/>
          </a:p>
        </p:txBody>
      </p:sp>
      <p:grpSp>
        <p:nvGrpSpPr>
          <p:cNvPr id="8" name="组合 1"/>
          <p:cNvGrpSpPr>
            <a:grpSpLocks noChangeAspect="1"/>
          </p:cNvGrpSpPr>
          <p:nvPr/>
        </p:nvGrpSpPr>
        <p:grpSpPr>
          <a:xfrm>
            <a:off x="5899943" y="5430441"/>
            <a:ext cx="2170312" cy="543235"/>
            <a:chOff x="1020105" y="1479740"/>
            <a:chExt cx="1952026" cy="1594450"/>
          </a:xfrm>
        </p:grpSpPr>
        <p:sp>
          <p:nvSpPr>
            <p:cNvPr id="14" name="椭圆 23"/>
            <p:cNvSpPr/>
            <p:nvPr/>
          </p:nvSpPr>
          <p:spPr>
            <a:xfrm>
              <a:off x="1084975" y="1479740"/>
              <a:ext cx="1822286" cy="1594450"/>
            </a:xfrm>
            <a:prstGeom prst="roundRect">
              <a:avLst/>
            </a:prstGeom>
            <a:solidFill>
              <a:schemeClr val="accent6">
                <a:lumMod val="50000"/>
              </a:schemeClr>
            </a:solidFill>
            <a:ln w="28575" cap="flat">
              <a:noFill/>
              <a:prstDash val="solid"/>
              <a:miter lim="800000"/>
            </a:ln>
            <a:effectLst>
              <a:innerShdw blurRad="127000" dist="63500" dir="16200000">
                <a:prstClr val="black">
                  <a:alpha val="30000"/>
                </a:prstClr>
              </a:innerShdw>
            </a:effectLst>
          </p:spPr>
          <p:txBody>
            <a:bodyPr/>
            <a:lstStyle/>
            <a:p>
              <a:pPr algn="ctr">
                <a:defRPr/>
              </a:pPr>
              <a:endParaRPr lang="zh-CN" altLang="en-US" sz="1800" b="0">
                <a:latin typeface="Impact" panose="020B0806030902050204" pitchFamily="34" charset="0"/>
                <a:ea typeface="汉仪中秀体简" panose="00020600040101010101" pitchFamily="18" charset="-122"/>
                <a:sym typeface="Impact" panose="020B0806030902050204" pitchFamily="34" charset="0"/>
              </a:endParaRPr>
            </a:p>
          </p:txBody>
        </p:sp>
        <p:sp>
          <p:nvSpPr>
            <p:cNvPr id="15" name="文本框 53"/>
            <p:cNvSpPr txBox="1">
              <a:spLocks noChangeArrowheads="1"/>
            </p:cNvSpPr>
            <p:nvPr/>
          </p:nvSpPr>
          <p:spPr bwMode="auto">
            <a:xfrm>
              <a:off x="1020105" y="1755598"/>
              <a:ext cx="1952026" cy="1197956"/>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1800" b="0">
                  <a:solidFill>
                    <a:prstClr val="white"/>
                  </a:solidFill>
                  <a:latin typeface="Impact" panose="020B0806030902050204" pitchFamily="34" charset="0"/>
                  <a:ea typeface="汉仪中秀体简" panose="00020600040101010101" pitchFamily="18" charset="-122"/>
                  <a:cs typeface="+mn-ea"/>
                  <a:sym typeface="Impact" panose="020B0806030902050204" pitchFamily="34" charset="0"/>
                </a:rPr>
                <a:t>汇报人：</a:t>
              </a:r>
              <a:r>
                <a:rPr lang="en-US" altLang="zh-CN" sz="1800" b="0">
                  <a:solidFill>
                    <a:prstClr val="white"/>
                  </a:solidFill>
                  <a:latin typeface="Impact" panose="020B0806030902050204" pitchFamily="34" charset="0"/>
                  <a:ea typeface="汉仪中秀体简" panose="00020600040101010101" pitchFamily="18" charset="-122"/>
                  <a:cs typeface="+mn-ea"/>
                  <a:sym typeface="Impact" panose="020B0806030902050204" pitchFamily="34" charset="0"/>
                </a:rPr>
                <a:t>xiazaii</a:t>
              </a:r>
              <a:endParaRPr lang="zh-CN" altLang="en-US" sz="1800" b="0" dirty="0">
                <a:solidFill>
                  <a:prstClr val="white"/>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grpSp>
      <p:grpSp>
        <p:nvGrpSpPr>
          <p:cNvPr id="16" name="组合 1"/>
          <p:cNvGrpSpPr>
            <a:grpSpLocks noChangeAspect="1"/>
          </p:cNvGrpSpPr>
          <p:nvPr/>
        </p:nvGrpSpPr>
        <p:grpSpPr>
          <a:xfrm>
            <a:off x="8616280" y="5430441"/>
            <a:ext cx="2026064" cy="543235"/>
            <a:chOff x="1084975" y="1479740"/>
            <a:chExt cx="1822286" cy="1594450"/>
          </a:xfrm>
        </p:grpSpPr>
        <p:sp>
          <p:nvSpPr>
            <p:cNvPr id="17" name="椭圆 23"/>
            <p:cNvSpPr/>
            <p:nvPr/>
          </p:nvSpPr>
          <p:spPr>
            <a:xfrm>
              <a:off x="1084975" y="1479740"/>
              <a:ext cx="1822286" cy="1594450"/>
            </a:xfrm>
            <a:prstGeom prst="roundRect">
              <a:avLst/>
            </a:prstGeom>
            <a:solidFill>
              <a:schemeClr val="accent6">
                <a:lumMod val="50000"/>
              </a:schemeClr>
            </a:solidFill>
            <a:ln w="28575" cap="flat">
              <a:noFill/>
              <a:prstDash val="solid"/>
              <a:miter lim="800000"/>
            </a:ln>
            <a:effectLst>
              <a:innerShdw blurRad="127000" dist="63500" dir="16200000">
                <a:prstClr val="black">
                  <a:alpha val="30000"/>
                </a:prstClr>
              </a:innerShdw>
            </a:effectLst>
          </p:spPr>
          <p:txBody>
            <a:bodyPr/>
            <a:lstStyle/>
            <a:p>
              <a:pPr algn="ctr">
                <a:defRPr/>
              </a:pPr>
              <a:endParaRPr lang="zh-CN" altLang="en-US" sz="1800" b="0">
                <a:latin typeface="Impact" panose="020B0806030902050204" pitchFamily="34" charset="0"/>
                <a:ea typeface="汉仪中秀体简" panose="00020600040101010101" pitchFamily="18" charset="-122"/>
                <a:sym typeface="Impact" panose="020B0806030902050204" pitchFamily="34" charset="0"/>
              </a:endParaRPr>
            </a:p>
          </p:txBody>
        </p:sp>
        <p:sp>
          <p:nvSpPr>
            <p:cNvPr id="18" name="文本框 53"/>
            <p:cNvSpPr txBox="1">
              <a:spLocks noChangeArrowheads="1"/>
            </p:cNvSpPr>
            <p:nvPr/>
          </p:nvSpPr>
          <p:spPr bwMode="auto">
            <a:xfrm>
              <a:off x="1084975" y="1755598"/>
              <a:ext cx="1798137" cy="119935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1800" b="0" dirty="0">
                  <a:solidFill>
                    <a:prstClr val="white"/>
                  </a:solidFill>
                  <a:latin typeface="Impact" panose="020B0806030902050204" pitchFamily="34" charset="0"/>
                  <a:ea typeface="汉仪中秀体简" panose="00020600040101010101" pitchFamily="18" charset="-122"/>
                  <a:cs typeface="+mn-ea"/>
                  <a:sym typeface="Impact" panose="020B0806030902050204" pitchFamily="34" charset="0"/>
                </a:rPr>
                <a:t>汇报日期：</a:t>
              </a:r>
              <a:r>
                <a:rPr lang="en-US" altLang="zh-CN" sz="1800" b="0" dirty="0">
                  <a:solidFill>
                    <a:prstClr val="white"/>
                  </a:solidFill>
                  <a:latin typeface="Impact" panose="020B0806030902050204" pitchFamily="34" charset="0"/>
                  <a:ea typeface="汉仪中秀体简" panose="00020600040101010101" pitchFamily="18" charset="-122"/>
                  <a:cs typeface="+mn-ea"/>
                  <a:sym typeface="Impact" panose="020B0806030902050204" pitchFamily="34" charset="0"/>
                </a:rPr>
                <a:t>20XX</a:t>
              </a:r>
              <a:endParaRPr lang="zh-CN" altLang="en-US" sz="1800" b="0" dirty="0">
                <a:solidFill>
                  <a:prstClr val="white"/>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grpSp>
      <p:pic>
        <p:nvPicPr>
          <p:cNvPr id="5" name="57de73b2338c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963954" y="-102661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2" presetClass="entr" presetSubtype="9"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23" presetClass="entr" presetSubtype="3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strVal val="4*#ppt_w"/>
                                          </p:val>
                                        </p:tav>
                                        <p:tav tm="100000">
                                          <p:val>
                                            <p:strVal val="#ppt_w"/>
                                          </p:val>
                                        </p:tav>
                                      </p:tavLst>
                                    </p:anim>
                                    <p:anim calcmode="lin" valueType="num">
                                      <p:cBhvr>
                                        <p:cTn id="16" dur="500" fill="hold"/>
                                        <p:tgtEl>
                                          <p:spTgt spid="10"/>
                                        </p:tgtEl>
                                        <p:attrNameLst>
                                          <p:attrName>ppt_h</p:attrName>
                                        </p:attrNameLst>
                                      </p:cBhvr>
                                      <p:tavLst>
                                        <p:tav tm="0">
                                          <p:val>
                                            <p:strVal val="4*#ppt_h"/>
                                          </p:val>
                                        </p:tav>
                                        <p:tav tm="100000">
                                          <p:val>
                                            <p:strVal val="#ppt_h"/>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11" grpId="0" animBg="1"/>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5017"/>
          <a:stretch>
            <a:fillRect/>
          </a:stretch>
        </p:blipFill>
        <p:spPr>
          <a:xfrm>
            <a:off x="7208033" y="3342658"/>
            <a:ext cx="4983967" cy="3212976"/>
          </a:xfrm>
          <a:prstGeom prst="rect">
            <a:avLst/>
          </a:prstGeom>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事例</a:t>
            </a:r>
          </a:p>
        </p:txBody>
      </p:sp>
      <p:sp>
        <p:nvSpPr>
          <p:cNvPr id="5" name="矩形 4"/>
          <p:cNvSpPr/>
          <p:nvPr/>
        </p:nvSpPr>
        <p:spPr>
          <a:xfrm>
            <a:off x="609768" y="2155590"/>
            <a:ext cx="6624736" cy="3323987"/>
          </a:xfrm>
          <a:prstGeom prst="rect">
            <a:avLst/>
          </a:prstGeom>
        </p:spPr>
        <p:txBody>
          <a:bodyPr wrap="square">
            <a:spAutoFit/>
          </a:bodyPr>
          <a:lstStyle/>
          <a:p>
            <a:pPr>
              <a:lnSpc>
                <a:spcPct val="150000"/>
              </a:lnSpc>
            </a:pPr>
            <a:r>
              <a:rPr lang="zh-CN" altLang="en-US" b="0">
                <a:latin typeface="Impact" panose="020B0806030902050204" pitchFamily="34" charset="0"/>
                <a:ea typeface="汉仪中秀体简" panose="00020600040101010101" pitchFamily="18" charset="-122"/>
                <a:sym typeface="Impact" panose="020B0806030902050204" pitchFamily="34" charset="0"/>
              </a:rPr>
              <a:t>在非洲的草原上如果见到羚羊在奔跑，那一定是狮子来了；</a:t>
            </a:r>
          </a:p>
          <a:p>
            <a:pPr>
              <a:lnSpc>
                <a:spcPct val="150000"/>
              </a:lnSpc>
            </a:pPr>
            <a:r>
              <a:rPr lang="zh-CN" altLang="en-US" b="0">
                <a:latin typeface="Impact" panose="020B0806030902050204" pitchFamily="34" charset="0"/>
                <a:ea typeface="汉仪中秀体简" panose="00020600040101010101" pitchFamily="18" charset="-122"/>
                <a:sym typeface="Impact" panose="020B0806030902050204" pitchFamily="34" charset="0"/>
              </a:rPr>
              <a:t>如果见到狮子在躲避，那就是象群发怒了；</a:t>
            </a:r>
          </a:p>
          <a:p>
            <a:pPr>
              <a:lnSpc>
                <a:spcPct val="150000"/>
              </a:lnSpc>
            </a:pPr>
            <a:r>
              <a:rPr lang="zh-CN" altLang="en-US" b="0">
                <a:latin typeface="Impact" panose="020B0806030902050204" pitchFamily="34" charset="0"/>
                <a:ea typeface="汉仪中秀体简" panose="00020600040101010101" pitchFamily="18" charset="-122"/>
                <a:sym typeface="Impact" panose="020B0806030902050204" pitchFamily="34" charset="0"/>
              </a:rPr>
              <a:t>如果见到成百上千的狮子和大象集体逃命的壮观景象，那是什么来了？</a:t>
            </a:r>
          </a:p>
        </p:txBody>
      </p:sp>
      <p:grpSp>
        <p:nvGrpSpPr>
          <p:cNvPr id="6" name="组合 5"/>
          <p:cNvGrpSpPr/>
          <p:nvPr/>
        </p:nvGrpSpPr>
        <p:grpSpPr>
          <a:xfrm>
            <a:off x="609768" y="1196752"/>
            <a:ext cx="5400600" cy="634291"/>
            <a:chOff x="6402758" y="1340767"/>
            <a:chExt cx="3522804" cy="756855"/>
          </a:xfrm>
        </p:grpSpPr>
        <p:sp>
          <p:nvSpPr>
            <p:cNvPr id="7" name="圆角矩形 6"/>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圆角矩形 7"/>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文本框 8"/>
            <p:cNvSpPr txBox="1"/>
            <p:nvPr/>
          </p:nvSpPr>
          <p:spPr>
            <a:xfrm flipH="1">
              <a:off x="6466232" y="1380309"/>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古老的寓言故事 </a:t>
              </a:r>
            </a:p>
          </p:txBody>
        </p:sp>
      </p:grpSp>
      <p:sp>
        <p:nvSpPr>
          <p:cNvPr id="3" name="灯片编号占位符 2"/>
          <p:cNvSpPr>
            <a:spLocks noGrp="1"/>
          </p:cNvSpPr>
          <p:nvPr>
            <p:ph type="sldNum" sz="quarter" idx="12"/>
          </p:nvPr>
        </p:nvSpPr>
        <p:spPr/>
        <p:txBody>
          <a:bodyPr/>
          <a:lstStyle/>
          <a:p>
            <a:fld id="{F6868696-2144-4D42-8279-65AB3C800E7F}" type="slidenum">
              <a:rPr lang="en-US" altLang="zh-CN" smtClean="0"/>
              <a:t>10</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事例</a:t>
            </a:r>
          </a:p>
        </p:txBody>
      </p:sp>
      <p:sp>
        <p:nvSpPr>
          <p:cNvPr id="5" name="矩形 4"/>
          <p:cNvSpPr/>
          <p:nvPr/>
        </p:nvSpPr>
        <p:spPr>
          <a:xfrm>
            <a:off x="489596" y="2280453"/>
            <a:ext cx="11295036" cy="3970318"/>
          </a:xfrm>
          <a:prstGeom prst="rect">
            <a:avLst/>
          </a:prstGeom>
        </p:spPr>
        <p:txBody>
          <a:bodyPr wrap="square">
            <a:spAutoFit/>
          </a:bodyPr>
          <a:lstStyle/>
          <a:p>
            <a:pPr>
              <a:lnSpc>
                <a:spcPct val="150000"/>
              </a:lnSpc>
            </a:pPr>
            <a:r>
              <a:rPr lang="zh-CN" altLang="en-US" sz="2400" b="0">
                <a:latin typeface="Impact" panose="020B0806030902050204" pitchFamily="34" charset="0"/>
                <a:ea typeface="汉仪中秀体简" panose="00020600040101010101" pitchFamily="18" charset="-122"/>
                <a:sym typeface="Impact" panose="020B0806030902050204" pitchFamily="34" charset="0"/>
              </a:rPr>
              <a:t>每只雁鼓动双翼时，对尾随的同伴都具有“鼓舞”的作用。雁群一字排成</a:t>
            </a:r>
            <a:r>
              <a:rPr lang="en-US" altLang="zh-CN" sz="2400" b="0">
                <a:latin typeface="Impact" panose="020B0806030902050204" pitchFamily="34" charset="0"/>
                <a:ea typeface="汉仪中秀体简" panose="00020600040101010101" pitchFamily="18" charset="-122"/>
                <a:sym typeface="Impact" panose="020B0806030902050204" pitchFamily="34" charset="0"/>
              </a:rPr>
              <a:t>V</a:t>
            </a:r>
            <a:r>
              <a:rPr lang="zh-CN" altLang="en-US" sz="2400" b="0">
                <a:latin typeface="Impact" panose="020B0806030902050204" pitchFamily="34" charset="0"/>
                <a:ea typeface="汉仪中秀体简" panose="00020600040101010101" pitchFamily="18" charset="-122"/>
                <a:sym typeface="Impact" panose="020B0806030902050204" pitchFamily="34" charset="0"/>
              </a:rPr>
              <a:t>字型时，比孤雁单飞增加了百分之七十一的飞行距离。</a:t>
            </a:r>
          </a:p>
          <a:p>
            <a:pPr>
              <a:lnSpc>
                <a:spcPct val="150000"/>
              </a:lnSpc>
            </a:pPr>
            <a:r>
              <a:rPr lang="zh-CN" altLang="en-US" sz="2400" b="0">
                <a:latin typeface="Impact" panose="020B0806030902050204" pitchFamily="34" charset="0"/>
                <a:ea typeface="汉仪中秀体简" panose="00020600040101010101" pitchFamily="18" charset="-122"/>
                <a:sym typeface="Impact" panose="020B0806030902050204" pitchFamily="34" charset="0"/>
              </a:rPr>
              <a:t>当带头的雁疲倦了，它会退回队伍，由另一只取代它的位置。</a:t>
            </a:r>
          </a:p>
          <a:p>
            <a:pPr>
              <a:lnSpc>
                <a:spcPct val="150000"/>
              </a:lnSpc>
            </a:pPr>
            <a:r>
              <a:rPr lang="zh-CN" altLang="en-US" sz="2400" b="0">
                <a:latin typeface="Impact" panose="020B0806030902050204" pitchFamily="34" charset="0"/>
                <a:ea typeface="汉仪中秀体简" panose="00020600040101010101" pitchFamily="18" charset="-122"/>
                <a:sym typeface="Impact" panose="020B0806030902050204" pitchFamily="34" charset="0"/>
              </a:rPr>
              <a:t>队伍中后面的大雁会以叫声鼓励前面的伙伴继续前进。</a:t>
            </a:r>
          </a:p>
          <a:p>
            <a:pPr>
              <a:lnSpc>
                <a:spcPct val="150000"/>
              </a:lnSpc>
            </a:pPr>
            <a:r>
              <a:rPr lang="zh-CN" altLang="en-US" sz="2400" b="0">
                <a:latin typeface="Impact" panose="020B0806030902050204" pitchFamily="34" charset="0"/>
                <a:ea typeface="汉仪中秀体简" panose="00020600040101010101" pitchFamily="18" charset="-122"/>
                <a:sym typeface="Impact" panose="020B0806030902050204" pitchFamily="34" charset="0"/>
              </a:rPr>
              <a:t>当有雁只生病或受伤时，其它两只雁会由队伍飞下协助及保护它。这两只雁会一直伴随在它的旁边，直到它康复或死亡为止。然后他们自己组成队伍再开始飞行，或者去追赶上原来的雁群。</a:t>
            </a:r>
          </a:p>
        </p:txBody>
      </p:sp>
      <p:grpSp>
        <p:nvGrpSpPr>
          <p:cNvPr id="6" name="组合 5"/>
          <p:cNvGrpSpPr/>
          <p:nvPr/>
        </p:nvGrpSpPr>
        <p:grpSpPr>
          <a:xfrm>
            <a:off x="264804" y="1309575"/>
            <a:ext cx="5400600" cy="634291"/>
            <a:chOff x="6402758" y="1340767"/>
            <a:chExt cx="3522804" cy="756855"/>
          </a:xfrm>
        </p:grpSpPr>
        <p:sp>
          <p:nvSpPr>
            <p:cNvPr id="7" name="圆角矩形 6"/>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圆角矩形 7"/>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文本框 8"/>
            <p:cNvSpPr txBox="1"/>
            <p:nvPr/>
          </p:nvSpPr>
          <p:spPr>
            <a:xfrm flipH="1">
              <a:off x="6466232" y="1380309"/>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大雁的启示 </a:t>
              </a:r>
            </a:p>
          </p:txBody>
        </p:sp>
      </p:grpSp>
      <p:pic>
        <p:nvPicPr>
          <p:cNvPr id="3" name="图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69950"/>
          <a:stretch>
            <a:fillRect/>
          </a:stretch>
        </p:blipFill>
        <p:spPr>
          <a:xfrm>
            <a:off x="5665404" y="909374"/>
            <a:ext cx="6039814" cy="1332196"/>
          </a:xfrm>
          <a:prstGeom prst="rect">
            <a:avLst/>
          </a:prstGeom>
        </p:spPr>
      </p:pic>
      <p:sp>
        <p:nvSpPr>
          <p:cNvPr id="10" name="灯片编号占位符 9"/>
          <p:cNvSpPr>
            <a:spLocks noGrp="1"/>
          </p:cNvSpPr>
          <p:nvPr>
            <p:ph type="sldNum" sz="quarter" idx="12"/>
          </p:nvPr>
        </p:nvSpPr>
        <p:spPr/>
        <p:txBody>
          <a:bodyPr/>
          <a:lstStyle/>
          <a:p>
            <a:fld id="{F6868696-2144-4D42-8279-65AB3C800E7F}" type="slidenum">
              <a:rPr lang="en-US" altLang="zh-CN" smtClean="0"/>
              <a:t>11</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事例</a:t>
            </a:r>
          </a:p>
        </p:txBody>
      </p:sp>
      <p:grpSp>
        <p:nvGrpSpPr>
          <p:cNvPr id="6" name="组合 5"/>
          <p:cNvGrpSpPr/>
          <p:nvPr/>
        </p:nvGrpSpPr>
        <p:grpSpPr>
          <a:xfrm>
            <a:off x="527772" y="1300584"/>
            <a:ext cx="5400600" cy="634291"/>
            <a:chOff x="6402758" y="1340767"/>
            <a:chExt cx="3522804" cy="756855"/>
          </a:xfrm>
        </p:grpSpPr>
        <p:sp>
          <p:nvSpPr>
            <p:cNvPr id="7" name="圆角矩形 6"/>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圆角矩形 7"/>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文本框 8"/>
            <p:cNvSpPr txBox="1"/>
            <p:nvPr/>
          </p:nvSpPr>
          <p:spPr>
            <a:xfrm flipH="1">
              <a:off x="6466232" y="1380309"/>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大雁的启示 </a:t>
              </a:r>
            </a:p>
          </p:txBody>
        </p:sp>
      </p:grpSp>
      <p:pic>
        <p:nvPicPr>
          <p:cNvPr id="2" name="图片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0550" b="31100"/>
          <a:stretch>
            <a:fillRect/>
          </a:stretch>
        </p:blipFill>
        <p:spPr>
          <a:xfrm>
            <a:off x="5951984" y="1119694"/>
            <a:ext cx="5739518" cy="1194314"/>
          </a:xfrm>
          <a:prstGeom prst="rect">
            <a:avLst/>
          </a:prstGeom>
        </p:spPr>
      </p:pic>
      <p:sp>
        <p:nvSpPr>
          <p:cNvPr id="10" name="Text Box 2"/>
          <p:cNvSpPr txBox="1">
            <a:spLocks noChangeArrowheads="1"/>
          </p:cNvSpPr>
          <p:nvPr/>
        </p:nvSpPr>
        <p:spPr bwMode="auto">
          <a:xfrm>
            <a:off x="441837" y="2324252"/>
            <a:ext cx="10406691" cy="1320772"/>
          </a:xfrm>
          <a:prstGeom prst="rect">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2000">
                <a:solidFill>
                  <a:schemeClr val="bg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lnSpc>
                <a:spcPct val="150000"/>
              </a:lnSpc>
            </a:pPr>
            <a:r>
              <a:rPr lang="zh-CN" altLang="en-US">
                <a:latin typeface="Impact" panose="020B0806030902050204" pitchFamily="34" charset="0"/>
                <a:ea typeface="汉仪中秀体简" panose="00020600040101010101" pitchFamily="18" charset="-122"/>
                <a:sym typeface="Impact" panose="020B0806030902050204" pitchFamily="34" charset="0"/>
              </a:rPr>
              <a:t>与拥有相同目标的人同行，能更快速，更容易地到达目的地，因为彼此之间能互相推动。</a:t>
            </a:r>
          </a:p>
          <a:p>
            <a:pPr algn="l">
              <a:lnSpc>
                <a:spcPct val="150000"/>
              </a:lnSpc>
            </a:pPr>
            <a:r>
              <a:rPr lang="en-US" altLang="zh-CN">
                <a:latin typeface="Impact" panose="020B0806030902050204" pitchFamily="34" charset="0"/>
                <a:ea typeface="汉仪中秀体简" panose="00020600040101010101" pitchFamily="18" charset="-122"/>
                <a:sym typeface="Impact" panose="020B0806030902050204" pitchFamily="34" charset="0"/>
              </a:rPr>
              <a:t>1+1 </a:t>
            </a:r>
            <a:r>
              <a:rPr lang="zh-CN" altLang="en-US">
                <a:latin typeface="Impact" panose="020B0806030902050204" pitchFamily="34" charset="0"/>
                <a:ea typeface="汉仪中秀体简" panose="00020600040101010101" pitchFamily="18" charset="-122"/>
                <a:sym typeface="Impact" panose="020B0806030902050204" pitchFamily="34" charset="0"/>
              </a:rPr>
              <a:t>＞</a:t>
            </a:r>
            <a:r>
              <a:rPr lang="en-US" altLang="zh-CN">
                <a:latin typeface="Impact" panose="020B0806030902050204" pitchFamily="34" charset="0"/>
                <a:ea typeface="汉仪中秀体简" panose="00020600040101010101" pitchFamily="18" charset="-122"/>
                <a:sym typeface="Impact" panose="020B0806030902050204" pitchFamily="34" charset="0"/>
              </a:rPr>
              <a:t>2  </a:t>
            </a:r>
            <a:r>
              <a:rPr lang="zh-CN" altLang="en-US">
                <a:latin typeface="Impact" panose="020B0806030902050204" pitchFamily="34" charset="0"/>
                <a:ea typeface="汉仪中秀体简" panose="00020600040101010101" pitchFamily="18" charset="-122"/>
                <a:sym typeface="Impact" panose="020B0806030902050204" pitchFamily="34" charset="0"/>
              </a:rPr>
              <a:t>的团队才是优秀的团队。</a:t>
            </a:r>
          </a:p>
        </p:txBody>
      </p:sp>
      <p:sp>
        <p:nvSpPr>
          <p:cNvPr id="11" name="Text Box 3"/>
          <p:cNvSpPr txBox="1">
            <a:spLocks noChangeArrowheads="1"/>
          </p:cNvSpPr>
          <p:nvPr/>
        </p:nvSpPr>
        <p:spPr bwMode="auto">
          <a:xfrm>
            <a:off x="441837" y="3848253"/>
            <a:ext cx="10406691" cy="1092915"/>
          </a:xfrm>
          <a:prstGeom prst="rect">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2000">
                <a:solidFill>
                  <a:schemeClr val="bg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lnSpc>
                <a:spcPct val="150000"/>
              </a:lnSpc>
            </a:pPr>
            <a:r>
              <a:rPr lang="zh-CN" altLang="en-US">
                <a:latin typeface="Impact" panose="020B0806030902050204" pitchFamily="34" charset="0"/>
                <a:ea typeface="汉仪中秀体简" panose="00020600040101010101" pitchFamily="18" charset="-122"/>
                <a:sym typeface="Impact" panose="020B0806030902050204" pitchFamily="34" charset="0"/>
              </a:rPr>
              <a:t>如果我们与大雁一样聪明的话，我们就会留在与自己目标一致的队伍里，而且乐意接受他人的协助，也愿意协助他人。 </a:t>
            </a:r>
          </a:p>
        </p:txBody>
      </p:sp>
      <p:sp>
        <p:nvSpPr>
          <p:cNvPr id="12" name="Text Box 5"/>
          <p:cNvSpPr txBox="1">
            <a:spLocks noChangeArrowheads="1"/>
          </p:cNvSpPr>
          <p:nvPr/>
        </p:nvSpPr>
        <p:spPr bwMode="auto">
          <a:xfrm>
            <a:off x="454820" y="5085184"/>
            <a:ext cx="10406691" cy="1224136"/>
          </a:xfrm>
          <a:prstGeom prst="rect">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2000">
                <a:solidFill>
                  <a:schemeClr val="bg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lnSpc>
                <a:spcPct val="150000"/>
              </a:lnSpc>
            </a:pPr>
            <a:r>
              <a:rPr lang="zh-CN" altLang="en-US">
                <a:latin typeface="Impact" panose="020B0806030902050204" pitchFamily="34" charset="0"/>
                <a:ea typeface="汉仪中秀体简" panose="00020600040101010101" pitchFamily="18" charset="-122"/>
                <a:sym typeface="Impact" panose="020B0806030902050204" pitchFamily="34" charset="0"/>
              </a:rPr>
              <a:t>在从事困难的任务时，轮流担任与共享领导权是有必要的，也是明智的，因为我们都是互相依赖的。要认识到自己也有能力不足的时候，懂得依靠团队力量而不是个人力量。 </a:t>
            </a:r>
          </a:p>
        </p:txBody>
      </p:sp>
      <p:sp>
        <p:nvSpPr>
          <p:cNvPr id="13" name="灯片编号占位符 12"/>
          <p:cNvSpPr>
            <a:spLocks noGrp="1"/>
          </p:cNvSpPr>
          <p:nvPr>
            <p:ph type="sldNum" sz="quarter" idx="12"/>
          </p:nvPr>
        </p:nvSpPr>
        <p:spPr/>
        <p:txBody>
          <a:bodyPr/>
          <a:lstStyle/>
          <a:p>
            <a:fld id="{F6868696-2144-4D42-8279-65AB3C800E7F}" type="slidenum">
              <a:rPr lang="en-US" altLang="zh-CN" smtClean="0"/>
              <a:t>12</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事例</a:t>
            </a:r>
          </a:p>
        </p:txBody>
      </p:sp>
      <p:grpSp>
        <p:nvGrpSpPr>
          <p:cNvPr id="6" name="组合 5"/>
          <p:cNvGrpSpPr/>
          <p:nvPr/>
        </p:nvGrpSpPr>
        <p:grpSpPr>
          <a:xfrm>
            <a:off x="527772" y="1300584"/>
            <a:ext cx="5400600" cy="634291"/>
            <a:chOff x="6402758" y="1340767"/>
            <a:chExt cx="3522804" cy="756855"/>
          </a:xfrm>
        </p:grpSpPr>
        <p:sp>
          <p:nvSpPr>
            <p:cNvPr id="7" name="圆角矩形 6"/>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圆角矩形 7"/>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文本框 8"/>
            <p:cNvSpPr txBox="1"/>
            <p:nvPr/>
          </p:nvSpPr>
          <p:spPr>
            <a:xfrm flipH="1">
              <a:off x="6466232" y="1380309"/>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大雁的启示 </a:t>
              </a:r>
            </a:p>
          </p:txBody>
        </p:sp>
      </p:grpSp>
      <p:pic>
        <p:nvPicPr>
          <p:cNvPr id="2" name="图片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0550" b="31100"/>
          <a:stretch>
            <a:fillRect/>
          </a:stretch>
        </p:blipFill>
        <p:spPr>
          <a:xfrm>
            <a:off x="5951984" y="1119694"/>
            <a:ext cx="5739518" cy="1194314"/>
          </a:xfrm>
          <a:prstGeom prst="rect">
            <a:avLst/>
          </a:prstGeom>
        </p:spPr>
      </p:pic>
      <p:sp>
        <p:nvSpPr>
          <p:cNvPr id="10" name="Text Box 2"/>
          <p:cNvSpPr txBox="1">
            <a:spLocks noChangeArrowheads="1"/>
          </p:cNvSpPr>
          <p:nvPr/>
        </p:nvSpPr>
        <p:spPr bwMode="auto">
          <a:xfrm>
            <a:off x="441837" y="2324252"/>
            <a:ext cx="10190667" cy="1320772"/>
          </a:xfrm>
          <a:prstGeom prst="rect">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2000">
                <a:solidFill>
                  <a:schemeClr val="bg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lnSpc>
                <a:spcPct val="150000"/>
              </a:lnSpc>
            </a:pPr>
            <a:r>
              <a:rPr lang="zh-CN" altLang="en-US">
                <a:latin typeface="Impact" panose="020B0806030902050204" pitchFamily="34" charset="0"/>
                <a:ea typeface="汉仪中秀体简" panose="00020600040101010101" pitchFamily="18" charset="-122"/>
                <a:sym typeface="Impact" panose="020B0806030902050204" pitchFamily="34" charset="0"/>
              </a:rPr>
              <a:t>我们必须确定从我们背后传来的是鼓励的“叫声”，而不是其它的“叫声”。</a:t>
            </a:r>
          </a:p>
          <a:p>
            <a:pPr algn="l">
              <a:lnSpc>
                <a:spcPct val="150000"/>
              </a:lnSpc>
            </a:pPr>
            <a:r>
              <a:rPr lang="zh-CN" altLang="en-US">
                <a:latin typeface="Impact" panose="020B0806030902050204" pitchFamily="34" charset="0"/>
                <a:ea typeface="汉仪中秀体简" panose="00020600040101010101" pitchFamily="18" charset="-122"/>
                <a:sym typeface="Impact" panose="020B0806030902050204" pitchFamily="34" charset="0"/>
              </a:rPr>
              <a:t>相互间的鼓励会振奋队员的精神，坚持到底。</a:t>
            </a:r>
          </a:p>
        </p:txBody>
      </p:sp>
      <p:sp>
        <p:nvSpPr>
          <p:cNvPr id="11" name="Text Box 3"/>
          <p:cNvSpPr txBox="1">
            <a:spLocks noChangeArrowheads="1"/>
          </p:cNvSpPr>
          <p:nvPr/>
        </p:nvSpPr>
        <p:spPr bwMode="auto">
          <a:xfrm>
            <a:off x="441837" y="3848253"/>
            <a:ext cx="10190667" cy="1580485"/>
          </a:xfrm>
          <a:prstGeom prst="rect">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2000">
                <a:solidFill>
                  <a:schemeClr val="bg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lnSpc>
                <a:spcPct val="150000"/>
              </a:lnSpc>
            </a:pPr>
            <a:r>
              <a:rPr lang="zh-CN" altLang="en-US">
                <a:latin typeface="Impact" panose="020B0806030902050204" pitchFamily="34" charset="0"/>
                <a:ea typeface="汉仪中秀体简" panose="00020600040101010101" pitchFamily="18" charset="-122"/>
                <a:sym typeface="Impact" panose="020B0806030902050204" pitchFamily="34" charset="0"/>
              </a:rPr>
              <a:t>如果我们与大雁一样聪明的话，我们也会互相扶持，不论是在困难的时刻或在顺利的时刻。 </a:t>
            </a:r>
          </a:p>
          <a:p>
            <a:pPr algn="l">
              <a:lnSpc>
                <a:spcPct val="150000"/>
              </a:lnSpc>
            </a:pPr>
            <a:r>
              <a:rPr lang="zh-CN" altLang="en-US">
                <a:latin typeface="Impact" panose="020B0806030902050204" pitchFamily="34" charset="0"/>
                <a:ea typeface="汉仪中秀体简" panose="00020600040101010101" pitchFamily="18" charset="-122"/>
                <a:sym typeface="Impact" panose="020B0806030902050204" pitchFamily="34" charset="0"/>
              </a:rPr>
              <a:t>当有人必须离开团队时，我们实在应该举行一个告别仪式，因为它更多的是做给没走的成员看的。</a:t>
            </a:r>
          </a:p>
        </p:txBody>
      </p:sp>
      <p:sp>
        <p:nvSpPr>
          <p:cNvPr id="3" name="灯片编号占位符 2"/>
          <p:cNvSpPr>
            <a:spLocks noGrp="1"/>
          </p:cNvSpPr>
          <p:nvPr>
            <p:ph type="sldNum" sz="quarter" idx="12"/>
          </p:nvPr>
        </p:nvSpPr>
        <p:spPr/>
        <p:txBody>
          <a:bodyPr/>
          <a:lstStyle/>
          <a:p>
            <a:fld id="{F6868696-2144-4D42-8279-65AB3C800E7F}" type="slidenum">
              <a:rPr lang="en-US" altLang="zh-CN" smtClean="0"/>
              <a:t>13</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1831" y="3016116"/>
            <a:ext cx="12203832" cy="3856157"/>
            <a:chOff x="-11832" y="2492896"/>
            <a:chExt cx="14169800" cy="4477362"/>
          </a:xfrm>
        </p:grpSpPr>
        <p:pic>
          <p:nvPicPr>
            <p:cNvPr id="5" name="图片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35"/>
            <a:stretch>
              <a:fillRect/>
            </a:stretch>
          </p:blipFill>
          <p:spPr>
            <a:xfrm>
              <a:off x="-11832" y="2492896"/>
              <a:ext cx="7079828" cy="4476370"/>
            </a:xfrm>
            <a:prstGeom prst="rect">
              <a:avLst/>
            </a:prstGeom>
          </p:spPr>
        </p:pic>
        <p:pic>
          <p:nvPicPr>
            <p:cNvPr id="12" name="图片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35"/>
            <a:stretch>
              <a:fillRect/>
            </a:stretch>
          </p:blipFill>
          <p:spPr>
            <a:xfrm flipH="1">
              <a:off x="7079852" y="2493888"/>
              <a:ext cx="7078116" cy="4476370"/>
            </a:xfrm>
            <a:prstGeom prst="rect">
              <a:avLst/>
            </a:prstGeom>
          </p:spPr>
        </p:pic>
      </p:grpSp>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什么是团队建设</a:t>
            </a:r>
            <a:r>
              <a:rPr lang="en-US" altLang="zh-CN">
                <a:latin typeface="Impact" panose="020B0806030902050204" pitchFamily="34" charset="0"/>
                <a:ea typeface="汉仪中秀体简" panose="00020600040101010101" pitchFamily="18" charset="-122"/>
                <a:sym typeface="Impact" panose="020B0806030902050204" pitchFamily="34" charset="0"/>
              </a:rPr>
              <a:t>?</a:t>
            </a:r>
          </a:p>
        </p:txBody>
      </p:sp>
      <p:sp>
        <p:nvSpPr>
          <p:cNvPr id="3" name="矩形 2"/>
          <p:cNvSpPr/>
          <p:nvPr/>
        </p:nvSpPr>
        <p:spPr>
          <a:xfrm>
            <a:off x="1838400" y="2092786"/>
            <a:ext cx="8494633" cy="923330"/>
          </a:xfrm>
          <a:prstGeom prst="rect">
            <a:avLst/>
          </a:prstGeom>
        </p:spPr>
        <p:txBody>
          <a:bodyPr wrap="none">
            <a:spAutoFit/>
          </a:bodyPr>
          <a:lstStyle/>
          <a:p>
            <a:pPr>
              <a:spcBef>
                <a:spcPct val="50000"/>
              </a:spcBef>
              <a:defRPr/>
            </a:pPr>
            <a:r>
              <a:rPr kumimoji="0" lang="zh-CN" altLang="en-US" sz="5400">
                <a:solidFill>
                  <a:srgbClr val="8B4C13"/>
                </a:solidFill>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使团队达到共同目标的过程</a:t>
            </a:r>
          </a:p>
        </p:txBody>
      </p:sp>
      <p:sp>
        <p:nvSpPr>
          <p:cNvPr id="14" name="灯片编号占位符 13"/>
          <p:cNvSpPr>
            <a:spLocks noGrp="1"/>
          </p:cNvSpPr>
          <p:nvPr>
            <p:ph type="sldNum" sz="quarter" idx="12"/>
          </p:nvPr>
        </p:nvSpPr>
        <p:spPr/>
        <p:txBody>
          <a:bodyPr/>
          <a:lstStyle/>
          <a:p>
            <a:fld id="{F6868696-2144-4D42-8279-65AB3C800E7F}" type="slidenum">
              <a:rPr lang="en-US" altLang="zh-CN" smtClean="0"/>
              <a:t>14</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8288" y="2492896"/>
            <a:ext cx="5543712" cy="4373860"/>
          </a:xfrm>
          <a:prstGeom prst="rect">
            <a:avLst/>
          </a:prstGeom>
          <a:ln>
            <a:noFill/>
          </a:ln>
          <a:effectLst>
            <a:outerShdw blurRad="292100" dist="139700" dir="2700000" algn="tl" rotWithShape="0">
              <a:srgbClr val="333333">
                <a:alpha val="65000"/>
              </a:srgbClr>
            </a:outerShdw>
          </a:effectLst>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建立工作团队</a:t>
            </a:r>
          </a:p>
        </p:txBody>
      </p:sp>
      <p:grpSp>
        <p:nvGrpSpPr>
          <p:cNvPr id="6" name="组合 5"/>
          <p:cNvGrpSpPr/>
          <p:nvPr/>
        </p:nvGrpSpPr>
        <p:grpSpPr>
          <a:xfrm>
            <a:off x="609768" y="1196752"/>
            <a:ext cx="5400600" cy="634291"/>
            <a:chOff x="6402758" y="1340767"/>
            <a:chExt cx="3522804" cy="756855"/>
          </a:xfrm>
        </p:grpSpPr>
        <p:sp>
          <p:nvSpPr>
            <p:cNvPr id="7" name="圆角矩形 6"/>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圆角矩形 7"/>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文本框 8"/>
            <p:cNvSpPr txBox="1"/>
            <p:nvPr/>
          </p:nvSpPr>
          <p:spPr>
            <a:xfrm flipH="1">
              <a:off x="6466232" y="1380309"/>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团队的构成条件</a:t>
              </a:r>
            </a:p>
          </p:txBody>
        </p:sp>
      </p:grpSp>
      <p:sp>
        <p:nvSpPr>
          <p:cNvPr id="3" name="矩形 2"/>
          <p:cNvSpPr/>
          <p:nvPr/>
        </p:nvSpPr>
        <p:spPr>
          <a:xfrm>
            <a:off x="703715" y="2240449"/>
            <a:ext cx="6096000" cy="3754874"/>
          </a:xfrm>
          <a:prstGeom prst="rect">
            <a:avLst/>
          </a:prstGeom>
        </p:spPr>
        <p:txBody>
          <a:bodyPr>
            <a:spAutoFit/>
          </a:bodyPr>
          <a:lstStyle/>
          <a:p>
            <a:pPr marL="457200" indent="-457200" eaLnBrk="1" hangingPunct="1">
              <a:spcBef>
                <a:spcPct val="50000"/>
              </a:spcBef>
              <a:buClr>
                <a:srgbClr val="8B4C13"/>
              </a:buClr>
              <a:buFont typeface="Wingdings" panose="05000000000000000000" pitchFamily="2" charset="2"/>
              <a:buChar char="p"/>
            </a:pPr>
            <a:r>
              <a:rPr lang="zh-CN" altLang="en-US" b="0">
                <a:latin typeface="Impact" panose="020B0806030902050204" pitchFamily="34" charset="0"/>
                <a:ea typeface="汉仪中秀体简" panose="00020600040101010101" pitchFamily="18" charset="-122"/>
                <a:sym typeface="Impact" panose="020B0806030902050204" pitchFamily="34" charset="0"/>
              </a:rPr>
              <a:t>成员清楚地了解共同的目标</a:t>
            </a:r>
          </a:p>
          <a:p>
            <a:pPr marL="457200" indent="-457200" eaLnBrk="1" hangingPunct="1">
              <a:spcBef>
                <a:spcPct val="50000"/>
              </a:spcBef>
              <a:buClr>
                <a:srgbClr val="8B4C13"/>
              </a:buClr>
              <a:buFont typeface="Wingdings" panose="05000000000000000000" pitchFamily="2" charset="2"/>
              <a:buChar char="p"/>
            </a:pPr>
            <a:r>
              <a:rPr lang="zh-CN" altLang="en-US" b="0">
                <a:latin typeface="Impact" panose="020B0806030902050204" pitchFamily="34" charset="0"/>
                <a:ea typeface="汉仪中秀体简" panose="00020600040101010101" pitchFamily="18" charset="-122"/>
                <a:sym typeface="Impact" panose="020B0806030902050204" pitchFamily="34" charset="0"/>
              </a:rPr>
              <a:t>情报共享</a:t>
            </a:r>
          </a:p>
          <a:p>
            <a:pPr marL="457200" indent="-457200" eaLnBrk="1" hangingPunct="1">
              <a:spcBef>
                <a:spcPct val="50000"/>
              </a:spcBef>
              <a:buClr>
                <a:srgbClr val="8B4C13"/>
              </a:buClr>
              <a:buFont typeface="Wingdings" panose="05000000000000000000" pitchFamily="2" charset="2"/>
              <a:buChar char="p"/>
            </a:pPr>
            <a:r>
              <a:rPr lang="zh-CN" altLang="en-US" b="0">
                <a:latin typeface="Impact" panose="020B0806030902050204" pitchFamily="34" charset="0"/>
                <a:ea typeface="汉仪中秀体简" panose="00020600040101010101" pitchFamily="18" charset="-122"/>
                <a:sym typeface="Impact" panose="020B0806030902050204" pitchFamily="34" charset="0"/>
              </a:rPr>
              <a:t>成员在不同领域具有特殊专才。</a:t>
            </a:r>
          </a:p>
          <a:p>
            <a:pPr marL="457200" indent="-457200" eaLnBrk="1" hangingPunct="1">
              <a:spcBef>
                <a:spcPct val="50000"/>
              </a:spcBef>
              <a:buClr>
                <a:srgbClr val="8B4C13"/>
              </a:buClr>
              <a:buFont typeface="Wingdings" panose="05000000000000000000" pitchFamily="2" charset="2"/>
              <a:buChar char="p"/>
            </a:pPr>
            <a:r>
              <a:rPr lang="zh-CN" altLang="en-US" b="0">
                <a:latin typeface="Impact" panose="020B0806030902050204" pitchFamily="34" charset="0"/>
                <a:ea typeface="汉仪中秀体简" panose="00020600040101010101" pitchFamily="18" charset="-122"/>
                <a:sym typeface="Impact" panose="020B0806030902050204" pitchFamily="34" charset="0"/>
              </a:rPr>
              <a:t>具有容易沟通、互动的环境</a:t>
            </a:r>
          </a:p>
          <a:p>
            <a:pPr marL="457200" indent="-457200" eaLnBrk="1" hangingPunct="1">
              <a:spcBef>
                <a:spcPct val="50000"/>
              </a:spcBef>
              <a:buClr>
                <a:srgbClr val="8B4C13"/>
              </a:buClr>
              <a:buFont typeface="Wingdings" panose="05000000000000000000" pitchFamily="2" charset="2"/>
              <a:buChar char="p"/>
            </a:pPr>
            <a:r>
              <a:rPr lang="zh-CN" altLang="en-US" b="0">
                <a:latin typeface="Impact" panose="020B0806030902050204" pitchFamily="34" charset="0"/>
                <a:ea typeface="汉仪中秀体简" panose="00020600040101010101" pitchFamily="18" charset="-122"/>
                <a:sym typeface="Impact" panose="020B0806030902050204" pitchFamily="34" charset="0"/>
              </a:rPr>
              <a:t>共同的价值观及遵守一定的规范。</a:t>
            </a:r>
          </a:p>
          <a:p>
            <a:pPr marL="457200" indent="-457200" eaLnBrk="1" hangingPunct="1">
              <a:spcBef>
                <a:spcPct val="50000"/>
              </a:spcBef>
              <a:buClr>
                <a:srgbClr val="8B4C13"/>
              </a:buClr>
              <a:buFont typeface="Wingdings" panose="05000000000000000000" pitchFamily="2" charset="2"/>
              <a:buChar char="p"/>
            </a:pPr>
            <a:r>
              <a:rPr lang="zh-CN" altLang="en-US" b="0">
                <a:latin typeface="Impact" panose="020B0806030902050204" pitchFamily="34" charset="0"/>
                <a:ea typeface="汉仪中秀体简" panose="00020600040101010101" pitchFamily="18" charset="-122"/>
                <a:sym typeface="Impact" panose="020B0806030902050204" pitchFamily="34" charset="0"/>
              </a:rPr>
              <a:t>成员对团队有归属感。</a:t>
            </a:r>
            <a:endParaRPr lang="zh-CN" altLang="en-US" b="0"/>
          </a:p>
        </p:txBody>
      </p:sp>
      <p:sp>
        <p:nvSpPr>
          <p:cNvPr id="10" name="灯片编号占位符 9"/>
          <p:cNvSpPr>
            <a:spLocks noGrp="1"/>
          </p:cNvSpPr>
          <p:nvPr>
            <p:ph type="sldNum" sz="quarter" idx="12"/>
          </p:nvPr>
        </p:nvSpPr>
        <p:spPr/>
        <p:txBody>
          <a:bodyPr/>
          <a:lstStyle/>
          <a:p>
            <a:fld id="{F6868696-2144-4D42-8279-65AB3C800E7F}" type="slidenum">
              <a:rPr lang="en-US" altLang="zh-CN" smtClean="0"/>
              <a:t>15</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642" y="1517923"/>
            <a:ext cx="5067166" cy="5067166"/>
          </a:xfrm>
          <a:prstGeom prst="rect">
            <a:avLst/>
          </a:prstGeom>
          <a:ln>
            <a:noFill/>
          </a:ln>
          <a:effectLst>
            <a:outerShdw blurRad="292100" dist="139700" dir="2700000" algn="tl" rotWithShape="0">
              <a:srgbClr val="333333">
                <a:alpha val="65000"/>
              </a:srgbClr>
            </a:outerShdw>
          </a:effectLst>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建立工作团队</a:t>
            </a:r>
          </a:p>
        </p:txBody>
      </p:sp>
      <p:grpSp>
        <p:nvGrpSpPr>
          <p:cNvPr id="6" name="组合 5"/>
          <p:cNvGrpSpPr/>
          <p:nvPr/>
        </p:nvGrpSpPr>
        <p:grpSpPr>
          <a:xfrm>
            <a:off x="5735960" y="1484784"/>
            <a:ext cx="5400600" cy="634291"/>
            <a:chOff x="6402758" y="1340767"/>
            <a:chExt cx="3522804" cy="756855"/>
          </a:xfrm>
        </p:grpSpPr>
        <p:sp>
          <p:nvSpPr>
            <p:cNvPr id="7" name="圆角矩形 6"/>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圆角矩形 7"/>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文本框 8"/>
            <p:cNvSpPr txBox="1"/>
            <p:nvPr/>
          </p:nvSpPr>
          <p:spPr>
            <a:xfrm flipH="1">
              <a:off x="6466232" y="1380310"/>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成为团队成员的必要条件</a:t>
              </a:r>
            </a:p>
          </p:txBody>
        </p:sp>
      </p:grpSp>
      <p:sp>
        <p:nvSpPr>
          <p:cNvPr id="3" name="矩形 2"/>
          <p:cNvSpPr/>
          <p:nvPr/>
        </p:nvSpPr>
        <p:spPr>
          <a:xfrm>
            <a:off x="5829907" y="2528481"/>
            <a:ext cx="6096000" cy="2462213"/>
          </a:xfrm>
          <a:prstGeom prst="rect">
            <a:avLst/>
          </a:prstGeom>
        </p:spPr>
        <p:txBody>
          <a:bodyPr>
            <a:spAutoFit/>
          </a:bodyPr>
          <a:lstStyle/>
          <a:p>
            <a:pPr marL="457200" indent="-457200" eaLnBrk="1" hangingPunct="1">
              <a:spcBef>
                <a:spcPct val="50000"/>
              </a:spcBef>
              <a:buClr>
                <a:srgbClr val="8B4C13"/>
              </a:buClr>
              <a:buFont typeface="Wingdings" panose="05000000000000000000" pitchFamily="2" charset="2"/>
              <a:buChar char="p"/>
            </a:pPr>
            <a:r>
              <a:rPr lang="zh-CN" altLang="en-US" b="0">
                <a:latin typeface="Impact" panose="020B0806030902050204" pitchFamily="34" charset="0"/>
                <a:ea typeface="汉仪中秀体简" panose="00020600040101010101" pitchFamily="18" charset="-122"/>
                <a:sym typeface="Impact" panose="020B0806030902050204" pitchFamily="34" charset="0"/>
              </a:rPr>
              <a:t>良好的协作关系</a:t>
            </a:r>
          </a:p>
          <a:p>
            <a:pPr marL="457200" indent="-457200" eaLnBrk="1" hangingPunct="1">
              <a:spcBef>
                <a:spcPct val="50000"/>
              </a:spcBef>
              <a:buClr>
                <a:srgbClr val="8B4C13"/>
              </a:buClr>
              <a:buFont typeface="Wingdings" panose="05000000000000000000" pitchFamily="2" charset="2"/>
              <a:buChar char="p"/>
            </a:pPr>
            <a:r>
              <a:rPr lang="zh-CN" altLang="en-US" b="0">
                <a:latin typeface="Impact" panose="020B0806030902050204" pitchFamily="34" charset="0"/>
                <a:ea typeface="汉仪中秀体简" panose="00020600040101010101" pitchFamily="18" charset="-122"/>
                <a:sym typeface="Impact" panose="020B0806030902050204" pitchFamily="34" charset="0"/>
              </a:rPr>
              <a:t>溶入团队</a:t>
            </a:r>
          </a:p>
          <a:p>
            <a:pPr marL="457200" indent="-457200" eaLnBrk="1" hangingPunct="1">
              <a:spcBef>
                <a:spcPct val="50000"/>
              </a:spcBef>
              <a:buClr>
                <a:srgbClr val="8B4C13"/>
              </a:buClr>
              <a:buFont typeface="Wingdings" panose="05000000000000000000" pitchFamily="2" charset="2"/>
              <a:buChar char="p"/>
            </a:pPr>
            <a:r>
              <a:rPr lang="zh-CN" altLang="en-US" b="0">
                <a:latin typeface="Impact" panose="020B0806030902050204" pitchFamily="34" charset="0"/>
                <a:ea typeface="汉仪中秀体简" panose="00020600040101010101" pitchFamily="18" charset="-122"/>
                <a:sym typeface="Impact" panose="020B0806030902050204" pitchFamily="34" charset="0"/>
              </a:rPr>
              <a:t>对团队充满信任</a:t>
            </a:r>
          </a:p>
          <a:p>
            <a:pPr marL="457200" indent="-457200" eaLnBrk="1" hangingPunct="1">
              <a:spcBef>
                <a:spcPct val="50000"/>
              </a:spcBef>
              <a:buClr>
                <a:srgbClr val="8B4C13"/>
              </a:buClr>
              <a:buFont typeface="Wingdings" panose="05000000000000000000" pitchFamily="2" charset="2"/>
              <a:buChar char="p"/>
            </a:pPr>
            <a:r>
              <a:rPr lang="zh-CN" altLang="en-US" b="0">
                <a:latin typeface="Impact" panose="020B0806030902050204" pitchFamily="34" charset="0"/>
                <a:ea typeface="汉仪中秀体简" panose="00020600040101010101" pitchFamily="18" charset="-122"/>
                <a:sym typeface="Impact" panose="020B0806030902050204" pitchFamily="34" charset="0"/>
              </a:rPr>
              <a:t>勇于承担责任</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16</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建立工作团队</a:t>
            </a:r>
          </a:p>
        </p:txBody>
      </p:sp>
      <p:grpSp>
        <p:nvGrpSpPr>
          <p:cNvPr id="6" name="组合 5"/>
          <p:cNvGrpSpPr/>
          <p:nvPr/>
        </p:nvGrpSpPr>
        <p:grpSpPr>
          <a:xfrm>
            <a:off x="407368" y="783797"/>
            <a:ext cx="5400600" cy="634291"/>
            <a:chOff x="6402758" y="1340767"/>
            <a:chExt cx="3522804" cy="756855"/>
          </a:xfrm>
        </p:grpSpPr>
        <p:sp>
          <p:nvSpPr>
            <p:cNvPr id="7" name="圆角矩形 6"/>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圆角矩形 7"/>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文本框 8"/>
            <p:cNvSpPr txBox="1"/>
            <p:nvPr/>
          </p:nvSpPr>
          <p:spPr>
            <a:xfrm flipH="1">
              <a:off x="6466232" y="1380308"/>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团队内的主要角色</a:t>
              </a:r>
            </a:p>
          </p:txBody>
        </p:sp>
      </p:grpSp>
      <p:graphicFrame>
        <p:nvGraphicFramePr>
          <p:cNvPr id="10" name="Group 2"/>
          <p:cNvGraphicFramePr>
            <a:graphicFrameLocks noGrp="1"/>
          </p:cNvGraphicFramePr>
          <p:nvPr/>
        </p:nvGraphicFramePr>
        <p:xfrm>
          <a:off x="489596" y="1537100"/>
          <a:ext cx="11079013" cy="5039564"/>
        </p:xfrm>
        <a:graphic>
          <a:graphicData uri="http://schemas.openxmlformats.org/drawingml/2006/table">
            <a:tbl>
              <a:tblPr/>
              <a:tblGrid>
                <a:gridCol w="1429941">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gridCol w="5400600">
                  <a:extLst>
                    <a:ext uri="{9D8B030D-6E8A-4147-A177-3AD203B41FA5}">
                      <a16:colId xmlns:a16="http://schemas.microsoft.com/office/drawing/2014/main" val="20002"/>
                    </a:ext>
                  </a:extLst>
                </a:gridCol>
              </a:tblGrid>
              <a:tr h="46646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cap="none" normalizeH="0" baseline="0">
                          <a:ln>
                            <a:noFill/>
                          </a:ln>
                          <a:solidFill>
                            <a:schemeClr val="bg1"/>
                          </a:solidFill>
                          <a:effectLst/>
                          <a:latin typeface="Impact" panose="020B0806030902050204" pitchFamily="34" charset="0"/>
                          <a:ea typeface="汉仪中秀体简" panose="00020600040101010101" pitchFamily="18" charset="-122"/>
                          <a:sym typeface="Impact" panose="020B0806030902050204" pitchFamily="34" charset="0"/>
                        </a:rPr>
                        <a:t>角色</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solidFill>
                      <a:srgbClr val="8B4C13"/>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cap="none" normalizeH="0" baseline="0">
                          <a:ln>
                            <a:noFill/>
                          </a:ln>
                          <a:solidFill>
                            <a:schemeClr val="bg1"/>
                          </a:solidFill>
                          <a:effectLst/>
                          <a:latin typeface="Impact" panose="020B0806030902050204" pitchFamily="34" charset="0"/>
                          <a:ea typeface="汉仪中秀体简" panose="00020600040101010101" pitchFamily="18" charset="-122"/>
                          <a:sym typeface="Impact" panose="020B0806030902050204" pitchFamily="34" charset="0"/>
                        </a:rPr>
                        <a:t>行动</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solidFill>
                      <a:srgbClr val="8B4C13"/>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cap="none" normalizeH="0" baseline="0">
                          <a:ln>
                            <a:noFill/>
                          </a:ln>
                          <a:solidFill>
                            <a:schemeClr val="bg1"/>
                          </a:solidFill>
                          <a:effectLst/>
                          <a:latin typeface="Impact" panose="020B0806030902050204" pitchFamily="34" charset="0"/>
                          <a:ea typeface="汉仪中秀体简" panose="00020600040101010101" pitchFamily="18" charset="-122"/>
                          <a:sym typeface="Impact" panose="020B0806030902050204" pitchFamily="34" charset="0"/>
                        </a:rPr>
                        <a:t>特征</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solidFill>
                      <a:srgbClr val="8B4C13"/>
                    </a:solidFill>
                  </a:tcPr>
                </a:tc>
                <a:extLst>
                  <a:ext uri="{0D108BD9-81ED-4DB2-BD59-A6C34878D82A}">
                    <a16:rowId xmlns:a16="http://schemas.microsoft.com/office/drawing/2014/main" val="10000"/>
                  </a:ext>
                </a:extLst>
              </a:tr>
              <a:tr h="59994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协调者</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阐明目标和目的，帮助分配角色、责任和义务，为群体做总结</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稳重、智力水平中等，信任别人，公正，自律，积极思考，自信</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994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决策者</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寻求群体进行讨论的模式，促使群体达成一致，并作出决策</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有较高的成就，极易激动，敏感，不耐心，好交际，喜欢辩论，具有煽动性，精力旺盛</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994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策划者</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提出建议和新观点，为行动过程提出新的视角</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个人主义，慎重，知识渊博，非正统，聪明</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994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监督评估者</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分析问题和复杂事件，评估其他人的贡献</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冷静，聪明，言行谨慎，公平客观，理智，不易激动</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695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支助者</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为别人提供个人支持和帮助</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喜欢社交，敏感，以团队为导向，不具决定作用</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994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外联者</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介绍外部信息，与外部人谈判</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有求知欲，多才多艺，喜爱交际，直言不讳，具有创新精神</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9994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实施者</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强调完成既定程序和目标的必要性，并且完成任务</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力求完美，坚持不懈，勤劳，注意细节，充满希望</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6646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执行者</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把谈话和观念变成实际行动</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吃苦耐劳，实际，宽容，勤劳</a:t>
                      </a:r>
                    </a:p>
                  </a:txBody>
                  <a:tcPr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 name="灯片编号占位符 4"/>
          <p:cNvSpPr>
            <a:spLocks noGrp="1"/>
          </p:cNvSpPr>
          <p:nvPr>
            <p:ph type="sldNum" sz="quarter" idx="12"/>
          </p:nvPr>
        </p:nvSpPr>
        <p:spPr/>
        <p:txBody>
          <a:bodyPr/>
          <a:lstStyle/>
          <a:p>
            <a:fld id="{F6868696-2144-4D42-8279-65AB3C800E7F}" type="slidenum">
              <a:rPr lang="en-US" altLang="zh-CN" smtClean="0"/>
              <a:t>17</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建立工作团队</a:t>
            </a:r>
          </a:p>
        </p:txBody>
      </p:sp>
      <p:grpSp>
        <p:nvGrpSpPr>
          <p:cNvPr id="6" name="组合 5"/>
          <p:cNvGrpSpPr/>
          <p:nvPr/>
        </p:nvGrpSpPr>
        <p:grpSpPr>
          <a:xfrm>
            <a:off x="767408" y="1124744"/>
            <a:ext cx="5400600" cy="634291"/>
            <a:chOff x="6402758" y="1340767"/>
            <a:chExt cx="3522804" cy="756855"/>
          </a:xfrm>
        </p:grpSpPr>
        <p:sp>
          <p:nvSpPr>
            <p:cNvPr id="7" name="圆角矩形 6"/>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圆角矩形 7"/>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文本框 8"/>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建立工作团队的流程</a:t>
              </a:r>
            </a:p>
          </p:txBody>
        </p:sp>
      </p:grpSp>
      <p:sp>
        <p:nvSpPr>
          <p:cNvPr id="5" name="矩形 4"/>
          <p:cNvSpPr/>
          <p:nvPr/>
        </p:nvSpPr>
        <p:spPr>
          <a:xfrm>
            <a:off x="911422" y="2025908"/>
            <a:ext cx="8568953" cy="3785652"/>
          </a:xfrm>
          <a:prstGeom prst="rect">
            <a:avLst/>
          </a:prstGeom>
        </p:spPr>
        <p:txBody>
          <a:bodyPr wrap="square">
            <a:spAutoFit/>
          </a:bodyPr>
          <a:lstStyle/>
          <a:p>
            <a:pPr eaLnBrk="1" hangingPunct="1">
              <a:spcBef>
                <a:spcPct val="50000"/>
              </a:spcBef>
            </a:pPr>
            <a:r>
              <a:rPr lang="en-US" altLang="zh-CN" sz="2400" b="0">
                <a:solidFill>
                  <a:srgbClr val="8B4C13"/>
                </a:solidFill>
                <a:latin typeface="Impact" panose="020B0806030902050204" pitchFamily="34" charset="0"/>
                <a:ea typeface="汉仪中秀体简" panose="00020600040101010101" pitchFamily="18" charset="-122"/>
                <a:sym typeface="Impact" panose="020B0806030902050204" pitchFamily="34" charset="0"/>
              </a:rPr>
              <a:t>Step1  </a:t>
            </a:r>
            <a:r>
              <a:rPr lang="en-US" altLang="zh-CN" sz="2400" b="0">
                <a:latin typeface="Impact" panose="020B0806030902050204" pitchFamily="34" charset="0"/>
                <a:ea typeface="汉仪中秀体简" panose="00020600040101010101" pitchFamily="18" charset="-122"/>
                <a:sym typeface="Impact" panose="020B0806030902050204" pitchFamily="34" charset="0"/>
              </a:rPr>
              <a:t> </a:t>
            </a:r>
            <a:r>
              <a:rPr lang="zh-CN" altLang="en-US" sz="2400" b="0">
                <a:latin typeface="Impact" panose="020B0806030902050204" pitchFamily="34" charset="0"/>
                <a:ea typeface="汉仪中秀体简" panose="00020600040101010101" pitchFamily="18" charset="-122"/>
                <a:sym typeface="Impact" panose="020B0806030902050204" pitchFamily="34" charset="0"/>
              </a:rPr>
              <a:t>明确订出</a:t>
            </a:r>
            <a:r>
              <a:rPr lang="en-US" altLang="zh-CN" sz="2400" b="0">
                <a:latin typeface="Impact" panose="020B0806030902050204" pitchFamily="34" charset="0"/>
                <a:ea typeface="汉仪中秀体简" panose="00020600040101010101" pitchFamily="18" charset="-122"/>
                <a:sym typeface="Impact" panose="020B0806030902050204" pitchFamily="34" charset="0"/>
              </a:rPr>
              <a:t>Team</a:t>
            </a:r>
            <a:r>
              <a:rPr lang="zh-CN" altLang="en-US" sz="2400" b="0">
                <a:latin typeface="Impact" panose="020B0806030902050204" pitchFamily="34" charset="0"/>
                <a:ea typeface="汉仪中秀体简" panose="00020600040101010101" pitchFamily="18" charset="-122"/>
                <a:sym typeface="Impact" panose="020B0806030902050204" pitchFamily="34" charset="0"/>
              </a:rPr>
              <a:t>的目的及目标</a:t>
            </a:r>
          </a:p>
          <a:p>
            <a:pPr eaLnBrk="1" hangingPunct="1">
              <a:spcBef>
                <a:spcPct val="50000"/>
              </a:spcBef>
            </a:pPr>
            <a:r>
              <a:rPr lang="en-US" altLang="zh-CN" sz="2400" b="0">
                <a:solidFill>
                  <a:srgbClr val="8B4C13"/>
                </a:solidFill>
                <a:latin typeface="Impact" panose="020B0806030902050204" pitchFamily="34" charset="0"/>
                <a:ea typeface="汉仪中秀体简" panose="00020600040101010101" pitchFamily="18" charset="-122"/>
                <a:sym typeface="Impact" panose="020B0806030902050204" pitchFamily="34" charset="0"/>
              </a:rPr>
              <a:t>Step2  </a:t>
            </a:r>
            <a:r>
              <a:rPr lang="en-US" altLang="zh-CN" sz="2400" b="0">
                <a:latin typeface="Impact" panose="020B0806030902050204" pitchFamily="34" charset="0"/>
                <a:ea typeface="汉仪中秀体简" panose="00020600040101010101" pitchFamily="18" charset="-122"/>
                <a:sym typeface="Impact" panose="020B0806030902050204" pitchFamily="34" charset="0"/>
              </a:rPr>
              <a:t> </a:t>
            </a:r>
            <a:r>
              <a:rPr lang="zh-CN" altLang="en-US" sz="2400" b="0">
                <a:latin typeface="Impact" panose="020B0806030902050204" pitchFamily="34" charset="0"/>
                <a:ea typeface="汉仪中秀体简" panose="00020600040101010101" pitchFamily="18" charset="-122"/>
                <a:sym typeface="Impact" panose="020B0806030902050204" pitchFamily="34" charset="0"/>
              </a:rPr>
              <a:t>给予团队一个特殊的命名</a:t>
            </a:r>
          </a:p>
          <a:p>
            <a:pPr eaLnBrk="1" hangingPunct="1">
              <a:spcBef>
                <a:spcPct val="50000"/>
              </a:spcBef>
            </a:pPr>
            <a:r>
              <a:rPr lang="en-US" altLang="zh-CN" sz="2400" b="0">
                <a:solidFill>
                  <a:srgbClr val="8B4C13"/>
                </a:solidFill>
                <a:latin typeface="Impact" panose="020B0806030902050204" pitchFamily="34" charset="0"/>
                <a:ea typeface="汉仪中秀体简" panose="00020600040101010101" pitchFamily="18" charset="-122"/>
                <a:sym typeface="Impact" panose="020B0806030902050204" pitchFamily="34" charset="0"/>
              </a:rPr>
              <a:t>Step3</a:t>
            </a:r>
            <a:r>
              <a:rPr lang="en-US" altLang="zh-CN" sz="2400" b="0">
                <a:latin typeface="Impact" panose="020B0806030902050204" pitchFamily="34" charset="0"/>
                <a:ea typeface="汉仪中秀体简" panose="00020600040101010101" pitchFamily="18" charset="-122"/>
                <a:sym typeface="Impact" panose="020B0806030902050204" pitchFamily="34" charset="0"/>
              </a:rPr>
              <a:t>   </a:t>
            </a:r>
            <a:r>
              <a:rPr lang="zh-CN" altLang="en-US" sz="2400" b="0">
                <a:latin typeface="Impact" panose="020B0806030902050204" pitchFamily="34" charset="0"/>
                <a:ea typeface="汉仪中秀体简" panose="00020600040101010101" pitchFamily="18" charset="-122"/>
                <a:sym typeface="Impact" panose="020B0806030902050204" pitchFamily="34" charset="0"/>
              </a:rPr>
              <a:t>选择适当的组员：挑战心、企图心、专业能力。</a:t>
            </a:r>
          </a:p>
          <a:p>
            <a:pPr eaLnBrk="1" hangingPunct="1">
              <a:spcBef>
                <a:spcPct val="50000"/>
              </a:spcBef>
            </a:pPr>
            <a:r>
              <a:rPr lang="en-US" altLang="zh-CN" sz="2400" b="0">
                <a:solidFill>
                  <a:srgbClr val="8B4C13"/>
                </a:solidFill>
                <a:latin typeface="Impact" panose="020B0806030902050204" pitchFamily="34" charset="0"/>
                <a:ea typeface="汉仪中秀体简" panose="00020600040101010101" pitchFamily="18" charset="-122"/>
                <a:sym typeface="Impact" panose="020B0806030902050204" pitchFamily="34" charset="0"/>
              </a:rPr>
              <a:t>Step4 </a:t>
            </a:r>
            <a:r>
              <a:rPr lang="en-US" altLang="zh-CN" sz="2400" b="0">
                <a:latin typeface="Impact" panose="020B0806030902050204" pitchFamily="34" charset="0"/>
                <a:ea typeface="汉仪中秀体简" panose="00020600040101010101" pitchFamily="18" charset="-122"/>
                <a:sym typeface="Impact" panose="020B0806030902050204" pitchFamily="34" charset="0"/>
              </a:rPr>
              <a:t>  </a:t>
            </a:r>
            <a:r>
              <a:rPr lang="zh-CN" altLang="en-US" sz="2400" b="0">
                <a:latin typeface="Impact" panose="020B0806030902050204" pitchFamily="34" charset="0"/>
                <a:ea typeface="汉仪中秀体简" panose="00020600040101010101" pitchFamily="18" charset="-122"/>
                <a:sym typeface="Impact" panose="020B0806030902050204" pitchFamily="34" charset="0"/>
              </a:rPr>
              <a:t>清楚界定每位成员扮演的角色</a:t>
            </a:r>
          </a:p>
          <a:p>
            <a:pPr eaLnBrk="1" hangingPunct="1">
              <a:spcBef>
                <a:spcPct val="50000"/>
              </a:spcBef>
            </a:pPr>
            <a:r>
              <a:rPr lang="en-US" altLang="zh-CN" sz="2400" b="0">
                <a:solidFill>
                  <a:srgbClr val="8B4C13"/>
                </a:solidFill>
                <a:latin typeface="Impact" panose="020B0806030902050204" pitchFamily="34" charset="0"/>
                <a:ea typeface="汉仪中秀体简" panose="00020600040101010101" pitchFamily="18" charset="-122"/>
                <a:sym typeface="Impact" panose="020B0806030902050204" pitchFamily="34" charset="0"/>
              </a:rPr>
              <a:t>Step5</a:t>
            </a:r>
            <a:r>
              <a:rPr lang="en-US" altLang="zh-CN" sz="2400" b="0">
                <a:latin typeface="Impact" panose="020B0806030902050204" pitchFamily="34" charset="0"/>
                <a:ea typeface="汉仪中秀体简" panose="00020600040101010101" pitchFamily="18" charset="-122"/>
                <a:sym typeface="Impact" panose="020B0806030902050204" pitchFamily="34" charset="0"/>
              </a:rPr>
              <a:t>   </a:t>
            </a:r>
            <a:r>
              <a:rPr lang="zh-CN" altLang="en-US" sz="2400" b="0">
                <a:latin typeface="Impact" panose="020B0806030902050204" pitchFamily="34" charset="0"/>
                <a:ea typeface="汉仪中秀体简" panose="00020600040101010101" pitchFamily="18" charset="-122"/>
                <a:sym typeface="Impact" panose="020B0806030902050204" pitchFamily="34" charset="0"/>
              </a:rPr>
              <a:t>清楚界定每位成员的责任</a:t>
            </a:r>
          </a:p>
          <a:p>
            <a:pPr eaLnBrk="1" hangingPunct="1">
              <a:spcBef>
                <a:spcPct val="50000"/>
              </a:spcBef>
            </a:pPr>
            <a:r>
              <a:rPr lang="en-US" altLang="zh-CN" sz="2400" b="0">
                <a:solidFill>
                  <a:srgbClr val="8B4C13"/>
                </a:solidFill>
                <a:latin typeface="Impact" panose="020B0806030902050204" pitchFamily="34" charset="0"/>
                <a:ea typeface="汉仪中秀体简" panose="00020600040101010101" pitchFamily="18" charset="-122"/>
                <a:sym typeface="Impact" panose="020B0806030902050204" pitchFamily="34" charset="0"/>
              </a:rPr>
              <a:t>Step6</a:t>
            </a:r>
            <a:r>
              <a:rPr lang="en-US" altLang="zh-CN" sz="2400" b="0">
                <a:latin typeface="Impact" panose="020B0806030902050204" pitchFamily="34" charset="0"/>
                <a:ea typeface="汉仪中秀体简" panose="00020600040101010101" pitchFamily="18" charset="-122"/>
                <a:sym typeface="Impact" panose="020B0806030902050204" pitchFamily="34" charset="0"/>
              </a:rPr>
              <a:t>   </a:t>
            </a:r>
            <a:r>
              <a:rPr lang="zh-CN" altLang="en-US" sz="2400" b="0">
                <a:latin typeface="Impact" panose="020B0806030902050204" pitchFamily="34" charset="0"/>
                <a:ea typeface="汉仪中秀体简" panose="00020600040101010101" pitchFamily="18" charset="-122"/>
                <a:sym typeface="Impact" panose="020B0806030902050204" pitchFamily="34" charset="0"/>
              </a:rPr>
              <a:t>选择团队的领导人</a:t>
            </a:r>
          </a:p>
          <a:p>
            <a:pPr eaLnBrk="1" hangingPunct="1">
              <a:spcBef>
                <a:spcPct val="50000"/>
              </a:spcBef>
            </a:pPr>
            <a:r>
              <a:rPr lang="en-US" altLang="zh-CN" sz="2400" b="0">
                <a:solidFill>
                  <a:srgbClr val="8B4C13"/>
                </a:solidFill>
                <a:latin typeface="Impact" panose="020B0806030902050204" pitchFamily="34" charset="0"/>
                <a:ea typeface="汉仪中秀体简" panose="00020600040101010101" pitchFamily="18" charset="-122"/>
                <a:sym typeface="Impact" panose="020B0806030902050204" pitchFamily="34" charset="0"/>
              </a:rPr>
              <a:t>Step7 </a:t>
            </a:r>
            <a:r>
              <a:rPr lang="en-US" altLang="zh-CN" sz="2400" b="0">
                <a:latin typeface="Impact" panose="020B0806030902050204" pitchFamily="34" charset="0"/>
                <a:ea typeface="汉仪中秀体简" panose="00020600040101010101" pitchFamily="18" charset="-122"/>
                <a:sym typeface="Impact" panose="020B0806030902050204" pitchFamily="34" charset="0"/>
              </a:rPr>
              <a:t>  </a:t>
            </a:r>
            <a:r>
              <a:rPr lang="zh-CN" altLang="en-US" sz="2400" b="0">
                <a:latin typeface="Impact" panose="020B0806030902050204" pitchFamily="34" charset="0"/>
                <a:ea typeface="汉仪中秀体简" panose="00020600040101010101" pitchFamily="18" charset="-122"/>
                <a:sym typeface="Impact" panose="020B0806030902050204" pitchFamily="34" charset="0"/>
              </a:rPr>
              <a:t>定期检查进度</a:t>
            </a:r>
          </a:p>
        </p:txBody>
      </p:sp>
      <p:pic>
        <p:nvPicPr>
          <p:cNvPr id="11" name="图片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63952" y="2876591"/>
            <a:ext cx="6282349" cy="3650691"/>
          </a:xfrm>
          <a:prstGeom prst="rect">
            <a:avLst/>
          </a:prstGeom>
        </p:spPr>
      </p:pic>
      <p:sp>
        <p:nvSpPr>
          <p:cNvPr id="12" name="灯片编号占位符 11"/>
          <p:cNvSpPr>
            <a:spLocks noGrp="1"/>
          </p:cNvSpPr>
          <p:nvPr>
            <p:ph type="sldNum" sz="quarter" idx="12"/>
          </p:nvPr>
        </p:nvSpPr>
        <p:spPr/>
        <p:txBody>
          <a:bodyPr/>
          <a:lstStyle/>
          <a:p>
            <a:fld id="{F6868696-2144-4D42-8279-65AB3C800E7F}" type="slidenum">
              <a:rPr lang="en-US" altLang="zh-CN" smtClean="0"/>
              <a:t>18</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建立工作团队</a:t>
            </a:r>
          </a:p>
        </p:txBody>
      </p:sp>
      <p:grpSp>
        <p:nvGrpSpPr>
          <p:cNvPr id="6" name="组合 5"/>
          <p:cNvGrpSpPr/>
          <p:nvPr/>
        </p:nvGrpSpPr>
        <p:grpSpPr>
          <a:xfrm>
            <a:off x="767408" y="1124744"/>
            <a:ext cx="5400600" cy="634291"/>
            <a:chOff x="6402758" y="1340767"/>
            <a:chExt cx="3522804" cy="756855"/>
          </a:xfrm>
        </p:grpSpPr>
        <p:sp>
          <p:nvSpPr>
            <p:cNvPr id="7" name="圆角矩形 6"/>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圆角矩形 7"/>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文本框 8"/>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建设一个团队的四个过程 </a:t>
              </a:r>
            </a:p>
          </p:txBody>
        </p:sp>
      </p:gr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911423" y="2207556"/>
            <a:ext cx="2070407" cy="594020"/>
          </a:xfrm>
          <a:prstGeom prst="roundRect">
            <a:avLst>
              <a:gd name="adj" fmla="val 7594"/>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表现 </a:t>
            </a:r>
          </a:p>
        </p:txBody>
      </p:sp>
      <p:sp>
        <p:nvSpPr>
          <p:cNvPr id="12" name="圆角矩形 1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911423" y="3286779"/>
            <a:ext cx="2070407" cy="594020"/>
          </a:xfrm>
          <a:prstGeom prst="roundRect">
            <a:avLst>
              <a:gd name="adj" fmla="val 7594"/>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规范</a:t>
            </a:r>
          </a:p>
        </p:txBody>
      </p:sp>
      <p:sp>
        <p:nvSpPr>
          <p:cNvPr id="13" name="圆角矩形 12"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911423" y="4366002"/>
            <a:ext cx="2070407" cy="594020"/>
          </a:xfrm>
          <a:prstGeom prst="roundRect">
            <a:avLst>
              <a:gd name="adj" fmla="val 7594"/>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动荡 </a:t>
            </a:r>
          </a:p>
        </p:txBody>
      </p:sp>
      <p:sp>
        <p:nvSpPr>
          <p:cNvPr id="14" name="圆角矩形 13"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911423" y="5445224"/>
            <a:ext cx="2070407" cy="594020"/>
          </a:xfrm>
          <a:prstGeom prst="roundRect">
            <a:avLst>
              <a:gd name="adj" fmla="val 7594"/>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形成</a:t>
            </a:r>
          </a:p>
        </p:txBody>
      </p:sp>
      <p:sp>
        <p:nvSpPr>
          <p:cNvPr id="16" name="矩形 15"/>
          <p:cNvSpPr/>
          <p:nvPr/>
        </p:nvSpPr>
        <p:spPr>
          <a:xfrm>
            <a:off x="3068859" y="2218977"/>
            <a:ext cx="7707661" cy="830997"/>
          </a:xfrm>
          <a:prstGeom prst="rect">
            <a:avLst/>
          </a:prstGeom>
        </p:spPr>
        <p:txBody>
          <a:bodyPr wrap="square">
            <a:spAutoFit/>
          </a:bodyPr>
          <a:lstStyle/>
          <a:p>
            <a:r>
              <a:rPr kumimoji="0" lang="zh-CN" altLang="en-US" sz="2400" b="0">
                <a:latin typeface="Impact" panose="020B0806030902050204" pitchFamily="34" charset="0"/>
                <a:ea typeface="汉仪中秀体简" panose="00020600040101010101" pitchFamily="18" charset="-122"/>
                <a:sym typeface="Impact" panose="020B0806030902050204" pitchFamily="34" charset="0"/>
              </a:rPr>
              <a:t>团队变得成熟，能发挥功能，理解怎样面对挑战，开始有成果</a:t>
            </a:r>
          </a:p>
        </p:txBody>
      </p:sp>
      <p:sp>
        <p:nvSpPr>
          <p:cNvPr id="17" name="矩形 16"/>
          <p:cNvSpPr/>
          <p:nvPr/>
        </p:nvSpPr>
        <p:spPr>
          <a:xfrm>
            <a:off x="3068859" y="3092290"/>
            <a:ext cx="7707661" cy="830997"/>
          </a:xfrm>
          <a:prstGeom prst="rect">
            <a:avLst/>
          </a:prstGeom>
        </p:spPr>
        <p:txBody>
          <a:bodyPr wrap="square">
            <a:spAutoFit/>
          </a:bodyPr>
          <a:lstStyle/>
          <a:p>
            <a:r>
              <a:rPr kumimoji="0" lang="zh-CN" altLang="en-US" sz="2400" b="0">
                <a:latin typeface="Impact" panose="020B0806030902050204" pitchFamily="34" charset="0"/>
                <a:ea typeface="汉仪中秀体简" panose="00020600040101010101" pitchFamily="18" charset="-122"/>
                <a:sym typeface="Impact" panose="020B0806030902050204" pitchFamily="34" charset="0"/>
              </a:rPr>
              <a:t>成员开始合作，团队内部开始达成平衡，各自的行为受到团队共同规范的约束，协作变得正常</a:t>
            </a:r>
          </a:p>
        </p:txBody>
      </p:sp>
      <p:sp>
        <p:nvSpPr>
          <p:cNvPr id="18" name="矩形 17"/>
          <p:cNvSpPr/>
          <p:nvPr/>
        </p:nvSpPr>
        <p:spPr>
          <a:xfrm>
            <a:off x="3068859" y="4334935"/>
            <a:ext cx="7707661" cy="830997"/>
          </a:xfrm>
          <a:prstGeom prst="rect">
            <a:avLst/>
          </a:prstGeom>
        </p:spPr>
        <p:txBody>
          <a:bodyPr wrap="square">
            <a:spAutoFit/>
          </a:bodyPr>
          <a:lstStyle/>
          <a:p>
            <a:r>
              <a:rPr kumimoji="0" lang="zh-CN" altLang="en-US" sz="2400" b="0">
                <a:latin typeface="Impact" panose="020B0806030902050204" pitchFamily="34" charset="0"/>
                <a:ea typeface="汉仪中秀体简" panose="00020600040101010101" pitchFamily="18" charset="-122"/>
                <a:sym typeface="Impact" panose="020B0806030902050204" pitchFamily="34" charset="0"/>
              </a:rPr>
              <a:t>成员为个人利益、团队目标、各自的角色争论，也许会导致关系紧张</a:t>
            </a:r>
          </a:p>
        </p:txBody>
      </p:sp>
      <p:sp>
        <p:nvSpPr>
          <p:cNvPr id="19" name="矩形 18"/>
          <p:cNvSpPr/>
          <p:nvPr/>
        </p:nvSpPr>
        <p:spPr>
          <a:xfrm>
            <a:off x="3068859" y="5577579"/>
            <a:ext cx="7707661" cy="461665"/>
          </a:xfrm>
          <a:prstGeom prst="rect">
            <a:avLst/>
          </a:prstGeom>
        </p:spPr>
        <p:txBody>
          <a:bodyPr wrap="square">
            <a:spAutoFit/>
          </a:bodyPr>
          <a:lstStyle/>
          <a:p>
            <a:r>
              <a:rPr kumimoji="0" lang="zh-CN" altLang="en-US" sz="2400" b="0">
                <a:latin typeface="Impact" panose="020B0806030902050204" pitchFamily="34" charset="0"/>
                <a:ea typeface="汉仪中秀体简" panose="00020600040101010101" pitchFamily="18" charset="-122"/>
                <a:sym typeface="Impact" panose="020B0806030902050204" pitchFamily="34" charset="0"/>
              </a:rPr>
              <a:t>团队成员理解和接受他人，关注团队，沟通时小心翼翼</a:t>
            </a:r>
          </a:p>
        </p:txBody>
      </p:sp>
      <p:sp>
        <p:nvSpPr>
          <p:cNvPr id="21" name="灯片编号占位符 20"/>
          <p:cNvSpPr>
            <a:spLocks noGrp="1"/>
          </p:cNvSpPr>
          <p:nvPr>
            <p:ph type="sldNum" sz="quarter" idx="12"/>
          </p:nvPr>
        </p:nvSpPr>
        <p:spPr/>
        <p:txBody>
          <a:bodyPr/>
          <a:lstStyle/>
          <a:p>
            <a:fld id="{F6868696-2144-4D42-8279-65AB3C800E7F}" type="slidenum">
              <a:rPr lang="en-US" altLang="zh-CN" smtClean="0"/>
              <a:t>19</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塑造高绩效团队</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2950215"/>
            <a:ext cx="5886400" cy="3605419"/>
          </a:xfrm>
          <a:prstGeom prst="rect">
            <a:avLst/>
          </a:prstGeom>
        </p:spPr>
      </p:pic>
      <p:sp>
        <p:nvSpPr>
          <p:cNvPr id="10" name="圆角矩形 9"/>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latin typeface="Impact" panose="020B0806030902050204" pitchFamily="34" charset="0"/>
              <a:ea typeface="汉仪中秀体简" panose="00020600040101010101" pitchFamily="18" charset="-122"/>
              <a:sym typeface="Impact" panose="020B0806030902050204" pitchFamily="34" charset="0"/>
            </a:endParaRPr>
          </a:p>
        </p:txBody>
      </p:sp>
      <p:sp>
        <p:nvSpPr>
          <p:cNvPr id="11" name="圆角矩形 10"/>
          <p:cNvSpPr/>
          <p:nvPr/>
        </p:nvSpPr>
        <p:spPr>
          <a:xfrm>
            <a:off x="6522683" y="1444319"/>
            <a:ext cx="3282955"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latin typeface="Impact" panose="020B0806030902050204" pitchFamily="34" charset="0"/>
              <a:ea typeface="汉仪中秀体简" panose="00020600040101010101" pitchFamily="18" charset="-122"/>
              <a:sym typeface="Impact" panose="020B0806030902050204" pitchFamily="34" charset="0"/>
            </a:endParaRPr>
          </a:p>
        </p:txBody>
      </p:sp>
      <p:sp>
        <p:nvSpPr>
          <p:cNvPr id="12" name="文本框 11"/>
          <p:cNvSpPr txBox="1"/>
          <p:nvPr/>
        </p:nvSpPr>
        <p:spPr>
          <a:xfrm flipH="1">
            <a:off x="6880755" y="1435189"/>
            <a:ext cx="2566810" cy="568012"/>
          </a:xfrm>
          <a:prstGeom prst="rect">
            <a:avLst/>
          </a:prstGeom>
          <a:noFill/>
        </p:spPr>
        <p:txBody>
          <a:bodyPr wrap="square" lIns="68615" tIns="34308" rIns="68615" bIns="34308" rtlCol="0" anchor="ctr">
            <a:spAutoFit/>
          </a:bodyPr>
          <a:lstStyle/>
          <a:p>
            <a:pP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塑造高绩效团队</a:t>
            </a:r>
          </a:p>
        </p:txBody>
      </p:sp>
      <p:sp>
        <p:nvSpPr>
          <p:cNvPr id="14" name="Rectangle 3"/>
          <p:cNvSpPr txBox="1">
            <a:spLocks noChangeArrowheads="1"/>
          </p:cNvSpPr>
          <p:nvPr/>
        </p:nvSpPr>
        <p:spPr>
          <a:xfrm>
            <a:off x="6528048" y="2420888"/>
            <a:ext cx="4752528" cy="3024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Bef>
                <a:spcPct val="0"/>
              </a:spcBef>
              <a:spcAft>
                <a:spcPct val="0"/>
              </a:spcAft>
              <a:buClr>
                <a:srgbClr val="8B4C13"/>
              </a:buClr>
              <a:buFont typeface="Wingdings" panose="05000000000000000000" pitchFamily="2" charset="2"/>
              <a:buChar char="p"/>
            </a:pPr>
            <a:r>
              <a:rPr lang="zh-CN" altLang="en-US" sz="2400" b="0">
                <a:latin typeface="Impact" panose="020B0806030902050204" pitchFamily="34" charset="0"/>
                <a:ea typeface="汉仪中秀体简" panose="00020600040101010101" pitchFamily="18" charset="-122"/>
                <a:cs typeface="+mn-ea"/>
                <a:sym typeface="Impact" panose="020B0806030902050204" pitchFamily="34" charset="0"/>
              </a:rPr>
              <a:t>加强团队成员之间的合作力度 </a:t>
            </a:r>
          </a:p>
          <a:p>
            <a:pPr fontAlgn="auto">
              <a:lnSpc>
                <a:spcPct val="150000"/>
              </a:lnSpc>
              <a:spcBef>
                <a:spcPct val="0"/>
              </a:spcBef>
              <a:spcAft>
                <a:spcPct val="0"/>
              </a:spcAft>
              <a:buClr>
                <a:srgbClr val="8B4C13"/>
              </a:buClr>
              <a:buFont typeface="Wingdings" panose="05000000000000000000" pitchFamily="2" charset="2"/>
              <a:buChar char="p"/>
            </a:pPr>
            <a:r>
              <a:rPr lang="zh-CN" altLang="en-US" sz="2400" b="0">
                <a:latin typeface="Impact" panose="020B0806030902050204" pitchFamily="34" charset="0"/>
                <a:ea typeface="汉仪中秀体简" panose="00020600040101010101" pitchFamily="18" charset="-122"/>
                <a:cs typeface="+mn-ea"/>
                <a:sym typeface="Impact" panose="020B0806030902050204" pitchFamily="34" charset="0"/>
              </a:rPr>
              <a:t>更有效的管理</a:t>
            </a:r>
          </a:p>
          <a:p>
            <a:pPr fontAlgn="auto">
              <a:lnSpc>
                <a:spcPct val="150000"/>
              </a:lnSpc>
              <a:spcBef>
                <a:spcPct val="0"/>
              </a:spcBef>
              <a:spcAft>
                <a:spcPct val="0"/>
              </a:spcAft>
              <a:buClr>
                <a:srgbClr val="8B4C13"/>
              </a:buClr>
              <a:buFont typeface="Wingdings" panose="05000000000000000000" pitchFamily="2" charset="2"/>
              <a:buChar char="p"/>
            </a:pPr>
            <a:r>
              <a:rPr lang="zh-CN" altLang="en-US" sz="2400" b="0">
                <a:latin typeface="Impact" panose="020B0806030902050204" pitchFamily="34" charset="0"/>
                <a:ea typeface="汉仪中秀体简" panose="00020600040101010101" pitchFamily="18" charset="-122"/>
                <a:cs typeface="+mn-ea"/>
                <a:sym typeface="Impact" panose="020B0806030902050204" pitchFamily="34" charset="0"/>
              </a:rPr>
              <a:t> 更好地作出决定</a:t>
            </a:r>
          </a:p>
          <a:p>
            <a:pPr fontAlgn="auto">
              <a:lnSpc>
                <a:spcPct val="150000"/>
              </a:lnSpc>
              <a:spcBef>
                <a:spcPct val="0"/>
              </a:spcBef>
              <a:spcAft>
                <a:spcPct val="0"/>
              </a:spcAft>
              <a:buClr>
                <a:srgbClr val="8B4C13"/>
              </a:buClr>
              <a:buFont typeface="Wingdings" panose="05000000000000000000" pitchFamily="2" charset="2"/>
              <a:buChar char="p"/>
            </a:pPr>
            <a:r>
              <a:rPr lang="zh-CN" altLang="en-US" sz="2400" b="0">
                <a:latin typeface="Impact" panose="020B0806030902050204" pitchFamily="34" charset="0"/>
                <a:ea typeface="汉仪中秀体简" panose="00020600040101010101" pitchFamily="18" charset="-122"/>
                <a:cs typeface="+mn-ea"/>
                <a:sym typeface="Impact" panose="020B0806030902050204" pitchFamily="34" charset="0"/>
              </a:rPr>
              <a:t> 提高生产率</a:t>
            </a:r>
          </a:p>
          <a:p>
            <a:pPr fontAlgn="auto">
              <a:lnSpc>
                <a:spcPct val="150000"/>
              </a:lnSpc>
              <a:spcBef>
                <a:spcPct val="0"/>
              </a:spcBef>
              <a:spcAft>
                <a:spcPct val="0"/>
              </a:spcAft>
              <a:buClr>
                <a:srgbClr val="8B4C13"/>
              </a:buClr>
              <a:buFont typeface="Wingdings" panose="05000000000000000000" pitchFamily="2" charset="2"/>
              <a:buChar char="p"/>
            </a:pPr>
            <a:r>
              <a:rPr lang="zh-CN" altLang="en-US" sz="2400" b="0">
                <a:latin typeface="Impact" panose="020B0806030902050204" pitchFamily="34" charset="0"/>
                <a:ea typeface="汉仪中秀体简" panose="00020600040101010101" pitchFamily="18" charset="-122"/>
                <a:cs typeface="+mn-ea"/>
                <a:sym typeface="Impact" panose="020B0806030902050204" pitchFamily="34" charset="0"/>
              </a:rPr>
              <a:t> 更高的效率和更好的绩效 </a:t>
            </a:r>
          </a:p>
        </p:txBody>
      </p:sp>
      <p:sp>
        <p:nvSpPr>
          <p:cNvPr id="2" name="灯片编号占位符 1"/>
          <p:cNvSpPr>
            <a:spLocks noGrp="1"/>
          </p:cNvSpPr>
          <p:nvPr>
            <p:ph type="sldNum" sz="quarter" idx="12"/>
          </p:nvPr>
        </p:nvSpPr>
        <p:spPr/>
        <p:txBody>
          <a:bodyPr/>
          <a:lstStyle/>
          <a:p>
            <a:fld id="{F6868696-2144-4D42-8279-65AB3C800E7F}" type="slidenum">
              <a:rPr lang="en-US" altLang="zh-CN" smtClean="0"/>
              <a:t>2</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anim calcmode="lin" valueType="num">
                                      <p:cBhvr>
                                        <p:cTn id="12" dur="250" fill="hold"/>
                                        <p:tgtEl>
                                          <p:spTgt spid="10"/>
                                        </p:tgtEl>
                                        <p:attrNameLst>
                                          <p:attrName>ppt_x</p:attrName>
                                        </p:attrNameLst>
                                      </p:cBhvr>
                                      <p:tavLst>
                                        <p:tav tm="0">
                                          <p:val>
                                            <p:strVal val="#ppt_x"/>
                                          </p:val>
                                        </p:tav>
                                        <p:tav tm="100000">
                                          <p:val>
                                            <p:strVal val="#ppt_x"/>
                                          </p:val>
                                        </p:tav>
                                      </p:tavLst>
                                    </p:anim>
                                    <p:anim calcmode="lin" valueType="num">
                                      <p:cBhvr>
                                        <p:cTn id="13" dur="25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1"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4)">
                                      <p:cBhvr>
                                        <p:cTn id="17" dur="500"/>
                                        <p:tgtEl>
                                          <p:spTgt spid="11"/>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建立工作团队</a:t>
            </a:r>
          </a:p>
        </p:txBody>
      </p:sp>
      <p:grpSp>
        <p:nvGrpSpPr>
          <p:cNvPr id="6" name="组合 5"/>
          <p:cNvGrpSpPr/>
          <p:nvPr/>
        </p:nvGrpSpPr>
        <p:grpSpPr>
          <a:xfrm>
            <a:off x="767408" y="1124744"/>
            <a:ext cx="5400600" cy="634291"/>
            <a:chOff x="6402758" y="1340767"/>
            <a:chExt cx="3522804" cy="756855"/>
          </a:xfrm>
        </p:grpSpPr>
        <p:sp>
          <p:nvSpPr>
            <p:cNvPr id="7" name="圆角矩形 6"/>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圆角矩形 7"/>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文本框 8"/>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团队建立发展</a:t>
              </a:r>
              <a:r>
                <a:rPr lang="en-US" altLang="zh-CN"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4</a:t>
              </a: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个阶段</a:t>
              </a:r>
            </a:p>
          </p:txBody>
        </p:sp>
      </p:gr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911423" y="2207556"/>
            <a:ext cx="2070407" cy="594020"/>
          </a:xfrm>
          <a:prstGeom prst="roundRect">
            <a:avLst>
              <a:gd name="adj" fmla="val 7594"/>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形成期</a:t>
            </a:r>
          </a:p>
        </p:txBody>
      </p:sp>
      <p:sp>
        <p:nvSpPr>
          <p:cNvPr id="12" name="圆角矩形 1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911423" y="3286779"/>
            <a:ext cx="2070407" cy="594020"/>
          </a:xfrm>
          <a:prstGeom prst="roundRect">
            <a:avLst>
              <a:gd name="adj" fmla="val 7594"/>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动荡期</a:t>
            </a:r>
          </a:p>
        </p:txBody>
      </p:sp>
      <p:sp>
        <p:nvSpPr>
          <p:cNvPr id="13" name="圆角矩形 12"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911423" y="4366002"/>
            <a:ext cx="2070407" cy="594020"/>
          </a:xfrm>
          <a:prstGeom prst="roundRect">
            <a:avLst>
              <a:gd name="adj" fmla="val 7594"/>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规范期</a:t>
            </a:r>
          </a:p>
        </p:txBody>
      </p:sp>
      <p:sp>
        <p:nvSpPr>
          <p:cNvPr id="14" name="圆角矩形 13"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911423" y="5445224"/>
            <a:ext cx="2070407" cy="594020"/>
          </a:xfrm>
          <a:prstGeom prst="roundRect">
            <a:avLst>
              <a:gd name="adj" fmla="val 7594"/>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表现期</a:t>
            </a:r>
          </a:p>
        </p:txBody>
      </p:sp>
      <p:sp>
        <p:nvSpPr>
          <p:cNvPr id="16" name="矩形 15"/>
          <p:cNvSpPr/>
          <p:nvPr/>
        </p:nvSpPr>
        <p:spPr>
          <a:xfrm>
            <a:off x="3068859" y="2218977"/>
            <a:ext cx="6699549" cy="830997"/>
          </a:xfrm>
          <a:prstGeom prst="rect">
            <a:avLst/>
          </a:prstGeom>
        </p:spPr>
        <p:txBody>
          <a:bodyPr wrap="square">
            <a:spAutoFit/>
          </a:bodyPr>
          <a:lstStyle/>
          <a:p>
            <a:r>
              <a:rPr kumimoji="0" lang="zh-CN" altLang="en-US" sz="2400" b="0">
                <a:latin typeface="Impact" panose="020B0806030902050204" pitchFamily="34" charset="0"/>
                <a:ea typeface="汉仪中秀体简" panose="00020600040101010101" pitchFamily="18" charset="-122"/>
                <a:sym typeface="Impact" panose="020B0806030902050204" pitchFamily="34" charset="0"/>
              </a:rPr>
              <a:t>摸索阶段，主要任务形成团队内部框架，建立团队与外部的联系</a:t>
            </a:r>
          </a:p>
        </p:txBody>
      </p:sp>
      <p:sp>
        <p:nvSpPr>
          <p:cNvPr id="17" name="矩形 16"/>
          <p:cNvSpPr/>
          <p:nvPr/>
        </p:nvSpPr>
        <p:spPr>
          <a:xfrm>
            <a:off x="3097955" y="3371297"/>
            <a:ext cx="8496944" cy="461665"/>
          </a:xfrm>
          <a:prstGeom prst="rect">
            <a:avLst/>
          </a:prstGeom>
        </p:spPr>
        <p:txBody>
          <a:bodyPr wrap="square">
            <a:spAutoFit/>
          </a:bodyPr>
          <a:lstStyle/>
          <a:p>
            <a:r>
              <a:rPr kumimoji="0" lang="zh-CN" altLang="en-US" sz="2400" b="0">
                <a:latin typeface="Impact" panose="020B0806030902050204" pitchFamily="34" charset="0"/>
                <a:ea typeface="汉仪中秀体简" panose="00020600040101010101" pitchFamily="18" charset="-122"/>
                <a:sym typeface="Impact" panose="020B0806030902050204" pitchFamily="34" charset="0"/>
              </a:rPr>
              <a:t>重要时期，如果度过，则形成团队</a:t>
            </a:r>
          </a:p>
        </p:txBody>
      </p:sp>
      <p:sp>
        <p:nvSpPr>
          <p:cNvPr id="18" name="矩形 17"/>
          <p:cNvSpPr/>
          <p:nvPr/>
        </p:nvSpPr>
        <p:spPr>
          <a:xfrm>
            <a:off x="3068859" y="4498357"/>
            <a:ext cx="8496944" cy="461665"/>
          </a:xfrm>
          <a:prstGeom prst="rect">
            <a:avLst/>
          </a:prstGeom>
        </p:spPr>
        <p:txBody>
          <a:bodyPr wrap="square">
            <a:spAutoFit/>
          </a:bodyPr>
          <a:lstStyle/>
          <a:p>
            <a:r>
              <a:rPr kumimoji="0" lang="zh-CN" altLang="en-US" sz="2400" b="0">
                <a:latin typeface="Impact" panose="020B0806030902050204" pitchFamily="34" charset="0"/>
                <a:ea typeface="汉仪中秀体简" panose="00020600040101010101" pitchFamily="18" charset="-122"/>
                <a:sym typeface="Impact" panose="020B0806030902050204" pitchFamily="34" charset="0"/>
              </a:rPr>
              <a:t>团队之间形成亲密关系</a:t>
            </a:r>
          </a:p>
        </p:txBody>
      </p:sp>
      <p:sp>
        <p:nvSpPr>
          <p:cNvPr id="19" name="矩形 18"/>
          <p:cNvSpPr/>
          <p:nvPr/>
        </p:nvSpPr>
        <p:spPr>
          <a:xfrm>
            <a:off x="3068859" y="5577579"/>
            <a:ext cx="8496944" cy="461665"/>
          </a:xfrm>
          <a:prstGeom prst="rect">
            <a:avLst/>
          </a:prstGeom>
        </p:spPr>
        <p:txBody>
          <a:bodyPr wrap="square">
            <a:spAutoFit/>
          </a:bodyPr>
          <a:lstStyle/>
          <a:p>
            <a:r>
              <a:rPr kumimoji="0" lang="zh-CN" altLang="en-US" sz="2400" b="0">
                <a:latin typeface="Impact" panose="020B0806030902050204" pitchFamily="34" charset="0"/>
                <a:ea typeface="汉仪中秀体简" panose="00020600040101010101" pitchFamily="18" charset="-122"/>
                <a:sym typeface="Impact" panose="020B0806030902050204" pitchFamily="34" charset="0"/>
              </a:rPr>
              <a:t>通过共同努力，追求团队成功</a:t>
            </a:r>
          </a:p>
        </p:txBody>
      </p:sp>
      <p:sp>
        <p:nvSpPr>
          <p:cNvPr id="2" name="灯片编号占位符 1"/>
          <p:cNvSpPr>
            <a:spLocks noGrp="1"/>
          </p:cNvSpPr>
          <p:nvPr>
            <p:ph type="sldNum" sz="quarter" idx="12"/>
          </p:nvPr>
        </p:nvSpPr>
        <p:spPr/>
        <p:txBody>
          <a:bodyPr/>
          <a:lstStyle/>
          <a:p>
            <a:fld id="{F6868696-2144-4D42-8279-65AB3C800E7F}" type="slidenum">
              <a:rPr lang="en-US" altLang="zh-CN" smtClean="0"/>
              <a:t>20</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建立工作团队</a:t>
            </a:r>
          </a:p>
        </p:txBody>
      </p:sp>
      <p:grpSp>
        <p:nvGrpSpPr>
          <p:cNvPr id="6" name="组合 5"/>
          <p:cNvGrpSpPr/>
          <p:nvPr/>
        </p:nvGrpSpPr>
        <p:grpSpPr>
          <a:xfrm>
            <a:off x="767408" y="1124744"/>
            <a:ext cx="5400600" cy="634291"/>
            <a:chOff x="6402758" y="1340767"/>
            <a:chExt cx="3522804" cy="756855"/>
          </a:xfrm>
        </p:grpSpPr>
        <p:sp>
          <p:nvSpPr>
            <p:cNvPr id="7" name="圆角矩形 6"/>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圆角矩形 7"/>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文本框 8"/>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每个阶段团队成员的感受？ </a:t>
              </a:r>
            </a:p>
          </p:txBody>
        </p:sp>
      </p:grpSp>
      <p:grpSp>
        <p:nvGrpSpPr>
          <p:cNvPr id="20" name="组合 19"/>
          <p:cNvGrpSpPr/>
          <p:nvPr/>
        </p:nvGrpSpPr>
        <p:grpSpPr>
          <a:xfrm>
            <a:off x="2819635" y="2204864"/>
            <a:ext cx="6408712" cy="4183465"/>
            <a:chOff x="1775520" y="2348880"/>
            <a:chExt cx="5184576" cy="3384376"/>
          </a:xfrm>
        </p:grpSpPr>
        <p:cxnSp>
          <p:nvCxnSpPr>
            <p:cNvPr id="3" name="直接箭头连接符 2"/>
            <p:cNvCxnSpPr/>
            <p:nvPr/>
          </p:nvCxnSpPr>
          <p:spPr>
            <a:xfrm>
              <a:off x="1775520" y="5733256"/>
              <a:ext cx="5184576" cy="0"/>
            </a:xfrm>
            <a:prstGeom prst="straightConnector1">
              <a:avLst/>
            </a:prstGeom>
            <a:ln w="28575">
              <a:solidFill>
                <a:srgbClr val="8B4C1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flipV="1">
              <a:off x="1775520" y="2348880"/>
              <a:ext cx="0" cy="3384376"/>
            </a:xfrm>
            <a:prstGeom prst="straightConnector1">
              <a:avLst/>
            </a:prstGeom>
            <a:ln w="28575">
              <a:solidFill>
                <a:srgbClr val="8B4C13"/>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圆角矩形 20"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3114685" y="6139691"/>
            <a:ext cx="936105" cy="497276"/>
          </a:xfrm>
          <a:prstGeom prst="roundRect">
            <a:avLst>
              <a:gd name="adj" fmla="val 7594"/>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表现 </a:t>
            </a:r>
          </a:p>
        </p:txBody>
      </p:sp>
      <p:sp>
        <p:nvSpPr>
          <p:cNvPr id="22" name="圆角矩形 2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4768530" y="6139691"/>
            <a:ext cx="936105" cy="497276"/>
          </a:xfrm>
          <a:prstGeom prst="roundRect">
            <a:avLst>
              <a:gd name="adj" fmla="val 7594"/>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规范</a:t>
            </a:r>
          </a:p>
        </p:txBody>
      </p:sp>
      <p:sp>
        <p:nvSpPr>
          <p:cNvPr id="23" name="圆角矩形 22"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422375" y="6139691"/>
            <a:ext cx="936105" cy="497276"/>
          </a:xfrm>
          <a:prstGeom prst="roundRect">
            <a:avLst>
              <a:gd name="adj" fmla="val 7594"/>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动荡 </a:t>
            </a:r>
          </a:p>
        </p:txBody>
      </p:sp>
      <p:sp>
        <p:nvSpPr>
          <p:cNvPr id="24" name="圆角矩形 23"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8076219" y="6139691"/>
            <a:ext cx="936105" cy="497276"/>
          </a:xfrm>
          <a:prstGeom prst="roundRect">
            <a:avLst>
              <a:gd name="adj" fmla="val 7594"/>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形成</a:t>
            </a:r>
          </a:p>
        </p:txBody>
      </p:sp>
      <p:sp>
        <p:nvSpPr>
          <p:cNvPr id="25" name="圆角矩形 24"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1559497" y="5445224"/>
            <a:ext cx="1114846" cy="497276"/>
          </a:xfrm>
          <a:prstGeom prst="roundRect">
            <a:avLst>
              <a:gd name="adj" fmla="val 7594"/>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zh-CN" sz="2000">
                <a:latin typeface="Impact" panose="020B0806030902050204" pitchFamily="34" charset="0"/>
                <a:ea typeface="汉仪中秀体简" panose="00020600040101010101" pitchFamily="18" charset="-122"/>
                <a:sym typeface="Impact" panose="020B0806030902050204" pitchFamily="34" charset="0"/>
              </a:rPr>
              <a:t> </a:t>
            </a:r>
            <a:r>
              <a:rPr kumimoji="0" lang="zh-CN" altLang="en-US" sz="2000">
                <a:latin typeface="Impact" panose="020B0806030902050204" pitchFamily="34" charset="0"/>
                <a:ea typeface="汉仪中秀体简" panose="00020600040101010101" pitchFamily="18" charset="-122"/>
                <a:sym typeface="Impact" panose="020B0806030902050204" pitchFamily="34" charset="0"/>
              </a:rPr>
              <a:t>沮丧 </a:t>
            </a:r>
            <a:endPar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26" name="圆角矩形 25"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1559497" y="4473663"/>
            <a:ext cx="1114846" cy="497276"/>
          </a:xfrm>
          <a:prstGeom prst="roundRect">
            <a:avLst>
              <a:gd name="adj" fmla="val 7594"/>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50000"/>
              </a:spcBef>
            </a:pPr>
            <a:r>
              <a:rPr kumimoji="0" lang="en-US" altLang="zh-CN" sz="2000">
                <a:latin typeface="Impact" panose="020B0806030902050204" pitchFamily="34" charset="0"/>
                <a:ea typeface="汉仪中秀体简" panose="00020600040101010101" pitchFamily="18" charset="-122"/>
                <a:sym typeface="Impact" panose="020B0806030902050204" pitchFamily="34" charset="0"/>
              </a:rPr>
              <a:t> </a:t>
            </a:r>
            <a:r>
              <a:rPr kumimoji="0" lang="zh-CN" altLang="en-US" sz="2000">
                <a:latin typeface="Impact" panose="020B0806030902050204" pitchFamily="34" charset="0"/>
                <a:ea typeface="汉仪中秀体简" panose="00020600040101010101" pitchFamily="18" charset="-122"/>
                <a:sym typeface="Impact" panose="020B0806030902050204" pitchFamily="34" charset="0"/>
              </a:rPr>
              <a:t>焦虑</a:t>
            </a:r>
          </a:p>
        </p:txBody>
      </p:sp>
      <p:sp>
        <p:nvSpPr>
          <p:cNvPr id="27" name="圆角矩形 26"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1559497" y="3502101"/>
            <a:ext cx="1114846" cy="497276"/>
          </a:xfrm>
          <a:prstGeom prst="roundRect">
            <a:avLst>
              <a:gd name="adj" fmla="val 7594"/>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有希望 </a:t>
            </a:r>
          </a:p>
        </p:txBody>
      </p:sp>
      <p:sp>
        <p:nvSpPr>
          <p:cNvPr id="28" name="圆角矩形 27"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1559497" y="2530539"/>
            <a:ext cx="1114846" cy="497276"/>
          </a:xfrm>
          <a:prstGeom prst="roundRect">
            <a:avLst>
              <a:gd name="adj" fmla="val 7594"/>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50000"/>
              </a:spcBef>
            </a:pPr>
            <a:r>
              <a:rPr kumimoji="0" lang="zh-CN" altLang="en-US" sz="2000">
                <a:latin typeface="Impact" panose="020B0806030902050204" pitchFamily="34" charset="0"/>
                <a:ea typeface="汉仪中秀体简" panose="00020600040101010101" pitchFamily="18" charset="-122"/>
                <a:sym typeface="Impact" panose="020B0806030902050204" pitchFamily="34" charset="0"/>
              </a:rPr>
              <a:t>热情</a:t>
            </a:r>
          </a:p>
        </p:txBody>
      </p:sp>
      <p:sp>
        <p:nvSpPr>
          <p:cNvPr id="29" name="弧形 28"/>
          <p:cNvSpPr/>
          <p:nvPr/>
        </p:nvSpPr>
        <p:spPr>
          <a:xfrm rot="7150489" flipV="1">
            <a:off x="2260401" y="-720760"/>
            <a:ext cx="7908629" cy="5250600"/>
          </a:xfrm>
          <a:prstGeom prst="arc">
            <a:avLst>
              <a:gd name="adj1" fmla="val 20632710"/>
              <a:gd name="adj2" fmla="val 6218710"/>
            </a:avLst>
          </a:prstGeom>
          <a:ln w="38100">
            <a:solidFill>
              <a:srgbClr val="8B4C1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30" name="图片 2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85188" y="2343241"/>
            <a:ext cx="4446384" cy="2503314"/>
          </a:xfrm>
          <a:prstGeom prst="rect">
            <a:avLst/>
          </a:prstGeom>
        </p:spPr>
      </p:pic>
      <p:sp>
        <p:nvSpPr>
          <p:cNvPr id="31" name="灯片编号占位符 30"/>
          <p:cNvSpPr>
            <a:spLocks noGrp="1"/>
          </p:cNvSpPr>
          <p:nvPr>
            <p:ph type="sldNum" sz="quarter" idx="12"/>
          </p:nvPr>
        </p:nvSpPr>
        <p:spPr/>
        <p:txBody>
          <a:bodyPr/>
          <a:lstStyle/>
          <a:p>
            <a:fld id="{F6868696-2144-4D42-8279-65AB3C800E7F}" type="slidenum">
              <a:rPr lang="en-US" altLang="zh-CN" smtClean="0"/>
              <a:t>21</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如何管理和领导团队</a:t>
            </a:r>
          </a:p>
        </p:txBody>
      </p:sp>
      <p:sp>
        <p:nvSpPr>
          <p:cNvPr id="3" name="矩形 2"/>
          <p:cNvSpPr/>
          <p:nvPr/>
        </p:nvSpPr>
        <p:spPr>
          <a:xfrm>
            <a:off x="5447928" y="2276872"/>
            <a:ext cx="6417141" cy="923330"/>
          </a:xfrm>
          <a:prstGeom prst="rect">
            <a:avLst/>
          </a:prstGeom>
        </p:spPr>
        <p:txBody>
          <a:bodyPr wrap="none">
            <a:spAutoFit/>
          </a:bodyPr>
          <a:lstStyle/>
          <a:p>
            <a:pPr>
              <a:spcBef>
                <a:spcPct val="50000"/>
              </a:spcBef>
              <a:defRPr/>
            </a:pPr>
            <a:r>
              <a:rPr kumimoji="0" lang="zh-CN" altLang="en-US" sz="5400">
                <a:solidFill>
                  <a:srgbClr val="8B4C13"/>
                </a:solidFill>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如何管理和领导团队</a:t>
            </a:r>
          </a:p>
        </p:txBody>
      </p:sp>
      <p:pic>
        <p:nvPicPr>
          <p:cNvPr id="2" name="图片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5431"/>
          <a:stretch>
            <a:fillRect/>
          </a:stretch>
        </p:blipFill>
        <p:spPr>
          <a:xfrm>
            <a:off x="-23440" y="1772816"/>
            <a:ext cx="7531119" cy="5085184"/>
          </a:xfrm>
          <a:prstGeom prst="rect">
            <a:avLst/>
          </a:prstGeom>
        </p:spPr>
      </p:pic>
      <p:sp>
        <p:nvSpPr>
          <p:cNvPr id="6" name="灯片编号占位符 5"/>
          <p:cNvSpPr>
            <a:spLocks noGrp="1"/>
          </p:cNvSpPr>
          <p:nvPr>
            <p:ph type="sldNum" sz="quarter" idx="12"/>
          </p:nvPr>
        </p:nvSpPr>
        <p:spPr/>
        <p:txBody>
          <a:bodyPr/>
          <a:lstStyle/>
          <a:p>
            <a:fld id="{F6868696-2144-4D42-8279-65AB3C800E7F}" type="slidenum">
              <a:rPr lang="en-US" altLang="zh-CN" smtClean="0"/>
              <a:t>22</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6073"/>
          <a:stretch>
            <a:fillRect/>
          </a:stretch>
        </p:blipFill>
        <p:spPr>
          <a:xfrm>
            <a:off x="1937946" y="1384233"/>
            <a:ext cx="7668034" cy="5473767"/>
          </a:xfrm>
          <a:prstGeom prst="rect">
            <a:avLst/>
          </a:prstGeom>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如何管理和领导团队</a:t>
            </a:r>
          </a:p>
        </p:txBody>
      </p:sp>
      <p:grpSp>
        <p:nvGrpSpPr>
          <p:cNvPr id="5" name="组合 4"/>
          <p:cNvGrpSpPr/>
          <p:nvPr/>
        </p:nvGrpSpPr>
        <p:grpSpPr>
          <a:xfrm>
            <a:off x="3071664" y="1170508"/>
            <a:ext cx="5400600" cy="634291"/>
            <a:chOff x="6402758" y="1340767"/>
            <a:chExt cx="3522804" cy="756855"/>
          </a:xfrm>
        </p:grpSpPr>
        <p:sp>
          <p:nvSpPr>
            <p:cNvPr id="6" name="圆角矩形 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7" name="圆角矩形 6"/>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文本框 7"/>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团队需要的领导者</a:t>
              </a:r>
            </a:p>
          </p:txBody>
        </p:sp>
      </p:grpSp>
      <p:grpSp>
        <p:nvGrpSpPr>
          <p:cNvPr id="13" name="组合 12"/>
          <p:cNvGrpSpPr/>
          <p:nvPr/>
        </p:nvGrpSpPr>
        <p:grpSpPr>
          <a:xfrm>
            <a:off x="3647728" y="2383247"/>
            <a:ext cx="4124672" cy="3941353"/>
            <a:chOff x="4343400" y="3048000"/>
            <a:chExt cx="3429000" cy="3276600"/>
          </a:xfrm>
        </p:grpSpPr>
        <p:sp>
          <p:nvSpPr>
            <p:cNvPr id="10" name="Oval 4"/>
            <p:cNvSpPr>
              <a:spLocks noChangeArrowheads="1"/>
            </p:cNvSpPr>
            <p:nvPr/>
          </p:nvSpPr>
          <p:spPr bwMode="auto">
            <a:xfrm>
              <a:off x="4343400" y="3048000"/>
              <a:ext cx="3429000" cy="3276600"/>
            </a:xfrm>
            <a:prstGeom prst="ellipse">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en-US" altLang="zh-CN"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endParaRPr lang="en-US" altLang="zh-CN"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endParaRPr lang="en-US" altLang="zh-CN"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endParaRPr lang="en-US" altLang="zh-CN"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endParaRPr lang="en-US" altLang="zh-CN"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r>
                <a:rPr lang="zh-CN" altLang="en-US" sz="2000">
                  <a:solidFill>
                    <a:srgbClr val="8B4C13"/>
                  </a:solidFill>
                  <a:latin typeface="Impact" panose="020B0806030902050204" pitchFamily="34" charset="0"/>
                  <a:ea typeface="汉仪中秀体简" panose="00020600040101010101" pitchFamily="18" charset="-122"/>
                  <a:sym typeface="Impact" panose="020B0806030902050204" pitchFamily="34" charset="0"/>
                </a:rPr>
                <a:t>有远见    服务者</a:t>
              </a:r>
              <a:endParaRPr lang="en-US" altLang="zh-CN"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endParaRPr lang="en-US" altLang="zh-CN"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endParaRPr lang="zh-CN" altLang="en-US"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endParaRPr lang="zh-CN" altLang="en-US"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endParaRPr lang="zh-CN" altLang="en-US"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endParaRPr lang="zh-CN" altLang="en-US"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endParaRPr lang="zh-CN" altLang="en-US"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endParaRPr lang="zh-CN" altLang="en-US"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endParaRPr lang="zh-CN" altLang="en-US"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endParaRPr lang="zh-CN" altLang="en-US"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r>
                <a:rPr lang="zh-CN" altLang="en-US" sz="2000">
                  <a:solidFill>
                    <a:srgbClr val="8B4C13"/>
                  </a:solidFill>
                  <a:latin typeface="Impact" panose="020B0806030902050204" pitchFamily="34" charset="0"/>
                  <a:ea typeface="汉仪中秀体简" panose="00020600040101010101" pitchFamily="18" charset="-122"/>
                  <a:sym typeface="Impact" panose="020B0806030902050204" pitchFamily="34" charset="0"/>
                </a:rPr>
                <a:t>调节者         教练</a:t>
              </a:r>
            </a:p>
            <a:p>
              <a:pPr algn="ctr"/>
              <a:endParaRPr lang="zh-CN" altLang="en-US"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endParaRPr lang="zh-CN" altLang="en-US"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endParaRPr lang="zh-CN" altLang="en-US"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endParaRPr lang="zh-CN" altLang="en-US"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endParaRPr lang="en-US" altLang="zh-CN"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11" name="Oval 5"/>
            <p:cNvSpPr>
              <a:spLocks noChangeArrowheads="1"/>
            </p:cNvSpPr>
            <p:nvPr/>
          </p:nvSpPr>
          <p:spPr bwMode="auto">
            <a:xfrm>
              <a:off x="5029200" y="3581400"/>
              <a:ext cx="2133600" cy="21336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kumimoji="0" lang="zh-CN" altLang="en-US" sz="2000">
                  <a:solidFill>
                    <a:srgbClr val="8B4C13"/>
                  </a:solidFill>
                  <a:latin typeface="Impact" panose="020B0806030902050204" pitchFamily="34" charset="0"/>
                  <a:ea typeface="汉仪中秀体简" panose="00020600040101010101" pitchFamily="18" charset="-122"/>
                  <a:sym typeface="Impact" panose="020B0806030902050204" pitchFamily="34" charset="0"/>
                </a:rPr>
                <a:t>计划          组织</a:t>
              </a:r>
              <a:endParaRPr kumimoji="0" lang="en-US" altLang="zh-CN"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spcBef>
                  <a:spcPct val="50000"/>
                </a:spcBef>
              </a:pPr>
              <a:endParaRPr kumimoji="0" lang="zh-CN" altLang="en-US"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spcBef>
                  <a:spcPct val="50000"/>
                </a:spcBef>
              </a:pPr>
              <a:endParaRPr kumimoji="0" lang="zh-CN" altLang="en-US"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spcBef>
                  <a:spcPct val="50000"/>
                </a:spcBef>
              </a:pPr>
              <a:endParaRPr kumimoji="0" lang="zh-CN" altLang="en-US" sz="2000">
                <a:solidFill>
                  <a:srgbClr val="8B4C13"/>
                </a:solidFill>
                <a:latin typeface="Impact" panose="020B0806030902050204" pitchFamily="34" charset="0"/>
                <a:ea typeface="汉仪中秀体简" panose="00020600040101010101" pitchFamily="18" charset="-122"/>
                <a:sym typeface="Impact" panose="020B0806030902050204" pitchFamily="34" charset="0"/>
              </a:endParaRPr>
            </a:p>
            <a:p>
              <a:pPr algn="ctr">
                <a:spcBef>
                  <a:spcPct val="50000"/>
                </a:spcBef>
              </a:pPr>
              <a:r>
                <a:rPr kumimoji="0" lang="zh-CN" altLang="en-US" sz="2000">
                  <a:solidFill>
                    <a:srgbClr val="8B4C13"/>
                  </a:solidFill>
                  <a:latin typeface="Impact" panose="020B0806030902050204" pitchFamily="34" charset="0"/>
                  <a:ea typeface="汉仪中秀体简" panose="00020600040101010101" pitchFamily="18" charset="-122"/>
                  <a:sym typeface="Impact" panose="020B0806030902050204" pitchFamily="34" charset="0"/>
                </a:rPr>
                <a:t>控制          激励</a:t>
              </a:r>
            </a:p>
          </p:txBody>
        </p:sp>
        <p:sp>
          <p:nvSpPr>
            <p:cNvPr id="12" name="Oval 6"/>
            <p:cNvSpPr>
              <a:spLocks noChangeArrowheads="1"/>
            </p:cNvSpPr>
            <p:nvPr/>
          </p:nvSpPr>
          <p:spPr bwMode="auto">
            <a:xfrm>
              <a:off x="5638800" y="4191000"/>
              <a:ext cx="914400" cy="914400"/>
            </a:xfrm>
            <a:prstGeom prst="ellipse">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kumimoji="0" lang="zh-CN" altLang="en-US" sz="2000">
                  <a:solidFill>
                    <a:schemeClr val="lt1"/>
                  </a:solidFill>
                  <a:latin typeface="Impact" panose="020B0806030902050204" pitchFamily="34" charset="0"/>
                  <a:ea typeface="汉仪中秀体简" panose="00020600040101010101" pitchFamily="18" charset="-122"/>
                  <a:sym typeface="Impact" panose="020B0806030902050204" pitchFamily="34" charset="0"/>
                </a:rPr>
                <a:t>角色</a:t>
              </a:r>
            </a:p>
            <a:p>
              <a:pPr algn="ctr">
                <a:spcBef>
                  <a:spcPct val="50000"/>
                </a:spcBef>
              </a:pPr>
              <a:r>
                <a:rPr kumimoji="0" lang="zh-CN" altLang="en-US" sz="2000">
                  <a:solidFill>
                    <a:schemeClr val="lt1"/>
                  </a:solidFill>
                  <a:latin typeface="Impact" panose="020B0806030902050204" pitchFamily="34" charset="0"/>
                  <a:ea typeface="汉仪中秀体简" panose="00020600040101010101" pitchFamily="18" charset="-122"/>
                  <a:sym typeface="Impact" panose="020B0806030902050204" pitchFamily="34" charset="0"/>
                </a:rPr>
                <a:t>模型</a:t>
              </a:r>
            </a:p>
          </p:txBody>
        </p:sp>
      </p:grpSp>
      <p:sp>
        <p:nvSpPr>
          <p:cNvPr id="15" name="灯片编号占位符 14"/>
          <p:cNvSpPr>
            <a:spLocks noGrp="1"/>
          </p:cNvSpPr>
          <p:nvPr>
            <p:ph type="sldNum" sz="quarter" idx="12"/>
          </p:nvPr>
        </p:nvSpPr>
        <p:spPr/>
        <p:txBody>
          <a:bodyPr/>
          <a:lstStyle/>
          <a:p>
            <a:fld id="{F6868696-2144-4D42-8279-65AB3C800E7F}" type="slidenum">
              <a:rPr lang="en-US" altLang="zh-CN" smtClean="0"/>
              <a:t>23</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如何管理和领导团队</a:t>
            </a:r>
          </a:p>
        </p:txBody>
      </p:sp>
      <p:grpSp>
        <p:nvGrpSpPr>
          <p:cNvPr id="5" name="组合 4"/>
          <p:cNvGrpSpPr/>
          <p:nvPr/>
        </p:nvGrpSpPr>
        <p:grpSpPr>
          <a:xfrm>
            <a:off x="911424" y="1268760"/>
            <a:ext cx="5400600" cy="634291"/>
            <a:chOff x="6402758" y="1340767"/>
            <a:chExt cx="3522804" cy="756855"/>
          </a:xfrm>
        </p:grpSpPr>
        <p:sp>
          <p:nvSpPr>
            <p:cNvPr id="6" name="圆角矩形 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7" name="圆角矩形 6"/>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文本框 7"/>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团队领导者的信念</a:t>
              </a:r>
            </a:p>
          </p:txBody>
        </p:sp>
      </p:grpSp>
      <p:sp>
        <p:nvSpPr>
          <p:cNvPr id="2" name="矩形 1"/>
          <p:cNvSpPr/>
          <p:nvPr/>
        </p:nvSpPr>
        <p:spPr>
          <a:xfrm>
            <a:off x="939776" y="2276872"/>
            <a:ext cx="5804296" cy="2308324"/>
          </a:xfrm>
          <a:prstGeom prst="rect">
            <a:avLst/>
          </a:prstGeom>
        </p:spPr>
        <p:txBody>
          <a:bodyPr wrap="square">
            <a:spAutoFit/>
          </a:bodyPr>
          <a:lstStyle/>
          <a:p>
            <a:pPr marL="387350" indent="-387350" algn="just">
              <a:lnSpc>
                <a:spcPct val="150000"/>
              </a:lnSpc>
              <a:buClr>
                <a:srgbClr val="8B4C13"/>
              </a:buClr>
              <a:buSzPct val="130000"/>
              <a:buFont typeface="Wingdings" panose="05000000000000000000" pitchFamily="2" charset="2"/>
              <a:buChar char="p"/>
            </a:pPr>
            <a:r>
              <a:rPr lang="zh-CN" altLang="en-US" sz="2400" b="0">
                <a:latin typeface="Impact" panose="020B0806030902050204" pitchFamily="34" charset="0"/>
                <a:ea typeface="汉仪中秀体简" panose="00020600040101010101" pitchFamily="18" charset="-122"/>
                <a:sym typeface="Impact" panose="020B0806030902050204" pitchFamily="34" charset="0"/>
              </a:rPr>
              <a:t>将团队的业绩放在首位，并且承认他自己  需要帮助，不搞个人秀    </a:t>
            </a:r>
          </a:p>
          <a:p>
            <a:pPr marL="387350" indent="-387350">
              <a:lnSpc>
                <a:spcPct val="150000"/>
              </a:lnSpc>
              <a:buClr>
                <a:srgbClr val="8B4C13"/>
              </a:buClr>
              <a:buSzPct val="130000"/>
              <a:buFont typeface="Wingdings" panose="05000000000000000000" pitchFamily="2" charset="2"/>
              <a:buChar char="p"/>
            </a:pPr>
            <a:r>
              <a:rPr lang="zh-CN" altLang="en-US" sz="2400" b="0">
                <a:latin typeface="Impact" panose="020B0806030902050204" pitchFamily="34" charset="0"/>
                <a:ea typeface="汉仪中秀体简" panose="00020600040101010101" pitchFamily="18" charset="-122"/>
                <a:sym typeface="Impact" panose="020B0806030902050204" pitchFamily="34" charset="0"/>
              </a:rPr>
              <a:t>对团队的力量充满信心，对团队的成员有  无比的信心。</a:t>
            </a:r>
          </a:p>
        </p:txBody>
      </p:sp>
      <p:pic>
        <p:nvPicPr>
          <p:cNvPr id="3" name="图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1151" b="23750"/>
          <a:stretch>
            <a:fillRect/>
          </a:stretch>
        </p:blipFill>
        <p:spPr>
          <a:xfrm>
            <a:off x="3647728" y="2964428"/>
            <a:ext cx="8544272" cy="3893571"/>
          </a:xfrm>
          <a:prstGeom prst="rect">
            <a:avLst/>
          </a:prstGeom>
        </p:spPr>
      </p:pic>
      <p:sp>
        <p:nvSpPr>
          <p:cNvPr id="9" name="灯片编号占位符 8"/>
          <p:cNvSpPr>
            <a:spLocks noGrp="1"/>
          </p:cNvSpPr>
          <p:nvPr>
            <p:ph type="sldNum" sz="quarter" idx="12"/>
          </p:nvPr>
        </p:nvSpPr>
        <p:spPr/>
        <p:txBody>
          <a:bodyPr/>
          <a:lstStyle/>
          <a:p>
            <a:fld id="{F6868696-2144-4D42-8279-65AB3C800E7F}" type="slidenum">
              <a:rPr lang="en-US" altLang="zh-CN" smtClean="0"/>
              <a:t>24</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如何管理和领导团队</a:t>
            </a:r>
          </a:p>
        </p:txBody>
      </p:sp>
      <p:grpSp>
        <p:nvGrpSpPr>
          <p:cNvPr id="5" name="组合 4"/>
          <p:cNvGrpSpPr/>
          <p:nvPr/>
        </p:nvGrpSpPr>
        <p:grpSpPr>
          <a:xfrm>
            <a:off x="911424" y="1268760"/>
            <a:ext cx="5400600" cy="634291"/>
            <a:chOff x="6402758" y="1340767"/>
            <a:chExt cx="3522804" cy="756855"/>
          </a:xfrm>
        </p:grpSpPr>
        <p:sp>
          <p:nvSpPr>
            <p:cNvPr id="6" name="圆角矩形 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7" name="圆角矩形 6"/>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文本框 7"/>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卓越领导者应具备的核心素质</a:t>
              </a:r>
              <a:r>
                <a:rPr lang="en-US" altLang="zh-CN"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4E</a:t>
              </a:r>
            </a:p>
          </p:txBody>
        </p:sp>
      </p:grpSp>
      <p:sp>
        <p:nvSpPr>
          <p:cNvPr id="9" name="Rectangle 2"/>
          <p:cNvSpPr>
            <a:spLocks noChangeArrowheads="1"/>
          </p:cNvSpPr>
          <p:nvPr/>
        </p:nvSpPr>
        <p:spPr bwMode="auto">
          <a:xfrm>
            <a:off x="1008732" y="2132856"/>
            <a:ext cx="7463532" cy="4228850"/>
          </a:xfrm>
          <a:prstGeom prst="rect">
            <a:avLst/>
          </a:prstGeom>
          <a:noFill/>
          <a:ln w="9525">
            <a:noFill/>
            <a:miter lim="800000"/>
          </a:ln>
          <a:effectLst/>
        </p:spPr>
        <p:txBody>
          <a:bodyPr wrap="square">
            <a:spAutoFit/>
          </a:bodyPr>
          <a:lstStyle/>
          <a:p>
            <a:pPr marL="457200" indent="-457200" algn="just">
              <a:lnSpc>
                <a:spcPct val="160000"/>
              </a:lnSpc>
              <a:buFont typeface="Wingdings" panose="05000000000000000000" pitchFamily="2" charset="2"/>
              <a:buChar char="p"/>
              <a:defRPr/>
            </a:pPr>
            <a:r>
              <a:rPr lang="en-US" altLang="zh-CN" sz="3200" b="0">
                <a:solidFill>
                  <a:srgbClr val="8B4C13"/>
                </a:solidFill>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E</a:t>
            </a:r>
            <a:r>
              <a:rPr lang="en-US" altLang="zh-CN" sz="2400" b="0">
                <a:solidFill>
                  <a:srgbClr val="8B4C13"/>
                </a:solidFill>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nergy</a:t>
            </a:r>
            <a:r>
              <a:rPr lang="zh-CN" altLang="en-US" sz="2400" b="0">
                <a:latin typeface="Impact" panose="020B0806030902050204" pitchFamily="34" charset="0"/>
                <a:ea typeface="汉仪中秀体简" panose="00020600040101010101" pitchFamily="18" charset="-122"/>
                <a:sym typeface="Impact" panose="020B0806030902050204" pitchFamily="34" charset="0"/>
              </a:rPr>
              <a:t>（活力）个人精力充沛</a:t>
            </a:r>
            <a:r>
              <a:rPr lang="en-US" altLang="zh-CN" sz="2400" b="0">
                <a:latin typeface="Impact" panose="020B0806030902050204" pitchFamily="34" charset="0"/>
                <a:ea typeface="汉仪中秀体简" panose="00020600040101010101" pitchFamily="18" charset="-122"/>
                <a:sym typeface="Impact" panose="020B0806030902050204" pitchFamily="34" charset="0"/>
              </a:rPr>
              <a:t>——</a:t>
            </a:r>
            <a:r>
              <a:rPr lang="zh-CN" altLang="en-US" sz="2400" b="0">
                <a:latin typeface="Impact" panose="020B0806030902050204" pitchFamily="34" charset="0"/>
                <a:ea typeface="汉仪中秀体简" panose="00020600040101010101" pitchFamily="18" charset="-122"/>
                <a:sym typeface="Impact" panose="020B0806030902050204" pitchFamily="34" charset="0"/>
              </a:rPr>
              <a:t>有行动的冲劲</a:t>
            </a:r>
          </a:p>
          <a:p>
            <a:pPr marL="457200" indent="-457200" algn="just">
              <a:lnSpc>
                <a:spcPct val="160000"/>
              </a:lnSpc>
              <a:buFont typeface="Wingdings" panose="05000000000000000000" pitchFamily="2" charset="2"/>
              <a:buChar char="p"/>
              <a:defRPr/>
            </a:pPr>
            <a:r>
              <a:rPr lang="en-US" altLang="zh-CN" sz="3200" b="0">
                <a:solidFill>
                  <a:srgbClr val="8B4C13"/>
                </a:solidFill>
                <a:latin typeface="Impact" panose="020B0806030902050204" pitchFamily="34" charset="0"/>
                <a:ea typeface="汉仪中秀体简" panose="00020600040101010101" pitchFamily="18" charset="-122"/>
                <a:sym typeface="Impact" panose="020B0806030902050204" pitchFamily="34" charset="0"/>
              </a:rPr>
              <a:t>E</a:t>
            </a:r>
            <a:r>
              <a:rPr lang="en-US" altLang="zh-CN" sz="2400" b="0">
                <a:solidFill>
                  <a:srgbClr val="8B4C13"/>
                </a:solidFill>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nergizer</a:t>
            </a:r>
            <a:r>
              <a:rPr lang="zh-CN" altLang="en-US" sz="2400" b="0">
                <a:latin typeface="Impact" panose="020B0806030902050204" pitchFamily="34" charset="0"/>
                <a:ea typeface="汉仪中秀体简" panose="00020600040101010101" pitchFamily="18" charset="-122"/>
                <a:sym typeface="Impact" panose="020B0806030902050204" pitchFamily="34" charset="0"/>
              </a:rPr>
              <a:t>（激励）调动和鼓励他人的能力</a:t>
            </a:r>
            <a:r>
              <a:rPr lang="en-US" altLang="zh-CN" sz="2400" b="0">
                <a:latin typeface="Impact" panose="020B0806030902050204" pitchFamily="34" charset="0"/>
                <a:ea typeface="汉仪中秀体简" panose="00020600040101010101" pitchFamily="18" charset="-122"/>
                <a:sym typeface="Impact" panose="020B0806030902050204" pitchFamily="34" charset="0"/>
              </a:rPr>
              <a:t>,</a:t>
            </a:r>
          </a:p>
          <a:p>
            <a:pPr algn="just">
              <a:lnSpc>
                <a:spcPct val="160000"/>
              </a:lnSpc>
              <a:defRPr/>
            </a:pPr>
            <a:r>
              <a:rPr lang="en-US" altLang="zh-CN" sz="2000" b="0">
                <a:latin typeface="Impact" panose="020B0806030902050204" pitchFamily="34" charset="0"/>
                <a:ea typeface="汉仪中秀体简" panose="00020600040101010101" pitchFamily="18" charset="-122"/>
                <a:sym typeface="Impact" panose="020B0806030902050204" pitchFamily="34" charset="0"/>
              </a:rPr>
              <a:t>   —</a:t>
            </a:r>
            <a:r>
              <a:rPr lang="zh-CN" altLang="en-US" sz="2000" b="0">
                <a:latin typeface="Impact" panose="020B0806030902050204" pitchFamily="34" charset="0"/>
                <a:ea typeface="汉仪中秀体简" panose="00020600040101010101" pitchFamily="18" charset="-122"/>
                <a:sym typeface="Impact" panose="020B0806030902050204" pitchFamily="34" charset="0"/>
              </a:rPr>
              <a:t>富有感染力的热情使组织的潜能发挥到极至</a:t>
            </a:r>
          </a:p>
          <a:p>
            <a:pPr marL="457200" indent="-457200" algn="just">
              <a:lnSpc>
                <a:spcPct val="160000"/>
              </a:lnSpc>
              <a:buFont typeface="Wingdings" panose="05000000000000000000" pitchFamily="2" charset="2"/>
              <a:buChar char="p"/>
              <a:defRPr/>
            </a:pPr>
            <a:r>
              <a:rPr lang="en-US" altLang="zh-CN" sz="3200" b="0">
                <a:solidFill>
                  <a:srgbClr val="8B4C13"/>
                </a:solidFill>
                <a:latin typeface="Impact" panose="020B0806030902050204" pitchFamily="34" charset="0"/>
                <a:ea typeface="汉仪中秀体简" panose="00020600040101010101" pitchFamily="18" charset="-122"/>
                <a:sym typeface="Impact" panose="020B0806030902050204" pitchFamily="34" charset="0"/>
              </a:rPr>
              <a:t>E</a:t>
            </a:r>
            <a:r>
              <a:rPr lang="en-US" altLang="zh-CN" sz="2400" b="0">
                <a:solidFill>
                  <a:srgbClr val="8B4C13"/>
                </a:solidFill>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dge</a:t>
            </a:r>
            <a:r>
              <a:rPr lang="zh-CN" altLang="en-US" sz="2400" b="0">
                <a:latin typeface="Impact" panose="020B0806030902050204" pitchFamily="34" charset="0"/>
                <a:ea typeface="汉仪中秀体简" panose="00020600040101010101" pitchFamily="18" charset="-122"/>
                <a:sym typeface="Impact" panose="020B0806030902050204" pitchFamily="34" charset="0"/>
              </a:rPr>
              <a:t>（敏锐）竞争精神</a:t>
            </a:r>
            <a:r>
              <a:rPr lang="en-US" altLang="zh-CN" sz="2400" b="0">
                <a:latin typeface="Impact" panose="020B0806030902050204" pitchFamily="34" charset="0"/>
                <a:ea typeface="汉仪中秀体简" panose="00020600040101010101" pitchFamily="18" charset="-122"/>
                <a:sym typeface="Impact" panose="020B0806030902050204" pitchFamily="34" charset="0"/>
              </a:rPr>
              <a:t>—</a:t>
            </a:r>
            <a:r>
              <a:rPr lang="zh-CN" altLang="en-US" sz="2400" b="0">
                <a:latin typeface="Impact" panose="020B0806030902050204" pitchFamily="34" charset="0"/>
                <a:ea typeface="汉仪中秀体简" panose="00020600040101010101" pitchFamily="18" charset="-122"/>
                <a:sym typeface="Impact" panose="020B0806030902050204" pitchFamily="34" charset="0"/>
              </a:rPr>
              <a:t>对速度有与生俱来的追求</a:t>
            </a:r>
          </a:p>
          <a:p>
            <a:pPr algn="just">
              <a:lnSpc>
                <a:spcPct val="160000"/>
              </a:lnSpc>
              <a:defRPr/>
            </a:pPr>
            <a:r>
              <a:rPr lang="zh-CN" altLang="en-US" sz="2000" b="0">
                <a:latin typeface="Impact" panose="020B0806030902050204" pitchFamily="34" charset="0"/>
                <a:ea typeface="汉仪中秀体简" panose="00020600040101010101" pitchFamily="18" charset="-122"/>
                <a:sym typeface="Impact" panose="020B0806030902050204" pitchFamily="34" charset="0"/>
              </a:rPr>
              <a:t>  </a:t>
            </a:r>
            <a:r>
              <a:rPr lang="en-US" altLang="zh-CN" sz="2000" b="0">
                <a:latin typeface="Impact" panose="020B0806030902050204" pitchFamily="34" charset="0"/>
                <a:ea typeface="汉仪中秀体简" panose="00020600040101010101" pitchFamily="18" charset="-122"/>
                <a:sym typeface="Impact" panose="020B0806030902050204" pitchFamily="34" charset="0"/>
              </a:rPr>
              <a:t>—</a:t>
            </a:r>
            <a:r>
              <a:rPr lang="zh-CN" altLang="en-US" sz="2000" b="0">
                <a:latin typeface="Impact" panose="020B0806030902050204" pitchFamily="34" charset="0"/>
                <a:ea typeface="汉仪中秀体简" panose="00020600040101010101" pitchFamily="18" charset="-122"/>
                <a:sym typeface="Impact" panose="020B0806030902050204" pitchFamily="34" charset="0"/>
              </a:rPr>
              <a:t>坚定的信念和大胆的支持</a:t>
            </a:r>
          </a:p>
          <a:p>
            <a:pPr marL="457200" indent="-457200" algn="just">
              <a:lnSpc>
                <a:spcPct val="160000"/>
              </a:lnSpc>
              <a:buFont typeface="Wingdings" panose="05000000000000000000" pitchFamily="2" charset="2"/>
              <a:buChar char="p"/>
              <a:defRPr/>
            </a:pPr>
            <a:r>
              <a:rPr lang="en-US" altLang="zh-CN" sz="3200" b="0">
                <a:solidFill>
                  <a:srgbClr val="8B4C13"/>
                </a:solidFill>
                <a:latin typeface="Impact" panose="020B0806030902050204" pitchFamily="34" charset="0"/>
                <a:ea typeface="汉仪中秀体简" panose="00020600040101010101" pitchFamily="18" charset="-122"/>
                <a:sym typeface="Impact" panose="020B0806030902050204" pitchFamily="34" charset="0"/>
              </a:rPr>
              <a:t>E</a:t>
            </a:r>
            <a:r>
              <a:rPr lang="en-US" altLang="zh-CN" sz="2400" b="0">
                <a:solidFill>
                  <a:srgbClr val="8B4C13"/>
                </a:solidFill>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xecution</a:t>
            </a:r>
            <a:r>
              <a:rPr lang="zh-CN" altLang="en-US" sz="2400" b="0">
                <a:latin typeface="Impact" panose="020B0806030902050204" pitchFamily="34" charset="0"/>
                <a:ea typeface="汉仪中秀体简" panose="00020600040101010101" pitchFamily="18" charset="-122"/>
                <a:sym typeface="Impact" panose="020B0806030902050204" pitchFamily="34" charset="0"/>
              </a:rPr>
              <a:t>（执行）达到目标 </a:t>
            </a:r>
          </a:p>
        </p:txBody>
      </p:sp>
      <p:pic>
        <p:nvPicPr>
          <p:cNvPr id="10" name="图片 9"/>
          <p:cNvPicPr>
            <a:picLocks noChangeAspect="1"/>
          </p:cNvPicPr>
          <p:nvPr/>
        </p:nvPicPr>
        <p:blipFill>
          <a:blip r:embed="rId3">
            <a:clrChange>
              <a:clrFrom>
                <a:srgbClr val="72BFB9"/>
              </a:clrFrom>
              <a:clrTo>
                <a:srgbClr val="72BFB9">
                  <a:alpha val="0"/>
                </a:srgbClr>
              </a:clrTo>
            </a:clrChange>
            <a:extLst>
              <a:ext uri="{28A0092B-C50C-407E-A947-70E740481C1C}">
                <a14:useLocalDpi xmlns:a14="http://schemas.microsoft.com/office/drawing/2010/main" val="0"/>
              </a:ext>
            </a:extLst>
          </a:blip>
          <a:srcRect b="3800"/>
          <a:stretch>
            <a:fillRect/>
          </a:stretch>
        </p:blipFill>
        <p:spPr>
          <a:xfrm>
            <a:off x="7284567" y="1869909"/>
            <a:ext cx="5185161" cy="4988091"/>
          </a:xfrm>
          <a:prstGeom prst="rect">
            <a:avLst/>
          </a:prstGeom>
        </p:spPr>
      </p:pic>
      <p:sp>
        <p:nvSpPr>
          <p:cNvPr id="11" name="灯片编号占位符 10"/>
          <p:cNvSpPr>
            <a:spLocks noGrp="1"/>
          </p:cNvSpPr>
          <p:nvPr>
            <p:ph type="sldNum" sz="quarter" idx="12"/>
          </p:nvPr>
        </p:nvSpPr>
        <p:spPr/>
        <p:txBody>
          <a:bodyPr/>
          <a:lstStyle/>
          <a:p>
            <a:fld id="{F6868696-2144-4D42-8279-65AB3C800E7F}" type="slidenum">
              <a:rPr lang="en-US" altLang="zh-CN" smtClean="0"/>
              <a:t>25</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如何管理和领导团队</a:t>
            </a:r>
          </a:p>
        </p:txBody>
      </p:sp>
      <p:grpSp>
        <p:nvGrpSpPr>
          <p:cNvPr id="5" name="组合 4"/>
          <p:cNvGrpSpPr/>
          <p:nvPr/>
        </p:nvGrpSpPr>
        <p:grpSpPr>
          <a:xfrm>
            <a:off x="5519936" y="1484784"/>
            <a:ext cx="5400600" cy="634291"/>
            <a:chOff x="6402758" y="1340767"/>
            <a:chExt cx="3522804" cy="756855"/>
          </a:xfrm>
        </p:grpSpPr>
        <p:sp>
          <p:nvSpPr>
            <p:cNvPr id="6" name="圆角矩形 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7" name="圆角矩形 6"/>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文本框 7"/>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吸引追随者的七大法宝</a:t>
              </a:r>
            </a:p>
          </p:txBody>
        </p:sp>
      </p:grpSp>
      <p:sp>
        <p:nvSpPr>
          <p:cNvPr id="9" name="Rectangle 2"/>
          <p:cNvSpPr>
            <a:spLocks noChangeArrowheads="1"/>
          </p:cNvSpPr>
          <p:nvPr/>
        </p:nvSpPr>
        <p:spPr bwMode="auto">
          <a:xfrm>
            <a:off x="5617244" y="2348880"/>
            <a:ext cx="5375300" cy="4228850"/>
          </a:xfrm>
          <a:prstGeom prst="rect">
            <a:avLst/>
          </a:prstGeom>
          <a:noFill/>
          <a:ln w="9525">
            <a:noFill/>
            <a:miter lim="800000"/>
          </a:ln>
          <a:effectLst/>
        </p:spPr>
        <p:txBody>
          <a:bodyPr wrap="square">
            <a:spAutoFit/>
          </a:bodyPr>
          <a:lstStyle/>
          <a:p>
            <a:pPr marL="457200" indent="-457200" algn="just">
              <a:lnSpc>
                <a:spcPct val="160000"/>
              </a:lnSpc>
              <a:buClr>
                <a:srgbClr val="8B4C13"/>
              </a:buClr>
              <a:buFont typeface="Wingdings" panose="05000000000000000000" pitchFamily="2" charset="2"/>
              <a:buChar char="p"/>
              <a:defRPr/>
            </a:pPr>
            <a:r>
              <a:rPr lang="zh-CN" altLang="en-US" sz="2400" b="0">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让其他人感觉受尊重</a:t>
            </a:r>
          </a:p>
          <a:p>
            <a:pPr marL="457200" indent="-457200" algn="just">
              <a:lnSpc>
                <a:spcPct val="160000"/>
              </a:lnSpc>
              <a:buClr>
                <a:srgbClr val="8B4C13"/>
              </a:buClr>
              <a:buFont typeface="Wingdings" panose="05000000000000000000" pitchFamily="2" charset="2"/>
              <a:buChar char="p"/>
              <a:defRPr/>
            </a:pPr>
            <a:r>
              <a:rPr lang="zh-CN" altLang="en-US" sz="2400" b="0">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树立你的远见</a:t>
            </a:r>
          </a:p>
          <a:p>
            <a:pPr marL="457200" indent="-457200" algn="just">
              <a:lnSpc>
                <a:spcPct val="160000"/>
              </a:lnSpc>
              <a:buClr>
                <a:srgbClr val="8B4C13"/>
              </a:buClr>
              <a:buFont typeface="Wingdings" panose="05000000000000000000" pitchFamily="2" charset="2"/>
              <a:buChar char="p"/>
              <a:defRPr/>
            </a:pPr>
            <a:r>
              <a:rPr lang="zh-CN" altLang="en-US" sz="2400" b="0">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待人如己</a:t>
            </a:r>
          </a:p>
          <a:p>
            <a:pPr marL="457200" indent="-457200" algn="just">
              <a:lnSpc>
                <a:spcPct val="160000"/>
              </a:lnSpc>
              <a:buClr>
                <a:srgbClr val="8B4C13"/>
              </a:buClr>
              <a:buFont typeface="Wingdings" panose="05000000000000000000" pitchFamily="2" charset="2"/>
              <a:buChar char="p"/>
              <a:defRPr/>
            </a:pPr>
            <a:r>
              <a:rPr lang="zh-CN" altLang="en-US" sz="2400" b="0">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对你自己和下属的行为负责</a:t>
            </a:r>
          </a:p>
          <a:p>
            <a:pPr marL="457200" indent="-457200" algn="just">
              <a:lnSpc>
                <a:spcPct val="160000"/>
              </a:lnSpc>
              <a:buClr>
                <a:srgbClr val="8B4C13"/>
              </a:buClr>
              <a:buFont typeface="Wingdings" panose="05000000000000000000" pitchFamily="2" charset="2"/>
              <a:buChar char="p"/>
              <a:defRPr/>
            </a:pPr>
            <a:r>
              <a:rPr lang="zh-CN" altLang="en-US" sz="2400" b="0">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在公开场合表扬和私下批评</a:t>
            </a:r>
          </a:p>
          <a:p>
            <a:pPr marL="457200" indent="-457200" algn="just">
              <a:lnSpc>
                <a:spcPct val="160000"/>
              </a:lnSpc>
              <a:buClr>
                <a:srgbClr val="8B4C13"/>
              </a:buClr>
              <a:buFont typeface="Wingdings" panose="05000000000000000000" pitchFamily="2" charset="2"/>
              <a:buChar char="p"/>
              <a:defRPr/>
            </a:pPr>
            <a:r>
              <a:rPr lang="zh-CN" altLang="en-US" sz="2400" b="0">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花时间去看和被看到</a:t>
            </a:r>
          </a:p>
          <a:p>
            <a:pPr marL="457200" indent="-457200" algn="just">
              <a:lnSpc>
                <a:spcPct val="160000"/>
              </a:lnSpc>
              <a:buClr>
                <a:srgbClr val="8B4C13"/>
              </a:buClr>
              <a:buFont typeface="Wingdings" panose="05000000000000000000" pitchFamily="2" charset="2"/>
              <a:buChar char="p"/>
              <a:defRPr/>
            </a:pPr>
            <a:r>
              <a:rPr lang="zh-CN" altLang="en-US" sz="2400" b="0">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运用竞争</a:t>
            </a:r>
          </a:p>
        </p:txBody>
      </p:sp>
      <p:pic>
        <p:nvPicPr>
          <p:cNvPr id="10" name="图片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6049"/>
          <a:stretch>
            <a:fillRect/>
          </a:stretch>
        </p:blipFill>
        <p:spPr>
          <a:xfrm>
            <a:off x="642853" y="889098"/>
            <a:ext cx="4536504" cy="5688632"/>
          </a:xfrm>
          <a:prstGeom prst="rect">
            <a:avLst/>
          </a:prstGeom>
        </p:spPr>
      </p:pic>
      <p:sp>
        <p:nvSpPr>
          <p:cNvPr id="2" name="灯片编号占位符 1"/>
          <p:cNvSpPr>
            <a:spLocks noGrp="1"/>
          </p:cNvSpPr>
          <p:nvPr>
            <p:ph type="sldNum" sz="quarter" idx="12"/>
          </p:nvPr>
        </p:nvSpPr>
        <p:spPr/>
        <p:txBody>
          <a:bodyPr/>
          <a:lstStyle/>
          <a:p>
            <a:fld id="{F6868696-2144-4D42-8279-65AB3C800E7F}" type="slidenum">
              <a:rPr lang="en-US" altLang="zh-CN" smtClean="0"/>
              <a:t>26</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如何管理和领导团队</a:t>
            </a:r>
          </a:p>
        </p:txBody>
      </p:sp>
      <p:grpSp>
        <p:nvGrpSpPr>
          <p:cNvPr id="5" name="组合 4"/>
          <p:cNvGrpSpPr/>
          <p:nvPr/>
        </p:nvGrpSpPr>
        <p:grpSpPr>
          <a:xfrm>
            <a:off x="5519936" y="1484784"/>
            <a:ext cx="5400600" cy="634291"/>
            <a:chOff x="6402758" y="1340767"/>
            <a:chExt cx="3522804" cy="756855"/>
          </a:xfrm>
        </p:grpSpPr>
        <p:sp>
          <p:nvSpPr>
            <p:cNvPr id="6" name="圆角矩形 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7" name="圆角矩形 6"/>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文本框 7"/>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成功领导一个团队的七大方法</a:t>
              </a:r>
            </a:p>
          </p:txBody>
        </p:sp>
      </p:grpSp>
      <p:sp>
        <p:nvSpPr>
          <p:cNvPr id="9" name="Rectangle 2"/>
          <p:cNvSpPr>
            <a:spLocks noChangeArrowheads="1"/>
          </p:cNvSpPr>
          <p:nvPr/>
        </p:nvSpPr>
        <p:spPr bwMode="auto">
          <a:xfrm>
            <a:off x="5617244" y="2205858"/>
            <a:ext cx="6311404" cy="4228850"/>
          </a:xfrm>
          <a:prstGeom prst="rect">
            <a:avLst/>
          </a:prstGeom>
          <a:noFill/>
          <a:ln w="9525">
            <a:noFill/>
            <a:miter lim="800000"/>
          </a:ln>
          <a:effectLst/>
        </p:spPr>
        <p:txBody>
          <a:bodyPr wrap="square">
            <a:spAutoFit/>
          </a:bodyPr>
          <a:lstStyle/>
          <a:p>
            <a:pPr marL="457200" indent="-457200" algn="just">
              <a:lnSpc>
                <a:spcPct val="160000"/>
              </a:lnSpc>
              <a:buClr>
                <a:srgbClr val="8B4C13"/>
              </a:buClr>
              <a:buFont typeface="Wingdings" panose="05000000000000000000" pitchFamily="2" charset="2"/>
              <a:buChar char="p"/>
              <a:defRPr/>
            </a:pPr>
            <a:r>
              <a:rPr lang="zh-CN" altLang="en-US" sz="2400" b="0">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你要成为一名优秀的教练和老师</a:t>
            </a:r>
          </a:p>
          <a:p>
            <a:pPr marL="457200" indent="-457200" algn="just">
              <a:lnSpc>
                <a:spcPct val="160000"/>
              </a:lnSpc>
              <a:buClr>
                <a:srgbClr val="8B4C13"/>
              </a:buClr>
              <a:buFont typeface="Wingdings" panose="05000000000000000000" pitchFamily="2" charset="2"/>
              <a:buChar char="p"/>
              <a:defRPr/>
            </a:pPr>
            <a:r>
              <a:rPr lang="zh-CN" altLang="en-US" sz="2400" b="0">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让管理成为一种生活方式，要天天去做</a:t>
            </a:r>
          </a:p>
          <a:p>
            <a:pPr marL="457200" indent="-457200" algn="just">
              <a:lnSpc>
                <a:spcPct val="160000"/>
              </a:lnSpc>
              <a:buClr>
                <a:srgbClr val="8B4C13"/>
              </a:buClr>
              <a:buFont typeface="Wingdings" panose="05000000000000000000" pitchFamily="2" charset="2"/>
              <a:buChar char="p"/>
              <a:defRPr/>
            </a:pPr>
            <a:r>
              <a:rPr lang="zh-CN" altLang="en-US" sz="2400" b="0">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平易近人，与你的队员之间保持公开坦诚</a:t>
            </a:r>
          </a:p>
          <a:p>
            <a:pPr marL="457200" indent="-457200" algn="just">
              <a:lnSpc>
                <a:spcPct val="160000"/>
              </a:lnSpc>
              <a:buClr>
                <a:srgbClr val="8B4C13"/>
              </a:buClr>
              <a:buFont typeface="Wingdings" panose="05000000000000000000" pitchFamily="2" charset="2"/>
              <a:buChar char="p"/>
              <a:defRPr/>
            </a:pPr>
            <a:r>
              <a:rPr lang="zh-CN" altLang="en-US" sz="2400" b="0">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定期或不定期召开恳谈会</a:t>
            </a:r>
          </a:p>
          <a:p>
            <a:pPr marL="457200" indent="-457200" algn="just">
              <a:lnSpc>
                <a:spcPct val="160000"/>
              </a:lnSpc>
              <a:buClr>
                <a:srgbClr val="8B4C13"/>
              </a:buClr>
              <a:buFont typeface="Wingdings" panose="05000000000000000000" pitchFamily="2" charset="2"/>
              <a:buChar char="p"/>
              <a:defRPr/>
            </a:pPr>
            <a:r>
              <a:rPr lang="zh-CN" altLang="en-US" sz="2400" b="0">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不要放弃任何肯定别人成绩的机会</a:t>
            </a:r>
          </a:p>
          <a:p>
            <a:pPr marL="457200" indent="-457200" algn="just">
              <a:lnSpc>
                <a:spcPct val="160000"/>
              </a:lnSpc>
              <a:buClr>
                <a:srgbClr val="8B4C13"/>
              </a:buClr>
              <a:buFont typeface="Wingdings" panose="05000000000000000000" pitchFamily="2" charset="2"/>
              <a:buChar char="p"/>
              <a:defRPr/>
            </a:pPr>
            <a:r>
              <a:rPr lang="zh-CN" altLang="en-US" sz="2400" b="0">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需要批评时，立即去做，并注意方法</a:t>
            </a:r>
          </a:p>
          <a:p>
            <a:pPr marL="457200" indent="-457200" algn="just">
              <a:lnSpc>
                <a:spcPct val="160000"/>
              </a:lnSpc>
              <a:buClr>
                <a:srgbClr val="8B4C13"/>
              </a:buClr>
              <a:buFont typeface="Wingdings" panose="05000000000000000000" pitchFamily="2" charset="2"/>
              <a:buChar char="p"/>
              <a:defRPr/>
            </a:pPr>
            <a:r>
              <a:rPr lang="zh-CN" altLang="en-US" sz="2400" b="0">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保持铁的纪律</a:t>
            </a:r>
          </a:p>
        </p:txBody>
      </p:sp>
      <p:pic>
        <p:nvPicPr>
          <p:cNvPr id="10" name="图片 9"/>
          <p:cNvPicPr>
            <a:picLocks noChangeAspect="1"/>
          </p:cNvPicPr>
          <p:nvPr/>
        </p:nvPicPr>
        <p:blipFill>
          <a:blip r:embed="rId3">
            <a:clrChange>
              <a:clrFrom>
                <a:srgbClr val="C2CFD5"/>
              </a:clrFrom>
              <a:clrTo>
                <a:srgbClr val="C2CFD5">
                  <a:alpha val="0"/>
                </a:srgbClr>
              </a:clrTo>
            </a:clrChange>
            <a:extLst>
              <a:ext uri="{28A0092B-C50C-407E-A947-70E740481C1C}">
                <a14:useLocalDpi xmlns:a14="http://schemas.microsoft.com/office/drawing/2010/main" val="0"/>
              </a:ext>
            </a:extLst>
          </a:blip>
          <a:srcRect l="14757" t="13513" r="16355" b="8611"/>
          <a:stretch>
            <a:fillRect/>
          </a:stretch>
        </p:blipFill>
        <p:spPr>
          <a:xfrm>
            <a:off x="-1" y="1303083"/>
            <a:ext cx="5473227" cy="5554917"/>
          </a:xfrm>
          <a:prstGeom prst="rect">
            <a:avLst/>
          </a:prstGeom>
        </p:spPr>
      </p:pic>
      <p:sp>
        <p:nvSpPr>
          <p:cNvPr id="2" name="灯片编号占位符 1"/>
          <p:cNvSpPr>
            <a:spLocks noGrp="1"/>
          </p:cNvSpPr>
          <p:nvPr>
            <p:ph type="sldNum" sz="quarter" idx="12"/>
          </p:nvPr>
        </p:nvSpPr>
        <p:spPr/>
        <p:txBody>
          <a:bodyPr/>
          <a:lstStyle/>
          <a:p>
            <a:fld id="{F6868696-2144-4D42-8279-65AB3C800E7F}" type="slidenum">
              <a:rPr lang="en-US" altLang="zh-CN" smtClean="0"/>
              <a:t>27</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如何管理和领导团队</a:t>
            </a:r>
          </a:p>
        </p:txBody>
      </p:sp>
      <p:grpSp>
        <p:nvGrpSpPr>
          <p:cNvPr id="5" name="组合 4"/>
          <p:cNvGrpSpPr/>
          <p:nvPr/>
        </p:nvGrpSpPr>
        <p:grpSpPr>
          <a:xfrm>
            <a:off x="3215680" y="1052736"/>
            <a:ext cx="5400600" cy="634291"/>
            <a:chOff x="6402758" y="1340767"/>
            <a:chExt cx="3522804" cy="756855"/>
          </a:xfrm>
        </p:grpSpPr>
        <p:sp>
          <p:nvSpPr>
            <p:cNvPr id="6" name="圆角矩形 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7" name="圆角矩形 6"/>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文本框 7"/>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团队领导者在不同阶段的角色 </a:t>
              </a:r>
            </a:p>
          </p:txBody>
        </p:sp>
      </p:grpSp>
      <p:grpSp>
        <p:nvGrpSpPr>
          <p:cNvPr id="12" name="组合 11"/>
          <p:cNvGrpSpPr/>
          <p:nvPr/>
        </p:nvGrpSpPr>
        <p:grpSpPr>
          <a:xfrm>
            <a:off x="4916189" y="3991670"/>
            <a:ext cx="2102904" cy="634291"/>
            <a:chOff x="6402758" y="1340766"/>
            <a:chExt cx="3522804" cy="756855"/>
          </a:xfrm>
        </p:grpSpPr>
        <p:sp>
          <p:nvSpPr>
            <p:cNvPr id="13" name="圆角矩形 12"/>
            <p:cNvSpPr/>
            <p:nvPr/>
          </p:nvSpPr>
          <p:spPr>
            <a:xfrm>
              <a:off x="6402758" y="1340766"/>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4" name="圆角矩形 13"/>
            <p:cNvSpPr/>
            <p:nvPr/>
          </p:nvSpPr>
          <p:spPr>
            <a:xfrm>
              <a:off x="6579875" y="1444319"/>
              <a:ext cx="3155437"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5" name="文本框 14"/>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 团队方式</a:t>
              </a:r>
            </a:p>
          </p:txBody>
        </p:sp>
      </p:grpSp>
      <p:grpSp>
        <p:nvGrpSpPr>
          <p:cNvPr id="16" name="Group 7"/>
          <p:cNvGrpSpPr/>
          <p:nvPr/>
        </p:nvGrpSpPr>
        <p:grpSpPr>
          <a:xfrm>
            <a:off x="4079776" y="2420888"/>
            <a:ext cx="3962400" cy="3581400"/>
            <a:chOff x="1488" y="1296"/>
            <a:chExt cx="2496" cy="2256"/>
          </a:xfrm>
        </p:grpSpPr>
        <p:sp>
          <p:nvSpPr>
            <p:cNvPr id="17" name="AutoShape 8"/>
            <p:cNvSpPr>
              <a:spLocks noChangeArrowheads="1"/>
            </p:cNvSpPr>
            <p:nvPr/>
          </p:nvSpPr>
          <p:spPr bwMode="auto">
            <a:xfrm rot="-5764010">
              <a:off x="2544" y="1680"/>
              <a:ext cx="1632" cy="1056"/>
            </a:xfrm>
            <a:custGeom>
              <a:avLst/>
              <a:gdLst>
                <a:gd name="T0" fmla="*/ 8 w 21600"/>
                <a:gd name="T1" fmla="*/ 2 h 21600"/>
                <a:gd name="T2" fmla="*/ 8 w 21600"/>
                <a:gd name="T3" fmla="*/ 1 h 21600"/>
                <a:gd name="T4" fmla="*/ 7 w 21600"/>
                <a:gd name="T5" fmla="*/ 2 h 21600"/>
                <a:gd name="T6" fmla="*/ 6 w 21600"/>
                <a:gd name="T7" fmla="*/ 3 h 21600"/>
                <a:gd name="T8" fmla="*/ 4 w 21600"/>
                <a:gd name="T9" fmla="*/ 2 h 21600"/>
                <a:gd name="T10" fmla="*/ 5 w 21600"/>
                <a:gd name="T11" fmla="*/ 2 h 21600"/>
                <a:gd name="T12" fmla="*/ 0 60000 65536"/>
                <a:gd name="T13" fmla="*/ 0 60000 65536"/>
                <a:gd name="T14" fmla="*/ 0 60000 65536"/>
                <a:gd name="T15" fmla="*/ 0 60000 65536"/>
                <a:gd name="T16" fmla="*/ 0 60000 65536"/>
                <a:gd name="T17" fmla="*/ 0 60000 65536"/>
                <a:gd name="T18" fmla="*/ 3163 w 21600"/>
                <a:gd name="T19" fmla="*/ 3170 h 21600"/>
                <a:gd name="T20" fmla="*/ 18437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591" y="17252"/>
                  </a:moveTo>
                  <a:cubicBezTo>
                    <a:pt x="15089" y="16559"/>
                    <a:pt x="16961" y="14487"/>
                    <a:pt x="17400" y="11933"/>
                  </a:cubicBezTo>
                  <a:lnTo>
                    <a:pt x="21444" y="12627"/>
                  </a:lnTo>
                  <a:cubicBezTo>
                    <a:pt x="20737" y="16746"/>
                    <a:pt x="17716" y="20087"/>
                    <a:pt x="13689" y="21206"/>
                  </a:cubicBezTo>
                  <a:lnTo>
                    <a:pt x="14412" y="23807"/>
                  </a:lnTo>
                  <a:lnTo>
                    <a:pt x="8563" y="20501"/>
                  </a:lnTo>
                  <a:lnTo>
                    <a:pt x="11869" y="14651"/>
                  </a:lnTo>
                  <a:lnTo>
                    <a:pt x="12591" y="17252"/>
                  </a:lnTo>
                  <a:close/>
                </a:path>
              </a:pathLst>
            </a:cu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18" name="AutoShape 9"/>
            <p:cNvSpPr>
              <a:spLocks noChangeArrowheads="1"/>
            </p:cNvSpPr>
            <p:nvPr/>
          </p:nvSpPr>
          <p:spPr bwMode="auto">
            <a:xfrm rot="-985415">
              <a:off x="2352" y="2400"/>
              <a:ext cx="1632" cy="1056"/>
            </a:xfrm>
            <a:custGeom>
              <a:avLst/>
              <a:gdLst>
                <a:gd name="T0" fmla="*/ 8 w 21600"/>
                <a:gd name="T1" fmla="*/ 2 h 21600"/>
                <a:gd name="T2" fmla="*/ 8 w 21600"/>
                <a:gd name="T3" fmla="*/ 1 h 21600"/>
                <a:gd name="T4" fmla="*/ 7 w 21600"/>
                <a:gd name="T5" fmla="*/ 2 h 21600"/>
                <a:gd name="T6" fmla="*/ 6 w 21600"/>
                <a:gd name="T7" fmla="*/ 3 h 21600"/>
                <a:gd name="T8" fmla="*/ 4 w 21600"/>
                <a:gd name="T9" fmla="*/ 2 h 21600"/>
                <a:gd name="T10" fmla="*/ 5 w 21600"/>
                <a:gd name="T11" fmla="*/ 2 h 21600"/>
                <a:gd name="T12" fmla="*/ 0 60000 65536"/>
                <a:gd name="T13" fmla="*/ 0 60000 65536"/>
                <a:gd name="T14" fmla="*/ 0 60000 65536"/>
                <a:gd name="T15" fmla="*/ 0 60000 65536"/>
                <a:gd name="T16" fmla="*/ 0 60000 65536"/>
                <a:gd name="T17" fmla="*/ 0 60000 65536"/>
                <a:gd name="T18" fmla="*/ 3163 w 21600"/>
                <a:gd name="T19" fmla="*/ 3170 h 21600"/>
                <a:gd name="T20" fmla="*/ 18437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591" y="17252"/>
                  </a:moveTo>
                  <a:cubicBezTo>
                    <a:pt x="15089" y="16559"/>
                    <a:pt x="16961" y="14487"/>
                    <a:pt x="17400" y="11933"/>
                  </a:cubicBezTo>
                  <a:lnTo>
                    <a:pt x="21444" y="12627"/>
                  </a:lnTo>
                  <a:cubicBezTo>
                    <a:pt x="20737" y="16746"/>
                    <a:pt x="17716" y="20087"/>
                    <a:pt x="13689" y="21206"/>
                  </a:cubicBezTo>
                  <a:lnTo>
                    <a:pt x="14412" y="23807"/>
                  </a:lnTo>
                  <a:lnTo>
                    <a:pt x="8563" y="20501"/>
                  </a:lnTo>
                  <a:lnTo>
                    <a:pt x="11869" y="14651"/>
                  </a:lnTo>
                  <a:lnTo>
                    <a:pt x="12591" y="17252"/>
                  </a:lnTo>
                  <a:close/>
                </a:path>
              </a:pathLst>
            </a:cu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19" name="AutoShape 10"/>
            <p:cNvSpPr>
              <a:spLocks noChangeArrowheads="1"/>
            </p:cNvSpPr>
            <p:nvPr/>
          </p:nvSpPr>
          <p:spPr bwMode="auto">
            <a:xfrm rot="8959913">
              <a:off x="1488" y="1296"/>
              <a:ext cx="1632" cy="1056"/>
            </a:xfrm>
            <a:custGeom>
              <a:avLst/>
              <a:gdLst>
                <a:gd name="T0" fmla="*/ 8 w 21600"/>
                <a:gd name="T1" fmla="*/ 2 h 21600"/>
                <a:gd name="T2" fmla="*/ 8 w 21600"/>
                <a:gd name="T3" fmla="*/ 1 h 21600"/>
                <a:gd name="T4" fmla="*/ 7 w 21600"/>
                <a:gd name="T5" fmla="*/ 2 h 21600"/>
                <a:gd name="T6" fmla="*/ 6 w 21600"/>
                <a:gd name="T7" fmla="*/ 3 h 21600"/>
                <a:gd name="T8" fmla="*/ 4 w 21600"/>
                <a:gd name="T9" fmla="*/ 2 h 21600"/>
                <a:gd name="T10" fmla="*/ 5 w 21600"/>
                <a:gd name="T11" fmla="*/ 2 h 21600"/>
                <a:gd name="T12" fmla="*/ 0 60000 65536"/>
                <a:gd name="T13" fmla="*/ 0 60000 65536"/>
                <a:gd name="T14" fmla="*/ 0 60000 65536"/>
                <a:gd name="T15" fmla="*/ 0 60000 65536"/>
                <a:gd name="T16" fmla="*/ 0 60000 65536"/>
                <a:gd name="T17" fmla="*/ 0 60000 65536"/>
                <a:gd name="T18" fmla="*/ 3163 w 21600"/>
                <a:gd name="T19" fmla="*/ 3170 h 21600"/>
                <a:gd name="T20" fmla="*/ 18437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591" y="17252"/>
                  </a:moveTo>
                  <a:cubicBezTo>
                    <a:pt x="15089" y="16559"/>
                    <a:pt x="16961" y="14487"/>
                    <a:pt x="17400" y="11933"/>
                  </a:cubicBezTo>
                  <a:lnTo>
                    <a:pt x="21444" y="12627"/>
                  </a:lnTo>
                  <a:cubicBezTo>
                    <a:pt x="20737" y="16746"/>
                    <a:pt x="17716" y="20087"/>
                    <a:pt x="13689" y="21206"/>
                  </a:cubicBezTo>
                  <a:lnTo>
                    <a:pt x="14412" y="23807"/>
                  </a:lnTo>
                  <a:lnTo>
                    <a:pt x="8563" y="20501"/>
                  </a:lnTo>
                  <a:lnTo>
                    <a:pt x="11869" y="14651"/>
                  </a:lnTo>
                  <a:lnTo>
                    <a:pt x="12591" y="17252"/>
                  </a:lnTo>
                  <a:close/>
                </a:path>
              </a:pathLst>
            </a:cu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20" name="AutoShape 11"/>
            <p:cNvSpPr>
              <a:spLocks noChangeArrowheads="1"/>
            </p:cNvSpPr>
            <p:nvPr/>
          </p:nvSpPr>
          <p:spPr bwMode="auto">
            <a:xfrm rot="4656427">
              <a:off x="1200" y="2208"/>
              <a:ext cx="1632" cy="1056"/>
            </a:xfrm>
            <a:custGeom>
              <a:avLst/>
              <a:gdLst>
                <a:gd name="T0" fmla="*/ 8 w 21600"/>
                <a:gd name="T1" fmla="*/ 2 h 21600"/>
                <a:gd name="T2" fmla="*/ 8 w 21600"/>
                <a:gd name="T3" fmla="*/ 1 h 21600"/>
                <a:gd name="T4" fmla="*/ 7 w 21600"/>
                <a:gd name="T5" fmla="*/ 2 h 21600"/>
                <a:gd name="T6" fmla="*/ 6 w 21600"/>
                <a:gd name="T7" fmla="*/ 3 h 21600"/>
                <a:gd name="T8" fmla="*/ 4 w 21600"/>
                <a:gd name="T9" fmla="*/ 2 h 21600"/>
                <a:gd name="T10" fmla="*/ 5 w 21600"/>
                <a:gd name="T11" fmla="*/ 2 h 21600"/>
                <a:gd name="T12" fmla="*/ 0 60000 65536"/>
                <a:gd name="T13" fmla="*/ 0 60000 65536"/>
                <a:gd name="T14" fmla="*/ 0 60000 65536"/>
                <a:gd name="T15" fmla="*/ 0 60000 65536"/>
                <a:gd name="T16" fmla="*/ 0 60000 65536"/>
                <a:gd name="T17" fmla="*/ 0 60000 65536"/>
                <a:gd name="T18" fmla="*/ 3163 w 21600"/>
                <a:gd name="T19" fmla="*/ 3170 h 21600"/>
                <a:gd name="T20" fmla="*/ 18437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591" y="17252"/>
                  </a:moveTo>
                  <a:cubicBezTo>
                    <a:pt x="15089" y="16559"/>
                    <a:pt x="16961" y="14487"/>
                    <a:pt x="17400" y="11933"/>
                  </a:cubicBezTo>
                  <a:lnTo>
                    <a:pt x="21444" y="12627"/>
                  </a:lnTo>
                  <a:cubicBezTo>
                    <a:pt x="20737" y="16746"/>
                    <a:pt x="17716" y="20087"/>
                    <a:pt x="13689" y="21206"/>
                  </a:cubicBezTo>
                  <a:lnTo>
                    <a:pt x="14412" y="23807"/>
                  </a:lnTo>
                  <a:lnTo>
                    <a:pt x="8563" y="20501"/>
                  </a:lnTo>
                  <a:lnTo>
                    <a:pt x="11869" y="14651"/>
                  </a:lnTo>
                  <a:lnTo>
                    <a:pt x="12591" y="17252"/>
                  </a:lnTo>
                  <a:close/>
                </a:path>
              </a:pathLst>
            </a:cu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endParaRPr>
            </a:p>
          </p:txBody>
        </p:sp>
      </p:grpSp>
      <p:sp>
        <p:nvSpPr>
          <p:cNvPr id="21" name="Text Box 3"/>
          <p:cNvSpPr txBox="1">
            <a:spLocks noChangeArrowheads="1"/>
          </p:cNvSpPr>
          <p:nvPr/>
        </p:nvSpPr>
        <p:spPr bwMode="auto">
          <a:xfrm>
            <a:off x="5386271" y="2366541"/>
            <a:ext cx="1448544"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0" lang="en-US" altLang="zh-CN" b="0">
                <a:latin typeface="Impact" panose="020B0806030902050204" pitchFamily="34" charset="0"/>
                <a:ea typeface="汉仪中秀体简" panose="00020600040101010101" pitchFamily="18" charset="-122"/>
                <a:sym typeface="Impact" panose="020B0806030902050204" pitchFamily="34" charset="0"/>
              </a:rPr>
              <a:t>     </a:t>
            </a:r>
            <a:r>
              <a:rPr kumimoji="0" lang="zh-CN" altLang="en-US">
                <a:latin typeface="Impact" panose="020B0806030902050204" pitchFamily="34" charset="0"/>
                <a:ea typeface="汉仪中秀体简" panose="00020600040101010101" pitchFamily="18" charset="-122"/>
                <a:sym typeface="Impact" panose="020B0806030902050204" pitchFamily="34" charset="0"/>
              </a:rPr>
              <a:t>引导</a:t>
            </a:r>
          </a:p>
        </p:txBody>
      </p:sp>
      <p:sp>
        <p:nvSpPr>
          <p:cNvPr id="22" name="Text Box 4"/>
          <p:cNvSpPr txBox="1">
            <a:spLocks noChangeArrowheads="1"/>
          </p:cNvSpPr>
          <p:nvPr/>
        </p:nvSpPr>
        <p:spPr bwMode="auto">
          <a:xfrm>
            <a:off x="7358992" y="4121679"/>
            <a:ext cx="128142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0" lang="en-US" altLang="zh-CN">
                <a:latin typeface="Impact" panose="020B0806030902050204" pitchFamily="34" charset="0"/>
                <a:ea typeface="汉仪中秀体简" panose="00020600040101010101" pitchFamily="18" charset="-122"/>
                <a:sym typeface="Impact" panose="020B0806030902050204" pitchFamily="34" charset="0"/>
              </a:rPr>
              <a:t>  </a:t>
            </a:r>
            <a:r>
              <a:rPr kumimoji="0" lang="zh-CN" altLang="en-US">
                <a:latin typeface="Impact" panose="020B0806030902050204" pitchFamily="34" charset="0"/>
                <a:ea typeface="汉仪中秀体简" panose="00020600040101010101" pitchFamily="18" charset="-122"/>
                <a:sym typeface="Impact" panose="020B0806030902050204" pitchFamily="34" charset="0"/>
              </a:rPr>
              <a:t>辅导</a:t>
            </a:r>
            <a:endParaRPr kumimoji="0" lang="zh-CN" altLang="en-US" sz="1600">
              <a:latin typeface="Impact" panose="020B0806030902050204" pitchFamily="34" charset="0"/>
              <a:ea typeface="汉仪中秀体简" panose="00020600040101010101" pitchFamily="18" charset="-122"/>
              <a:sym typeface="Impact" panose="020B0806030902050204" pitchFamily="34" charset="0"/>
            </a:endParaRPr>
          </a:p>
        </p:txBody>
      </p:sp>
      <p:sp>
        <p:nvSpPr>
          <p:cNvPr id="23" name="Text Box 5"/>
          <p:cNvSpPr txBox="1">
            <a:spLocks noChangeArrowheads="1"/>
          </p:cNvSpPr>
          <p:nvPr/>
        </p:nvSpPr>
        <p:spPr bwMode="auto">
          <a:xfrm rot="21592620">
            <a:off x="5375732" y="5568234"/>
            <a:ext cx="129526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0" lang="en-US" altLang="zh-CN">
                <a:latin typeface="Impact" panose="020B0806030902050204" pitchFamily="34" charset="0"/>
                <a:ea typeface="汉仪中秀体简" panose="00020600040101010101" pitchFamily="18" charset="-122"/>
                <a:sym typeface="Impact" panose="020B0806030902050204" pitchFamily="34" charset="0"/>
              </a:rPr>
              <a:t>   </a:t>
            </a:r>
            <a:r>
              <a:rPr kumimoji="0" lang="zh-CN" altLang="en-US">
                <a:latin typeface="Impact" panose="020B0806030902050204" pitchFamily="34" charset="0"/>
                <a:ea typeface="汉仪中秀体简" panose="00020600040101010101" pitchFamily="18" charset="-122"/>
                <a:sym typeface="Impact" panose="020B0806030902050204" pitchFamily="34" charset="0"/>
              </a:rPr>
              <a:t>支持</a:t>
            </a:r>
            <a:r>
              <a:rPr kumimoji="0" lang="zh-CN" altLang="en-US" sz="2400">
                <a:latin typeface="Impact" panose="020B0806030902050204" pitchFamily="34" charset="0"/>
                <a:ea typeface="汉仪中秀体简" panose="00020600040101010101" pitchFamily="18" charset="-122"/>
                <a:sym typeface="Impact" panose="020B0806030902050204" pitchFamily="34" charset="0"/>
              </a:rPr>
              <a:t> </a:t>
            </a:r>
          </a:p>
        </p:txBody>
      </p:sp>
      <p:sp>
        <p:nvSpPr>
          <p:cNvPr id="24" name="Text Box 6"/>
          <p:cNvSpPr txBox="1">
            <a:spLocks noChangeArrowheads="1"/>
          </p:cNvSpPr>
          <p:nvPr/>
        </p:nvSpPr>
        <p:spPr bwMode="auto">
          <a:xfrm>
            <a:off x="3509490" y="3976839"/>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0" lang="en-US" altLang="zh-CN">
                <a:latin typeface="Impact" panose="020B0806030902050204" pitchFamily="34" charset="0"/>
                <a:ea typeface="汉仪中秀体简" panose="00020600040101010101" pitchFamily="18" charset="-122"/>
                <a:sym typeface="Impact" panose="020B0806030902050204" pitchFamily="34" charset="0"/>
              </a:rPr>
              <a:t>     </a:t>
            </a:r>
            <a:r>
              <a:rPr kumimoji="0" lang="zh-CN" altLang="en-US">
                <a:latin typeface="Impact" panose="020B0806030902050204" pitchFamily="34" charset="0"/>
                <a:ea typeface="汉仪中秀体简" panose="00020600040101010101" pitchFamily="18" charset="-122"/>
                <a:sym typeface="Impact" panose="020B0806030902050204" pitchFamily="34" charset="0"/>
              </a:rPr>
              <a:t>授权</a:t>
            </a:r>
            <a:endParaRPr kumimoji="0" lang="zh-CN" altLang="en-US" sz="2400" b="0">
              <a:latin typeface="Impact" panose="020B0806030902050204" pitchFamily="34" charset="0"/>
              <a:ea typeface="汉仪中秀体简" panose="00020600040101010101" pitchFamily="18" charset="-122"/>
              <a:sym typeface="Impact" panose="020B0806030902050204" pitchFamily="34" charset="0"/>
            </a:endParaRPr>
          </a:p>
        </p:txBody>
      </p:sp>
      <p:sp>
        <p:nvSpPr>
          <p:cNvPr id="25" name="AutoShape 13"/>
          <p:cNvSpPr>
            <a:spLocks noChangeArrowheads="1"/>
          </p:cNvSpPr>
          <p:nvPr/>
        </p:nvSpPr>
        <p:spPr bwMode="auto">
          <a:xfrm flipH="1">
            <a:off x="7968280" y="5451333"/>
            <a:ext cx="1296000" cy="504000"/>
          </a:xfrm>
          <a:prstGeom prst="rect">
            <a:avLst/>
          </a:prstGeom>
          <a:solidFill>
            <a:srgbClr val="8B4C13"/>
          </a:solidFill>
          <a:ln w="9525">
            <a:noFill/>
            <a:miter lim="800000"/>
          </a:ln>
        </p:spPr>
        <p:txBody>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r>
              <a:rPr kumimoji="0" lang="en-US" altLang="zh-CN" sz="2400" b="0">
                <a:solidFill>
                  <a:schemeClr val="bg1"/>
                </a:solidFill>
                <a:latin typeface="Impact" panose="020B0806030902050204" pitchFamily="34" charset="0"/>
                <a:ea typeface="汉仪中秀体简" panose="00020600040101010101" pitchFamily="18" charset="-122"/>
                <a:sym typeface="Impact" panose="020B0806030902050204" pitchFamily="34" charset="0"/>
              </a:rPr>
              <a:t>    </a:t>
            </a:r>
            <a:r>
              <a:rPr kumimoji="0" lang="zh-CN" altLang="en-US" sz="2400">
                <a:solidFill>
                  <a:schemeClr val="bg1"/>
                </a:solidFill>
                <a:latin typeface="Impact" panose="020B0806030902050204" pitchFamily="34" charset="0"/>
                <a:ea typeface="汉仪中秀体简" panose="00020600040101010101" pitchFamily="18" charset="-122"/>
                <a:sym typeface="Impact" panose="020B0806030902050204" pitchFamily="34" charset="0"/>
              </a:rPr>
              <a:t>动荡</a:t>
            </a:r>
          </a:p>
        </p:txBody>
      </p:sp>
      <p:sp>
        <p:nvSpPr>
          <p:cNvPr id="26" name="AutoShape 14"/>
          <p:cNvSpPr>
            <a:spLocks noChangeArrowheads="1"/>
          </p:cNvSpPr>
          <p:nvPr/>
        </p:nvSpPr>
        <p:spPr bwMode="auto">
          <a:xfrm>
            <a:off x="2994430" y="5703333"/>
            <a:ext cx="1296000" cy="504000"/>
          </a:xfrm>
          <a:prstGeom prst="rect">
            <a:avLst/>
          </a:prstGeom>
          <a:solidFill>
            <a:srgbClr val="8B4C13"/>
          </a:solidFill>
          <a:ln w="9525">
            <a:noFill/>
            <a:miter lim="800000"/>
          </a:ln>
        </p:spPr>
        <p:txBody>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r>
              <a:rPr kumimoji="0" lang="en-US" altLang="zh-CN" sz="2400" b="0">
                <a:solidFill>
                  <a:schemeClr val="bg1"/>
                </a:solidFill>
                <a:latin typeface="Impact" panose="020B0806030902050204" pitchFamily="34" charset="0"/>
                <a:ea typeface="汉仪中秀体简" panose="00020600040101010101" pitchFamily="18" charset="-122"/>
                <a:sym typeface="Impact" panose="020B0806030902050204" pitchFamily="34" charset="0"/>
              </a:rPr>
              <a:t>   </a:t>
            </a:r>
            <a:r>
              <a:rPr kumimoji="0" lang="zh-CN" altLang="en-US" sz="2400">
                <a:solidFill>
                  <a:schemeClr val="bg1"/>
                </a:solidFill>
                <a:latin typeface="Impact" panose="020B0806030902050204" pitchFamily="34" charset="0"/>
                <a:ea typeface="汉仪中秀体简" panose="00020600040101010101" pitchFamily="18" charset="-122"/>
                <a:sym typeface="Impact" panose="020B0806030902050204" pitchFamily="34" charset="0"/>
              </a:rPr>
              <a:t>规范 </a:t>
            </a:r>
          </a:p>
        </p:txBody>
      </p:sp>
      <p:sp>
        <p:nvSpPr>
          <p:cNvPr id="27" name="AutoShape 15"/>
          <p:cNvSpPr>
            <a:spLocks noChangeArrowheads="1"/>
          </p:cNvSpPr>
          <p:nvPr/>
        </p:nvSpPr>
        <p:spPr bwMode="auto">
          <a:xfrm>
            <a:off x="7895687" y="2483527"/>
            <a:ext cx="1296000" cy="504000"/>
          </a:xfrm>
          <a:prstGeom prst="rect">
            <a:avLst/>
          </a:prstGeom>
          <a:solidFill>
            <a:srgbClr val="8B4C13"/>
          </a:solidFill>
          <a:ln w="9525">
            <a:noFill/>
            <a:round/>
          </a:ln>
        </p:spPr>
        <p:txBody>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algn="ctr" eaLnBrk="1" hangingPunct="1"/>
            <a:r>
              <a:rPr kumimoji="0" lang="zh-CN" altLang="en-US" sz="2400">
                <a:solidFill>
                  <a:schemeClr val="bg1"/>
                </a:solidFill>
                <a:latin typeface="Impact" panose="020B0806030902050204" pitchFamily="34" charset="0"/>
                <a:ea typeface="汉仪中秀体简" panose="00020600040101010101" pitchFamily="18" charset="-122"/>
                <a:sym typeface="Impact" panose="020B0806030902050204" pitchFamily="34" charset="0"/>
              </a:rPr>
              <a:t>形成</a:t>
            </a:r>
          </a:p>
        </p:txBody>
      </p:sp>
      <p:sp>
        <p:nvSpPr>
          <p:cNvPr id="28" name="AutoShape 16"/>
          <p:cNvSpPr>
            <a:spLocks noChangeArrowheads="1"/>
          </p:cNvSpPr>
          <p:nvPr/>
        </p:nvSpPr>
        <p:spPr bwMode="auto">
          <a:xfrm>
            <a:off x="2854665" y="2579933"/>
            <a:ext cx="1296000" cy="504000"/>
          </a:xfrm>
          <a:prstGeom prst="rect">
            <a:avLst/>
          </a:prstGeom>
          <a:solidFill>
            <a:srgbClr val="8B4C13"/>
          </a:solidFill>
          <a:ln w="9525">
            <a:noFill/>
            <a:miter lim="800000"/>
          </a:ln>
        </p:spPr>
        <p:txBody>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algn="ctr" eaLnBrk="1" hangingPunct="1"/>
            <a:r>
              <a:rPr kumimoji="0" lang="zh-CN" altLang="en-US" sz="2400">
                <a:solidFill>
                  <a:schemeClr val="bg1"/>
                </a:solidFill>
                <a:latin typeface="Impact" panose="020B0806030902050204" pitchFamily="34" charset="0"/>
                <a:ea typeface="汉仪中秀体简" panose="00020600040101010101" pitchFamily="18" charset="-122"/>
                <a:sym typeface="Impact" panose="020B0806030902050204" pitchFamily="34" charset="0"/>
              </a:rPr>
              <a:t>表现</a:t>
            </a:r>
          </a:p>
        </p:txBody>
      </p:sp>
      <p:sp>
        <p:nvSpPr>
          <p:cNvPr id="2" name="灯片编号占位符 1"/>
          <p:cNvSpPr>
            <a:spLocks noGrp="1"/>
          </p:cNvSpPr>
          <p:nvPr>
            <p:ph type="sldNum" sz="quarter" idx="12"/>
          </p:nvPr>
        </p:nvSpPr>
        <p:spPr/>
        <p:txBody>
          <a:bodyPr/>
          <a:lstStyle/>
          <a:p>
            <a:fld id="{F6868696-2144-4D42-8279-65AB3C800E7F}" type="slidenum">
              <a:rPr lang="en-US" altLang="zh-CN" smtClean="0"/>
              <a:t>28</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anim calcmode="lin" valueType="num">
                                      <p:cBhvr>
                                        <p:cTn id="28" dur="500" fill="hold"/>
                                        <p:tgtEl>
                                          <p:spTgt spid="27"/>
                                        </p:tgtEl>
                                        <p:attrNameLst>
                                          <p:attrName>ppt_x</p:attrName>
                                        </p:attrNameLst>
                                      </p:cBhvr>
                                      <p:tavLst>
                                        <p:tav tm="0">
                                          <p:val>
                                            <p:fltVal val="0.5"/>
                                          </p:val>
                                        </p:tav>
                                        <p:tav tm="100000">
                                          <p:val>
                                            <p:strVal val="#ppt_x"/>
                                          </p:val>
                                        </p:tav>
                                      </p:tavLst>
                                    </p:anim>
                                    <p:anim calcmode="lin" valueType="num">
                                      <p:cBhvr>
                                        <p:cTn id="29" dur="500" fill="hold"/>
                                        <p:tgtEl>
                                          <p:spTgt spid="27"/>
                                        </p:tgtEl>
                                        <p:attrNameLst>
                                          <p:attrName>ppt_y</p:attrName>
                                        </p:attrNameLst>
                                      </p:cBhvr>
                                      <p:tavLst>
                                        <p:tav tm="0">
                                          <p:val>
                                            <p:fltVal val="0.5"/>
                                          </p:val>
                                        </p:tav>
                                        <p:tav tm="100000">
                                          <p:val>
                                            <p:strVal val="#ppt_y"/>
                                          </p:val>
                                        </p:tav>
                                      </p:tavLst>
                                    </p:anim>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anim calcmode="lin" valueType="num">
                                      <p:cBhvr>
                                        <p:cTn id="35" dur="500" fill="hold"/>
                                        <p:tgtEl>
                                          <p:spTgt spid="28"/>
                                        </p:tgtEl>
                                        <p:attrNameLst>
                                          <p:attrName>ppt_x</p:attrName>
                                        </p:attrNameLst>
                                      </p:cBhvr>
                                      <p:tavLst>
                                        <p:tav tm="0">
                                          <p:val>
                                            <p:fltVal val="0.5"/>
                                          </p:val>
                                        </p:tav>
                                        <p:tav tm="100000">
                                          <p:val>
                                            <p:strVal val="#ppt_x"/>
                                          </p:val>
                                        </p:tav>
                                      </p:tavLst>
                                    </p:anim>
                                    <p:anim calcmode="lin" valueType="num">
                                      <p:cBhvr>
                                        <p:cTn id="36" dur="500" fill="hold"/>
                                        <p:tgtEl>
                                          <p:spTgt spid="28"/>
                                        </p:tgtEl>
                                        <p:attrNameLst>
                                          <p:attrName>ppt_y</p:attrName>
                                        </p:attrNameLst>
                                      </p:cBhvr>
                                      <p:tavLst>
                                        <p:tav tm="0">
                                          <p:val>
                                            <p:fltVal val="0.5"/>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par>
                                <p:cTn id="44" presetID="53" presetClass="entr" presetSubtype="16"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anim calcmode="lin" valueType="num">
                                      <p:cBhvr>
                                        <p:cTn id="49" dur="500" fill="hold"/>
                                        <p:tgtEl>
                                          <p:spTgt spid="25"/>
                                        </p:tgtEl>
                                        <p:attrNameLst>
                                          <p:attrName>ppt_x</p:attrName>
                                        </p:attrNameLst>
                                      </p:cBhvr>
                                      <p:tavLst>
                                        <p:tav tm="0">
                                          <p:val>
                                            <p:fltVal val="0.5"/>
                                          </p:val>
                                        </p:tav>
                                        <p:tav tm="100000">
                                          <p:val>
                                            <p:strVal val="#ppt_x"/>
                                          </p:val>
                                        </p:tav>
                                      </p:tavLst>
                                    </p:anim>
                                    <p:anim calcmode="lin" valueType="num">
                                      <p:cBhvr>
                                        <p:cTn id="50" dur="500" fill="hold"/>
                                        <p:tgtEl>
                                          <p:spTgt spid="25"/>
                                        </p:tgtEl>
                                        <p:attrNameLst>
                                          <p:attrName>ppt_y</p:attrName>
                                        </p:attrNameLst>
                                      </p:cBhvr>
                                      <p:tavLst>
                                        <p:tav tm="0">
                                          <p:val>
                                            <p:fltVal val="0.5"/>
                                          </p:val>
                                        </p:tav>
                                        <p:tav tm="100000">
                                          <p:val>
                                            <p:strVal val="#ppt_y"/>
                                          </p:val>
                                        </p:tav>
                                      </p:tavLst>
                                    </p:anim>
                                  </p:childTnLst>
                                </p:cTn>
                              </p:par>
                            </p:childTnLst>
                          </p:cTn>
                        </p:par>
                        <p:par>
                          <p:cTn id="51" fill="hold">
                            <p:stCondLst>
                              <p:cond delay="2000"/>
                            </p:stCondLst>
                            <p:childTnLst>
                              <p:par>
                                <p:cTn id="52" presetID="2" presetClass="entr" presetSubtype="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0-#ppt_w/2"/>
                                          </p:val>
                                        </p:tav>
                                        <p:tav tm="100000">
                                          <p:val>
                                            <p:strVal val="#ppt_x"/>
                                          </p:val>
                                        </p:tav>
                                      </p:tavLst>
                                    </p:anim>
                                    <p:anim calcmode="lin" valueType="num">
                                      <p:cBhvr additive="base">
                                        <p:cTn id="55" dur="500" fill="hold"/>
                                        <p:tgtEl>
                                          <p:spTgt spid="21"/>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0-#ppt_w/2"/>
                                          </p:val>
                                        </p:tav>
                                        <p:tav tm="100000">
                                          <p:val>
                                            <p:strVal val="#ppt_x"/>
                                          </p:val>
                                        </p:tav>
                                      </p:tavLst>
                                    </p:anim>
                                    <p:anim calcmode="lin" valueType="num">
                                      <p:cBhvr additive="base">
                                        <p:cTn id="59" dur="500" fill="hold"/>
                                        <p:tgtEl>
                                          <p:spTgt spid="22"/>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0-#ppt_w/2"/>
                                          </p:val>
                                        </p:tav>
                                        <p:tav tm="100000">
                                          <p:val>
                                            <p:strVal val="#ppt_x"/>
                                          </p:val>
                                        </p:tav>
                                      </p:tavLst>
                                    </p:anim>
                                    <p:anim calcmode="lin" valueType="num">
                                      <p:cBhvr additive="base">
                                        <p:cTn id="63" dur="500" fill="hold"/>
                                        <p:tgtEl>
                                          <p:spTgt spid="23"/>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0-#ppt_w/2"/>
                                          </p:val>
                                        </p:tav>
                                        <p:tav tm="100000">
                                          <p:val>
                                            <p:strVal val="#ppt_x"/>
                                          </p:val>
                                        </p:tav>
                                      </p:tavLst>
                                    </p:anim>
                                    <p:anim calcmode="lin" valueType="num">
                                      <p:cBhvr additive="base">
                                        <p:cTn id="6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22" grpId="0" autoUpdateAnimBg="0"/>
      <p:bldP spid="23" grpId="0" autoUpdateAnimBg="0"/>
      <p:bldP spid="24" grpId="0" autoUpdateAnimBg="0"/>
      <p:bldP spid="25" grpId="0" animBg="1"/>
      <p:bldP spid="26" grpId="0" animBg="1"/>
      <p:bldP spid="27"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如何管理和领导团队</a:t>
            </a:r>
          </a:p>
        </p:txBody>
      </p:sp>
      <p:graphicFrame>
        <p:nvGraphicFramePr>
          <p:cNvPr id="29" name="Group 2"/>
          <p:cNvGraphicFramePr>
            <a:graphicFrameLocks noGrp="1"/>
          </p:cNvGraphicFramePr>
          <p:nvPr/>
        </p:nvGraphicFramePr>
        <p:xfrm>
          <a:off x="1847528" y="1340768"/>
          <a:ext cx="8077200" cy="4921516"/>
        </p:xfrm>
        <a:graphic>
          <a:graphicData uri="http://schemas.openxmlformats.org/drawingml/2006/table">
            <a:tbl>
              <a:tblPr/>
              <a:tblGrid>
                <a:gridCol w="23622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6151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1" lang="zh-CN" altLang="zh-CN" sz="2800" b="0" i="0" u="none" strike="noStrike" cap="none" normalizeH="0" baseline="0">
                        <a:ln>
                          <a:noFill/>
                        </a:ln>
                        <a:solidFill>
                          <a:schemeClr val="bg1"/>
                        </a:solidFill>
                        <a:effectLst/>
                        <a:latin typeface="Impact" panose="020B0806030902050204" pitchFamily="34" charset="0"/>
                        <a:ea typeface="汉仪中秀体简" panose="00020600040101010101" pitchFamily="18" charset="-122"/>
                        <a:sym typeface="Impact" panose="020B0806030902050204" pitchFamily="34" charset="0"/>
                      </a:endParaRPr>
                    </a:p>
                  </a:txBody>
                  <a:tcPr marT="45726" marB="45726"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solidFill>
                      <a:srgbClr val="8B4C13"/>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3600" b="0" i="0" u="none" strike="noStrike" cap="none" normalizeH="0" baseline="0">
                          <a:ln>
                            <a:noFill/>
                          </a:ln>
                          <a:solidFill>
                            <a:schemeClr val="bg1"/>
                          </a:solidFill>
                          <a:effectLst/>
                          <a:latin typeface="Impact" panose="020B0806030902050204" pitchFamily="34" charset="0"/>
                          <a:ea typeface="汉仪中秀体简" panose="00020600040101010101" pitchFamily="18" charset="-122"/>
                          <a:sym typeface="Impact" panose="020B0806030902050204" pitchFamily="34" charset="0"/>
                        </a:rPr>
                        <a:t>         </a:t>
                      </a:r>
                      <a:r>
                        <a:rPr kumimoji="1" lang="zh-CN" altLang="en-US" sz="3600" b="0" i="0" u="none" strike="noStrike" cap="none" normalizeH="0" baseline="0">
                          <a:ln>
                            <a:noFill/>
                          </a:ln>
                          <a:solidFill>
                            <a:schemeClr val="bg1"/>
                          </a:solidFill>
                          <a:effectLst/>
                          <a:latin typeface="Impact" panose="020B0806030902050204" pitchFamily="34" charset="0"/>
                          <a:ea typeface="汉仪中秀体简" panose="00020600040101010101" pitchFamily="18" charset="-122"/>
                          <a:sym typeface="Impact" panose="020B0806030902050204" pitchFamily="34" charset="0"/>
                        </a:rPr>
                        <a:t>形成阶段</a:t>
                      </a:r>
                      <a:endParaRPr kumimoji="1" lang="zh-CN" altLang="en-US" sz="3200" b="0" i="0" u="none" strike="noStrike" cap="none" normalizeH="0" baseline="0">
                        <a:ln>
                          <a:noFill/>
                        </a:ln>
                        <a:solidFill>
                          <a:schemeClr val="bg1"/>
                        </a:solidFill>
                        <a:effectLst/>
                        <a:latin typeface="Impact" panose="020B0806030902050204" pitchFamily="34" charset="0"/>
                        <a:ea typeface="汉仪中秀体简" panose="00020600040101010101" pitchFamily="18" charset="-122"/>
                        <a:sym typeface="Impact" panose="020B0806030902050204" pitchFamily="34" charset="0"/>
                      </a:endParaRPr>
                    </a:p>
                  </a:txBody>
                  <a:tcPr marT="45726" marB="45726"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solidFill>
                      <a:srgbClr val="8B4C13"/>
                    </a:solidFill>
                  </a:tcPr>
                </a:tc>
                <a:extLst>
                  <a:ext uri="{0D108BD9-81ED-4DB2-BD59-A6C34878D82A}">
                    <a16:rowId xmlns:a16="http://schemas.microsoft.com/office/drawing/2014/main" val="10000"/>
                  </a:ext>
                </a:extLst>
              </a:tr>
              <a:tr h="85433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感受和想法</a:t>
                      </a:r>
                    </a:p>
                  </a:txBody>
                  <a:tcPr marT="45726" marB="45726"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激动</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骄傲</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害怕 </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我是谁 </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p>
                    <a:p>
                      <a:pPr marL="0" marR="0" lvl="0" indent="0" algn="l" defTabSz="914400" rtl="0" eaLnBrk="1" fontAlgn="b"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我们应该干什么 </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你是谁 </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p>
                  </a:txBody>
                  <a:tcPr marT="45726" marB="45726"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2663">
                <a:tc>
                  <a:txBody>
                    <a:bodyPr/>
                    <a:lstStyle/>
                    <a:p>
                      <a:pPr marL="0" marR="0" lvl="0" indent="0" algn="ctr"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可观察到的行为表现</a:t>
                      </a:r>
                    </a:p>
                  </a:txBody>
                  <a:tcPr marT="45726" marB="45726"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警惕</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提防</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不确定 </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焦虑 </a:t>
                      </a:r>
                    </a:p>
                    <a:p>
                      <a:pPr marL="0" marR="0" lvl="0" indent="0" algn="l"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最低限度的沟通</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p>
                    <a:p>
                      <a:pPr marL="0" marR="0" lvl="0" indent="0" algn="l"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缺乏自信</a:t>
                      </a:r>
                    </a:p>
                  </a:txBody>
                  <a:tcPr marT="45726" marB="45726"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1167">
                <a:tc>
                  <a:txBody>
                    <a:bodyPr/>
                    <a:lstStyle/>
                    <a:p>
                      <a:pPr marL="0" marR="0" lvl="0" indent="0" algn="ctr"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团队需求</a:t>
                      </a:r>
                    </a:p>
                  </a:txBody>
                  <a:tcPr marT="45726" marB="45726"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了解目标、成员资格、角色、责任、工作任务、准则、程序</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a:t>
                      </a:r>
                    </a:p>
                  </a:txBody>
                  <a:tcPr marT="45726" marB="45726"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53262">
                <a:tc>
                  <a:txBody>
                    <a:bodyPr/>
                    <a:lstStyle/>
                    <a:p>
                      <a:pPr marL="0" marR="0" lvl="0" indent="0" algn="ctr"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所需领导艺术</a:t>
                      </a:r>
                    </a:p>
                    <a:p>
                      <a:pPr marL="0" marR="0" lvl="0" indent="0" algn="ctr"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引导 </a:t>
                      </a:r>
                    </a:p>
                  </a:txBody>
                  <a:tcPr marT="45726" marB="45726"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引导 </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确定目标</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明确任务</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告知团队做什么</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何时</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何地</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单向交流</a:t>
                      </a:r>
                    </a:p>
                  </a:txBody>
                  <a:tcPr marT="45726" marB="45726"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灯片编号占位符 1"/>
          <p:cNvSpPr>
            <a:spLocks noGrp="1"/>
          </p:cNvSpPr>
          <p:nvPr>
            <p:ph type="sldNum" sz="quarter" idx="12"/>
          </p:nvPr>
        </p:nvSpPr>
        <p:spPr/>
        <p:txBody>
          <a:bodyPr/>
          <a:lstStyle/>
          <a:p>
            <a:fld id="{F6868696-2144-4D42-8279-65AB3C800E7F}" type="slidenum">
              <a:rPr lang="en-US" altLang="zh-CN" smtClean="0"/>
              <a:t>29</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1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高效团队的特征</a:t>
            </a:r>
          </a:p>
        </p:txBody>
      </p:sp>
      <p:grpSp>
        <p:nvGrpSpPr>
          <p:cNvPr id="2" name="组合 1"/>
          <p:cNvGrpSpPr/>
          <p:nvPr/>
        </p:nvGrpSpPr>
        <p:grpSpPr>
          <a:xfrm>
            <a:off x="1988421" y="1095633"/>
            <a:ext cx="2952328" cy="634291"/>
            <a:chOff x="6402758" y="1340767"/>
            <a:chExt cx="3522804" cy="756855"/>
          </a:xfrm>
        </p:grpSpPr>
        <p:sp>
          <p:nvSpPr>
            <p:cNvPr id="10" name="圆角矩形 9"/>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00">
                <a:latin typeface="Impact" panose="020B0806030902050204" pitchFamily="34" charset="0"/>
                <a:ea typeface="汉仪中秀体简" panose="00020600040101010101" pitchFamily="18" charset="-122"/>
                <a:sym typeface="Impact" panose="020B0806030902050204" pitchFamily="34" charset="0"/>
              </a:endParaRPr>
            </a:p>
          </p:txBody>
        </p:sp>
        <p:sp>
          <p:nvSpPr>
            <p:cNvPr id="11" name="圆角矩形 10"/>
            <p:cNvSpPr/>
            <p:nvPr/>
          </p:nvSpPr>
          <p:spPr>
            <a:xfrm>
              <a:off x="6522683" y="1444319"/>
              <a:ext cx="3282955"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00">
                <a:latin typeface="Impact" panose="020B0806030902050204" pitchFamily="34" charset="0"/>
                <a:ea typeface="汉仪中秀体简" panose="00020600040101010101" pitchFamily="18" charset="-122"/>
                <a:sym typeface="Impact" panose="020B0806030902050204" pitchFamily="34" charset="0"/>
              </a:endParaRPr>
            </a:p>
          </p:txBody>
        </p:sp>
        <p:sp>
          <p:nvSpPr>
            <p:cNvPr id="12" name="文本框 11"/>
            <p:cNvSpPr txBox="1"/>
            <p:nvPr/>
          </p:nvSpPr>
          <p:spPr>
            <a:xfrm flipH="1">
              <a:off x="6522681" y="1479503"/>
              <a:ext cx="3282957" cy="479379"/>
            </a:xfrm>
            <a:prstGeom prst="rect">
              <a:avLst/>
            </a:prstGeom>
            <a:noFill/>
          </p:spPr>
          <p:txBody>
            <a:bodyPr wrap="square" lIns="68615" tIns="34308" rIns="68615" bIns="34308" rtlCol="0" anchor="ctr">
              <a:spAutoFit/>
            </a:bodyPr>
            <a:lstStyle/>
            <a:p>
              <a:pPr algn="ctr">
                <a:lnSpc>
                  <a:spcPct val="150000"/>
                </a:lnSpc>
              </a:pPr>
              <a:r>
                <a:rPr lang="zh-CN" altLang="en-US" sz="16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有愿意为之奋斗的共同目标</a:t>
              </a:r>
            </a:p>
          </p:txBody>
        </p:sp>
      </p:grpSp>
      <p:grpSp>
        <p:nvGrpSpPr>
          <p:cNvPr id="13" name="组合 12"/>
          <p:cNvGrpSpPr/>
          <p:nvPr/>
        </p:nvGrpSpPr>
        <p:grpSpPr>
          <a:xfrm>
            <a:off x="839416" y="2420888"/>
            <a:ext cx="2952328" cy="634291"/>
            <a:chOff x="6402758" y="1340767"/>
            <a:chExt cx="3522804" cy="756855"/>
          </a:xfrm>
        </p:grpSpPr>
        <p:sp>
          <p:nvSpPr>
            <p:cNvPr id="15" name="圆角矩形 14"/>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00">
                <a:latin typeface="Impact" panose="020B0806030902050204" pitchFamily="34" charset="0"/>
                <a:ea typeface="汉仪中秀体简" panose="00020600040101010101" pitchFamily="18" charset="-122"/>
                <a:sym typeface="Impact" panose="020B0806030902050204" pitchFamily="34" charset="0"/>
              </a:endParaRPr>
            </a:p>
          </p:txBody>
        </p:sp>
        <p:sp>
          <p:nvSpPr>
            <p:cNvPr id="16" name="圆角矩形 15"/>
            <p:cNvSpPr/>
            <p:nvPr/>
          </p:nvSpPr>
          <p:spPr>
            <a:xfrm>
              <a:off x="6522683" y="1444319"/>
              <a:ext cx="3282955"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00">
                <a:latin typeface="Impact" panose="020B0806030902050204" pitchFamily="34" charset="0"/>
                <a:ea typeface="汉仪中秀体简" panose="00020600040101010101" pitchFamily="18" charset="-122"/>
                <a:sym typeface="Impact" panose="020B0806030902050204" pitchFamily="34" charset="0"/>
              </a:endParaRPr>
            </a:p>
          </p:txBody>
        </p:sp>
        <p:sp>
          <p:nvSpPr>
            <p:cNvPr id="17" name="文本框 16"/>
            <p:cNvSpPr txBox="1"/>
            <p:nvPr/>
          </p:nvSpPr>
          <p:spPr>
            <a:xfrm flipH="1">
              <a:off x="6522681" y="1429924"/>
              <a:ext cx="3282957" cy="578536"/>
            </a:xfrm>
            <a:prstGeom prst="rect">
              <a:avLst/>
            </a:prstGeom>
            <a:noFill/>
          </p:spPr>
          <p:txBody>
            <a:bodyPr wrap="square" lIns="68615" tIns="34308" rIns="68615" bIns="34308" rtlCol="0" anchor="ctr">
              <a:spAutoFit/>
            </a:bodyPr>
            <a:lstStyle/>
            <a:p>
              <a:pPr algn="ctr">
                <a:lnSpc>
                  <a:spcPct val="150000"/>
                </a:lnSpc>
              </a:pPr>
              <a:r>
                <a:rPr lang="zh-CN" altLang="en-US" sz="20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有效的工作流程</a:t>
              </a:r>
            </a:p>
          </p:txBody>
        </p:sp>
      </p:grpSp>
      <p:grpSp>
        <p:nvGrpSpPr>
          <p:cNvPr id="18" name="组合 17"/>
          <p:cNvGrpSpPr/>
          <p:nvPr/>
        </p:nvGrpSpPr>
        <p:grpSpPr>
          <a:xfrm>
            <a:off x="602463" y="4077072"/>
            <a:ext cx="2952328" cy="634291"/>
            <a:chOff x="6402758" y="1340767"/>
            <a:chExt cx="3522804" cy="756855"/>
          </a:xfrm>
        </p:grpSpPr>
        <p:sp>
          <p:nvSpPr>
            <p:cNvPr id="19" name="圆角矩形 18"/>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00">
                <a:latin typeface="Impact" panose="020B0806030902050204" pitchFamily="34" charset="0"/>
                <a:ea typeface="汉仪中秀体简" panose="00020600040101010101" pitchFamily="18" charset="-122"/>
                <a:sym typeface="Impact" panose="020B0806030902050204" pitchFamily="34" charset="0"/>
              </a:endParaRPr>
            </a:p>
          </p:txBody>
        </p:sp>
        <p:sp>
          <p:nvSpPr>
            <p:cNvPr id="20" name="圆角矩形 19"/>
            <p:cNvSpPr/>
            <p:nvPr/>
          </p:nvSpPr>
          <p:spPr>
            <a:xfrm>
              <a:off x="6522683" y="1444319"/>
              <a:ext cx="3282955"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00">
                <a:latin typeface="Impact" panose="020B0806030902050204" pitchFamily="34" charset="0"/>
                <a:ea typeface="汉仪中秀体简" panose="00020600040101010101" pitchFamily="18" charset="-122"/>
                <a:sym typeface="Impact" panose="020B0806030902050204" pitchFamily="34" charset="0"/>
              </a:endParaRPr>
            </a:p>
          </p:txBody>
        </p:sp>
        <p:sp>
          <p:nvSpPr>
            <p:cNvPr id="21" name="文本框 20"/>
            <p:cNvSpPr txBox="1"/>
            <p:nvPr/>
          </p:nvSpPr>
          <p:spPr>
            <a:xfrm flipH="1">
              <a:off x="6522681" y="1429924"/>
              <a:ext cx="3282957" cy="578536"/>
            </a:xfrm>
            <a:prstGeom prst="rect">
              <a:avLst/>
            </a:prstGeom>
            <a:noFill/>
          </p:spPr>
          <p:txBody>
            <a:bodyPr wrap="square" lIns="68615" tIns="34308" rIns="68615" bIns="34308" rtlCol="0" anchor="ctr">
              <a:spAutoFit/>
            </a:bodyPr>
            <a:lstStyle/>
            <a:p>
              <a:pPr algn="ctr">
                <a:lnSpc>
                  <a:spcPct val="150000"/>
                </a:lnSpc>
              </a:pPr>
              <a:r>
                <a:rPr lang="zh-CN" altLang="en-US" sz="20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灵活和适应</a:t>
              </a:r>
            </a:p>
          </p:txBody>
        </p:sp>
      </p:grpSp>
      <p:grpSp>
        <p:nvGrpSpPr>
          <p:cNvPr id="22" name="组合 21"/>
          <p:cNvGrpSpPr/>
          <p:nvPr/>
        </p:nvGrpSpPr>
        <p:grpSpPr>
          <a:xfrm>
            <a:off x="1559496" y="5397754"/>
            <a:ext cx="2952328" cy="634291"/>
            <a:chOff x="6402758" y="1340767"/>
            <a:chExt cx="3522804" cy="756855"/>
          </a:xfrm>
        </p:grpSpPr>
        <p:sp>
          <p:nvSpPr>
            <p:cNvPr id="23" name="圆角矩形 22"/>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00">
                <a:latin typeface="Impact" panose="020B0806030902050204" pitchFamily="34" charset="0"/>
                <a:ea typeface="汉仪中秀体简" panose="00020600040101010101" pitchFamily="18" charset="-122"/>
                <a:sym typeface="Impact" panose="020B0806030902050204" pitchFamily="34" charset="0"/>
              </a:endParaRPr>
            </a:p>
          </p:txBody>
        </p:sp>
        <p:sp>
          <p:nvSpPr>
            <p:cNvPr id="24" name="圆角矩形 23"/>
            <p:cNvSpPr/>
            <p:nvPr/>
          </p:nvSpPr>
          <p:spPr>
            <a:xfrm>
              <a:off x="6522683" y="1444319"/>
              <a:ext cx="3282955"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00">
                <a:latin typeface="Impact" panose="020B0806030902050204" pitchFamily="34" charset="0"/>
                <a:ea typeface="汉仪中秀体简" panose="00020600040101010101" pitchFamily="18" charset="-122"/>
                <a:sym typeface="Impact" panose="020B0806030902050204" pitchFamily="34" charset="0"/>
              </a:endParaRPr>
            </a:p>
          </p:txBody>
        </p:sp>
        <p:sp>
          <p:nvSpPr>
            <p:cNvPr id="25" name="文本框 24"/>
            <p:cNvSpPr txBox="1"/>
            <p:nvPr/>
          </p:nvSpPr>
          <p:spPr>
            <a:xfrm flipH="1">
              <a:off x="6522681" y="1429924"/>
              <a:ext cx="3282957" cy="578536"/>
            </a:xfrm>
            <a:prstGeom prst="rect">
              <a:avLst/>
            </a:prstGeom>
            <a:noFill/>
          </p:spPr>
          <p:txBody>
            <a:bodyPr wrap="square" lIns="68615" tIns="34308" rIns="68615" bIns="34308" rtlCol="0" anchor="ctr">
              <a:spAutoFit/>
            </a:bodyPr>
            <a:lstStyle/>
            <a:p>
              <a:pPr algn="ctr">
                <a:lnSpc>
                  <a:spcPct val="150000"/>
                </a:lnSpc>
              </a:pPr>
              <a:r>
                <a:rPr lang="zh-CN" altLang="en-US" sz="20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持续的学习</a:t>
              </a:r>
            </a:p>
          </p:txBody>
        </p:sp>
      </p:grpSp>
      <p:grpSp>
        <p:nvGrpSpPr>
          <p:cNvPr id="26" name="组合 25"/>
          <p:cNvGrpSpPr/>
          <p:nvPr/>
        </p:nvGrpSpPr>
        <p:grpSpPr>
          <a:xfrm>
            <a:off x="7680176" y="5157192"/>
            <a:ext cx="2952328" cy="634291"/>
            <a:chOff x="6402758" y="1340767"/>
            <a:chExt cx="3522804" cy="756855"/>
          </a:xfrm>
        </p:grpSpPr>
        <p:sp>
          <p:nvSpPr>
            <p:cNvPr id="27" name="圆角矩形 26"/>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00">
                <a:latin typeface="Impact" panose="020B0806030902050204" pitchFamily="34" charset="0"/>
                <a:ea typeface="汉仪中秀体简" panose="00020600040101010101" pitchFamily="18" charset="-122"/>
                <a:sym typeface="Impact" panose="020B0806030902050204" pitchFamily="34" charset="0"/>
              </a:endParaRPr>
            </a:p>
          </p:txBody>
        </p:sp>
        <p:sp>
          <p:nvSpPr>
            <p:cNvPr id="28" name="圆角矩形 27"/>
            <p:cNvSpPr/>
            <p:nvPr/>
          </p:nvSpPr>
          <p:spPr>
            <a:xfrm>
              <a:off x="6522683" y="1444319"/>
              <a:ext cx="3282955"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00">
                <a:latin typeface="Impact" panose="020B0806030902050204" pitchFamily="34" charset="0"/>
                <a:ea typeface="汉仪中秀体简" panose="00020600040101010101" pitchFamily="18" charset="-122"/>
                <a:sym typeface="Impact" panose="020B0806030902050204" pitchFamily="34" charset="0"/>
              </a:endParaRPr>
            </a:p>
          </p:txBody>
        </p:sp>
        <p:sp>
          <p:nvSpPr>
            <p:cNvPr id="29" name="文本框 28"/>
            <p:cNvSpPr txBox="1"/>
            <p:nvPr/>
          </p:nvSpPr>
          <p:spPr>
            <a:xfrm flipH="1">
              <a:off x="6522681" y="1429924"/>
              <a:ext cx="3282957" cy="578536"/>
            </a:xfrm>
            <a:prstGeom prst="rect">
              <a:avLst/>
            </a:prstGeom>
            <a:noFill/>
          </p:spPr>
          <p:txBody>
            <a:bodyPr wrap="square" lIns="68615" tIns="34308" rIns="68615" bIns="34308" rtlCol="0" anchor="ctr">
              <a:spAutoFit/>
            </a:bodyPr>
            <a:lstStyle/>
            <a:p>
              <a:pPr algn="ctr">
                <a:lnSpc>
                  <a:spcPct val="150000"/>
                </a:lnSpc>
              </a:pPr>
              <a:r>
                <a:rPr lang="zh-CN" altLang="en-US" sz="20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共享的领导</a:t>
              </a:r>
            </a:p>
          </p:txBody>
        </p:sp>
      </p:grpSp>
      <p:grpSp>
        <p:nvGrpSpPr>
          <p:cNvPr id="31" name="组合 30"/>
          <p:cNvGrpSpPr/>
          <p:nvPr/>
        </p:nvGrpSpPr>
        <p:grpSpPr>
          <a:xfrm>
            <a:off x="8485156" y="3833976"/>
            <a:ext cx="2952328" cy="634291"/>
            <a:chOff x="6402758" y="1340767"/>
            <a:chExt cx="3522804" cy="756855"/>
          </a:xfrm>
        </p:grpSpPr>
        <p:sp>
          <p:nvSpPr>
            <p:cNvPr id="32" name="圆角矩形 31"/>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00">
                <a:latin typeface="Impact" panose="020B0806030902050204" pitchFamily="34" charset="0"/>
                <a:ea typeface="汉仪中秀体简" panose="00020600040101010101" pitchFamily="18" charset="-122"/>
                <a:sym typeface="Impact" panose="020B0806030902050204" pitchFamily="34" charset="0"/>
              </a:endParaRPr>
            </a:p>
          </p:txBody>
        </p:sp>
        <p:sp>
          <p:nvSpPr>
            <p:cNvPr id="33" name="圆角矩形 32"/>
            <p:cNvSpPr/>
            <p:nvPr/>
          </p:nvSpPr>
          <p:spPr>
            <a:xfrm>
              <a:off x="6522683" y="1444319"/>
              <a:ext cx="3282955"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00">
                <a:latin typeface="Impact" panose="020B0806030902050204" pitchFamily="34" charset="0"/>
                <a:ea typeface="汉仪中秀体简" panose="00020600040101010101" pitchFamily="18" charset="-122"/>
                <a:sym typeface="Impact" panose="020B0806030902050204" pitchFamily="34" charset="0"/>
              </a:endParaRPr>
            </a:p>
          </p:txBody>
        </p:sp>
        <p:sp>
          <p:nvSpPr>
            <p:cNvPr id="34" name="文本框 33"/>
            <p:cNvSpPr txBox="1"/>
            <p:nvPr/>
          </p:nvSpPr>
          <p:spPr>
            <a:xfrm flipH="1">
              <a:off x="6522681" y="1429924"/>
              <a:ext cx="3282957" cy="578536"/>
            </a:xfrm>
            <a:prstGeom prst="rect">
              <a:avLst/>
            </a:prstGeom>
            <a:noFill/>
          </p:spPr>
          <p:txBody>
            <a:bodyPr wrap="square" lIns="68615" tIns="34308" rIns="68615" bIns="34308" rtlCol="0" anchor="ctr">
              <a:spAutoFit/>
            </a:bodyPr>
            <a:lstStyle/>
            <a:p>
              <a:pPr algn="ctr">
                <a:lnSpc>
                  <a:spcPct val="150000"/>
                </a:lnSpc>
              </a:pPr>
              <a:r>
                <a:rPr lang="zh-CN" altLang="en-US" sz="20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尊重差异化</a:t>
              </a:r>
            </a:p>
          </p:txBody>
        </p:sp>
      </p:grpSp>
      <p:grpSp>
        <p:nvGrpSpPr>
          <p:cNvPr id="35" name="组合 34"/>
          <p:cNvGrpSpPr/>
          <p:nvPr/>
        </p:nvGrpSpPr>
        <p:grpSpPr>
          <a:xfrm>
            <a:off x="8485156" y="2404301"/>
            <a:ext cx="2952328"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00">
                <a:latin typeface="Impact" panose="020B0806030902050204" pitchFamily="34" charset="0"/>
                <a:ea typeface="汉仪中秀体简" panose="00020600040101010101" pitchFamily="18" charset="-122"/>
                <a:sym typeface="Impact" panose="020B0806030902050204" pitchFamily="34" charset="0"/>
              </a:endParaRPr>
            </a:p>
          </p:txBody>
        </p:sp>
        <p:sp>
          <p:nvSpPr>
            <p:cNvPr id="37" name="圆角矩形 36"/>
            <p:cNvSpPr/>
            <p:nvPr/>
          </p:nvSpPr>
          <p:spPr>
            <a:xfrm>
              <a:off x="6522683" y="1444319"/>
              <a:ext cx="3282955"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00">
                <a:latin typeface="Impact" panose="020B0806030902050204" pitchFamily="34" charset="0"/>
                <a:ea typeface="汉仪中秀体简" panose="00020600040101010101" pitchFamily="18" charset="-122"/>
                <a:sym typeface="Impact" panose="020B0806030902050204" pitchFamily="34" charset="0"/>
              </a:endParaRPr>
            </a:p>
          </p:txBody>
        </p:sp>
        <p:sp>
          <p:nvSpPr>
            <p:cNvPr id="38" name="文本框 37"/>
            <p:cNvSpPr txBox="1"/>
            <p:nvPr/>
          </p:nvSpPr>
          <p:spPr>
            <a:xfrm flipH="1">
              <a:off x="6522681" y="1429924"/>
              <a:ext cx="3282957" cy="578536"/>
            </a:xfrm>
            <a:prstGeom prst="rect">
              <a:avLst/>
            </a:prstGeom>
            <a:noFill/>
          </p:spPr>
          <p:txBody>
            <a:bodyPr wrap="square" lIns="68615" tIns="34308" rIns="68615" bIns="34308" rtlCol="0" anchor="ctr">
              <a:spAutoFit/>
            </a:bodyPr>
            <a:lstStyle/>
            <a:p>
              <a:pPr algn="ctr">
                <a:lnSpc>
                  <a:spcPct val="150000"/>
                </a:lnSpc>
              </a:pPr>
              <a:r>
                <a:rPr lang="zh-CN" altLang="en-US" sz="20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相互信任和尊重</a:t>
              </a:r>
            </a:p>
          </p:txBody>
        </p:sp>
      </p:grpSp>
      <p:grpSp>
        <p:nvGrpSpPr>
          <p:cNvPr id="39" name="组合 38"/>
          <p:cNvGrpSpPr/>
          <p:nvPr/>
        </p:nvGrpSpPr>
        <p:grpSpPr>
          <a:xfrm>
            <a:off x="6908487" y="1095631"/>
            <a:ext cx="2952328" cy="634291"/>
            <a:chOff x="6402758" y="1340767"/>
            <a:chExt cx="3522804" cy="756855"/>
          </a:xfrm>
        </p:grpSpPr>
        <p:sp>
          <p:nvSpPr>
            <p:cNvPr id="40" name="圆角矩形 39"/>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00">
                <a:latin typeface="Impact" panose="020B0806030902050204" pitchFamily="34" charset="0"/>
                <a:ea typeface="汉仪中秀体简" panose="00020600040101010101" pitchFamily="18" charset="-122"/>
                <a:sym typeface="Impact" panose="020B0806030902050204" pitchFamily="34" charset="0"/>
              </a:endParaRPr>
            </a:p>
          </p:txBody>
        </p:sp>
        <p:sp>
          <p:nvSpPr>
            <p:cNvPr id="41" name="圆角矩形 40"/>
            <p:cNvSpPr/>
            <p:nvPr/>
          </p:nvSpPr>
          <p:spPr>
            <a:xfrm>
              <a:off x="6522683" y="1444319"/>
              <a:ext cx="3282955"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00">
                <a:latin typeface="Impact" panose="020B0806030902050204" pitchFamily="34" charset="0"/>
                <a:ea typeface="汉仪中秀体简" panose="00020600040101010101" pitchFamily="18" charset="-122"/>
                <a:sym typeface="Impact" panose="020B0806030902050204" pitchFamily="34" charset="0"/>
              </a:endParaRPr>
            </a:p>
          </p:txBody>
        </p:sp>
        <p:sp>
          <p:nvSpPr>
            <p:cNvPr id="42" name="文本框 41"/>
            <p:cNvSpPr txBox="1"/>
            <p:nvPr/>
          </p:nvSpPr>
          <p:spPr>
            <a:xfrm flipH="1">
              <a:off x="6522681" y="1429924"/>
              <a:ext cx="3282957" cy="578536"/>
            </a:xfrm>
            <a:prstGeom prst="rect">
              <a:avLst/>
            </a:prstGeom>
            <a:noFill/>
          </p:spPr>
          <p:txBody>
            <a:bodyPr wrap="square" lIns="68615" tIns="34308" rIns="68615" bIns="34308" rtlCol="0" anchor="ctr">
              <a:spAutoFit/>
            </a:bodyPr>
            <a:lstStyle/>
            <a:p>
              <a:pPr algn="ctr">
                <a:lnSpc>
                  <a:spcPct val="150000"/>
                </a:lnSpc>
              </a:pPr>
              <a:r>
                <a:rPr lang="zh-CN" altLang="en-US" sz="20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开放的沟通</a:t>
              </a:r>
            </a:p>
          </p:txBody>
        </p:sp>
      </p:grpSp>
      <p:sp>
        <p:nvSpPr>
          <p:cNvPr id="5" name="灯片编号占位符 4"/>
          <p:cNvSpPr>
            <a:spLocks noGrp="1"/>
          </p:cNvSpPr>
          <p:nvPr>
            <p:ph type="sldNum" sz="quarter" idx="12"/>
          </p:nvPr>
        </p:nvSpPr>
        <p:spPr/>
        <p:txBody>
          <a:bodyPr/>
          <a:lstStyle/>
          <a:p>
            <a:fld id="{F6868696-2144-4D42-8279-65AB3C800E7F}" type="slidenum">
              <a:rPr lang="en-US" altLang="zh-CN" smtClean="0"/>
              <a:t>3</a:t>
            </a:fld>
            <a:endParaRPr lang="en-US" altLang="zh-CN"/>
          </a:p>
        </p:txBody>
      </p:sp>
      <p:pic>
        <p:nvPicPr>
          <p:cNvPr id="6" name="图片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68833" y="1554282"/>
            <a:ext cx="7612075" cy="4757547"/>
          </a:xfrm>
          <a:prstGeom prst="rect">
            <a:avLst/>
          </a:prstGeom>
        </p:spPr>
      </p:pic>
      <p:sp>
        <p:nvSpPr>
          <p:cNvPr id="3" name="矩形 2"/>
          <p:cNvSpPr/>
          <p:nvPr/>
        </p:nvSpPr>
        <p:spPr>
          <a:xfrm>
            <a:off x="4727848" y="3409835"/>
            <a:ext cx="2709396" cy="523220"/>
          </a:xfrm>
          <a:prstGeom prst="rect">
            <a:avLst/>
          </a:prstGeom>
        </p:spPr>
        <p:txBody>
          <a:bodyPr wrap="none">
            <a:spAutoFit/>
          </a:bodyPr>
          <a:lstStyle/>
          <a:p>
            <a:r>
              <a:rPr lang="zh-CN" altLang="en-US">
                <a:solidFill>
                  <a:schemeClr val="bg1"/>
                </a:solidFill>
                <a:latin typeface="Impact" panose="020B0806030902050204" pitchFamily="34" charset="0"/>
                <a:ea typeface="汉仪中秀体简" panose="00020600040101010101" pitchFamily="18" charset="-122"/>
                <a:sym typeface="Impact" panose="020B0806030902050204" pitchFamily="34" charset="0"/>
              </a:rPr>
              <a:t>高效团队的特征</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3" presetClass="entr" presetSubtype="3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strVal val="4*#ppt_w"/>
                                          </p:val>
                                        </p:tav>
                                        <p:tav tm="100000">
                                          <p:val>
                                            <p:strVal val="#ppt_w"/>
                                          </p:val>
                                        </p:tav>
                                      </p:tavLst>
                                    </p:anim>
                                    <p:anim calcmode="lin" valueType="num">
                                      <p:cBhvr>
                                        <p:cTn id="14" dur="500" fill="hold"/>
                                        <p:tgtEl>
                                          <p:spTgt spid="3"/>
                                        </p:tgtEl>
                                        <p:attrNameLst>
                                          <p:attrName>ppt_h</p:attrName>
                                        </p:attrNameLst>
                                      </p:cBhvr>
                                      <p:tavLst>
                                        <p:tav tm="0">
                                          <p:val>
                                            <p:strVal val="4*#ppt_h"/>
                                          </p:val>
                                        </p:tav>
                                        <p:tav tm="100000">
                                          <p:val>
                                            <p:strVal val="#ppt_h"/>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anim calcmode="lin" valueType="num">
                                      <p:cBhvr>
                                        <p:cTn id="29" dur="500" fill="hold"/>
                                        <p:tgtEl>
                                          <p:spTgt spid="13"/>
                                        </p:tgtEl>
                                        <p:attrNameLst>
                                          <p:attrName>ppt_x</p:attrName>
                                        </p:attrNameLst>
                                      </p:cBhvr>
                                      <p:tavLst>
                                        <p:tav tm="0">
                                          <p:val>
                                            <p:fltVal val="0.5"/>
                                          </p:val>
                                        </p:tav>
                                        <p:tav tm="100000">
                                          <p:val>
                                            <p:strVal val="#ppt_x"/>
                                          </p:val>
                                        </p:tav>
                                      </p:tavLst>
                                    </p:anim>
                                    <p:anim calcmode="lin" valueType="num">
                                      <p:cBhvr>
                                        <p:cTn id="30" dur="500" fill="hold"/>
                                        <p:tgtEl>
                                          <p:spTgt spid="13"/>
                                        </p:tgtEl>
                                        <p:attrNameLst>
                                          <p:attrName>ppt_y</p:attrName>
                                        </p:attrNameLst>
                                      </p:cBhvr>
                                      <p:tavLst>
                                        <p:tav tm="0">
                                          <p:val>
                                            <p:fltVal val="0.5"/>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fltVal val="0.5"/>
                                          </p:val>
                                        </p:tav>
                                        <p:tav tm="100000">
                                          <p:val>
                                            <p:strVal val="#ppt_x"/>
                                          </p:val>
                                        </p:tav>
                                      </p:tavLst>
                                    </p:anim>
                                    <p:anim calcmode="lin" valueType="num">
                                      <p:cBhvr>
                                        <p:cTn id="38" dur="500" fill="hold"/>
                                        <p:tgtEl>
                                          <p:spTgt spid="18"/>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anim calcmode="lin" valueType="num">
                                      <p:cBhvr>
                                        <p:cTn id="45" dur="500" fill="hold"/>
                                        <p:tgtEl>
                                          <p:spTgt spid="22"/>
                                        </p:tgtEl>
                                        <p:attrNameLst>
                                          <p:attrName>ppt_x</p:attrName>
                                        </p:attrNameLst>
                                      </p:cBhvr>
                                      <p:tavLst>
                                        <p:tav tm="0">
                                          <p:val>
                                            <p:fltVal val="0.5"/>
                                          </p:val>
                                        </p:tav>
                                        <p:tav tm="100000">
                                          <p:val>
                                            <p:strVal val="#ppt_x"/>
                                          </p:val>
                                        </p:tav>
                                      </p:tavLst>
                                    </p:anim>
                                    <p:anim calcmode="lin" valueType="num">
                                      <p:cBhvr>
                                        <p:cTn id="46" dur="500" fill="hold"/>
                                        <p:tgtEl>
                                          <p:spTgt spid="22"/>
                                        </p:tgtEl>
                                        <p:attrNameLst>
                                          <p:attrName>ppt_y</p:attrName>
                                        </p:attrNameLst>
                                      </p:cBhvr>
                                      <p:tavLst>
                                        <p:tav tm="0">
                                          <p:val>
                                            <p:fltVal val="0.5"/>
                                          </p:val>
                                        </p:tav>
                                        <p:tav tm="100000">
                                          <p:val>
                                            <p:strVal val="#ppt_y"/>
                                          </p:val>
                                        </p:tav>
                                      </p:tavLst>
                                    </p:anim>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p:cTn id="50" dur="500" fill="hold"/>
                                        <p:tgtEl>
                                          <p:spTgt spid="39"/>
                                        </p:tgtEl>
                                        <p:attrNameLst>
                                          <p:attrName>ppt_w</p:attrName>
                                        </p:attrNameLst>
                                      </p:cBhvr>
                                      <p:tavLst>
                                        <p:tav tm="0">
                                          <p:val>
                                            <p:fltVal val="0"/>
                                          </p:val>
                                        </p:tav>
                                        <p:tav tm="100000">
                                          <p:val>
                                            <p:strVal val="#ppt_w"/>
                                          </p:val>
                                        </p:tav>
                                      </p:tavLst>
                                    </p:anim>
                                    <p:anim calcmode="lin" valueType="num">
                                      <p:cBhvr>
                                        <p:cTn id="51" dur="500" fill="hold"/>
                                        <p:tgtEl>
                                          <p:spTgt spid="39"/>
                                        </p:tgtEl>
                                        <p:attrNameLst>
                                          <p:attrName>ppt_h</p:attrName>
                                        </p:attrNameLst>
                                      </p:cBhvr>
                                      <p:tavLst>
                                        <p:tav tm="0">
                                          <p:val>
                                            <p:fltVal val="0"/>
                                          </p:val>
                                        </p:tav>
                                        <p:tav tm="100000">
                                          <p:val>
                                            <p:strVal val="#ppt_h"/>
                                          </p:val>
                                        </p:tav>
                                      </p:tavLst>
                                    </p:anim>
                                    <p:animEffect transition="in" filter="fade">
                                      <p:cBhvr>
                                        <p:cTn id="52" dur="500"/>
                                        <p:tgtEl>
                                          <p:spTgt spid="39"/>
                                        </p:tgtEl>
                                      </p:cBhvr>
                                    </p:animEffect>
                                    <p:anim calcmode="lin" valueType="num">
                                      <p:cBhvr>
                                        <p:cTn id="53" dur="500" fill="hold"/>
                                        <p:tgtEl>
                                          <p:spTgt spid="39"/>
                                        </p:tgtEl>
                                        <p:attrNameLst>
                                          <p:attrName>ppt_x</p:attrName>
                                        </p:attrNameLst>
                                      </p:cBhvr>
                                      <p:tavLst>
                                        <p:tav tm="0">
                                          <p:val>
                                            <p:fltVal val="0.5"/>
                                          </p:val>
                                        </p:tav>
                                        <p:tav tm="100000">
                                          <p:val>
                                            <p:strVal val="#ppt_x"/>
                                          </p:val>
                                        </p:tav>
                                      </p:tavLst>
                                    </p:anim>
                                    <p:anim calcmode="lin" valueType="num">
                                      <p:cBhvr>
                                        <p:cTn id="54" dur="500" fill="hold"/>
                                        <p:tgtEl>
                                          <p:spTgt spid="3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53" presetClass="entr" presetSubtype="16"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anim calcmode="lin" valueType="num">
                                      <p:cBhvr>
                                        <p:cTn id="61" dur="500" fill="hold"/>
                                        <p:tgtEl>
                                          <p:spTgt spid="35"/>
                                        </p:tgtEl>
                                        <p:attrNameLst>
                                          <p:attrName>ppt_x</p:attrName>
                                        </p:attrNameLst>
                                      </p:cBhvr>
                                      <p:tavLst>
                                        <p:tav tm="0">
                                          <p:val>
                                            <p:fltVal val="0.5"/>
                                          </p:val>
                                        </p:tav>
                                        <p:tav tm="100000">
                                          <p:val>
                                            <p:strVal val="#ppt_x"/>
                                          </p:val>
                                        </p:tav>
                                      </p:tavLst>
                                    </p:anim>
                                    <p:anim calcmode="lin" valueType="num">
                                      <p:cBhvr>
                                        <p:cTn id="62" dur="500" fill="hold"/>
                                        <p:tgtEl>
                                          <p:spTgt spid="35"/>
                                        </p:tgtEl>
                                        <p:attrNameLst>
                                          <p:attrName>ppt_y</p:attrName>
                                        </p:attrNameLst>
                                      </p:cBhvr>
                                      <p:tavLst>
                                        <p:tav tm="0">
                                          <p:val>
                                            <p:fltVal val="0.5"/>
                                          </p:val>
                                        </p:tav>
                                        <p:tav tm="100000">
                                          <p:val>
                                            <p:strVal val="#ppt_y"/>
                                          </p:val>
                                        </p:tav>
                                      </p:tavLst>
                                    </p:anim>
                                  </p:childTnLst>
                                </p:cTn>
                              </p:par>
                            </p:childTnLst>
                          </p:cTn>
                        </p:par>
                        <p:par>
                          <p:cTn id="63" fill="hold">
                            <p:stCondLst>
                              <p:cond delay="4000"/>
                            </p:stCondLst>
                            <p:childTnLst>
                              <p:par>
                                <p:cTn id="64" presetID="53" presetClass="entr" presetSubtype="16" fill="hold"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anim calcmode="lin" valueType="num">
                                      <p:cBhvr>
                                        <p:cTn id="69" dur="500" fill="hold"/>
                                        <p:tgtEl>
                                          <p:spTgt spid="31"/>
                                        </p:tgtEl>
                                        <p:attrNameLst>
                                          <p:attrName>ppt_x</p:attrName>
                                        </p:attrNameLst>
                                      </p:cBhvr>
                                      <p:tavLst>
                                        <p:tav tm="0">
                                          <p:val>
                                            <p:fltVal val="0.5"/>
                                          </p:val>
                                        </p:tav>
                                        <p:tav tm="100000">
                                          <p:val>
                                            <p:strVal val="#ppt_x"/>
                                          </p:val>
                                        </p:tav>
                                      </p:tavLst>
                                    </p:anim>
                                    <p:anim calcmode="lin" valueType="num">
                                      <p:cBhvr>
                                        <p:cTn id="70" dur="500" fill="hold"/>
                                        <p:tgtEl>
                                          <p:spTgt spid="31"/>
                                        </p:tgtEl>
                                        <p:attrNameLst>
                                          <p:attrName>ppt_y</p:attrName>
                                        </p:attrNameLst>
                                      </p:cBhvr>
                                      <p:tavLst>
                                        <p:tav tm="0">
                                          <p:val>
                                            <p:fltVal val="0.5"/>
                                          </p:val>
                                        </p:tav>
                                        <p:tav tm="100000">
                                          <p:val>
                                            <p:strVal val="#ppt_y"/>
                                          </p:val>
                                        </p:tav>
                                      </p:tavLst>
                                    </p:anim>
                                  </p:childTnLst>
                                </p:cTn>
                              </p:par>
                            </p:childTnLst>
                          </p:cTn>
                        </p:par>
                        <p:par>
                          <p:cTn id="71" fill="hold">
                            <p:stCondLst>
                              <p:cond delay="4500"/>
                            </p:stCondLst>
                            <p:childTnLst>
                              <p:par>
                                <p:cTn id="72" presetID="53" presetClass="entr" presetSubtype="16"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ppt_w</p:attrName>
                                        </p:attrNameLst>
                                      </p:cBhvr>
                                      <p:tavLst>
                                        <p:tav tm="0">
                                          <p:val>
                                            <p:fltVal val="0"/>
                                          </p:val>
                                        </p:tav>
                                        <p:tav tm="100000">
                                          <p:val>
                                            <p:strVal val="#ppt_w"/>
                                          </p:val>
                                        </p:tav>
                                      </p:tavLst>
                                    </p:anim>
                                    <p:anim calcmode="lin" valueType="num">
                                      <p:cBhvr>
                                        <p:cTn id="75" dur="500" fill="hold"/>
                                        <p:tgtEl>
                                          <p:spTgt spid="26"/>
                                        </p:tgtEl>
                                        <p:attrNameLst>
                                          <p:attrName>ppt_h</p:attrName>
                                        </p:attrNameLst>
                                      </p:cBhvr>
                                      <p:tavLst>
                                        <p:tav tm="0">
                                          <p:val>
                                            <p:fltVal val="0"/>
                                          </p:val>
                                        </p:tav>
                                        <p:tav tm="100000">
                                          <p:val>
                                            <p:strVal val="#ppt_h"/>
                                          </p:val>
                                        </p:tav>
                                      </p:tavLst>
                                    </p:anim>
                                    <p:animEffect transition="in" filter="fade">
                                      <p:cBhvr>
                                        <p:cTn id="76" dur="500"/>
                                        <p:tgtEl>
                                          <p:spTgt spid="26"/>
                                        </p:tgtEl>
                                      </p:cBhvr>
                                    </p:animEffect>
                                    <p:anim calcmode="lin" valueType="num">
                                      <p:cBhvr>
                                        <p:cTn id="77" dur="500" fill="hold"/>
                                        <p:tgtEl>
                                          <p:spTgt spid="26"/>
                                        </p:tgtEl>
                                        <p:attrNameLst>
                                          <p:attrName>ppt_x</p:attrName>
                                        </p:attrNameLst>
                                      </p:cBhvr>
                                      <p:tavLst>
                                        <p:tav tm="0">
                                          <p:val>
                                            <p:fltVal val="0.5"/>
                                          </p:val>
                                        </p:tav>
                                        <p:tav tm="100000">
                                          <p:val>
                                            <p:strVal val="#ppt_x"/>
                                          </p:val>
                                        </p:tav>
                                      </p:tavLst>
                                    </p:anim>
                                    <p:anim calcmode="lin" valueType="num">
                                      <p:cBhvr>
                                        <p:cTn id="78"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如何管理和领导团队</a:t>
            </a:r>
          </a:p>
        </p:txBody>
      </p:sp>
      <p:graphicFrame>
        <p:nvGraphicFramePr>
          <p:cNvPr id="29" name="Group 2"/>
          <p:cNvGraphicFramePr>
            <a:graphicFrameLocks noGrp="1"/>
          </p:cNvGraphicFramePr>
          <p:nvPr/>
        </p:nvGraphicFramePr>
        <p:xfrm>
          <a:off x="1847528" y="1340768"/>
          <a:ext cx="8496944" cy="4608512"/>
        </p:xfrm>
        <a:graphic>
          <a:graphicData uri="http://schemas.openxmlformats.org/drawingml/2006/table">
            <a:tbl>
              <a:tblPr/>
              <a:tblGrid>
                <a:gridCol w="2659913">
                  <a:extLst>
                    <a:ext uri="{9D8B030D-6E8A-4147-A177-3AD203B41FA5}">
                      <a16:colId xmlns:a16="http://schemas.microsoft.com/office/drawing/2014/main" val="20000"/>
                    </a:ext>
                  </a:extLst>
                </a:gridCol>
                <a:gridCol w="5837031">
                  <a:extLst>
                    <a:ext uri="{9D8B030D-6E8A-4147-A177-3AD203B41FA5}">
                      <a16:colId xmlns:a16="http://schemas.microsoft.com/office/drawing/2014/main" val="20001"/>
                    </a:ext>
                  </a:extLst>
                </a:gridCol>
              </a:tblGrid>
              <a:tr h="6151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1" lang="zh-CN" altLang="zh-CN" sz="2800" b="0" i="0" u="none" strike="noStrike" cap="none" normalizeH="0" baseline="0">
                        <a:ln>
                          <a:noFill/>
                        </a:ln>
                        <a:solidFill>
                          <a:schemeClr val="bg1"/>
                        </a:solidFill>
                        <a:effectLst/>
                        <a:latin typeface="Impact" panose="020B0806030902050204" pitchFamily="34" charset="0"/>
                        <a:ea typeface="汉仪中秀体简" panose="00020600040101010101" pitchFamily="18" charset="-122"/>
                        <a:sym typeface="Impact" panose="020B0806030902050204" pitchFamily="34" charset="0"/>
                      </a:endParaRPr>
                    </a:p>
                  </a:txBody>
                  <a:tcPr marT="45726" marB="45726"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solidFill>
                      <a:srgbClr val="8B4C13"/>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3600" b="0" i="0" u="none" strike="noStrike" cap="none" normalizeH="0" baseline="0">
                          <a:ln>
                            <a:noFill/>
                          </a:ln>
                          <a:solidFill>
                            <a:schemeClr val="bg1"/>
                          </a:solidFill>
                          <a:effectLst/>
                          <a:latin typeface="Impact" panose="020B0806030902050204" pitchFamily="34" charset="0"/>
                          <a:ea typeface="汉仪中秀体简" panose="00020600040101010101" pitchFamily="18" charset="-122"/>
                          <a:sym typeface="Impact" panose="020B0806030902050204" pitchFamily="34" charset="0"/>
                        </a:rPr>
                        <a:t>动荡阶段</a:t>
                      </a:r>
                    </a:p>
                  </a:txBody>
                  <a:tcPr marT="45726" marB="45726"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solidFill>
                      <a:srgbClr val="8B4C13"/>
                    </a:solidFill>
                  </a:tcPr>
                </a:tc>
                <a:extLst>
                  <a:ext uri="{0D108BD9-81ED-4DB2-BD59-A6C34878D82A}">
                    <a16:rowId xmlns:a16="http://schemas.microsoft.com/office/drawing/2014/main" val="10000"/>
                  </a:ext>
                </a:extLst>
              </a:tr>
              <a:tr h="85433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感受和想法</a:t>
                      </a:r>
                    </a:p>
                  </a:txBody>
                  <a:tcPr marT="45718" marB="45718"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谁最适合去做</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 </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我该信任谁 </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a:t>
                      </a:r>
                    </a:p>
                    <a:p>
                      <a:pPr marL="0" marR="0" lvl="0" indent="0" algn="l"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我们将如何去合作 </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解决分歧</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a:t>
                      </a:r>
                    </a:p>
                  </a:txBody>
                  <a:tcPr marT="45718" marB="45718"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2663">
                <a:tc>
                  <a:txBody>
                    <a:bodyPr/>
                    <a:lstStyle/>
                    <a:p>
                      <a:pPr marL="0" marR="0" lvl="0" indent="0" algn="ctr"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可观察到的行为表现</a:t>
                      </a:r>
                    </a:p>
                  </a:txBody>
                  <a:tcPr marT="45718" marB="45718"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争论</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防卫</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竞争</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思想分歧</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抱怨和挑战他人 </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领导者</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考虑如何一起工作 </a:t>
                      </a:r>
                    </a:p>
                  </a:txBody>
                  <a:tcPr marT="45718" marB="45718"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1167">
                <a:tc>
                  <a:txBody>
                    <a:bodyPr/>
                    <a:lstStyle/>
                    <a:p>
                      <a:pPr marL="0" marR="0" lvl="0" indent="0" algn="ctr"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团队需求</a:t>
                      </a:r>
                    </a:p>
                  </a:txBody>
                  <a:tcPr marT="45718" marB="45718"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达成共识的程序，行为规范，解决分歧， 解决问题</a:t>
                      </a:r>
                    </a:p>
                  </a:txBody>
                  <a:tcPr marT="45718" marB="45718"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40258">
                <a:tc>
                  <a:txBody>
                    <a:bodyPr/>
                    <a:lstStyle/>
                    <a:p>
                      <a:pPr marL="0" marR="0" lvl="0" indent="0" algn="ctr"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所须领导艺术</a:t>
                      </a:r>
                    </a:p>
                    <a:p>
                      <a:pPr marL="0" marR="0" lvl="0" indent="0" algn="ctr"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辅导 </a:t>
                      </a:r>
                    </a:p>
                  </a:txBody>
                  <a:tcPr marT="45718" marB="45718"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辅导 </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探讨差异</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提供咨询</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说服</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讲解</a:t>
                      </a:r>
                      <a:r>
                        <a:rPr kumimoji="1" lang="en-US" altLang="zh-CN"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作出最终决定</a:t>
                      </a:r>
                    </a:p>
                  </a:txBody>
                  <a:tcPr marT="45718" marB="45718"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灯片编号占位符 1"/>
          <p:cNvSpPr>
            <a:spLocks noGrp="1"/>
          </p:cNvSpPr>
          <p:nvPr>
            <p:ph type="sldNum" sz="quarter" idx="12"/>
          </p:nvPr>
        </p:nvSpPr>
        <p:spPr/>
        <p:txBody>
          <a:bodyPr/>
          <a:lstStyle/>
          <a:p>
            <a:fld id="{F6868696-2144-4D42-8279-65AB3C800E7F}" type="slidenum">
              <a:rPr lang="en-US" altLang="zh-CN" smtClean="0"/>
              <a:t>30</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1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如何管理和领导团队</a:t>
            </a:r>
          </a:p>
        </p:txBody>
      </p:sp>
      <p:graphicFrame>
        <p:nvGraphicFramePr>
          <p:cNvPr id="29" name="Group 2"/>
          <p:cNvGraphicFramePr>
            <a:graphicFrameLocks noGrp="1"/>
          </p:cNvGraphicFramePr>
          <p:nvPr/>
        </p:nvGraphicFramePr>
        <p:xfrm>
          <a:off x="1847528" y="1340768"/>
          <a:ext cx="8496944" cy="4608512"/>
        </p:xfrm>
        <a:graphic>
          <a:graphicData uri="http://schemas.openxmlformats.org/drawingml/2006/table">
            <a:tbl>
              <a:tblPr/>
              <a:tblGrid>
                <a:gridCol w="2659913">
                  <a:extLst>
                    <a:ext uri="{9D8B030D-6E8A-4147-A177-3AD203B41FA5}">
                      <a16:colId xmlns:a16="http://schemas.microsoft.com/office/drawing/2014/main" val="20000"/>
                    </a:ext>
                  </a:extLst>
                </a:gridCol>
                <a:gridCol w="5837031">
                  <a:extLst>
                    <a:ext uri="{9D8B030D-6E8A-4147-A177-3AD203B41FA5}">
                      <a16:colId xmlns:a16="http://schemas.microsoft.com/office/drawing/2014/main" val="20001"/>
                    </a:ext>
                  </a:extLst>
                </a:gridCol>
              </a:tblGrid>
              <a:tr h="6151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1" lang="zh-CN" altLang="zh-CN" sz="2800" b="0" i="0" u="none" strike="noStrike" cap="none" normalizeH="0" baseline="0">
                        <a:ln>
                          <a:noFill/>
                        </a:ln>
                        <a:solidFill>
                          <a:schemeClr val="bg1"/>
                        </a:solidFill>
                        <a:effectLst/>
                        <a:latin typeface="Impact" panose="020B0806030902050204" pitchFamily="34" charset="0"/>
                        <a:ea typeface="汉仪中秀体简" panose="00020600040101010101" pitchFamily="18" charset="-122"/>
                        <a:sym typeface="Impact" panose="020B0806030902050204" pitchFamily="34" charset="0"/>
                      </a:endParaRPr>
                    </a:p>
                  </a:txBody>
                  <a:tcPr marT="45726" marB="45726"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solidFill>
                      <a:srgbClr val="8B4C13"/>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3600" b="0" i="0" u="none" strike="noStrike" cap="none" normalizeH="0" baseline="0">
                          <a:ln>
                            <a:noFill/>
                          </a:ln>
                          <a:solidFill>
                            <a:schemeClr val="bg1"/>
                          </a:solidFill>
                          <a:effectLst/>
                          <a:latin typeface="Impact" panose="020B0806030902050204" pitchFamily="34" charset="0"/>
                          <a:ea typeface="汉仪中秀体简" panose="00020600040101010101" pitchFamily="18" charset="-122"/>
                          <a:sym typeface="Impact" panose="020B0806030902050204" pitchFamily="34" charset="0"/>
                        </a:rPr>
                        <a:t>动荡阶段</a:t>
                      </a:r>
                    </a:p>
                  </a:txBody>
                  <a:tcPr marT="45726" marB="45726"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solidFill>
                      <a:srgbClr val="8B4C13"/>
                    </a:solidFill>
                  </a:tcPr>
                </a:tc>
                <a:extLst>
                  <a:ext uri="{0D108BD9-81ED-4DB2-BD59-A6C34878D82A}">
                    <a16:rowId xmlns:a16="http://schemas.microsoft.com/office/drawing/2014/main" val="10000"/>
                  </a:ext>
                </a:extLst>
              </a:tr>
              <a:tr h="85433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感受和想法</a:t>
                      </a:r>
                    </a:p>
                  </a:txBody>
                  <a:tcPr marT="45718" marB="45718"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团队的归属感</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我能信任团队成员并且他们也信任我</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我们能够完成任务 </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a:t>
                      </a:r>
                    </a:p>
                  </a:txBody>
                  <a:tcPr marT="45712" marB="45712"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2663">
                <a:tc>
                  <a:txBody>
                    <a:bodyPr/>
                    <a:lstStyle/>
                    <a:p>
                      <a:pPr marL="0" marR="0" lvl="0" indent="0" algn="ctr"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可观察到的行为表现</a:t>
                      </a:r>
                    </a:p>
                  </a:txBody>
                  <a:tcPr marT="45718" marB="45718"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强烈的团队本位意识</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团队内的人际关系进一步发展并经受住了考验</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合作态度明显，程序和行为规范得以建立并得到认可和实施，沟通频繁 </a:t>
                      </a:r>
                    </a:p>
                  </a:txBody>
                  <a:tcPr marT="45712" marB="45712"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1167">
                <a:tc>
                  <a:txBody>
                    <a:bodyPr/>
                    <a:lstStyle/>
                    <a:p>
                      <a:pPr marL="0" marR="0" lvl="0" indent="0" algn="ctr"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团队需求</a:t>
                      </a:r>
                    </a:p>
                  </a:txBody>
                  <a:tcPr marT="45718" marB="45718"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解决问题</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作出决定</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指导的技能</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 </a:t>
                      </a:r>
                    </a:p>
                  </a:txBody>
                  <a:tcPr marT="45712" marB="45712"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40258">
                <a:tc>
                  <a:txBody>
                    <a:bodyPr/>
                    <a:lstStyle/>
                    <a:p>
                      <a:pPr marL="0" marR="0" lvl="0" indent="0" algn="ctr"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所须领导艺术</a:t>
                      </a:r>
                    </a:p>
                    <a:p>
                      <a:pPr marL="0" marR="0" lvl="0" indent="0" algn="ctr"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辅导 </a:t>
                      </a:r>
                    </a:p>
                  </a:txBody>
                  <a:tcPr marT="45718" marB="45718"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支持</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a:t>
                      </a: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参与</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a:t>
                      </a: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倾听</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a:t>
                      </a: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鼓励</a:t>
                      </a:r>
                    </a:p>
                  </a:txBody>
                  <a:tcPr marT="45712" marB="45712"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灯片编号占位符 1"/>
          <p:cNvSpPr>
            <a:spLocks noGrp="1"/>
          </p:cNvSpPr>
          <p:nvPr>
            <p:ph type="sldNum" sz="quarter" idx="12"/>
          </p:nvPr>
        </p:nvSpPr>
        <p:spPr/>
        <p:txBody>
          <a:bodyPr/>
          <a:lstStyle/>
          <a:p>
            <a:fld id="{F6868696-2144-4D42-8279-65AB3C800E7F}" type="slidenum">
              <a:rPr lang="en-US" altLang="zh-CN" smtClean="0"/>
              <a:t>31</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1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如何管理和领导团队</a:t>
            </a:r>
          </a:p>
        </p:txBody>
      </p:sp>
      <p:graphicFrame>
        <p:nvGraphicFramePr>
          <p:cNvPr id="29" name="Group 2"/>
          <p:cNvGraphicFramePr>
            <a:graphicFrameLocks noGrp="1"/>
          </p:cNvGraphicFramePr>
          <p:nvPr/>
        </p:nvGraphicFramePr>
        <p:xfrm>
          <a:off x="1847528" y="1340768"/>
          <a:ext cx="8496944" cy="4608512"/>
        </p:xfrm>
        <a:graphic>
          <a:graphicData uri="http://schemas.openxmlformats.org/drawingml/2006/table">
            <a:tbl>
              <a:tblPr/>
              <a:tblGrid>
                <a:gridCol w="2659913">
                  <a:extLst>
                    <a:ext uri="{9D8B030D-6E8A-4147-A177-3AD203B41FA5}">
                      <a16:colId xmlns:a16="http://schemas.microsoft.com/office/drawing/2014/main" val="20000"/>
                    </a:ext>
                  </a:extLst>
                </a:gridCol>
                <a:gridCol w="5837031">
                  <a:extLst>
                    <a:ext uri="{9D8B030D-6E8A-4147-A177-3AD203B41FA5}">
                      <a16:colId xmlns:a16="http://schemas.microsoft.com/office/drawing/2014/main" val="20001"/>
                    </a:ext>
                  </a:extLst>
                </a:gridCol>
              </a:tblGrid>
              <a:tr h="6151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1" lang="zh-CN" altLang="zh-CN" sz="2800" b="0" i="0" u="none" strike="noStrike" cap="none" normalizeH="0" baseline="0">
                        <a:ln>
                          <a:noFill/>
                        </a:ln>
                        <a:solidFill>
                          <a:schemeClr val="bg1"/>
                        </a:solidFill>
                        <a:effectLst/>
                        <a:latin typeface="Impact" panose="020B0806030902050204" pitchFamily="34" charset="0"/>
                        <a:ea typeface="汉仪中秀体简" panose="00020600040101010101" pitchFamily="18" charset="-122"/>
                        <a:sym typeface="Impact" panose="020B0806030902050204" pitchFamily="34" charset="0"/>
                      </a:endParaRPr>
                    </a:p>
                  </a:txBody>
                  <a:tcPr marT="45726" marB="45726"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solidFill>
                      <a:srgbClr val="8B4C13"/>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3600" b="0" i="0" u="none" strike="noStrike" cap="none" normalizeH="0" baseline="0">
                          <a:ln>
                            <a:noFill/>
                          </a:ln>
                          <a:solidFill>
                            <a:schemeClr val="bg1"/>
                          </a:solidFill>
                          <a:effectLst/>
                          <a:latin typeface="Impact" panose="020B0806030902050204" pitchFamily="34" charset="0"/>
                          <a:ea typeface="汉仪中秀体简" panose="00020600040101010101" pitchFamily="18" charset="-122"/>
                          <a:sym typeface="Impact" panose="020B0806030902050204" pitchFamily="34" charset="0"/>
                        </a:rPr>
                        <a:t>动荡阶段</a:t>
                      </a:r>
                    </a:p>
                  </a:txBody>
                  <a:tcPr marT="45726" marB="45726"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solidFill>
                      <a:srgbClr val="8B4C13"/>
                    </a:solidFill>
                  </a:tcPr>
                </a:tc>
                <a:extLst>
                  <a:ext uri="{0D108BD9-81ED-4DB2-BD59-A6C34878D82A}">
                    <a16:rowId xmlns:a16="http://schemas.microsoft.com/office/drawing/2014/main" val="10000"/>
                  </a:ext>
                </a:extLst>
              </a:tr>
              <a:tr h="85433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感受和想法</a:t>
                      </a:r>
                    </a:p>
                  </a:txBody>
                  <a:tcPr marT="45718" marB="45718"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愉快</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激动</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通过团队参与自我受到鼓舞</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强烈的成就感</a:t>
                      </a:r>
                    </a:p>
                  </a:txBody>
                  <a:tcPr marT="45726" marB="45726"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2663">
                <a:tc>
                  <a:txBody>
                    <a:bodyPr/>
                    <a:lstStyle/>
                    <a:p>
                      <a:pPr marL="0" marR="0" lvl="0" indent="0" algn="ctr"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可观察到的行为表现</a:t>
                      </a:r>
                    </a:p>
                  </a:txBody>
                  <a:tcPr marT="45718" marB="45718"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挑战自我</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a:t>
                      </a: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管理能力</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工作热情</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高水平的相互支持</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把团队的进步看成是个人的进步，有能力解决团队内的问题</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工作程序流畅， 自愿尝试新办法</a:t>
                      </a:r>
                    </a:p>
                  </a:txBody>
                  <a:tcPr marT="45726" marB="45726"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1167">
                <a:tc>
                  <a:txBody>
                    <a:bodyPr/>
                    <a:lstStyle/>
                    <a:p>
                      <a:pPr marL="0" marR="0" lvl="0" indent="0" algn="ctr"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团队需求</a:t>
                      </a:r>
                    </a:p>
                  </a:txBody>
                  <a:tcPr marT="45718" marB="45718"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保持团队动力</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接受新成员和新的资源</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衡量绩效表现</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a:t>
                      </a:r>
                    </a:p>
                  </a:txBody>
                  <a:tcPr marT="45726" marB="45726"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40258">
                <a:tc>
                  <a:txBody>
                    <a:bodyPr/>
                    <a:lstStyle/>
                    <a:p>
                      <a:pPr marL="0" marR="0" lvl="0" indent="0" algn="ctr"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sym typeface="Impact" panose="020B0806030902050204" pitchFamily="34" charset="0"/>
                        </a:rPr>
                        <a:t>所须领导艺术</a:t>
                      </a:r>
                    </a:p>
                    <a:p>
                      <a:pPr marL="0" marR="0" lvl="0" indent="0" algn="ctr"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 </a:t>
                      </a:r>
                      <a:r>
                        <a:rPr kumimoji="1" lang="zh-CN" altLang="en-US" sz="2000" b="0" i="0" u="none" strike="noStrike" cap="none" normalizeH="0" baseline="0">
                          <a:ln>
                            <a:noFill/>
                          </a:ln>
                          <a:solidFill>
                            <a:srgbClr val="8B4C13"/>
                          </a:solidFill>
                          <a:effectLst/>
                          <a:latin typeface="Impact" panose="020B0806030902050204" pitchFamily="34" charset="0"/>
                          <a:ea typeface="汉仪中秀体简" panose="00020600040101010101" pitchFamily="18" charset="-122"/>
                          <a:cs typeface="Arial" panose="020B0604020202020204"/>
                          <a:sym typeface="Impact" panose="020B0806030902050204" pitchFamily="34" charset="0"/>
                        </a:rPr>
                        <a:t>辅导 </a:t>
                      </a:r>
                    </a:p>
                  </a:txBody>
                  <a:tcPr marT="45718" marB="45718"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a:t>
                      </a: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授权，观察，监控，提供很少的指导，只要定下目标，团队就会完成，走上了自我发展</a:t>
                      </a:r>
                      <a:r>
                        <a:rPr kumimoji="1" lang="en-US" altLang="zh-CN"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a:t>
                      </a:r>
                      <a:r>
                        <a:rPr kumimoji="1" lang="zh-CN" altLang="en-US" sz="2000" b="0" i="0" u="none" strike="noStrike" cap="none" normalizeH="0" baseline="0">
                          <a:ln>
                            <a:noFill/>
                          </a:ln>
                          <a:solidFill>
                            <a:schemeClr val="tx1"/>
                          </a:solidFill>
                          <a:effectLst/>
                          <a:latin typeface="汉仪中秀体简" panose="00020600040101010101" pitchFamily="18" charset="-122"/>
                          <a:ea typeface="汉仪中秀体简" panose="00020600040101010101" pitchFamily="18" charset="-122"/>
                          <a:cs typeface="Arial" panose="020B0604020202020204"/>
                          <a:sym typeface="Impact" panose="020B0806030902050204" pitchFamily="34" charset="0"/>
                        </a:rPr>
                        <a:t>管理的良性轨道</a:t>
                      </a:r>
                    </a:p>
                  </a:txBody>
                  <a:tcPr marT="45726" marB="45726"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灯片编号占位符 1"/>
          <p:cNvSpPr>
            <a:spLocks noGrp="1"/>
          </p:cNvSpPr>
          <p:nvPr>
            <p:ph type="sldNum" sz="quarter" idx="12"/>
          </p:nvPr>
        </p:nvSpPr>
        <p:spPr/>
        <p:txBody>
          <a:bodyPr/>
          <a:lstStyle/>
          <a:p>
            <a:fld id="{F6868696-2144-4D42-8279-65AB3C800E7F}" type="slidenum">
              <a:rPr lang="en-US" altLang="zh-CN" smtClean="0"/>
              <a:t>32</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1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clrChange>
              <a:clrFrom>
                <a:srgbClr val="F4F4F4"/>
              </a:clrFrom>
              <a:clrTo>
                <a:srgbClr val="F4F4F4">
                  <a:alpha val="0"/>
                </a:srgbClr>
              </a:clrTo>
            </a:clrChange>
            <a:extLst>
              <a:ext uri="{28A0092B-C50C-407E-A947-70E740481C1C}">
                <a14:useLocalDpi xmlns:a14="http://schemas.microsoft.com/office/drawing/2010/main" val="0"/>
              </a:ext>
            </a:extLst>
          </a:blip>
          <a:srcRect l="10409" t="7091" r="12391"/>
          <a:stretch>
            <a:fillRect/>
          </a:stretch>
        </p:blipFill>
        <p:spPr>
          <a:xfrm>
            <a:off x="119336" y="1196752"/>
            <a:ext cx="6408712" cy="5661248"/>
          </a:xfrm>
          <a:prstGeom prst="rect">
            <a:avLst/>
          </a:prstGeom>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与上司的相处之道</a:t>
            </a:r>
          </a:p>
        </p:txBody>
      </p:sp>
      <p:sp>
        <p:nvSpPr>
          <p:cNvPr id="3" name="矩形 2"/>
          <p:cNvSpPr/>
          <p:nvPr/>
        </p:nvSpPr>
        <p:spPr>
          <a:xfrm>
            <a:off x="6023992" y="1988840"/>
            <a:ext cx="5724644" cy="923330"/>
          </a:xfrm>
          <a:prstGeom prst="rect">
            <a:avLst/>
          </a:prstGeom>
        </p:spPr>
        <p:txBody>
          <a:bodyPr wrap="none">
            <a:spAutoFit/>
          </a:bodyPr>
          <a:lstStyle/>
          <a:p>
            <a:pPr>
              <a:spcBef>
                <a:spcPct val="50000"/>
              </a:spcBef>
              <a:defRPr/>
            </a:pPr>
            <a:r>
              <a:rPr kumimoji="0" lang="zh-CN" altLang="en-US" sz="5400">
                <a:solidFill>
                  <a:srgbClr val="8B4C13"/>
                </a:solidFill>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与上司的相处之道</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33</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9322" r="18992" b="11947"/>
          <a:stretch>
            <a:fillRect/>
          </a:stretch>
        </p:blipFill>
        <p:spPr>
          <a:xfrm>
            <a:off x="119336" y="1364957"/>
            <a:ext cx="5472609" cy="4882346"/>
          </a:xfrm>
          <a:prstGeom prst="rect">
            <a:avLst/>
          </a:prstGeom>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与上司的相处之道</a:t>
            </a:r>
          </a:p>
        </p:txBody>
      </p:sp>
      <p:grpSp>
        <p:nvGrpSpPr>
          <p:cNvPr id="5" name="组合 4"/>
          <p:cNvGrpSpPr/>
          <p:nvPr/>
        </p:nvGrpSpPr>
        <p:grpSpPr>
          <a:xfrm>
            <a:off x="5951984" y="971416"/>
            <a:ext cx="5400600" cy="634291"/>
            <a:chOff x="6402758" y="1340767"/>
            <a:chExt cx="3522804" cy="756855"/>
          </a:xfrm>
        </p:grpSpPr>
        <p:sp>
          <p:nvSpPr>
            <p:cNvPr id="6" name="圆角矩形 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7" name="圆角矩形 6"/>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文本框 7"/>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理解上司的立场</a:t>
              </a:r>
            </a:p>
          </p:txBody>
        </p:sp>
      </p:grpSp>
      <p:grpSp>
        <p:nvGrpSpPr>
          <p:cNvPr id="9" name="组合 8"/>
          <p:cNvGrpSpPr/>
          <p:nvPr/>
        </p:nvGrpSpPr>
        <p:grpSpPr>
          <a:xfrm>
            <a:off x="5951984" y="1789832"/>
            <a:ext cx="5400600" cy="634291"/>
            <a:chOff x="6402758" y="1340767"/>
            <a:chExt cx="3522804" cy="756855"/>
          </a:xfrm>
        </p:grpSpPr>
        <p:sp>
          <p:nvSpPr>
            <p:cNvPr id="10" name="圆角矩形 9"/>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1" name="圆角矩形 10"/>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2" name="文本框 11"/>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有事情要先向上司报告</a:t>
              </a:r>
            </a:p>
          </p:txBody>
        </p:sp>
      </p:grpSp>
      <p:grpSp>
        <p:nvGrpSpPr>
          <p:cNvPr id="13" name="组合 12"/>
          <p:cNvGrpSpPr/>
          <p:nvPr/>
        </p:nvGrpSpPr>
        <p:grpSpPr>
          <a:xfrm>
            <a:off x="5951984" y="2608248"/>
            <a:ext cx="5400600" cy="634291"/>
            <a:chOff x="6402758" y="1340767"/>
            <a:chExt cx="3522804" cy="756855"/>
          </a:xfrm>
        </p:grpSpPr>
        <p:sp>
          <p:nvSpPr>
            <p:cNvPr id="14" name="圆角矩形 13"/>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5" name="圆角矩形 14"/>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6" name="文本框 15"/>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工作到一个段落，需向上司报告</a:t>
              </a:r>
            </a:p>
          </p:txBody>
        </p:sp>
      </p:grpSp>
      <p:grpSp>
        <p:nvGrpSpPr>
          <p:cNvPr id="17" name="组合 16"/>
          <p:cNvGrpSpPr/>
          <p:nvPr/>
        </p:nvGrpSpPr>
        <p:grpSpPr>
          <a:xfrm>
            <a:off x="5951984" y="3426664"/>
            <a:ext cx="5400600" cy="634291"/>
            <a:chOff x="6402758" y="1340767"/>
            <a:chExt cx="3522804" cy="756855"/>
          </a:xfrm>
        </p:grpSpPr>
        <p:sp>
          <p:nvSpPr>
            <p:cNvPr id="18" name="圆角矩形 17"/>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9" name="圆角矩形 18"/>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20" name="文本框 19"/>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向上司提出自己的意见</a:t>
              </a:r>
            </a:p>
          </p:txBody>
        </p:sp>
      </p:grpSp>
      <p:grpSp>
        <p:nvGrpSpPr>
          <p:cNvPr id="21" name="组合 20"/>
          <p:cNvGrpSpPr/>
          <p:nvPr/>
        </p:nvGrpSpPr>
        <p:grpSpPr>
          <a:xfrm>
            <a:off x="5951984" y="4245080"/>
            <a:ext cx="5400600" cy="634291"/>
            <a:chOff x="6402758" y="1340767"/>
            <a:chExt cx="3522804" cy="756855"/>
          </a:xfrm>
        </p:grpSpPr>
        <p:sp>
          <p:nvSpPr>
            <p:cNvPr id="22" name="圆角矩形 21"/>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23" name="圆角矩形 22"/>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24" name="文本框 23"/>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向上司提供情报</a:t>
              </a:r>
            </a:p>
          </p:txBody>
        </p:sp>
      </p:grpSp>
      <p:grpSp>
        <p:nvGrpSpPr>
          <p:cNvPr id="25" name="组合 24"/>
          <p:cNvGrpSpPr/>
          <p:nvPr/>
        </p:nvGrpSpPr>
        <p:grpSpPr>
          <a:xfrm>
            <a:off x="5951984" y="5063496"/>
            <a:ext cx="5400600" cy="634291"/>
            <a:chOff x="6402758" y="1340767"/>
            <a:chExt cx="3522804" cy="756855"/>
          </a:xfrm>
        </p:grpSpPr>
        <p:sp>
          <p:nvSpPr>
            <p:cNvPr id="26" name="圆角矩形 2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27" name="圆角矩形 26"/>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28" name="文本框 27"/>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依上司的指示行事</a:t>
              </a:r>
            </a:p>
          </p:txBody>
        </p:sp>
      </p:grpSp>
      <p:grpSp>
        <p:nvGrpSpPr>
          <p:cNvPr id="29" name="组合 28"/>
          <p:cNvGrpSpPr/>
          <p:nvPr/>
        </p:nvGrpSpPr>
        <p:grpSpPr>
          <a:xfrm>
            <a:off x="5951984" y="5881912"/>
            <a:ext cx="5400600" cy="634291"/>
            <a:chOff x="6402758" y="1340767"/>
            <a:chExt cx="3522804" cy="756855"/>
          </a:xfrm>
        </p:grpSpPr>
        <p:sp>
          <p:nvSpPr>
            <p:cNvPr id="30" name="圆角矩形 29"/>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31" name="圆角矩形 30"/>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32" name="文本框 31"/>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不要在背地说上层主管的闲语</a:t>
              </a:r>
            </a:p>
          </p:txBody>
        </p:sp>
      </p:grpSp>
      <p:sp>
        <p:nvSpPr>
          <p:cNvPr id="34" name="灯片编号占位符 33"/>
          <p:cNvSpPr>
            <a:spLocks noGrp="1"/>
          </p:cNvSpPr>
          <p:nvPr>
            <p:ph type="sldNum" sz="quarter" idx="12"/>
          </p:nvPr>
        </p:nvSpPr>
        <p:spPr/>
        <p:txBody>
          <a:bodyPr/>
          <a:lstStyle/>
          <a:p>
            <a:fld id="{F6868696-2144-4D42-8279-65AB3C800E7F}" type="slidenum">
              <a:rPr lang="en-US" altLang="zh-CN" smtClean="0"/>
              <a:t>34</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25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5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a:clrChange>
              <a:clrFrom>
                <a:srgbClr val="FCFFFB"/>
              </a:clrFrom>
              <a:clrTo>
                <a:srgbClr val="FCFFFB">
                  <a:alpha val="0"/>
                </a:srgbClr>
              </a:clrTo>
            </a:clrChange>
            <a:extLst>
              <a:ext uri="{28A0092B-C50C-407E-A947-70E740481C1C}">
                <a14:useLocalDpi xmlns:a14="http://schemas.microsoft.com/office/drawing/2010/main" val="0"/>
              </a:ext>
            </a:extLst>
          </a:blip>
          <a:stretch>
            <a:fillRect/>
          </a:stretch>
        </p:blipFill>
        <p:spPr>
          <a:xfrm>
            <a:off x="5735960" y="2334546"/>
            <a:ext cx="6280434" cy="4221088"/>
          </a:xfrm>
          <a:prstGeom prst="rect">
            <a:avLst/>
          </a:prstGeom>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与上司的相处之道</a:t>
            </a:r>
          </a:p>
        </p:txBody>
      </p:sp>
      <p:grpSp>
        <p:nvGrpSpPr>
          <p:cNvPr id="5" name="组合 4"/>
          <p:cNvGrpSpPr/>
          <p:nvPr/>
        </p:nvGrpSpPr>
        <p:grpSpPr>
          <a:xfrm>
            <a:off x="1102668" y="1340768"/>
            <a:ext cx="5400600" cy="634291"/>
            <a:chOff x="6402758" y="1340767"/>
            <a:chExt cx="3522804" cy="756855"/>
          </a:xfrm>
        </p:grpSpPr>
        <p:sp>
          <p:nvSpPr>
            <p:cNvPr id="6" name="圆角矩形 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7" name="圆角矩形 6"/>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文本框 7"/>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难与上司相处的五种类型下属</a:t>
              </a:r>
            </a:p>
          </p:txBody>
        </p:sp>
      </p:grpSp>
      <p:sp>
        <p:nvSpPr>
          <p:cNvPr id="34" name="Text Box 2"/>
          <p:cNvSpPr txBox="1">
            <a:spLocks noChangeArrowheads="1"/>
          </p:cNvSpPr>
          <p:nvPr/>
        </p:nvSpPr>
        <p:spPr bwMode="auto">
          <a:xfrm>
            <a:off x="1678732" y="2447216"/>
            <a:ext cx="3742184"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660400"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
                <a:srgbClr val="8B4C13"/>
              </a:buClr>
              <a:buFont typeface="Wingdings" panose="05000000000000000000" pitchFamily="2" charset="2"/>
              <a:buAutoNum type="arabicPeriod"/>
            </a:pPr>
            <a:r>
              <a:rPr lang="zh-CN" altLang="en-US">
                <a:latin typeface="Impact" panose="020B0806030902050204" pitchFamily="34" charset="0"/>
                <a:ea typeface="汉仪中秀体简" panose="00020600040101010101" pitchFamily="18" charset="-122"/>
                <a:sym typeface="Impact" panose="020B0806030902050204" pitchFamily="34" charset="0"/>
              </a:rPr>
              <a:t>敬而远之型</a:t>
            </a:r>
          </a:p>
          <a:p>
            <a:pPr eaLnBrk="1" hangingPunct="1">
              <a:spcBef>
                <a:spcPct val="50000"/>
              </a:spcBef>
              <a:buClr>
                <a:srgbClr val="8B4C13"/>
              </a:buClr>
              <a:buFont typeface="Wingdings" panose="05000000000000000000" pitchFamily="2" charset="2"/>
              <a:buAutoNum type="arabicPeriod"/>
            </a:pPr>
            <a:r>
              <a:rPr lang="zh-CN" altLang="en-US">
                <a:latin typeface="Impact" panose="020B0806030902050204" pitchFamily="34" charset="0"/>
                <a:ea typeface="汉仪中秀体简" panose="00020600040101010101" pitchFamily="18" charset="-122"/>
                <a:sym typeface="Impact" panose="020B0806030902050204" pitchFamily="34" charset="0"/>
              </a:rPr>
              <a:t>我行我素型</a:t>
            </a:r>
          </a:p>
          <a:p>
            <a:pPr eaLnBrk="1" hangingPunct="1">
              <a:spcBef>
                <a:spcPct val="50000"/>
              </a:spcBef>
              <a:buClr>
                <a:srgbClr val="8B4C13"/>
              </a:buClr>
              <a:buFont typeface="Wingdings" panose="05000000000000000000" pitchFamily="2" charset="2"/>
              <a:buAutoNum type="arabicPeriod"/>
            </a:pPr>
            <a:r>
              <a:rPr lang="zh-CN" altLang="en-US">
                <a:latin typeface="Impact" panose="020B0806030902050204" pitchFamily="34" charset="0"/>
                <a:ea typeface="汉仪中秀体简" panose="00020600040101010101" pitchFamily="18" charset="-122"/>
                <a:sym typeface="Impact" panose="020B0806030902050204" pitchFamily="34" charset="0"/>
              </a:rPr>
              <a:t>自我推销型</a:t>
            </a:r>
          </a:p>
          <a:p>
            <a:pPr eaLnBrk="1" hangingPunct="1">
              <a:spcBef>
                <a:spcPct val="50000"/>
              </a:spcBef>
              <a:buClr>
                <a:srgbClr val="8B4C13"/>
              </a:buClr>
              <a:buFont typeface="Wingdings" panose="05000000000000000000" pitchFamily="2" charset="2"/>
              <a:buAutoNum type="arabicPeriod"/>
            </a:pPr>
            <a:r>
              <a:rPr lang="zh-CN" altLang="en-US">
                <a:latin typeface="Impact" panose="020B0806030902050204" pitchFamily="34" charset="0"/>
                <a:ea typeface="汉仪中秀体简" panose="00020600040101010101" pitchFamily="18" charset="-122"/>
                <a:sym typeface="Impact" panose="020B0806030902050204" pitchFamily="34" charset="0"/>
              </a:rPr>
              <a:t>持批评态度型</a:t>
            </a:r>
          </a:p>
          <a:p>
            <a:pPr eaLnBrk="1" hangingPunct="1">
              <a:spcBef>
                <a:spcPct val="50000"/>
              </a:spcBef>
              <a:buClr>
                <a:srgbClr val="8B4C13"/>
              </a:buClr>
              <a:buFont typeface="Wingdings" panose="05000000000000000000" pitchFamily="2" charset="2"/>
              <a:buAutoNum type="arabicPeriod"/>
            </a:pPr>
            <a:r>
              <a:rPr lang="zh-CN" altLang="en-US">
                <a:latin typeface="Impact" panose="020B0806030902050204" pitchFamily="34" charset="0"/>
                <a:ea typeface="汉仪中秀体简" panose="00020600040101010101" pitchFamily="18" charset="-122"/>
                <a:sym typeface="Impact" panose="020B0806030902050204" pitchFamily="34" charset="0"/>
              </a:rPr>
              <a:t>锋芒毕露型</a:t>
            </a:r>
          </a:p>
        </p:txBody>
      </p:sp>
      <p:sp>
        <p:nvSpPr>
          <p:cNvPr id="2" name="灯片编号占位符 1"/>
          <p:cNvSpPr>
            <a:spLocks noGrp="1"/>
          </p:cNvSpPr>
          <p:nvPr>
            <p:ph type="sldNum" sz="quarter" idx="12"/>
          </p:nvPr>
        </p:nvSpPr>
        <p:spPr/>
        <p:txBody>
          <a:bodyPr/>
          <a:lstStyle/>
          <a:p>
            <a:fld id="{F6868696-2144-4D42-8279-65AB3C800E7F}" type="slidenum">
              <a:rPr lang="en-US" altLang="zh-CN" smtClean="0"/>
              <a:t>35</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t="20895" b="14925"/>
          <a:stretch>
            <a:fillRect/>
          </a:stretch>
        </p:blipFill>
        <p:spPr>
          <a:xfrm>
            <a:off x="335360" y="1959261"/>
            <a:ext cx="11377264" cy="4961498"/>
          </a:xfrm>
          <a:prstGeom prst="rect">
            <a:avLst/>
          </a:prstGeom>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如何建立高效团队</a:t>
            </a:r>
          </a:p>
        </p:txBody>
      </p:sp>
      <p:sp>
        <p:nvSpPr>
          <p:cNvPr id="3" name="矩形 2"/>
          <p:cNvSpPr/>
          <p:nvPr/>
        </p:nvSpPr>
        <p:spPr>
          <a:xfrm>
            <a:off x="3287688" y="1268760"/>
            <a:ext cx="5724644" cy="923330"/>
          </a:xfrm>
          <a:prstGeom prst="rect">
            <a:avLst/>
          </a:prstGeom>
        </p:spPr>
        <p:txBody>
          <a:bodyPr wrap="none">
            <a:spAutoFit/>
          </a:bodyPr>
          <a:lstStyle/>
          <a:p>
            <a:pPr>
              <a:spcBef>
                <a:spcPct val="50000"/>
              </a:spcBef>
              <a:defRPr/>
            </a:pPr>
            <a:r>
              <a:rPr kumimoji="0" lang="zh-CN" altLang="en-US" sz="5400">
                <a:solidFill>
                  <a:srgbClr val="8B4C13"/>
                </a:solidFill>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如何建立高效团队</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36</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7683"/>
          <a:stretch>
            <a:fillRect/>
          </a:stretch>
        </p:blipFill>
        <p:spPr>
          <a:xfrm>
            <a:off x="8747786" y="1071194"/>
            <a:ext cx="3386969" cy="5484440"/>
          </a:xfrm>
          <a:prstGeom prst="rect">
            <a:avLst/>
          </a:prstGeom>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如何建立高效团队</a:t>
            </a:r>
          </a:p>
        </p:txBody>
      </p:sp>
      <p:grpSp>
        <p:nvGrpSpPr>
          <p:cNvPr id="5" name="组合 4"/>
          <p:cNvGrpSpPr/>
          <p:nvPr/>
        </p:nvGrpSpPr>
        <p:grpSpPr>
          <a:xfrm>
            <a:off x="911424" y="1196752"/>
            <a:ext cx="5400600" cy="634291"/>
            <a:chOff x="6402758" y="1340767"/>
            <a:chExt cx="3522804" cy="756855"/>
          </a:xfrm>
        </p:grpSpPr>
        <p:sp>
          <p:nvSpPr>
            <p:cNvPr id="6" name="圆角矩形 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7" name="圆角矩形 6"/>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文本框 7"/>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成员的能力</a:t>
              </a:r>
            </a:p>
          </p:txBody>
        </p:sp>
      </p:grpSp>
      <p:sp>
        <p:nvSpPr>
          <p:cNvPr id="9" name="灯片编号占位符 8"/>
          <p:cNvSpPr>
            <a:spLocks noGrp="1"/>
          </p:cNvSpPr>
          <p:nvPr>
            <p:ph type="sldNum" sz="quarter" idx="12"/>
          </p:nvPr>
        </p:nvSpPr>
        <p:spPr/>
        <p:txBody>
          <a:bodyPr/>
          <a:lstStyle/>
          <a:p>
            <a:fld id="{F6868696-2144-4D42-8279-65AB3C800E7F}" type="slidenum">
              <a:rPr lang="en-US" altLang="zh-CN" smtClean="0"/>
              <a:t>37</a:t>
            </a:fld>
            <a:endParaRPr lang="en-US" altLang="zh-CN"/>
          </a:p>
        </p:txBody>
      </p:sp>
      <p:sp>
        <p:nvSpPr>
          <p:cNvPr id="10" name="矩形 9"/>
          <p:cNvSpPr/>
          <p:nvPr/>
        </p:nvSpPr>
        <p:spPr>
          <a:xfrm>
            <a:off x="1008732" y="2268735"/>
            <a:ext cx="9930343" cy="397160"/>
          </a:xfrm>
          <a:prstGeom prst="rect">
            <a:avLst/>
          </a:prstGeom>
        </p:spPr>
        <p:txBody>
          <a:bodyPr wrap="square">
            <a:spAutoFit/>
          </a:bodyPr>
          <a:lstStyle/>
          <a:p>
            <a:pPr fontAlgn="auto">
              <a:lnSpc>
                <a:spcPct val="80000"/>
              </a:lnSpc>
              <a:spcAft>
                <a:spcPct val="0"/>
              </a:spcAft>
              <a:buNone/>
              <a:defRPr/>
            </a:pPr>
            <a:r>
              <a:rPr lang="zh-CN" altLang="en-US" sz="2400" b="0">
                <a:latin typeface="Impact" panose="020B0806030902050204" pitchFamily="34" charset="0"/>
                <a:ea typeface="汉仪中秀体简" panose="00020600040101010101" pitchFamily="18" charset="-122"/>
                <a:sym typeface="Impact" panose="020B0806030902050204" pitchFamily="34" charset="0"/>
              </a:rPr>
              <a:t>一个团队要想有效地运作，需要</a:t>
            </a:r>
            <a:r>
              <a:rPr lang="en-US" altLang="zh-CN" sz="2400" b="0">
                <a:latin typeface="Impact" panose="020B0806030902050204" pitchFamily="34" charset="0"/>
                <a:ea typeface="汉仪中秀体简" panose="00020600040101010101" pitchFamily="18" charset="-122"/>
                <a:sym typeface="Impact" panose="020B0806030902050204" pitchFamily="34" charset="0"/>
              </a:rPr>
              <a:t>3</a:t>
            </a:r>
            <a:r>
              <a:rPr lang="zh-CN" altLang="en-US" sz="2400" b="0">
                <a:latin typeface="Impact" panose="020B0806030902050204" pitchFamily="34" charset="0"/>
                <a:ea typeface="汉仪中秀体简" panose="00020600040101010101" pitchFamily="18" charset="-122"/>
                <a:sym typeface="Impact" panose="020B0806030902050204" pitchFamily="34" charset="0"/>
              </a:rPr>
              <a:t>种不同技能类型的人：</a:t>
            </a:r>
          </a:p>
        </p:txBody>
      </p:sp>
      <p:sp>
        <p:nvSpPr>
          <p:cNvPr id="11" name="AutoShape 14"/>
          <p:cNvSpPr>
            <a:spLocks noChangeArrowheads="1"/>
          </p:cNvSpPr>
          <p:nvPr/>
        </p:nvSpPr>
        <p:spPr bwMode="auto">
          <a:xfrm>
            <a:off x="1199454" y="3162747"/>
            <a:ext cx="7920880" cy="504000"/>
          </a:xfrm>
          <a:prstGeom prst="rect">
            <a:avLst/>
          </a:prstGeom>
          <a:solidFill>
            <a:srgbClr val="8B4C13"/>
          </a:solidFill>
          <a:ln w="9525">
            <a:noFill/>
            <a:miter lim="800000"/>
          </a:ln>
        </p:spPr>
        <p:txBody>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r>
              <a:rPr kumimoji="0" lang="zh-CN" altLang="en-US" sz="2400" b="0">
                <a:solidFill>
                  <a:schemeClr val="bg1"/>
                </a:solidFill>
                <a:latin typeface="Impact" panose="020B0806030902050204" pitchFamily="34" charset="0"/>
                <a:ea typeface="汉仪中秀体简" panose="00020600040101010101" pitchFamily="18" charset="-122"/>
                <a:sym typeface="Impact" panose="020B0806030902050204" pitchFamily="34" charset="0"/>
              </a:rPr>
              <a:t>具备决策和解决问题能力的人</a:t>
            </a:r>
          </a:p>
        </p:txBody>
      </p:sp>
      <p:sp>
        <p:nvSpPr>
          <p:cNvPr id="12" name="AutoShape 14"/>
          <p:cNvSpPr>
            <a:spLocks noChangeArrowheads="1"/>
          </p:cNvSpPr>
          <p:nvPr/>
        </p:nvSpPr>
        <p:spPr bwMode="auto">
          <a:xfrm>
            <a:off x="1199454" y="4013144"/>
            <a:ext cx="7920880" cy="504000"/>
          </a:xfrm>
          <a:prstGeom prst="rect">
            <a:avLst/>
          </a:prstGeom>
          <a:solidFill>
            <a:srgbClr val="8B4C13"/>
          </a:solidFill>
          <a:ln w="9525">
            <a:noFill/>
            <a:miter lim="800000"/>
          </a:ln>
        </p:spPr>
        <p:txBody>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r>
              <a:rPr kumimoji="0" lang="zh-CN" altLang="en-US" sz="2400" b="0">
                <a:solidFill>
                  <a:schemeClr val="bg1"/>
                </a:solidFill>
                <a:latin typeface="Impact" panose="020B0806030902050204" pitchFamily="34" charset="0"/>
                <a:ea typeface="汉仪中秀体简" panose="00020600040101010101" pitchFamily="18" charset="-122"/>
                <a:sym typeface="Impact" panose="020B0806030902050204" pitchFamily="34" charset="0"/>
              </a:rPr>
              <a:t>有技术专长的人</a:t>
            </a:r>
          </a:p>
        </p:txBody>
      </p:sp>
      <p:sp>
        <p:nvSpPr>
          <p:cNvPr id="13" name="AutoShape 14"/>
          <p:cNvSpPr>
            <a:spLocks noChangeArrowheads="1"/>
          </p:cNvSpPr>
          <p:nvPr/>
        </p:nvSpPr>
        <p:spPr bwMode="auto">
          <a:xfrm>
            <a:off x="1199454" y="4863541"/>
            <a:ext cx="7920881" cy="504000"/>
          </a:xfrm>
          <a:prstGeom prst="rect">
            <a:avLst/>
          </a:prstGeom>
          <a:solidFill>
            <a:srgbClr val="8B4C13"/>
          </a:solidFill>
          <a:ln w="9525">
            <a:noFill/>
            <a:miter lim="800000"/>
          </a:ln>
        </p:spPr>
        <p:txBody>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r>
              <a:rPr kumimoji="0" lang="zh-CN" altLang="en-US" sz="2400" b="0">
                <a:solidFill>
                  <a:schemeClr val="bg1"/>
                </a:solidFill>
                <a:latin typeface="Impact" panose="020B0806030902050204" pitchFamily="34" charset="0"/>
                <a:ea typeface="汉仪中秀体简" panose="00020600040101010101" pitchFamily="18" charset="-122"/>
                <a:sym typeface="Impact" panose="020B0806030902050204" pitchFamily="34" charset="0"/>
              </a:rPr>
              <a:t>善于聆听、反馈、解决冲突及其他人际关系    技能的人</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如何建立高效团队</a:t>
            </a:r>
          </a:p>
        </p:txBody>
      </p:sp>
      <p:grpSp>
        <p:nvGrpSpPr>
          <p:cNvPr id="5" name="组合 4"/>
          <p:cNvGrpSpPr/>
          <p:nvPr/>
        </p:nvGrpSpPr>
        <p:grpSpPr>
          <a:xfrm>
            <a:off x="4950979" y="1636937"/>
            <a:ext cx="5400600" cy="634291"/>
            <a:chOff x="6402758" y="1340767"/>
            <a:chExt cx="3522804" cy="756855"/>
          </a:xfrm>
        </p:grpSpPr>
        <p:sp>
          <p:nvSpPr>
            <p:cNvPr id="6" name="圆角矩形 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7" name="圆角矩形 6"/>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文本框 7"/>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分配角色以及增强多样性</a:t>
              </a:r>
            </a:p>
          </p:txBody>
        </p:sp>
      </p:grpSp>
      <p:sp>
        <p:nvSpPr>
          <p:cNvPr id="9" name="灯片编号占位符 8"/>
          <p:cNvSpPr>
            <a:spLocks noGrp="1"/>
          </p:cNvSpPr>
          <p:nvPr>
            <p:ph type="sldNum" sz="quarter" idx="12"/>
          </p:nvPr>
        </p:nvSpPr>
        <p:spPr/>
        <p:txBody>
          <a:bodyPr/>
          <a:lstStyle/>
          <a:p>
            <a:fld id="{F6868696-2144-4D42-8279-65AB3C800E7F}" type="slidenum">
              <a:rPr lang="en-US" altLang="zh-CN" smtClean="0"/>
              <a:t>38</a:t>
            </a:fld>
            <a:endParaRPr lang="en-US" altLang="zh-CN"/>
          </a:p>
        </p:txBody>
      </p:sp>
      <p:sp>
        <p:nvSpPr>
          <p:cNvPr id="10" name="矩形 9"/>
          <p:cNvSpPr/>
          <p:nvPr/>
        </p:nvSpPr>
        <p:spPr>
          <a:xfrm>
            <a:off x="4950979" y="2623131"/>
            <a:ext cx="6952369" cy="397160"/>
          </a:xfrm>
          <a:prstGeom prst="rect">
            <a:avLst/>
          </a:prstGeom>
        </p:spPr>
        <p:txBody>
          <a:bodyPr wrap="square">
            <a:spAutoFit/>
          </a:bodyPr>
          <a:lstStyle/>
          <a:p>
            <a:pPr fontAlgn="auto">
              <a:lnSpc>
                <a:spcPct val="80000"/>
              </a:lnSpc>
              <a:spcAft>
                <a:spcPct val="0"/>
              </a:spcAft>
              <a:buNone/>
              <a:defRPr/>
            </a:pPr>
            <a:r>
              <a:rPr lang="zh-CN" altLang="en-US" sz="2400" b="0">
                <a:latin typeface="Impact" panose="020B0806030902050204" pitchFamily="34" charset="0"/>
                <a:ea typeface="汉仪中秀体简" panose="00020600040101010101" pitchFamily="18" charset="-122"/>
                <a:sym typeface="Impact" panose="020B0806030902050204" pitchFamily="34" charset="0"/>
              </a:rPr>
              <a:t> 员工的人格特点与个人偏好应该与工作性质相符</a:t>
            </a:r>
          </a:p>
        </p:txBody>
      </p:sp>
      <p:pic>
        <p:nvPicPr>
          <p:cNvPr id="2" name="图片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159" t="12233" r="7228" b="16860"/>
          <a:stretch>
            <a:fillRect/>
          </a:stretch>
        </p:blipFill>
        <p:spPr>
          <a:xfrm>
            <a:off x="119336" y="1988840"/>
            <a:ext cx="8651909" cy="47054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060848"/>
            <a:ext cx="6273898" cy="4627831"/>
          </a:xfrm>
          <a:prstGeom prst="rect">
            <a:avLst/>
          </a:prstGeom>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如何建立高效团队</a:t>
            </a:r>
          </a:p>
        </p:txBody>
      </p:sp>
      <p:grpSp>
        <p:nvGrpSpPr>
          <p:cNvPr id="5" name="组合 4"/>
          <p:cNvGrpSpPr/>
          <p:nvPr/>
        </p:nvGrpSpPr>
        <p:grpSpPr>
          <a:xfrm>
            <a:off x="4857480" y="1132881"/>
            <a:ext cx="5400600" cy="634291"/>
            <a:chOff x="6402758" y="1340767"/>
            <a:chExt cx="3522804" cy="756855"/>
          </a:xfrm>
        </p:grpSpPr>
        <p:sp>
          <p:nvSpPr>
            <p:cNvPr id="6" name="圆角矩形 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7" name="圆角矩形 6"/>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文本框 7"/>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对于共同目的的承诺</a:t>
              </a:r>
            </a:p>
          </p:txBody>
        </p:sp>
      </p:grpSp>
      <p:sp>
        <p:nvSpPr>
          <p:cNvPr id="9" name="灯片编号占位符 8"/>
          <p:cNvSpPr>
            <a:spLocks noGrp="1"/>
          </p:cNvSpPr>
          <p:nvPr>
            <p:ph type="sldNum" sz="quarter" idx="12"/>
          </p:nvPr>
        </p:nvSpPr>
        <p:spPr/>
        <p:txBody>
          <a:bodyPr/>
          <a:lstStyle/>
          <a:p>
            <a:fld id="{F6868696-2144-4D42-8279-65AB3C800E7F}" type="slidenum">
              <a:rPr lang="en-US" altLang="zh-CN" smtClean="0"/>
              <a:t>39</a:t>
            </a:fld>
            <a:endParaRPr lang="en-US" altLang="zh-CN"/>
          </a:p>
        </p:txBody>
      </p:sp>
      <p:sp>
        <p:nvSpPr>
          <p:cNvPr id="10" name="矩形 9"/>
          <p:cNvSpPr/>
          <p:nvPr/>
        </p:nvSpPr>
        <p:spPr>
          <a:xfrm>
            <a:off x="4954788" y="2204864"/>
            <a:ext cx="6952369" cy="1699055"/>
          </a:xfrm>
          <a:prstGeom prst="rect">
            <a:avLst/>
          </a:prstGeom>
        </p:spPr>
        <p:txBody>
          <a:bodyPr wrap="square">
            <a:spAutoFit/>
          </a:bodyPr>
          <a:lstStyle/>
          <a:p>
            <a:pPr fontAlgn="auto">
              <a:lnSpc>
                <a:spcPct val="150000"/>
              </a:lnSpc>
              <a:spcAft>
                <a:spcPct val="0"/>
              </a:spcAft>
              <a:buNone/>
              <a:defRPr/>
            </a:pPr>
            <a:r>
              <a:rPr lang="zh-CN" altLang="en-US" sz="2400" b="0">
                <a:latin typeface="Impact" panose="020B0806030902050204" pitchFamily="34" charset="0"/>
                <a:ea typeface="汉仪中秀体简" panose="00020600040101010101" pitchFamily="18" charset="-122"/>
                <a:sym typeface="Impact" panose="020B0806030902050204" pitchFamily="34" charset="0"/>
              </a:rPr>
              <a:t>有效的团队具有一个大家共同追求的、有意义的目标，它能够为团队成员指引方向、提供推动力，让团队成员愿意为它贡献力量。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什麽是团队　　</a:t>
            </a:r>
          </a:p>
        </p:txBody>
      </p:sp>
      <p:grpSp>
        <p:nvGrpSpPr>
          <p:cNvPr id="43" name="组合 42"/>
          <p:cNvGrpSpPr/>
          <p:nvPr/>
        </p:nvGrpSpPr>
        <p:grpSpPr>
          <a:xfrm>
            <a:off x="732060" y="1096617"/>
            <a:ext cx="5400600" cy="634291"/>
            <a:chOff x="6402758" y="1340767"/>
            <a:chExt cx="3522804" cy="756855"/>
          </a:xfrm>
        </p:grpSpPr>
        <p:sp>
          <p:nvSpPr>
            <p:cNvPr id="44" name="圆角矩形 43"/>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45" name="圆角矩形 44"/>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46" name="文本框 45"/>
            <p:cNvSpPr txBox="1"/>
            <p:nvPr/>
          </p:nvSpPr>
          <p:spPr>
            <a:xfrm flipH="1">
              <a:off x="6466232" y="1380308"/>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团队是有以下四要素的人组成的</a:t>
              </a:r>
            </a:p>
          </p:txBody>
        </p:sp>
      </p:grpSp>
      <p:sp>
        <p:nvSpPr>
          <p:cNvPr id="7" name="矩形 6"/>
          <p:cNvSpPr/>
          <p:nvPr/>
        </p:nvSpPr>
        <p:spPr>
          <a:xfrm>
            <a:off x="2135560" y="4469584"/>
            <a:ext cx="6096000" cy="461665"/>
          </a:xfrm>
          <a:prstGeom prst="rect">
            <a:avLst/>
          </a:prstGeom>
        </p:spPr>
        <p:txBody>
          <a:bodyPr>
            <a:spAutoFit/>
          </a:bodyPr>
          <a:lstStyle/>
          <a:p>
            <a:pPr marL="0" lvl="1"/>
            <a:r>
              <a:rPr lang="zh-CN" altLang="en-US" sz="2400" b="0">
                <a:latin typeface="Impact" panose="020B0806030902050204" pitchFamily="34" charset="0"/>
                <a:ea typeface="汉仪中秀体简" panose="00020600040101010101" pitchFamily="18" charset="-122"/>
                <a:sym typeface="Impact" panose="020B0806030902050204" pitchFamily="34" charset="0"/>
              </a:rPr>
              <a:t>共同承担责任的方式；有责任心</a:t>
            </a:r>
          </a:p>
        </p:txBody>
      </p:sp>
      <p:sp>
        <p:nvSpPr>
          <p:cNvPr id="8" name="矩形 7"/>
          <p:cNvSpPr/>
          <p:nvPr/>
        </p:nvSpPr>
        <p:spPr>
          <a:xfrm>
            <a:off x="2135560" y="2283440"/>
            <a:ext cx="1723549" cy="461665"/>
          </a:xfrm>
          <a:prstGeom prst="rect">
            <a:avLst/>
          </a:prstGeom>
        </p:spPr>
        <p:txBody>
          <a:bodyPr wrap="none">
            <a:spAutoFit/>
          </a:bodyPr>
          <a:lstStyle/>
          <a:p>
            <a:r>
              <a:rPr lang="zh-CN" altLang="en-US" sz="2400" b="0">
                <a:latin typeface="Impact" panose="020B0806030902050204" pitchFamily="34" charset="0"/>
                <a:ea typeface="汉仪中秀体简" panose="00020600040101010101" pitchFamily="18" charset="-122"/>
                <a:sym typeface="Impact" panose="020B0806030902050204" pitchFamily="34" charset="0"/>
              </a:rPr>
              <a:t>相同的目的</a:t>
            </a:r>
          </a:p>
        </p:txBody>
      </p:sp>
      <p:sp>
        <p:nvSpPr>
          <p:cNvPr id="9" name="矩形 8"/>
          <p:cNvSpPr/>
          <p:nvPr/>
        </p:nvSpPr>
        <p:spPr>
          <a:xfrm>
            <a:off x="2135560" y="3321456"/>
            <a:ext cx="6672981" cy="461665"/>
          </a:xfrm>
          <a:prstGeom prst="rect">
            <a:avLst/>
          </a:prstGeom>
        </p:spPr>
        <p:txBody>
          <a:bodyPr wrap="square">
            <a:spAutoFit/>
          </a:bodyPr>
          <a:lstStyle/>
          <a:p>
            <a:pPr marL="0" lvl="1"/>
            <a:r>
              <a:rPr lang="zh-CN" altLang="en-US" sz="2400" b="0">
                <a:latin typeface="Impact" panose="020B0806030902050204" pitchFamily="34" charset="0"/>
                <a:ea typeface="汉仪中秀体简" panose="00020600040101010101" pitchFamily="18" charset="-122"/>
                <a:sym typeface="Impact" panose="020B0806030902050204" pitchFamily="34" charset="0"/>
              </a:rPr>
              <a:t>成员之间互相依赖，相互作用，相互影响</a:t>
            </a:r>
          </a:p>
        </p:txBody>
      </p:sp>
      <p:sp>
        <p:nvSpPr>
          <p:cNvPr id="14" name="矩形 13"/>
          <p:cNvSpPr/>
          <p:nvPr/>
        </p:nvSpPr>
        <p:spPr>
          <a:xfrm>
            <a:off x="2135560" y="5465276"/>
            <a:ext cx="4801314" cy="461665"/>
          </a:xfrm>
          <a:prstGeom prst="rect">
            <a:avLst/>
          </a:prstGeom>
        </p:spPr>
        <p:txBody>
          <a:bodyPr wrap="none">
            <a:spAutoFit/>
          </a:bodyPr>
          <a:lstStyle/>
          <a:p>
            <a:r>
              <a:rPr lang="zh-CN" altLang="en-US" sz="2400" b="0">
                <a:latin typeface="Impact" panose="020B0806030902050204" pitchFamily="34" charset="0"/>
                <a:ea typeface="汉仪中秀体简" panose="00020600040101010101" pitchFamily="18" charset="-122"/>
                <a:sym typeface="Impact" panose="020B0806030902050204" pitchFamily="34" charset="0"/>
              </a:rPr>
              <a:t>团队成员具有团队意识，有归属感</a:t>
            </a:r>
          </a:p>
        </p:txBody>
      </p:sp>
      <p:grpSp>
        <p:nvGrpSpPr>
          <p:cNvPr id="63" name="组合 62"/>
          <p:cNvGrpSpPr/>
          <p:nvPr/>
        </p:nvGrpSpPr>
        <p:grpSpPr>
          <a:xfrm>
            <a:off x="1199456" y="2087400"/>
            <a:ext cx="672068" cy="891120"/>
            <a:chOff x="4845857" y="2003782"/>
            <a:chExt cx="930728" cy="1234087"/>
          </a:xfrm>
          <a:effectLst>
            <a:outerShdw blurRad="190500" dist="190500" dir="5400000" algn="ctr" rotWithShape="0">
              <a:srgbClr val="000000">
                <a:alpha val="43137"/>
              </a:srgbClr>
            </a:outerShdw>
          </a:effectLst>
        </p:grpSpPr>
        <p:sp>
          <p:nvSpPr>
            <p:cNvPr id="64" name="平行四边形 63"/>
            <p:cNvSpPr/>
            <p:nvPr/>
          </p:nvSpPr>
          <p:spPr>
            <a:xfrm rot="5400000" flipH="1" flipV="1">
              <a:off x="4694177" y="2155462"/>
              <a:ext cx="1234087" cy="930728"/>
            </a:xfrm>
            <a:prstGeom prst="parallelogram">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65" name="矩形 64"/>
            <p:cNvSpPr/>
            <p:nvPr/>
          </p:nvSpPr>
          <p:spPr>
            <a:xfrm>
              <a:off x="4986451" y="2272080"/>
              <a:ext cx="646450" cy="639347"/>
            </a:xfrm>
            <a:prstGeom prst="rect">
              <a:avLst/>
            </a:prstGeom>
          </p:spPr>
          <p:txBody>
            <a:bodyPr wrap="none">
              <a:spAutoFit/>
            </a:bodyPr>
            <a:lstStyle/>
            <a:p>
              <a:r>
                <a:rPr lang="en-US" altLang="zh-CN" sz="2400" b="1">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01</a:t>
              </a:r>
              <a:endPar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endParaRPr>
            </a:p>
          </p:txBody>
        </p:sp>
      </p:grpSp>
      <p:grpSp>
        <p:nvGrpSpPr>
          <p:cNvPr id="66" name="组合 65"/>
          <p:cNvGrpSpPr/>
          <p:nvPr/>
        </p:nvGrpSpPr>
        <p:grpSpPr>
          <a:xfrm>
            <a:off x="1199456" y="3142623"/>
            <a:ext cx="672068" cy="891120"/>
            <a:chOff x="4845858" y="3331839"/>
            <a:chExt cx="930728" cy="1234087"/>
          </a:xfrm>
          <a:effectLst>
            <a:outerShdw blurRad="190500" dist="190500" dir="5400000" algn="ctr" rotWithShape="0">
              <a:srgbClr val="000000">
                <a:alpha val="43137"/>
              </a:srgbClr>
            </a:outerShdw>
          </a:effectLst>
        </p:grpSpPr>
        <p:sp>
          <p:nvSpPr>
            <p:cNvPr id="67" name="平行四边形 66"/>
            <p:cNvSpPr/>
            <p:nvPr/>
          </p:nvSpPr>
          <p:spPr>
            <a:xfrm rot="5400000" flipH="1" flipV="1">
              <a:off x="4694178" y="3483519"/>
              <a:ext cx="1234087" cy="930728"/>
            </a:xfrm>
            <a:prstGeom prst="parallelogram">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68" name="矩形 67"/>
            <p:cNvSpPr/>
            <p:nvPr/>
          </p:nvSpPr>
          <p:spPr>
            <a:xfrm>
              <a:off x="4986452" y="3625309"/>
              <a:ext cx="697510" cy="639347"/>
            </a:xfrm>
            <a:prstGeom prst="rect">
              <a:avLst/>
            </a:prstGeom>
          </p:spPr>
          <p:txBody>
            <a:bodyPr wrap="none">
              <a:spAutoFit/>
            </a:bodyPr>
            <a:lstStyle/>
            <a:p>
              <a:r>
                <a:rPr lang="en-US" altLang="zh-CN" sz="2400" b="1">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02</a:t>
              </a:r>
              <a:endPar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endParaRPr>
            </a:p>
          </p:txBody>
        </p:sp>
      </p:grpSp>
      <p:grpSp>
        <p:nvGrpSpPr>
          <p:cNvPr id="69" name="组合 68"/>
          <p:cNvGrpSpPr/>
          <p:nvPr/>
        </p:nvGrpSpPr>
        <p:grpSpPr>
          <a:xfrm>
            <a:off x="1199456" y="4197846"/>
            <a:ext cx="672068" cy="891120"/>
            <a:chOff x="4845857" y="4659896"/>
            <a:chExt cx="930728" cy="1234087"/>
          </a:xfrm>
          <a:effectLst>
            <a:outerShdw blurRad="190500" dist="190500" dir="5400000" algn="ctr" rotWithShape="0">
              <a:srgbClr val="000000">
                <a:alpha val="43137"/>
              </a:srgbClr>
            </a:outerShdw>
          </a:effectLst>
        </p:grpSpPr>
        <p:sp>
          <p:nvSpPr>
            <p:cNvPr id="70" name="平行四边形 69"/>
            <p:cNvSpPr/>
            <p:nvPr/>
          </p:nvSpPr>
          <p:spPr>
            <a:xfrm rot="5400000" flipH="1" flipV="1">
              <a:off x="4694177" y="4811576"/>
              <a:ext cx="1234087" cy="930728"/>
            </a:xfrm>
            <a:prstGeom prst="parallelogram">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71" name="矩形 70"/>
            <p:cNvSpPr/>
            <p:nvPr/>
          </p:nvSpPr>
          <p:spPr>
            <a:xfrm>
              <a:off x="4986451" y="4953774"/>
              <a:ext cx="710830" cy="639347"/>
            </a:xfrm>
            <a:prstGeom prst="rect">
              <a:avLst/>
            </a:prstGeom>
          </p:spPr>
          <p:txBody>
            <a:bodyPr wrap="none">
              <a:spAutoFit/>
            </a:bodyPr>
            <a:lstStyle/>
            <a:p>
              <a:r>
                <a:rPr lang="en-US" altLang="zh-CN" sz="2400" b="1">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03</a:t>
              </a:r>
              <a:endPar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endParaRPr>
            </a:p>
          </p:txBody>
        </p:sp>
      </p:grpSp>
      <p:grpSp>
        <p:nvGrpSpPr>
          <p:cNvPr id="72" name="组合 71"/>
          <p:cNvGrpSpPr/>
          <p:nvPr/>
        </p:nvGrpSpPr>
        <p:grpSpPr>
          <a:xfrm>
            <a:off x="1199456" y="5253070"/>
            <a:ext cx="672068" cy="891120"/>
            <a:chOff x="4845857" y="4659896"/>
            <a:chExt cx="930728" cy="1234087"/>
          </a:xfrm>
          <a:effectLst>
            <a:outerShdw blurRad="190500" dist="190500" dir="5400000" algn="ctr" rotWithShape="0">
              <a:srgbClr val="000000">
                <a:alpha val="43137"/>
              </a:srgbClr>
            </a:outerShdw>
          </a:effectLst>
        </p:grpSpPr>
        <p:sp>
          <p:nvSpPr>
            <p:cNvPr id="73" name="平行四边形 72"/>
            <p:cNvSpPr/>
            <p:nvPr/>
          </p:nvSpPr>
          <p:spPr>
            <a:xfrm rot="5400000" flipH="1" flipV="1">
              <a:off x="4694177" y="4811576"/>
              <a:ext cx="1234087" cy="930728"/>
            </a:xfrm>
            <a:prstGeom prst="parallelogram">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74" name="矩形 73"/>
            <p:cNvSpPr/>
            <p:nvPr/>
          </p:nvSpPr>
          <p:spPr>
            <a:xfrm>
              <a:off x="4986451" y="4953774"/>
              <a:ext cx="697510" cy="639347"/>
            </a:xfrm>
            <a:prstGeom prst="rect">
              <a:avLst/>
            </a:prstGeom>
          </p:spPr>
          <p:txBody>
            <a:bodyPr wrap="none">
              <a:spAutoFit/>
            </a:bodyPr>
            <a:lstStyle/>
            <a:p>
              <a:r>
                <a:rPr lang="en-US" altLang="zh-CN" sz="2400" b="1">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04</a:t>
              </a:r>
              <a:endPar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endParaRPr>
            </a:p>
          </p:txBody>
        </p:sp>
      </p:grpSp>
      <p:pic>
        <p:nvPicPr>
          <p:cNvPr id="30" name="图片 2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28048" y="3271517"/>
            <a:ext cx="5852160" cy="3657600"/>
          </a:xfrm>
          <a:prstGeom prst="rect">
            <a:avLst/>
          </a:prstGeom>
        </p:spPr>
      </p:pic>
      <p:sp>
        <p:nvSpPr>
          <p:cNvPr id="2" name="灯片编号占位符 1"/>
          <p:cNvSpPr>
            <a:spLocks noGrp="1"/>
          </p:cNvSpPr>
          <p:nvPr>
            <p:ph type="sldNum" sz="quarter" idx="12"/>
          </p:nvPr>
        </p:nvSpPr>
        <p:spPr/>
        <p:txBody>
          <a:bodyPr/>
          <a:lstStyle/>
          <a:p>
            <a:fld id="{F6868696-2144-4D42-8279-65AB3C800E7F}" type="slidenum">
              <a:rPr lang="en-US" altLang="zh-CN" smtClean="0"/>
              <a:t>4</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500"/>
                                        <p:tgtEl>
                                          <p:spTgt spid="7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如何建立高效团队</a:t>
            </a:r>
          </a:p>
        </p:txBody>
      </p:sp>
      <p:grpSp>
        <p:nvGrpSpPr>
          <p:cNvPr id="5" name="组合 4"/>
          <p:cNvGrpSpPr/>
          <p:nvPr/>
        </p:nvGrpSpPr>
        <p:grpSpPr>
          <a:xfrm>
            <a:off x="839416" y="1020497"/>
            <a:ext cx="5400600" cy="634291"/>
            <a:chOff x="6402758" y="1340767"/>
            <a:chExt cx="3522804" cy="756855"/>
          </a:xfrm>
        </p:grpSpPr>
        <p:sp>
          <p:nvSpPr>
            <p:cNvPr id="6" name="圆角矩形 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7" name="圆角矩形 6"/>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文本框 7"/>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培养相互信任精神</a:t>
              </a:r>
            </a:p>
          </p:txBody>
        </p:sp>
      </p:grpSp>
      <p:sp>
        <p:nvSpPr>
          <p:cNvPr id="9" name="灯片编号占位符 8"/>
          <p:cNvSpPr>
            <a:spLocks noGrp="1"/>
          </p:cNvSpPr>
          <p:nvPr>
            <p:ph type="sldNum" sz="quarter" idx="12"/>
          </p:nvPr>
        </p:nvSpPr>
        <p:spPr/>
        <p:txBody>
          <a:bodyPr/>
          <a:lstStyle/>
          <a:p>
            <a:fld id="{F6868696-2144-4D42-8279-65AB3C800E7F}" type="slidenum">
              <a:rPr lang="en-US" altLang="zh-CN" smtClean="0"/>
              <a:t>40</a:t>
            </a:fld>
            <a:endParaRPr lang="en-US" altLang="zh-CN"/>
          </a:p>
        </p:txBody>
      </p:sp>
      <p:sp>
        <p:nvSpPr>
          <p:cNvPr id="10" name="矩形 9"/>
          <p:cNvSpPr/>
          <p:nvPr/>
        </p:nvSpPr>
        <p:spPr>
          <a:xfrm>
            <a:off x="839416" y="2134747"/>
            <a:ext cx="10801200" cy="3416320"/>
          </a:xfrm>
          <a:prstGeom prst="rect">
            <a:avLst/>
          </a:prstGeom>
        </p:spPr>
        <p:txBody>
          <a:bodyPr wrap="square">
            <a:spAutoFit/>
          </a:bodyPr>
          <a:lstStyle/>
          <a:p>
            <a:pPr marL="342900" indent="-342900" fontAlgn="auto">
              <a:lnSpc>
                <a:spcPct val="150000"/>
              </a:lnSpc>
              <a:spcAft>
                <a:spcPct val="0"/>
              </a:spcAft>
              <a:buClr>
                <a:srgbClr val="8B4C13"/>
              </a:buClr>
              <a:buFont typeface="Wingdings" panose="05000000000000000000" pitchFamily="2" charset="2"/>
              <a:buChar char="p"/>
              <a:defRPr/>
            </a:pPr>
            <a:r>
              <a:rPr lang="zh-CN" altLang="en-US" sz="2400" b="0">
                <a:latin typeface="Impact" panose="020B0806030902050204" pitchFamily="34" charset="0"/>
                <a:ea typeface="汉仪中秀体简" panose="00020600040101010101" pitchFamily="18" charset="-122"/>
                <a:sym typeface="Impact" panose="020B0806030902050204" pitchFamily="34" charset="0"/>
              </a:rPr>
              <a:t>成员间“互赖”、“双赢”观点深入人心。</a:t>
            </a:r>
          </a:p>
          <a:p>
            <a:pPr marL="342900" indent="-342900" fontAlgn="auto">
              <a:lnSpc>
                <a:spcPct val="150000"/>
              </a:lnSpc>
              <a:spcAft>
                <a:spcPct val="0"/>
              </a:spcAft>
              <a:buClr>
                <a:srgbClr val="8B4C13"/>
              </a:buClr>
              <a:buFont typeface="Wingdings" panose="05000000000000000000" pitchFamily="2" charset="2"/>
              <a:buChar char="p"/>
              <a:defRPr/>
            </a:pPr>
            <a:r>
              <a:rPr lang="zh-CN" altLang="en-US" sz="2400" b="0">
                <a:latin typeface="Impact" panose="020B0806030902050204" pitchFamily="34" charset="0"/>
                <a:ea typeface="汉仪中秀体简" panose="00020600040101010101" pitchFamily="18" charset="-122"/>
                <a:sym typeface="Impact" panose="020B0806030902050204" pitchFamily="34" charset="0"/>
              </a:rPr>
              <a:t>信任是重要的，但也是脆弱的。它需要花时间去建立，更需要花精力去维护。</a:t>
            </a:r>
          </a:p>
          <a:p>
            <a:pPr marL="342900" indent="-342900" fontAlgn="auto">
              <a:lnSpc>
                <a:spcPct val="150000"/>
              </a:lnSpc>
              <a:spcAft>
                <a:spcPct val="0"/>
              </a:spcAft>
              <a:buClr>
                <a:srgbClr val="8B4C13"/>
              </a:buClr>
              <a:buFont typeface="Wingdings" panose="05000000000000000000" pitchFamily="2" charset="2"/>
              <a:buChar char="p"/>
              <a:defRPr/>
            </a:pPr>
            <a:r>
              <a:rPr lang="zh-CN" altLang="en-US" sz="2400" b="0">
                <a:latin typeface="Impact" panose="020B0806030902050204" pitchFamily="34" charset="0"/>
                <a:ea typeface="汉仪中秀体简" panose="00020600040101010101" pitchFamily="18" charset="-122"/>
                <a:sym typeface="Impact" panose="020B0806030902050204" pitchFamily="34" charset="0"/>
              </a:rPr>
              <a:t>信任来自于诚信</a:t>
            </a:r>
          </a:p>
          <a:p>
            <a:pPr marL="342900" indent="-342900" fontAlgn="auto">
              <a:lnSpc>
                <a:spcPct val="150000"/>
              </a:lnSpc>
              <a:spcAft>
                <a:spcPct val="0"/>
              </a:spcAft>
              <a:buClr>
                <a:srgbClr val="8B4C13"/>
              </a:buClr>
              <a:buFont typeface="Wingdings" panose="05000000000000000000" pitchFamily="2" charset="2"/>
              <a:buChar char="p"/>
              <a:defRPr/>
            </a:pPr>
            <a:r>
              <a:rPr lang="zh-CN" altLang="en-US" sz="2400" b="0">
                <a:latin typeface="Impact" panose="020B0806030902050204" pitchFamily="34" charset="0"/>
                <a:ea typeface="汉仪中秀体简" panose="00020600040101010101" pitchFamily="18" charset="-122"/>
                <a:sym typeface="Impact" panose="020B0806030902050204" pitchFamily="34" charset="0"/>
              </a:rPr>
              <a:t>信任来自于公开，透明，把有关团队的情况、问题、挑战等告诉团队成员，解释你为什么要这样做。</a:t>
            </a:r>
          </a:p>
          <a:p>
            <a:pPr marL="342900" indent="-342900" fontAlgn="auto">
              <a:lnSpc>
                <a:spcPct val="150000"/>
              </a:lnSpc>
              <a:spcAft>
                <a:spcPct val="0"/>
              </a:spcAft>
              <a:buClr>
                <a:srgbClr val="8B4C13"/>
              </a:buClr>
              <a:buFont typeface="Wingdings" panose="05000000000000000000" pitchFamily="2" charset="2"/>
              <a:buChar char="p"/>
              <a:defRPr/>
            </a:pPr>
            <a:r>
              <a:rPr lang="zh-CN" altLang="en-US" sz="2400" b="0">
                <a:latin typeface="Impact" panose="020B0806030902050204" pitchFamily="34" charset="0"/>
                <a:ea typeface="汉仪中秀体简" panose="00020600040101010101" pitchFamily="18" charset="-122"/>
                <a:sym typeface="Impact" panose="020B0806030902050204" pitchFamily="34" charset="0"/>
              </a:rPr>
              <a:t>要表现出你为团队中其他人的利益工作也在所不辞</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如何建立高效团队</a:t>
            </a:r>
          </a:p>
        </p:txBody>
      </p:sp>
      <p:grpSp>
        <p:nvGrpSpPr>
          <p:cNvPr id="5" name="组合 4"/>
          <p:cNvGrpSpPr/>
          <p:nvPr/>
        </p:nvGrpSpPr>
        <p:grpSpPr>
          <a:xfrm>
            <a:off x="839416" y="1020497"/>
            <a:ext cx="5400600" cy="634291"/>
            <a:chOff x="6402758" y="1340767"/>
            <a:chExt cx="3522804" cy="756855"/>
          </a:xfrm>
        </p:grpSpPr>
        <p:sp>
          <p:nvSpPr>
            <p:cNvPr id="6" name="圆角矩形 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7" name="圆角矩形 6"/>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文本框 7"/>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怎样赢得别人的信任呢？</a:t>
              </a:r>
            </a:p>
          </p:txBody>
        </p:sp>
      </p:grpSp>
      <p:sp>
        <p:nvSpPr>
          <p:cNvPr id="9" name="灯片编号占位符 8"/>
          <p:cNvSpPr>
            <a:spLocks noGrp="1"/>
          </p:cNvSpPr>
          <p:nvPr>
            <p:ph type="sldNum" sz="quarter" idx="12"/>
          </p:nvPr>
        </p:nvSpPr>
        <p:spPr/>
        <p:txBody>
          <a:bodyPr/>
          <a:lstStyle/>
          <a:p>
            <a:fld id="{F6868696-2144-4D42-8279-65AB3C800E7F}" type="slidenum">
              <a:rPr lang="en-US" altLang="zh-CN" smtClean="0"/>
              <a:t>41</a:t>
            </a:fld>
            <a:endParaRPr lang="en-US" altLang="zh-CN"/>
          </a:p>
        </p:txBody>
      </p:sp>
      <p:sp>
        <p:nvSpPr>
          <p:cNvPr id="12" name="Text Box 5"/>
          <p:cNvSpPr txBox="1">
            <a:spLocks noChangeArrowheads="1"/>
          </p:cNvSpPr>
          <p:nvPr/>
        </p:nvSpPr>
        <p:spPr bwMode="auto">
          <a:xfrm>
            <a:off x="936724" y="2708920"/>
            <a:ext cx="595136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50000"/>
              </a:spcBef>
            </a:pPr>
            <a:r>
              <a:rPr kumimoji="0" lang="zh-CN" altLang="en-GB" sz="2000" b="0">
                <a:latin typeface="Impact" panose="020B0806030902050204" pitchFamily="34" charset="0"/>
                <a:ea typeface="汉仪中秀体简" panose="00020600040101010101" pitchFamily="18" charset="-122"/>
                <a:sym typeface="Impact" panose="020B0806030902050204" pitchFamily="34" charset="0"/>
              </a:rPr>
              <a:t>通过展示你的技术能力和职业水平来赢的他人的尊重，尤其是要表现出你的沟通技能、解决冲突和其他的人际关系技能</a:t>
            </a:r>
            <a:endParaRPr kumimoji="0" lang="zh-CN" altLang="en-US" sz="2000" b="0">
              <a:latin typeface="Impact" panose="020B0806030902050204" pitchFamily="34" charset="0"/>
              <a:ea typeface="汉仪中秀体简" panose="00020600040101010101" pitchFamily="18" charset="-122"/>
              <a:cs typeface="Arial" panose="020B0604020202020204" pitchFamily="34" charset="0"/>
              <a:sym typeface="Impact" panose="020B0806030902050204" pitchFamily="34" charset="0"/>
            </a:endParaRPr>
          </a:p>
        </p:txBody>
      </p:sp>
      <p:sp>
        <p:nvSpPr>
          <p:cNvPr id="13" name="AutoShape 14"/>
          <p:cNvSpPr>
            <a:spLocks noChangeArrowheads="1"/>
          </p:cNvSpPr>
          <p:nvPr/>
        </p:nvSpPr>
        <p:spPr bwMode="auto">
          <a:xfrm>
            <a:off x="936724" y="2037894"/>
            <a:ext cx="5511714" cy="504000"/>
          </a:xfrm>
          <a:prstGeom prst="rect">
            <a:avLst/>
          </a:prstGeom>
          <a:solidFill>
            <a:srgbClr val="8B4C13"/>
          </a:solidFill>
          <a:ln w="9525">
            <a:noFill/>
            <a:miter lim="800000"/>
          </a:ln>
        </p:spPr>
        <p:txBody>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r>
              <a:rPr kumimoji="0" lang="zh-CN" altLang="en-US" sz="2400" b="0">
                <a:solidFill>
                  <a:schemeClr val="bg1"/>
                </a:solidFill>
                <a:latin typeface="Impact" panose="020B0806030902050204" pitchFamily="34" charset="0"/>
                <a:ea typeface="汉仪中秀体简" panose="00020600040101010101" pitchFamily="18" charset="-122"/>
                <a:sym typeface="Impact" panose="020B0806030902050204" pitchFamily="34" charset="0"/>
              </a:rPr>
              <a:t>展现你的才华</a:t>
            </a:r>
          </a:p>
        </p:txBody>
      </p:sp>
      <p:sp>
        <p:nvSpPr>
          <p:cNvPr id="14" name="Text Box 5"/>
          <p:cNvSpPr txBox="1">
            <a:spLocks noChangeArrowheads="1"/>
          </p:cNvSpPr>
          <p:nvPr/>
        </p:nvSpPr>
        <p:spPr bwMode="auto">
          <a:xfrm>
            <a:off x="936724" y="5047145"/>
            <a:ext cx="5951364" cy="96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50000"/>
              </a:spcBef>
            </a:pPr>
            <a:r>
              <a:rPr kumimoji="0" lang="zh-CN" altLang="en-US" sz="2000" b="0">
                <a:latin typeface="Impact" panose="020B0806030902050204" pitchFamily="34" charset="0"/>
                <a:ea typeface="汉仪中秀体简" panose="00020600040101010101" pitchFamily="18" charset="-122"/>
                <a:sym typeface="Impact" panose="020B0806030902050204" pitchFamily="34" charset="0"/>
              </a:rPr>
              <a:t>在言行上要支持团队，捍卫团队和团队成员的利益，这表面你忠实于你的团队 。</a:t>
            </a:r>
          </a:p>
        </p:txBody>
      </p:sp>
      <p:sp>
        <p:nvSpPr>
          <p:cNvPr id="15" name="AutoShape 14"/>
          <p:cNvSpPr>
            <a:spLocks noChangeArrowheads="1"/>
          </p:cNvSpPr>
          <p:nvPr/>
        </p:nvSpPr>
        <p:spPr bwMode="auto">
          <a:xfrm>
            <a:off x="936724" y="4376119"/>
            <a:ext cx="5511714" cy="504000"/>
          </a:xfrm>
          <a:prstGeom prst="rect">
            <a:avLst/>
          </a:prstGeom>
          <a:solidFill>
            <a:srgbClr val="8B4C13"/>
          </a:solidFill>
          <a:ln w="9525">
            <a:noFill/>
            <a:miter lim="800000"/>
          </a:ln>
        </p:spPr>
        <p:txBody>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r>
              <a:rPr kumimoji="0" lang="zh-CN" altLang="en-US" sz="2400" b="0">
                <a:solidFill>
                  <a:schemeClr val="bg1"/>
                </a:solidFill>
                <a:latin typeface="Impact" panose="020B0806030902050204" pitchFamily="34" charset="0"/>
                <a:ea typeface="汉仪中秀体简" panose="00020600040101010101" pitchFamily="18" charset="-122"/>
                <a:sym typeface="Impact" panose="020B0806030902050204" pitchFamily="34" charset="0"/>
              </a:rPr>
              <a:t>做一个团队成员</a:t>
            </a:r>
          </a:p>
        </p:txBody>
      </p:sp>
      <p:pic>
        <p:nvPicPr>
          <p:cNvPr id="2" name="图片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220" t="4851" r="6547" b="5900"/>
          <a:stretch>
            <a:fillRect/>
          </a:stretch>
        </p:blipFill>
        <p:spPr>
          <a:xfrm>
            <a:off x="6888088" y="2505184"/>
            <a:ext cx="5062528" cy="37418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1500"/>
                                        <p:tgtEl>
                                          <p:spTgt spid="12"/>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500"/>
                            </p:stCondLst>
                            <p:childTnLst>
                              <p:par>
                                <p:cTn id="27" presetID="22"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如何建立高效团队</a:t>
            </a:r>
          </a:p>
        </p:txBody>
      </p:sp>
      <p:grpSp>
        <p:nvGrpSpPr>
          <p:cNvPr id="5" name="组合 4"/>
          <p:cNvGrpSpPr/>
          <p:nvPr/>
        </p:nvGrpSpPr>
        <p:grpSpPr>
          <a:xfrm>
            <a:off x="5710660" y="1129014"/>
            <a:ext cx="5400600" cy="634291"/>
            <a:chOff x="6402758" y="1340767"/>
            <a:chExt cx="3522804" cy="756855"/>
          </a:xfrm>
        </p:grpSpPr>
        <p:sp>
          <p:nvSpPr>
            <p:cNvPr id="6" name="圆角矩形 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7" name="圆角矩形 6"/>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文本框 7"/>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怎样赢得别人的信任呢？</a:t>
              </a:r>
            </a:p>
          </p:txBody>
        </p:sp>
      </p:grpSp>
      <p:sp>
        <p:nvSpPr>
          <p:cNvPr id="9" name="灯片编号占位符 8"/>
          <p:cNvSpPr>
            <a:spLocks noGrp="1"/>
          </p:cNvSpPr>
          <p:nvPr>
            <p:ph type="sldNum" sz="quarter" idx="12"/>
          </p:nvPr>
        </p:nvSpPr>
        <p:spPr/>
        <p:txBody>
          <a:bodyPr/>
          <a:lstStyle/>
          <a:p>
            <a:fld id="{F6868696-2144-4D42-8279-65AB3C800E7F}" type="slidenum">
              <a:rPr lang="en-US" altLang="zh-CN" smtClean="0"/>
              <a:t>42</a:t>
            </a:fld>
            <a:endParaRPr lang="en-US" altLang="zh-CN"/>
          </a:p>
        </p:txBody>
      </p:sp>
      <p:sp>
        <p:nvSpPr>
          <p:cNvPr id="12" name="Text Box 5"/>
          <p:cNvSpPr txBox="1">
            <a:spLocks noChangeArrowheads="1"/>
          </p:cNvSpPr>
          <p:nvPr/>
        </p:nvSpPr>
        <p:spPr bwMode="auto">
          <a:xfrm>
            <a:off x="5807968" y="2817437"/>
            <a:ext cx="595136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50000"/>
              </a:spcBef>
            </a:pPr>
            <a:r>
              <a:rPr kumimoji="0" lang="zh-CN" altLang="en-US" sz="2000" b="0">
                <a:latin typeface="Impact" panose="020B0806030902050204" pitchFamily="34" charset="0"/>
                <a:ea typeface="汉仪中秀体简" panose="00020600040101010101" pitchFamily="18" charset="-122"/>
                <a:sym typeface="Impact" panose="020B0806030902050204" pitchFamily="34" charset="0"/>
              </a:rPr>
              <a:t>在作出决策或采取行动前考虑一下在客观性和公正性方面别人会怎么理解，在业绩评估和奖励等方面要做得公正公平</a:t>
            </a:r>
          </a:p>
        </p:txBody>
      </p:sp>
      <p:sp>
        <p:nvSpPr>
          <p:cNvPr id="13" name="AutoShape 14"/>
          <p:cNvSpPr>
            <a:spLocks noChangeArrowheads="1"/>
          </p:cNvSpPr>
          <p:nvPr/>
        </p:nvSpPr>
        <p:spPr bwMode="auto">
          <a:xfrm>
            <a:off x="5807968" y="2146411"/>
            <a:ext cx="5511714" cy="504000"/>
          </a:xfrm>
          <a:prstGeom prst="rect">
            <a:avLst/>
          </a:prstGeom>
          <a:solidFill>
            <a:srgbClr val="8B4C13"/>
          </a:solidFill>
          <a:ln w="9525">
            <a:noFill/>
            <a:miter lim="800000"/>
          </a:ln>
        </p:spPr>
        <p:txBody>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r>
              <a:rPr kumimoji="0" lang="zh-CN" altLang="en-US" sz="2400" b="0">
                <a:solidFill>
                  <a:schemeClr val="bg1"/>
                </a:solidFill>
                <a:latin typeface="Impact" panose="020B0806030902050204" pitchFamily="34" charset="0"/>
                <a:ea typeface="汉仪中秀体简" panose="00020600040101010101" pitchFamily="18" charset="-122"/>
                <a:sym typeface="Impact" panose="020B0806030902050204" pitchFamily="34" charset="0"/>
              </a:rPr>
              <a:t>公正</a:t>
            </a:r>
          </a:p>
        </p:txBody>
      </p:sp>
      <p:sp>
        <p:nvSpPr>
          <p:cNvPr id="14" name="Text Box 5"/>
          <p:cNvSpPr txBox="1">
            <a:spLocks noChangeArrowheads="1"/>
          </p:cNvSpPr>
          <p:nvPr/>
        </p:nvSpPr>
        <p:spPr bwMode="auto">
          <a:xfrm>
            <a:off x="5807968" y="5155662"/>
            <a:ext cx="5951364" cy="143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50000"/>
              </a:spcBef>
            </a:pPr>
            <a:r>
              <a:rPr kumimoji="0" lang="zh-CN" altLang="en-US" sz="2000" b="0">
                <a:latin typeface="Impact" panose="020B0806030902050204" pitchFamily="34" charset="0"/>
                <a:ea typeface="汉仪中秀体简" panose="00020600040101010101" pitchFamily="18" charset="-122"/>
                <a:sym typeface="Impact" panose="020B0806030902050204" pitchFamily="34" charset="0"/>
              </a:rPr>
              <a:t>要让团队成员在他们需要你时能找得到你，对团队成员的想法，主意等积极得提出帮助、建议、辅导和支持</a:t>
            </a:r>
          </a:p>
        </p:txBody>
      </p:sp>
      <p:sp>
        <p:nvSpPr>
          <p:cNvPr id="15" name="AutoShape 14"/>
          <p:cNvSpPr>
            <a:spLocks noChangeArrowheads="1"/>
          </p:cNvSpPr>
          <p:nvPr/>
        </p:nvSpPr>
        <p:spPr bwMode="auto">
          <a:xfrm>
            <a:off x="5807968" y="4484636"/>
            <a:ext cx="5511714" cy="504000"/>
          </a:xfrm>
          <a:prstGeom prst="rect">
            <a:avLst/>
          </a:prstGeom>
          <a:solidFill>
            <a:srgbClr val="8B4C13"/>
          </a:solidFill>
          <a:ln w="9525">
            <a:noFill/>
            <a:miter lim="800000"/>
          </a:ln>
        </p:spPr>
        <p:txBody>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r>
              <a:rPr kumimoji="0" lang="zh-CN" altLang="en-US" sz="2400" b="0">
                <a:solidFill>
                  <a:schemeClr val="bg1"/>
                </a:solidFill>
                <a:latin typeface="Impact" panose="020B0806030902050204" pitchFamily="34" charset="0"/>
                <a:ea typeface="汉仪中秀体简" panose="00020600040101010101" pitchFamily="18" charset="-122"/>
                <a:sym typeface="Impact" panose="020B0806030902050204" pitchFamily="34" charset="0"/>
              </a:rPr>
              <a:t>支持</a:t>
            </a:r>
          </a:p>
        </p:txBody>
      </p:sp>
      <p:pic>
        <p:nvPicPr>
          <p:cNvPr id="2" name="图片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3172" t="16144" r="16286" b="4602"/>
          <a:stretch>
            <a:fillRect/>
          </a:stretch>
        </p:blipFill>
        <p:spPr>
          <a:xfrm>
            <a:off x="716161" y="1467117"/>
            <a:ext cx="4850482" cy="47622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1500"/>
                                        <p:tgtEl>
                                          <p:spTgt spid="12"/>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500"/>
                            </p:stCondLst>
                            <p:childTnLst>
                              <p:par>
                                <p:cTn id="27" presetID="22"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如何建立高效团队</a:t>
            </a:r>
          </a:p>
        </p:txBody>
      </p:sp>
      <p:grpSp>
        <p:nvGrpSpPr>
          <p:cNvPr id="5" name="组合 4"/>
          <p:cNvGrpSpPr/>
          <p:nvPr/>
        </p:nvGrpSpPr>
        <p:grpSpPr>
          <a:xfrm>
            <a:off x="839416" y="1020497"/>
            <a:ext cx="5400600" cy="634291"/>
            <a:chOff x="6402758" y="1340767"/>
            <a:chExt cx="3522804" cy="756855"/>
          </a:xfrm>
        </p:grpSpPr>
        <p:sp>
          <p:nvSpPr>
            <p:cNvPr id="6" name="圆角矩形 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7" name="圆角矩形 6"/>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文本框 7"/>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怎样赢得别人的信任呢？</a:t>
              </a:r>
            </a:p>
          </p:txBody>
        </p:sp>
      </p:grpSp>
      <p:sp>
        <p:nvSpPr>
          <p:cNvPr id="9" name="灯片编号占位符 8"/>
          <p:cNvSpPr>
            <a:spLocks noGrp="1"/>
          </p:cNvSpPr>
          <p:nvPr>
            <p:ph type="sldNum" sz="quarter" idx="12"/>
          </p:nvPr>
        </p:nvSpPr>
        <p:spPr/>
        <p:txBody>
          <a:bodyPr/>
          <a:lstStyle/>
          <a:p>
            <a:fld id="{F6868696-2144-4D42-8279-65AB3C800E7F}" type="slidenum">
              <a:rPr lang="en-US" altLang="zh-CN" smtClean="0"/>
              <a:t>43</a:t>
            </a:fld>
            <a:endParaRPr lang="en-US" altLang="zh-CN"/>
          </a:p>
        </p:txBody>
      </p:sp>
      <p:sp>
        <p:nvSpPr>
          <p:cNvPr id="12" name="Text Box 5"/>
          <p:cNvSpPr txBox="1">
            <a:spLocks noChangeArrowheads="1"/>
          </p:cNvSpPr>
          <p:nvPr/>
        </p:nvSpPr>
        <p:spPr bwMode="auto">
          <a:xfrm>
            <a:off x="767978" y="2330360"/>
            <a:ext cx="684076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50000"/>
              </a:spcBef>
            </a:pPr>
            <a:r>
              <a:rPr kumimoji="0" lang="zh-CN" altLang="en-US" sz="2000" b="0">
                <a:latin typeface="Impact" panose="020B0806030902050204" pitchFamily="34" charset="0"/>
                <a:ea typeface="汉仪中秀体简" panose="00020600040101010101" pitchFamily="18" charset="-122"/>
                <a:sym typeface="Impact" panose="020B0806030902050204" pitchFamily="34" charset="0"/>
              </a:rPr>
              <a:t>让你的团队成员分享你的感觉，沮丧的，苦恼的，严肃的，别人会认为你跟他们一样有七情六欲，是真实的人，这样他们理解你是怎样的人，会增加对你的尊重和信任</a:t>
            </a:r>
          </a:p>
        </p:txBody>
      </p:sp>
      <p:sp>
        <p:nvSpPr>
          <p:cNvPr id="13" name="AutoShape 14"/>
          <p:cNvSpPr>
            <a:spLocks noChangeArrowheads="1"/>
          </p:cNvSpPr>
          <p:nvPr/>
        </p:nvSpPr>
        <p:spPr bwMode="auto">
          <a:xfrm>
            <a:off x="803347" y="1851115"/>
            <a:ext cx="6335407" cy="504000"/>
          </a:xfrm>
          <a:prstGeom prst="rect">
            <a:avLst/>
          </a:prstGeom>
          <a:solidFill>
            <a:srgbClr val="8B4C13"/>
          </a:solidFill>
          <a:ln w="9525">
            <a:noFill/>
            <a:miter lim="800000"/>
          </a:ln>
        </p:spPr>
        <p:txBody>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r>
              <a:rPr kumimoji="0" lang="zh-CN" altLang="en-US" sz="2400" b="0">
                <a:solidFill>
                  <a:schemeClr val="bg1"/>
                </a:solidFill>
                <a:latin typeface="Impact" panose="020B0806030902050204" pitchFamily="34" charset="0"/>
                <a:ea typeface="汉仪中秀体简" panose="00020600040101010101" pitchFamily="18" charset="-122"/>
                <a:sym typeface="Impact" panose="020B0806030902050204" pitchFamily="34" charset="0"/>
              </a:rPr>
              <a:t>谈出你的感想</a:t>
            </a:r>
          </a:p>
        </p:txBody>
      </p:sp>
      <p:sp>
        <p:nvSpPr>
          <p:cNvPr id="14" name="Text Box 5"/>
          <p:cNvSpPr txBox="1">
            <a:spLocks noChangeArrowheads="1"/>
          </p:cNvSpPr>
          <p:nvPr/>
        </p:nvSpPr>
        <p:spPr bwMode="auto">
          <a:xfrm>
            <a:off x="748725" y="4365104"/>
            <a:ext cx="684076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50000"/>
              </a:spcBef>
            </a:pPr>
            <a:r>
              <a:rPr kumimoji="0" lang="zh-CN" altLang="en-US" sz="2000" b="0">
                <a:latin typeface="Impact" panose="020B0806030902050204" pitchFamily="34" charset="0"/>
                <a:ea typeface="汉仪中秀体简" panose="00020600040101010101" pitchFamily="18" charset="-122"/>
                <a:sym typeface="Impact" panose="020B0806030902050204" pitchFamily="34" charset="0"/>
              </a:rPr>
              <a:t>仔细聆听别人的意见，特别是不同的意见你对团队成员表达尊重的方法，仔细聆听别人的意见有助于建立一种融洽友好的关系</a:t>
            </a:r>
            <a:r>
              <a:rPr kumimoji="0" lang="en-US" altLang="zh-CN" sz="2000" b="0">
                <a:latin typeface="Impact" panose="020B0806030902050204" pitchFamily="34" charset="0"/>
                <a:ea typeface="汉仪中秀体简" panose="00020600040101010101" pitchFamily="18" charset="-122"/>
                <a:sym typeface="Impact" panose="020B0806030902050204" pitchFamily="34" charset="0"/>
              </a:rPr>
              <a:t>;</a:t>
            </a:r>
            <a:r>
              <a:rPr kumimoji="0" lang="zh-CN" altLang="en-US" sz="2000" b="0">
                <a:latin typeface="Impact" panose="020B0806030902050204" pitchFamily="34" charset="0"/>
                <a:ea typeface="汉仪中秀体简" panose="00020600040101010101" pitchFamily="18" charset="-122"/>
                <a:sym typeface="Impact" panose="020B0806030902050204" pitchFamily="34" charset="0"/>
              </a:rPr>
              <a:t>可以鼓励对方向我们提供更多的信息</a:t>
            </a:r>
            <a:r>
              <a:rPr kumimoji="0" lang="en-US" altLang="zh-CN" sz="2000" b="0">
                <a:latin typeface="Impact" panose="020B0806030902050204" pitchFamily="34" charset="0"/>
                <a:ea typeface="汉仪中秀体简" panose="00020600040101010101" pitchFamily="18" charset="-122"/>
                <a:sym typeface="Impact" panose="020B0806030902050204" pitchFamily="34" charset="0"/>
              </a:rPr>
              <a:t>;</a:t>
            </a:r>
            <a:r>
              <a:rPr kumimoji="0" lang="zh-CN" altLang="en-US" sz="2000" b="0">
                <a:latin typeface="Impact" panose="020B0806030902050204" pitchFamily="34" charset="0"/>
                <a:ea typeface="汉仪中秀体简" panose="00020600040101010101" pitchFamily="18" charset="-122"/>
                <a:sym typeface="Impact" panose="020B0806030902050204" pitchFamily="34" charset="0"/>
              </a:rPr>
              <a:t>提供机会来澄清或说明误解</a:t>
            </a:r>
          </a:p>
        </p:txBody>
      </p:sp>
      <p:sp>
        <p:nvSpPr>
          <p:cNvPr id="15" name="AutoShape 14"/>
          <p:cNvSpPr>
            <a:spLocks noChangeArrowheads="1"/>
          </p:cNvSpPr>
          <p:nvPr/>
        </p:nvSpPr>
        <p:spPr bwMode="auto">
          <a:xfrm>
            <a:off x="866470" y="3885859"/>
            <a:ext cx="6335407" cy="504000"/>
          </a:xfrm>
          <a:prstGeom prst="rect">
            <a:avLst/>
          </a:prstGeom>
          <a:solidFill>
            <a:srgbClr val="8B4C13"/>
          </a:solidFill>
          <a:ln w="9525">
            <a:noFill/>
            <a:miter lim="800000"/>
          </a:ln>
        </p:spPr>
        <p:txBody>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r>
              <a:rPr kumimoji="0" lang="zh-CN" altLang="en-US" sz="2400" b="0">
                <a:solidFill>
                  <a:schemeClr val="bg1"/>
                </a:solidFill>
                <a:latin typeface="Impact" panose="020B0806030902050204" pitchFamily="34" charset="0"/>
                <a:ea typeface="汉仪中秀体简" panose="00020600040101010101" pitchFamily="18" charset="-122"/>
                <a:sym typeface="Impact" panose="020B0806030902050204" pitchFamily="34" charset="0"/>
              </a:rPr>
              <a:t>尊重别人</a:t>
            </a:r>
          </a:p>
        </p:txBody>
      </p:sp>
      <p:pic>
        <p:nvPicPr>
          <p:cNvPr id="2" name="图片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0342" t="14195" r="4591" b="3295"/>
          <a:stretch>
            <a:fillRect/>
          </a:stretch>
        </p:blipFill>
        <p:spPr>
          <a:xfrm>
            <a:off x="8040216" y="1792532"/>
            <a:ext cx="3763614" cy="47045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1500"/>
                                        <p:tgtEl>
                                          <p:spTgt spid="12"/>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500"/>
                            </p:stCondLst>
                            <p:childTnLst>
                              <p:par>
                                <p:cTn id="27" presetID="22"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clrChange>
              <a:clrFrom>
                <a:srgbClr val="E9DFC6"/>
              </a:clrFrom>
              <a:clrTo>
                <a:srgbClr val="E9DFC6">
                  <a:alpha val="0"/>
                </a:srgbClr>
              </a:clrTo>
            </a:clrChange>
            <a:extLst>
              <a:ext uri="{28A0092B-C50C-407E-A947-70E740481C1C}">
                <a14:useLocalDpi xmlns:a14="http://schemas.microsoft.com/office/drawing/2010/main" val="0"/>
              </a:ext>
            </a:extLst>
          </a:blip>
          <a:srcRect l="15561" t="20601" r="11360" b="17450"/>
          <a:stretch>
            <a:fillRect/>
          </a:stretch>
        </p:blipFill>
        <p:spPr>
          <a:xfrm>
            <a:off x="6672064" y="2319888"/>
            <a:ext cx="5691870" cy="3860004"/>
          </a:xfrm>
          <a:prstGeom prst="rect">
            <a:avLst/>
          </a:prstGeom>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如何建立高效团队</a:t>
            </a:r>
          </a:p>
        </p:txBody>
      </p:sp>
      <p:grpSp>
        <p:nvGrpSpPr>
          <p:cNvPr id="5" name="组合 4"/>
          <p:cNvGrpSpPr/>
          <p:nvPr/>
        </p:nvGrpSpPr>
        <p:grpSpPr>
          <a:xfrm>
            <a:off x="839416" y="1020497"/>
            <a:ext cx="5400600" cy="634291"/>
            <a:chOff x="6402758" y="1340767"/>
            <a:chExt cx="3522804" cy="756855"/>
          </a:xfrm>
        </p:grpSpPr>
        <p:sp>
          <p:nvSpPr>
            <p:cNvPr id="6" name="圆角矩形 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7" name="圆角矩形 6"/>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文本框 7"/>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怎样赢得别人的信任呢？</a:t>
              </a:r>
            </a:p>
          </p:txBody>
        </p:sp>
      </p:grpSp>
      <p:sp>
        <p:nvSpPr>
          <p:cNvPr id="9" name="灯片编号占位符 8"/>
          <p:cNvSpPr>
            <a:spLocks noGrp="1"/>
          </p:cNvSpPr>
          <p:nvPr>
            <p:ph type="sldNum" sz="quarter" idx="12"/>
          </p:nvPr>
        </p:nvSpPr>
        <p:spPr/>
        <p:txBody>
          <a:bodyPr/>
          <a:lstStyle/>
          <a:p>
            <a:fld id="{F6868696-2144-4D42-8279-65AB3C800E7F}" type="slidenum">
              <a:rPr lang="en-US" altLang="zh-CN" smtClean="0"/>
              <a:t>44</a:t>
            </a:fld>
            <a:endParaRPr lang="en-US" altLang="zh-CN"/>
          </a:p>
        </p:txBody>
      </p:sp>
      <p:sp>
        <p:nvSpPr>
          <p:cNvPr id="13" name="AutoShape 14"/>
          <p:cNvSpPr>
            <a:spLocks noChangeArrowheads="1"/>
          </p:cNvSpPr>
          <p:nvPr/>
        </p:nvSpPr>
        <p:spPr bwMode="auto">
          <a:xfrm>
            <a:off x="839417" y="2060848"/>
            <a:ext cx="5688632" cy="504000"/>
          </a:xfrm>
          <a:prstGeom prst="rect">
            <a:avLst/>
          </a:prstGeom>
          <a:solidFill>
            <a:srgbClr val="8B4C13"/>
          </a:solidFill>
          <a:ln w="9525">
            <a:noFill/>
            <a:miter lim="800000"/>
          </a:ln>
        </p:spPr>
        <p:txBody>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1</a:t>
            </a: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、用心，而不是用脑。</a:t>
            </a:r>
          </a:p>
        </p:txBody>
      </p:sp>
      <p:sp>
        <p:nvSpPr>
          <p:cNvPr id="16" name="AutoShape 14"/>
          <p:cNvSpPr>
            <a:spLocks noChangeArrowheads="1"/>
          </p:cNvSpPr>
          <p:nvPr/>
        </p:nvSpPr>
        <p:spPr bwMode="auto">
          <a:xfrm>
            <a:off x="839417" y="2779670"/>
            <a:ext cx="5688632" cy="504000"/>
          </a:xfrm>
          <a:prstGeom prst="rect">
            <a:avLst/>
          </a:prstGeom>
          <a:solidFill>
            <a:srgbClr val="8B4C13"/>
          </a:solidFill>
          <a:ln w="9525">
            <a:noFill/>
            <a:miter lim="800000"/>
          </a:ln>
        </p:spPr>
        <p:txBody>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2</a:t>
            </a: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、希望别人怎样待我，我就怎样去待别人。</a:t>
            </a:r>
          </a:p>
        </p:txBody>
      </p:sp>
      <p:sp>
        <p:nvSpPr>
          <p:cNvPr id="17" name="AutoShape 14"/>
          <p:cNvSpPr>
            <a:spLocks noChangeArrowheads="1"/>
          </p:cNvSpPr>
          <p:nvPr/>
        </p:nvSpPr>
        <p:spPr bwMode="auto">
          <a:xfrm>
            <a:off x="839417" y="3498492"/>
            <a:ext cx="5688632" cy="504000"/>
          </a:xfrm>
          <a:prstGeom prst="rect">
            <a:avLst/>
          </a:prstGeom>
          <a:solidFill>
            <a:srgbClr val="8B4C13"/>
          </a:solidFill>
          <a:ln w="9525">
            <a:noFill/>
            <a:miter lim="800000"/>
          </a:ln>
        </p:spPr>
        <p:txBody>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3</a:t>
            </a: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、做对方认为重要的，而不是自己认为重要的。</a:t>
            </a:r>
          </a:p>
        </p:txBody>
      </p:sp>
      <p:sp>
        <p:nvSpPr>
          <p:cNvPr id="18" name="AutoShape 14"/>
          <p:cNvSpPr>
            <a:spLocks noChangeArrowheads="1"/>
          </p:cNvSpPr>
          <p:nvPr/>
        </p:nvSpPr>
        <p:spPr bwMode="auto">
          <a:xfrm>
            <a:off x="839417" y="4217314"/>
            <a:ext cx="5688632" cy="504000"/>
          </a:xfrm>
          <a:prstGeom prst="rect">
            <a:avLst/>
          </a:prstGeom>
          <a:solidFill>
            <a:srgbClr val="8B4C13"/>
          </a:solidFill>
          <a:ln w="9525">
            <a:noFill/>
            <a:miter lim="800000"/>
          </a:ln>
        </p:spPr>
        <p:txBody>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4</a:t>
            </a: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、看人的优点，与别人的优点相处。</a:t>
            </a:r>
          </a:p>
        </p:txBody>
      </p:sp>
      <p:sp>
        <p:nvSpPr>
          <p:cNvPr id="19" name="AutoShape 14"/>
          <p:cNvSpPr>
            <a:spLocks noChangeArrowheads="1"/>
          </p:cNvSpPr>
          <p:nvPr/>
        </p:nvSpPr>
        <p:spPr bwMode="auto">
          <a:xfrm>
            <a:off x="839417" y="4936136"/>
            <a:ext cx="5688632" cy="504000"/>
          </a:xfrm>
          <a:prstGeom prst="rect">
            <a:avLst/>
          </a:prstGeom>
          <a:solidFill>
            <a:srgbClr val="8B4C13"/>
          </a:solidFill>
          <a:ln w="9525">
            <a:noFill/>
            <a:miter lim="800000"/>
          </a:ln>
        </p:spPr>
        <p:txBody>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5</a:t>
            </a: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、真诚地赞赏他人。</a:t>
            </a:r>
          </a:p>
        </p:txBody>
      </p:sp>
      <p:sp>
        <p:nvSpPr>
          <p:cNvPr id="20" name="AutoShape 14"/>
          <p:cNvSpPr>
            <a:spLocks noChangeArrowheads="1"/>
          </p:cNvSpPr>
          <p:nvPr/>
        </p:nvSpPr>
        <p:spPr bwMode="auto">
          <a:xfrm>
            <a:off x="839417" y="5654957"/>
            <a:ext cx="5688632" cy="504000"/>
          </a:xfrm>
          <a:prstGeom prst="rect">
            <a:avLst/>
          </a:prstGeom>
          <a:solidFill>
            <a:srgbClr val="8B4C13"/>
          </a:solidFill>
          <a:ln w="9525">
            <a:noFill/>
            <a:miter lim="800000"/>
          </a:ln>
        </p:spPr>
        <p:txBody>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6</a:t>
            </a: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、世上绝无愚蠢的人。</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animBg="1"/>
      <p:bldP spid="19" grpId="0" animBg="1"/>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1344" y="2337778"/>
            <a:ext cx="11521276" cy="4300073"/>
          </a:xfrm>
          <a:prstGeom prst="rect">
            <a:avLst/>
          </a:prstGeom>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集思广益的团队原则</a:t>
            </a:r>
          </a:p>
        </p:txBody>
      </p:sp>
      <p:sp>
        <p:nvSpPr>
          <p:cNvPr id="3" name="矩形 2"/>
          <p:cNvSpPr/>
          <p:nvPr/>
        </p:nvSpPr>
        <p:spPr>
          <a:xfrm>
            <a:off x="2927648" y="1340232"/>
            <a:ext cx="6417141" cy="923330"/>
          </a:xfrm>
          <a:prstGeom prst="rect">
            <a:avLst/>
          </a:prstGeom>
        </p:spPr>
        <p:txBody>
          <a:bodyPr wrap="none">
            <a:spAutoFit/>
          </a:bodyPr>
          <a:lstStyle/>
          <a:p>
            <a:pPr>
              <a:spcBef>
                <a:spcPct val="50000"/>
              </a:spcBef>
              <a:defRPr/>
            </a:pPr>
            <a:r>
              <a:rPr kumimoji="0" lang="zh-CN" altLang="en-US" sz="5400">
                <a:solidFill>
                  <a:srgbClr val="8B4C13"/>
                </a:solidFill>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集思广益的团队原则</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45</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集思广益的团队原则</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46</a:t>
            </a:fld>
            <a:endParaRPr lang="en-US" altLang="zh-CN"/>
          </a:p>
        </p:txBody>
      </p:sp>
      <p:grpSp>
        <p:nvGrpSpPr>
          <p:cNvPr id="6" name="组合 5"/>
          <p:cNvGrpSpPr/>
          <p:nvPr/>
        </p:nvGrpSpPr>
        <p:grpSpPr>
          <a:xfrm>
            <a:off x="843078" y="1307583"/>
            <a:ext cx="5400600" cy="634291"/>
            <a:chOff x="6402758" y="1340767"/>
            <a:chExt cx="3522804" cy="756855"/>
          </a:xfrm>
        </p:grpSpPr>
        <p:sp>
          <p:nvSpPr>
            <p:cNvPr id="7" name="圆角矩形 6"/>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圆角矩形 7"/>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文本框 8"/>
            <p:cNvSpPr txBox="1"/>
            <p:nvPr/>
          </p:nvSpPr>
          <p:spPr>
            <a:xfrm flipH="1">
              <a:off x="6466232" y="1380309"/>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头脑风暴法规则</a:t>
              </a:r>
            </a:p>
          </p:txBody>
        </p:sp>
      </p:grpSp>
      <p:sp>
        <p:nvSpPr>
          <p:cNvPr id="10" name="Text Box 8"/>
          <p:cNvSpPr txBox="1">
            <a:spLocks noChangeArrowheads="1"/>
          </p:cNvSpPr>
          <p:nvPr/>
        </p:nvSpPr>
        <p:spPr bwMode="auto">
          <a:xfrm>
            <a:off x="1143077" y="2348880"/>
            <a:ext cx="4800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400" b="0">
                <a:latin typeface="Impact" panose="020B0806030902050204" pitchFamily="34" charset="0"/>
                <a:ea typeface="汉仪中秀体简" panose="00020600040101010101" pitchFamily="18" charset="-122"/>
                <a:sym typeface="Impact" panose="020B0806030902050204" pitchFamily="34" charset="0"/>
              </a:rPr>
              <a:t>－不批评別人的意见；</a:t>
            </a:r>
          </a:p>
          <a:p>
            <a:pPr eaLnBrk="1" hangingPunct="1">
              <a:spcBef>
                <a:spcPct val="50000"/>
              </a:spcBef>
            </a:pPr>
            <a:r>
              <a:rPr lang="zh-CN" altLang="en-US" sz="2400" b="0">
                <a:latin typeface="Impact" panose="020B0806030902050204" pitchFamily="34" charset="0"/>
                <a:ea typeface="汉仪中秀体简" panose="00020600040101010101" pitchFamily="18" charset="-122"/>
                <a:sym typeface="Impact" panose="020B0806030902050204" pitchFamily="34" charset="0"/>
              </a:rPr>
              <a:t>－欢迎奇特的构思；</a:t>
            </a:r>
          </a:p>
          <a:p>
            <a:pPr eaLnBrk="1" hangingPunct="1">
              <a:spcBef>
                <a:spcPct val="50000"/>
              </a:spcBef>
            </a:pPr>
            <a:r>
              <a:rPr lang="zh-CN" altLang="en-US" sz="2400" b="0">
                <a:latin typeface="Impact" panose="020B0806030902050204" pitchFamily="34" charset="0"/>
                <a:ea typeface="汉仪中秀体简" panose="00020600040101010101" pitchFamily="18" charset="-122"/>
                <a:sym typeface="Impact" panose="020B0806030902050204" pitchFamily="34" charset="0"/>
              </a:rPr>
              <a:t>－不突出个人表现，人人参与；</a:t>
            </a:r>
          </a:p>
          <a:p>
            <a:pPr eaLnBrk="1" hangingPunct="1">
              <a:spcBef>
                <a:spcPct val="50000"/>
              </a:spcBef>
            </a:pPr>
            <a:r>
              <a:rPr lang="zh-CN" altLang="en-US" sz="2400" b="0">
                <a:latin typeface="Impact" panose="020B0806030902050204" pitchFamily="34" charset="0"/>
                <a:ea typeface="汉仪中秀体简" panose="00020600040101010101" pitchFamily="18" charset="-122"/>
                <a:sym typeface="Impact" panose="020B0806030902050204" pitchFamily="34" charset="0"/>
              </a:rPr>
              <a:t>－注重质量而不是数量。</a:t>
            </a:r>
          </a:p>
        </p:txBody>
      </p:sp>
      <p:sp>
        <p:nvSpPr>
          <p:cNvPr id="11" name="Text Box 6"/>
          <p:cNvSpPr txBox="1">
            <a:spLocks noChangeArrowheads="1"/>
          </p:cNvSpPr>
          <p:nvPr/>
        </p:nvSpPr>
        <p:spPr bwMode="auto">
          <a:xfrm>
            <a:off x="6528048" y="1385050"/>
            <a:ext cx="3528392" cy="584775"/>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zh-CN" altLang="en-US" sz="3200">
                <a:solidFill>
                  <a:srgbClr val="8B4C13"/>
                </a:solidFill>
                <a:latin typeface="Impact" panose="020B0806030902050204" pitchFamily="34" charset="0"/>
                <a:ea typeface="汉仪中秀体简" panose="00020600040101010101" pitchFamily="18" charset="-122"/>
                <a:sym typeface="Impact" panose="020B0806030902050204" pitchFamily="34" charset="0"/>
              </a:rPr>
              <a:t>利用群体的智慧</a:t>
            </a:r>
          </a:p>
        </p:txBody>
      </p:sp>
      <p:pic>
        <p:nvPicPr>
          <p:cNvPr id="12" name="图片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12024" y="1917936"/>
            <a:ext cx="4536504" cy="45365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clrChange>
              <a:clrFrom>
                <a:srgbClr val="F1E2CD"/>
              </a:clrFrom>
              <a:clrTo>
                <a:srgbClr val="F1E2CD">
                  <a:alpha val="0"/>
                </a:srgbClr>
              </a:clrTo>
            </a:clrChange>
            <a:extLst>
              <a:ext uri="{28A0092B-C50C-407E-A947-70E740481C1C}">
                <a14:useLocalDpi xmlns:a14="http://schemas.microsoft.com/office/drawing/2010/main" val="0"/>
              </a:ext>
            </a:extLst>
          </a:blip>
          <a:srcRect l="5015" t="30105" r="1572" b="25725"/>
          <a:stretch>
            <a:fillRect/>
          </a:stretch>
        </p:blipFill>
        <p:spPr>
          <a:xfrm>
            <a:off x="407368" y="3140968"/>
            <a:ext cx="11377264" cy="3456384"/>
          </a:xfrm>
          <a:prstGeom prst="rect">
            <a:avLst/>
          </a:prstGeom>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什麽是团队士气</a:t>
            </a:r>
          </a:p>
        </p:txBody>
      </p:sp>
      <p:sp>
        <p:nvSpPr>
          <p:cNvPr id="3" name="矩形 2"/>
          <p:cNvSpPr/>
          <p:nvPr/>
        </p:nvSpPr>
        <p:spPr>
          <a:xfrm>
            <a:off x="4295800" y="1916318"/>
            <a:ext cx="2954655" cy="923330"/>
          </a:xfrm>
          <a:prstGeom prst="rect">
            <a:avLst/>
          </a:prstGeom>
        </p:spPr>
        <p:txBody>
          <a:bodyPr wrap="none">
            <a:spAutoFit/>
          </a:bodyPr>
          <a:lstStyle/>
          <a:p>
            <a:pPr>
              <a:spcBef>
                <a:spcPct val="50000"/>
              </a:spcBef>
              <a:defRPr/>
            </a:pPr>
            <a:r>
              <a:rPr kumimoji="0" lang="zh-CN" altLang="en-US" sz="5400">
                <a:solidFill>
                  <a:srgbClr val="8B4C13"/>
                </a:solidFill>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团队士气</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47</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什麽是团队士气</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48</a:t>
            </a:fld>
            <a:endParaRPr lang="en-US" altLang="zh-CN"/>
          </a:p>
        </p:txBody>
      </p:sp>
      <p:sp>
        <p:nvSpPr>
          <p:cNvPr id="6" name="矩形 5"/>
          <p:cNvSpPr/>
          <p:nvPr/>
        </p:nvSpPr>
        <p:spPr>
          <a:xfrm>
            <a:off x="6252021" y="3174153"/>
            <a:ext cx="5760640" cy="1320298"/>
          </a:xfrm>
          <a:prstGeom prst="rect">
            <a:avLst/>
          </a:prstGeom>
        </p:spPr>
        <p:txBody>
          <a:bodyPr wrap="square">
            <a:spAutoFit/>
          </a:bodyPr>
          <a:lstStyle/>
          <a:p>
            <a:pPr>
              <a:lnSpc>
                <a:spcPct val="150000"/>
              </a:lnSpc>
            </a:pPr>
            <a:r>
              <a:rPr lang="zh-CN" altLang="en-US" b="0">
                <a:latin typeface="Impact" panose="020B0806030902050204" pitchFamily="34" charset="0"/>
                <a:ea typeface="汉仪中秀体简" panose="00020600040101010101" pitchFamily="18" charset="-122"/>
                <a:sym typeface="Impact" panose="020B0806030902050204" pitchFamily="34" charset="0"/>
              </a:rPr>
              <a:t>团队成员愿意为实现团队目标而奋斗的精神状态和工作风气</a:t>
            </a:r>
            <a:endParaRPr lang="zh-CN" altLang="en-US" b="0"/>
          </a:p>
        </p:txBody>
      </p:sp>
      <p:grpSp>
        <p:nvGrpSpPr>
          <p:cNvPr id="7" name="组合 6"/>
          <p:cNvGrpSpPr/>
          <p:nvPr/>
        </p:nvGrpSpPr>
        <p:grpSpPr>
          <a:xfrm>
            <a:off x="6168008" y="2204864"/>
            <a:ext cx="5400600" cy="634291"/>
            <a:chOff x="6402758" y="1340767"/>
            <a:chExt cx="3522804" cy="756855"/>
          </a:xfrm>
        </p:grpSpPr>
        <p:sp>
          <p:nvSpPr>
            <p:cNvPr id="8" name="圆角矩形 7"/>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圆角矩形 8"/>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0" name="文本框 9"/>
            <p:cNvSpPr txBox="1"/>
            <p:nvPr/>
          </p:nvSpPr>
          <p:spPr>
            <a:xfrm flipH="1">
              <a:off x="6466232" y="1380308"/>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团队士气即团队精神</a:t>
              </a:r>
            </a:p>
          </p:txBody>
        </p:sp>
      </p:grpSp>
      <p:pic>
        <p:nvPicPr>
          <p:cNvPr id="11" name="图片 10"/>
          <p:cNvPicPr>
            <a:picLocks noChangeAspect="1"/>
          </p:cNvPicPr>
          <p:nvPr/>
        </p:nvPicPr>
        <p:blipFill>
          <a:blip r:embed="rId3">
            <a:clrChange>
              <a:clrFrom>
                <a:srgbClr val="84C2BF"/>
              </a:clrFrom>
              <a:clrTo>
                <a:srgbClr val="84C2BF">
                  <a:alpha val="0"/>
                </a:srgbClr>
              </a:clrTo>
            </a:clrChange>
            <a:extLst>
              <a:ext uri="{28A0092B-C50C-407E-A947-70E740481C1C}">
                <a14:useLocalDpi xmlns:a14="http://schemas.microsoft.com/office/drawing/2010/main" val="0"/>
              </a:ext>
            </a:extLst>
          </a:blip>
          <a:srcRect r="86" b="5204"/>
          <a:stretch>
            <a:fillRect/>
          </a:stretch>
        </p:blipFill>
        <p:spPr>
          <a:xfrm>
            <a:off x="0" y="1772816"/>
            <a:ext cx="6121772" cy="41044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什麽是团队士气</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49</a:t>
            </a:fld>
            <a:endParaRPr lang="en-US" altLang="zh-CN"/>
          </a:p>
        </p:txBody>
      </p:sp>
      <p:sp>
        <p:nvSpPr>
          <p:cNvPr id="6" name="矩形 5"/>
          <p:cNvSpPr/>
          <p:nvPr/>
        </p:nvSpPr>
        <p:spPr>
          <a:xfrm>
            <a:off x="1015364" y="2276872"/>
            <a:ext cx="5760640" cy="3361048"/>
          </a:xfrm>
          <a:prstGeom prst="rect">
            <a:avLst/>
          </a:prstGeom>
        </p:spPr>
        <p:txBody>
          <a:bodyPr wrap="square">
            <a:spAutoFit/>
          </a:bodyPr>
          <a:lstStyle/>
          <a:p>
            <a:pPr marL="342900" indent="-342900">
              <a:lnSpc>
                <a:spcPct val="150000"/>
              </a:lnSpc>
              <a:buClr>
                <a:srgbClr val="8B4C13"/>
              </a:buClr>
              <a:buFont typeface="Wingdings" panose="05000000000000000000" pitchFamily="2" charset="2"/>
              <a:buChar char="p"/>
            </a:pPr>
            <a:r>
              <a:rPr lang="zh-CN" altLang="en-US" sz="2400" b="0">
                <a:latin typeface="Impact" panose="020B0806030902050204" pitchFamily="34" charset="0"/>
                <a:ea typeface="汉仪中秀体简" panose="00020600040101010101" pitchFamily="18" charset="-122"/>
                <a:sym typeface="Impact" panose="020B0806030902050204" pitchFamily="34" charset="0"/>
              </a:rPr>
              <a:t>对团队目标的认同</a:t>
            </a:r>
          </a:p>
          <a:p>
            <a:pPr marL="342900" indent="-342900">
              <a:lnSpc>
                <a:spcPct val="150000"/>
              </a:lnSpc>
              <a:buClr>
                <a:srgbClr val="8B4C13"/>
              </a:buClr>
              <a:buFont typeface="Wingdings" panose="05000000000000000000" pitchFamily="2" charset="2"/>
              <a:buChar char="p"/>
            </a:pPr>
            <a:r>
              <a:rPr lang="zh-CN" altLang="en-US" sz="2400" b="0">
                <a:latin typeface="Impact" panose="020B0806030902050204" pitchFamily="34" charset="0"/>
                <a:ea typeface="汉仪中秀体简" panose="00020600040101010101" pitchFamily="18" charset="-122"/>
                <a:sym typeface="Impact" panose="020B0806030902050204" pitchFamily="34" charset="0"/>
              </a:rPr>
              <a:t>利益分配的合理性</a:t>
            </a:r>
          </a:p>
          <a:p>
            <a:pPr marL="342900" indent="-342900">
              <a:lnSpc>
                <a:spcPct val="150000"/>
              </a:lnSpc>
              <a:buClr>
                <a:srgbClr val="8B4C13"/>
              </a:buClr>
              <a:buFont typeface="Wingdings" panose="05000000000000000000" pitchFamily="2" charset="2"/>
              <a:buChar char="p"/>
            </a:pPr>
            <a:r>
              <a:rPr lang="zh-CN" altLang="en-US" sz="2400" b="0">
                <a:latin typeface="Impact" panose="020B0806030902050204" pitchFamily="34" charset="0"/>
                <a:ea typeface="汉仪中秀体简" panose="00020600040101010101" pitchFamily="18" charset="-122"/>
                <a:sym typeface="Impact" panose="020B0806030902050204" pitchFamily="34" charset="0"/>
              </a:rPr>
              <a:t>团队成员对工作产生的满意度</a:t>
            </a:r>
          </a:p>
          <a:p>
            <a:pPr marL="342900" indent="-342900">
              <a:lnSpc>
                <a:spcPct val="150000"/>
              </a:lnSpc>
              <a:buClr>
                <a:srgbClr val="8B4C13"/>
              </a:buClr>
              <a:buFont typeface="Wingdings" panose="05000000000000000000" pitchFamily="2" charset="2"/>
              <a:buChar char="p"/>
            </a:pPr>
            <a:r>
              <a:rPr lang="zh-CN" altLang="en-US" sz="2400" b="0">
                <a:latin typeface="Impact" panose="020B0806030902050204" pitchFamily="34" charset="0"/>
                <a:ea typeface="汉仪中秀体简" panose="00020600040101010101" pitchFamily="18" charset="-122"/>
                <a:sym typeface="Impact" panose="020B0806030902050204" pitchFamily="34" charset="0"/>
              </a:rPr>
              <a:t>优秀的领导者及领导集体</a:t>
            </a:r>
          </a:p>
          <a:p>
            <a:pPr marL="342900" indent="-342900">
              <a:lnSpc>
                <a:spcPct val="150000"/>
              </a:lnSpc>
              <a:buClr>
                <a:srgbClr val="8B4C13"/>
              </a:buClr>
              <a:buFont typeface="Wingdings" panose="05000000000000000000" pitchFamily="2" charset="2"/>
              <a:buChar char="p"/>
            </a:pPr>
            <a:r>
              <a:rPr lang="zh-CN" altLang="en-US" sz="2400" b="0">
                <a:latin typeface="Impact" panose="020B0806030902050204" pitchFamily="34" charset="0"/>
                <a:ea typeface="汉仪中秀体简" panose="00020600040101010101" pitchFamily="18" charset="-122"/>
                <a:sym typeface="Impact" panose="020B0806030902050204" pitchFamily="34" charset="0"/>
              </a:rPr>
              <a:t>团队内部团结和谐</a:t>
            </a:r>
          </a:p>
          <a:p>
            <a:pPr marL="342900" indent="-342900">
              <a:lnSpc>
                <a:spcPct val="150000"/>
              </a:lnSpc>
              <a:buClr>
                <a:srgbClr val="8B4C13"/>
              </a:buClr>
              <a:buFont typeface="Wingdings" panose="05000000000000000000" pitchFamily="2" charset="2"/>
              <a:buChar char="p"/>
            </a:pPr>
            <a:r>
              <a:rPr lang="zh-CN" altLang="en-US" sz="2400" b="0">
                <a:latin typeface="Impact" panose="020B0806030902050204" pitchFamily="34" charset="0"/>
                <a:ea typeface="汉仪中秀体简" panose="00020600040101010101" pitchFamily="18" charset="-122"/>
                <a:sym typeface="Impact" panose="020B0806030902050204" pitchFamily="34" charset="0"/>
              </a:rPr>
              <a:t>良好的信息沟通</a:t>
            </a:r>
          </a:p>
        </p:txBody>
      </p:sp>
      <p:grpSp>
        <p:nvGrpSpPr>
          <p:cNvPr id="7" name="组合 6"/>
          <p:cNvGrpSpPr/>
          <p:nvPr/>
        </p:nvGrpSpPr>
        <p:grpSpPr>
          <a:xfrm>
            <a:off x="767408" y="1340768"/>
            <a:ext cx="5400600" cy="634291"/>
            <a:chOff x="6402758" y="1340767"/>
            <a:chExt cx="3522804" cy="756855"/>
          </a:xfrm>
        </p:grpSpPr>
        <p:sp>
          <p:nvSpPr>
            <p:cNvPr id="8" name="圆角矩形 7"/>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圆角矩形 8"/>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0" name="文本框 9"/>
            <p:cNvSpPr txBox="1"/>
            <p:nvPr/>
          </p:nvSpPr>
          <p:spPr>
            <a:xfrm flipH="1">
              <a:off x="6466232" y="1380308"/>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影响团队士气高低的因素</a:t>
              </a:r>
            </a:p>
          </p:txBody>
        </p:sp>
      </p:grpSp>
      <p:pic>
        <p:nvPicPr>
          <p:cNvPr id="2" name="图片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054"/>
          <a:stretch>
            <a:fillRect/>
          </a:stretch>
        </p:blipFill>
        <p:spPr>
          <a:xfrm>
            <a:off x="6384032" y="1052736"/>
            <a:ext cx="5328592" cy="51125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什麽是团队　　</a:t>
            </a:r>
          </a:p>
        </p:txBody>
      </p:sp>
      <p:grpSp>
        <p:nvGrpSpPr>
          <p:cNvPr id="43" name="组合 42"/>
          <p:cNvGrpSpPr/>
          <p:nvPr/>
        </p:nvGrpSpPr>
        <p:grpSpPr>
          <a:xfrm>
            <a:off x="4655840" y="1147240"/>
            <a:ext cx="5400600" cy="634291"/>
            <a:chOff x="6402758" y="1340767"/>
            <a:chExt cx="3522804" cy="756855"/>
          </a:xfrm>
        </p:grpSpPr>
        <p:sp>
          <p:nvSpPr>
            <p:cNvPr id="44" name="圆角矩形 43"/>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45" name="圆角矩形 44"/>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46" name="文本框 45"/>
            <p:cNvSpPr txBox="1"/>
            <p:nvPr/>
          </p:nvSpPr>
          <p:spPr>
            <a:xfrm flipH="1">
              <a:off x="6466232" y="1380308"/>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只有团队整体</a:t>
              </a:r>
              <a:r>
                <a:rPr lang="en-US" altLang="zh-CN"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a:t>
              </a: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没有个人英雄</a:t>
              </a:r>
              <a:endParaRPr lang="en-US" altLang="zh-CN"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endParaRPr>
            </a:p>
          </p:txBody>
        </p:sp>
      </p:grpSp>
      <p:pic>
        <p:nvPicPr>
          <p:cNvPr id="30" name="图片 29"/>
          <p:cNvPicPr>
            <a:picLocks noChangeAspect="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l="22434" t="6598" r="15544" b="8946"/>
          <a:stretch>
            <a:fillRect/>
          </a:stretch>
        </p:blipFill>
        <p:spPr>
          <a:xfrm>
            <a:off x="209674" y="404664"/>
            <a:ext cx="4524951" cy="6161636"/>
          </a:xfrm>
          <a:prstGeom prst="rect">
            <a:avLst/>
          </a:prstGeom>
        </p:spPr>
      </p:pic>
      <p:sp>
        <p:nvSpPr>
          <p:cNvPr id="2" name="矩形 1"/>
          <p:cNvSpPr/>
          <p:nvPr/>
        </p:nvSpPr>
        <p:spPr>
          <a:xfrm>
            <a:off x="3575720" y="4653136"/>
            <a:ext cx="8939040" cy="523220"/>
          </a:xfrm>
          <a:prstGeom prst="rect">
            <a:avLst/>
          </a:prstGeom>
        </p:spPr>
        <p:txBody>
          <a:bodyPr wrap="square">
            <a:spAutoFit/>
          </a:bodyPr>
          <a:lstStyle/>
          <a:p>
            <a:pPr marL="0" indent="0" fontAlgn="auto">
              <a:spcAft>
                <a:spcPct val="0"/>
              </a:spcAft>
              <a:buNone/>
              <a:defRPr/>
            </a:pPr>
            <a:r>
              <a:rPr lang="zh-CN" altLang="en-US">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团队是一组人为实现一个共同的目标而一起工作。</a:t>
            </a:r>
            <a:endPar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3" name="矩形 2"/>
          <p:cNvSpPr/>
          <p:nvPr/>
        </p:nvSpPr>
        <p:spPr>
          <a:xfrm>
            <a:off x="4753148" y="2100590"/>
            <a:ext cx="5760640" cy="1754326"/>
          </a:xfrm>
          <a:prstGeom prst="rect">
            <a:avLst/>
          </a:prstGeom>
        </p:spPr>
        <p:txBody>
          <a:bodyPr wrap="square">
            <a:spAutoFit/>
          </a:bodyPr>
          <a:lstStyle/>
          <a:p>
            <a:pPr marL="0" indent="0" fontAlgn="auto">
              <a:lnSpc>
                <a:spcPct val="150000"/>
              </a:lnSpc>
              <a:spcAft>
                <a:spcPct val="0"/>
              </a:spcAft>
              <a:buNone/>
              <a:defRPr/>
            </a:pPr>
            <a:r>
              <a:rPr lang="zh-CN" altLang="en-US" sz="2400" b="0">
                <a:latin typeface="Impact" panose="020B0806030902050204" pitchFamily="34" charset="0"/>
                <a:ea typeface="汉仪中秀体简" panose="00020600040101010101" pitchFamily="18" charset="-122"/>
                <a:sym typeface="Impact" panose="020B0806030902050204" pitchFamily="34" charset="0"/>
              </a:rPr>
              <a:t>共同承诺，实现一个重要的目标</a:t>
            </a:r>
            <a:r>
              <a:rPr lang="en-US" altLang="zh-CN" sz="2400" b="0">
                <a:latin typeface="Impact" panose="020B0806030902050204" pitchFamily="34" charset="0"/>
                <a:ea typeface="汉仪中秀体简" panose="00020600040101010101" pitchFamily="18" charset="-122"/>
                <a:sym typeface="Impact" panose="020B0806030902050204" pitchFamily="34" charset="0"/>
              </a:rPr>
              <a:t>!</a:t>
            </a:r>
          </a:p>
          <a:p>
            <a:pPr marL="0" indent="0" fontAlgn="auto">
              <a:lnSpc>
                <a:spcPct val="150000"/>
              </a:lnSpc>
              <a:spcAft>
                <a:spcPct val="0"/>
              </a:spcAft>
              <a:buNone/>
              <a:defRPr/>
            </a:pPr>
            <a:r>
              <a:rPr lang="zh-CN" altLang="en-US" sz="2400" b="0">
                <a:latin typeface="Impact" panose="020B0806030902050204" pitchFamily="34" charset="0"/>
                <a:ea typeface="汉仪中秀体简" panose="00020600040101010101" pitchFamily="18" charset="-122"/>
                <a:sym typeface="Impact" panose="020B0806030902050204" pitchFamily="34" charset="0"/>
              </a:rPr>
              <a:t>所有的人都清楚：除非全体队员共同努力，这个目标是不可能实现的</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5</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500"/>
                                        <p:tgtEl>
                                          <p:spTgt spid="3"/>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什麽是团队士气</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50</a:t>
            </a:fld>
            <a:endParaRPr lang="en-US" altLang="zh-CN"/>
          </a:p>
        </p:txBody>
      </p:sp>
      <p:sp>
        <p:nvSpPr>
          <p:cNvPr id="6" name="矩形 5"/>
          <p:cNvSpPr/>
          <p:nvPr/>
        </p:nvSpPr>
        <p:spPr>
          <a:xfrm>
            <a:off x="5761260" y="2310010"/>
            <a:ext cx="5911288" cy="3970318"/>
          </a:xfrm>
          <a:prstGeom prst="rect">
            <a:avLst/>
          </a:prstGeom>
        </p:spPr>
        <p:txBody>
          <a:bodyPr wrap="square">
            <a:spAutoFit/>
          </a:bodyPr>
          <a:lstStyle/>
          <a:p>
            <a:pPr marL="342900" indent="-342900">
              <a:lnSpc>
                <a:spcPct val="150000"/>
              </a:lnSpc>
              <a:buClr>
                <a:srgbClr val="8B4C13"/>
              </a:buClr>
              <a:buFont typeface="Wingdings" panose="05000000000000000000" pitchFamily="2" charset="2"/>
              <a:buChar char="p"/>
            </a:pPr>
            <a:r>
              <a:rPr lang="zh-CN" altLang="en-US" sz="2400" b="0">
                <a:latin typeface="Impact" panose="020B0806030902050204" pitchFamily="34" charset="0"/>
                <a:ea typeface="汉仪中秀体简" panose="00020600040101010101" pitchFamily="18" charset="-122"/>
                <a:sym typeface="Impact" panose="020B0806030902050204" pitchFamily="34" charset="0"/>
              </a:rPr>
              <a:t>保持一种理智乐观的态度</a:t>
            </a:r>
          </a:p>
          <a:p>
            <a:pPr marL="342900" indent="-342900">
              <a:lnSpc>
                <a:spcPct val="150000"/>
              </a:lnSpc>
              <a:buClr>
                <a:srgbClr val="8B4C13"/>
              </a:buClr>
              <a:buFont typeface="Wingdings" panose="05000000000000000000" pitchFamily="2" charset="2"/>
              <a:buChar char="p"/>
            </a:pPr>
            <a:r>
              <a:rPr lang="zh-CN" altLang="en-US" sz="2400" b="0">
                <a:latin typeface="Impact" panose="020B0806030902050204" pitchFamily="34" charset="0"/>
                <a:ea typeface="汉仪中秀体简" panose="00020600040101010101" pitchFamily="18" charset="-122"/>
                <a:sym typeface="Impact" panose="020B0806030902050204" pitchFamily="34" charset="0"/>
              </a:rPr>
              <a:t>提醒每位成员，只有团队成功，个人才能受益</a:t>
            </a:r>
          </a:p>
          <a:p>
            <a:pPr marL="342900" indent="-342900">
              <a:lnSpc>
                <a:spcPct val="150000"/>
              </a:lnSpc>
              <a:buClr>
                <a:srgbClr val="8B4C13"/>
              </a:buClr>
              <a:buFont typeface="Wingdings" panose="05000000000000000000" pitchFamily="2" charset="2"/>
              <a:buChar char="p"/>
            </a:pPr>
            <a:r>
              <a:rPr lang="zh-CN" altLang="en-US" sz="2400" b="0">
                <a:latin typeface="Impact" panose="020B0806030902050204" pitchFamily="34" charset="0"/>
                <a:ea typeface="汉仪中秀体简" panose="00020600040101010101" pitchFamily="18" charset="-122"/>
                <a:sym typeface="Impact" panose="020B0806030902050204" pitchFamily="34" charset="0"/>
              </a:rPr>
              <a:t>关于团队在哪些方面做得更好，应当持积极态度，并提出友善的意见</a:t>
            </a:r>
          </a:p>
          <a:p>
            <a:pPr marL="342900" indent="-342900">
              <a:lnSpc>
                <a:spcPct val="150000"/>
              </a:lnSpc>
              <a:buClr>
                <a:srgbClr val="8B4C13"/>
              </a:buClr>
              <a:buFont typeface="Wingdings" panose="05000000000000000000" pitchFamily="2" charset="2"/>
              <a:buChar char="p"/>
            </a:pPr>
            <a:r>
              <a:rPr lang="zh-CN" altLang="en-US" sz="2400" b="0">
                <a:latin typeface="Impact" panose="020B0806030902050204" pitchFamily="34" charset="0"/>
                <a:ea typeface="汉仪中秀体简" panose="00020600040101010101" pitchFamily="18" charset="-122"/>
                <a:sym typeface="Impact" panose="020B0806030902050204" pitchFamily="34" charset="0"/>
              </a:rPr>
              <a:t>在团队受挫、萎靡不振时，要善于寻找工作中的“小小的成功”</a:t>
            </a:r>
          </a:p>
        </p:txBody>
      </p:sp>
      <p:grpSp>
        <p:nvGrpSpPr>
          <p:cNvPr id="7" name="组合 6"/>
          <p:cNvGrpSpPr/>
          <p:nvPr/>
        </p:nvGrpSpPr>
        <p:grpSpPr>
          <a:xfrm>
            <a:off x="5663952" y="1373906"/>
            <a:ext cx="5400600" cy="634291"/>
            <a:chOff x="6402758" y="1340767"/>
            <a:chExt cx="3522804" cy="756855"/>
          </a:xfrm>
        </p:grpSpPr>
        <p:sp>
          <p:nvSpPr>
            <p:cNvPr id="8" name="圆角矩形 7"/>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圆角矩形 8"/>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0" name="文本框 9"/>
            <p:cNvSpPr txBox="1"/>
            <p:nvPr/>
          </p:nvSpPr>
          <p:spPr>
            <a:xfrm flipH="1">
              <a:off x="6466232" y="1380308"/>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恢复团队士气的技巧</a:t>
              </a:r>
            </a:p>
          </p:txBody>
        </p:sp>
      </p:grpSp>
      <p:pic>
        <p:nvPicPr>
          <p:cNvPr id="2" name="图片 1"/>
          <p:cNvPicPr>
            <a:picLocks noChangeAspect="1"/>
          </p:cNvPicPr>
          <p:nvPr/>
        </p:nvPicPr>
        <p:blipFill>
          <a:blip r:embed="rId3">
            <a:clrChange>
              <a:clrFrom>
                <a:srgbClr val="53BACB"/>
              </a:clrFrom>
              <a:clrTo>
                <a:srgbClr val="53BACB">
                  <a:alpha val="0"/>
                </a:srgbClr>
              </a:clrTo>
            </a:clrChange>
            <a:extLst>
              <a:ext uri="{28A0092B-C50C-407E-A947-70E740481C1C}">
                <a14:useLocalDpi xmlns:a14="http://schemas.microsoft.com/office/drawing/2010/main" val="0"/>
              </a:ext>
            </a:extLst>
          </a:blip>
          <a:srcRect l="9141" t="5003" r="9262" b="8677"/>
          <a:stretch>
            <a:fillRect/>
          </a:stretch>
        </p:blipFill>
        <p:spPr>
          <a:xfrm>
            <a:off x="479375" y="1311776"/>
            <a:ext cx="4968553" cy="49685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clrChange>
              <a:clrFrom>
                <a:srgbClr val="F2E3CE"/>
              </a:clrFrom>
              <a:clrTo>
                <a:srgbClr val="F2E3CE">
                  <a:alpha val="0"/>
                </a:srgbClr>
              </a:clrTo>
            </a:clrChange>
            <a:extLst>
              <a:ext uri="{28A0092B-C50C-407E-A947-70E740481C1C}">
                <a14:useLocalDpi xmlns:a14="http://schemas.microsoft.com/office/drawing/2010/main" val="0"/>
              </a:ext>
            </a:extLst>
          </a:blip>
          <a:srcRect b="10417"/>
          <a:stretch>
            <a:fillRect/>
          </a:stretch>
        </p:blipFill>
        <p:spPr>
          <a:xfrm>
            <a:off x="-228545" y="2839648"/>
            <a:ext cx="12444233" cy="3715986"/>
          </a:xfrm>
          <a:prstGeom prst="rect">
            <a:avLst/>
          </a:prstGeom>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什么是团队冲突</a:t>
            </a:r>
          </a:p>
        </p:txBody>
      </p:sp>
      <p:sp>
        <p:nvSpPr>
          <p:cNvPr id="3" name="矩形 2"/>
          <p:cNvSpPr/>
          <p:nvPr/>
        </p:nvSpPr>
        <p:spPr>
          <a:xfrm>
            <a:off x="4295800" y="1916318"/>
            <a:ext cx="2954655" cy="923330"/>
          </a:xfrm>
          <a:prstGeom prst="rect">
            <a:avLst/>
          </a:prstGeom>
        </p:spPr>
        <p:txBody>
          <a:bodyPr wrap="none">
            <a:spAutoFit/>
          </a:bodyPr>
          <a:lstStyle/>
          <a:p>
            <a:pPr>
              <a:spcBef>
                <a:spcPct val="50000"/>
              </a:spcBef>
              <a:defRPr/>
            </a:pPr>
            <a:r>
              <a:rPr kumimoji="0" lang="zh-CN" altLang="en-US" sz="5400">
                <a:solidFill>
                  <a:srgbClr val="8B4C13"/>
                </a:solidFill>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团队冲突</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51</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什么是团队冲突</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52</a:t>
            </a:fld>
            <a:endParaRPr lang="en-US" altLang="zh-CN"/>
          </a:p>
        </p:txBody>
      </p:sp>
      <p:sp>
        <p:nvSpPr>
          <p:cNvPr id="6" name="矩形 5"/>
          <p:cNvSpPr/>
          <p:nvPr/>
        </p:nvSpPr>
        <p:spPr>
          <a:xfrm>
            <a:off x="767408" y="2060848"/>
            <a:ext cx="10284803" cy="1200329"/>
          </a:xfrm>
          <a:prstGeom prst="rect">
            <a:avLst/>
          </a:prstGeom>
        </p:spPr>
        <p:txBody>
          <a:bodyPr wrap="square">
            <a:spAutoFit/>
          </a:bodyPr>
          <a:lstStyle/>
          <a:p>
            <a:pPr>
              <a:lnSpc>
                <a:spcPct val="150000"/>
              </a:lnSpc>
              <a:buClr>
                <a:srgbClr val="8B4C13"/>
              </a:buClr>
            </a:pPr>
            <a:r>
              <a:rPr lang="zh-CN" altLang="en-US" sz="2400" b="0">
                <a:latin typeface="Impact" panose="020B0806030902050204" pitchFamily="34" charset="0"/>
                <a:ea typeface="汉仪中秀体简" panose="00020600040101010101" pitchFamily="18" charset="-122"/>
                <a:sym typeface="Impact" panose="020B0806030902050204" pitchFamily="34" charset="0"/>
              </a:rPr>
              <a:t>个人或团队之间由于对同一事物持有不同的态度与处理方法而产生的矛盾，这种矛盾的激化统称为</a:t>
            </a:r>
            <a:r>
              <a:rPr lang="zh-CN" altLang="en-US" sz="2400">
                <a:solidFill>
                  <a:srgbClr val="8B4C13"/>
                </a:solidFill>
                <a:latin typeface="Impact" panose="020B0806030902050204" pitchFamily="34" charset="0"/>
                <a:ea typeface="汉仪中秀体简" panose="00020600040101010101" pitchFamily="18" charset="-122"/>
                <a:sym typeface="Impact" panose="020B0806030902050204" pitchFamily="34" charset="0"/>
              </a:rPr>
              <a:t>冲突</a:t>
            </a:r>
            <a:r>
              <a:rPr lang="zh-CN" altLang="en-US" sz="2400" b="0">
                <a:latin typeface="Impact" panose="020B0806030902050204" pitchFamily="34" charset="0"/>
                <a:ea typeface="汉仪中秀体简" panose="00020600040101010101" pitchFamily="18" charset="-122"/>
                <a:sym typeface="Impact" panose="020B0806030902050204" pitchFamily="34" charset="0"/>
              </a:rPr>
              <a:t>。</a:t>
            </a:r>
          </a:p>
        </p:txBody>
      </p:sp>
      <p:grpSp>
        <p:nvGrpSpPr>
          <p:cNvPr id="7" name="组合 6"/>
          <p:cNvGrpSpPr/>
          <p:nvPr/>
        </p:nvGrpSpPr>
        <p:grpSpPr>
          <a:xfrm>
            <a:off x="683060" y="1124744"/>
            <a:ext cx="5400600" cy="634291"/>
            <a:chOff x="6402758" y="1340767"/>
            <a:chExt cx="3522804" cy="756855"/>
          </a:xfrm>
        </p:grpSpPr>
        <p:sp>
          <p:nvSpPr>
            <p:cNvPr id="8" name="圆角矩形 7"/>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圆角矩形 8"/>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0" name="文本框 9"/>
            <p:cNvSpPr txBox="1"/>
            <p:nvPr/>
          </p:nvSpPr>
          <p:spPr>
            <a:xfrm flipH="1">
              <a:off x="6466232" y="1380308"/>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什么是团队冲突</a:t>
              </a:r>
            </a:p>
          </p:txBody>
        </p:sp>
      </p:grpSp>
      <p:sp>
        <p:nvSpPr>
          <p:cNvPr id="3" name="矩形 2"/>
          <p:cNvSpPr/>
          <p:nvPr/>
        </p:nvSpPr>
        <p:spPr>
          <a:xfrm>
            <a:off x="780368" y="3717032"/>
            <a:ext cx="5237698" cy="2253053"/>
          </a:xfrm>
          <a:prstGeom prst="rect">
            <a:avLst/>
          </a:prstGeom>
        </p:spPr>
        <p:txBody>
          <a:bodyPr wrap="square">
            <a:spAutoFit/>
          </a:bodyPr>
          <a:lstStyle/>
          <a:p>
            <a:pPr>
              <a:lnSpc>
                <a:spcPct val="150000"/>
              </a:lnSpc>
              <a:buClr>
                <a:srgbClr val="8B4C13"/>
              </a:buClr>
            </a:pPr>
            <a:r>
              <a:rPr lang="zh-CN" altLang="en-US" sz="2400" b="0">
                <a:latin typeface="Impact" panose="020B0806030902050204" pitchFamily="34" charset="0"/>
                <a:ea typeface="汉仪中秀体简" panose="00020600040101010101" pitchFamily="18" charset="-122"/>
                <a:sym typeface="Impact" panose="020B0806030902050204" pitchFamily="34" charset="0"/>
              </a:rPr>
              <a:t>团队冲突是每个团队功能发挥时的正常部 分。适当处理能够协助团队找到更好的解决办法并为未来的合作建立起牢固的基础。</a:t>
            </a:r>
          </a:p>
        </p:txBody>
      </p:sp>
      <p:pic>
        <p:nvPicPr>
          <p:cNvPr id="11" name="图片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8729" b="6813"/>
          <a:stretch>
            <a:fillRect/>
          </a:stretch>
        </p:blipFill>
        <p:spPr>
          <a:xfrm>
            <a:off x="5837984" y="3432102"/>
            <a:ext cx="6200716" cy="2733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500"/>
                                        <p:tgtEl>
                                          <p:spTgt spid="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什么是团队冲突</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53</a:t>
            </a:fld>
            <a:endParaRPr lang="en-US" altLang="zh-CN"/>
          </a:p>
        </p:txBody>
      </p:sp>
      <p:grpSp>
        <p:nvGrpSpPr>
          <p:cNvPr id="7" name="组合 6"/>
          <p:cNvGrpSpPr/>
          <p:nvPr/>
        </p:nvGrpSpPr>
        <p:grpSpPr>
          <a:xfrm>
            <a:off x="3261724" y="1117179"/>
            <a:ext cx="5400600" cy="634291"/>
            <a:chOff x="6402758" y="1340767"/>
            <a:chExt cx="3522804" cy="756855"/>
          </a:xfrm>
        </p:grpSpPr>
        <p:sp>
          <p:nvSpPr>
            <p:cNvPr id="8" name="圆角矩形 7"/>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圆角矩形 8"/>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0" name="文本框 9"/>
            <p:cNvSpPr txBox="1"/>
            <p:nvPr/>
          </p:nvSpPr>
          <p:spPr>
            <a:xfrm flipH="1">
              <a:off x="6466232" y="1380308"/>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冲突的几种表现形式</a:t>
              </a:r>
            </a:p>
          </p:txBody>
        </p:sp>
      </p:gr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3959"/>
            <a:ext cx="12192000" cy="3815449"/>
          </a:xfrm>
          <a:prstGeom prst="rect">
            <a:avLst/>
          </a:prstGeom>
        </p:spPr>
      </p:pic>
      <p:sp>
        <p:nvSpPr>
          <p:cNvPr id="12" name="AutoShape 14"/>
          <p:cNvSpPr>
            <a:spLocks noChangeArrowheads="1"/>
          </p:cNvSpPr>
          <p:nvPr/>
        </p:nvSpPr>
        <p:spPr bwMode="auto">
          <a:xfrm>
            <a:off x="2917609" y="2309472"/>
            <a:ext cx="1512167" cy="504000"/>
          </a:xfrm>
          <a:prstGeom prst="rect">
            <a:avLst/>
          </a:prstGeom>
          <a:solidFill>
            <a:srgbClr val="8B4C13"/>
          </a:solidFill>
          <a:ln w="9525">
            <a:noFill/>
            <a:miter lim="800000"/>
          </a:ln>
        </p:spPr>
        <p:txBody>
          <a:bodyPr anchor="ct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争论</a:t>
            </a:r>
          </a:p>
        </p:txBody>
      </p:sp>
      <p:sp>
        <p:nvSpPr>
          <p:cNvPr id="13" name="AutoShape 14"/>
          <p:cNvSpPr>
            <a:spLocks noChangeArrowheads="1"/>
          </p:cNvSpPr>
          <p:nvPr/>
        </p:nvSpPr>
        <p:spPr bwMode="auto">
          <a:xfrm>
            <a:off x="5339916" y="2309472"/>
            <a:ext cx="1512167" cy="504000"/>
          </a:xfrm>
          <a:prstGeom prst="rect">
            <a:avLst/>
          </a:prstGeom>
          <a:solidFill>
            <a:srgbClr val="8B4C13"/>
          </a:solidFill>
          <a:ln w="9525">
            <a:noFill/>
            <a:miter lim="800000"/>
          </a:ln>
        </p:spPr>
        <p:txBody>
          <a:bodyPr anchor="ct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竞争</a:t>
            </a:r>
          </a:p>
        </p:txBody>
      </p:sp>
      <p:sp>
        <p:nvSpPr>
          <p:cNvPr id="14" name="AutoShape 14"/>
          <p:cNvSpPr>
            <a:spLocks noChangeArrowheads="1"/>
          </p:cNvSpPr>
          <p:nvPr/>
        </p:nvSpPr>
        <p:spPr bwMode="auto">
          <a:xfrm>
            <a:off x="7762223" y="2309472"/>
            <a:ext cx="1512167" cy="504000"/>
          </a:xfrm>
          <a:prstGeom prst="rect">
            <a:avLst/>
          </a:prstGeom>
          <a:solidFill>
            <a:srgbClr val="8B4C13"/>
          </a:solidFill>
          <a:ln w="9525">
            <a:noFill/>
            <a:miter lim="800000"/>
          </a:ln>
        </p:spPr>
        <p:txBody>
          <a:bodyPr anchor="ctr"/>
          <a:lstStyle>
            <a:lvl1pPr eaLnBrk="0" hangingPunct="0">
              <a:defRPr kumimoji="1" sz="28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8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8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8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8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800" b="1">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对抗</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什么是团队冲突</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54</a:t>
            </a:fld>
            <a:endParaRPr lang="en-US" altLang="zh-CN"/>
          </a:p>
        </p:txBody>
      </p:sp>
      <p:grpSp>
        <p:nvGrpSpPr>
          <p:cNvPr id="7" name="组合 6"/>
          <p:cNvGrpSpPr/>
          <p:nvPr/>
        </p:nvGrpSpPr>
        <p:grpSpPr>
          <a:xfrm>
            <a:off x="695399" y="1119782"/>
            <a:ext cx="5400600" cy="634291"/>
            <a:chOff x="6402758" y="1340767"/>
            <a:chExt cx="3522804" cy="756855"/>
          </a:xfrm>
        </p:grpSpPr>
        <p:sp>
          <p:nvSpPr>
            <p:cNvPr id="8" name="圆角矩形 7"/>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圆角矩形 8"/>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0" name="文本框 9"/>
            <p:cNvSpPr txBox="1"/>
            <p:nvPr/>
          </p:nvSpPr>
          <p:spPr>
            <a:xfrm flipH="1">
              <a:off x="6466232" y="1380308"/>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导致冲突的原因</a:t>
              </a:r>
            </a:p>
          </p:txBody>
        </p:sp>
      </p:grpSp>
      <p:sp>
        <p:nvSpPr>
          <p:cNvPr id="3" name="矩形 2"/>
          <p:cNvSpPr/>
          <p:nvPr/>
        </p:nvSpPr>
        <p:spPr>
          <a:xfrm>
            <a:off x="782272" y="2132856"/>
            <a:ext cx="5673768" cy="2862322"/>
          </a:xfrm>
          <a:prstGeom prst="rect">
            <a:avLst/>
          </a:prstGeom>
        </p:spPr>
        <p:txBody>
          <a:bodyPr wrap="square">
            <a:spAutoFit/>
          </a:bodyPr>
          <a:lstStyle/>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在需要、目标和价值观等方面有分歧</a:t>
            </a: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期望值与最终结果出现偏差</a:t>
            </a: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不愿意带着问题工作</a:t>
            </a: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言谈、动机、行为、境遇等方面存在理解上的偏差</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791" y="2209142"/>
            <a:ext cx="7121164" cy="4346492"/>
          </a:xfrm>
          <a:prstGeom prst="rect">
            <a:avLst/>
          </a:prstGeom>
          <a:ln>
            <a:noFill/>
          </a:ln>
          <a:effec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什么是团队冲突</a:t>
            </a:r>
          </a:p>
        </p:txBody>
      </p:sp>
      <p:grpSp>
        <p:nvGrpSpPr>
          <p:cNvPr id="7" name="组合 6"/>
          <p:cNvGrpSpPr/>
          <p:nvPr/>
        </p:nvGrpSpPr>
        <p:grpSpPr>
          <a:xfrm>
            <a:off x="2999656" y="1124744"/>
            <a:ext cx="5400600" cy="634291"/>
            <a:chOff x="6402758" y="1340767"/>
            <a:chExt cx="3522804" cy="756855"/>
          </a:xfrm>
        </p:grpSpPr>
        <p:sp>
          <p:nvSpPr>
            <p:cNvPr id="8" name="圆角矩形 7"/>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圆角矩形 8"/>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0" name="文本框 9"/>
            <p:cNvSpPr txBox="1"/>
            <p:nvPr/>
          </p:nvSpPr>
          <p:spPr>
            <a:xfrm flipH="1">
              <a:off x="6466232" y="1380308"/>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两种不同性质的冲突</a:t>
              </a:r>
            </a:p>
          </p:txBody>
        </p:sp>
      </p:grpSp>
      <p:graphicFrame>
        <p:nvGraphicFramePr>
          <p:cNvPr id="11" name="Group 3"/>
          <p:cNvGraphicFramePr>
            <a:graphicFrameLocks noGrp="1"/>
          </p:cNvGraphicFramePr>
          <p:nvPr/>
        </p:nvGraphicFramePr>
        <p:xfrm>
          <a:off x="1415480" y="2060848"/>
          <a:ext cx="9793088" cy="3937000"/>
        </p:xfrm>
        <a:graphic>
          <a:graphicData uri="http://schemas.openxmlformats.org/drawingml/2006/table">
            <a:tbl>
              <a:tblPr/>
              <a:tblGrid>
                <a:gridCol w="4219034">
                  <a:extLst>
                    <a:ext uri="{9D8B030D-6E8A-4147-A177-3AD203B41FA5}">
                      <a16:colId xmlns:a16="http://schemas.microsoft.com/office/drawing/2014/main" val="20000"/>
                    </a:ext>
                  </a:extLst>
                </a:gridCol>
                <a:gridCol w="5574054">
                  <a:extLst>
                    <a:ext uri="{9D8B030D-6E8A-4147-A177-3AD203B41FA5}">
                      <a16:colId xmlns:a16="http://schemas.microsoft.com/office/drawing/2014/main" val="20001"/>
                    </a:ext>
                  </a:extLst>
                </a:gridCol>
              </a:tblGrid>
              <a:tr h="787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800" b="0" i="0" u="none" strike="noStrike" cap="none" normalizeH="0" baseline="0">
                          <a:ln>
                            <a:noFill/>
                          </a:ln>
                          <a:solidFill>
                            <a:schemeClr val="bg1"/>
                          </a:solidFill>
                          <a:effectLst/>
                          <a:latin typeface="Impact" panose="020B0806030902050204" pitchFamily="34" charset="0"/>
                          <a:ea typeface="汉仪中秀体简" panose="00020600040101010101" pitchFamily="18" charset="-122"/>
                          <a:sym typeface="Impact" panose="020B0806030902050204" pitchFamily="34" charset="0"/>
                        </a:rPr>
                        <a:t>建设性冲突</a:t>
                      </a:r>
                    </a:p>
                  </a:txBody>
                  <a:tcPr marL="91444" marR="91444"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solidFill>
                      <a:srgbClr val="8B4C13"/>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800" b="0" i="0" u="none" strike="noStrike" cap="none" normalizeH="0" baseline="0">
                          <a:ln>
                            <a:noFill/>
                          </a:ln>
                          <a:solidFill>
                            <a:schemeClr val="bg1"/>
                          </a:solidFill>
                          <a:effectLst/>
                          <a:latin typeface="Impact" panose="020B0806030902050204" pitchFamily="34" charset="0"/>
                          <a:ea typeface="汉仪中秀体简" panose="00020600040101010101" pitchFamily="18" charset="-122"/>
                          <a:sym typeface="Impact" panose="020B0806030902050204" pitchFamily="34" charset="0"/>
                        </a:rPr>
                        <a:t>破坏性冲突</a:t>
                      </a:r>
                    </a:p>
                  </a:txBody>
                  <a:tcPr marL="91444" marR="91444"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solidFill>
                      <a:srgbClr val="8B4C13"/>
                    </a:solidFill>
                  </a:tcPr>
                </a:tc>
                <a:extLst>
                  <a:ext uri="{0D108BD9-81ED-4DB2-BD59-A6C34878D82A}">
                    <a16:rowId xmlns:a16="http://schemas.microsoft.com/office/drawing/2014/main" val="10000"/>
                  </a:ext>
                </a:extLst>
              </a:tr>
              <a:tr h="787400">
                <a:tc>
                  <a:txBody>
                    <a:bodyPr/>
                    <a:lstStyle/>
                    <a:p>
                      <a:pPr marL="533400" marR="0" lvl="0" indent="-53340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双方对实现共同的目标的关心</a:t>
                      </a:r>
                    </a:p>
                  </a:txBody>
                  <a:tcPr marL="91444" marR="91444"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双方对赢得自己观点胜利十分关心</a:t>
                      </a:r>
                    </a:p>
                  </a:txBody>
                  <a:tcPr marL="91444" marR="91444"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7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乐于了解对方的观点、意见</a:t>
                      </a:r>
                    </a:p>
                  </a:txBody>
                  <a:tcPr marL="91444" marR="91444"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不愿听取对方的观点、意见</a:t>
                      </a:r>
                    </a:p>
                  </a:txBody>
                  <a:tcPr marL="91444" marR="91444"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87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大家以争议问题为中心</a:t>
                      </a:r>
                    </a:p>
                  </a:txBody>
                  <a:tcPr marL="91444" marR="91444"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双方由问题的争议，转为人身攻击</a:t>
                      </a:r>
                    </a:p>
                  </a:txBody>
                  <a:tcPr marL="91444" marR="91444"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7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相互交换意见不断增加</a:t>
                      </a:r>
                    </a:p>
                  </a:txBody>
                  <a:tcPr marL="91444" marR="91444"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互相交换情况不断减少，以致完全停止</a:t>
                      </a:r>
                    </a:p>
                  </a:txBody>
                  <a:tcPr marL="91444" marR="91444"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什么是团队冲突</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56</a:t>
            </a:fld>
            <a:endParaRPr lang="en-US" altLang="zh-CN"/>
          </a:p>
        </p:txBody>
      </p:sp>
      <p:grpSp>
        <p:nvGrpSpPr>
          <p:cNvPr id="7" name="组合 6"/>
          <p:cNvGrpSpPr/>
          <p:nvPr/>
        </p:nvGrpSpPr>
        <p:grpSpPr>
          <a:xfrm>
            <a:off x="5735960" y="1268760"/>
            <a:ext cx="5400600" cy="634291"/>
            <a:chOff x="6402758" y="1340767"/>
            <a:chExt cx="3522804" cy="756855"/>
          </a:xfrm>
        </p:grpSpPr>
        <p:sp>
          <p:nvSpPr>
            <p:cNvPr id="8" name="圆角矩形 7"/>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圆角矩形 8"/>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0" name="文本框 9"/>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建议性冲突</a:t>
              </a:r>
            </a:p>
          </p:txBody>
        </p:sp>
      </p:grpSp>
      <p:sp>
        <p:nvSpPr>
          <p:cNvPr id="3" name="矩形 2"/>
          <p:cNvSpPr/>
          <p:nvPr/>
        </p:nvSpPr>
        <p:spPr>
          <a:xfrm>
            <a:off x="6168008" y="2204864"/>
            <a:ext cx="5673768" cy="3366691"/>
          </a:xfrm>
          <a:prstGeom prst="rect">
            <a:avLst/>
          </a:prstGeom>
        </p:spPr>
        <p:txBody>
          <a:bodyPr wrap="square">
            <a:spAutoFit/>
          </a:bodyPr>
          <a:lstStyle/>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能产生出新的想法</a:t>
            </a: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促使人们找寻新的途径</a:t>
            </a: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长期存在的问题得以显现并解决</a:t>
            </a: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使人们纠正自己的观点</a:t>
            </a: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激发兴趣和创造力</a:t>
            </a: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有机会测试自己的能力</a:t>
            </a:r>
          </a:p>
        </p:txBody>
      </p:sp>
      <p:pic>
        <p:nvPicPr>
          <p:cNvPr id="6" name="图片 5"/>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0203" y="3068960"/>
            <a:ext cx="5810484" cy="3366724"/>
          </a:xfrm>
          <a:prstGeom prst="rect">
            <a:avLst/>
          </a:prstGeom>
          <a:ln>
            <a:noFill/>
          </a:ln>
          <a:effec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什么是团队冲突</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57</a:t>
            </a:fld>
            <a:endParaRPr lang="en-US" altLang="zh-CN"/>
          </a:p>
        </p:txBody>
      </p:sp>
      <p:grpSp>
        <p:nvGrpSpPr>
          <p:cNvPr id="7" name="组合 6"/>
          <p:cNvGrpSpPr/>
          <p:nvPr/>
        </p:nvGrpSpPr>
        <p:grpSpPr>
          <a:xfrm>
            <a:off x="483668" y="1051742"/>
            <a:ext cx="5400600" cy="634291"/>
            <a:chOff x="6402758" y="1340767"/>
            <a:chExt cx="3522804" cy="756855"/>
          </a:xfrm>
        </p:grpSpPr>
        <p:sp>
          <p:nvSpPr>
            <p:cNvPr id="8" name="圆角矩形 7"/>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圆角矩形 8"/>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0" name="文本框 9"/>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克服破坏性团队冲突的工具</a:t>
              </a:r>
            </a:p>
          </p:txBody>
        </p:sp>
      </p:grpSp>
      <p:sp>
        <p:nvSpPr>
          <p:cNvPr id="3" name="矩形 2"/>
          <p:cNvSpPr/>
          <p:nvPr/>
        </p:nvSpPr>
        <p:spPr>
          <a:xfrm>
            <a:off x="571104" y="1772816"/>
            <a:ext cx="8136904" cy="4524315"/>
          </a:xfrm>
          <a:prstGeom prst="rect">
            <a:avLst/>
          </a:prstGeom>
        </p:spPr>
        <p:txBody>
          <a:bodyPr wrap="square">
            <a:spAutoFit/>
          </a:bodyPr>
          <a:lstStyle/>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针对问题</a:t>
            </a:r>
            <a:r>
              <a:rPr lang="en-US" altLang="zh-CN" sz="2400" b="0">
                <a:latin typeface="汉仪中秀体简" panose="00020600040101010101" pitchFamily="18" charset="-122"/>
                <a:ea typeface="汉仪中秀体简" panose="00020600040101010101" pitchFamily="18" charset="-122"/>
                <a:sym typeface="Impact" panose="020B0806030902050204" pitchFamily="34" charset="0"/>
              </a:rPr>
              <a:t>, </a:t>
            </a: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而非个人。</a:t>
            </a: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关注于什么能做</a:t>
            </a:r>
            <a:r>
              <a:rPr lang="en-US" altLang="zh-CN" sz="2400" b="0">
                <a:latin typeface="汉仪中秀体简" panose="00020600040101010101" pitchFamily="18" charset="-122"/>
                <a:ea typeface="汉仪中秀体简" panose="00020600040101010101" pitchFamily="18" charset="-122"/>
                <a:sym typeface="Impact" panose="020B0806030902050204" pitchFamily="34" charset="0"/>
              </a:rPr>
              <a:t>, </a:t>
            </a: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而非什么不能做。</a:t>
            </a: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鼓励不同观点和诚实的对话。 </a:t>
            </a: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用非责怪的方式表达你的感受。 </a:t>
            </a: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接受应属于你的问题。 </a:t>
            </a: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倾听他人的发言了解他的观点，之后表达你自己的观点。</a:t>
            </a: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对他人的观点表示尊重。</a:t>
            </a:r>
          </a:p>
          <a:p>
            <a:pPr marL="342900" lvl="1" indent="-342900">
              <a:lnSpc>
                <a:spcPct val="150000"/>
              </a:lnSpc>
              <a:buClr>
                <a:srgbClr val="8B4C13"/>
              </a:buClr>
              <a:buFont typeface="Wingdings" panose="05000000000000000000" pitchFamily="2" charset="2"/>
              <a:buChar char="p"/>
            </a:pPr>
            <a:r>
              <a:rPr lang="en-US" altLang="zh-CN" sz="2400" b="0">
                <a:latin typeface="汉仪中秀体简" panose="00020600040101010101" pitchFamily="18" charset="-122"/>
                <a:ea typeface="汉仪中秀体简" panose="00020600040101010101" pitchFamily="18" charset="-122"/>
                <a:sym typeface="Impact" panose="020B0806030902050204" pitchFamily="34" charset="0"/>
              </a:rPr>
              <a:t>8. </a:t>
            </a: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在建立关系的同时解决问题。</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rcRect b="10101"/>
          <a:stretch>
            <a:fillRect/>
          </a:stretch>
        </p:blipFill>
        <p:spPr>
          <a:xfrm>
            <a:off x="5532420" y="390330"/>
            <a:ext cx="6858000" cy="6165304"/>
          </a:xfrm>
          <a:prstGeom prst="rect">
            <a:avLst/>
          </a:prstGeom>
          <a:ln>
            <a:noFill/>
          </a:ln>
          <a:effec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5560" y="1236050"/>
            <a:ext cx="7704856" cy="5501267"/>
          </a:xfrm>
          <a:prstGeom prst="rect">
            <a:avLst/>
          </a:prstGeom>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团队评估</a:t>
            </a:r>
          </a:p>
        </p:txBody>
      </p:sp>
      <p:sp>
        <p:nvSpPr>
          <p:cNvPr id="3" name="矩形 2"/>
          <p:cNvSpPr/>
          <p:nvPr/>
        </p:nvSpPr>
        <p:spPr>
          <a:xfrm>
            <a:off x="6744072" y="1052736"/>
            <a:ext cx="2954655" cy="923330"/>
          </a:xfrm>
          <a:prstGeom prst="rect">
            <a:avLst/>
          </a:prstGeom>
        </p:spPr>
        <p:txBody>
          <a:bodyPr wrap="none">
            <a:spAutoFit/>
          </a:bodyPr>
          <a:lstStyle/>
          <a:p>
            <a:pPr>
              <a:spcBef>
                <a:spcPct val="50000"/>
              </a:spcBef>
              <a:defRPr/>
            </a:pPr>
            <a:r>
              <a:rPr kumimoji="0" lang="zh-CN" altLang="en-US" sz="5400">
                <a:solidFill>
                  <a:srgbClr val="8B4C13"/>
                </a:solidFill>
                <a:effectLst>
                  <a:outerShdw blurRad="38100" dist="38100" dir="2700000" algn="tl">
                    <a:srgbClr val="C0C0C0"/>
                  </a:outerShdw>
                </a:effectLst>
                <a:latin typeface="Impact" panose="020B0806030902050204" pitchFamily="34" charset="0"/>
                <a:ea typeface="汉仪中秀体简" panose="00020600040101010101" pitchFamily="18" charset="-122"/>
                <a:sym typeface="Impact" panose="020B0806030902050204" pitchFamily="34" charset="0"/>
              </a:rPr>
              <a:t>团队评估</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58</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375" t="18921" r="25955" b="15574"/>
          <a:stretch>
            <a:fillRect/>
          </a:stretch>
        </p:blipFill>
        <p:spPr>
          <a:xfrm>
            <a:off x="7974755" y="2300724"/>
            <a:ext cx="4392488" cy="4392488"/>
          </a:xfrm>
          <a:prstGeom prst="rect">
            <a:avLst/>
          </a:prstGeom>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团队评估</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59</a:t>
            </a:fld>
            <a:endParaRPr lang="en-US" altLang="zh-CN"/>
          </a:p>
        </p:txBody>
      </p:sp>
      <p:grpSp>
        <p:nvGrpSpPr>
          <p:cNvPr id="7" name="组合 6"/>
          <p:cNvGrpSpPr/>
          <p:nvPr/>
        </p:nvGrpSpPr>
        <p:grpSpPr>
          <a:xfrm>
            <a:off x="570188" y="1196752"/>
            <a:ext cx="5400600" cy="634291"/>
            <a:chOff x="6402758" y="1340767"/>
            <a:chExt cx="3522804" cy="756855"/>
          </a:xfrm>
        </p:grpSpPr>
        <p:sp>
          <p:nvSpPr>
            <p:cNvPr id="8" name="圆角矩形 7"/>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圆角矩形 8"/>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0" name="文本框 9"/>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共同的愿景和目标</a:t>
              </a:r>
            </a:p>
          </p:txBody>
        </p:sp>
      </p:grpSp>
      <p:sp>
        <p:nvSpPr>
          <p:cNvPr id="3" name="矩形 2"/>
          <p:cNvSpPr/>
          <p:nvPr/>
        </p:nvSpPr>
        <p:spPr>
          <a:xfrm>
            <a:off x="657624" y="1917826"/>
            <a:ext cx="8136904" cy="2812693"/>
          </a:xfrm>
          <a:prstGeom prst="rect">
            <a:avLst/>
          </a:prstGeom>
        </p:spPr>
        <p:txBody>
          <a:bodyPr wrap="square">
            <a:spAutoFit/>
          </a:bodyPr>
          <a:lstStyle/>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我们有一个共同的愿景和一组清晰定义的目标</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我们以关键目标来衡量进步</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我们都明白自己在团队中的角色和对自己的期望</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我们非常协调地朝着目标前进，同时关注工作的结果</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我们承诺高标准、高质量完成任务</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团队与群体的区别</a:t>
            </a:r>
          </a:p>
        </p:txBody>
      </p:sp>
      <p:graphicFrame>
        <p:nvGraphicFramePr>
          <p:cNvPr id="10" name="Group 8"/>
          <p:cNvGraphicFramePr>
            <a:graphicFrameLocks noGrp="1"/>
          </p:cNvGraphicFramePr>
          <p:nvPr/>
        </p:nvGraphicFramePr>
        <p:xfrm>
          <a:off x="1127448" y="980728"/>
          <a:ext cx="10513168" cy="5616626"/>
        </p:xfrm>
        <a:graphic>
          <a:graphicData uri="http://schemas.openxmlformats.org/drawingml/2006/table">
            <a:tbl>
              <a:tblPr/>
              <a:tblGrid>
                <a:gridCol w="4608512">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78759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400" b="1" i="0" u="none" strike="noStrike" cap="none" normalizeH="0" baseline="0">
                          <a:ln>
                            <a:noFill/>
                          </a:ln>
                          <a:solidFill>
                            <a:schemeClr val="accent6">
                              <a:lumMod val="50000"/>
                            </a:schemeClr>
                          </a:solidFill>
                          <a:effectLst/>
                          <a:latin typeface="Impact" panose="020B0806030902050204" pitchFamily="34" charset="0"/>
                          <a:ea typeface="汉仪中秀体简" panose="00020600040101010101" pitchFamily="18" charset="-122"/>
                          <a:sym typeface="Impact" panose="020B0806030902050204" pitchFamily="34" charset="0"/>
                        </a:rPr>
                        <a:t>群体</a:t>
                      </a:r>
                    </a:p>
                  </a:txBody>
                  <a:tcPr anchor="ctr" horzOverflow="overflow">
                    <a:lnL w="12700" cap="flat" cmpd="sng" algn="ctr">
                      <a:noFill/>
                      <a:prstDash val="solid"/>
                      <a:round/>
                      <a:headEnd type="none" w="sm" len="sm"/>
                      <a:tailEnd type="none" w="sm" len="sm"/>
                    </a:lnL>
                    <a:lnR w="38100" cap="flat" cmpd="sng" algn="ctr">
                      <a:solidFill>
                        <a:schemeClr val="accent6">
                          <a:lumMod val="50000"/>
                        </a:schemeClr>
                      </a:solidFill>
                      <a:prstDash val="solid"/>
                      <a:round/>
                      <a:headEnd type="none" w="med" len="med"/>
                      <a:tailEnd type="none" w="med" len="med"/>
                    </a:lnR>
                    <a:lnT w="12700" cap="flat" cmpd="sng" algn="ctr">
                      <a:noFill/>
                      <a:prstDash val="solid"/>
                      <a:round/>
                      <a:headEnd type="none" w="sm" len="sm"/>
                      <a:tailEnd type="none" w="sm" len="sm"/>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400" b="1" i="0" u="none" strike="noStrike" cap="none" normalizeH="0" baseline="0">
                          <a:ln>
                            <a:noFill/>
                          </a:ln>
                          <a:solidFill>
                            <a:schemeClr val="accent6">
                              <a:lumMod val="50000"/>
                            </a:schemeClr>
                          </a:solidFill>
                          <a:effectLst/>
                          <a:latin typeface="Impact" panose="020B0806030902050204" pitchFamily="34" charset="0"/>
                          <a:ea typeface="汉仪中秀体简" panose="00020600040101010101" pitchFamily="18" charset="-122"/>
                          <a:sym typeface="Impact" panose="020B0806030902050204" pitchFamily="34" charset="0"/>
                        </a:rPr>
                        <a:t>团队</a:t>
                      </a:r>
                    </a:p>
                  </a:txBody>
                  <a:tcPr anchor="ctr" horzOverflow="overflow">
                    <a:lnL w="38100" cap="flat" cmpd="sng" algn="ctr">
                      <a:solidFill>
                        <a:schemeClr val="accent6">
                          <a:lumMod val="50000"/>
                        </a:schemeClr>
                      </a:solidFill>
                      <a:prstDash val="solid"/>
                      <a:round/>
                      <a:headEnd type="none" w="med" len="med"/>
                      <a:tailEnd type="none" w="med" len="med"/>
                    </a:lnL>
                    <a:lnR w="28575" cap="flat" cmpd="sng" algn="ctr">
                      <a:noFill/>
                      <a:prstDash val="solid"/>
                      <a:round/>
                      <a:headEnd type="none" w="sm" len="sm"/>
                      <a:tailEnd type="none" w="sm" len="sm"/>
                    </a:lnR>
                    <a:lnT w="28575" cap="flat" cmpd="sng" algn="ctr">
                      <a:noFill/>
                      <a:prstDash val="solid"/>
                      <a:round/>
                      <a:headEnd type="none" w="sm" len="sm"/>
                      <a:tailEnd type="none" w="sm" len="sm"/>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548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强有力的目标，明确的领导人</a:t>
                      </a:r>
                    </a:p>
                  </a:txBody>
                  <a:tcPr horzOverflow="overflow">
                    <a:lnL w="12700" cap="flat" cmpd="sng" algn="ctr">
                      <a:noFill/>
                      <a:prstDash val="solid"/>
                      <a:round/>
                      <a:headEnd type="none" w="sm" len="sm"/>
                      <a:tailEnd type="none" w="sm" len="sm"/>
                    </a:lnL>
                    <a:lnR w="38100" cap="flat" cmpd="sng" algn="ctr">
                      <a:solidFill>
                        <a:schemeClr val="accent6">
                          <a:lumMod val="50000"/>
                        </a:schemeClr>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团队成员分担领导作用</a:t>
                      </a:r>
                    </a:p>
                  </a:txBody>
                  <a:tcPr horzOverflow="overflow">
                    <a:lnL w="38100" cap="flat" cmpd="sng" algn="ctr">
                      <a:solidFill>
                        <a:schemeClr val="accent6">
                          <a:lumMod val="50000"/>
                        </a:schemeClr>
                      </a:solidFill>
                      <a:prstDash val="solid"/>
                      <a:round/>
                      <a:headEnd type="none" w="med" len="med"/>
                      <a:tailEnd type="none" w="med" len="med"/>
                    </a:lnL>
                    <a:lnR w="28575" cap="flat" cmpd="sng" algn="ctr">
                      <a:noFill/>
                      <a:prstDash val="solid"/>
                      <a:round/>
                      <a:headEnd type="none" w="sm" len="sm"/>
                      <a:tailEnd type="none" w="sm" len="sm"/>
                    </a:lnR>
                    <a:lnT w="38100" cap="flat" cmpd="sng" algn="ctr">
                      <a:solidFill>
                        <a:schemeClr val="accent6">
                          <a:lumMod val="50000"/>
                        </a:schemeClr>
                      </a:solidFill>
                      <a:prstDash val="solid"/>
                      <a:round/>
                      <a:headEnd type="none" w="med" len="med"/>
                      <a:tailEnd type="none" w="med" len="med"/>
                    </a:lnT>
                    <a:lnB w="12700" cap="flat" cmpd="sng" algn="ctr">
                      <a:no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63548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个人负责制</a:t>
                      </a:r>
                    </a:p>
                  </a:txBody>
                  <a:tcPr horzOverflow="overflow">
                    <a:lnL w="28575" cap="flat" cmpd="sng" algn="ctr">
                      <a:noFill/>
                      <a:prstDash val="solid"/>
                      <a:round/>
                      <a:headEnd type="none" w="sm" len="sm"/>
                      <a:tailEnd type="none" w="sm" len="sm"/>
                    </a:lnL>
                    <a:lnR w="38100" cap="flat" cmpd="sng" algn="ctr">
                      <a:solidFill>
                        <a:schemeClr val="accent6">
                          <a:lumMod val="50000"/>
                        </a:schemeClr>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个人负责和相互负责相结合</a:t>
                      </a:r>
                    </a:p>
                  </a:txBody>
                  <a:tcPr horzOverflow="overflow">
                    <a:lnL w="38100" cap="flat" cmpd="sng" algn="ctr">
                      <a:solidFill>
                        <a:schemeClr val="accent6">
                          <a:lumMod val="50000"/>
                        </a:schemeClr>
                      </a:solidFill>
                      <a:prstDash val="solid"/>
                      <a:round/>
                      <a:headEnd type="none" w="med" len="med"/>
                      <a:tailEnd type="none" w="med" len="med"/>
                    </a:lnL>
                    <a:lnR w="28575"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63548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群体的目的与更广的组织任务一致</a:t>
                      </a:r>
                    </a:p>
                  </a:txBody>
                  <a:tcPr horzOverflow="overflow">
                    <a:lnL w="28575" cap="flat" cmpd="sng" algn="ctr">
                      <a:noFill/>
                      <a:prstDash val="solid"/>
                      <a:round/>
                      <a:headEnd type="none" w="sm" len="sm"/>
                      <a:tailEnd type="none" w="sm" len="sm"/>
                    </a:lnL>
                    <a:lnR w="38100" cap="flat" cmpd="sng" algn="ctr">
                      <a:solidFill>
                        <a:schemeClr val="accent6">
                          <a:lumMod val="50000"/>
                        </a:schemeClr>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团体自己产生具体的目的</a:t>
                      </a:r>
                    </a:p>
                  </a:txBody>
                  <a:tcPr horzOverflow="overflow">
                    <a:lnL w="38100" cap="flat" cmpd="sng" algn="ctr">
                      <a:solidFill>
                        <a:schemeClr val="accent6">
                          <a:lumMod val="50000"/>
                        </a:schemeClr>
                      </a:solidFill>
                      <a:prstDash val="solid"/>
                      <a:round/>
                      <a:headEnd type="none" w="med" len="med"/>
                      <a:tailEnd type="none" w="med" len="med"/>
                    </a:lnL>
                    <a:lnR w="28575"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63548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个人的工作产品</a:t>
                      </a:r>
                    </a:p>
                  </a:txBody>
                  <a:tcPr horzOverflow="overflow">
                    <a:lnL w="28575" cap="flat" cmpd="sng" algn="ctr">
                      <a:noFill/>
                      <a:prstDash val="solid"/>
                      <a:round/>
                      <a:headEnd type="none" w="sm" len="sm"/>
                      <a:tailEnd type="none" w="sm" len="sm"/>
                    </a:lnL>
                    <a:lnR w="38100" cap="flat" cmpd="sng" algn="ctr">
                      <a:solidFill>
                        <a:schemeClr val="accent6">
                          <a:lumMod val="50000"/>
                        </a:schemeClr>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集体的工作产品</a:t>
                      </a:r>
                    </a:p>
                  </a:txBody>
                  <a:tcPr horzOverflow="overflow">
                    <a:lnL w="38100" cap="flat" cmpd="sng" algn="ctr">
                      <a:solidFill>
                        <a:schemeClr val="accent6">
                          <a:lumMod val="50000"/>
                        </a:schemeClr>
                      </a:solidFill>
                      <a:prstDash val="solid"/>
                      <a:round/>
                      <a:headEnd type="none" w="med" len="med"/>
                      <a:tailEnd type="none" w="med" len="med"/>
                    </a:lnL>
                    <a:lnR w="28575"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82495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通过有效的会议进行</a:t>
                      </a:r>
                    </a:p>
                  </a:txBody>
                  <a:tcPr horzOverflow="overflow">
                    <a:lnL w="28575" cap="flat" cmpd="sng" algn="ctr">
                      <a:noFill/>
                      <a:prstDash val="solid"/>
                      <a:round/>
                      <a:headEnd type="none" w="sm" len="sm"/>
                      <a:tailEnd type="none" w="sm" len="sm"/>
                    </a:lnL>
                    <a:lnR w="38100" cap="flat" cmpd="sng" algn="ctr">
                      <a:solidFill>
                        <a:schemeClr val="accent6">
                          <a:lumMod val="50000"/>
                        </a:schemeClr>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鼓励进行不限人员参加的讨论和积极地解决问题会议</a:t>
                      </a:r>
                    </a:p>
                  </a:txBody>
                  <a:tcPr horzOverflow="overflow">
                    <a:lnL w="38100" cap="flat" cmpd="sng" algn="ctr">
                      <a:solidFill>
                        <a:schemeClr val="accent6">
                          <a:lumMod val="50000"/>
                        </a:schemeClr>
                      </a:solidFill>
                      <a:prstDash val="solid"/>
                      <a:round/>
                      <a:headEnd type="none" w="med" len="med"/>
                      <a:tailEnd type="none" w="med" len="med"/>
                    </a:lnL>
                    <a:lnR w="28575"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82663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通过群体对他人的间接影响来评定其效果</a:t>
                      </a:r>
                    </a:p>
                  </a:txBody>
                  <a:tcPr horzOverflow="overflow">
                    <a:lnL w="28575" cap="flat" cmpd="sng" algn="ctr">
                      <a:noFill/>
                      <a:prstDash val="solid"/>
                      <a:round/>
                      <a:headEnd type="none" w="sm" len="sm"/>
                      <a:tailEnd type="none" w="sm" len="sm"/>
                    </a:lnL>
                    <a:lnR w="38100" cap="flat" cmpd="sng" algn="ctr">
                      <a:solidFill>
                        <a:schemeClr val="accent6">
                          <a:lumMod val="50000"/>
                        </a:schemeClr>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通过评定集体的工作产品直接评定业绩</a:t>
                      </a:r>
                    </a:p>
                  </a:txBody>
                  <a:tcPr horzOverflow="overflow">
                    <a:lnL w="38100" cap="flat" cmpd="sng" algn="ctr">
                      <a:solidFill>
                        <a:schemeClr val="accent6">
                          <a:lumMod val="50000"/>
                        </a:schemeClr>
                      </a:solidFill>
                      <a:prstDash val="solid"/>
                      <a:round/>
                      <a:headEnd type="none" w="med" len="med"/>
                      <a:tailEnd type="none" w="med" len="med"/>
                    </a:lnL>
                    <a:lnR w="28575"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63548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讨论，决策和代表作用</a:t>
                      </a:r>
                    </a:p>
                  </a:txBody>
                  <a:tcPr horzOverflow="overflow">
                    <a:lnL w="28575" cap="flat" cmpd="sng" algn="ctr">
                      <a:noFill/>
                      <a:prstDash val="solid"/>
                      <a:round/>
                      <a:headEnd type="none" w="sm" len="sm"/>
                      <a:tailEnd type="none" w="sm" len="sm"/>
                    </a:lnL>
                    <a:lnR w="38100" cap="flat" cmpd="sng" algn="ctr">
                      <a:solidFill>
                        <a:schemeClr val="accent6">
                          <a:lumMod val="50000"/>
                        </a:schemeClr>
                      </a:solidFill>
                      <a:prstDash val="solid"/>
                      <a:round/>
                      <a:headEnd type="none" w="med" len="med"/>
                      <a:tailEnd type="none" w="med" len="med"/>
                    </a:lnR>
                    <a:lnT w="12700" cap="flat" cmpd="sng" algn="ctr">
                      <a:noFill/>
                      <a:prstDash val="solid"/>
                      <a:round/>
                      <a:headEnd type="none" w="sm" len="sm"/>
                      <a:tailEnd type="none" w="sm" len="sm"/>
                    </a:lnT>
                    <a:lnB w="28575" cap="flat" cmpd="sng" algn="ctr">
                      <a:no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rPr>
                        <a:t>共同讨论，共同决策，共同做实事</a:t>
                      </a:r>
                    </a:p>
                  </a:txBody>
                  <a:tcPr horzOverflow="overflow">
                    <a:lnL w="38100" cap="flat" cmpd="sng" algn="ctr">
                      <a:solidFill>
                        <a:schemeClr val="accent6">
                          <a:lumMod val="50000"/>
                        </a:schemeClr>
                      </a:solidFill>
                      <a:prstDash val="solid"/>
                      <a:round/>
                      <a:headEnd type="none" w="med" len="med"/>
                      <a:tailEnd type="none" w="med" len="med"/>
                    </a:lnL>
                    <a:lnR w="28575" cap="flat" cmpd="sng" algn="ctr">
                      <a:noFill/>
                      <a:prstDash val="solid"/>
                      <a:round/>
                      <a:headEnd type="none" w="sm" len="sm"/>
                      <a:tailEnd type="none" w="sm" len="sm"/>
                    </a:lnR>
                    <a:lnT w="12700" cap="flat" cmpd="sng" algn="ctr">
                      <a:noFill/>
                      <a:prstDash val="solid"/>
                      <a:round/>
                      <a:headEnd type="none" w="sm" len="sm"/>
                      <a:tailEnd type="none" w="sm" len="sm"/>
                    </a:lnT>
                    <a:lnB w="28575" cap="flat" cmpd="sng" algn="ctr">
                      <a:no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灯片编号占位符 1"/>
          <p:cNvSpPr>
            <a:spLocks noGrp="1"/>
          </p:cNvSpPr>
          <p:nvPr>
            <p:ph type="sldNum" sz="quarter" idx="12"/>
          </p:nvPr>
        </p:nvSpPr>
        <p:spPr/>
        <p:txBody>
          <a:bodyPr/>
          <a:lstStyle/>
          <a:p>
            <a:fld id="{F6868696-2144-4D42-8279-65AB3C800E7F}" type="slidenum">
              <a:rPr lang="en-US" altLang="zh-CN" smtClean="0"/>
              <a:t>6</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866" t="4637" r="13677" b="5341"/>
          <a:stretch>
            <a:fillRect/>
          </a:stretch>
        </p:blipFill>
        <p:spPr>
          <a:xfrm>
            <a:off x="7176120" y="1182486"/>
            <a:ext cx="4464496" cy="5256584"/>
          </a:xfrm>
          <a:prstGeom prst="rect">
            <a:avLst/>
          </a:prstGeom>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团队评估</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60</a:t>
            </a:fld>
            <a:endParaRPr lang="en-US" altLang="zh-CN"/>
          </a:p>
        </p:txBody>
      </p:sp>
      <p:grpSp>
        <p:nvGrpSpPr>
          <p:cNvPr id="7" name="组合 6"/>
          <p:cNvGrpSpPr/>
          <p:nvPr/>
        </p:nvGrpSpPr>
        <p:grpSpPr>
          <a:xfrm>
            <a:off x="570188" y="1196752"/>
            <a:ext cx="5400600" cy="634291"/>
            <a:chOff x="6402758" y="1340767"/>
            <a:chExt cx="3522804" cy="756855"/>
          </a:xfrm>
        </p:grpSpPr>
        <p:sp>
          <p:nvSpPr>
            <p:cNvPr id="8" name="圆角矩形 7"/>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圆角矩形 8"/>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0" name="文本框 9"/>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开放式沟通</a:t>
              </a:r>
            </a:p>
          </p:txBody>
        </p:sp>
      </p:grpSp>
      <p:sp>
        <p:nvSpPr>
          <p:cNvPr id="3" name="矩形 2"/>
          <p:cNvSpPr/>
          <p:nvPr/>
        </p:nvSpPr>
        <p:spPr>
          <a:xfrm>
            <a:off x="657624" y="1917826"/>
            <a:ext cx="8136904" cy="2812693"/>
          </a:xfrm>
          <a:prstGeom prst="rect">
            <a:avLst/>
          </a:prstGeom>
        </p:spPr>
        <p:txBody>
          <a:bodyPr wrap="square">
            <a:spAutoFit/>
          </a:bodyPr>
          <a:lstStyle/>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我们直抒几见</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我们全都参加团队的会议和讨论</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我们倾听其他成员的身音</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我们有足够的信息去独立或协同工作</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我们勇敢地面对并且开诚不公地处理不同意见</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6186"/>
          <a:stretch>
            <a:fillRect/>
          </a:stretch>
        </p:blipFill>
        <p:spPr>
          <a:xfrm>
            <a:off x="-96688" y="1606435"/>
            <a:ext cx="5394886" cy="5061164"/>
          </a:xfrm>
          <a:prstGeom prst="rect">
            <a:avLst/>
          </a:prstGeom>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团队评估</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61</a:t>
            </a:fld>
            <a:endParaRPr lang="en-US" altLang="zh-CN"/>
          </a:p>
        </p:txBody>
      </p:sp>
      <p:grpSp>
        <p:nvGrpSpPr>
          <p:cNvPr id="7" name="组合 6"/>
          <p:cNvGrpSpPr/>
          <p:nvPr/>
        </p:nvGrpSpPr>
        <p:grpSpPr>
          <a:xfrm>
            <a:off x="4568402" y="1053655"/>
            <a:ext cx="5400600" cy="634291"/>
            <a:chOff x="6402758" y="1340767"/>
            <a:chExt cx="3522804" cy="756855"/>
          </a:xfrm>
        </p:grpSpPr>
        <p:sp>
          <p:nvSpPr>
            <p:cNvPr id="8" name="圆角矩形 7"/>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圆角矩形 8"/>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0" name="文本框 9"/>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相互信任和尊重</a:t>
              </a:r>
            </a:p>
          </p:txBody>
        </p:sp>
      </p:grpSp>
      <p:sp>
        <p:nvSpPr>
          <p:cNvPr id="3" name="矩形 2"/>
          <p:cNvSpPr/>
          <p:nvPr/>
        </p:nvSpPr>
        <p:spPr>
          <a:xfrm>
            <a:off x="4712417" y="2060848"/>
            <a:ext cx="8136904" cy="2862322"/>
          </a:xfrm>
          <a:prstGeom prst="rect">
            <a:avLst/>
          </a:prstGeom>
        </p:spPr>
        <p:txBody>
          <a:bodyPr wrap="square">
            <a:spAutoFit/>
          </a:bodyPr>
          <a:lstStyle/>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我们都被认为是有价值的，得到信任并受到尊重</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考虑每一个人的意见</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我们接受他人意见并坦言已见</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我们相互坦诚相待</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我们为整个团队而感到自豪</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658" r="14332" b="5882"/>
          <a:stretch>
            <a:fillRect/>
          </a:stretch>
        </p:blipFill>
        <p:spPr>
          <a:xfrm>
            <a:off x="530805" y="1053655"/>
            <a:ext cx="4176464" cy="5420160"/>
          </a:xfrm>
          <a:prstGeom prst="rect">
            <a:avLst/>
          </a:prstGeom>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团队评估</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62</a:t>
            </a:fld>
            <a:endParaRPr lang="en-US" altLang="zh-CN"/>
          </a:p>
        </p:txBody>
      </p:sp>
      <p:grpSp>
        <p:nvGrpSpPr>
          <p:cNvPr id="7" name="组合 6"/>
          <p:cNvGrpSpPr/>
          <p:nvPr/>
        </p:nvGrpSpPr>
        <p:grpSpPr>
          <a:xfrm>
            <a:off x="4568402" y="1053655"/>
            <a:ext cx="5400600" cy="634291"/>
            <a:chOff x="6402758" y="1340767"/>
            <a:chExt cx="3522804" cy="756855"/>
          </a:xfrm>
        </p:grpSpPr>
        <p:sp>
          <p:nvSpPr>
            <p:cNvPr id="8" name="圆角矩形 7"/>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圆角矩形 8"/>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0" name="文本框 9"/>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共享领导权</a:t>
              </a:r>
            </a:p>
          </p:txBody>
        </p:sp>
      </p:grpSp>
      <p:sp>
        <p:nvSpPr>
          <p:cNvPr id="3" name="矩形 2"/>
          <p:cNvSpPr/>
          <p:nvPr/>
        </p:nvSpPr>
        <p:spPr>
          <a:xfrm>
            <a:off x="4712417" y="2060848"/>
            <a:ext cx="7000207" cy="3970318"/>
          </a:xfrm>
          <a:prstGeom prst="rect">
            <a:avLst/>
          </a:prstGeom>
        </p:spPr>
        <p:txBody>
          <a:bodyPr wrap="square">
            <a:spAutoFit/>
          </a:bodyPr>
          <a:lstStyle/>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我们进行重要的团队决策</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我们共享团队的领导权</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我们相互鼓励</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我们对整个团队提供不断的支持和鼓励，并且庆祝个人和团队取得的成就</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团队成员要从“我们”来考虑问题，而不要以“我”来考虑问题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102" t="5311" r="16473" b="5564"/>
          <a:stretch>
            <a:fillRect/>
          </a:stretch>
        </p:blipFill>
        <p:spPr>
          <a:xfrm>
            <a:off x="7392144" y="1196752"/>
            <a:ext cx="4896544" cy="5328592"/>
          </a:xfrm>
          <a:prstGeom prst="rect">
            <a:avLst/>
          </a:prstGeom>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团队评估</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63</a:t>
            </a:fld>
            <a:endParaRPr lang="en-US" altLang="zh-CN"/>
          </a:p>
        </p:txBody>
      </p:sp>
      <p:grpSp>
        <p:nvGrpSpPr>
          <p:cNvPr id="7" name="组合 6"/>
          <p:cNvGrpSpPr/>
          <p:nvPr/>
        </p:nvGrpSpPr>
        <p:grpSpPr>
          <a:xfrm>
            <a:off x="570188" y="1196752"/>
            <a:ext cx="5400600" cy="634291"/>
            <a:chOff x="6402758" y="1340767"/>
            <a:chExt cx="3522804" cy="756855"/>
          </a:xfrm>
        </p:grpSpPr>
        <p:sp>
          <p:nvSpPr>
            <p:cNvPr id="8" name="圆角矩形 7"/>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圆角矩形 8"/>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0" name="文本框 9"/>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有效的工作程序</a:t>
              </a:r>
            </a:p>
          </p:txBody>
        </p:sp>
      </p:grpSp>
      <p:sp>
        <p:nvSpPr>
          <p:cNvPr id="3" name="矩形 2"/>
          <p:cNvSpPr/>
          <p:nvPr/>
        </p:nvSpPr>
        <p:spPr>
          <a:xfrm>
            <a:off x="657624" y="1917826"/>
            <a:ext cx="6734520" cy="3970318"/>
          </a:xfrm>
          <a:prstGeom prst="rect">
            <a:avLst/>
          </a:prstGeom>
        </p:spPr>
        <p:txBody>
          <a:bodyPr wrap="square">
            <a:spAutoFit/>
          </a:bodyPr>
          <a:lstStyle/>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我们鼓励创造和创新</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我们使用有效的程序来安排和跟踪任务与项目</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我们的政策，规定和原则是帮助团队成员更有效和容易的工作</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我们的团队有所需的资源去做我们的工作</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确定团队成员的变革需求并且对这些需求作出反应</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9365"/>
          <a:stretch>
            <a:fillRect/>
          </a:stretch>
        </p:blipFill>
        <p:spPr>
          <a:xfrm>
            <a:off x="5970788" y="980728"/>
            <a:ext cx="6123904" cy="5672067"/>
          </a:xfrm>
          <a:prstGeom prst="rect">
            <a:avLst/>
          </a:prstGeom>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团队评估</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64</a:t>
            </a:fld>
            <a:endParaRPr lang="en-US" altLang="zh-CN"/>
          </a:p>
        </p:txBody>
      </p:sp>
      <p:grpSp>
        <p:nvGrpSpPr>
          <p:cNvPr id="7" name="组合 6"/>
          <p:cNvGrpSpPr/>
          <p:nvPr/>
        </p:nvGrpSpPr>
        <p:grpSpPr>
          <a:xfrm>
            <a:off x="570188" y="1196752"/>
            <a:ext cx="5400600" cy="634291"/>
            <a:chOff x="6402758" y="1340767"/>
            <a:chExt cx="3522804" cy="756855"/>
          </a:xfrm>
        </p:grpSpPr>
        <p:sp>
          <p:nvSpPr>
            <p:cNvPr id="8" name="圆角矩形 7"/>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圆角矩形 8"/>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0" name="文本框 9"/>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团队成长</a:t>
              </a:r>
            </a:p>
          </p:txBody>
        </p:sp>
      </p:grpSp>
      <p:sp>
        <p:nvSpPr>
          <p:cNvPr id="3" name="矩形 2"/>
          <p:cNvSpPr/>
          <p:nvPr/>
        </p:nvSpPr>
        <p:spPr>
          <a:xfrm>
            <a:off x="657624" y="1917826"/>
            <a:ext cx="6446488" cy="3416320"/>
          </a:xfrm>
          <a:prstGeom prst="rect">
            <a:avLst/>
          </a:prstGeom>
        </p:spPr>
        <p:txBody>
          <a:bodyPr wrap="square">
            <a:spAutoFit/>
          </a:bodyPr>
          <a:lstStyle/>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我们认可并充分利用每个成员的不同技能、知识和力量</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我们快速研究不同的价值和方法</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我们要努力避免“一言堂”团队</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我们选择新的团队成员</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我们从客户方寻求信息，观点和意见</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clrChange>
              <a:clrFrom>
                <a:srgbClr val="F1FAFF"/>
              </a:clrFrom>
              <a:clrTo>
                <a:srgbClr val="F1FAFF">
                  <a:alpha val="0"/>
                </a:srgbClr>
              </a:clrTo>
            </a:clrChange>
            <a:extLst>
              <a:ext uri="{28A0092B-C50C-407E-A947-70E740481C1C}">
                <a14:useLocalDpi xmlns:a14="http://schemas.microsoft.com/office/drawing/2010/main" val="0"/>
              </a:ext>
            </a:extLst>
          </a:blip>
          <a:stretch>
            <a:fillRect/>
          </a:stretch>
        </p:blipFill>
        <p:spPr>
          <a:xfrm>
            <a:off x="0" y="1818100"/>
            <a:ext cx="5303912" cy="5303912"/>
          </a:xfrm>
          <a:prstGeom prst="rect">
            <a:avLst/>
          </a:prstGeom>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团队评估</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65</a:t>
            </a:fld>
            <a:endParaRPr lang="en-US" altLang="zh-CN"/>
          </a:p>
        </p:txBody>
      </p:sp>
      <p:grpSp>
        <p:nvGrpSpPr>
          <p:cNvPr id="7" name="组合 6"/>
          <p:cNvGrpSpPr/>
          <p:nvPr/>
        </p:nvGrpSpPr>
        <p:grpSpPr>
          <a:xfrm>
            <a:off x="4568402" y="1053655"/>
            <a:ext cx="5400600" cy="634291"/>
            <a:chOff x="6402758" y="1340767"/>
            <a:chExt cx="3522804" cy="756855"/>
          </a:xfrm>
        </p:grpSpPr>
        <p:sp>
          <p:nvSpPr>
            <p:cNvPr id="8" name="圆角矩形 7"/>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圆角矩形 8"/>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0" name="文本框 9"/>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变革适应性</a:t>
              </a:r>
            </a:p>
          </p:txBody>
        </p:sp>
      </p:grpSp>
      <p:sp>
        <p:nvSpPr>
          <p:cNvPr id="3" name="矩形 2"/>
          <p:cNvSpPr/>
          <p:nvPr/>
        </p:nvSpPr>
        <p:spPr>
          <a:xfrm>
            <a:off x="4712417" y="1854477"/>
            <a:ext cx="8136904" cy="2258695"/>
          </a:xfrm>
          <a:prstGeom prst="rect">
            <a:avLst/>
          </a:prstGeom>
        </p:spPr>
        <p:txBody>
          <a:bodyPr wrap="square">
            <a:spAutoFit/>
          </a:bodyPr>
          <a:lstStyle/>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我们向得到公认的流程挑战</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对变化我们能作出及时的灵活的反应</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确定团队成员的变革需求并且对这些需求作出反应</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我们把变革当作是成长和提高的机会</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893"/>
          <a:stretch>
            <a:fillRect/>
          </a:stretch>
        </p:blipFill>
        <p:spPr>
          <a:xfrm>
            <a:off x="0" y="509504"/>
            <a:ext cx="6398985" cy="6085870"/>
          </a:xfrm>
          <a:prstGeom prst="rect">
            <a:avLst/>
          </a:prstGeom>
        </p:spPr>
      </p:pic>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团队评估</a:t>
            </a:r>
          </a:p>
        </p:txBody>
      </p:sp>
      <p:sp>
        <p:nvSpPr>
          <p:cNvPr id="5" name="灯片编号占位符 4"/>
          <p:cNvSpPr>
            <a:spLocks noGrp="1"/>
          </p:cNvSpPr>
          <p:nvPr>
            <p:ph type="sldNum" sz="quarter" idx="12"/>
          </p:nvPr>
        </p:nvSpPr>
        <p:spPr/>
        <p:txBody>
          <a:bodyPr/>
          <a:lstStyle/>
          <a:p>
            <a:fld id="{F6868696-2144-4D42-8279-65AB3C800E7F}" type="slidenum">
              <a:rPr lang="en-US" altLang="zh-CN" smtClean="0"/>
              <a:t>66</a:t>
            </a:fld>
            <a:endParaRPr lang="en-US" altLang="zh-CN"/>
          </a:p>
        </p:txBody>
      </p:sp>
      <p:grpSp>
        <p:nvGrpSpPr>
          <p:cNvPr id="7" name="组合 6"/>
          <p:cNvGrpSpPr/>
          <p:nvPr/>
        </p:nvGrpSpPr>
        <p:grpSpPr>
          <a:xfrm>
            <a:off x="4768937" y="1971424"/>
            <a:ext cx="5400600" cy="634291"/>
            <a:chOff x="6402758" y="1340767"/>
            <a:chExt cx="3522804" cy="756855"/>
          </a:xfrm>
        </p:grpSpPr>
        <p:sp>
          <p:nvSpPr>
            <p:cNvPr id="8" name="圆角矩形 7"/>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9" name="圆角矩形 8"/>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10" name="文本框 9"/>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持续改进</a:t>
              </a:r>
            </a:p>
          </p:txBody>
        </p:sp>
      </p:grpSp>
      <p:sp>
        <p:nvSpPr>
          <p:cNvPr id="3" name="矩形 2"/>
          <p:cNvSpPr/>
          <p:nvPr/>
        </p:nvSpPr>
        <p:spPr>
          <a:xfrm>
            <a:off x="4799856" y="2708920"/>
            <a:ext cx="8136904" cy="2862322"/>
          </a:xfrm>
          <a:prstGeom prst="rect">
            <a:avLst/>
          </a:prstGeom>
        </p:spPr>
        <p:txBody>
          <a:bodyPr wrap="square">
            <a:spAutoFit/>
          </a:bodyPr>
          <a:lstStyle/>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我们易于承认错误，并从错误中吸取教训</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我们三思而后行</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我们有能力做工作</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我们关注自己与团队的相互关系</a:t>
            </a:r>
            <a:endParaRPr lang="en-US" altLang="zh-CN" sz="2400" b="0">
              <a:latin typeface="汉仪中秀体简" panose="00020600040101010101" pitchFamily="18" charset="-122"/>
              <a:ea typeface="汉仪中秀体简" panose="00020600040101010101" pitchFamily="18" charset="-122"/>
              <a:sym typeface="Impact" panose="020B0806030902050204" pitchFamily="34" charset="0"/>
            </a:endParaRPr>
          </a:p>
          <a:p>
            <a:pPr marL="342900" lvl="1" indent="-342900">
              <a:lnSpc>
                <a:spcPct val="150000"/>
              </a:lnSpc>
              <a:buClr>
                <a:srgbClr val="8B4C13"/>
              </a:buClr>
              <a:buFont typeface="Wingdings" panose="05000000000000000000" pitchFamily="2" charset="2"/>
              <a:buChar char="p"/>
            </a:pPr>
            <a:r>
              <a:rPr lang="zh-CN" altLang="en-US" sz="2400" b="0">
                <a:latin typeface="汉仪中秀体简" panose="00020600040101010101" pitchFamily="18" charset="-122"/>
                <a:ea typeface="汉仪中秀体简" panose="00020600040101010101" pitchFamily="18" charset="-122"/>
                <a:sym typeface="Impact" panose="020B0806030902050204" pitchFamily="34" charset="0"/>
              </a:rPr>
              <a:t>我们听取个人和团队的意见并相互学习</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612" y="-1"/>
            <a:ext cx="6435427" cy="4826571"/>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4152" y="584170"/>
            <a:ext cx="3547683" cy="2435312"/>
          </a:xfrm>
          <a:prstGeom prst="rect">
            <a:avLst/>
          </a:prstGeom>
          <a:ln>
            <a:noFill/>
          </a:ln>
          <a:effectLst>
            <a:outerShdw blurRad="292100" dist="139700" dir="2700000" algn="tl" rotWithShape="0">
              <a:schemeClr val="accent6">
                <a:lumMod val="50000"/>
                <a:alpha val="65000"/>
              </a:schemeClr>
            </a:outerShdw>
          </a:effectLst>
        </p:spPr>
      </p:pic>
      <p:sp>
        <p:nvSpPr>
          <p:cNvPr id="11" name="矩形 10"/>
          <p:cNvSpPr/>
          <p:nvPr/>
        </p:nvSpPr>
        <p:spPr bwMode="auto">
          <a:xfrm>
            <a:off x="5159896" y="3907103"/>
            <a:ext cx="7024216" cy="1131349"/>
          </a:xfrm>
          <a:prstGeom prst="rect">
            <a:avLst/>
          </a:prstGeom>
          <a:solidFill>
            <a:schemeClr val="accent6">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Impact" panose="020B0806030902050204" pitchFamily="34" charset="0"/>
              <a:ea typeface="汉仪中秀体简" panose="00020600040101010101" pitchFamily="18" charset="-122"/>
              <a:sym typeface="Impact" panose="020B0806030902050204" pitchFamily="34" charset="0"/>
            </a:endParaRPr>
          </a:p>
        </p:txBody>
      </p:sp>
      <p:sp>
        <p:nvSpPr>
          <p:cNvPr id="12" name="标题 1"/>
          <p:cNvSpPr>
            <a:spLocks noGrp="1"/>
          </p:cNvSpPr>
          <p:nvPr>
            <p:ph type="ctrTitle" idx="4294967295"/>
          </p:nvPr>
        </p:nvSpPr>
        <p:spPr>
          <a:xfrm>
            <a:off x="5159896" y="3904766"/>
            <a:ext cx="6753225" cy="1143000"/>
          </a:xfrm>
          <a:prstGeom prst="rect">
            <a:avLst/>
          </a:prstGeom>
        </p:spPr>
        <p:txBody>
          <a:bodyPr/>
          <a:lstStyle/>
          <a:p>
            <a:r>
              <a:rPr lang="zh-CN" altLang="en-US" sz="6000" b="1">
                <a:solidFill>
                  <a:schemeClr val="bg1"/>
                </a:solidFill>
                <a:effectLst>
                  <a:outerShdw blurRad="50800" dist="38100" dir="2700000" algn="tl" rotWithShape="0">
                    <a:prstClr val="black">
                      <a:alpha val="40000"/>
                    </a:prstClr>
                  </a:outerShdw>
                </a:effectLst>
                <a:latin typeface="Impact" panose="020B0806030902050204" pitchFamily="34" charset="0"/>
                <a:ea typeface="汉仪中秀体简" panose="00020600040101010101" pitchFamily="18" charset="-122"/>
                <a:sym typeface="Impact" panose="020B0806030902050204" pitchFamily="34" charset="0"/>
              </a:rPr>
              <a:t>团队建设 团队管理 </a:t>
            </a:r>
          </a:p>
        </p:txBody>
      </p:sp>
      <p:sp>
        <p:nvSpPr>
          <p:cNvPr id="13" name="标题 1"/>
          <p:cNvSpPr txBox="1"/>
          <p:nvPr/>
        </p:nvSpPr>
        <p:spPr>
          <a:xfrm>
            <a:off x="5190051" y="3157618"/>
            <a:ext cx="2952328" cy="497320"/>
          </a:xfrm>
          <a:prstGeom prst="rect">
            <a:avLst/>
          </a:prstGeom>
        </p:spPr>
        <p:txBody>
          <a:bodyPr/>
          <a:lstStyle>
            <a:lvl1pPr algn="l" rtl="0" fontAlgn="base">
              <a:spcBef>
                <a:spcPct val="0"/>
              </a:spcBef>
              <a:spcAft>
                <a:spcPct val="0"/>
              </a:spcAft>
              <a:defRPr sz="44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panose="020B0604020202020204"/>
              </a:defRPr>
            </a:lvl2pPr>
            <a:lvl3pPr algn="l" rtl="0" fontAlgn="base">
              <a:spcBef>
                <a:spcPct val="0"/>
              </a:spcBef>
              <a:spcAft>
                <a:spcPct val="0"/>
              </a:spcAft>
              <a:defRPr sz="3600" b="1">
                <a:solidFill>
                  <a:schemeClr val="tx2"/>
                </a:solidFill>
                <a:latin typeface="Arial" panose="020B0604020202020204"/>
              </a:defRPr>
            </a:lvl3pPr>
            <a:lvl4pPr algn="l" rtl="0" fontAlgn="base">
              <a:spcBef>
                <a:spcPct val="0"/>
              </a:spcBef>
              <a:spcAft>
                <a:spcPct val="0"/>
              </a:spcAft>
              <a:defRPr sz="3600" b="1">
                <a:solidFill>
                  <a:schemeClr val="tx2"/>
                </a:solidFill>
                <a:latin typeface="Arial" panose="020B0604020202020204"/>
              </a:defRPr>
            </a:lvl4pPr>
            <a:lvl5pPr algn="l" rtl="0" fontAlgn="base">
              <a:spcBef>
                <a:spcPct val="0"/>
              </a:spcBef>
              <a:spcAft>
                <a:spcPct val="0"/>
              </a:spcAft>
              <a:defRPr sz="3600" b="1">
                <a:solidFill>
                  <a:schemeClr val="tx2"/>
                </a:solidFill>
                <a:latin typeface="Arial" panose="020B0604020202020204"/>
              </a:defRPr>
            </a:lvl5pPr>
            <a:lvl6pPr marL="457200" algn="l" rtl="0" eaLnBrk="1" fontAlgn="base" hangingPunct="1">
              <a:spcBef>
                <a:spcPct val="0"/>
              </a:spcBef>
              <a:spcAft>
                <a:spcPct val="0"/>
              </a:spcAft>
              <a:defRPr sz="3600" b="1">
                <a:solidFill>
                  <a:schemeClr val="tx2"/>
                </a:solidFill>
                <a:latin typeface="Arial" panose="020B0604020202020204"/>
              </a:defRPr>
            </a:lvl6pPr>
            <a:lvl7pPr marL="914400" algn="l" rtl="0" eaLnBrk="1" fontAlgn="base" hangingPunct="1">
              <a:spcBef>
                <a:spcPct val="0"/>
              </a:spcBef>
              <a:spcAft>
                <a:spcPct val="0"/>
              </a:spcAft>
              <a:defRPr sz="3600" b="1">
                <a:solidFill>
                  <a:schemeClr val="tx2"/>
                </a:solidFill>
                <a:latin typeface="Arial" panose="020B0604020202020204"/>
              </a:defRPr>
            </a:lvl7pPr>
            <a:lvl8pPr marL="1371600" algn="l" rtl="0" eaLnBrk="1" fontAlgn="base" hangingPunct="1">
              <a:spcBef>
                <a:spcPct val="0"/>
              </a:spcBef>
              <a:spcAft>
                <a:spcPct val="0"/>
              </a:spcAft>
              <a:defRPr sz="3600" b="1">
                <a:solidFill>
                  <a:schemeClr val="tx2"/>
                </a:solidFill>
                <a:latin typeface="Arial" panose="020B0604020202020204"/>
              </a:defRPr>
            </a:lvl8pPr>
            <a:lvl9pPr marL="1828800" algn="l" rtl="0" eaLnBrk="1" fontAlgn="base" hangingPunct="1">
              <a:spcBef>
                <a:spcPct val="0"/>
              </a:spcBef>
              <a:spcAft>
                <a:spcPct val="0"/>
              </a:spcAft>
              <a:defRPr sz="3600" b="1">
                <a:solidFill>
                  <a:schemeClr val="tx2"/>
                </a:solidFill>
                <a:latin typeface="Arial" panose="020B0604020202020204"/>
              </a:defRPr>
            </a:lvl9pPr>
          </a:lstStyle>
          <a:p>
            <a:r>
              <a:rPr lang="zh-CN" altLang="en-US" sz="2800" kern="0">
                <a:solidFill>
                  <a:schemeClr val="tx1"/>
                </a:solidFill>
                <a:effectLst>
                  <a:outerShdw blurRad="50800" dist="38100" dir="2700000" algn="tl" rotWithShape="0">
                    <a:prstClr val="black">
                      <a:alpha val="40000"/>
                    </a:prstClr>
                  </a:outerShdw>
                </a:effectLst>
                <a:latin typeface="Impact" panose="020B0806030902050204" pitchFamily="34" charset="0"/>
                <a:ea typeface="汉仪中秀体简" panose="00020600040101010101" pitchFamily="18" charset="-122"/>
                <a:sym typeface="Impact" panose="020B0806030902050204" pitchFamily="34" charset="0"/>
              </a:rPr>
              <a:t>管理培训之</a:t>
            </a:r>
            <a:r>
              <a:rPr lang="en-US" altLang="zh-CN" sz="2800" kern="0">
                <a:solidFill>
                  <a:schemeClr val="tx1"/>
                </a:solidFill>
                <a:effectLst>
                  <a:outerShdw blurRad="50800" dist="38100" dir="2700000" algn="tl" rotWithShape="0">
                    <a:prstClr val="black">
                      <a:alpha val="40000"/>
                    </a:prstClr>
                  </a:outerShdw>
                </a:effectLst>
                <a:latin typeface="Impact" panose="020B0806030902050204" pitchFamily="34" charset="0"/>
                <a:ea typeface="汉仪中秀体简" panose="00020600040101010101" pitchFamily="18" charset="-122"/>
                <a:sym typeface="Impact" panose="020B0806030902050204" pitchFamily="34" charset="0"/>
              </a:rPr>
              <a:t>——</a:t>
            </a:r>
            <a:endParaRPr lang="zh-CN" altLang="en-US" sz="2800" kern="0">
              <a:solidFill>
                <a:schemeClr val="tx1"/>
              </a:solidFill>
              <a:effectLst>
                <a:outerShdw blurRad="50800" dist="38100" dir="2700000" algn="tl" rotWithShape="0">
                  <a:prstClr val="black">
                    <a:alpha val="40000"/>
                  </a:prstClr>
                </a:outerShdw>
              </a:effectLst>
              <a:latin typeface="Impact" panose="020B0806030902050204" pitchFamily="34" charset="0"/>
              <a:ea typeface="汉仪中秀体简" panose="00020600040101010101" pitchFamily="18" charset="-122"/>
              <a:sym typeface="Impact" panose="020B0806030902050204" pitchFamily="34" charset="0"/>
            </a:endParaRPr>
          </a:p>
        </p:txBody>
      </p:sp>
      <p:sp>
        <p:nvSpPr>
          <p:cNvPr id="3" name="灯片编号占位符 2"/>
          <p:cNvSpPr>
            <a:spLocks noGrp="1"/>
          </p:cNvSpPr>
          <p:nvPr>
            <p:ph type="sldNum" sz="quarter" idx="12"/>
          </p:nvPr>
        </p:nvSpPr>
        <p:spPr/>
        <p:txBody>
          <a:bodyPr/>
          <a:lstStyle/>
          <a:p>
            <a:fld id="{9045F25F-9BB8-4A19-BE27-74648C1E8B5D}" type="slidenum">
              <a:rPr lang="en-US" altLang="zh-CN" smtClean="0"/>
              <a:t>67</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团队与群体的区别</a:t>
            </a:r>
          </a:p>
        </p:txBody>
      </p:sp>
      <p:grpSp>
        <p:nvGrpSpPr>
          <p:cNvPr id="5" name="组合 4"/>
          <p:cNvGrpSpPr/>
          <p:nvPr/>
        </p:nvGrpSpPr>
        <p:grpSpPr>
          <a:xfrm>
            <a:off x="3652477" y="1254075"/>
            <a:ext cx="5400600" cy="634291"/>
            <a:chOff x="6402758" y="1340767"/>
            <a:chExt cx="3522804" cy="756855"/>
          </a:xfrm>
        </p:grpSpPr>
        <p:sp>
          <p:nvSpPr>
            <p:cNvPr id="6" name="圆角矩形 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7" name="圆角矩形 6"/>
            <p:cNvSpPr/>
            <p:nvPr/>
          </p:nvSpPr>
          <p:spPr>
            <a:xfrm>
              <a:off x="6496699" y="1444319"/>
              <a:ext cx="3334921" cy="556042"/>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50">
                <a:latin typeface="Impact" panose="020B0806030902050204" pitchFamily="34" charset="0"/>
                <a:ea typeface="汉仪中秀体简" panose="00020600040101010101" pitchFamily="18" charset="-122"/>
                <a:sym typeface="Impact" panose="020B0806030902050204" pitchFamily="34" charset="0"/>
              </a:endParaRPr>
            </a:p>
          </p:txBody>
        </p:sp>
        <p:sp>
          <p:nvSpPr>
            <p:cNvPr id="8" name="文本框 7"/>
            <p:cNvSpPr txBox="1"/>
            <p:nvPr/>
          </p:nvSpPr>
          <p:spPr>
            <a:xfrm flipH="1">
              <a:off x="6466232" y="1380309"/>
              <a:ext cx="3237171" cy="677769"/>
            </a:xfrm>
            <a:prstGeom prst="rect">
              <a:avLst/>
            </a:prstGeom>
            <a:noFill/>
          </p:spPr>
          <p:txBody>
            <a:bodyPr wrap="square" lIns="68615" tIns="34308" rIns="68615" bIns="34308" rtlCol="0" anchor="ctr">
              <a:spAutoFit/>
            </a:bodyPr>
            <a:lstStyle/>
            <a:p>
              <a:pPr algn="ctr">
                <a:lnSpc>
                  <a:spcPct val="150000"/>
                </a:lnSpc>
              </a:pP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工作群体 </a:t>
              </a:r>
              <a:r>
                <a:rPr lang="en-US" altLang="zh-CN"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vs </a:t>
              </a:r>
              <a:r>
                <a:rPr lang="zh-CN" altLang="en-US" sz="2400">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工作团队</a:t>
              </a:r>
            </a:p>
          </p:txBody>
        </p:sp>
      </p:grpSp>
      <p:grpSp>
        <p:nvGrpSpPr>
          <p:cNvPr id="22" name="组合 1"/>
          <p:cNvGrpSpPr>
            <a:grpSpLocks noChangeAspect="1"/>
          </p:cNvGrpSpPr>
          <p:nvPr/>
        </p:nvGrpSpPr>
        <p:grpSpPr>
          <a:xfrm>
            <a:off x="5077585" y="2438589"/>
            <a:ext cx="2314559" cy="691779"/>
            <a:chOff x="955236" y="1261745"/>
            <a:chExt cx="2081765" cy="2030441"/>
          </a:xfrm>
        </p:grpSpPr>
        <p:sp>
          <p:nvSpPr>
            <p:cNvPr id="23" name="Freeform 6"/>
            <p:cNvSpPr/>
            <p:nvPr/>
          </p:nvSpPr>
          <p:spPr bwMode="auto">
            <a:xfrm>
              <a:off x="955236" y="1261745"/>
              <a:ext cx="2081765" cy="2030441"/>
            </a:xfrm>
            <a:prstGeom prst="roundRect">
              <a:avLst/>
            </a:pr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2400">
                <a:solidFill>
                  <a:prstClr val="black"/>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24" name="椭圆 23"/>
            <p:cNvSpPr/>
            <p:nvPr/>
          </p:nvSpPr>
          <p:spPr>
            <a:xfrm>
              <a:off x="1084975" y="1479740"/>
              <a:ext cx="1822286" cy="1594450"/>
            </a:xfrm>
            <a:prstGeom prst="roundRect">
              <a:avLst/>
            </a:prstGeom>
            <a:solidFill>
              <a:schemeClr val="accent6">
                <a:lumMod val="50000"/>
              </a:schemeClr>
            </a:solidFill>
            <a:ln w="28575" cap="flat">
              <a:noFill/>
              <a:prstDash val="solid"/>
              <a:miter lim="800000"/>
            </a:ln>
            <a:effectLst>
              <a:innerShdw blurRad="127000" dist="63500" dir="16200000">
                <a:prstClr val="black">
                  <a:alpha val="30000"/>
                </a:prstClr>
              </a:innerShdw>
            </a:effectLst>
          </p:spPr>
          <p:txBody>
            <a:bodyPr/>
            <a:lstStyle/>
            <a:p>
              <a:pPr>
                <a:defRPr/>
              </a:pPr>
              <a:endParaRPr lang="zh-CN" altLang="en-US" sz="2400">
                <a:latin typeface="Impact" panose="020B0806030902050204" pitchFamily="34" charset="0"/>
                <a:ea typeface="汉仪中秀体简" panose="00020600040101010101" pitchFamily="18" charset="-122"/>
                <a:sym typeface="Impact" panose="020B0806030902050204" pitchFamily="34" charset="0"/>
              </a:endParaRPr>
            </a:p>
          </p:txBody>
        </p:sp>
        <p:sp>
          <p:nvSpPr>
            <p:cNvPr id="25" name="文本框 53"/>
            <p:cNvSpPr txBox="1">
              <a:spLocks noChangeArrowheads="1"/>
            </p:cNvSpPr>
            <p:nvPr/>
          </p:nvSpPr>
          <p:spPr bwMode="auto">
            <a:xfrm>
              <a:off x="1084976" y="1526644"/>
              <a:ext cx="1798137" cy="149918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a:solidFill>
                    <a:prstClr val="white"/>
                  </a:solidFill>
                  <a:latin typeface="Impact" panose="020B0806030902050204" pitchFamily="34" charset="0"/>
                  <a:ea typeface="汉仪中秀体简" panose="00020600040101010101" pitchFamily="18" charset="-122"/>
                  <a:cs typeface="+mn-ea"/>
                  <a:sym typeface="Impact" panose="020B0806030902050204" pitchFamily="34" charset="0"/>
                </a:rPr>
                <a:t>目标的实现 </a:t>
              </a:r>
              <a:endParaRPr lang="zh-CN" altLang="en-US" sz="2400" b="1">
                <a:solidFill>
                  <a:prstClr val="white"/>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grpSp>
      <p:grpSp>
        <p:nvGrpSpPr>
          <p:cNvPr id="26" name="组合 1"/>
          <p:cNvGrpSpPr>
            <a:grpSpLocks noChangeAspect="1"/>
          </p:cNvGrpSpPr>
          <p:nvPr/>
        </p:nvGrpSpPr>
        <p:grpSpPr>
          <a:xfrm>
            <a:off x="5113989" y="3465887"/>
            <a:ext cx="2314559" cy="691779"/>
            <a:chOff x="955236" y="1261745"/>
            <a:chExt cx="2081765" cy="2030441"/>
          </a:xfrm>
        </p:grpSpPr>
        <p:sp>
          <p:nvSpPr>
            <p:cNvPr id="27" name="Freeform 6"/>
            <p:cNvSpPr/>
            <p:nvPr/>
          </p:nvSpPr>
          <p:spPr bwMode="auto">
            <a:xfrm>
              <a:off x="955236" y="1261745"/>
              <a:ext cx="2081765" cy="2030441"/>
            </a:xfrm>
            <a:prstGeom prst="roundRect">
              <a:avLst/>
            </a:pr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2400">
                <a:solidFill>
                  <a:prstClr val="black"/>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28" name="椭圆 23"/>
            <p:cNvSpPr/>
            <p:nvPr/>
          </p:nvSpPr>
          <p:spPr>
            <a:xfrm>
              <a:off x="1084975" y="1479740"/>
              <a:ext cx="1822286" cy="1594450"/>
            </a:xfrm>
            <a:prstGeom prst="roundRect">
              <a:avLst/>
            </a:prstGeom>
            <a:solidFill>
              <a:schemeClr val="accent6">
                <a:lumMod val="50000"/>
              </a:schemeClr>
            </a:solidFill>
            <a:ln w="28575" cap="flat">
              <a:noFill/>
              <a:prstDash val="solid"/>
              <a:miter lim="800000"/>
            </a:ln>
            <a:effectLst>
              <a:innerShdw blurRad="127000" dist="63500" dir="16200000">
                <a:prstClr val="black">
                  <a:alpha val="30000"/>
                </a:prstClr>
              </a:innerShdw>
            </a:effectLst>
          </p:spPr>
          <p:txBody>
            <a:bodyPr/>
            <a:lstStyle/>
            <a:p>
              <a:pPr>
                <a:defRPr/>
              </a:pPr>
              <a:endParaRPr lang="zh-CN" altLang="en-US" sz="2400">
                <a:latin typeface="Impact" panose="020B0806030902050204" pitchFamily="34" charset="0"/>
                <a:ea typeface="汉仪中秀体简" panose="00020600040101010101" pitchFamily="18" charset="-122"/>
                <a:sym typeface="Impact" panose="020B0806030902050204" pitchFamily="34" charset="0"/>
              </a:endParaRPr>
            </a:p>
          </p:txBody>
        </p:sp>
        <p:sp>
          <p:nvSpPr>
            <p:cNvPr id="29" name="文本框 53"/>
            <p:cNvSpPr txBox="1">
              <a:spLocks noChangeArrowheads="1"/>
            </p:cNvSpPr>
            <p:nvPr/>
          </p:nvSpPr>
          <p:spPr bwMode="auto">
            <a:xfrm>
              <a:off x="1215178" y="1526644"/>
              <a:ext cx="1561880" cy="149918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a:solidFill>
                    <a:prstClr val="white"/>
                  </a:solidFill>
                  <a:latin typeface="Impact" panose="020B0806030902050204" pitchFamily="34" charset="0"/>
                  <a:ea typeface="汉仪中秀体简" panose="00020600040101010101" pitchFamily="18" charset="-122"/>
                  <a:cs typeface="+mn-ea"/>
                  <a:sym typeface="Impact" panose="020B0806030902050204" pitchFamily="34" charset="0"/>
                </a:rPr>
                <a:t>合作性</a:t>
              </a:r>
              <a:endParaRPr lang="zh-CN" altLang="en-US" sz="2400" b="1">
                <a:solidFill>
                  <a:prstClr val="white"/>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grpSp>
      <p:grpSp>
        <p:nvGrpSpPr>
          <p:cNvPr id="30" name="组合 1"/>
          <p:cNvGrpSpPr>
            <a:grpSpLocks noChangeAspect="1"/>
          </p:cNvGrpSpPr>
          <p:nvPr/>
        </p:nvGrpSpPr>
        <p:grpSpPr>
          <a:xfrm>
            <a:off x="5195498" y="4519004"/>
            <a:ext cx="2314559" cy="691779"/>
            <a:chOff x="955236" y="1261745"/>
            <a:chExt cx="2081765" cy="2030441"/>
          </a:xfrm>
        </p:grpSpPr>
        <p:sp>
          <p:nvSpPr>
            <p:cNvPr id="31" name="Freeform 6"/>
            <p:cNvSpPr/>
            <p:nvPr/>
          </p:nvSpPr>
          <p:spPr bwMode="auto">
            <a:xfrm>
              <a:off x="955236" y="1261745"/>
              <a:ext cx="2081765" cy="2030441"/>
            </a:xfrm>
            <a:prstGeom prst="roundRect">
              <a:avLst/>
            </a:pr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2400">
                <a:solidFill>
                  <a:prstClr val="black"/>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32" name="椭圆 23"/>
            <p:cNvSpPr/>
            <p:nvPr/>
          </p:nvSpPr>
          <p:spPr>
            <a:xfrm>
              <a:off x="1084975" y="1479740"/>
              <a:ext cx="1822286" cy="1594450"/>
            </a:xfrm>
            <a:prstGeom prst="roundRect">
              <a:avLst/>
            </a:prstGeom>
            <a:solidFill>
              <a:schemeClr val="accent6">
                <a:lumMod val="50000"/>
              </a:schemeClr>
            </a:solidFill>
            <a:ln w="28575" cap="flat">
              <a:noFill/>
              <a:prstDash val="solid"/>
              <a:miter lim="800000"/>
            </a:ln>
            <a:effectLst>
              <a:innerShdw blurRad="127000" dist="63500" dir="16200000">
                <a:prstClr val="black">
                  <a:alpha val="30000"/>
                </a:prstClr>
              </a:innerShdw>
            </a:effectLst>
          </p:spPr>
          <p:txBody>
            <a:bodyPr/>
            <a:lstStyle/>
            <a:p>
              <a:pPr>
                <a:defRPr/>
              </a:pPr>
              <a:endParaRPr lang="zh-CN" altLang="en-US" sz="2400">
                <a:latin typeface="Impact" panose="020B0806030902050204" pitchFamily="34" charset="0"/>
                <a:ea typeface="汉仪中秀体简" panose="00020600040101010101" pitchFamily="18" charset="-122"/>
                <a:sym typeface="Impact" panose="020B0806030902050204" pitchFamily="34" charset="0"/>
              </a:endParaRPr>
            </a:p>
          </p:txBody>
        </p:sp>
        <p:sp>
          <p:nvSpPr>
            <p:cNvPr id="33" name="文本框 53"/>
            <p:cNvSpPr txBox="1">
              <a:spLocks noChangeArrowheads="1"/>
            </p:cNvSpPr>
            <p:nvPr/>
          </p:nvSpPr>
          <p:spPr bwMode="auto">
            <a:xfrm>
              <a:off x="1215178" y="1526644"/>
              <a:ext cx="1561880" cy="149918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a:solidFill>
                    <a:prstClr val="white"/>
                  </a:solidFill>
                  <a:latin typeface="Impact" panose="020B0806030902050204" pitchFamily="34" charset="0"/>
                  <a:ea typeface="汉仪中秀体简" panose="00020600040101010101" pitchFamily="18" charset="-122"/>
                  <a:cs typeface="+mn-ea"/>
                  <a:sym typeface="Impact" panose="020B0806030902050204" pitchFamily="34" charset="0"/>
                </a:rPr>
                <a:t>责任性</a:t>
              </a:r>
              <a:endParaRPr lang="zh-CN" altLang="en-US" sz="2400" b="1">
                <a:solidFill>
                  <a:prstClr val="white"/>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grpSp>
      <p:grpSp>
        <p:nvGrpSpPr>
          <p:cNvPr id="34" name="组合 1"/>
          <p:cNvGrpSpPr>
            <a:grpSpLocks noChangeAspect="1"/>
          </p:cNvGrpSpPr>
          <p:nvPr/>
        </p:nvGrpSpPr>
        <p:grpSpPr>
          <a:xfrm>
            <a:off x="5231902" y="5535797"/>
            <a:ext cx="2314559" cy="691779"/>
            <a:chOff x="955236" y="1261745"/>
            <a:chExt cx="2081765" cy="2030441"/>
          </a:xfrm>
        </p:grpSpPr>
        <p:sp>
          <p:nvSpPr>
            <p:cNvPr id="35" name="Freeform 6"/>
            <p:cNvSpPr/>
            <p:nvPr/>
          </p:nvSpPr>
          <p:spPr bwMode="auto">
            <a:xfrm>
              <a:off x="955236" y="1261745"/>
              <a:ext cx="2081765" cy="2030441"/>
            </a:xfrm>
            <a:prstGeom prst="roundRect">
              <a:avLst/>
            </a:pr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2400">
                <a:solidFill>
                  <a:prstClr val="black"/>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36" name="椭圆 23"/>
            <p:cNvSpPr/>
            <p:nvPr/>
          </p:nvSpPr>
          <p:spPr>
            <a:xfrm>
              <a:off x="1084975" y="1479740"/>
              <a:ext cx="1822286" cy="1594450"/>
            </a:xfrm>
            <a:prstGeom prst="roundRect">
              <a:avLst/>
            </a:prstGeom>
            <a:solidFill>
              <a:schemeClr val="accent6">
                <a:lumMod val="50000"/>
              </a:schemeClr>
            </a:solidFill>
            <a:ln w="28575" cap="flat">
              <a:noFill/>
              <a:prstDash val="solid"/>
              <a:miter lim="800000"/>
            </a:ln>
            <a:effectLst>
              <a:innerShdw blurRad="127000" dist="63500" dir="16200000">
                <a:prstClr val="black">
                  <a:alpha val="30000"/>
                </a:prstClr>
              </a:innerShdw>
            </a:effectLst>
          </p:spPr>
          <p:txBody>
            <a:bodyPr/>
            <a:lstStyle/>
            <a:p>
              <a:pPr>
                <a:defRPr/>
              </a:pPr>
              <a:endParaRPr lang="zh-CN" altLang="en-US" sz="2400">
                <a:latin typeface="Impact" panose="020B0806030902050204" pitchFamily="34" charset="0"/>
                <a:ea typeface="汉仪中秀体简" panose="00020600040101010101" pitchFamily="18" charset="-122"/>
                <a:sym typeface="Impact" panose="020B0806030902050204" pitchFamily="34" charset="0"/>
              </a:endParaRPr>
            </a:p>
          </p:txBody>
        </p:sp>
        <p:sp>
          <p:nvSpPr>
            <p:cNvPr id="37" name="文本框 53"/>
            <p:cNvSpPr txBox="1">
              <a:spLocks noChangeArrowheads="1"/>
            </p:cNvSpPr>
            <p:nvPr/>
          </p:nvSpPr>
          <p:spPr bwMode="auto">
            <a:xfrm>
              <a:off x="1215178" y="1526644"/>
              <a:ext cx="1561880" cy="149918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a:solidFill>
                    <a:prstClr val="white"/>
                  </a:solidFill>
                  <a:latin typeface="Impact" panose="020B0806030902050204" pitchFamily="34" charset="0"/>
                  <a:ea typeface="汉仪中秀体简" panose="00020600040101010101" pitchFamily="18" charset="-122"/>
                  <a:cs typeface="+mn-ea"/>
                  <a:sym typeface="Impact" panose="020B0806030902050204" pitchFamily="34" charset="0"/>
                </a:rPr>
                <a:t>技能</a:t>
              </a:r>
              <a:endParaRPr lang="zh-CN" altLang="en-US" sz="2400" b="1">
                <a:solidFill>
                  <a:prstClr val="white"/>
                </a:solidFill>
                <a:latin typeface="Impact" panose="020B0806030902050204" pitchFamily="34" charset="0"/>
                <a:ea typeface="汉仪中秀体简" panose="00020600040101010101" pitchFamily="18" charset="-122"/>
                <a:cs typeface="+mn-ea"/>
                <a:sym typeface="Impact" panose="020B0806030902050204" pitchFamily="34" charset="0"/>
              </a:endParaRPr>
            </a:p>
          </p:txBody>
        </p:sp>
      </p:grpSp>
      <p:sp>
        <p:nvSpPr>
          <p:cNvPr id="2" name="左箭头 1"/>
          <p:cNvSpPr/>
          <p:nvPr/>
        </p:nvSpPr>
        <p:spPr>
          <a:xfrm>
            <a:off x="4232477" y="2610642"/>
            <a:ext cx="552929" cy="347176"/>
          </a:xfrm>
          <a:prstGeom prst="leftArrow">
            <a:avLst/>
          </a:prstGeom>
          <a:solidFill>
            <a:schemeClr val="accent6">
              <a:lumMod val="50000"/>
            </a:schemeClr>
          </a:soli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endParaRPr lang="zh-CN" altLang="en-US" sz="2400">
              <a:solidFill>
                <a:prstClr val="black"/>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38" name="左箭头 37"/>
          <p:cNvSpPr/>
          <p:nvPr/>
        </p:nvSpPr>
        <p:spPr>
          <a:xfrm rot="10800000">
            <a:off x="7684323" y="2610642"/>
            <a:ext cx="552929" cy="347176"/>
          </a:xfrm>
          <a:prstGeom prst="leftArrow">
            <a:avLst/>
          </a:prstGeom>
          <a:solidFill>
            <a:schemeClr val="accent6">
              <a:lumMod val="50000"/>
            </a:schemeClr>
          </a:soli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endParaRPr lang="zh-CN" altLang="en-US" sz="2400">
              <a:solidFill>
                <a:prstClr val="black"/>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39" name="矩形 38"/>
          <p:cNvSpPr/>
          <p:nvPr/>
        </p:nvSpPr>
        <p:spPr>
          <a:xfrm>
            <a:off x="3057915" y="2572818"/>
            <a:ext cx="854721" cy="461665"/>
          </a:xfrm>
          <a:prstGeom prst="rect">
            <a:avLst/>
          </a:prstGeom>
        </p:spPr>
        <p:txBody>
          <a:bodyPr wrap="none">
            <a:spAutoFit/>
          </a:bodyPr>
          <a:lstStyle/>
          <a:p>
            <a:r>
              <a:rPr lang="zh-CN" altLang="en-US" sz="2400" b="0">
                <a:latin typeface="Impact" panose="020B0806030902050204" pitchFamily="34" charset="0"/>
                <a:ea typeface="汉仪中秀体简" panose="00020600040101010101" pitchFamily="18" charset="-122"/>
                <a:sym typeface="Impact" panose="020B0806030902050204" pitchFamily="34" charset="0"/>
              </a:rPr>
              <a:t>个人 </a:t>
            </a:r>
          </a:p>
        </p:txBody>
      </p:sp>
      <p:sp>
        <p:nvSpPr>
          <p:cNvPr id="40" name="矩形 39"/>
          <p:cNvSpPr/>
          <p:nvPr/>
        </p:nvSpPr>
        <p:spPr>
          <a:xfrm>
            <a:off x="8452104" y="2572818"/>
            <a:ext cx="1415772" cy="461665"/>
          </a:xfrm>
          <a:prstGeom prst="rect">
            <a:avLst/>
          </a:prstGeom>
        </p:spPr>
        <p:txBody>
          <a:bodyPr wrap="none">
            <a:spAutoFit/>
          </a:bodyPr>
          <a:lstStyle/>
          <a:p>
            <a:r>
              <a:rPr lang="zh-CN" altLang="en-US" sz="2400" b="0">
                <a:latin typeface="Impact" panose="020B0806030902050204" pitchFamily="34" charset="0"/>
                <a:ea typeface="汉仪中秀体简" panose="00020600040101010101" pitchFamily="18" charset="-122"/>
                <a:sym typeface="Impact" panose="020B0806030902050204" pitchFamily="34" charset="0"/>
              </a:rPr>
              <a:t>整体业绩</a:t>
            </a:r>
          </a:p>
        </p:txBody>
      </p:sp>
      <p:sp>
        <p:nvSpPr>
          <p:cNvPr id="41" name="左箭头 40"/>
          <p:cNvSpPr/>
          <p:nvPr/>
        </p:nvSpPr>
        <p:spPr>
          <a:xfrm>
            <a:off x="4208091" y="3670360"/>
            <a:ext cx="552929" cy="347176"/>
          </a:xfrm>
          <a:prstGeom prst="leftArrow">
            <a:avLst/>
          </a:prstGeom>
          <a:solidFill>
            <a:schemeClr val="accent6">
              <a:lumMod val="50000"/>
            </a:schemeClr>
          </a:soli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endParaRPr lang="zh-CN" altLang="en-US" sz="2400">
              <a:solidFill>
                <a:prstClr val="black"/>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42" name="左箭头 41"/>
          <p:cNvSpPr/>
          <p:nvPr/>
        </p:nvSpPr>
        <p:spPr>
          <a:xfrm rot="10800000">
            <a:off x="7659937" y="3670360"/>
            <a:ext cx="552929" cy="347176"/>
          </a:xfrm>
          <a:prstGeom prst="leftArrow">
            <a:avLst/>
          </a:prstGeom>
          <a:solidFill>
            <a:schemeClr val="accent6">
              <a:lumMod val="50000"/>
            </a:schemeClr>
          </a:soli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endParaRPr lang="zh-CN" altLang="en-US" sz="2400">
              <a:solidFill>
                <a:prstClr val="black"/>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43" name="矩形 42"/>
          <p:cNvSpPr/>
          <p:nvPr/>
        </p:nvSpPr>
        <p:spPr>
          <a:xfrm>
            <a:off x="3033529" y="3632536"/>
            <a:ext cx="800219" cy="461665"/>
          </a:xfrm>
          <a:prstGeom prst="rect">
            <a:avLst/>
          </a:prstGeom>
        </p:spPr>
        <p:txBody>
          <a:bodyPr wrap="none">
            <a:spAutoFit/>
          </a:bodyPr>
          <a:lstStyle/>
          <a:p>
            <a:r>
              <a:rPr lang="zh-CN" altLang="en-US" sz="2400" b="0">
                <a:latin typeface="Impact" panose="020B0806030902050204" pitchFamily="34" charset="0"/>
                <a:ea typeface="汉仪中秀体简" panose="00020600040101010101" pitchFamily="18" charset="-122"/>
                <a:sym typeface="Impact" panose="020B0806030902050204" pitchFamily="34" charset="0"/>
              </a:rPr>
              <a:t>中性</a:t>
            </a:r>
          </a:p>
        </p:txBody>
      </p:sp>
      <p:sp>
        <p:nvSpPr>
          <p:cNvPr id="44" name="矩形 43"/>
          <p:cNvSpPr/>
          <p:nvPr/>
        </p:nvSpPr>
        <p:spPr>
          <a:xfrm>
            <a:off x="8427718" y="3632536"/>
            <a:ext cx="1507144" cy="461665"/>
          </a:xfrm>
          <a:prstGeom prst="rect">
            <a:avLst/>
          </a:prstGeom>
        </p:spPr>
        <p:txBody>
          <a:bodyPr wrap="none">
            <a:spAutoFit/>
          </a:bodyPr>
          <a:lstStyle/>
          <a:p>
            <a:r>
              <a:rPr lang="zh-CN" altLang="en-US" sz="2400" b="0">
                <a:latin typeface="Impact" panose="020B0806030902050204" pitchFamily="34" charset="0"/>
                <a:ea typeface="汉仪中秀体简" panose="00020600040101010101" pitchFamily="18" charset="-122"/>
                <a:sym typeface="Impact" panose="020B0806030902050204" pitchFamily="34" charset="0"/>
              </a:rPr>
              <a:t>积极主动 </a:t>
            </a:r>
          </a:p>
        </p:txBody>
      </p:sp>
      <p:sp>
        <p:nvSpPr>
          <p:cNvPr id="45" name="左箭头 44"/>
          <p:cNvSpPr/>
          <p:nvPr/>
        </p:nvSpPr>
        <p:spPr>
          <a:xfrm>
            <a:off x="4216701" y="4722335"/>
            <a:ext cx="552929" cy="347176"/>
          </a:xfrm>
          <a:prstGeom prst="leftArrow">
            <a:avLst/>
          </a:prstGeom>
          <a:solidFill>
            <a:schemeClr val="accent6">
              <a:lumMod val="50000"/>
            </a:schemeClr>
          </a:soli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endParaRPr lang="zh-CN" altLang="en-US" sz="2400">
              <a:solidFill>
                <a:prstClr val="black"/>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46" name="左箭头 45"/>
          <p:cNvSpPr/>
          <p:nvPr/>
        </p:nvSpPr>
        <p:spPr>
          <a:xfrm rot="10800000">
            <a:off x="7668547" y="4722335"/>
            <a:ext cx="552929" cy="347176"/>
          </a:xfrm>
          <a:prstGeom prst="leftArrow">
            <a:avLst/>
          </a:prstGeom>
          <a:solidFill>
            <a:schemeClr val="accent6">
              <a:lumMod val="50000"/>
            </a:schemeClr>
          </a:soli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endParaRPr lang="zh-CN" altLang="en-US" sz="2400">
              <a:solidFill>
                <a:prstClr val="black"/>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47" name="左箭头 46"/>
          <p:cNvSpPr/>
          <p:nvPr/>
        </p:nvSpPr>
        <p:spPr>
          <a:xfrm>
            <a:off x="4232477" y="5739128"/>
            <a:ext cx="552929" cy="347176"/>
          </a:xfrm>
          <a:prstGeom prst="leftArrow">
            <a:avLst/>
          </a:prstGeom>
          <a:solidFill>
            <a:schemeClr val="accent6">
              <a:lumMod val="50000"/>
            </a:schemeClr>
          </a:soli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endParaRPr lang="zh-CN" altLang="en-US" sz="2400">
              <a:solidFill>
                <a:prstClr val="black"/>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48" name="左箭头 47"/>
          <p:cNvSpPr/>
          <p:nvPr/>
        </p:nvSpPr>
        <p:spPr>
          <a:xfrm rot="10800000">
            <a:off x="7684323" y="5739128"/>
            <a:ext cx="552929" cy="347176"/>
          </a:xfrm>
          <a:prstGeom prst="leftArrow">
            <a:avLst/>
          </a:prstGeom>
          <a:solidFill>
            <a:schemeClr val="accent6">
              <a:lumMod val="50000"/>
            </a:schemeClr>
          </a:soli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endParaRPr lang="zh-CN" altLang="en-US" sz="2400">
              <a:solidFill>
                <a:prstClr val="black"/>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49" name="矩形 48"/>
          <p:cNvSpPr/>
          <p:nvPr/>
        </p:nvSpPr>
        <p:spPr>
          <a:xfrm>
            <a:off x="3103601" y="4651220"/>
            <a:ext cx="800219" cy="461665"/>
          </a:xfrm>
          <a:prstGeom prst="rect">
            <a:avLst/>
          </a:prstGeom>
        </p:spPr>
        <p:txBody>
          <a:bodyPr wrap="none">
            <a:spAutoFit/>
          </a:bodyPr>
          <a:lstStyle/>
          <a:p>
            <a:r>
              <a:rPr lang="zh-CN" altLang="en-US" sz="2400" b="0">
                <a:latin typeface="Impact" panose="020B0806030902050204" pitchFamily="34" charset="0"/>
                <a:ea typeface="汉仪中秀体简" panose="00020600040101010101" pitchFamily="18" charset="-122"/>
                <a:sym typeface="Impact" panose="020B0806030902050204" pitchFamily="34" charset="0"/>
              </a:rPr>
              <a:t>个人</a:t>
            </a:r>
          </a:p>
        </p:txBody>
      </p:sp>
      <p:sp>
        <p:nvSpPr>
          <p:cNvPr id="50" name="矩形 49"/>
          <p:cNvSpPr/>
          <p:nvPr/>
        </p:nvSpPr>
        <p:spPr>
          <a:xfrm>
            <a:off x="8497790" y="4651220"/>
            <a:ext cx="1648208" cy="461665"/>
          </a:xfrm>
          <a:prstGeom prst="rect">
            <a:avLst/>
          </a:prstGeom>
        </p:spPr>
        <p:txBody>
          <a:bodyPr wrap="none">
            <a:spAutoFit/>
          </a:bodyPr>
          <a:lstStyle/>
          <a:p>
            <a:r>
              <a:rPr lang="zh-CN" altLang="en-US" sz="2400" b="0">
                <a:latin typeface="Impact" panose="020B0806030902050204" pitchFamily="34" charset="0"/>
                <a:ea typeface="汉仪中秀体简" panose="00020600040101010101" pitchFamily="18" charset="-122"/>
                <a:sym typeface="Impact" panose="020B0806030902050204" pitchFamily="34" charset="0"/>
              </a:rPr>
              <a:t>个人</a:t>
            </a:r>
            <a:r>
              <a:rPr lang="en-US" altLang="zh-CN" sz="2400" b="0">
                <a:latin typeface="Impact" panose="020B0806030902050204" pitchFamily="34" charset="0"/>
                <a:ea typeface="汉仪中秀体简" panose="00020600040101010101" pitchFamily="18" charset="-122"/>
                <a:sym typeface="Impact" panose="020B0806030902050204" pitchFamily="34" charset="0"/>
              </a:rPr>
              <a:t>+ </a:t>
            </a:r>
            <a:r>
              <a:rPr lang="zh-CN" altLang="en-US" sz="2400" b="0">
                <a:latin typeface="Impact" panose="020B0806030902050204" pitchFamily="34" charset="0"/>
                <a:ea typeface="汉仪中秀体简" panose="00020600040101010101" pitchFamily="18" charset="-122"/>
                <a:sym typeface="Impact" panose="020B0806030902050204" pitchFamily="34" charset="0"/>
              </a:rPr>
              <a:t>集体</a:t>
            </a:r>
          </a:p>
        </p:txBody>
      </p:sp>
      <p:sp>
        <p:nvSpPr>
          <p:cNvPr id="51" name="矩形 50"/>
          <p:cNvSpPr/>
          <p:nvPr/>
        </p:nvSpPr>
        <p:spPr>
          <a:xfrm>
            <a:off x="2440775" y="5651829"/>
            <a:ext cx="1592103" cy="461665"/>
          </a:xfrm>
          <a:prstGeom prst="rect">
            <a:avLst/>
          </a:prstGeom>
        </p:spPr>
        <p:txBody>
          <a:bodyPr wrap="none">
            <a:spAutoFit/>
          </a:bodyPr>
          <a:lstStyle/>
          <a:p>
            <a:r>
              <a:rPr lang="zh-CN" altLang="en-US" sz="2400" b="0">
                <a:latin typeface="Impact" panose="020B0806030902050204" pitchFamily="34" charset="0"/>
                <a:ea typeface="汉仪中秀体简" panose="00020600040101010101" pitchFamily="18" charset="-122"/>
                <a:sym typeface="Impact" panose="020B0806030902050204" pitchFamily="34" charset="0"/>
              </a:rPr>
              <a:t>随机</a:t>
            </a:r>
            <a:r>
              <a:rPr lang="en-US" altLang="zh-CN" sz="2400" b="0">
                <a:latin typeface="Impact" panose="020B0806030902050204" pitchFamily="34" charset="0"/>
                <a:ea typeface="汉仪中秀体简" panose="00020600040101010101" pitchFamily="18" charset="-122"/>
                <a:sym typeface="Impact" panose="020B0806030902050204" pitchFamily="34" charset="0"/>
              </a:rPr>
              <a:t>/</a:t>
            </a:r>
            <a:r>
              <a:rPr lang="zh-CN" altLang="en-US" sz="2400" b="0">
                <a:latin typeface="Impact" panose="020B0806030902050204" pitchFamily="34" charset="0"/>
                <a:ea typeface="汉仪中秀体简" panose="00020600040101010101" pitchFamily="18" charset="-122"/>
                <a:sym typeface="Impact" panose="020B0806030902050204" pitchFamily="34" charset="0"/>
              </a:rPr>
              <a:t>不同 </a:t>
            </a:r>
          </a:p>
        </p:txBody>
      </p:sp>
      <p:sp>
        <p:nvSpPr>
          <p:cNvPr id="52" name="矩形 51"/>
          <p:cNvSpPr/>
          <p:nvPr/>
        </p:nvSpPr>
        <p:spPr>
          <a:xfrm>
            <a:off x="8543476" y="5698088"/>
            <a:ext cx="1199367" cy="461665"/>
          </a:xfrm>
          <a:prstGeom prst="rect">
            <a:avLst/>
          </a:prstGeom>
        </p:spPr>
        <p:txBody>
          <a:bodyPr wrap="none">
            <a:spAutoFit/>
          </a:bodyPr>
          <a:lstStyle/>
          <a:p>
            <a:r>
              <a:rPr lang="zh-CN" altLang="en-US" sz="2400" b="0">
                <a:latin typeface="Impact" panose="020B0806030902050204" pitchFamily="34" charset="0"/>
                <a:ea typeface="汉仪中秀体简" panose="00020600040101010101" pitchFamily="18" charset="-122"/>
                <a:sym typeface="Impact" panose="020B0806030902050204" pitchFamily="34" charset="0"/>
              </a:rPr>
              <a:t>互补型 </a:t>
            </a:r>
          </a:p>
        </p:txBody>
      </p:sp>
      <p:sp>
        <p:nvSpPr>
          <p:cNvPr id="3" name="灯片编号占位符 2"/>
          <p:cNvSpPr>
            <a:spLocks noGrp="1"/>
          </p:cNvSpPr>
          <p:nvPr>
            <p:ph type="sldNum" sz="quarter" idx="12"/>
          </p:nvPr>
        </p:nvSpPr>
        <p:spPr/>
        <p:txBody>
          <a:bodyPr/>
          <a:lstStyle/>
          <a:p>
            <a:fld id="{F6868696-2144-4D42-8279-65AB3C800E7F}" type="slidenum">
              <a:rPr lang="en-US" altLang="zh-CN" smtClean="0"/>
              <a:t>7</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12" presetClass="entr" presetSubtype="8"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p:tgtEl>
                                          <p:spTgt spid="38"/>
                                        </p:tgtEl>
                                        <p:attrNameLst>
                                          <p:attrName>ppt_x</p:attrName>
                                        </p:attrNameLst>
                                      </p:cBhvr>
                                      <p:tavLst>
                                        <p:tav tm="0">
                                          <p:val>
                                            <p:strVal val="#ppt_x-#ppt_w*1.125000"/>
                                          </p:val>
                                        </p:tav>
                                        <p:tav tm="100000">
                                          <p:val>
                                            <p:strVal val="#ppt_x"/>
                                          </p:val>
                                        </p:tav>
                                      </p:tavLst>
                                    </p:anim>
                                    <p:animEffect transition="in" filter="wipe(right)">
                                      <p:cBhvr>
                                        <p:cTn id="38" dur="500"/>
                                        <p:tgtEl>
                                          <p:spTgt spid="38"/>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p:tgtEl>
                                          <p:spTgt spid="42"/>
                                        </p:tgtEl>
                                        <p:attrNameLst>
                                          <p:attrName>ppt_x</p:attrName>
                                        </p:attrNameLst>
                                      </p:cBhvr>
                                      <p:tavLst>
                                        <p:tav tm="0">
                                          <p:val>
                                            <p:strVal val="#ppt_x-#ppt_w*1.125000"/>
                                          </p:val>
                                        </p:tav>
                                        <p:tav tm="100000">
                                          <p:val>
                                            <p:strVal val="#ppt_x"/>
                                          </p:val>
                                        </p:tav>
                                      </p:tavLst>
                                    </p:anim>
                                    <p:animEffect transition="in" filter="wipe(right)">
                                      <p:cBhvr>
                                        <p:cTn id="42" dur="500"/>
                                        <p:tgtEl>
                                          <p:spTgt spid="42"/>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p:tgtEl>
                                          <p:spTgt spid="46"/>
                                        </p:tgtEl>
                                        <p:attrNameLst>
                                          <p:attrName>ppt_x</p:attrName>
                                        </p:attrNameLst>
                                      </p:cBhvr>
                                      <p:tavLst>
                                        <p:tav tm="0">
                                          <p:val>
                                            <p:strVal val="#ppt_x-#ppt_w*1.125000"/>
                                          </p:val>
                                        </p:tav>
                                        <p:tav tm="100000">
                                          <p:val>
                                            <p:strVal val="#ppt_x"/>
                                          </p:val>
                                        </p:tav>
                                      </p:tavLst>
                                    </p:anim>
                                    <p:animEffect transition="in" filter="wipe(right)">
                                      <p:cBhvr>
                                        <p:cTn id="46" dur="500"/>
                                        <p:tgtEl>
                                          <p:spTgt spid="46"/>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p:tgtEl>
                                          <p:spTgt spid="48"/>
                                        </p:tgtEl>
                                        <p:attrNameLst>
                                          <p:attrName>ppt_x</p:attrName>
                                        </p:attrNameLst>
                                      </p:cBhvr>
                                      <p:tavLst>
                                        <p:tav tm="0">
                                          <p:val>
                                            <p:strVal val="#ppt_x-#ppt_w*1.125000"/>
                                          </p:val>
                                        </p:tav>
                                        <p:tav tm="100000">
                                          <p:val>
                                            <p:strVal val="#ppt_x"/>
                                          </p:val>
                                        </p:tav>
                                      </p:tavLst>
                                    </p:anim>
                                    <p:animEffect transition="in" filter="wipe(right)">
                                      <p:cBhvr>
                                        <p:cTn id="50" dur="500"/>
                                        <p:tgtEl>
                                          <p:spTgt spid="48"/>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p:tgtEl>
                                          <p:spTgt spid="2"/>
                                        </p:tgtEl>
                                        <p:attrNameLst>
                                          <p:attrName>ppt_x</p:attrName>
                                        </p:attrNameLst>
                                      </p:cBhvr>
                                      <p:tavLst>
                                        <p:tav tm="0">
                                          <p:val>
                                            <p:strVal val="#ppt_x+#ppt_w*1.125000"/>
                                          </p:val>
                                        </p:tav>
                                        <p:tav tm="100000">
                                          <p:val>
                                            <p:strVal val="#ppt_x"/>
                                          </p:val>
                                        </p:tav>
                                      </p:tavLst>
                                    </p:anim>
                                    <p:animEffect transition="in" filter="wipe(left)">
                                      <p:cBhvr>
                                        <p:cTn id="54" dur="500"/>
                                        <p:tgtEl>
                                          <p:spTgt spid="2"/>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p:tgtEl>
                                          <p:spTgt spid="41"/>
                                        </p:tgtEl>
                                        <p:attrNameLst>
                                          <p:attrName>ppt_x</p:attrName>
                                        </p:attrNameLst>
                                      </p:cBhvr>
                                      <p:tavLst>
                                        <p:tav tm="0">
                                          <p:val>
                                            <p:strVal val="#ppt_x+#ppt_w*1.125000"/>
                                          </p:val>
                                        </p:tav>
                                        <p:tav tm="100000">
                                          <p:val>
                                            <p:strVal val="#ppt_x"/>
                                          </p:val>
                                        </p:tav>
                                      </p:tavLst>
                                    </p:anim>
                                    <p:animEffect transition="in" filter="wipe(left)">
                                      <p:cBhvr>
                                        <p:cTn id="58" dur="500"/>
                                        <p:tgtEl>
                                          <p:spTgt spid="41"/>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p:tgtEl>
                                          <p:spTgt spid="45"/>
                                        </p:tgtEl>
                                        <p:attrNameLst>
                                          <p:attrName>ppt_x</p:attrName>
                                        </p:attrNameLst>
                                      </p:cBhvr>
                                      <p:tavLst>
                                        <p:tav tm="0">
                                          <p:val>
                                            <p:strVal val="#ppt_x+#ppt_w*1.125000"/>
                                          </p:val>
                                        </p:tav>
                                        <p:tav tm="100000">
                                          <p:val>
                                            <p:strVal val="#ppt_x"/>
                                          </p:val>
                                        </p:tav>
                                      </p:tavLst>
                                    </p:anim>
                                    <p:animEffect transition="in" filter="wipe(left)">
                                      <p:cBhvr>
                                        <p:cTn id="62" dur="500"/>
                                        <p:tgtEl>
                                          <p:spTgt spid="45"/>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 calcmode="lin" valueType="num">
                                      <p:cBhvr additive="base">
                                        <p:cTn id="65" dur="500"/>
                                        <p:tgtEl>
                                          <p:spTgt spid="47"/>
                                        </p:tgtEl>
                                        <p:attrNameLst>
                                          <p:attrName>ppt_x</p:attrName>
                                        </p:attrNameLst>
                                      </p:cBhvr>
                                      <p:tavLst>
                                        <p:tav tm="0">
                                          <p:val>
                                            <p:strVal val="#ppt_x+#ppt_w*1.125000"/>
                                          </p:val>
                                        </p:tav>
                                        <p:tav tm="100000">
                                          <p:val>
                                            <p:strVal val="#ppt_x"/>
                                          </p:val>
                                        </p:tav>
                                      </p:tavLst>
                                    </p:anim>
                                    <p:animEffect transition="in" filter="wipe(left)">
                                      <p:cBhvr>
                                        <p:cTn id="66" dur="500"/>
                                        <p:tgtEl>
                                          <p:spTgt spid="47"/>
                                        </p:tgtEl>
                                      </p:cBhvr>
                                    </p:animEffect>
                                  </p:childTnLst>
                                </p:cTn>
                              </p:par>
                            </p:childTnLst>
                          </p:cTn>
                        </p:par>
                        <p:par>
                          <p:cTn id="67" fill="hold">
                            <p:stCondLst>
                              <p:cond delay="3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500"/>
                                        <p:tgtEl>
                                          <p:spTgt spid="5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left)">
                                      <p:cBhvr>
                                        <p:cTn id="79" dur="500"/>
                                        <p:tgtEl>
                                          <p:spTgt spid="52"/>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right)">
                                      <p:cBhvr>
                                        <p:cTn id="82" dur="500"/>
                                        <p:tgtEl>
                                          <p:spTgt spid="3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right)">
                                      <p:cBhvr>
                                        <p:cTn id="85" dur="500"/>
                                        <p:tgtEl>
                                          <p:spTgt spid="43"/>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ipe(right)">
                                      <p:cBhvr>
                                        <p:cTn id="88" dur="500"/>
                                        <p:tgtEl>
                                          <p:spTgt spid="49"/>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wipe(right)">
                                      <p:cBhvr>
                                        <p:cTn id="9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8" grpId="0" animBg="1"/>
      <p:bldP spid="39" grpId="0"/>
      <p:bldP spid="40" grpId="0"/>
      <p:bldP spid="41" grpId="0" animBg="1"/>
      <p:bldP spid="42" grpId="0" animBg="1"/>
      <p:bldP spid="43" grpId="0"/>
      <p:bldP spid="44" grpId="0"/>
      <p:bldP spid="45" grpId="0" animBg="1"/>
      <p:bldP spid="46" grpId="0" animBg="1"/>
      <p:bldP spid="47" grpId="0" animBg="1"/>
      <p:bldP spid="48" grpId="0" animBg="1"/>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团队管理 </a:t>
            </a:r>
            <a:r>
              <a:rPr lang="en-US" altLang="zh-CN">
                <a:latin typeface="Impact" panose="020B0806030902050204" pitchFamily="34" charset="0"/>
                <a:ea typeface="汉仪中秀体简" panose="00020600040101010101" pitchFamily="18" charset="-122"/>
                <a:sym typeface="Impact" panose="020B0806030902050204" pitchFamily="34" charset="0"/>
              </a:rPr>
              <a:t>vs </a:t>
            </a:r>
            <a:r>
              <a:rPr lang="zh-CN" altLang="en-US">
                <a:latin typeface="Impact" panose="020B0806030902050204" pitchFamily="34" charset="0"/>
                <a:ea typeface="汉仪中秀体简" panose="00020600040101010101" pitchFamily="18" charset="-122"/>
                <a:sym typeface="Impact" panose="020B0806030902050204" pitchFamily="34" charset="0"/>
              </a:rPr>
              <a:t>部门管理</a:t>
            </a:r>
          </a:p>
        </p:txBody>
      </p:sp>
      <p:sp>
        <p:nvSpPr>
          <p:cNvPr id="2" name="左箭头 1"/>
          <p:cNvSpPr/>
          <p:nvPr/>
        </p:nvSpPr>
        <p:spPr>
          <a:xfrm>
            <a:off x="3897999" y="1559860"/>
            <a:ext cx="552929" cy="347176"/>
          </a:xfrm>
          <a:prstGeom prst="leftArrow">
            <a:avLst/>
          </a:prstGeom>
          <a:solidFill>
            <a:schemeClr val="accent6">
              <a:lumMod val="50000"/>
            </a:schemeClr>
          </a:soli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endParaRPr lang="zh-CN" altLang="en-US" sz="2400">
              <a:solidFill>
                <a:prstClr val="black"/>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38" name="左箭头 37"/>
          <p:cNvSpPr/>
          <p:nvPr/>
        </p:nvSpPr>
        <p:spPr>
          <a:xfrm rot="10800000">
            <a:off x="7349845" y="1559860"/>
            <a:ext cx="552929" cy="347176"/>
          </a:xfrm>
          <a:prstGeom prst="leftArrow">
            <a:avLst/>
          </a:prstGeom>
          <a:solidFill>
            <a:schemeClr val="accent6">
              <a:lumMod val="50000"/>
            </a:schemeClr>
          </a:soli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endParaRPr lang="zh-CN" altLang="en-US" sz="2400">
              <a:solidFill>
                <a:prstClr val="black"/>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39" name="矩形 38"/>
          <p:cNvSpPr/>
          <p:nvPr/>
        </p:nvSpPr>
        <p:spPr>
          <a:xfrm>
            <a:off x="2723437" y="1522036"/>
            <a:ext cx="854721" cy="461665"/>
          </a:xfrm>
          <a:prstGeom prst="rect">
            <a:avLst/>
          </a:prstGeom>
        </p:spPr>
        <p:txBody>
          <a:bodyPr wrap="none">
            <a:spAutoFit/>
          </a:bodyPr>
          <a:lstStyle/>
          <a:p>
            <a:r>
              <a:rPr lang="zh-CN" altLang="en-US" sz="2400">
                <a:latin typeface="Impact" panose="020B0806030902050204" pitchFamily="34" charset="0"/>
                <a:ea typeface="汉仪中秀体简" panose="00020600040101010101" pitchFamily="18" charset="-122"/>
                <a:sym typeface="Impact" panose="020B0806030902050204" pitchFamily="34" charset="0"/>
              </a:rPr>
              <a:t>灵活 </a:t>
            </a:r>
            <a:endParaRPr lang="zh-CN" altLang="en-US" sz="2400" b="0">
              <a:latin typeface="Impact" panose="020B0806030902050204" pitchFamily="34" charset="0"/>
              <a:ea typeface="汉仪中秀体简" panose="00020600040101010101" pitchFamily="18" charset="-122"/>
              <a:sym typeface="Impact" panose="020B0806030902050204" pitchFamily="34" charset="0"/>
            </a:endParaRPr>
          </a:p>
        </p:txBody>
      </p:sp>
      <p:sp>
        <p:nvSpPr>
          <p:cNvPr id="40" name="矩形 39"/>
          <p:cNvSpPr/>
          <p:nvPr/>
        </p:nvSpPr>
        <p:spPr>
          <a:xfrm>
            <a:off x="8117626" y="1522036"/>
            <a:ext cx="800219" cy="461665"/>
          </a:xfrm>
          <a:prstGeom prst="rect">
            <a:avLst/>
          </a:prstGeom>
        </p:spPr>
        <p:txBody>
          <a:bodyPr wrap="none">
            <a:spAutoFit/>
          </a:bodyPr>
          <a:lstStyle/>
          <a:p>
            <a:r>
              <a:rPr lang="zh-CN" altLang="en-US" sz="2400" b="0">
                <a:latin typeface="Impact" panose="020B0806030902050204" pitchFamily="34" charset="0"/>
                <a:ea typeface="汉仪中秀体简" panose="00020600040101010101" pitchFamily="18" charset="-122"/>
                <a:sym typeface="Impact" panose="020B0806030902050204" pitchFamily="34" charset="0"/>
              </a:rPr>
              <a:t>稳定</a:t>
            </a:r>
          </a:p>
        </p:txBody>
      </p:sp>
      <p:sp>
        <p:nvSpPr>
          <p:cNvPr id="41" name="左箭头 40"/>
          <p:cNvSpPr/>
          <p:nvPr/>
        </p:nvSpPr>
        <p:spPr>
          <a:xfrm>
            <a:off x="3873613" y="2619578"/>
            <a:ext cx="552929" cy="347176"/>
          </a:xfrm>
          <a:prstGeom prst="leftArrow">
            <a:avLst/>
          </a:prstGeom>
          <a:solidFill>
            <a:schemeClr val="accent6">
              <a:lumMod val="50000"/>
            </a:schemeClr>
          </a:soli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endParaRPr lang="zh-CN" altLang="en-US" sz="2400">
              <a:solidFill>
                <a:prstClr val="black"/>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42" name="左箭头 41"/>
          <p:cNvSpPr/>
          <p:nvPr/>
        </p:nvSpPr>
        <p:spPr>
          <a:xfrm rot="10800000">
            <a:off x="7325459" y="2619578"/>
            <a:ext cx="552929" cy="347176"/>
          </a:xfrm>
          <a:prstGeom prst="leftArrow">
            <a:avLst/>
          </a:prstGeom>
          <a:solidFill>
            <a:schemeClr val="accent6">
              <a:lumMod val="50000"/>
            </a:schemeClr>
          </a:soli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endParaRPr lang="zh-CN" altLang="en-US" sz="2400">
              <a:solidFill>
                <a:prstClr val="black"/>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43" name="矩形 42"/>
          <p:cNvSpPr/>
          <p:nvPr/>
        </p:nvSpPr>
        <p:spPr>
          <a:xfrm>
            <a:off x="1990064" y="2565873"/>
            <a:ext cx="1579278" cy="461665"/>
          </a:xfrm>
          <a:prstGeom prst="rect">
            <a:avLst/>
          </a:prstGeom>
        </p:spPr>
        <p:txBody>
          <a:bodyPr wrap="none">
            <a:spAutoFit/>
          </a:bodyPr>
          <a:lstStyle/>
          <a:p>
            <a:pPr lvl="0">
              <a:spcBef>
                <a:spcPct val="20000"/>
              </a:spcBef>
              <a:buClr>
                <a:schemeClr val="folHlink"/>
              </a:buClr>
              <a:buSzPct val="60000"/>
            </a:pPr>
            <a:r>
              <a:rPr lang="zh-CN" altLang="en-US" sz="2400">
                <a:latin typeface="Impact" panose="020B0806030902050204" pitchFamily="34" charset="0"/>
                <a:ea typeface="汉仪中秀体简" panose="00020600040101010101" pitchFamily="18" charset="-122"/>
                <a:sym typeface="Impact" panose="020B0806030902050204" pitchFamily="34" charset="0"/>
              </a:rPr>
              <a:t>任命</a:t>
            </a:r>
            <a:r>
              <a:rPr lang="en-US" altLang="zh-CN" sz="2400">
                <a:latin typeface="Impact" panose="020B0806030902050204" pitchFamily="34" charset="0"/>
                <a:ea typeface="汉仪中秀体简" panose="00020600040101010101" pitchFamily="18" charset="-122"/>
                <a:sym typeface="Impact" panose="020B0806030902050204" pitchFamily="34" charset="0"/>
              </a:rPr>
              <a:t>/</a:t>
            </a:r>
            <a:r>
              <a:rPr lang="zh-CN" altLang="en-US" sz="2400">
                <a:latin typeface="Impact" panose="020B0806030902050204" pitchFamily="34" charset="0"/>
                <a:ea typeface="汉仪中秀体简" panose="00020600040101010101" pitchFamily="18" charset="-122"/>
                <a:sym typeface="Impact" panose="020B0806030902050204" pitchFamily="34" charset="0"/>
              </a:rPr>
              <a:t>选举</a:t>
            </a:r>
          </a:p>
        </p:txBody>
      </p:sp>
      <p:sp>
        <p:nvSpPr>
          <p:cNvPr id="44" name="矩形 43"/>
          <p:cNvSpPr/>
          <p:nvPr/>
        </p:nvSpPr>
        <p:spPr>
          <a:xfrm>
            <a:off x="8093240" y="2581754"/>
            <a:ext cx="1507144" cy="461665"/>
          </a:xfrm>
          <a:prstGeom prst="rect">
            <a:avLst/>
          </a:prstGeom>
        </p:spPr>
        <p:txBody>
          <a:bodyPr wrap="none">
            <a:spAutoFit/>
          </a:bodyPr>
          <a:lstStyle/>
          <a:p>
            <a:r>
              <a:rPr lang="zh-CN" altLang="en-US" sz="2400" b="0">
                <a:latin typeface="Impact" panose="020B0806030902050204" pitchFamily="34" charset="0"/>
                <a:ea typeface="汉仪中秀体简" panose="00020600040101010101" pitchFamily="18" charset="-122"/>
                <a:sym typeface="Impact" panose="020B0806030902050204" pitchFamily="34" charset="0"/>
              </a:rPr>
              <a:t>积极主动 </a:t>
            </a:r>
          </a:p>
        </p:txBody>
      </p:sp>
      <p:sp>
        <p:nvSpPr>
          <p:cNvPr id="45" name="左箭头 44"/>
          <p:cNvSpPr/>
          <p:nvPr/>
        </p:nvSpPr>
        <p:spPr>
          <a:xfrm>
            <a:off x="3882223" y="3671553"/>
            <a:ext cx="552929" cy="347176"/>
          </a:xfrm>
          <a:prstGeom prst="leftArrow">
            <a:avLst/>
          </a:prstGeom>
          <a:solidFill>
            <a:schemeClr val="accent6">
              <a:lumMod val="50000"/>
            </a:schemeClr>
          </a:soli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endParaRPr lang="zh-CN" altLang="en-US" sz="2400">
              <a:solidFill>
                <a:prstClr val="black"/>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46" name="左箭头 45"/>
          <p:cNvSpPr/>
          <p:nvPr/>
        </p:nvSpPr>
        <p:spPr>
          <a:xfrm rot="10800000">
            <a:off x="7334069" y="3671553"/>
            <a:ext cx="552929" cy="347176"/>
          </a:xfrm>
          <a:prstGeom prst="leftArrow">
            <a:avLst/>
          </a:prstGeom>
          <a:solidFill>
            <a:schemeClr val="accent6">
              <a:lumMod val="50000"/>
            </a:schemeClr>
          </a:soli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endParaRPr lang="zh-CN" altLang="en-US" sz="2400">
              <a:solidFill>
                <a:prstClr val="black"/>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47" name="左箭头 46"/>
          <p:cNvSpPr/>
          <p:nvPr/>
        </p:nvSpPr>
        <p:spPr>
          <a:xfrm>
            <a:off x="3897999" y="4688346"/>
            <a:ext cx="552929" cy="347176"/>
          </a:xfrm>
          <a:prstGeom prst="leftArrow">
            <a:avLst/>
          </a:prstGeom>
          <a:solidFill>
            <a:schemeClr val="accent6">
              <a:lumMod val="50000"/>
            </a:schemeClr>
          </a:soli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endParaRPr lang="zh-CN" altLang="en-US" sz="2400">
              <a:solidFill>
                <a:prstClr val="black"/>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48" name="左箭头 47"/>
          <p:cNvSpPr/>
          <p:nvPr/>
        </p:nvSpPr>
        <p:spPr>
          <a:xfrm rot="10800000">
            <a:off x="7349845" y="4688346"/>
            <a:ext cx="552929" cy="347176"/>
          </a:xfrm>
          <a:prstGeom prst="leftArrow">
            <a:avLst/>
          </a:prstGeom>
          <a:solidFill>
            <a:schemeClr val="accent6">
              <a:lumMod val="50000"/>
            </a:schemeClr>
          </a:soli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endParaRPr lang="zh-CN" altLang="en-US" sz="2400">
              <a:solidFill>
                <a:prstClr val="black"/>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49" name="矩形 48"/>
          <p:cNvSpPr/>
          <p:nvPr/>
        </p:nvSpPr>
        <p:spPr>
          <a:xfrm>
            <a:off x="445854" y="3429642"/>
            <a:ext cx="3316071" cy="830997"/>
          </a:xfrm>
          <a:prstGeom prst="rect">
            <a:avLst/>
          </a:prstGeom>
        </p:spPr>
        <p:txBody>
          <a:bodyPr wrap="square">
            <a:spAutoFit/>
          </a:bodyPr>
          <a:lstStyle/>
          <a:p>
            <a:pPr algn="r"/>
            <a:r>
              <a:rPr lang="zh-CN" altLang="en-US" sz="2400" b="0">
                <a:latin typeface="Impact" panose="020B0806030902050204" pitchFamily="34" charset="0"/>
                <a:ea typeface="汉仪中秀体简" panose="00020600040101010101" pitchFamily="18" charset="-122"/>
                <a:sym typeface="Impact" panose="020B0806030902050204" pitchFamily="34" charset="0"/>
              </a:rPr>
              <a:t>无权下命令</a:t>
            </a:r>
            <a:r>
              <a:rPr lang="en-US" altLang="zh-CN" sz="2400" b="0">
                <a:latin typeface="Impact" panose="020B0806030902050204" pitchFamily="34" charset="0"/>
                <a:ea typeface="汉仪中秀体简" panose="00020600040101010101" pitchFamily="18" charset="-122"/>
                <a:sym typeface="Impact" panose="020B0806030902050204" pitchFamily="34" charset="0"/>
              </a:rPr>
              <a:t>,</a:t>
            </a:r>
            <a:r>
              <a:rPr lang="zh-CN" altLang="en-US" sz="2400" b="0">
                <a:latin typeface="Impact" panose="020B0806030902050204" pitchFamily="34" charset="0"/>
                <a:ea typeface="汉仪中秀体简" panose="00020600040101010101" pitchFamily="18" charset="-122"/>
                <a:sym typeface="Impact" panose="020B0806030902050204" pitchFamily="34" charset="0"/>
              </a:rPr>
              <a:t>协调者，组织者</a:t>
            </a:r>
            <a:r>
              <a:rPr lang="en-US" altLang="zh-CN" sz="2400" b="0">
                <a:latin typeface="Impact" panose="020B0806030902050204" pitchFamily="34" charset="0"/>
                <a:ea typeface="汉仪中秀体简" panose="00020600040101010101" pitchFamily="18" charset="-122"/>
                <a:sym typeface="Impact" panose="020B0806030902050204" pitchFamily="34" charset="0"/>
              </a:rPr>
              <a:t>, </a:t>
            </a:r>
            <a:r>
              <a:rPr lang="zh-CN" altLang="en-US" sz="2400" b="0">
                <a:latin typeface="Impact" panose="020B0806030902050204" pitchFamily="34" charset="0"/>
                <a:ea typeface="汉仪中秀体简" panose="00020600040101010101" pitchFamily="18" charset="-122"/>
                <a:sym typeface="Impact" panose="020B0806030902050204" pitchFamily="34" charset="0"/>
              </a:rPr>
              <a:t>有自己的工作</a:t>
            </a:r>
          </a:p>
        </p:txBody>
      </p:sp>
      <p:sp>
        <p:nvSpPr>
          <p:cNvPr id="50" name="矩形 49"/>
          <p:cNvSpPr/>
          <p:nvPr/>
        </p:nvSpPr>
        <p:spPr>
          <a:xfrm>
            <a:off x="8163312" y="3600438"/>
            <a:ext cx="1648208" cy="461665"/>
          </a:xfrm>
          <a:prstGeom prst="rect">
            <a:avLst/>
          </a:prstGeom>
        </p:spPr>
        <p:txBody>
          <a:bodyPr wrap="none">
            <a:spAutoFit/>
          </a:bodyPr>
          <a:lstStyle/>
          <a:p>
            <a:r>
              <a:rPr lang="zh-CN" altLang="en-US" sz="2400" b="0">
                <a:latin typeface="Impact" panose="020B0806030902050204" pitchFamily="34" charset="0"/>
                <a:ea typeface="汉仪中秀体简" panose="00020600040101010101" pitchFamily="18" charset="-122"/>
                <a:sym typeface="Impact" panose="020B0806030902050204" pitchFamily="34" charset="0"/>
              </a:rPr>
              <a:t>个人</a:t>
            </a:r>
            <a:r>
              <a:rPr lang="en-US" altLang="zh-CN" sz="2400" b="0">
                <a:latin typeface="Impact" panose="020B0806030902050204" pitchFamily="34" charset="0"/>
                <a:ea typeface="汉仪中秀体简" panose="00020600040101010101" pitchFamily="18" charset="-122"/>
                <a:sym typeface="Impact" panose="020B0806030902050204" pitchFamily="34" charset="0"/>
              </a:rPr>
              <a:t>+ </a:t>
            </a:r>
            <a:r>
              <a:rPr lang="zh-CN" altLang="en-US" sz="2400" b="0">
                <a:latin typeface="Impact" panose="020B0806030902050204" pitchFamily="34" charset="0"/>
                <a:ea typeface="汉仪中秀体简" panose="00020600040101010101" pitchFamily="18" charset="-122"/>
                <a:sym typeface="Impact" panose="020B0806030902050204" pitchFamily="34" charset="0"/>
              </a:rPr>
              <a:t>集体</a:t>
            </a:r>
          </a:p>
        </p:txBody>
      </p:sp>
      <p:sp>
        <p:nvSpPr>
          <p:cNvPr id="51" name="矩形 50"/>
          <p:cNvSpPr/>
          <p:nvPr/>
        </p:nvSpPr>
        <p:spPr>
          <a:xfrm>
            <a:off x="2929768" y="4661808"/>
            <a:ext cx="800219" cy="461665"/>
          </a:xfrm>
          <a:prstGeom prst="rect">
            <a:avLst/>
          </a:prstGeom>
        </p:spPr>
        <p:txBody>
          <a:bodyPr wrap="none">
            <a:spAutoFit/>
          </a:bodyPr>
          <a:lstStyle/>
          <a:p>
            <a:r>
              <a:rPr lang="zh-CN" altLang="en-US" sz="2400" b="0">
                <a:latin typeface="Impact" panose="020B0806030902050204" pitchFamily="34" charset="0"/>
                <a:ea typeface="汉仪中秀体简" panose="00020600040101010101" pitchFamily="18" charset="-122"/>
                <a:sym typeface="Impact" panose="020B0806030902050204" pitchFamily="34" charset="0"/>
              </a:rPr>
              <a:t>左右</a:t>
            </a:r>
          </a:p>
        </p:txBody>
      </p:sp>
      <p:sp>
        <p:nvSpPr>
          <p:cNvPr id="52" name="矩形 51"/>
          <p:cNvSpPr/>
          <p:nvPr/>
        </p:nvSpPr>
        <p:spPr>
          <a:xfrm>
            <a:off x="8208998" y="4647306"/>
            <a:ext cx="800219" cy="461665"/>
          </a:xfrm>
          <a:prstGeom prst="rect">
            <a:avLst/>
          </a:prstGeom>
        </p:spPr>
        <p:txBody>
          <a:bodyPr wrap="none">
            <a:spAutoFit/>
          </a:bodyPr>
          <a:lstStyle/>
          <a:p>
            <a:r>
              <a:rPr lang="zh-CN" altLang="en-US" sz="2400" b="0">
                <a:latin typeface="Impact" panose="020B0806030902050204" pitchFamily="34" charset="0"/>
                <a:ea typeface="汉仪中秀体简" panose="00020600040101010101" pitchFamily="18" charset="-122"/>
                <a:sym typeface="Impact" panose="020B0806030902050204" pitchFamily="34" charset="0"/>
              </a:rPr>
              <a:t>上下</a:t>
            </a:r>
          </a:p>
        </p:txBody>
      </p:sp>
      <p:sp>
        <p:nvSpPr>
          <p:cNvPr id="53" name="圆角矩形 52"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4904590" y="1431571"/>
            <a:ext cx="2070407" cy="594020"/>
          </a:xfrm>
          <a:prstGeom prst="roundRect">
            <a:avLst>
              <a:gd name="adj" fmla="val 7594"/>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建立</a:t>
            </a:r>
            <a:r>
              <a:rPr lang="en-US" altLang="zh-CN"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a:t>
            </a:r>
            <a:r>
              <a:rPr lang="zh-CN" altLang="en-US" sz="2000">
                <a:solidFill>
                  <a:schemeClr val="bg1"/>
                </a:solidFill>
                <a:latin typeface="Impact" panose="020B0806030902050204" pitchFamily="34" charset="0"/>
                <a:ea typeface="汉仪中秀体简" panose="00020600040101010101" pitchFamily="18" charset="-122"/>
                <a:sym typeface="Impact" panose="020B0806030902050204" pitchFamily="34" charset="0"/>
              </a:rPr>
              <a:t>撤消</a:t>
            </a:r>
          </a:p>
        </p:txBody>
      </p:sp>
      <p:sp>
        <p:nvSpPr>
          <p:cNvPr id="54" name="圆角矩形 53"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4904590" y="2496156"/>
            <a:ext cx="2070407" cy="594020"/>
          </a:xfrm>
          <a:prstGeom prst="roundRect">
            <a:avLst>
              <a:gd name="adj" fmla="val 7594"/>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a:solidFill>
                  <a:prstClr val="white"/>
                </a:solidFill>
                <a:latin typeface="Impact" panose="020B0806030902050204" pitchFamily="34" charset="0"/>
                <a:ea typeface="汉仪中秀体简" panose="00020600040101010101" pitchFamily="18" charset="-122"/>
                <a:sym typeface="Impact" panose="020B0806030902050204" pitchFamily="34" charset="0"/>
              </a:rPr>
              <a:t>带头人</a:t>
            </a:r>
          </a:p>
        </p:txBody>
      </p:sp>
      <p:sp>
        <p:nvSpPr>
          <p:cNvPr id="55" name="圆角矩形 54"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4904589" y="3534260"/>
            <a:ext cx="2070407" cy="594020"/>
          </a:xfrm>
          <a:prstGeom prst="roundRect">
            <a:avLst>
              <a:gd name="adj" fmla="val 7594"/>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a:solidFill>
                  <a:prstClr val="white"/>
                </a:solidFill>
                <a:latin typeface="Impact" panose="020B0806030902050204" pitchFamily="34" charset="0"/>
                <a:ea typeface="汉仪中秀体简" panose="00020600040101010101" pitchFamily="18" charset="-122"/>
                <a:sym typeface="Impact" panose="020B0806030902050204" pitchFamily="34" charset="0"/>
              </a:rPr>
              <a:t>权力</a:t>
            </a:r>
          </a:p>
        </p:txBody>
      </p:sp>
      <p:sp>
        <p:nvSpPr>
          <p:cNvPr id="56" name="圆角矩形 55"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4954788" y="4581128"/>
            <a:ext cx="2070407" cy="594020"/>
          </a:xfrm>
          <a:prstGeom prst="roundRect">
            <a:avLst>
              <a:gd name="adj" fmla="val 7594"/>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a:solidFill>
                  <a:prstClr val="white"/>
                </a:solidFill>
                <a:latin typeface="Impact" panose="020B0806030902050204" pitchFamily="34" charset="0"/>
                <a:ea typeface="汉仪中秀体简" panose="00020600040101010101" pitchFamily="18" charset="-122"/>
                <a:sym typeface="Impact" panose="020B0806030902050204" pitchFamily="34" charset="0"/>
              </a:rPr>
              <a:t>信息的流动</a:t>
            </a:r>
          </a:p>
        </p:txBody>
      </p:sp>
      <p:sp>
        <p:nvSpPr>
          <p:cNvPr id="57" name="左箭头 56"/>
          <p:cNvSpPr/>
          <p:nvPr/>
        </p:nvSpPr>
        <p:spPr>
          <a:xfrm>
            <a:off x="3910260" y="5767983"/>
            <a:ext cx="552929" cy="347176"/>
          </a:xfrm>
          <a:prstGeom prst="leftArrow">
            <a:avLst/>
          </a:prstGeom>
          <a:solidFill>
            <a:schemeClr val="accent6">
              <a:lumMod val="50000"/>
            </a:schemeClr>
          </a:soli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endParaRPr lang="zh-CN" altLang="en-US" sz="2400">
              <a:solidFill>
                <a:prstClr val="black"/>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58" name="左箭头 57"/>
          <p:cNvSpPr/>
          <p:nvPr/>
        </p:nvSpPr>
        <p:spPr>
          <a:xfrm rot="10800000">
            <a:off x="7362106" y="5767983"/>
            <a:ext cx="552929" cy="347176"/>
          </a:xfrm>
          <a:prstGeom prst="leftArrow">
            <a:avLst/>
          </a:prstGeom>
          <a:solidFill>
            <a:schemeClr val="accent6">
              <a:lumMod val="50000"/>
            </a:schemeClr>
          </a:soli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endParaRPr lang="zh-CN" altLang="en-US" sz="2400">
              <a:solidFill>
                <a:prstClr val="black"/>
              </a:solidFill>
              <a:latin typeface="Impact" panose="020B0806030902050204" pitchFamily="34" charset="0"/>
              <a:ea typeface="汉仪中秀体简" panose="00020600040101010101" pitchFamily="18" charset="-122"/>
              <a:sym typeface="Impact" panose="020B0806030902050204" pitchFamily="34" charset="0"/>
            </a:endParaRPr>
          </a:p>
        </p:txBody>
      </p:sp>
      <p:sp>
        <p:nvSpPr>
          <p:cNvPr id="59" name="矩形 58"/>
          <p:cNvSpPr/>
          <p:nvPr/>
        </p:nvSpPr>
        <p:spPr>
          <a:xfrm>
            <a:off x="1084774" y="5710738"/>
            <a:ext cx="2646878" cy="461665"/>
          </a:xfrm>
          <a:prstGeom prst="rect">
            <a:avLst/>
          </a:prstGeom>
        </p:spPr>
        <p:txBody>
          <a:bodyPr wrap="none">
            <a:spAutoFit/>
          </a:bodyPr>
          <a:lstStyle/>
          <a:p>
            <a:r>
              <a:rPr lang="zh-CN" altLang="en-US" sz="2400" b="0">
                <a:latin typeface="Impact" panose="020B0806030902050204" pitchFamily="34" charset="0"/>
                <a:ea typeface="汉仪中秀体简" panose="00020600040101010101" pitchFamily="18" charset="-122"/>
                <a:sym typeface="Impact" panose="020B0806030902050204" pitchFamily="34" charset="0"/>
              </a:rPr>
              <a:t>角色和责任已明确</a:t>
            </a:r>
          </a:p>
        </p:txBody>
      </p:sp>
      <p:sp>
        <p:nvSpPr>
          <p:cNvPr id="60" name="矩形 59"/>
          <p:cNvSpPr/>
          <p:nvPr/>
        </p:nvSpPr>
        <p:spPr>
          <a:xfrm>
            <a:off x="8221259" y="5726943"/>
            <a:ext cx="3587842" cy="461665"/>
          </a:xfrm>
          <a:prstGeom prst="rect">
            <a:avLst/>
          </a:prstGeom>
        </p:spPr>
        <p:txBody>
          <a:bodyPr wrap="none">
            <a:spAutoFit/>
          </a:bodyPr>
          <a:lstStyle/>
          <a:p>
            <a:pPr lvl="0">
              <a:spcBef>
                <a:spcPct val="20000"/>
              </a:spcBef>
              <a:buClr>
                <a:schemeClr val="folHlink"/>
              </a:buClr>
              <a:buSzPct val="60000"/>
            </a:pPr>
            <a:r>
              <a:rPr lang="zh-CN" altLang="en-US" sz="2400">
                <a:latin typeface="Impact" panose="020B0806030902050204" pitchFamily="34" charset="0"/>
                <a:ea typeface="汉仪中秀体简" panose="00020600040101010101" pitchFamily="18" charset="-122"/>
                <a:sym typeface="Impact" panose="020B0806030902050204" pitchFamily="34" charset="0"/>
              </a:rPr>
              <a:t>经理可以安排临时性任务</a:t>
            </a:r>
          </a:p>
        </p:txBody>
      </p:sp>
      <p:sp>
        <p:nvSpPr>
          <p:cNvPr id="61" name="圆角矩形 60"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4967049" y="5660765"/>
            <a:ext cx="2070407" cy="594020"/>
          </a:xfrm>
          <a:prstGeom prst="roundRect">
            <a:avLst>
              <a:gd name="adj" fmla="val 7594"/>
            </a:avLst>
          </a:prstGeom>
          <a:solidFill>
            <a:schemeClr val="accent6">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a:solidFill>
                  <a:prstClr val="white"/>
                </a:solidFill>
                <a:latin typeface="Impact" panose="020B0806030902050204" pitchFamily="34" charset="0"/>
                <a:ea typeface="汉仪中秀体简" panose="00020600040101010101" pitchFamily="18" charset="-122"/>
                <a:sym typeface="Impact" panose="020B0806030902050204" pitchFamily="34" charset="0"/>
              </a:rPr>
              <a:t>任务</a:t>
            </a:r>
          </a:p>
        </p:txBody>
      </p:sp>
      <p:sp>
        <p:nvSpPr>
          <p:cNvPr id="3" name="灯片编号占位符 2"/>
          <p:cNvSpPr>
            <a:spLocks noGrp="1"/>
          </p:cNvSpPr>
          <p:nvPr>
            <p:ph type="sldNum" sz="quarter" idx="12"/>
          </p:nvPr>
        </p:nvSpPr>
        <p:spPr/>
        <p:txBody>
          <a:bodyPr/>
          <a:lstStyle/>
          <a:p>
            <a:fld id="{F6868696-2144-4D42-8279-65AB3C800E7F}" type="slidenum">
              <a:rPr lang="en-US" altLang="zh-CN" smtClean="0"/>
              <a:t>8</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p:cTn id="13" dur="500" fill="hold"/>
                                        <p:tgtEl>
                                          <p:spTgt spid="54"/>
                                        </p:tgtEl>
                                        <p:attrNameLst>
                                          <p:attrName>ppt_w</p:attrName>
                                        </p:attrNameLst>
                                      </p:cBhvr>
                                      <p:tavLst>
                                        <p:tav tm="0">
                                          <p:val>
                                            <p:fltVal val="0"/>
                                          </p:val>
                                        </p:tav>
                                        <p:tav tm="100000">
                                          <p:val>
                                            <p:strVal val="#ppt_w"/>
                                          </p:val>
                                        </p:tav>
                                      </p:tavLst>
                                    </p:anim>
                                    <p:anim calcmode="lin" valueType="num">
                                      <p:cBhvr>
                                        <p:cTn id="14" dur="500" fill="hold"/>
                                        <p:tgtEl>
                                          <p:spTgt spid="54"/>
                                        </p:tgtEl>
                                        <p:attrNameLst>
                                          <p:attrName>ppt_h</p:attrName>
                                        </p:attrNameLst>
                                      </p:cBhvr>
                                      <p:tavLst>
                                        <p:tav tm="0">
                                          <p:val>
                                            <p:fltVal val="0"/>
                                          </p:val>
                                        </p:tav>
                                        <p:tav tm="100000">
                                          <p:val>
                                            <p:strVal val="#ppt_h"/>
                                          </p:val>
                                        </p:tav>
                                      </p:tavLst>
                                    </p:anim>
                                    <p:animEffect transition="in" filter="fade">
                                      <p:cBhvr>
                                        <p:cTn id="15" dur="500"/>
                                        <p:tgtEl>
                                          <p:spTgt spid="5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500" fill="hold"/>
                                        <p:tgtEl>
                                          <p:spTgt spid="55"/>
                                        </p:tgtEl>
                                        <p:attrNameLst>
                                          <p:attrName>ppt_w</p:attrName>
                                        </p:attrNameLst>
                                      </p:cBhvr>
                                      <p:tavLst>
                                        <p:tav tm="0">
                                          <p:val>
                                            <p:fltVal val="0"/>
                                          </p:val>
                                        </p:tav>
                                        <p:tav tm="100000">
                                          <p:val>
                                            <p:strVal val="#ppt_w"/>
                                          </p:val>
                                        </p:tav>
                                      </p:tavLst>
                                    </p:anim>
                                    <p:anim calcmode="lin" valueType="num">
                                      <p:cBhvr>
                                        <p:cTn id="20" dur="500" fill="hold"/>
                                        <p:tgtEl>
                                          <p:spTgt spid="55"/>
                                        </p:tgtEl>
                                        <p:attrNameLst>
                                          <p:attrName>ppt_h</p:attrName>
                                        </p:attrNameLst>
                                      </p:cBhvr>
                                      <p:tavLst>
                                        <p:tav tm="0">
                                          <p:val>
                                            <p:fltVal val="0"/>
                                          </p:val>
                                        </p:tav>
                                        <p:tav tm="100000">
                                          <p:val>
                                            <p:strVal val="#ppt_h"/>
                                          </p:val>
                                        </p:tav>
                                      </p:tavLst>
                                    </p:anim>
                                    <p:animEffect transition="in" filter="fade">
                                      <p:cBhvr>
                                        <p:cTn id="21" dur="500"/>
                                        <p:tgtEl>
                                          <p:spTgt spid="5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p:cTn id="25" dur="500" fill="hold"/>
                                        <p:tgtEl>
                                          <p:spTgt spid="56"/>
                                        </p:tgtEl>
                                        <p:attrNameLst>
                                          <p:attrName>ppt_w</p:attrName>
                                        </p:attrNameLst>
                                      </p:cBhvr>
                                      <p:tavLst>
                                        <p:tav tm="0">
                                          <p:val>
                                            <p:fltVal val="0"/>
                                          </p:val>
                                        </p:tav>
                                        <p:tav tm="100000">
                                          <p:val>
                                            <p:strVal val="#ppt_w"/>
                                          </p:val>
                                        </p:tav>
                                      </p:tavLst>
                                    </p:anim>
                                    <p:anim calcmode="lin" valueType="num">
                                      <p:cBhvr>
                                        <p:cTn id="26" dur="500" fill="hold"/>
                                        <p:tgtEl>
                                          <p:spTgt spid="56"/>
                                        </p:tgtEl>
                                        <p:attrNameLst>
                                          <p:attrName>ppt_h</p:attrName>
                                        </p:attrNameLst>
                                      </p:cBhvr>
                                      <p:tavLst>
                                        <p:tav tm="0">
                                          <p:val>
                                            <p:fltVal val="0"/>
                                          </p:val>
                                        </p:tav>
                                        <p:tav tm="100000">
                                          <p:val>
                                            <p:strVal val="#ppt_h"/>
                                          </p:val>
                                        </p:tav>
                                      </p:tavLst>
                                    </p:anim>
                                    <p:animEffect transition="in" filter="fade">
                                      <p:cBhvr>
                                        <p:cTn id="27" dur="500"/>
                                        <p:tgtEl>
                                          <p:spTgt spid="5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p:cTn id="31" dur="500" fill="hold"/>
                                        <p:tgtEl>
                                          <p:spTgt spid="61"/>
                                        </p:tgtEl>
                                        <p:attrNameLst>
                                          <p:attrName>ppt_w</p:attrName>
                                        </p:attrNameLst>
                                      </p:cBhvr>
                                      <p:tavLst>
                                        <p:tav tm="0">
                                          <p:val>
                                            <p:fltVal val="0"/>
                                          </p:val>
                                        </p:tav>
                                        <p:tav tm="100000">
                                          <p:val>
                                            <p:strVal val="#ppt_w"/>
                                          </p:val>
                                        </p:tav>
                                      </p:tavLst>
                                    </p:anim>
                                    <p:anim calcmode="lin" valueType="num">
                                      <p:cBhvr>
                                        <p:cTn id="32" dur="500" fill="hold"/>
                                        <p:tgtEl>
                                          <p:spTgt spid="61"/>
                                        </p:tgtEl>
                                        <p:attrNameLst>
                                          <p:attrName>ppt_h</p:attrName>
                                        </p:attrNameLst>
                                      </p:cBhvr>
                                      <p:tavLst>
                                        <p:tav tm="0">
                                          <p:val>
                                            <p:fltVal val="0"/>
                                          </p:val>
                                        </p:tav>
                                        <p:tav tm="100000">
                                          <p:val>
                                            <p:strVal val="#ppt_h"/>
                                          </p:val>
                                        </p:tav>
                                      </p:tavLst>
                                    </p:anim>
                                    <p:animEffect transition="in" filter="fade">
                                      <p:cBhvr>
                                        <p:cTn id="33" dur="500"/>
                                        <p:tgtEl>
                                          <p:spTgt spid="61"/>
                                        </p:tgtEl>
                                      </p:cBhvr>
                                    </p:animEffect>
                                  </p:childTnLst>
                                </p:cTn>
                              </p:par>
                            </p:childTnLst>
                          </p:cTn>
                        </p:par>
                        <p:par>
                          <p:cTn id="34" fill="hold">
                            <p:stCondLst>
                              <p:cond delay="2500"/>
                            </p:stCondLst>
                            <p:childTnLst>
                              <p:par>
                                <p:cTn id="35" presetID="12" presetClass="entr" presetSubtype="8"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p:tgtEl>
                                          <p:spTgt spid="38"/>
                                        </p:tgtEl>
                                        <p:attrNameLst>
                                          <p:attrName>ppt_x</p:attrName>
                                        </p:attrNameLst>
                                      </p:cBhvr>
                                      <p:tavLst>
                                        <p:tav tm="0">
                                          <p:val>
                                            <p:strVal val="#ppt_x-#ppt_w*1.125000"/>
                                          </p:val>
                                        </p:tav>
                                        <p:tav tm="100000">
                                          <p:val>
                                            <p:strVal val="#ppt_x"/>
                                          </p:val>
                                        </p:tav>
                                      </p:tavLst>
                                    </p:anim>
                                    <p:animEffect transition="in" filter="wipe(right)">
                                      <p:cBhvr>
                                        <p:cTn id="38" dur="500"/>
                                        <p:tgtEl>
                                          <p:spTgt spid="38"/>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p:tgtEl>
                                          <p:spTgt spid="42"/>
                                        </p:tgtEl>
                                        <p:attrNameLst>
                                          <p:attrName>ppt_x</p:attrName>
                                        </p:attrNameLst>
                                      </p:cBhvr>
                                      <p:tavLst>
                                        <p:tav tm="0">
                                          <p:val>
                                            <p:strVal val="#ppt_x-#ppt_w*1.125000"/>
                                          </p:val>
                                        </p:tav>
                                        <p:tav tm="100000">
                                          <p:val>
                                            <p:strVal val="#ppt_x"/>
                                          </p:val>
                                        </p:tav>
                                      </p:tavLst>
                                    </p:anim>
                                    <p:animEffect transition="in" filter="wipe(right)">
                                      <p:cBhvr>
                                        <p:cTn id="42" dur="500"/>
                                        <p:tgtEl>
                                          <p:spTgt spid="42"/>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p:tgtEl>
                                          <p:spTgt spid="46"/>
                                        </p:tgtEl>
                                        <p:attrNameLst>
                                          <p:attrName>ppt_x</p:attrName>
                                        </p:attrNameLst>
                                      </p:cBhvr>
                                      <p:tavLst>
                                        <p:tav tm="0">
                                          <p:val>
                                            <p:strVal val="#ppt_x-#ppt_w*1.125000"/>
                                          </p:val>
                                        </p:tav>
                                        <p:tav tm="100000">
                                          <p:val>
                                            <p:strVal val="#ppt_x"/>
                                          </p:val>
                                        </p:tav>
                                      </p:tavLst>
                                    </p:anim>
                                    <p:animEffect transition="in" filter="wipe(right)">
                                      <p:cBhvr>
                                        <p:cTn id="46" dur="500"/>
                                        <p:tgtEl>
                                          <p:spTgt spid="46"/>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p:tgtEl>
                                          <p:spTgt spid="48"/>
                                        </p:tgtEl>
                                        <p:attrNameLst>
                                          <p:attrName>ppt_x</p:attrName>
                                        </p:attrNameLst>
                                      </p:cBhvr>
                                      <p:tavLst>
                                        <p:tav tm="0">
                                          <p:val>
                                            <p:strVal val="#ppt_x-#ppt_w*1.125000"/>
                                          </p:val>
                                        </p:tav>
                                        <p:tav tm="100000">
                                          <p:val>
                                            <p:strVal val="#ppt_x"/>
                                          </p:val>
                                        </p:tav>
                                      </p:tavLst>
                                    </p:anim>
                                    <p:animEffect transition="in" filter="wipe(right)">
                                      <p:cBhvr>
                                        <p:cTn id="50" dur="500"/>
                                        <p:tgtEl>
                                          <p:spTgt spid="48"/>
                                        </p:tgtEl>
                                      </p:cBhvr>
                                    </p:animEffect>
                                  </p:childTnLst>
                                </p:cTn>
                              </p:par>
                              <p:par>
                                <p:cTn id="51" presetID="12" presetClass="entr" presetSubtype="8"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additive="base">
                                        <p:cTn id="53" dur="500"/>
                                        <p:tgtEl>
                                          <p:spTgt spid="58"/>
                                        </p:tgtEl>
                                        <p:attrNameLst>
                                          <p:attrName>ppt_x</p:attrName>
                                        </p:attrNameLst>
                                      </p:cBhvr>
                                      <p:tavLst>
                                        <p:tav tm="0">
                                          <p:val>
                                            <p:strVal val="#ppt_x-#ppt_w*1.125000"/>
                                          </p:val>
                                        </p:tav>
                                        <p:tav tm="100000">
                                          <p:val>
                                            <p:strVal val="#ppt_x"/>
                                          </p:val>
                                        </p:tav>
                                      </p:tavLst>
                                    </p:anim>
                                    <p:animEffect transition="in" filter="wipe(right)">
                                      <p:cBhvr>
                                        <p:cTn id="54" dur="500"/>
                                        <p:tgtEl>
                                          <p:spTgt spid="58"/>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p:tgtEl>
                                          <p:spTgt spid="2"/>
                                        </p:tgtEl>
                                        <p:attrNameLst>
                                          <p:attrName>ppt_x</p:attrName>
                                        </p:attrNameLst>
                                      </p:cBhvr>
                                      <p:tavLst>
                                        <p:tav tm="0">
                                          <p:val>
                                            <p:strVal val="#ppt_x+#ppt_w*1.125000"/>
                                          </p:val>
                                        </p:tav>
                                        <p:tav tm="100000">
                                          <p:val>
                                            <p:strVal val="#ppt_x"/>
                                          </p:val>
                                        </p:tav>
                                      </p:tavLst>
                                    </p:anim>
                                    <p:animEffect transition="in" filter="wipe(left)">
                                      <p:cBhvr>
                                        <p:cTn id="58" dur="500"/>
                                        <p:tgtEl>
                                          <p:spTgt spid="2"/>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p:tgtEl>
                                          <p:spTgt spid="41"/>
                                        </p:tgtEl>
                                        <p:attrNameLst>
                                          <p:attrName>ppt_x</p:attrName>
                                        </p:attrNameLst>
                                      </p:cBhvr>
                                      <p:tavLst>
                                        <p:tav tm="0">
                                          <p:val>
                                            <p:strVal val="#ppt_x+#ppt_w*1.125000"/>
                                          </p:val>
                                        </p:tav>
                                        <p:tav tm="100000">
                                          <p:val>
                                            <p:strVal val="#ppt_x"/>
                                          </p:val>
                                        </p:tav>
                                      </p:tavLst>
                                    </p:anim>
                                    <p:animEffect transition="in" filter="wipe(left)">
                                      <p:cBhvr>
                                        <p:cTn id="62" dur="500"/>
                                        <p:tgtEl>
                                          <p:spTgt spid="41"/>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p:tgtEl>
                                          <p:spTgt spid="45"/>
                                        </p:tgtEl>
                                        <p:attrNameLst>
                                          <p:attrName>ppt_x</p:attrName>
                                        </p:attrNameLst>
                                      </p:cBhvr>
                                      <p:tavLst>
                                        <p:tav tm="0">
                                          <p:val>
                                            <p:strVal val="#ppt_x+#ppt_w*1.125000"/>
                                          </p:val>
                                        </p:tav>
                                        <p:tav tm="100000">
                                          <p:val>
                                            <p:strVal val="#ppt_x"/>
                                          </p:val>
                                        </p:tav>
                                      </p:tavLst>
                                    </p:anim>
                                    <p:animEffect transition="in" filter="wipe(left)">
                                      <p:cBhvr>
                                        <p:cTn id="66" dur="500"/>
                                        <p:tgtEl>
                                          <p:spTgt spid="45"/>
                                        </p:tgtEl>
                                      </p:cBhvr>
                                    </p:animEffect>
                                  </p:childTnLst>
                                </p:cTn>
                              </p:par>
                              <p:par>
                                <p:cTn id="67" presetID="12" presetClass="entr" presetSubtype="2"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p:tgtEl>
                                          <p:spTgt spid="47"/>
                                        </p:tgtEl>
                                        <p:attrNameLst>
                                          <p:attrName>ppt_x</p:attrName>
                                        </p:attrNameLst>
                                      </p:cBhvr>
                                      <p:tavLst>
                                        <p:tav tm="0">
                                          <p:val>
                                            <p:strVal val="#ppt_x+#ppt_w*1.125000"/>
                                          </p:val>
                                        </p:tav>
                                        <p:tav tm="100000">
                                          <p:val>
                                            <p:strVal val="#ppt_x"/>
                                          </p:val>
                                        </p:tav>
                                      </p:tavLst>
                                    </p:anim>
                                    <p:animEffect transition="in" filter="wipe(left)">
                                      <p:cBhvr>
                                        <p:cTn id="70" dur="500"/>
                                        <p:tgtEl>
                                          <p:spTgt spid="47"/>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anim calcmode="lin" valueType="num">
                                      <p:cBhvr additive="base">
                                        <p:cTn id="73" dur="500"/>
                                        <p:tgtEl>
                                          <p:spTgt spid="57"/>
                                        </p:tgtEl>
                                        <p:attrNameLst>
                                          <p:attrName>ppt_x</p:attrName>
                                        </p:attrNameLst>
                                      </p:cBhvr>
                                      <p:tavLst>
                                        <p:tav tm="0">
                                          <p:val>
                                            <p:strVal val="#ppt_x+#ppt_w*1.125000"/>
                                          </p:val>
                                        </p:tav>
                                        <p:tav tm="100000">
                                          <p:val>
                                            <p:strVal val="#ppt_x"/>
                                          </p:val>
                                        </p:tav>
                                      </p:tavLst>
                                    </p:anim>
                                    <p:animEffect transition="in" filter="wipe(left)">
                                      <p:cBhvr>
                                        <p:cTn id="74" dur="500"/>
                                        <p:tgtEl>
                                          <p:spTgt spid="57"/>
                                        </p:tgtEl>
                                      </p:cBhvr>
                                    </p:animEffect>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left)">
                                      <p:cBhvr>
                                        <p:cTn id="78" dur="500"/>
                                        <p:tgtEl>
                                          <p:spTgt spid="4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wipe(left)">
                                      <p:cBhvr>
                                        <p:cTn id="81" dur="500"/>
                                        <p:tgtEl>
                                          <p:spTgt spid="44"/>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wipe(left)">
                                      <p:cBhvr>
                                        <p:cTn id="84" dur="500"/>
                                        <p:tgtEl>
                                          <p:spTgt spid="50"/>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wipe(left)">
                                      <p:cBhvr>
                                        <p:cTn id="87" dur="500"/>
                                        <p:tgtEl>
                                          <p:spTgt spid="52"/>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wipe(left)">
                                      <p:cBhvr>
                                        <p:cTn id="90" dur="500"/>
                                        <p:tgtEl>
                                          <p:spTgt spid="60"/>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wipe(left)">
                                      <p:cBhvr>
                                        <p:cTn id="93" dur="500"/>
                                        <p:tgtEl>
                                          <p:spTgt spid="39"/>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wipe(left)">
                                      <p:cBhvr>
                                        <p:cTn id="96" dur="500"/>
                                        <p:tgtEl>
                                          <p:spTgt spid="43"/>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wipe(left)">
                                      <p:cBhvr>
                                        <p:cTn id="99" dur="500"/>
                                        <p:tgtEl>
                                          <p:spTgt spid="49"/>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wipe(left)">
                                      <p:cBhvr>
                                        <p:cTn id="102" dur="500"/>
                                        <p:tgtEl>
                                          <p:spTgt spid="51"/>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wipe(left)">
                                      <p:cBhvr>
                                        <p:cTn id="10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8" grpId="0" animBg="1"/>
      <p:bldP spid="39" grpId="0"/>
      <p:bldP spid="40" grpId="0"/>
      <p:bldP spid="41" grpId="0" animBg="1"/>
      <p:bldP spid="42" grpId="0" animBg="1"/>
      <p:bldP spid="43" grpId="0"/>
      <p:bldP spid="44" grpId="0"/>
      <p:bldP spid="45" grpId="0" animBg="1"/>
      <p:bldP spid="46" grpId="0" animBg="1"/>
      <p:bldP spid="47" grpId="0" animBg="1"/>
      <p:bldP spid="48" grpId="0" animBg="1"/>
      <p:bldP spid="49" grpId="0"/>
      <p:bldP spid="50" grpId="0"/>
      <p:bldP spid="51" grpId="0"/>
      <p:bldP spid="52" grpId="0"/>
      <p:bldP spid="53" grpId="0" animBg="1"/>
      <p:bldP spid="54" grpId="0" animBg="1"/>
      <p:bldP spid="55" grpId="0" animBg="1"/>
      <p:bldP spid="56" grpId="0" animBg="1"/>
      <p:bldP spid="57" grpId="0" animBg="1"/>
      <p:bldP spid="58" grpId="0" animBg="1"/>
      <p:bldP spid="59" grpId="0"/>
      <p:bldP spid="60" grpId="0"/>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zh-CN" altLang="en-US">
                <a:latin typeface="Impact" panose="020B0806030902050204" pitchFamily="34" charset="0"/>
                <a:ea typeface="汉仪中秀体简" panose="00020600040101010101" pitchFamily="18" charset="-122"/>
                <a:sym typeface="Impact" panose="020B0806030902050204" pitchFamily="34" charset="0"/>
              </a:rPr>
              <a:t>事例</a:t>
            </a:r>
          </a:p>
        </p:txBody>
      </p:sp>
      <p:pic>
        <p:nvPicPr>
          <p:cNvPr id="3" name="图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540" t="10385" r="6404" b="11147"/>
          <a:stretch>
            <a:fillRect/>
          </a:stretch>
        </p:blipFill>
        <p:spPr>
          <a:xfrm>
            <a:off x="695400" y="1196752"/>
            <a:ext cx="5400600" cy="4464496"/>
          </a:xfrm>
          <a:prstGeom prst="rect">
            <a:avLst/>
          </a:prstGeom>
        </p:spPr>
      </p:pic>
      <p:sp>
        <p:nvSpPr>
          <p:cNvPr id="5" name="矩形 4"/>
          <p:cNvSpPr/>
          <p:nvPr/>
        </p:nvSpPr>
        <p:spPr>
          <a:xfrm>
            <a:off x="5807968" y="2056953"/>
            <a:ext cx="6096000" cy="1320490"/>
          </a:xfrm>
          <a:prstGeom prst="rect">
            <a:avLst/>
          </a:prstGeom>
        </p:spPr>
        <p:txBody>
          <a:bodyPr>
            <a:spAutoFit/>
          </a:bodyPr>
          <a:lstStyle/>
          <a:p>
            <a:pPr algn="ctr">
              <a:lnSpc>
                <a:spcPct val="150000"/>
              </a:lnSpc>
            </a:pPr>
            <a:r>
              <a:rPr lang="zh-CN" altLang="en-US">
                <a:solidFill>
                  <a:schemeClr val="accent6">
                    <a:lumMod val="50000"/>
                  </a:schemeClr>
                </a:solidFill>
                <a:latin typeface="Impact" panose="020B0806030902050204" pitchFamily="34" charset="0"/>
                <a:ea typeface="汉仪中秀体简" panose="00020600040101010101" pitchFamily="18" charset="-122"/>
                <a:sym typeface="Impact" panose="020B0806030902050204" pitchFamily="34" charset="0"/>
              </a:rPr>
              <a:t>当团队的队员有一个共同的目标时，这个团队便具备巨大的力量。</a:t>
            </a:r>
          </a:p>
        </p:txBody>
      </p:sp>
      <p:sp>
        <p:nvSpPr>
          <p:cNvPr id="2" name="灯片编号占位符 1"/>
          <p:cNvSpPr>
            <a:spLocks noGrp="1"/>
          </p:cNvSpPr>
          <p:nvPr>
            <p:ph type="sldNum" sz="quarter" idx="12"/>
          </p:nvPr>
        </p:nvSpPr>
        <p:spPr/>
        <p:txBody>
          <a:bodyPr/>
          <a:lstStyle/>
          <a:p>
            <a:fld id="{F6868696-2144-4D42-8279-65AB3C800E7F}" type="slidenum">
              <a:rPr lang="en-US" altLang="zh-CN" smtClean="0"/>
              <a:t>9</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 name="ISPRING_PRESENTATION_TITLE" val="swf"/>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Arial"/>
        <a:cs typeface="Arial"/>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Arial"/>
        <a:cs typeface="Arial"/>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Dragon</Template>
  <TotalTime>0</TotalTime>
  <Words>3754</Words>
  <Application>Microsoft Office PowerPoint</Application>
  <PresentationFormat>宽屏</PresentationFormat>
  <Paragraphs>642</Paragraphs>
  <Slides>67</Slides>
  <Notes>67</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67</vt:i4>
      </vt:variant>
    </vt:vector>
  </HeadingPairs>
  <TitlesOfParts>
    <vt:vector size="78" baseType="lpstr">
      <vt:lpstr>汉仪中秀体简</vt:lpstr>
      <vt:lpstr>微软雅黑</vt:lpstr>
      <vt:lpstr>Arial</vt:lpstr>
      <vt:lpstr>Cambria</vt:lpstr>
      <vt:lpstr>Impact</vt:lpstr>
      <vt:lpstr>Maiandra GD</vt:lpstr>
      <vt:lpstr>Tahoma</vt:lpstr>
      <vt:lpstr>Times New Roman</vt:lpstr>
      <vt:lpstr>Wingdings</vt:lpstr>
      <vt:lpstr>Wingdings 2</vt:lpstr>
      <vt:lpstr>龙腾四海</vt:lpstr>
      <vt:lpstr>团队建设 团队管理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团队建设 团队管理 </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341</cp:revision>
  <dcterms:created xsi:type="dcterms:W3CDTF">2002-08-28T04:19:00Z</dcterms:created>
  <dcterms:modified xsi:type="dcterms:W3CDTF">2021-01-05T14:02:49Z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