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1448" r:id="rId2"/>
    <p:sldId id="1418" r:id="rId3"/>
    <p:sldId id="1419" r:id="rId4"/>
    <p:sldId id="1352" r:id="rId5"/>
    <p:sldId id="1429" r:id="rId6"/>
    <p:sldId id="1449" r:id="rId7"/>
    <p:sldId id="1431" r:id="rId8"/>
    <p:sldId id="1432" r:id="rId9"/>
    <p:sldId id="1433" r:id="rId10"/>
    <p:sldId id="1434" r:id="rId11"/>
    <p:sldId id="1435" r:id="rId12"/>
    <p:sldId id="1450" r:id="rId13"/>
    <p:sldId id="1437" r:id="rId14"/>
    <p:sldId id="1438" r:id="rId15"/>
    <p:sldId id="1439" r:id="rId16"/>
    <p:sldId id="1451" r:id="rId17"/>
    <p:sldId id="1441" r:id="rId18"/>
    <p:sldId id="1452" r:id="rId19"/>
    <p:sldId id="1454" r:id="rId20"/>
    <p:sldId id="1444" r:id="rId21"/>
    <p:sldId id="1445" r:id="rId22"/>
    <p:sldId id="1446" r:id="rId23"/>
    <p:sldId id="1447" r:id="rId24"/>
  </p:sldIdLst>
  <p:sldSz cx="12196763" cy="6858000"/>
  <p:notesSz cx="6858000" cy="9144000"/>
  <p:custDataLst>
    <p:tags r:id="rId2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853"/>
    <a:srgbClr val="FFB735"/>
    <a:srgbClr val="29BBD2"/>
    <a:srgbClr val="006083"/>
    <a:srgbClr val="1DB4CC"/>
    <a:srgbClr val="3D3D3D"/>
    <a:srgbClr val="BBBBBB"/>
    <a:srgbClr val="A6A6A6"/>
    <a:srgbClr val="8B8B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9" autoAdjust="0"/>
    <p:restoredTop sz="88086" autoAdjust="0"/>
  </p:normalViewPr>
  <p:slideViewPr>
    <p:cSldViewPr snapToObjects="1">
      <p:cViewPr varScale="1">
        <p:scale>
          <a:sx n="74" d="100"/>
          <a:sy n="74" d="100"/>
        </p:scale>
        <p:origin x="23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2021/1/5</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6F6F6"/>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09600" y="908050"/>
            <a:ext cx="8081963" cy="52181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hasCustomPrompt="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4" name="直接连接符 3"/>
          <p:cNvCxnSpPr/>
          <p:nvPr userDrawn="1"/>
        </p:nvCxnSpPr>
        <p:spPr bwMode="auto">
          <a:xfrm>
            <a:off x="794759" y="627765"/>
            <a:ext cx="8732013"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5"/>
          <p:cNvSpPr/>
          <p:nvPr userDrawn="1"/>
        </p:nvSpPr>
        <p:spPr bwMode="auto">
          <a:xfrm>
            <a:off x="10631119" y="195484"/>
            <a:ext cx="1235075" cy="442913"/>
          </a:xfrm>
          <a:custGeom>
            <a:avLst/>
            <a:gdLst>
              <a:gd name="T0" fmla="*/ 201 w 1654"/>
              <a:gd name="T1" fmla="*/ 0 h 554"/>
              <a:gd name="T2" fmla="*/ 1654 w 1654"/>
              <a:gd name="T3" fmla="*/ 0 h 554"/>
              <a:gd name="T4" fmla="*/ 1453 w 1654"/>
              <a:gd name="T5" fmla="*/ 554 h 554"/>
              <a:gd name="T6" fmla="*/ 0 w 1654"/>
              <a:gd name="T7" fmla="*/ 554 h 554"/>
              <a:gd name="T8" fmla="*/ 201 w 1654"/>
              <a:gd name="T9" fmla="*/ 0 h 554"/>
            </a:gdLst>
            <a:ahLst/>
            <a:cxnLst>
              <a:cxn ang="0">
                <a:pos x="T0" y="T1"/>
              </a:cxn>
              <a:cxn ang="0">
                <a:pos x="T2" y="T3"/>
              </a:cxn>
              <a:cxn ang="0">
                <a:pos x="T4" y="T5"/>
              </a:cxn>
              <a:cxn ang="0">
                <a:pos x="T6" y="T7"/>
              </a:cxn>
              <a:cxn ang="0">
                <a:pos x="T8" y="T9"/>
              </a:cxn>
            </a:cxnLst>
            <a:rect l="0" t="0" r="r" b="b"/>
            <a:pathLst>
              <a:path w="1654" h="554">
                <a:moveTo>
                  <a:pt x="201" y="0"/>
                </a:moveTo>
                <a:lnTo>
                  <a:pt x="1654" y="0"/>
                </a:lnTo>
                <a:lnTo>
                  <a:pt x="1453" y="554"/>
                </a:lnTo>
                <a:lnTo>
                  <a:pt x="0" y="554"/>
                </a:lnTo>
                <a:lnTo>
                  <a:pt x="20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16"/>
          <p:cNvSpPr/>
          <p:nvPr userDrawn="1"/>
        </p:nvSpPr>
        <p:spPr bwMode="auto">
          <a:xfrm>
            <a:off x="10292982"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 name="Freeform 17"/>
          <p:cNvSpPr/>
          <p:nvPr userDrawn="1"/>
        </p:nvSpPr>
        <p:spPr bwMode="auto">
          <a:xfrm>
            <a:off x="9958019"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8"/>
          <p:cNvSpPr/>
          <p:nvPr userDrawn="1"/>
        </p:nvSpPr>
        <p:spPr bwMode="auto">
          <a:xfrm>
            <a:off x="9619882"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文本框 8"/>
          <p:cNvSpPr txBox="1"/>
          <p:nvPr userDrawn="1"/>
        </p:nvSpPr>
        <p:spPr>
          <a:xfrm>
            <a:off x="11002434" y="218008"/>
            <a:ext cx="492444" cy="369332"/>
          </a:xfrm>
          <a:prstGeom prst="rect">
            <a:avLst/>
          </a:prstGeom>
          <a:noFill/>
        </p:spPr>
        <p:txBody>
          <a:bodyPr wrap="none" rtlCol="0">
            <a:spAutoFit/>
          </a:bodyPr>
          <a:lstStyle/>
          <a:p>
            <a:pPr algn="ctr"/>
            <a:fld id="{D8D532AE-1218-4540-83FB-2A8BCE0E4579}" type="slidenum">
              <a:rPr lang="zh-CN" altLang="en-US" smtClean="0">
                <a:solidFill>
                  <a:schemeClr val="accent2"/>
                </a:solidFill>
                <a:latin typeface="+mj-ea"/>
                <a:ea typeface="+mj-ea"/>
              </a:rPr>
              <a:t>‹#›</a:t>
            </a:fld>
            <a:endParaRPr lang="zh-CN" altLang="en-US" dirty="0">
              <a:solidFill>
                <a:schemeClr val="accent2"/>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SmartArt 占位符 2"/>
          <p:cNvSpPr>
            <a:spLocks noGrp="1"/>
          </p:cNvSpPr>
          <p:nvPr>
            <p:ph type="pic" idx="1"/>
          </p:nvPr>
        </p:nvSpPr>
        <p:spPr/>
        <p:txBody>
          <a:bodyPr/>
          <a:lstStyle/>
          <a:p>
            <a:pPr lvl="0"/>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F6F6F6"/>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4197350" y="-17463"/>
            <a:ext cx="3802063" cy="6875463"/>
          </a:xfrm>
          <a:prstGeom prst="rect">
            <a:avLst/>
          </a:prstGeom>
          <a:solidFill>
            <a:srgbClr val="D634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6"/>
          <p:cNvSpPr>
            <a:spLocks noChangeArrowheads="1"/>
          </p:cNvSpPr>
          <p:nvPr userDrawn="1"/>
        </p:nvSpPr>
        <p:spPr bwMode="auto">
          <a:xfrm>
            <a:off x="300037" y="287337"/>
            <a:ext cx="11596688" cy="6264275"/>
          </a:xfrm>
          <a:prstGeom prst="rect">
            <a:avLst/>
          </a:prstGeom>
          <a:blipFill>
            <a:blip r:embed="rId2"/>
            <a:stretch>
              <a:fillRect/>
            </a:stretch>
          </a:blip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6F6F6"/>
        </a:solidFill>
        <a:effectLst/>
      </p:bgPr>
    </p:bg>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168442" y="168442"/>
            <a:ext cx="11839074" cy="6509084"/>
          </a:xfrm>
          <a:prstGeom prst="rect">
            <a:avLst/>
          </a:prstGeom>
          <a:solidFill>
            <a:srgbClr val="FFFFFF"/>
          </a:solidFill>
          <a:ln w="9525">
            <a:solidFill>
              <a:schemeClr val="accent2">
                <a:lumMod val="75000"/>
              </a:schemeClr>
            </a:solidFill>
            <a:miter lim="800000"/>
          </a:ln>
          <a:effectLst>
            <a:outerShdw blurRad="127000" algn="ctr"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12" name="Rectangle 5"/>
          <p:cNvSpPr>
            <a:spLocks noChangeArrowheads="1"/>
          </p:cNvSpPr>
          <p:nvPr userDrawn="1"/>
        </p:nvSpPr>
        <p:spPr bwMode="auto">
          <a:xfrm>
            <a:off x="4197350" y="-17463"/>
            <a:ext cx="3802063" cy="300789"/>
          </a:xfrm>
          <a:prstGeom prst="rect">
            <a:avLst/>
          </a:prstGeom>
          <a:solidFill>
            <a:srgbClr val="D634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5"/>
          <p:cNvSpPr>
            <a:spLocks noChangeArrowheads="1"/>
          </p:cNvSpPr>
          <p:nvPr userDrawn="1"/>
        </p:nvSpPr>
        <p:spPr bwMode="auto">
          <a:xfrm>
            <a:off x="4197350" y="6557211"/>
            <a:ext cx="3802063" cy="300789"/>
          </a:xfrm>
          <a:prstGeom prst="rect">
            <a:avLst/>
          </a:prstGeom>
          <a:solidFill>
            <a:srgbClr val="D634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TextBox 11"/>
          <p:cNvSpPr txBox="1"/>
          <p:nvPr userDrawn="1"/>
        </p:nvSpPr>
        <p:spPr>
          <a:xfrm>
            <a:off x="5863490" y="6559178"/>
            <a:ext cx="523120" cy="307777"/>
          </a:xfrm>
          <a:prstGeom prst="rect">
            <a:avLst/>
          </a:prstGeom>
          <a:noFill/>
        </p:spPr>
        <p:txBody>
          <a:bodyPr wrap="square" rtlCol="0">
            <a:spAutoFit/>
          </a:bodyPr>
          <a:lstStyle/>
          <a:p>
            <a:pPr algn="ctr"/>
            <a:fld id="{A8D629F8-11E1-4F49-82F6-0EEED36D1DAD}" type="slidenum">
              <a:rPr lang="zh-CN" altLang="en-US" sz="1400" smtClean="0">
                <a:solidFill>
                  <a:srgbClr val="F8F8F8"/>
                </a:solidFill>
                <a:latin typeface="+mn-ea"/>
                <a:ea typeface="+mn-ea"/>
              </a:rPr>
              <a:t>‹#›</a:t>
            </a:fld>
            <a:endParaRPr lang="zh-CN" altLang="en-US" sz="1600" dirty="0">
              <a:solidFill>
                <a:srgbClr val="F8F8F8"/>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2">
            <a:lumMod val="95000"/>
          </a:schemeClr>
        </a:solidFill>
        <a:effectLst/>
      </p:bgPr>
    </p:bg>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300037" y="287337"/>
            <a:ext cx="11596688" cy="6264276"/>
          </a:xfrm>
          <a:prstGeom prst="rect">
            <a:avLst/>
          </a:prstGeom>
          <a:solidFill>
            <a:srgbClr val="FFFFFF"/>
          </a:solidFill>
          <a:ln w="9525">
            <a:solidFill>
              <a:schemeClr val="accent2">
                <a:lumMod val="75000"/>
              </a:schemeClr>
            </a:solidFill>
            <a:miter lim="800000"/>
          </a:ln>
          <a:effectLst>
            <a:outerShdw blurRad="127000" algn="ctr" rotWithShape="0">
              <a:prstClr val="black">
                <a:alpha val="3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6F6F6"/>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2">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F6F6F6"/>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hasCustomPrompt="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hasCustomPrompt="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5.xml"/><Relationship Id="rId5" Type="http://schemas.microsoft.com/office/2007/relationships/media" Target="../media/media1.mp3"/><Relationship Id="rId4" Type="http://schemas.openxmlformats.org/officeDocument/2006/relationships/audio" Target="NULL" TargetMode="External"/><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15"/>
          <p:cNvSpPr/>
          <p:nvPr/>
        </p:nvSpPr>
        <p:spPr>
          <a:xfrm>
            <a:off x="2386761" y="5304574"/>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1" name="任意多边形: 形状 40"/>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椭圆 41"/>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矩形: 圆角 42"/>
          <p:cNvSpPr/>
          <p:nvPr/>
        </p:nvSpPr>
        <p:spPr bwMode="auto">
          <a:xfrm>
            <a:off x="904081" y="748100"/>
            <a:ext cx="10388599" cy="5154608"/>
          </a:xfrm>
          <a:prstGeom prst="roundRect">
            <a:avLst>
              <a:gd name="adj" fmla="val 2101"/>
            </a:avLst>
          </a:prstGeom>
          <a:solidFill>
            <a:schemeClr val="accent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任意多边形: 形状 43"/>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矩形: 圆角 44"/>
          <p:cNvSpPr/>
          <p:nvPr/>
        </p:nvSpPr>
        <p:spPr bwMode="auto">
          <a:xfrm rot="18712966" flipV="1">
            <a:off x="2906277" y="5983445"/>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副标题 3"/>
          <p:cNvSpPr txBox="1"/>
          <p:nvPr>
            <p:custDataLst>
              <p:tags r:id="rId1"/>
            </p:custDataLst>
          </p:nvPr>
        </p:nvSpPr>
        <p:spPr>
          <a:xfrm>
            <a:off x="2370912" y="3674084"/>
            <a:ext cx="3173411" cy="643102"/>
          </a:xfrm>
          <a:prstGeom prst="rect">
            <a:avLst/>
          </a:prstGeom>
        </p:spPr>
        <p:txBody>
          <a:bodyPr>
            <a:noAutofit/>
          </a:bodyPr>
          <a:lstStyle>
            <a:lvl1pPr marL="342900" indent="-342900" algn="l" rtl="0" eaLnBrk="0" fontAlgn="base" hangingPunct="0">
              <a:spcBef>
                <a:spcPts val="0"/>
              </a:spcBef>
              <a:spcAft>
                <a:spcPct val="0"/>
              </a:spcAft>
              <a:buChar char="•"/>
              <a:defRPr sz="24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ts val="0"/>
              </a:spcBef>
              <a:spcAft>
                <a:spcPct val="0"/>
              </a:spcAft>
              <a:buFont typeface="Arial" panose="020B0604020202020204" pitchFamily="34" charset="0"/>
              <a:buChar char="•"/>
              <a:defRPr sz="20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2pPr>
            <a:lvl3pPr marL="12001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3pPr>
            <a:lvl4pPr marL="16573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4pPr>
            <a:lvl5pPr marL="21145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Tx/>
              <a:buNone/>
              <a:defRPr/>
            </a:pPr>
            <a:r>
              <a:rPr lang="zh-CN" altLang="en-US" b="1">
                <a:solidFill>
                  <a:srgbClr val="FD8853"/>
                </a:solidFill>
                <a:latin typeface="微软雅黑 Light" panose="020B0502040204020203" pitchFamily="34" charset="-122"/>
                <a:ea typeface="微软雅黑 Light" panose="020B0502040204020203" pitchFamily="34" charset="-122"/>
              </a:rPr>
              <a:t>汇报人：</a:t>
            </a:r>
            <a:r>
              <a:rPr lang="en-US" altLang="zh-CN" b="1">
                <a:solidFill>
                  <a:srgbClr val="FD8853"/>
                </a:solidFill>
                <a:latin typeface="微软雅黑 Light" panose="020B0502040204020203" pitchFamily="34" charset="-122"/>
                <a:ea typeface="微软雅黑 Light" panose="020B0502040204020203" pitchFamily="34" charset="-122"/>
              </a:rPr>
              <a:t>xiazaii</a:t>
            </a:r>
            <a:endParaRPr kumimoji="0" lang="zh-CN" altLang="en-US" b="1" i="0" u="none" strike="noStrike" kern="1200" cap="none" spc="0" normalizeH="0" baseline="0" noProof="0" dirty="0">
              <a:ln>
                <a:noFill/>
              </a:ln>
              <a:solidFill>
                <a:srgbClr val="FD8853"/>
              </a:solidFill>
              <a:effectLst/>
              <a:uLnTx/>
              <a:uFillTx/>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3" name="标题 2"/>
          <p:cNvSpPr txBox="1"/>
          <p:nvPr>
            <p:custDataLst>
              <p:tags r:id="rId2"/>
            </p:custDataLst>
          </p:nvPr>
        </p:nvSpPr>
        <p:spPr>
          <a:xfrm>
            <a:off x="2359622" y="2515699"/>
            <a:ext cx="6780517" cy="646429"/>
          </a:xfrm>
          <a:prstGeom prst="rect">
            <a:avLst/>
          </a:prstGeom>
          <a:noFill/>
        </p:spPr>
        <p:txBody>
          <a:bodyPr>
            <a:noAutofit/>
          </a:bodyPr>
          <a:lstStyle>
            <a:lvl1pPr algn="l" rtl="0" eaLnBrk="0" fontAlgn="base" hangingPunct="0">
              <a:spcBef>
                <a:spcPct val="0"/>
              </a:spcBef>
              <a:spcAft>
                <a:spcPct val="0"/>
              </a:spcAft>
              <a:defRPr sz="3600" b="1" kern="1200">
                <a:solidFill>
                  <a:srgbClr val="333399"/>
                </a:solidFill>
                <a:latin typeface="Arial" panose="020B0604020202020204" pitchFamily="34" charset="0"/>
                <a:ea typeface="黑体" panose="02010609060101010101" pitchFamily="49" charset="-122"/>
                <a:cs typeface="+mj-cs"/>
                <a:sym typeface="Arial" panose="020B0604020202020204" pitchFamily="34" charset="0"/>
              </a:defRPr>
            </a:lvl1pPr>
            <a:lvl2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9pPr>
          </a:lstStyle>
          <a:p>
            <a:pPr algn="just"/>
            <a:r>
              <a:rPr lang="zh-CN" altLang="en-US" sz="5400" spc="-150" dirty="0">
                <a:solidFill>
                  <a:srgbClr val="FD8853"/>
                </a:solidFill>
                <a:ea typeface="微软雅黑" panose="020B0503020204020204" pitchFamily="34" charset="-122"/>
                <a:cs typeface="+mn-ea"/>
              </a:rPr>
              <a:t>工作效率与能力提升</a:t>
            </a:r>
          </a:p>
        </p:txBody>
      </p:sp>
      <p:sp>
        <p:nvSpPr>
          <p:cNvPr id="95" name="矩形: 圆角 94"/>
          <p:cNvSpPr/>
          <p:nvPr/>
        </p:nvSpPr>
        <p:spPr bwMode="auto">
          <a:xfrm flipV="1">
            <a:off x="2513087" y="3520454"/>
            <a:ext cx="720000" cy="36000"/>
          </a:xfrm>
          <a:prstGeom prst="roundRect">
            <a:avLst>
              <a:gd name="adj" fmla="val 50000"/>
            </a:avLst>
          </a:prstGeom>
          <a:solidFill>
            <a:srgbClr val="FD88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6" name="标题 2"/>
          <p:cNvSpPr txBox="1"/>
          <p:nvPr>
            <p:custDataLst>
              <p:tags r:id="rId3"/>
            </p:custDataLst>
          </p:nvPr>
        </p:nvSpPr>
        <p:spPr>
          <a:xfrm>
            <a:off x="2370912" y="1643434"/>
            <a:ext cx="4711159" cy="982412"/>
          </a:xfrm>
          <a:prstGeom prst="rect">
            <a:avLst/>
          </a:prstGeom>
          <a:noFill/>
        </p:spPr>
        <p:txBody>
          <a:bodyPr>
            <a:noAutofit/>
          </a:bodyPr>
          <a:lstStyle>
            <a:lvl1pPr algn="l" rtl="0" eaLnBrk="0" fontAlgn="base" hangingPunct="0">
              <a:spcBef>
                <a:spcPct val="0"/>
              </a:spcBef>
              <a:spcAft>
                <a:spcPct val="0"/>
              </a:spcAft>
              <a:defRPr sz="3600" b="1" kern="1200">
                <a:solidFill>
                  <a:srgbClr val="333399"/>
                </a:solidFill>
                <a:latin typeface="Arial" panose="020B0604020202020204" pitchFamily="34" charset="0"/>
                <a:ea typeface="黑体" panose="02010609060101010101" pitchFamily="49" charset="-122"/>
                <a:cs typeface="+mj-cs"/>
                <a:sym typeface="Arial" panose="020B0604020202020204" pitchFamily="34" charset="0"/>
              </a:defRPr>
            </a:lvl1pPr>
            <a:lvl2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5400" dirty="0">
                <a:solidFill>
                  <a:srgbClr val="FD8853"/>
                </a:solidFill>
                <a:latin typeface="思源宋体 CN Heavy" panose="02020900000000000000" pitchFamily="18" charset="-122"/>
                <a:ea typeface="思源宋体 CN Heavy" panose="02020900000000000000" pitchFamily="18" charset="-122"/>
              </a:rPr>
              <a:t>202X</a:t>
            </a:r>
            <a:endParaRPr kumimoji="0" lang="zh-CN" altLang="en-US" sz="5400" i="0" u="none" strike="noStrike" kern="1200" cap="none" spc="0" normalizeH="0" baseline="0" noProof="0" dirty="0">
              <a:ln>
                <a:noFill/>
              </a:ln>
              <a:solidFill>
                <a:srgbClr val="FD8853"/>
              </a:solidFill>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98" name="任意多边形: 形状 97"/>
          <p:cNvSpPr/>
          <p:nvPr/>
        </p:nvSpPr>
        <p:spPr bwMode="auto">
          <a:xfrm rot="12328384">
            <a:off x="9474117" y="-1335526"/>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9" name="任意多边形: 形状 98"/>
          <p:cNvSpPr/>
          <p:nvPr/>
        </p:nvSpPr>
        <p:spPr bwMode="auto">
          <a:xfrm>
            <a:off x="901700" y="5532462"/>
            <a:ext cx="531295" cy="448283"/>
          </a:xfrm>
          <a:custGeom>
            <a:avLst/>
            <a:gdLst>
              <a:gd name="connsiteX0" fmla="*/ 0 w 531295"/>
              <a:gd name="connsiteY0" fmla="*/ 0 h 448283"/>
              <a:gd name="connsiteX1" fmla="*/ 82050 w 531295"/>
              <a:gd name="connsiteY1" fmla="*/ 30030 h 448283"/>
              <a:gd name="connsiteX2" fmla="*/ 522274 w 531295"/>
              <a:gd name="connsiteY2" fmla="*/ 429557 h 448283"/>
              <a:gd name="connsiteX3" fmla="*/ 531295 w 531295"/>
              <a:gd name="connsiteY3" fmla="*/ 448283 h 448283"/>
              <a:gd name="connsiteX4" fmla="*/ 108298 w 531295"/>
              <a:gd name="connsiteY4" fmla="*/ 448283 h 448283"/>
              <a:gd name="connsiteX5" fmla="*/ 0 w 531295"/>
              <a:gd name="connsiteY5" fmla="*/ 339985 h 448283"/>
              <a:gd name="connsiteX6" fmla="*/ 0 w 531295"/>
              <a:gd name="connsiteY6" fmla="*/ 0 h 44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95" h="448283">
                <a:moveTo>
                  <a:pt x="0" y="0"/>
                </a:moveTo>
                <a:lnTo>
                  <a:pt x="82050" y="30030"/>
                </a:lnTo>
                <a:cubicBezTo>
                  <a:pt x="270126" y="109580"/>
                  <a:pt x="425472" y="251360"/>
                  <a:pt x="522274" y="429557"/>
                </a:cubicBezTo>
                <a:lnTo>
                  <a:pt x="531295" y="448283"/>
                </a:lnTo>
                <a:lnTo>
                  <a:pt x="108298" y="448283"/>
                </a:lnTo>
                <a:cubicBezTo>
                  <a:pt x="48487" y="448283"/>
                  <a:pt x="0" y="399796"/>
                  <a:pt x="0" y="339985"/>
                </a:cubicBezTo>
                <a:lnTo>
                  <a:pt x="0" y="0"/>
                </a:lnTo>
                <a:close/>
              </a:path>
            </a:pathLst>
          </a:custGeom>
          <a:solidFill>
            <a:schemeClr val="accent6">
              <a:lumMod val="40000"/>
              <a:lumOff val="6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0" name="任意多边形: 形状 99"/>
          <p:cNvSpPr/>
          <p:nvPr/>
        </p:nvSpPr>
        <p:spPr bwMode="auto">
          <a:xfrm>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4" name="Oval 8"/>
          <p:cNvSpPr>
            <a:spLocks noChangeArrowheads="1"/>
          </p:cNvSpPr>
          <p:nvPr/>
        </p:nvSpPr>
        <p:spPr bwMode="auto">
          <a:xfrm>
            <a:off x="8678834" y="6123075"/>
            <a:ext cx="450850" cy="450850"/>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5" name="Oval 9"/>
          <p:cNvSpPr>
            <a:spLocks noChangeArrowheads="1"/>
          </p:cNvSpPr>
          <p:nvPr/>
        </p:nvSpPr>
        <p:spPr bwMode="auto">
          <a:xfrm>
            <a:off x="9382097" y="6123075"/>
            <a:ext cx="450850" cy="450850"/>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6" name="Oval 10"/>
          <p:cNvSpPr>
            <a:spLocks noChangeArrowheads="1"/>
          </p:cNvSpPr>
          <p:nvPr/>
        </p:nvSpPr>
        <p:spPr bwMode="auto">
          <a:xfrm>
            <a:off x="10085359" y="6123075"/>
            <a:ext cx="450850" cy="450850"/>
          </a:xfrm>
          <a:prstGeom prst="ellipse">
            <a:avLst/>
          </a:prstGeom>
          <a:gradFill>
            <a:gsLst>
              <a:gs pos="57000">
                <a:schemeClr val="tx2"/>
              </a:gs>
              <a:gs pos="0">
                <a:srgbClr val="FFCB6D"/>
              </a:gs>
              <a:gs pos="100000">
                <a:srgbClr val="FAA100"/>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7" name="Oval 11"/>
          <p:cNvSpPr>
            <a:spLocks noChangeArrowheads="1"/>
          </p:cNvSpPr>
          <p:nvPr/>
        </p:nvSpPr>
        <p:spPr bwMode="auto">
          <a:xfrm>
            <a:off x="10787034" y="6123075"/>
            <a:ext cx="450850" cy="450850"/>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90" name="文本框 89"/>
          <p:cNvSpPr txBox="1"/>
          <p:nvPr/>
        </p:nvSpPr>
        <p:spPr>
          <a:xfrm>
            <a:off x="2281957" y="4499828"/>
            <a:ext cx="8236139" cy="369332"/>
          </a:xfrm>
          <a:prstGeom prst="rect">
            <a:avLst/>
          </a:prstGeom>
          <a:noFill/>
        </p:spPr>
        <p:txBody>
          <a:bodyPr wrap="square" rtlCol="0">
            <a:spAutoFit/>
          </a:bodyPr>
          <a:lstStyle/>
          <a:p>
            <a:r>
              <a:rPr lang="zh-CN" altLang="en-US" dirty="0">
                <a:solidFill>
                  <a:srgbClr val="FD8853"/>
                </a:solidFill>
                <a:ea typeface="微软雅黑" panose="020B0503020204020204" pitchFamily="34" charset="-122"/>
                <a:cs typeface="+mn-ea"/>
                <a:sym typeface="Arial" panose="020B0604020202020204" pitchFamily="34" charset="0"/>
              </a:rPr>
              <a:t>｜ 管理概论 ｜ 领导力提升 ｜ 执行力提升 ｜ 沟通技巧 ｜ 工作效率提升 ｜</a:t>
            </a:r>
          </a:p>
        </p:txBody>
      </p:sp>
      <p:pic>
        <p:nvPicPr>
          <p:cNvPr id="3" name="商务2">
            <a:hlinkClick r:id="" action="ppaction://media"/>
          </p:cNvPr>
          <p:cNvPicPr>
            <a:picLocks noChangeAspect="1"/>
          </p:cNvPicPr>
          <p:nvPr>
            <a:audioFile r:link="rId4"/>
            <p:extLst>
              <p:ext uri="{DAA4B4D4-6D71-4841-9C94-3DE7FCFB9230}">
                <p14:media xmlns:p14="http://schemas.microsoft.com/office/powerpoint/2010/main" r:embed="rId5">
                  <p14:trim st="4094"/>
                </p14:media>
              </p:ext>
            </p:extLst>
          </p:nvPr>
        </p:nvPicPr>
        <p:blipFill>
          <a:blip r:embed="rId9"/>
          <a:stretch>
            <a:fillRect/>
          </a:stretch>
        </p:blipFill>
        <p:spPr>
          <a:xfrm>
            <a:off x="5701163" y="-1471101"/>
            <a:ext cx="487363" cy="487363"/>
          </a:xfrm>
          <a:prstGeom prst="rect">
            <a:avLst/>
          </a:prstGeom>
        </p:spPr>
      </p:pic>
      <p:sp>
        <p:nvSpPr>
          <p:cNvPr id="47" name="副标题 3"/>
          <p:cNvSpPr txBox="1"/>
          <p:nvPr>
            <p:custDataLst>
              <p:tags r:id="rId6"/>
            </p:custDataLst>
          </p:nvPr>
        </p:nvSpPr>
        <p:spPr>
          <a:xfrm>
            <a:off x="5093717" y="3674084"/>
            <a:ext cx="3173411" cy="643102"/>
          </a:xfrm>
          <a:prstGeom prst="rect">
            <a:avLst/>
          </a:prstGeom>
        </p:spPr>
        <p:txBody>
          <a:bodyPr>
            <a:noAutofit/>
          </a:bodyPr>
          <a:lstStyle>
            <a:lvl1pPr marL="342900" indent="-342900" algn="l" rtl="0" eaLnBrk="0" fontAlgn="base" hangingPunct="0">
              <a:spcBef>
                <a:spcPts val="0"/>
              </a:spcBef>
              <a:spcAft>
                <a:spcPct val="0"/>
              </a:spcAft>
              <a:buChar char="•"/>
              <a:defRPr sz="24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ts val="0"/>
              </a:spcBef>
              <a:spcAft>
                <a:spcPct val="0"/>
              </a:spcAft>
              <a:buFont typeface="Arial" panose="020B0604020202020204" pitchFamily="34" charset="0"/>
              <a:buChar char="•"/>
              <a:defRPr sz="20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2pPr>
            <a:lvl3pPr marL="12001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3pPr>
            <a:lvl4pPr marL="16573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4pPr>
            <a:lvl5pPr marL="21145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defRPr/>
            </a:pPr>
            <a:r>
              <a:rPr lang="zh-CN" altLang="en-US" b="1" dirty="0">
                <a:solidFill>
                  <a:srgbClr val="FD8853"/>
                </a:solidFill>
                <a:latin typeface="微软雅黑 Light" panose="020B0502040204020203" pitchFamily="34" charset="-122"/>
                <a:ea typeface="微软雅黑 Light" panose="020B0502040204020203" pitchFamily="34" charset="-122"/>
              </a:rPr>
              <a:t>汇报时间：</a:t>
            </a:r>
            <a:r>
              <a:rPr lang="en-US" altLang="zh-CN" b="1" dirty="0">
                <a:solidFill>
                  <a:srgbClr val="FD8853"/>
                </a:solidFill>
                <a:latin typeface="微软雅黑 Light" panose="020B0502040204020203" pitchFamily="34" charset="-122"/>
                <a:ea typeface="微软雅黑 Light" panose="020B0502040204020203" pitchFamily="34" charset="-122"/>
              </a:rPr>
              <a:t>202X.X.X</a:t>
            </a:r>
            <a:endParaRPr lang="zh-CN" altLang="en-US" b="1" dirty="0">
              <a:solidFill>
                <a:srgbClr val="FD8853"/>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fade">
                                      <p:cBhvr>
                                        <p:cTn id="48" dur="500"/>
                                        <p:tgtEl>
                                          <p:spTgt spid="95"/>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barn(inVertical)">
                                      <p:cBhvr>
                                        <p:cTn id="52" dur="500"/>
                                        <p:tgtEl>
                                          <p:spTgt spid="96"/>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7500"/>
                            </p:stCondLst>
                            <p:childTnLst>
                              <p:par>
                                <p:cTn id="66" presetID="31" presetClass="entr" presetSubtype="0"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p:cTn id="68" dur="1000" fill="hold"/>
                                        <p:tgtEl>
                                          <p:spTgt spid="84"/>
                                        </p:tgtEl>
                                        <p:attrNameLst>
                                          <p:attrName>ppt_w</p:attrName>
                                        </p:attrNameLst>
                                      </p:cBhvr>
                                      <p:tavLst>
                                        <p:tav tm="0">
                                          <p:val>
                                            <p:fltVal val="0"/>
                                          </p:val>
                                        </p:tav>
                                        <p:tav tm="100000">
                                          <p:val>
                                            <p:strVal val="#ppt_w"/>
                                          </p:val>
                                        </p:tav>
                                      </p:tavLst>
                                    </p:anim>
                                    <p:anim calcmode="lin" valueType="num">
                                      <p:cBhvr>
                                        <p:cTn id="69" dur="1000" fill="hold"/>
                                        <p:tgtEl>
                                          <p:spTgt spid="84"/>
                                        </p:tgtEl>
                                        <p:attrNameLst>
                                          <p:attrName>ppt_h</p:attrName>
                                        </p:attrNameLst>
                                      </p:cBhvr>
                                      <p:tavLst>
                                        <p:tav tm="0">
                                          <p:val>
                                            <p:fltVal val="0"/>
                                          </p:val>
                                        </p:tav>
                                        <p:tav tm="100000">
                                          <p:val>
                                            <p:strVal val="#ppt_h"/>
                                          </p:val>
                                        </p:tav>
                                      </p:tavLst>
                                    </p:anim>
                                    <p:anim calcmode="lin" valueType="num">
                                      <p:cBhvr>
                                        <p:cTn id="70" dur="1000" fill="hold"/>
                                        <p:tgtEl>
                                          <p:spTgt spid="84"/>
                                        </p:tgtEl>
                                        <p:attrNameLst>
                                          <p:attrName>style.rotation</p:attrName>
                                        </p:attrNameLst>
                                      </p:cBhvr>
                                      <p:tavLst>
                                        <p:tav tm="0">
                                          <p:val>
                                            <p:fltVal val="90"/>
                                          </p:val>
                                        </p:tav>
                                        <p:tav tm="100000">
                                          <p:val>
                                            <p:fltVal val="0"/>
                                          </p:val>
                                        </p:tav>
                                      </p:tavLst>
                                    </p:anim>
                                    <p:animEffect transition="in" filter="fade">
                                      <p:cBhvr>
                                        <p:cTn id="71" dur="1000"/>
                                        <p:tgtEl>
                                          <p:spTgt spid="84"/>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1000" fill="hold"/>
                                        <p:tgtEl>
                                          <p:spTgt spid="85"/>
                                        </p:tgtEl>
                                        <p:attrNameLst>
                                          <p:attrName>ppt_w</p:attrName>
                                        </p:attrNameLst>
                                      </p:cBhvr>
                                      <p:tavLst>
                                        <p:tav tm="0">
                                          <p:val>
                                            <p:fltVal val="0"/>
                                          </p:val>
                                        </p:tav>
                                        <p:tav tm="100000">
                                          <p:val>
                                            <p:strVal val="#ppt_w"/>
                                          </p:val>
                                        </p:tav>
                                      </p:tavLst>
                                    </p:anim>
                                    <p:anim calcmode="lin" valueType="num">
                                      <p:cBhvr>
                                        <p:cTn id="75" dur="1000" fill="hold"/>
                                        <p:tgtEl>
                                          <p:spTgt spid="85"/>
                                        </p:tgtEl>
                                        <p:attrNameLst>
                                          <p:attrName>ppt_h</p:attrName>
                                        </p:attrNameLst>
                                      </p:cBhvr>
                                      <p:tavLst>
                                        <p:tav tm="0">
                                          <p:val>
                                            <p:fltVal val="0"/>
                                          </p:val>
                                        </p:tav>
                                        <p:tav tm="100000">
                                          <p:val>
                                            <p:strVal val="#ppt_h"/>
                                          </p:val>
                                        </p:tav>
                                      </p:tavLst>
                                    </p:anim>
                                    <p:anim calcmode="lin" valueType="num">
                                      <p:cBhvr>
                                        <p:cTn id="76" dur="1000" fill="hold"/>
                                        <p:tgtEl>
                                          <p:spTgt spid="85"/>
                                        </p:tgtEl>
                                        <p:attrNameLst>
                                          <p:attrName>style.rotation</p:attrName>
                                        </p:attrNameLst>
                                      </p:cBhvr>
                                      <p:tavLst>
                                        <p:tav tm="0">
                                          <p:val>
                                            <p:fltVal val="90"/>
                                          </p:val>
                                        </p:tav>
                                        <p:tav tm="100000">
                                          <p:val>
                                            <p:fltVal val="0"/>
                                          </p:val>
                                        </p:tav>
                                      </p:tavLst>
                                    </p:anim>
                                    <p:animEffect transition="in" filter="fade">
                                      <p:cBhvr>
                                        <p:cTn id="77" dur="1000"/>
                                        <p:tgtEl>
                                          <p:spTgt spid="85"/>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 calcmode="lin" valueType="num">
                                      <p:cBhvr>
                                        <p:cTn id="80" dur="1000" fill="hold"/>
                                        <p:tgtEl>
                                          <p:spTgt spid="86"/>
                                        </p:tgtEl>
                                        <p:attrNameLst>
                                          <p:attrName>ppt_w</p:attrName>
                                        </p:attrNameLst>
                                      </p:cBhvr>
                                      <p:tavLst>
                                        <p:tav tm="0">
                                          <p:val>
                                            <p:fltVal val="0"/>
                                          </p:val>
                                        </p:tav>
                                        <p:tav tm="100000">
                                          <p:val>
                                            <p:strVal val="#ppt_w"/>
                                          </p:val>
                                        </p:tav>
                                      </p:tavLst>
                                    </p:anim>
                                    <p:anim calcmode="lin" valueType="num">
                                      <p:cBhvr>
                                        <p:cTn id="81" dur="1000" fill="hold"/>
                                        <p:tgtEl>
                                          <p:spTgt spid="86"/>
                                        </p:tgtEl>
                                        <p:attrNameLst>
                                          <p:attrName>ppt_h</p:attrName>
                                        </p:attrNameLst>
                                      </p:cBhvr>
                                      <p:tavLst>
                                        <p:tav tm="0">
                                          <p:val>
                                            <p:fltVal val="0"/>
                                          </p:val>
                                        </p:tav>
                                        <p:tav tm="100000">
                                          <p:val>
                                            <p:strVal val="#ppt_h"/>
                                          </p:val>
                                        </p:tav>
                                      </p:tavLst>
                                    </p:anim>
                                    <p:anim calcmode="lin" valueType="num">
                                      <p:cBhvr>
                                        <p:cTn id="82" dur="1000" fill="hold"/>
                                        <p:tgtEl>
                                          <p:spTgt spid="86"/>
                                        </p:tgtEl>
                                        <p:attrNameLst>
                                          <p:attrName>style.rotation</p:attrName>
                                        </p:attrNameLst>
                                      </p:cBhvr>
                                      <p:tavLst>
                                        <p:tav tm="0">
                                          <p:val>
                                            <p:fltVal val="90"/>
                                          </p:val>
                                        </p:tav>
                                        <p:tav tm="100000">
                                          <p:val>
                                            <p:fltVal val="0"/>
                                          </p:val>
                                        </p:tav>
                                      </p:tavLst>
                                    </p:anim>
                                    <p:animEffect transition="in" filter="fade">
                                      <p:cBhvr>
                                        <p:cTn id="83" dur="1000"/>
                                        <p:tgtEl>
                                          <p:spTgt spid="86"/>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1000" fill="hold"/>
                                        <p:tgtEl>
                                          <p:spTgt spid="87"/>
                                        </p:tgtEl>
                                        <p:attrNameLst>
                                          <p:attrName>ppt_w</p:attrName>
                                        </p:attrNameLst>
                                      </p:cBhvr>
                                      <p:tavLst>
                                        <p:tav tm="0">
                                          <p:val>
                                            <p:fltVal val="0"/>
                                          </p:val>
                                        </p:tav>
                                        <p:tav tm="100000">
                                          <p:val>
                                            <p:strVal val="#ppt_w"/>
                                          </p:val>
                                        </p:tav>
                                      </p:tavLst>
                                    </p:anim>
                                    <p:anim calcmode="lin" valueType="num">
                                      <p:cBhvr>
                                        <p:cTn id="87" dur="1000" fill="hold"/>
                                        <p:tgtEl>
                                          <p:spTgt spid="87"/>
                                        </p:tgtEl>
                                        <p:attrNameLst>
                                          <p:attrName>ppt_h</p:attrName>
                                        </p:attrNameLst>
                                      </p:cBhvr>
                                      <p:tavLst>
                                        <p:tav tm="0">
                                          <p:val>
                                            <p:fltVal val="0"/>
                                          </p:val>
                                        </p:tav>
                                        <p:tav tm="100000">
                                          <p:val>
                                            <p:strVal val="#ppt_h"/>
                                          </p:val>
                                        </p:tav>
                                      </p:tavLst>
                                    </p:anim>
                                    <p:anim calcmode="lin" valueType="num">
                                      <p:cBhvr>
                                        <p:cTn id="88" dur="1000" fill="hold"/>
                                        <p:tgtEl>
                                          <p:spTgt spid="87"/>
                                        </p:tgtEl>
                                        <p:attrNameLst>
                                          <p:attrName>style.rotation</p:attrName>
                                        </p:attrNameLst>
                                      </p:cBhvr>
                                      <p:tavLst>
                                        <p:tav tm="0">
                                          <p:val>
                                            <p:fltVal val="90"/>
                                          </p:val>
                                        </p:tav>
                                        <p:tav tm="100000">
                                          <p:val>
                                            <p:fltVal val="0"/>
                                          </p:val>
                                        </p:tav>
                                      </p:tavLst>
                                    </p:anim>
                                    <p:animEffect transition="in" filter="fade">
                                      <p:cBhvr>
                                        <p:cTn id="89" dur="1000"/>
                                        <p:tgtEl>
                                          <p:spTgt spid="87"/>
                                        </p:tgtEl>
                                      </p:cBhvr>
                                    </p:animEffect>
                                  </p:childTnLst>
                                </p:cTn>
                              </p:par>
                            </p:childTnLst>
                          </p:cTn>
                        </p:par>
                        <p:par>
                          <p:cTn id="90" fill="hold">
                            <p:stCondLst>
                              <p:cond delay="8500"/>
                            </p:stCondLst>
                            <p:childTnLst>
                              <p:par>
                                <p:cTn id="91" presetID="14" presetClass="entr" presetSubtype="1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randombar(horizontal)">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4" repeatCount="indefinite" fill="remove" display="0">
                  <p:stCondLst>
                    <p:cond delay="indefinite"/>
                  </p:stCondLst>
                  <p:endCondLst>
                    <p:cond evt="onStopAudio" delay="0">
                      <p:tgtEl>
                        <p:sldTgt/>
                      </p:tgtEl>
                    </p:cond>
                  </p:endCondLst>
                </p:cTn>
                <p:tgtEl>
                  <p:spTgt spid="3"/>
                </p:tgtEl>
              </p:cMediaNode>
            </p:audio>
          </p:childTnLst>
        </p:cTn>
      </p:par>
    </p:tnLst>
    <p:bldLst>
      <p:bldP spid="38" grpId="0" animBg="1"/>
      <p:bldP spid="41" grpId="0" animBg="1"/>
      <p:bldP spid="42" grpId="0" animBg="1"/>
      <p:bldP spid="43" grpId="0" animBg="1"/>
      <p:bldP spid="44" grpId="0" animBg="1"/>
      <p:bldP spid="45" grpId="0" animBg="1"/>
      <p:bldP spid="52" grpId="0"/>
      <p:bldP spid="53" grpId="0"/>
      <p:bldP spid="95" grpId="0" animBg="1"/>
      <p:bldP spid="96" grpId="0"/>
      <p:bldP spid="98" grpId="0" animBg="1"/>
      <p:bldP spid="99" grpId="0" animBg="1"/>
      <p:bldP spid="100" grpId="0" animBg="1"/>
      <p:bldP spid="84" grpId="0" animBg="1"/>
      <p:bldP spid="85" grpId="0" animBg="1"/>
      <p:bldP spid="86" grpId="0" animBg="1"/>
      <p:bldP spid="87" grpId="0" animBg="1"/>
      <p:bldP spid="90"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933698" y="1643656"/>
            <a:ext cx="3024336" cy="4295661"/>
            <a:chOff x="933698" y="1643656"/>
            <a:chExt cx="3024336" cy="4295661"/>
          </a:xfrm>
          <a:solidFill>
            <a:sysClr val="window" lastClr="FFFFFF"/>
          </a:solidFill>
          <a:effectLst/>
        </p:grpSpPr>
        <p:sp>
          <p:nvSpPr>
            <p:cNvPr id="37" name="矩形 36"/>
            <p:cNvSpPr/>
            <p:nvPr/>
          </p:nvSpPr>
          <p:spPr bwMode="auto">
            <a:xfrm>
              <a:off x="933698" y="2708920"/>
              <a:ext cx="3024336" cy="3230397"/>
            </a:xfrm>
            <a:prstGeom prst="rect">
              <a:avLst/>
            </a:prstGeom>
            <a:noFill/>
            <a:ln w="9525" cap="flat" cmpd="sng" algn="ctr">
              <a:noFill/>
              <a:prstDash val="solid"/>
              <a:round/>
              <a:headEnd type="none" w="med" len="med"/>
              <a:tailEnd type="none" w="med" len="med"/>
            </a:ln>
            <a:effectLst>
              <a:outerShdw blurRad="431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39" name="任意多边形 12"/>
            <p:cNvSpPr/>
            <p:nvPr/>
          </p:nvSpPr>
          <p:spPr bwMode="auto">
            <a:xfrm rot="10800000">
              <a:off x="1422698" y="1643656"/>
              <a:ext cx="2091075" cy="193140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735"/>
            </a:solidFill>
            <a:ln w="19050">
              <a:noFill/>
            </a:ln>
            <a:effectLst/>
          </p:spPr>
          <p:txBody>
            <a:bodyPr vert="horz" wrap="square" lIns="68580" tIns="34290" rIns="68580" bIns="34290" numCol="1" anchor="t" anchorCtr="0" compatLnSpc="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0"/>
            <p:cNvSpPr>
              <a:spLocks noEditPoints="1"/>
            </p:cNvSpPr>
            <p:nvPr/>
          </p:nvSpPr>
          <p:spPr bwMode="auto">
            <a:xfrm>
              <a:off x="2253562" y="2057444"/>
              <a:ext cx="556135" cy="557981"/>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rgbClr val="FFB735"/>
            </a:solidFill>
            <a:ln>
              <a:noFill/>
            </a:ln>
          </p:spPr>
          <p:txBody>
            <a:bodyPr vert="horz" wrap="square" lIns="91428" tIns="45714" rIns="91428" bIns="45714" numCol="1" anchor="t" anchorCtr="0" compatLnSpc="1"/>
            <a:lstStyle/>
            <a:p>
              <a:endParaRPr lang="zh-CN" altLang="en-US">
                <a:solidFill>
                  <a:schemeClr val="accent1"/>
                </a:solidFill>
                <a:ea typeface="微软雅黑" panose="020B0503020204020204" pitchFamily="34" charset="-122"/>
                <a:cs typeface="+mn-ea"/>
                <a:sym typeface="Arial" panose="020B0604020202020204" pitchFamily="34" charset="0"/>
              </a:endParaRPr>
            </a:p>
          </p:txBody>
        </p:sp>
        <p:sp>
          <p:nvSpPr>
            <p:cNvPr id="45" name="矩形 44"/>
            <p:cNvSpPr/>
            <p:nvPr/>
          </p:nvSpPr>
          <p:spPr>
            <a:xfrm>
              <a:off x="1926335" y="2660237"/>
              <a:ext cx="1210588" cy="400110"/>
            </a:xfrm>
            <a:prstGeom prst="rect">
              <a:avLst/>
            </a:prstGeom>
            <a:noFill/>
            <a:ln>
              <a:noFill/>
            </a:ln>
          </p:spPr>
          <p:txBody>
            <a:bodyPr wrap="none">
              <a:spAutoFit/>
            </a:bodyPr>
            <a:lstStyle/>
            <a:p>
              <a:pPr algn="ctr" eaLnBrk="1" hangingPunct="1">
                <a:spcBef>
                  <a:spcPct val="50000"/>
                </a:spcBef>
              </a:pPr>
              <a:r>
                <a:rPr lang="zh-CN" altLang="en-US" sz="2000" b="1" dirty="0">
                  <a:solidFill>
                    <a:srgbClr val="FFB735"/>
                  </a:solidFill>
                  <a:ea typeface="微软雅黑" panose="020B0503020204020204" pitchFamily="34" charset="-122"/>
                  <a:cs typeface="+mn-ea"/>
                  <a:sym typeface="Arial" panose="020B0604020202020204" pitchFamily="34" charset="0"/>
                </a:rPr>
                <a:t>主管素质</a:t>
              </a:r>
            </a:p>
          </p:txBody>
        </p:sp>
        <p:sp>
          <p:nvSpPr>
            <p:cNvPr id="50" name="TextBox 24"/>
            <p:cNvSpPr txBox="1"/>
            <p:nvPr/>
          </p:nvSpPr>
          <p:spPr>
            <a:xfrm>
              <a:off x="1030918" y="3811883"/>
              <a:ext cx="2748692" cy="1754326"/>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出台制度够不够严谨 </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管理者有没有持续地跟进、跟进、再跟进 ？</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流程是否有利于执行？ </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在执行过程中是否缺少行之有效的方法？</a:t>
              </a:r>
            </a:p>
          </p:txBody>
        </p:sp>
      </p:grpSp>
      <p:grpSp>
        <p:nvGrpSpPr>
          <p:cNvPr id="4" name="组合 3"/>
          <p:cNvGrpSpPr/>
          <p:nvPr/>
        </p:nvGrpSpPr>
        <p:grpSpPr>
          <a:xfrm>
            <a:off x="4389279" y="1631524"/>
            <a:ext cx="3024336" cy="4307793"/>
            <a:chOff x="4389279" y="1631524"/>
            <a:chExt cx="3024336" cy="4307793"/>
          </a:xfrm>
          <a:solidFill>
            <a:schemeClr val="accent2"/>
          </a:solidFill>
          <a:effectLst/>
        </p:grpSpPr>
        <p:sp>
          <p:nvSpPr>
            <p:cNvPr id="42" name="矩形 41"/>
            <p:cNvSpPr/>
            <p:nvPr/>
          </p:nvSpPr>
          <p:spPr bwMode="auto">
            <a:xfrm>
              <a:off x="4389279" y="2708920"/>
              <a:ext cx="3024336" cy="3230397"/>
            </a:xfrm>
            <a:prstGeom prst="rect">
              <a:avLst/>
            </a:prstGeom>
            <a:noFill/>
            <a:ln w="9525" cap="flat" cmpd="sng" algn="ctr">
              <a:noFill/>
              <a:prstDash val="solid"/>
              <a:round/>
              <a:headEnd type="none" w="med" len="med"/>
              <a:tailEnd type="none" w="med" len="med"/>
            </a:ln>
            <a:effectLst>
              <a:outerShdw blurRad="431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46" name="Freeform 7"/>
            <p:cNvSpPr>
              <a:spLocks noEditPoints="1"/>
            </p:cNvSpPr>
            <p:nvPr/>
          </p:nvSpPr>
          <p:spPr bwMode="auto">
            <a:xfrm>
              <a:off x="5600008" y="2035953"/>
              <a:ext cx="652494" cy="652492"/>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rgbClr val="29BBD2"/>
            </a:solidFill>
            <a:ln>
              <a:noFill/>
            </a:ln>
          </p:spPr>
          <p:txBody>
            <a:bodyPr vert="horz" wrap="square" lIns="91428" tIns="45714" rIns="91428" bIns="45714" numCol="1" anchor="t" anchorCtr="0" compatLnSpc="1"/>
            <a:lstStyle/>
            <a:p>
              <a:endParaRPr lang="zh-CN" altLang="en-US" dirty="0">
                <a:solidFill>
                  <a:schemeClr val="accent1"/>
                </a:solidFill>
                <a:ea typeface="微软雅黑" panose="020B0503020204020204" pitchFamily="34" charset="-122"/>
                <a:cs typeface="+mn-ea"/>
                <a:sym typeface="Arial" panose="020B0604020202020204" pitchFamily="34" charset="0"/>
              </a:endParaRPr>
            </a:p>
          </p:txBody>
        </p:sp>
        <p:sp>
          <p:nvSpPr>
            <p:cNvPr id="47" name="矩形 46"/>
            <p:cNvSpPr/>
            <p:nvPr/>
          </p:nvSpPr>
          <p:spPr>
            <a:xfrm>
              <a:off x="5305861" y="2744316"/>
              <a:ext cx="1210588" cy="400110"/>
            </a:xfrm>
            <a:prstGeom prst="rect">
              <a:avLst/>
            </a:prstGeom>
            <a:grpFill/>
            <a:ln>
              <a:noFill/>
            </a:ln>
          </p:spPr>
          <p:txBody>
            <a:bodyPr wrap="none">
              <a:spAutoFit/>
            </a:bodyPr>
            <a:lstStyle/>
            <a:p>
              <a:pPr algn="ctr" eaLnBrk="1" hangingPunct="1">
                <a:spcBef>
                  <a:spcPct val="50000"/>
                </a:spcBef>
              </a:pPr>
              <a:r>
                <a:rPr lang="zh-CN" altLang="en-US" sz="2000" b="1" dirty="0">
                  <a:solidFill>
                    <a:srgbClr val="29BBD2"/>
                  </a:solidFill>
                  <a:ea typeface="微软雅黑" panose="020B0503020204020204" pitchFamily="34" charset="-122"/>
                  <a:cs typeface="+mn-ea"/>
                  <a:sym typeface="Arial" panose="020B0604020202020204" pitchFamily="34" charset="0"/>
                </a:rPr>
                <a:t>人际因素</a:t>
              </a:r>
            </a:p>
          </p:txBody>
        </p:sp>
        <p:sp>
          <p:nvSpPr>
            <p:cNvPr id="51" name="TextBox 34"/>
            <p:cNvSpPr txBox="1"/>
            <p:nvPr/>
          </p:nvSpPr>
          <p:spPr>
            <a:xfrm>
              <a:off x="4452243" y="3812342"/>
              <a:ext cx="2851288" cy="1754326"/>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管理者不能率先垂范</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管理者未控制好情绪</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管理者缺乏对下属的信任</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管理者缺乏对团队的控制力</a:t>
              </a:r>
            </a:p>
          </p:txBody>
        </p:sp>
        <p:sp>
          <p:nvSpPr>
            <p:cNvPr id="54" name="任意多边形 12"/>
            <p:cNvSpPr/>
            <p:nvPr/>
          </p:nvSpPr>
          <p:spPr bwMode="auto">
            <a:xfrm rot="10800000">
              <a:off x="4829639" y="1631524"/>
              <a:ext cx="2091075" cy="193140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29BBD2"/>
            </a:solidFill>
            <a:ln w="19050">
              <a:noFill/>
            </a:ln>
            <a:effectLst/>
          </p:spPr>
          <p:txBody>
            <a:bodyPr vert="horz" wrap="square" lIns="68580" tIns="34290" rIns="68580" bIns="34290" numCol="1" anchor="t" anchorCtr="0" compatLnSpc="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7844861" y="1619391"/>
            <a:ext cx="3050629" cy="4319926"/>
            <a:chOff x="7844861" y="1619391"/>
            <a:chExt cx="3050629" cy="4319926"/>
          </a:xfrm>
          <a:solidFill>
            <a:srgbClr val="F6F6F6"/>
          </a:solidFill>
          <a:effectLst/>
        </p:grpSpPr>
        <p:sp>
          <p:nvSpPr>
            <p:cNvPr id="43" name="矩形 42"/>
            <p:cNvSpPr/>
            <p:nvPr/>
          </p:nvSpPr>
          <p:spPr bwMode="auto">
            <a:xfrm>
              <a:off x="7844861" y="2708920"/>
              <a:ext cx="3024336" cy="32303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48" name="Freeform 16"/>
            <p:cNvSpPr>
              <a:spLocks noEditPoints="1"/>
            </p:cNvSpPr>
            <p:nvPr/>
          </p:nvSpPr>
          <p:spPr bwMode="auto">
            <a:xfrm>
              <a:off x="9087418" y="1931617"/>
              <a:ext cx="539222" cy="734304"/>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rgbClr val="FD8853"/>
            </a:solidFill>
            <a:ln>
              <a:noFill/>
            </a:ln>
          </p:spPr>
          <p:txBody>
            <a:bodyPr vert="horz" wrap="square" lIns="91428" tIns="45714" rIns="91428" bIns="45714" numCol="1" anchor="t" anchorCtr="0" compatLnSpc="1"/>
            <a:lstStyle/>
            <a:p>
              <a:endParaRPr lang="zh-CN" altLang="en-US">
                <a:solidFill>
                  <a:schemeClr val="accent1"/>
                </a:solidFill>
                <a:ea typeface="微软雅黑" panose="020B0503020204020204" pitchFamily="34" charset="-122"/>
                <a:cs typeface="+mn-ea"/>
                <a:sym typeface="Arial" panose="020B0604020202020204" pitchFamily="34" charset="0"/>
              </a:endParaRPr>
            </a:p>
          </p:txBody>
        </p:sp>
        <p:sp>
          <p:nvSpPr>
            <p:cNvPr id="49" name="矩形 48"/>
            <p:cNvSpPr/>
            <p:nvPr/>
          </p:nvSpPr>
          <p:spPr>
            <a:xfrm>
              <a:off x="8775088" y="2721454"/>
              <a:ext cx="1210588" cy="400110"/>
            </a:xfrm>
            <a:prstGeom prst="rect">
              <a:avLst/>
            </a:prstGeom>
            <a:grpFill/>
            <a:ln>
              <a:noFill/>
            </a:ln>
          </p:spPr>
          <p:txBody>
            <a:bodyPr wrap="none">
              <a:spAutoFit/>
            </a:bodyPr>
            <a:lstStyle/>
            <a:p>
              <a:pPr algn="ctr" eaLnBrk="1" hangingPunct="1">
                <a:spcBef>
                  <a:spcPct val="50000"/>
                </a:spcBef>
              </a:pPr>
              <a:r>
                <a:rPr lang="zh-CN" altLang="en-US" sz="2000" b="1" dirty="0">
                  <a:solidFill>
                    <a:srgbClr val="FD8853"/>
                  </a:solidFill>
                  <a:ea typeface="微软雅黑" panose="020B0503020204020204" pitchFamily="34" charset="-122"/>
                  <a:cs typeface="+mn-ea"/>
                  <a:sym typeface="Arial" panose="020B0604020202020204" pitchFamily="34" charset="0"/>
                </a:rPr>
                <a:t>管理技能</a:t>
              </a:r>
            </a:p>
          </p:txBody>
        </p:sp>
        <p:sp>
          <p:nvSpPr>
            <p:cNvPr id="52" name="TextBox 40"/>
            <p:cNvSpPr txBox="1"/>
            <p:nvPr/>
          </p:nvSpPr>
          <p:spPr>
            <a:xfrm>
              <a:off x="8172098" y="3811883"/>
              <a:ext cx="2723392" cy="1754326"/>
            </a:xfrm>
            <a:prstGeom prst="rect">
              <a:avLst/>
            </a:prstGeom>
            <a:grpFill/>
          </p:spPr>
          <p:txBody>
            <a:bodyPr wrap="square" rtlCol="0">
              <a:spAutoFit/>
            </a:bodyPr>
            <a:lstStyle/>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下属对组织的发展缺乏信心</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对组织的忠诚度不高</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没有认同组织文化</a:t>
              </a:r>
            </a:p>
            <a:p>
              <a:pPr marL="285750" indent="-285750">
                <a:buFont typeface="Wingdings" panose="05000000000000000000" pitchFamily="2" charset="2"/>
                <a:buChar char="l"/>
              </a:pPr>
              <a:r>
                <a:rPr lang="zh-CN" altLang="en-US" dirty="0">
                  <a:solidFill>
                    <a:schemeClr val="accent1"/>
                  </a:solidFill>
                  <a:ea typeface="微软雅黑" panose="020B0503020204020204" pitchFamily="34" charset="-122"/>
                  <a:cs typeface="+mn-ea"/>
                  <a:sym typeface="Arial" panose="020B0604020202020204" pitchFamily="34" charset="0"/>
                </a:rPr>
                <a:t>团队成员之间缺乏配合、团结</a:t>
              </a:r>
            </a:p>
          </p:txBody>
        </p:sp>
        <p:grpSp>
          <p:nvGrpSpPr>
            <p:cNvPr id="57" name="组合 56"/>
            <p:cNvGrpSpPr/>
            <p:nvPr/>
          </p:nvGrpSpPr>
          <p:grpSpPr>
            <a:xfrm>
              <a:off x="8291718" y="1619391"/>
              <a:ext cx="2091075" cy="1931405"/>
              <a:chOff x="2082168" y="1557586"/>
              <a:chExt cx="2123116" cy="1895135"/>
            </a:xfrm>
            <a:grpFill/>
          </p:grpSpPr>
          <p:sp>
            <p:nvSpPr>
              <p:cNvPr id="58" name="任意多边形 12"/>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D8853"/>
              </a:solidFill>
              <a:ln w="19050">
                <a:noFill/>
              </a:ln>
              <a:effectLst/>
            </p:spPr>
            <p:txBody>
              <a:bodyPr vert="horz" wrap="square" lIns="68580" tIns="34290" rIns="68580" bIns="34290" numCol="1" anchor="t" anchorCtr="0" compatLnSpc="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5"/>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8100">
                <a:noFill/>
              </a:ln>
              <a:effectLst/>
            </p:spPr>
            <p:txBody>
              <a:bodyPr vert="horz" wrap="square" lIns="68580" tIns="34290" rIns="68580" bIns="3429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15"/>
          <p:cNvSpPr/>
          <p:nvPr/>
        </p:nvSpPr>
        <p:spPr>
          <a:xfrm>
            <a:off x="7338401" y="117757"/>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 name="圆角矩形 1"/>
          <p:cNvSpPr/>
          <p:nvPr/>
        </p:nvSpPr>
        <p:spPr>
          <a:xfrm>
            <a:off x="1719971" y="1474963"/>
            <a:ext cx="8823330" cy="3601359"/>
          </a:xfrm>
          <a:prstGeom prst="roundRect">
            <a:avLst>
              <a:gd name="adj" fmla="val 9960"/>
            </a:avLst>
          </a:prstGeom>
          <a:solidFill>
            <a:srgbClr val="29BBD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圆角矩形 2"/>
          <p:cNvSpPr/>
          <p:nvPr/>
        </p:nvSpPr>
        <p:spPr>
          <a:xfrm>
            <a:off x="2006089" y="1835963"/>
            <a:ext cx="8283125" cy="2971121"/>
          </a:xfrm>
          <a:prstGeom prst="roundRect">
            <a:avLst/>
          </a:prstGeom>
          <a:solidFill>
            <a:sysClr val="window" lastClr="FFFFFF"/>
          </a:solidFill>
          <a:ln w="25400" cap="flat" cmpd="sng" algn="ctr">
            <a:solidFill>
              <a:sysClr val="window" lastClr="FFFFFF">
                <a:lumMod val="95000"/>
              </a:sysClr>
            </a:solid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a:spLocks noChangeArrowheads="1"/>
          </p:cNvSpPr>
          <p:nvPr>
            <p:custDataLst>
              <p:tags r:id="rId1"/>
            </p:custDataLst>
          </p:nvPr>
        </p:nvSpPr>
        <p:spPr bwMode="auto">
          <a:xfrm>
            <a:off x="4924472" y="2311566"/>
            <a:ext cx="5525040" cy="7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48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高级沟通技巧</a:t>
            </a:r>
          </a:p>
        </p:txBody>
      </p:sp>
      <p:sp>
        <p:nvSpPr>
          <p:cNvPr id="21" name="文本框 20"/>
          <p:cNvSpPr txBox="1"/>
          <p:nvPr/>
        </p:nvSpPr>
        <p:spPr>
          <a:xfrm>
            <a:off x="3372215" y="2452104"/>
            <a:ext cx="1005404" cy="1862048"/>
          </a:xfrm>
          <a:prstGeom prst="rect">
            <a:avLst/>
          </a:prstGeom>
          <a:noFill/>
        </p:spPr>
        <p:txBody>
          <a:bodyPr wrap="none" rtlCol="0">
            <a:spAutoFit/>
          </a:bodyPr>
          <a:lstStyle/>
          <a:p>
            <a:pPr algn="ctr"/>
            <a:r>
              <a:rPr lang="en-US" altLang="zh-CN" sz="11500" b="1" dirty="0">
                <a:solidFill>
                  <a:srgbClr val="29BBD2"/>
                </a:solidFill>
                <a:ea typeface="微软雅黑" panose="020B0503020204020204" pitchFamily="34" charset="-122"/>
                <a:cs typeface="+mn-ea"/>
                <a:sym typeface="Arial" panose="020B0604020202020204" pitchFamily="34" charset="0"/>
              </a:rPr>
              <a:t>3</a:t>
            </a:r>
            <a:endParaRPr lang="zh-CN" altLang="en-US" sz="11500" b="1" dirty="0">
              <a:solidFill>
                <a:srgbClr val="29BBD2"/>
              </a:solidFill>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4988868"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3" name="Freeform 21"/>
          <p:cNvSpPr>
            <a:spLocks noEditPoints="1"/>
          </p:cNvSpPr>
          <p:nvPr/>
        </p:nvSpPr>
        <p:spPr bwMode="auto">
          <a:xfrm>
            <a:off x="7551991"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4" name="Freeform 21"/>
          <p:cNvSpPr>
            <a:spLocks noEditPoints="1"/>
          </p:cNvSpPr>
          <p:nvPr/>
        </p:nvSpPr>
        <p:spPr bwMode="auto">
          <a:xfrm>
            <a:off x="4988868"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5" name="Freeform 21"/>
          <p:cNvSpPr>
            <a:spLocks noEditPoints="1"/>
          </p:cNvSpPr>
          <p:nvPr/>
        </p:nvSpPr>
        <p:spPr bwMode="auto">
          <a:xfrm>
            <a:off x="7551946"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6" name="TextBox 9"/>
          <p:cNvSpPr txBox="1"/>
          <p:nvPr/>
        </p:nvSpPr>
        <p:spPr>
          <a:xfrm>
            <a:off x="5208386" y="3120265"/>
            <a:ext cx="1734549"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管理的五大职能</a:t>
            </a:r>
          </a:p>
        </p:txBody>
      </p:sp>
      <p:sp>
        <p:nvSpPr>
          <p:cNvPr id="27" name="TextBox 10"/>
          <p:cNvSpPr txBox="1"/>
          <p:nvPr/>
        </p:nvSpPr>
        <p:spPr>
          <a:xfrm>
            <a:off x="5208386" y="3529831"/>
            <a:ext cx="2224086"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管理者需要具备的技能</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7747264" y="3120265"/>
            <a:ext cx="2005484"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管理的五大任务</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4"/>
          <p:cNvSpPr txBox="1"/>
          <p:nvPr/>
        </p:nvSpPr>
        <p:spPr>
          <a:xfrm>
            <a:off x="7747264" y="3529831"/>
            <a:ext cx="185564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有效管理的标准</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0"/>
          <p:cNvSpPr txBox="1"/>
          <p:nvPr/>
        </p:nvSpPr>
        <p:spPr>
          <a:xfrm>
            <a:off x="5145263" y="3932751"/>
            <a:ext cx="2225232"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为人处世的</a:t>
            </a:r>
            <a:r>
              <a:rPr lang="en-US" altLang="zh-CN"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个原则 </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1"/>
          <p:cNvSpPr>
            <a:spLocks noEditPoints="1"/>
          </p:cNvSpPr>
          <p:nvPr/>
        </p:nvSpPr>
        <p:spPr bwMode="auto">
          <a:xfrm>
            <a:off x="4987800" y="400700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32" name="Freeform 21"/>
          <p:cNvSpPr>
            <a:spLocks noEditPoints="1"/>
          </p:cNvSpPr>
          <p:nvPr/>
        </p:nvSpPr>
        <p:spPr bwMode="auto">
          <a:xfrm>
            <a:off x="7565639" y="399711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33" name="TextBox 14"/>
          <p:cNvSpPr txBox="1"/>
          <p:nvPr/>
        </p:nvSpPr>
        <p:spPr>
          <a:xfrm>
            <a:off x="7747264" y="3932751"/>
            <a:ext cx="194487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有效的管理工具</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4" name="直接连接符 33"/>
          <p:cNvCxnSpPr/>
          <p:nvPr/>
        </p:nvCxnSpPr>
        <p:spPr bwMode="auto">
          <a:xfrm>
            <a:off x="4563363" y="2295693"/>
            <a:ext cx="0" cy="2112616"/>
          </a:xfrm>
          <a:prstGeom prst="line">
            <a:avLst/>
          </a:prstGeom>
          <a:solidFill>
            <a:schemeClr val="accent1"/>
          </a:solidFill>
          <a:ln w="9525" cap="flat" cmpd="sng" algn="ctr">
            <a:solidFill>
              <a:srgbClr val="29BB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9"/>
          <p:cNvSpPr txBox="1"/>
          <p:nvPr/>
        </p:nvSpPr>
        <p:spPr>
          <a:xfrm>
            <a:off x="2325398" y="3468275"/>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a:r>
              <a:rPr lang="en-US" altLang="zh-CN" sz="24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PART</a:t>
            </a:r>
            <a:endParaRPr lang="zh-CN" altLang="en-US" sz="24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任意多边形 15"/>
          <p:cNvSpPr/>
          <p:nvPr/>
        </p:nvSpPr>
        <p:spPr>
          <a:xfrm>
            <a:off x="2563171" y="5052546"/>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矩形: 圆角 37"/>
          <p:cNvSpPr/>
          <p:nvPr/>
        </p:nvSpPr>
        <p:spPr bwMode="auto">
          <a:xfrm rot="18712966" flipV="1">
            <a:off x="3262917" y="5653401"/>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0" name="任意多边形: 形状 59"/>
          <p:cNvSpPr/>
          <p:nvPr/>
        </p:nvSpPr>
        <p:spPr bwMode="auto">
          <a:xfrm rot="1564481">
            <a:off x="10195562" y="-2021751"/>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2" name="任意多边形: 形状 61"/>
          <p:cNvSpPr/>
          <p:nvPr/>
        </p:nvSpPr>
        <p:spPr bwMode="auto">
          <a:xfrm rot="9745130">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3" name="任意多边形: 形状 62"/>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4" name="椭圆 63"/>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5" name="任意多边形: 形状 64"/>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childTnLst>
                                </p:cTn>
                              </p:par>
                            </p:childTnLst>
                          </p:cTn>
                        </p:par>
                        <p:par>
                          <p:cTn id="117" fill="hold">
                            <p:stCondLst>
                              <p:cond delay="6500"/>
                            </p:stCondLst>
                            <p:childTnLst>
                              <p:par>
                                <p:cTn id="118" presetID="10" presetClass="entr" presetSubtype="0"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par>
                          <p:cTn id="121" fill="hold">
                            <p:stCondLst>
                              <p:cond delay="7000"/>
                            </p:stCondLst>
                            <p:childTnLst>
                              <p:par>
                                <p:cTn id="122" presetID="10"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3" grpId="0" animBg="1"/>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3" grpId="0"/>
      <p:bldP spid="35" grpId="0"/>
      <p:bldP spid="36" grpId="0" animBg="1"/>
      <p:bldP spid="38" grpId="0" animBg="1"/>
      <p:bldP spid="60" grpId="0" animBg="1"/>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íŝḻiḓe"/>
          <p:cNvSpPr/>
          <p:nvPr/>
        </p:nvSpPr>
        <p:spPr bwMode="auto">
          <a:xfrm>
            <a:off x="2984261" y="2273803"/>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p>
        </p:txBody>
      </p:sp>
      <p:sp>
        <p:nvSpPr>
          <p:cNvPr id="43" name="îśḻîḍè"/>
          <p:cNvSpPr/>
          <p:nvPr/>
        </p:nvSpPr>
        <p:spPr bwMode="auto">
          <a:xfrm>
            <a:off x="4848269" y="2273803"/>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p>
        </p:txBody>
      </p:sp>
      <p:sp>
        <p:nvSpPr>
          <p:cNvPr id="44" name="iSlîḋe"/>
          <p:cNvSpPr/>
          <p:nvPr/>
        </p:nvSpPr>
        <p:spPr bwMode="auto">
          <a:xfrm>
            <a:off x="7124655" y="2273803"/>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p>
        </p:txBody>
      </p:sp>
      <p:sp>
        <p:nvSpPr>
          <p:cNvPr id="45" name="išļiḍe"/>
          <p:cNvSpPr/>
          <p:nvPr/>
        </p:nvSpPr>
        <p:spPr bwMode="auto">
          <a:xfrm>
            <a:off x="8988663" y="2273803"/>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p>
        </p:txBody>
      </p:sp>
      <p:grpSp>
        <p:nvGrpSpPr>
          <p:cNvPr id="46" name="íṩľídê"/>
          <p:cNvGrpSpPr/>
          <p:nvPr/>
        </p:nvGrpSpPr>
        <p:grpSpPr>
          <a:xfrm>
            <a:off x="1290116" y="1780557"/>
            <a:ext cx="1335742" cy="1335742"/>
            <a:chOff x="1286435" y="2083173"/>
            <a:chExt cx="1335742" cy="1335742"/>
          </a:xfrm>
        </p:grpSpPr>
        <p:sp>
          <p:nvSpPr>
            <p:cNvPr id="74" name="iSḻîḋè"/>
            <p:cNvSpPr/>
            <p:nvPr/>
          </p:nvSpPr>
          <p:spPr>
            <a:xfrm>
              <a:off x="1286435" y="2083173"/>
              <a:ext cx="1335742" cy="1335742"/>
            </a:xfrm>
            <a:prstGeom prst="ellipse">
              <a:avLst/>
            </a:prstGeom>
            <a:solidFill>
              <a:srgbClr val="FD885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dirty="0"/>
            </a:p>
          </p:txBody>
        </p:sp>
        <p:sp>
          <p:nvSpPr>
            <p:cNvPr id="75" name="ïś1ide"/>
            <p:cNvSpPr/>
            <p:nvPr/>
          </p:nvSpPr>
          <p:spPr>
            <a:xfrm>
              <a:off x="1652420"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dirty="0"/>
            </a:p>
          </p:txBody>
        </p:sp>
      </p:grpSp>
      <p:sp>
        <p:nvSpPr>
          <p:cNvPr id="47" name="iSľíḓê"/>
          <p:cNvSpPr/>
          <p:nvPr/>
        </p:nvSpPr>
        <p:spPr bwMode="auto">
          <a:xfrm>
            <a:off x="1026378" y="3998403"/>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lvl="0" indent="-285750" algn="just">
              <a:buFont typeface="Wingdings" panose="05000000000000000000" pitchFamily="2" charset="2"/>
              <a:buChar char="l"/>
              <a:defRPr/>
            </a:pPr>
            <a:r>
              <a:rPr lang="zh-CN" altLang="en-US" sz="1600" dirty="0">
                <a:solidFill>
                  <a:srgbClr val="3D3D3D"/>
                </a:solidFill>
                <a:ea typeface="微软雅黑" panose="020B0503020204020204" pitchFamily="34" charset="-122"/>
                <a:cs typeface="+mn-ea"/>
                <a:sym typeface="Arial" panose="020B0604020202020204" pitchFamily="34" charset="0"/>
              </a:rPr>
              <a:t>这一年中有哪几个关键的任务？ </a:t>
            </a:r>
          </a:p>
        </p:txBody>
      </p:sp>
      <p:cxnSp>
        <p:nvCxnSpPr>
          <p:cNvPr id="49" name="直接箭头连接符 48"/>
          <p:cNvCxnSpPr>
            <a:stCxn id="74" idx="4"/>
            <a:endCxn id="47" idx="0"/>
          </p:cNvCxnSpPr>
          <p:nvPr/>
        </p:nvCxnSpPr>
        <p:spPr>
          <a:xfrm>
            <a:off x="1957987" y="3116299"/>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50" name="išlidê"/>
          <p:cNvGrpSpPr/>
          <p:nvPr/>
        </p:nvGrpSpPr>
        <p:grpSpPr>
          <a:xfrm>
            <a:off x="3566502" y="1986746"/>
            <a:ext cx="923364" cy="923364"/>
            <a:chOff x="3563471" y="2289362"/>
            <a:chExt cx="923364" cy="923364"/>
          </a:xfrm>
        </p:grpSpPr>
        <p:sp>
          <p:nvSpPr>
            <p:cNvPr id="72" name="ísliḍê"/>
            <p:cNvSpPr/>
            <p:nvPr/>
          </p:nvSpPr>
          <p:spPr>
            <a:xfrm>
              <a:off x="3563471" y="2289362"/>
              <a:ext cx="923364" cy="923364"/>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p>
          </p:txBody>
        </p:sp>
        <p:sp>
          <p:nvSpPr>
            <p:cNvPr id="73" name="ísľîḓé"/>
            <p:cNvSpPr/>
            <p:nvPr/>
          </p:nvSpPr>
          <p:spPr>
            <a:xfrm>
              <a:off x="3821216"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p>
          </p:txBody>
        </p:sp>
      </p:grpSp>
      <p:sp>
        <p:nvSpPr>
          <p:cNvPr id="51" name="iş1îďe"/>
          <p:cNvSpPr/>
          <p:nvPr/>
        </p:nvSpPr>
        <p:spPr bwMode="auto">
          <a:xfrm>
            <a:off x="3096575" y="3792214"/>
            <a:ext cx="1863219" cy="15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just">
              <a:buFont typeface="Wingdings" panose="05000000000000000000" pitchFamily="2" charset="2"/>
              <a:buChar char="l"/>
            </a:pPr>
            <a:r>
              <a:rPr lang="zh-CN" altLang="en-US" sz="1600" dirty="0">
                <a:solidFill>
                  <a:srgbClr val="3D3D3D"/>
                </a:solidFill>
                <a:ea typeface="微软雅黑" panose="020B0503020204020204" pitchFamily="34" charset="-122"/>
                <a:cs typeface="+mn-ea"/>
                <a:sym typeface="Arial" panose="020B0604020202020204" pitchFamily="34" charset="0"/>
              </a:rPr>
              <a:t>今年的哪段时期的时间最充裕？</a:t>
            </a:r>
            <a:endParaRPr lang="en-US" altLang="zh-CN" sz="1600" dirty="0">
              <a:solidFill>
                <a:srgbClr val="3D3D3D"/>
              </a:solidFill>
              <a:ea typeface="微软雅黑" panose="020B0503020204020204" pitchFamily="34" charset="-122"/>
              <a:cs typeface="+mn-ea"/>
              <a:sym typeface="Arial" panose="020B0604020202020204" pitchFamily="34" charset="0"/>
            </a:endParaRPr>
          </a:p>
        </p:txBody>
      </p:sp>
      <p:cxnSp>
        <p:nvCxnSpPr>
          <p:cNvPr id="53" name="直接箭头连接符 52"/>
          <p:cNvCxnSpPr>
            <a:stCxn id="72" idx="4"/>
            <a:endCxn id="51" idx="0"/>
          </p:cNvCxnSpPr>
          <p:nvPr/>
        </p:nvCxnSpPr>
        <p:spPr>
          <a:xfrm>
            <a:off x="4028184" y="2910110"/>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54" name="işḷide"/>
          <p:cNvGrpSpPr/>
          <p:nvPr/>
        </p:nvGrpSpPr>
        <p:grpSpPr>
          <a:xfrm>
            <a:off x="5430510" y="1780557"/>
            <a:ext cx="1335742" cy="1335742"/>
            <a:chOff x="5428129" y="2083173"/>
            <a:chExt cx="1335742" cy="1335742"/>
          </a:xfrm>
        </p:grpSpPr>
        <p:sp>
          <p:nvSpPr>
            <p:cNvPr id="70" name="ïṣlîḓe"/>
            <p:cNvSpPr/>
            <p:nvPr/>
          </p:nvSpPr>
          <p:spPr>
            <a:xfrm>
              <a:off x="5428129" y="2083173"/>
              <a:ext cx="1335742" cy="1335742"/>
            </a:xfrm>
            <a:prstGeom prst="ellipse">
              <a:avLst/>
            </a:prstGeom>
            <a:solidFill>
              <a:srgbClr val="FD885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p>
          </p:txBody>
        </p:sp>
        <p:sp>
          <p:nvSpPr>
            <p:cNvPr id="71" name="ïS1ïḋe"/>
            <p:cNvSpPr/>
            <p:nvPr/>
          </p:nvSpPr>
          <p:spPr>
            <a:xfrm>
              <a:off x="5794113"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p>
          </p:txBody>
        </p:sp>
      </p:grpSp>
      <p:sp>
        <p:nvSpPr>
          <p:cNvPr id="55" name="iŝḻiďê"/>
          <p:cNvSpPr/>
          <p:nvPr/>
        </p:nvSpPr>
        <p:spPr bwMode="auto">
          <a:xfrm>
            <a:off x="5166772" y="3998403"/>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just">
              <a:buFont typeface="Wingdings" panose="05000000000000000000" pitchFamily="2" charset="2"/>
              <a:buChar char="l"/>
            </a:pPr>
            <a:r>
              <a:rPr lang="zh-CN" altLang="en-US" sz="1600" dirty="0">
                <a:solidFill>
                  <a:srgbClr val="3D3D3D"/>
                </a:solidFill>
                <a:ea typeface="微软雅黑" panose="020B0503020204020204" pitchFamily="34" charset="-122"/>
                <a:cs typeface="+mn-ea"/>
                <a:sym typeface="Arial" panose="020B0604020202020204" pitchFamily="34" charset="0"/>
              </a:rPr>
              <a:t>今年的哪段时期的时间最紧张？</a:t>
            </a:r>
          </a:p>
        </p:txBody>
      </p:sp>
      <p:cxnSp>
        <p:nvCxnSpPr>
          <p:cNvPr id="57" name="直接箭头连接符 56"/>
          <p:cNvCxnSpPr>
            <a:stCxn id="70" idx="4"/>
            <a:endCxn id="55" idx="0"/>
          </p:cNvCxnSpPr>
          <p:nvPr/>
        </p:nvCxnSpPr>
        <p:spPr>
          <a:xfrm>
            <a:off x="6098381" y="3116299"/>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58" name="î$ļîḑè"/>
          <p:cNvGrpSpPr/>
          <p:nvPr/>
        </p:nvGrpSpPr>
        <p:grpSpPr>
          <a:xfrm>
            <a:off x="7706896" y="1986746"/>
            <a:ext cx="923364" cy="923364"/>
            <a:chOff x="7705165" y="2289362"/>
            <a:chExt cx="923364" cy="923364"/>
          </a:xfrm>
        </p:grpSpPr>
        <p:sp>
          <p:nvSpPr>
            <p:cNvPr id="68" name="ïšľíďe"/>
            <p:cNvSpPr/>
            <p:nvPr/>
          </p:nvSpPr>
          <p:spPr>
            <a:xfrm>
              <a:off x="7705165" y="2289362"/>
              <a:ext cx="923364" cy="923364"/>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p>
          </p:txBody>
        </p:sp>
        <p:sp>
          <p:nvSpPr>
            <p:cNvPr id="69" name="i$ľiḋê"/>
            <p:cNvSpPr/>
            <p:nvPr/>
          </p:nvSpPr>
          <p:spPr>
            <a:xfrm>
              <a:off x="7962910"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p>
          </p:txBody>
        </p:sp>
      </p:grpSp>
      <p:sp>
        <p:nvSpPr>
          <p:cNvPr id="59" name="îṥľíďê"/>
          <p:cNvSpPr/>
          <p:nvPr/>
        </p:nvSpPr>
        <p:spPr bwMode="auto">
          <a:xfrm>
            <a:off x="7236969" y="3792214"/>
            <a:ext cx="1863219" cy="15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just">
              <a:buFont typeface="Wingdings" panose="05000000000000000000" pitchFamily="2" charset="2"/>
              <a:buChar char="l"/>
            </a:pPr>
            <a:r>
              <a:rPr lang="zh-CN" altLang="en-US" sz="1600" dirty="0">
                <a:solidFill>
                  <a:srgbClr val="3D3D3D"/>
                </a:solidFill>
                <a:ea typeface="微软雅黑" panose="020B0503020204020204" pitchFamily="34" charset="-122"/>
                <a:cs typeface="+mn-ea"/>
                <a:sym typeface="Arial" panose="020B0604020202020204" pitchFamily="34" charset="0"/>
              </a:rPr>
              <a:t>该根据这些任务如何分配时间？ </a:t>
            </a:r>
          </a:p>
        </p:txBody>
      </p:sp>
      <p:cxnSp>
        <p:nvCxnSpPr>
          <p:cNvPr id="61" name="直接箭头连接符 60"/>
          <p:cNvCxnSpPr>
            <a:stCxn id="68" idx="4"/>
            <a:endCxn id="59" idx="0"/>
          </p:cNvCxnSpPr>
          <p:nvPr/>
        </p:nvCxnSpPr>
        <p:spPr>
          <a:xfrm>
            <a:off x="8168578" y="2910110"/>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62" name="îṣļîḋé"/>
          <p:cNvGrpSpPr/>
          <p:nvPr/>
        </p:nvGrpSpPr>
        <p:grpSpPr>
          <a:xfrm>
            <a:off x="9570903" y="1780557"/>
            <a:ext cx="1335742" cy="1335742"/>
            <a:chOff x="9569823" y="2083173"/>
            <a:chExt cx="1335742" cy="1335742"/>
          </a:xfrm>
        </p:grpSpPr>
        <p:sp>
          <p:nvSpPr>
            <p:cNvPr id="66" name="iS1iḍe"/>
            <p:cNvSpPr/>
            <p:nvPr/>
          </p:nvSpPr>
          <p:spPr>
            <a:xfrm>
              <a:off x="9569823" y="2083173"/>
              <a:ext cx="1335742" cy="1335742"/>
            </a:xfrm>
            <a:prstGeom prst="ellipse">
              <a:avLst/>
            </a:prstGeom>
            <a:solidFill>
              <a:srgbClr val="FD885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p>
          </p:txBody>
        </p:sp>
        <p:sp>
          <p:nvSpPr>
            <p:cNvPr id="67" name="ïslíďê"/>
            <p:cNvSpPr/>
            <p:nvPr/>
          </p:nvSpPr>
          <p:spPr>
            <a:xfrm>
              <a:off x="9935808"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p>
          </p:txBody>
        </p:sp>
      </p:grpSp>
      <p:sp>
        <p:nvSpPr>
          <p:cNvPr id="63" name="îṩ1ïḓê"/>
          <p:cNvSpPr/>
          <p:nvPr/>
        </p:nvSpPr>
        <p:spPr bwMode="auto">
          <a:xfrm>
            <a:off x="9307165" y="3998403"/>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just">
              <a:buFont typeface="Wingdings" panose="05000000000000000000" pitchFamily="2" charset="2"/>
              <a:buChar char="l"/>
            </a:pPr>
            <a:r>
              <a:rPr lang="zh-CN" altLang="en-US" sz="1600" dirty="0">
                <a:solidFill>
                  <a:srgbClr val="3D3D3D"/>
                </a:solidFill>
                <a:ea typeface="微软雅黑" panose="020B0503020204020204" pitchFamily="34" charset="-122"/>
                <a:cs typeface="+mn-ea"/>
                <a:sym typeface="Arial" panose="020B0604020202020204" pitchFamily="34" charset="0"/>
              </a:rPr>
              <a:t>今年的哪段时期的时间最充裕？</a:t>
            </a:r>
            <a:endParaRPr lang="en-US" altLang="zh-CN" sz="1600" dirty="0">
              <a:solidFill>
                <a:srgbClr val="3D3D3D"/>
              </a:solidFill>
              <a:ea typeface="微软雅黑" panose="020B0503020204020204" pitchFamily="34" charset="-122"/>
              <a:cs typeface="+mn-ea"/>
              <a:sym typeface="Arial" panose="020B0604020202020204" pitchFamily="34" charset="0"/>
            </a:endParaRPr>
          </a:p>
        </p:txBody>
      </p:sp>
      <p:cxnSp>
        <p:nvCxnSpPr>
          <p:cNvPr id="65" name="直接箭头连接符 64"/>
          <p:cNvCxnSpPr>
            <a:stCxn id="66" idx="4"/>
            <a:endCxn id="63" idx="0"/>
          </p:cNvCxnSpPr>
          <p:nvPr/>
        </p:nvCxnSpPr>
        <p:spPr>
          <a:xfrm>
            <a:off x="10238774" y="3116299"/>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00"/>
                                        <p:tgtEl>
                                          <p:spTgt spid="55"/>
                                        </p:tgtEl>
                                      </p:cBhvr>
                                    </p:animEffect>
                                    <p:anim calcmode="lin" valueType="num">
                                      <p:cBhvr>
                                        <p:cTn id="59" dur="1000" fill="hold"/>
                                        <p:tgtEl>
                                          <p:spTgt spid="55"/>
                                        </p:tgtEl>
                                        <p:attrNameLst>
                                          <p:attrName>ppt_x</p:attrName>
                                        </p:attrNameLst>
                                      </p:cBhvr>
                                      <p:tavLst>
                                        <p:tav tm="0">
                                          <p:val>
                                            <p:strVal val="#ppt_x"/>
                                          </p:val>
                                        </p:tav>
                                        <p:tav tm="100000">
                                          <p:val>
                                            <p:strVal val="#ppt_x"/>
                                          </p:val>
                                        </p:tav>
                                      </p:tavLst>
                                    </p:anim>
                                    <p:anim calcmode="lin" valueType="num">
                                      <p:cBhvr>
                                        <p:cTn id="60" dur="1000" fill="hold"/>
                                        <p:tgtEl>
                                          <p:spTgt spid="5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anim calcmode="lin" valueType="num">
                                      <p:cBhvr>
                                        <p:cTn id="69" dur="1000" fill="hold"/>
                                        <p:tgtEl>
                                          <p:spTgt spid="58"/>
                                        </p:tgtEl>
                                        <p:attrNameLst>
                                          <p:attrName>ppt_x</p:attrName>
                                        </p:attrNameLst>
                                      </p:cBhvr>
                                      <p:tavLst>
                                        <p:tav tm="0">
                                          <p:val>
                                            <p:strVal val="#ppt_x"/>
                                          </p:val>
                                        </p:tav>
                                        <p:tav tm="100000">
                                          <p:val>
                                            <p:strVal val="#ppt_x"/>
                                          </p:val>
                                        </p:tav>
                                      </p:tavLst>
                                    </p:anim>
                                    <p:anim calcmode="lin" valueType="num">
                                      <p:cBhvr>
                                        <p:cTn id="70" dur="1000" fill="hold"/>
                                        <p:tgtEl>
                                          <p:spTgt spid="5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left)">
                                      <p:cBhvr>
                                        <p:cTn id="84" dur="500"/>
                                        <p:tgtEl>
                                          <p:spTgt spid="45"/>
                                        </p:tgtEl>
                                      </p:cBhvr>
                                    </p:animEffect>
                                  </p:childTnLst>
                                </p:cTn>
                              </p:par>
                            </p:childTnLst>
                          </p:cTn>
                        </p:par>
                        <p:par>
                          <p:cTn id="85" fill="hold">
                            <p:stCondLst>
                              <p:cond delay="7000"/>
                            </p:stCondLst>
                            <p:childTnLst>
                              <p:par>
                                <p:cTn id="86" presetID="42"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anim calcmode="lin" valueType="num">
                                      <p:cBhvr>
                                        <p:cTn id="89" dur="1000" fill="hold"/>
                                        <p:tgtEl>
                                          <p:spTgt spid="62"/>
                                        </p:tgtEl>
                                        <p:attrNameLst>
                                          <p:attrName>ppt_x</p:attrName>
                                        </p:attrNameLst>
                                      </p:cBhvr>
                                      <p:tavLst>
                                        <p:tav tm="0">
                                          <p:val>
                                            <p:strVal val="#ppt_x"/>
                                          </p:val>
                                        </p:tav>
                                        <p:tav tm="100000">
                                          <p:val>
                                            <p:strVal val="#ppt_x"/>
                                          </p:val>
                                        </p:tav>
                                      </p:tavLst>
                                    </p:anim>
                                    <p:anim calcmode="lin" valueType="num">
                                      <p:cBhvr>
                                        <p:cTn id="90" dur="1000" fill="hold"/>
                                        <p:tgtEl>
                                          <p:spTgt spid="62"/>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1000"/>
                                        <p:tgtEl>
                                          <p:spTgt spid="63"/>
                                        </p:tgtEl>
                                      </p:cBhvr>
                                    </p:animEffect>
                                    <p:anim calcmode="lin" valueType="num">
                                      <p:cBhvr>
                                        <p:cTn id="99" dur="1000" fill="hold"/>
                                        <p:tgtEl>
                                          <p:spTgt spid="63"/>
                                        </p:tgtEl>
                                        <p:attrNameLst>
                                          <p:attrName>ppt_x</p:attrName>
                                        </p:attrNameLst>
                                      </p:cBhvr>
                                      <p:tavLst>
                                        <p:tav tm="0">
                                          <p:val>
                                            <p:strVal val="#ppt_x"/>
                                          </p:val>
                                        </p:tav>
                                        <p:tav tm="100000">
                                          <p:val>
                                            <p:strVal val="#ppt_x"/>
                                          </p:val>
                                        </p:tav>
                                      </p:tavLst>
                                    </p:anim>
                                    <p:anim calcmode="lin" valueType="num">
                                      <p:cBhvr>
                                        <p:cTn id="10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7" grpId="0"/>
      <p:bldP spid="51" grpId="0"/>
      <p:bldP spid="55" grpId="0"/>
      <p:bldP spid="59"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组合 57"/>
          <p:cNvGrpSpPr/>
          <p:nvPr/>
        </p:nvGrpSpPr>
        <p:grpSpPr>
          <a:xfrm>
            <a:off x="1638612" y="1565746"/>
            <a:ext cx="8475410" cy="979616"/>
            <a:chOff x="7029361" y="4573495"/>
            <a:chExt cx="3099875" cy="517828"/>
          </a:xfrm>
          <a:effectLst/>
        </p:grpSpPr>
        <p:sp>
          <p:nvSpPr>
            <p:cNvPr id="61" name="圆角矩形 53"/>
            <p:cNvSpPr/>
            <p:nvPr/>
          </p:nvSpPr>
          <p:spPr>
            <a:xfrm>
              <a:off x="7029361" y="4573495"/>
              <a:ext cx="3099875" cy="517828"/>
            </a:xfrm>
            <a:prstGeom prst="roundRect">
              <a:avLst>
                <a:gd name="adj" fmla="val 50000"/>
              </a:avLst>
            </a:prstGeom>
            <a:solidFill>
              <a:srgbClr val="FD8853"/>
            </a:solidFill>
            <a:ln w="22225" cap="flat" cmpd="sng" algn="ct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9"/>
            <p:cNvSpPr txBox="1"/>
            <p:nvPr/>
          </p:nvSpPr>
          <p:spPr>
            <a:xfrm>
              <a:off x="8080625" y="4701576"/>
              <a:ext cx="67565" cy="13422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60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圆角矩形 58"/>
          <p:cNvSpPr/>
          <p:nvPr/>
        </p:nvSpPr>
        <p:spPr>
          <a:xfrm>
            <a:off x="1638611" y="2695689"/>
            <a:ext cx="8475408" cy="979616"/>
          </a:xfrm>
          <a:prstGeom prst="roundRect">
            <a:avLst>
              <a:gd name="adj" fmla="val 50000"/>
            </a:avLst>
          </a:prstGeom>
          <a:solidFill>
            <a:srgbClr val="FFB735"/>
          </a:solidFill>
          <a:ln w="22225" cap="flat" cmpd="sng" algn="ctr">
            <a:gradFill>
              <a:gsLst>
                <a:gs pos="0">
                  <a:sysClr val="window" lastClr="FFFFFF">
                    <a:lumMod val="85000"/>
                  </a:sysClr>
                </a:gs>
                <a:gs pos="100000">
                  <a:sysClr val="window" lastClr="FFFFFF"/>
                </a:gs>
              </a:gsLst>
              <a:lin ang="5400000" scaled="1"/>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7" name="圆角矩形 63"/>
          <p:cNvSpPr/>
          <p:nvPr/>
        </p:nvSpPr>
        <p:spPr>
          <a:xfrm>
            <a:off x="1580160" y="3825632"/>
            <a:ext cx="8475408" cy="979616"/>
          </a:xfrm>
          <a:prstGeom prst="roundRect">
            <a:avLst>
              <a:gd name="adj" fmla="val 50000"/>
            </a:avLst>
          </a:prstGeom>
          <a:solidFill>
            <a:srgbClr val="006083"/>
          </a:solidFill>
          <a:ln w="22225" cap="flat" cmpd="sng" algn="ctr">
            <a:gradFill>
              <a:gsLst>
                <a:gs pos="0">
                  <a:sysClr val="window" lastClr="FFFFFF">
                    <a:lumMod val="85000"/>
                  </a:sysClr>
                </a:gs>
                <a:gs pos="100000">
                  <a:sysClr val="window" lastClr="FFFFFF"/>
                </a:gs>
              </a:gsLst>
              <a:lin ang="5400000" scaled="1"/>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8"/>
          <p:cNvSpPr/>
          <p:nvPr/>
        </p:nvSpPr>
        <p:spPr>
          <a:xfrm>
            <a:off x="1638607" y="4955662"/>
            <a:ext cx="8475408" cy="979616"/>
          </a:xfrm>
          <a:prstGeom prst="roundRect">
            <a:avLst>
              <a:gd name="adj" fmla="val 50000"/>
            </a:avLst>
          </a:prstGeom>
          <a:solidFill>
            <a:srgbClr val="29BBD2"/>
          </a:solidFill>
          <a:ln w="22225" cap="flat" cmpd="sng" algn="ctr">
            <a:gradFill>
              <a:gsLst>
                <a:gs pos="0">
                  <a:sysClr val="window" lastClr="FFFFFF">
                    <a:lumMod val="85000"/>
                  </a:sysClr>
                </a:gs>
                <a:gs pos="100000">
                  <a:sysClr val="window" lastClr="FFFFFF"/>
                </a:gs>
              </a:gsLst>
              <a:lin ang="5400000" scaled="1"/>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71"/>
          <p:cNvSpPr/>
          <p:nvPr/>
        </p:nvSpPr>
        <p:spPr>
          <a:xfrm>
            <a:off x="2070659" y="1808047"/>
            <a:ext cx="10537625" cy="584775"/>
          </a:xfrm>
          <a:prstGeom prst="rect">
            <a:avLst/>
          </a:prstGeom>
        </p:spPr>
        <p:txBody>
          <a:bodyPr wrap="square">
            <a:spAutoFit/>
          </a:bodyPr>
          <a:lstStyle/>
          <a:p>
            <a:pPr marL="285750" lvl="0" indent="-285750" algn="just">
              <a:buFont typeface="Wingdings" panose="05000000000000000000" pitchFamily="2" charset="2"/>
              <a:buChar char="l"/>
              <a:defRPr/>
            </a:pPr>
            <a:r>
              <a:rPr lang="zh-CN" altLang="en-US" sz="3200" dirty="0">
                <a:solidFill>
                  <a:schemeClr val="accent2"/>
                </a:solidFill>
                <a:ea typeface="微软雅黑" panose="020B0503020204020204" pitchFamily="34" charset="-122"/>
                <a:cs typeface="+mn-ea"/>
                <a:sym typeface="Arial" panose="020B0604020202020204" pitchFamily="34" charset="0"/>
              </a:rPr>
              <a:t>我希望在这一年过去以后得到什么？ </a:t>
            </a:r>
          </a:p>
        </p:txBody>
      </p:sp>
      <p:sp>
        <p:nvSpPr>
          <p:cNvPr id="73" name="矩形 72"/>
          <p:cNvSpPr/>
          <p:nvPr/>
        </p:nvSpPr>
        <p:spPr>
          <a:xfrm>
            <a:off x="2076239" y="2903908"/>
            <a:ext cx="7483251" cy="584775"/>
          </a:xfrm>
          <a:prstGeom prst="rect">
            <a:avLst/>
          </a:prstGeom>
          <a:effectLst/>
        </p:spPr>
        <p:txBody>
          <a:bodyPr wrap="square">
            <a:spAutoFit/>
          </a:bodyPr>
          <a:lstStyle/>
          <a:p>
            <a:pPr marL="285750" lvl="0" indent="-285750" algn="just">
              <a:buFont typeface="Wingdings" panose="05000000000000000000" pitchFamily="2" charset="2"/>
              <a:buChar char="l"/>
              <a:defRPr/>
            </a:pPr>
            <a:r>
              <a:rPr lang="zh-CN" altLang="en-US" sz="3200" dirty="0">
                <a:solidFill>
                  <a:srgbClr val="FFFFFF"/>
                </a:solidFill>
                <a:ea typeface="微软雅黑" panose="020B0503020204020204" pitchFamily="34" charset="-122"/>
                <a:cs typeface="+mn-ea"/>
                <a:sym typeface="Arial" panose="020B0604020202020204" pitchFamily="34" charset="0"/>
              </a:rPr>
              <a:t>这一年中还有哪些事情需要我花费时间？ </a:t>
            </a:r>
          </a:p>
        </p:txBody>
      </p:sp>
      <p:sp>
        <p:nvSpPr>
          <p:cNvPr id="74" name="矩形 73"/>
          <p:cNvSpPr/>
          <p:nvPr/>
        </p:nvSpPr>
        <p:spPr>
          <a:xfrm>
            <a:off x="2076239" y="4010633"/>
            <a:ext cx="6096000" cy="584775"/>
          </a:xfrm>
          <a:prstGeom prst="rect">
            <a:avLst/>
          </a:prstGeom>
          <a:effectLst/>
        </p:spPr>
        <p:txBody>
          <a:bodyPr>
            <a:spAutoFit/>
          </a:bodyPr>
          <a:lstStyle/>
          <a:p>
            <a:pPr marL="285750" lvl="0" indent="-285750" algn="just">
              <a:buFont typeface="Wingdings" panose="05000000000000000000" pitchFamily="2" charset="2"/>
              <a:buChar char="l"/>
              <a:defRPr/>
            </a:pPr>
            <a:r>
              <a:rPr lang="zh-CN" altLang="en-US" sz="3200" dirty="0">
                <a:solidFill>
                  <a:srgbClr val="FFFFFF"/>
                </a:solidFill>
                <a:ea typeface="微软雅黑" panose="020B0503020204020204" pitchFamily="34" charset="-122"/>
                <a:cs typeface="+mn-ea"/>
                <a:sym typeface="Arial" panose="020B0604020202020204" pitchFamily="34" charset="0"/>
              </a:rPr>
              <a:t>我必须做哪些事情？ </a:t>
            </a:r>
          </a:p>
        </p:txBody>
      </p:sp>
      <p:sp>
        <p:nvSpPr>
          <p:cNvPr id="75" name="矩形 74"/>
          <p:cNvSpPr/>
          <p:nvPr/>
        </p:nvSpPr>
        <p:spPr>
          <a:xfrm>
            <a:off x="2076239" y="5119504"/>
            <a:ext cx="6357831" cy="584775"/>
          </a:xfrm>
          <a:prstGeom prst="rect">
            <a:avLst/>
          </a:prstGeom>
          <a:effectLst/>
        </p:spPr>
        <p:txBody>
          <a:bodyPr wrap="none">
            <a:spAutoFit/>
          </a:bodyPr>
          <a:lstStyle/>
          <a:p>
            <a:pPr marL="285750" lvl="0" indent="-285750" algn="just">
              <a:buFont typeface="Wingdings" panose="05000000000000000000" pitchFamily="2" charset="2"/>
              <a:buChar char="l"/>
              <a:defRPr/>
            </a:pPr>
            <a:r>
              <a:rPr lang="zh-CN" altLang="en-US" sz="3200" dirty="0">
                <a:solidFill>
                  <a:srgbClr val="FFFFFF"/>
                </a:solidFill>
                <a:ea typeface="微软雅黑" panose="020B0503020204020204" pitchFamily="34" charset="-122"/>
                <a:cs typeface="+mn-ea"/>
                <a:sym typeface="Arial" panose="020B0604020202020204" pitchFamily="34" charset="0"/>
              </a:rPr>
              <a:t>这些事情必须在什么时候完成？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anim calcmode="lin" valueType="num">
                                      <p:cBhvr>
                                        <p:cTn id="13" dur="1000" fill="hold"/>
                                        <p:tgtEl>
                                          <p:spTgt spid="72"/>
                                        </p:tgtEl>
                                        <p:attrNameLst>
                                          <p:attrName>ppt_x</p:attrName>
                                        </p:attrNameLst>
                                      </p:cBhvr>
                                      <p:tavLst>
                                        <p:tav tm="0">
                                          <p:val>
                                            <p:strVal val="#ppt_x"/>
                                          </p:val>
                                        </p:tav>
                                        <p:tav tm="100000">
                                          <p:val>
                                            <p:strVal val="#ppt_x"/>
                                          </p:val>
                                        </p:tav>
                                      </p:tavLst>
                                    </p:anim>
                                    <p:anim calcmode="lin" valueType="num">
                                      <p:cBhvr>
                                        <p:cTn id="14" dur="1000" fill="hold"/>
                                        <p:tgtEl>
                                          <p:spTgt spid="7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1503682" y="1171706"/>
            <a:ext cx="9277091"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时间管理有一些基本原则是可以遵循的，下面介绍几种常见的工作或管理方法：</a:t>
            </a:r>
          </a:p>
        </p:txBody>
      </p:sp>
      <p:grpSp>
        <p:nvGrpSpPr>
          <p:cNvPr id="2" name="组合 1"/>
          <p:cNvGrpSpPr/>
          <p:nvPr/>
        </p:nvGrpSpPr>
        <p:grpSpPr>
          <a:xfrm>
            <a:off x="1812758" y="2004212"/>
            <a:ext cx="1956738" cy="1835350"/>
            <a:chOff x="1812758" y="2004212"/>
            <a:chExt cx="1956738" cy="1835350"/>
          </a:xfrm>
        </p:grpSpPr>
        <p:sp>
          <p:nvSpPr>
            <p:cNvPr id="24" name="流程图: 接点 23"/>
            <p:cNvSpPr/>
            <p:nvPr/>
          </p:nvSpPr>
          <p:spPr bwMode="auto">
            <a:xfrm>
              <a:off x="1848502" y="2004212"/>
              <a:ext cx="1920994" cy="1835350"/>
            </a:xfrm>
            <a:prstGeom prst="flowChartConnector">
              <a:avLst/>
            </a:prstGeom>
            <a:solidFill>
              <a:srgbClr val="0060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35" name="矩形 34"/>
            <p:cNvSpPr/>
            <p:nvPr/>
          </p:nvSpPr>
          <p:spPr>
            <a:xfrm>
              <a:off x="2135420" y="2473898"/>
              <a:ext cx="1347157"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FFFF"/>
                  </a:solidFill>
                  <a:effectLst/>
                  <a:uLnTx/>
                  <a:uFillTx/>
                  <a:ea typeface="微软雅黑" panose="020B0503020204020204" pitchFamily="34" charset="-122"/>
                  <a:cs typeface="+mn-ea"/>
                  <a:sym typeface="Arial" panose="020B0604020202020204" pitchFamily="34" charset="0"/>
                </a:rPr>
                <a:t>SMART</a:t>
              </a:r>
              <a:r>
                <a:rPr kumimoji="0" lang="zh-CN" altLang="en-US" sz="2400" b="1" i="0" u="none" strike="noStrike" kern="1200" cap="none" spc="0" normalizeH="0" baseline="0" noProof="0" dirty="0">
                  <a:ln>
                    <a:noFill/>
                  </a:ln>
                  <a:solidFill>
                    <a:srgbClr val="FFFFFF"/>
                  </a:solidFill>
                  <a:effectLst/>
                  <a:uLnTx/>
                  <a:uFillTx/>
                  <a:ea typeface="微软雅黑" panose="020B0503020204020204" pitchFamily="34" charset="-122"/>
                  <a:cs typeface="+mn-ea"/>
                  <a:sym typeface="Arial" panose="020B0604020202020204" pitchFamily="34" charset="0"/>
                </a:rPr>
                <a:t>原则</a:t>
              </a:r>
            </a:p>
          </p:txBody>
        </p:sp>
        <p:sp>
          <p:nvSpPr>
            <p:cNvPr id="41" name="椭圆 40"/>
            <p:cNvSpPr/>
            <p:nvPr/>
          </p:nvSpPr>
          <p:spPr bwMode="auto">
            <a:xfrm>
              <a:off x="1812758" y="2085473"/>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1</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5120983" y="2004212"/>
            <a:ext cx="1920994" cy="1835350"/>
            <a:chOff x="5120983" y="2004212"/>
            <a:chExt cx="1920994" cy="1835350"/>
          </a:xfrm>
        </p:grpSpPr>
        <p:sp>
          <p:nvSpPr>
            <p:cNvPr id="25" name="流程图: 接点 24"/>
            <p:cNvSpPr/>
            <p:nvPr/>
          </p:nvSpPr>
          <p:spPr bwMode="auto">
            <a:xfrm>
              <a:off x="5120983" y="2004212"/>
              <a:ext cx="1920994" cy="1835350"/>
            </a:xfrm>
            <a:prstGeom prst="flowChartConnector">
              <a:avLst/>
            </a:prstGeom>
            <a:solidFill>
              <a:srgbClr val="FFB73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36" name="矩形 35"/>
            <p:cNvSpPr/>
            <p:nvPr/>
          </p:nvSpPr>
          <p:spPr>
            <a:xfrm>
              <a:off x="5374105" y="2473898"/>
              <a:ext cx="1536247"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FFFFFF"/>
                  </a:solidFill>
                  <a:effectLst/>
                  <a:uLnTx/>
                  <a:uFillTx/>
                  <a:ea typeface="微软雅黑" panose="020B0503020204020204" pitchFamily="34" charset="-122"/>
                  <a:cs typeface="+mn-ea"/>
                  <a:sym typeface="Arial" panose="020B0604020202020204" pitchFamily="34" charset="0"/>
                </a:rPr>
                <a:t>二八定律</a:t>
              </a:r>
              <a:r>
                <a:rPr kumimoji="0" lang="zh-CN" altLang="en-US" sz="1600" b="1" i="0" u="none" strike="noStrike" kern="1200" cap="none" spc="0" normalizeH="0" baseline="0" noProof="0" dirty="0">
                  <a:ln>
                    <a:noFill/>
                  </a:ln>
                  <a:solidFill>
                    <a:srgbClr val="FFFFFF"/>
                  </a:solidFill>
                  <a:effectLst/>
                  <a:uLnTx/>
                  <a:uFillTx/>
                  <a:ea typeface="微软雅黑" panose="020B0503020204020204" pitchFamily="34" charset="-122"/>
                  <a:cs typeface="+mn-ea"/>
                  <a:sym typeface="Arial" panose="020B0604020202020204" pitchFamily="34" charset="0"/>
                </a:rPr>
                <a:t>（帕累托法则）</a:t>
              </a:r>
              <a:endParaRPr kumimoji="0" lang="zh-CN" altLang="en-US" sz="2000" b="1" i="0" u="none" strike="noStrike" kern="1200" cap="none" spc="0" normalizeH="0" baseline="0" noProof="0" dirty="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2" name="椭圆 41"/>
            <p:cNvSpPr/>
            <p:nvPr/>
          </p:nvSpPr>
          <p:spPr bwMode="auto">
            <a:xfrm>
              <a:off x="5133474" y="2085473"/>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2</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8482687" y="2004212"/>
            <a:ext cx="1920994" cy="1835350"/>
            <a:chOff x="8482687" y="2004212"/>
            <a:chExt cx="1920994" cy="1835350"/>
          </a:xfrm>
        </p:grpSpPr>
        <p:sp>
          <p:nvSpPr>
            <p:cNvPr id="26" name="流程图: 接点 25"/>
            <p:cNvSpPr/>
            <p:nvPr/>
          </p:nvSpPr>
          <p:spPr bwMode="auto">
            <a:xfrm>
              <a:off x="8482687" y="2004212"/>
              <a:ext cx="1920994" cy="1835350"/>
            </a:xfrm>
            <a:prstGeom prst="flowChartConnector">
              <a:avLst/>
            </a:prstGeom>
            <a:solidFill>
              <a:srgbClr val="29BBD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37" name="矩形 36"/>
            <p:cNvSpPr/>
            <p:nvPr/>
          </p:nvSpPr>
          <p:spPr>
            <a:xfrm>
              <a:off x="8687815" y="2532458"/>
              <a:ext cx="1614545"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四象限原则</a:t>
              </a:r>
              <a:r>
                <a:rPr kumimoji="0" lang="zh-CN" altLang="en-US" sz="16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（时间管理矩阵）</a:t>
              </a:r>
              <a:endParaRPr kumimoji="0" lang="zh-CN" altLang="en-US" sz="20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3" name="椭圆 42"/>
            <p:cNvSpPr/>
            <p:nvPr/>
          </p:nvSpPr>
          <p:spPr bwMode="auto">
            <a:xfrm>
              <a:off x="8502316" y="2085473"/>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3</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1812758" y="4185938"/>
            <a:ext cx="1956738" cy="1835350"/>
            <a:chOff x="1812758" y="4185938"/>
            <a:chExt cx="1956738" cy="1835350"/>
          </a:xfrm>
        </p:grpSpPr>
        <p:sp>
          <p:nvSpPr>
            <p:cNvPr id="27" name="流程图: 接点 26"/>
            <p:cNvSpPr/>
            <p:nvPr/>
          </p:nvSpPr>
          <p:spPr bwMode="auto">
            <a:xfrm>
              <a:off x="1848502" y="4185938"/>
              <a:ext cx="1920994" cy="1835350"/>
            </a:xfrm>
            <a:prstGeom prst="flowChartConnector">
              <a:avLst/>
            </a:prstGeom>
            <a:solidFill>
              <a:srgbClr val="29BBD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38" name="矩形 37"/>
            <p:cNvSpPr/>
            <p:nvPr/>
          </p:nvSpPr>
          <p:spPr>
            <a:xfrm>
              <a:off x="2157734" y="4790090"/>
              <a:ext cx="1302528"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有序原则</a:t>
              </a:r>
            </a:p>
          </p:txBody>
        </p:sp>
        <p:sp>
          <p:nvSpPr>
            <p:cNvPr id="44" name="椭圆 43"/>
            <p:cNvSpPr/>
            <p:nvPr/>
          </p:nvSpPr>
          <p:spPr bwMode="auto">
            <a:xfrm>
              <a:off x="1812758" y="4347410"/>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4</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5120983" y="4185938"/>
            <a:ext cx="1920994" cy="1835350"/>
            <a:chOff x="5120983" y="4185938"/>
            <a:chExt cx="1920994" cy="1835350"/>
          </a:xfrm>
        </p:grpSpPr>
        <p:sp>
          <p:nvSpPr>
            <p:cNvPr id="28" name="流程图: 接点 27"/>
            <p:cNvSpPr/>
            <p:nvPr/>
          </p:nvSpPr>
          <p:spPr bwMode="auto">
            <a:xfrm>
              <a:off x="5120983" y="4185938"/>
              <a:ext cx="1920994" cy="1835350"/>
            </a:xfrm>
            <a:prstGeom prst="flowChartConnector">
              <a:avLst/>
            </a:prstGeom>
            <a:solidFill>
              <a:srgbClr val="0060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39" name="矩形 38"/>
            <p:cNvSpPr/>
            <p:nvPr/>
          </p:nvSpPr>
          <p:spPr>
            <a:xfrm>
              <a:off x="5372566" y="4666979"/>
              <a:ext cx="1504485"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对象原则</a:t>
              </a:r>
              <a:r>
                <a:rPr kumimoji="0" lang="zh-CN" altLang="en-US" sz="16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a:t>
              </a:r>
              <a:r>
                <a:rPr kumimoji="0" lang="en-US" altLang="zh-CN" sz="16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5W2H</a:t>
              </a:r>
              <a:r>
                <a:rPr kumimoji="0" lang="zh-CN" altLang="en-US" sz="16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原则）</a:t>
              </a:r>
              <a:endParaRPr kumimoji="0" lang="zh-CN" altLang="en-US" sz="24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5" name="椭圆 44"/>
            <p:cNvSpPr/>
            <p:nvPr/>
          </p:nvSpPr>
          <p:spPr bwMode="auto">
            <a:xfrm>
              <a:off x="5133474" y="4347410"/>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5</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8482687" y="4185938"/>
            <a:ext cx="1920994" cy="1835350"/>
            <a:chOff x="8482687" y="4185938"/>
            <a:chExt cx="1920994" cy="1835350"/>
          </a:xfrm>
        </p:grpSpPr>
        <p:sp>
          <p:nvSpPr>
            <p:cNvPr id="29" name="流程图: 接点 28"/>
            <p:cNvSpPr/>
            <p:nvPr/>
          </p:nvSpPr>
          <p:spPr bwMode="auto">
            <a:xfrm>
              <a:off x="8482687" y="4185938"/>
              <a:ext cx="1920994" cy="1835350"/>
            </a:xfrm>
            <a:prstGeom prst="flowChartConnector">
              <a:avLst/>
            </a:prstGeom>
            <a:solidFill>
              <a:srgbClr val="FFB73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0" name="矩形 39"/>
            <p:cNvSpPr/>
            <p:nvPr/>
          </p:nvSpPr>
          <p:spPr>
            <a:xfrm>
              <a:off x="8914274" y="4646484"/>
              <a:ext cx="1072437"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PDCD</a:t>
              </a:r>
              <a:r>
                <a:rPr kumimoji="0" lang="zh-CN" altLang="en-US" sz="2000" b="1"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循环法</a:t>
              </a:r>
            </a:p>
          </p:txBody>
        </p:sp>
        <p:sp>
          <p:nvSpPr>
            <p:cNvPr id="46" name="椭圆 45"/>
            <p:cNvSpPr/>
            <p:nvPr/>
          </p:nvSpPr>
          <p:spPr bwMode="auto">
            <a:xfrm>
              <a:off x="8502316" y="4347410"/>
              <a:ext cx="481263" cy="481263"/>
            </a:xfrm>
            <a:prstGeom prst="ellipse">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6</a:t>
              </a:r>
              <a:endParaRPr kumimoji="0" lang="zh-CN" altLang="en-US" sz="18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文本占位符 55298"/>
          <p:cNvSpPr txBox="1">
            <a:spLocks noChangeArrowheads="1"/>
          </p:cNvSpPr>
          <p:nvPr/>
        </p:nvSpPr>
        <p:spPr>
          <a:xfrm>
            <a:off x="1441853" y="1284953"/>
            <a:ext cx="9074150"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3D3D3D"/>
                </a:solidFill>
                <a:effectLst/>
                <a:uLnTx/>
                <a:uFillTx/>
                <a:latin typeface="Arial" panose="020B0604020202020204" pitchFamily="34" charset="0"/>
                <a:ea typeface="微软雅黑" panose="020B0503020204020204" pitchFamily="34" charset="-122"/>
                <a:sym typeface="Arial" panose="020B0604020202020204" pitchFamily="34" charset="0"/>
              </a:rPr>
              <a:t>        </a:t>
            </a:r>
            <a:r>
              <a:rPr kumimoji="0" lang="zh-CN" altLang="en-US" sz="2000" b="0" i="0" u="none" strike="noStrike" kern="1200" cap="none" spc="0" normalizeH="0" baseline="0" noProof="0">
                <a:ln>
                  <a:noFill/>
                </a:ln>
                <a:solidFill>
                  <a:srgbClr val="3D3D3D"/>
                </a:solidFill>
                <a:effectLst/>
                <a:uLnTx/>
                <a:uFillTx/>
                <a:latin typeface="Arial" panose="020B0604020202020204" pitchFamily="34" charset="0"/>
                <a:ea typeface="微软雅黑" panose="020B0503020204020204" pitchFamily="34" charset="-122"/>
                <a:sym typeface="Arial" panose="020B0604020202020204" pitchFamily="34" charset="0"/>
              </a:rPr>
              <a:t>把事务按其紧迫性和重要性分成</a:t>
            </a:r>
            <a:r>
              <a:rPr kumimoji="0" lang="en-US" altLang="zh-CN" sz="2000" b="0" i="0" u="none" strike="noStrike" kern="1200" cap="none" spc="0" normalizeH="0" baseline="0" noProof="0">
                <a:ln>
                  <a:noFill/>
                </a:ln>
                <a:solidFill>
                  <a:srgbClr val="3D3D3D"/>
                </a:solidFill>
                <a:effectLst/>
                <a:uLnTx/>
                <a:uFillTx/>
                <a:latin typeface="Arial" panose="020B0604020202020204" pitchFamily="34" charset="0"/>
                <a:ea typeface="微软雅黑" panose="020B0503020204020204" pitchFamily="34" charset="-122"/>
                <a:sym typeface="Arial" panose="020B0604020202020204" pitchFamily="34" charset="0"/>
              </a:rPr>
              <a:t>ABCD</a:t>
            </a:r>
            <a:r>
              <a:rPr kumimoji="0" lang="zh-CN" altLang="en-US" sz="2000" b="0" i="0" u="none" strike="noStrike" kern="1200" cap="none" spc="0" normalizeH="0" baseline="0" noProof="0">
                <a:ln>
                  <a:noFill/>
                </a:ln>
                <a:solidFill>
                  <a:srgbClr val="3D3D3D"/>
                </a:solidFill>
                <a:effectLst/>
                <a:uLnTx/>
                <a:uFillTx/>
                <a:latin typeface="Arial" panose="020B0604020202020204" pitchFamily="34" charset="0"/>
                <a:ea typeface="微软雅黑" panose="020B0503020204020204" pitchFamily="34" charset="-122"/>
                <a:sym typeface="Arial" panose="020B0604020202020204" pitchFamily="34" charset="0"/>
              </a:rPr>
              <a:t>四类，形成时间管理的优先矩阵。</a:t>
            </a:r>
          </a:p>
        </p:txBody>
      </p:sp>
      <p:sp>
        <p:nvSpPr>
          <p:cNvPr id="48" name="矩形: 圆角 47"/>
          <p:cNvSpPr/>
          <p:nvPr/>
        </p:nvSpPr>
        <p:spPr bwMode="auto">
          <a:xfrm>
            <a:off x="6550231" y="2253659"/>
            <a:ext cx="4166228" cy="1537950"/>
          </a:xfrm>
          <a:prstGeom prst="roundRect">
            <a:avLst>
              <a:gd name="adj" fmla="val 5193"/>
            </a:avLst>
          </a:prstGeom>
          <a:solidFill>
            <a:srgbClr val="FFB73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9" name="矩形: 圆角 48"/>
          <p:cNvSpPr/>
          <p:nvPr/>
        </p:nvSpPr>
        <p:spPr bwMode="auto">
          <a:xfrm>
            <a:off x="1405345" y="2265720"/>
            <a:ext cx="4166228" cy="1537950"/>
          </a:xfrm>
          <a:prstGeom prst="roundRect">
            <a:avLst>
              <a:gd name="adj" fmla="val 5193"/>
            </a:avLst>
          </a:prstGeom>
          <a:solidFill>
            <a:srgbClr val="00608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50" name="矩形: 圆角 49"/>
          <p:cNvSpPr/>
          <p:nvPr/>
        </p:nvSpPr>
        <p:spPr bwMode="auto">
          <a:xfrm>
            <a:off x="6550231" y="4288454"/>
            <a:ext cx="4166228" cy="1537950"/>
          </a:xfrm>
          <a:prstGeom prst="roundRect">
            <a:avLst>
              <a:gd name="adj" fmla="val 5193"/>
            </a:avLst>
          </a:prstGeom>
          <a:solidFill>
            <a:srgbClr val="29BB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51" name="矩形: 圆角 50"/>
          <p:cNvSpPr/>
          <p:nvPr/>
        </p:nvSpPr>
        <p:spPr bwMode="auto">
          <a:xfrm>
            <a:off x="1405345" y="4300515"/>
            <a:ext cx="4166228" cy="1537950"/>
          </a:xfrm>
          <a:prstGeom prst="roundRect">
            <a:avLst>
              <a:gd name="adj" fmla="val 5193"/>
            </a:avLst>
          </a:prstGeom>
          <a:solidFill>
            <a:srgbClr val="FD885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grpSp>
        <p:nvGrpSpPr>
          <p:cNvPr id="52" name="组合 51"/>
          <p:cNvGrpSpPr/>
          <p:nvPr/>
        </p:nvGrpSpPr>
        <p:grpSpPr>
          <a:xfrm>
            <a:off x="6770405" y="2407591"/>
            <a:ext cx="2162729" cy="1205098"/>
            <a:chOff x="5120287" y="2280869"/>
            <a:chExt cx="2162729" cy="1205098"/>
          </a:xfrm>
        </p:grpSpPr>
        <p:sp>
          <p:nvSpPr>
            <p:cNvPr id="53" name="文本框 52"/>
            <p:cNvSpPr txBox="1"/>
            <p:nvPr/>
          </p:nvSpPr>
          <p:spPr>
            <a:xfrm>
              <a:off x="5984412" y="2280869"/>
              <a:ext cx="1298604" cy="11374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重要</a:t>
              </a: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紧迫</a:t>
              </a:r>
            </a:p>
          </p:txBody>
        </p:sp>
        <p:sp>
          <p:nvSpPr>
            <p:cNvPr id="54" name="文本框 53"/>
            <p:cNvSpPr txBox="1"/>
            <p:nvPr/>
          </p:nvSpPr>
          <p:spPr>
            <a:xfrm>
              <a:off x="5226050" y="2716526"/>
              <a:ext cx="590059" cy="7694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A</a:t>
              </a:r>
              <a:endParaRPr kumimoji="0" lang="zh-CN" altLang="en-US"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54"/>
            <p:cNvSpPr txBox="1"/>
            <p:nvPr/>
          </p:nvSpPr>
          <p:spPr>
            <a:xfrm>
              <a:off x="5120287" y="2449921"/>
              <a:ext cx="834425" cy="338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优先级</a:t>
              </a:r>
            </a:p>
          </p:txBody>
        </p:sp>
        <p:cxnSp>
          <p:nvCxnSpPr>
            <p:cNvPr id="56" name="直接连接符 55"/>
            <p:cNvCxnSpPr/>
            <p:nvPr/>
          </p:nvCxnSpPr>
          <p:spPr bwMode="auto">
            <a:xfrm>
              <a:off x="5952328" y="2449921"/>
              <a:ext cx="0" cy="968439"/>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组合 56"/>
          <p:cNvGrpSpPr/>
          <p:nvPr/>
        </p:nvGrpSpPr>
        <p:grpSpPr>
          <a:xfrm>
            <a:off x="1519878" y="2419652"/>
            <a:ext cx="2162729" cy="1205098"/>
            <a:chOff x="5120287" y="2280869"/>
            <a:chExt cx="2162729" cy="1205098"/>
          </a:xfrm>
        </p:grpSpPr>
        <p:sp>
          <p:nvSpPr>
            <p:cNvPr id="58" name="文本框 57"/>
            <p:cNvSpPr txBox="1"/>
            <p:nvPr/>
          </p:nvSpPr>
          <p:spPr>
            <a:xfrm>
              <a:off x="5984412" y="2280869"/>
              <a:ext cx="1298604" cy="11374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重要</a:t>
              </a: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不紧迫</a:t>
              </a:r>
            </a:p>
          </p:txBody>
        </p:sp>
        <p:sp>
          <p:nvSpPr>
            <p:cNvPr id="59" name="文本框 58"/>
            <p:cNvSpPr txBox="1"/>
            <p:nvPr/>
          </p:nvSpPr>
          <p:spPr>
            <a:xfrm>
              <a:off x="5226050" y="2716526"/>
              <a:ext cx="590059" cy="7694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B</a:t>
              </a:r>
              <a:endParaRPr kumimoji="0" lang="zh-CN" altLang="en-US"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5120287" y="2449921"/>
              <a:ext cx="834425" cy="338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优先级</a:t>
              </a:r>
            </a:p>
          </p:txBody>
        </p:sp>
        <p:cxnSp>
          <p:nvCxnSpPr>
            <p:cNvPr id="61" name="直接连接符 60"/>
            <p:cNvCxnSpPr/>
            <p:nvPr/>
          </p:nvCxnSpPr>
          <p:spPr bwMode="auto">
            <a:xfrm>
              <a:off x="5952328" y="2449921"/>
              <a:ext cx="0" cy="968439"/>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2" name="组合 61"/>
          <p:cNvGrpSpPr/>
          <p:nvPr/>
        </p:nvGrpSpPr>
        <p:grpSpPr>
          <a:xfrm>
            <a:off x="6770405" y="4426344"/>
            <a:ext cx="2162729" cy="1205098"/>
            <a:chOff x="5120287" y="2280869"/>
            <a:chExt cx="2162729" cy="1205098"/>
          </a:xfrm>
        </p:grpSpPr>
        <p:sp>
          <p:nvSpPr>
            <p:cNvPr id="63" name="文本框 62"/>
            <p:cNvSpPr txBox="1"/>
            <p:nvPr/>
          </p:nvSpPr>
          <p:spPr>
            <a:xfrm>
              <a:off x="5984412" y="2280869"/>
              <a:ext cx="1298604" cy="11374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不重要</a:t>
              </a: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紧迫</a:t>
              </a:r>
            </a:p>
          </p:txBody>
        </p:sp>
        <p:sp>
          <p:nvSpPr>
            <p:cNvPr id="64" name="文本框 63"/>
            <p:cNvSpPr txBox="1"/>
            <p:nvPr/>
          </p:nvSpPr>
          <p:spPr>
            <a:xfrm>
              <a:off x="5226050" y="2716526"/>
              <a:ext cx="590059" cy="7694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C</a:t>
              </a:r>
              <a:endParaRPr kumimoji="0" lang="zh-CN" altLang="en-US"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5120287" y="2449921"/>
              <a:ext cx="834425" cy="338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优先级</a:t>
              </a:r>
            </a:p>
          </p:txBody>
        </p:sp>
        <p:cxnSp>
          <p:nvCxnSpPr>
            <p:cNvPr id="66" name="直接连接符 65"/>
            <p:cNvCxnSpPr/>
            <p:nvPr/>
          </p:nvCxnSpPr>
          <p:spPr bwMode="auto">
            <a:xfrm>
              <a:off x="5952328" y="2449921"/>
              <a:ext cx="0" cy="968439"/>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组合 66"/>
          <p:cNvGrpSpPr/>
          <p:nvPr/>
        </p:nvGrpSpPr>
        <p:grpSpPr>
          <a:xfrm>
            <a:off x="1519878" y="4438405"/>
            <a:ext cx="2162729" cy="1205098"/>
            <a:chOff x="5120287" y="2280869"/>
            <a:chExt cx="2162729" cy="1205098"/>
          </a:xfrm>
        </p:grpSpPr>
        <p:sp>
          <p:nvSpPr>
            <p:cNvPr id="68" name="文本框 67"/>
            <p:cNvSpPr txBox="1"/>
            <p:nvPr/>
          </p:nvSpPr>
          <p:spPr>
            <a:xfrm>
              <a:off x="5984412" y="2280869"/>
              <a:ext cx="1298604" cy="1137491"/>
            </a:xfrm>
            <a:prstGeom prst="rect">
              <a:avLst/>
            </a:prstGeom>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不重要</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不紧迫</a:t>
              </a:r>
            </a:p>
          </p:txBody>
        </p:sp>
        <p:sp>
          <p:nvSpPr>
            <p:cNvPr id="69" name="文本框 68"/>
            <p:cNvSpPr txBox="1"/>
            <p:nvPr/>
          </p:nvSpPr>
          <p:spPr>
            <a:xfrm>
              <a:off x="5226050" y="2716526"/>
              <a:ext cx="590059" cy="769441"/>
            </a:xfrm>
            <a:prstGeom prst="rect">
              <a:avLst/>
            </a:prstGeom>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D</a:t>
              </a:r>
              <a:endParaRPr kumimoji="0" lang="zh-CN" altLang="en-US" sz="4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0" name="文本框 69"/>
            <p:cNvSpPr txBox="1"/>
            <p:nvPr/>
          </p:nvSpPr>
          <p:spPr>
            <a:xfrm>
              <a:off x="5120287" y="2449921"/>
              <a:ext cx="834425" cy="338554"/>
            </a:xfrm>
            <a:prstGeom prst="rect">
              <a:avLst/>
            </a:prstGeom>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just">
                <a:defRPr>
                  <a:solidFill>
                    <a:schemeClr val="tx2"/>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优先级</a:t>
              </a:r>
            </a:p>
          </p:txBody>
        </p:sp>
        <p:cxnSp>
          <p:nvCxnSpPr>
            <p:cNvPr id="71" name="直接连接符 70"/>
            <p:cNvCxnSpPr/>
            <p:nvPr/>
          </p:nvCxnSpPr>
          <p:spPr bwMode="auto">
            <a:xfrm>
              <a:off x="5952328" y="2449921"/>
              <a:ext cx="0" cy="968439"/>
            </a:xfrm>
            <a:prstGeom prst="lin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矩形 71"/>
          <p:cNvSpPr/>
          <p:nvPr/>
        </p:nvSpPr>
        <p:spPr>
          <a:xfrm>
            <a:off x="3470552" y="2691597"/>
            <a:ext cx="1927026" cy="8617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学习新技能</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建立人际关系</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保持身体健康</a:t>
            </a:r>
          </a:p>
        </p:txBody>
      </p:sp>
      <p:sp>
        <p:nvSpPr>
          <p:cNvPr id="73" name="矩形 72"/>
          <p:cNvSpPr/>
          <p:nvPr/>
        </p:nvSpPr>
        <p:spPr>
          <a:xfrm>
            <a:off x="8756342" y="2679536"/>
            <a:ext cx="1927026" cy="8617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en-US" altLang="zh-CN"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a:t>
            </a: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危机</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紧急状况</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有限期的计划</a:t>
            </a:r>
          </a:p>
        </p:txBody>
      </p:sp>
      <p:sp>
        <p:nvSpPr>
          <p:cNvPr id="74" name="矩形 73"/>
          <p:cNvSpPr/>
          <p:nvPr/>
        </p:nvSpPr>
        <p:spPr>
          <a:xfrm>
            <a:off x="3470552" y="4718688"/>
            <a:ext cx="1927026" cy="8617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琐碎的事情</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某些信件</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无聊的谈话</a:t>
            </a:r>
          </a:p>
        </p:txBody>
      </p:sp>
      <p:sp>
        <p:nvSpPr>
          <p:cNvPr id="75" name="矩形 74"/>
          <p:cNvSpPr/>
          <p:nvPr/>
        </p:nvSpPr>
        <p:spPr>
          <a:xfrm>
            <a:off x="8756342" y="4706627"/>
            <a:ext cx="1927026" cy="8617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某些电话</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不速之客</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rPr>
              <a:t> 某些会议</a:t>
            </a:r>
          </a:p>
        </p:txBody>
      </p:sp>
      <p:sp>
        <p:nvSpPr>
          <p:cNvPr id="76" name="文本框 75"/>
          <p:cNvSpPr txBox="1">
            <a:spLocks noChangeArrowheads="1"/>
          </p:cNvSpPr>
          <p:nvPr/>
        </p:nvSpPr>
        <p:spPr bwMode="auto">
          <a:xfrm rot="19721191">
            <a:off x="9067841" y="2076442"/>
            <a:ext cx="1037471" cy="375839"/>
          </a:xfrm>
          <a:prstGeom prst="rect">
            <a:avLst/>
          </a:prstGeom>
          <a:solidFill>
            <a:srgbClr val="29BBD2"/>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马上做</a:t>
            </a:r>
          </a:p>
        </p:txBody>
      </p:sp>
      <p:sp>
        <p:nvSpPr>
          <p:cNvPr id="77" name="文本框 76"/>
          <p:cNvSpPr txBox="1">
            <a:spLocks noChangeArrowheads="1"/>
          </p:cNvSpPr>
          <p:nvPr/>
        </p:nvSpPr>
        <p:spPr bwMode="auto">
          <a:xfrm rot="19721191">
            <a:off x="3225294" y="2019904"/>
            <a:ext cx="1037471" cy="375839"/>
          </a:xfrm>
          <a:prstGeom prst="rect">
            <a:avLst/>
          </a:prstGeom>
          <a:solidFill>
            <a:srgbClr val="FD885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vl2pPr marL="742950" indent="-28575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计划做</a:t>
            </a:r>
          </a:p>
        </p:txBody>
      </p:sp>
      <p:sp>
        <p:nvSpPr>
          <p:cNvPr id="78" name="文本框 77"/>
          <p:cNvSpPr txBox="1">
            <a:spLocks noChangeArrowheads="1"/>
          </p:cNvSpPr>
          <p:nvPr/>
        </p:nvSpPr>
        <p:spPr bwMode="auto">
          <a:xfrm rot="19625748">
            <a:off x="8995197" y="4157147"/>
            <a:ext cx="928867" cy="375839"/>
          </a:xfrm>
          <a:prstGeom prst="rect">
            <a:avLst/>
          </a:prstGeom>
          <a:solidFill>
            <a:srgbClr val="006083"/>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授权</a:t>
            </a:r>
          </a:p>
        </p:txBody>
      </p:sp>
      <p:sp>
        <p:nvSpPr>
          <p:cNvPr id="79" name="文本框 78"/>
          <p:cNvSpPr txBox="1">
            <a:spLocks noChangeArrowheads="1"/>
          </p:cNvSpPr>
          <p:nvPr/>
        </p:nvSpPr>
        <p:spPr bwMode="auto">
          <a:xfrm rot="19721191">
            <a:off x="3781774" y="4139249"/>
            <a:ext cx="928867" cy="375839"/>
          </a:xfrm>
          <a:prstGeom prst="rect">
            <a:avLst/>
          </a:prstGeom>
          <a:solidFill>
            <a:srgbClr val="FFB73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不做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par>
                                <p:cTn id="12" presetID="22" presetClass="entr" presetSubtype="8"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par>
                                <p:cTn id="25" presetID="22" presetClass="entr" presetSubtype="2"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right)">
                                      <p:cBhvr>
                                        <p:cTn id="30" dur="500"/>
                                        <p:tgtEl>
                                          <p:spTgt spid="7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right)">
                                      <p:cBhvr>
                                        <p:cTn id="33" dur="500"/>
                                        <p:tgtEl>
                                          <p:spTgt spid="76"/>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down)">
                                      <p:cBhvr>
                                        <p:cTn id="46" dur="500"/>
                                        <p:tgtEl>
                                          <p:spTgt spid="79"/>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22" presetClass="entr" presetSubtype="4"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down)">
                                      <p:cBhvr>
                                        <p:cTn id="53" dur="500"/>
                                        <p:tgtEl>
                                          <p:spTgt spid="6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down)">
                                      <p:cBhvr>
                                        <p:cTn id="56" dur="500"/>
                                        <p:tgtEl>
                                          <p:spTgt spid="7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down)">
                                      <p:cBhvr>
                                        <p:cTn id="5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0" grpId="0" animBg="1"/>
      <p:bldP spid="51" grpId="0" animBg="1"/>
      <p:bldP spid="72" grpId="0"/>
      <p:bldP spid="73" grpId="0"/>
      <p:bldP spid="74" grpId="0"/>
      <p:bldP spid="75" grpId="0"/>
      <p:bldP spid="76" grpId="0" animBg="1"/>
      <p:bldP spid="77" grpId="0" animBg="1"/>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338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2306" y="2255959"/>
            <a:ext cx="10850563" cy="2129250"/>
            <a:chOff x="669925" y="2255959"/>
            <a:chExt cx="10850563" cy="2129250"/>
          </a:xfrm>
        </p:grpSpPr>
        <p:grpSp>
          <p:nvGrpSpPr>
            <p:cNvPr id="25" name="iṧļîdê"/>
            <p:cNvGrpSpPr/>
            <p:nvPr/>
          </p:nvGrpSpPr>
          <p:grpSpPr>
            <a:xfrm>
              <a:off x="3868401" y="2619360"/>
              <a:ext cx="4476949" cy="1619283"/>
              <a:chOff x="3868401" y="2619360"/>
              <a:chExt cx="4476949" cy="1619283"/>
            </a:xfrm>
          </p:grpSpPr>
          <p:sp>
            <p:nvSpPr>
              <p:cNvPr id="48" name="îśľîḑe"/>
              <p:cNvSpPr/>
              <p:nvPr/>
            </p:nvSpPr>
            <p:spPr>
              <a:xfrm>
                <a:off x="6147753" y="2619360"/>
                <a:ext cx="2197597" cy="1619283"/>
              </a:xfrm>
              <a:prstGeom prst="homePlate">
                <a:avLst/>
              </a:prstGeom>
              <a:solidFill>
                <a:srgbClr val="FFB7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chorCtr="0">
                <a:normAutofit/>
              </a:bodyPr>
              <a:lstStyle/>
              <a:p>
                <a:pPr lvl="0" defTabSz="914400">
                  <a:defRPr/>
                </a:pPr>
                <a:r>
                  <a:rPr lang="zh-CN" altLang="en-US" b="1" dirty="0">
                    <a:solidFill>
                      <a:schemeClr val="accent2"/>
                    </a:solidFill>
                  </a:rPr>
                  <a:t>提升执行力</a:t>
                </a:r>
              </a:p>
            </p:txBody>
          </p:sp>
          <p:sp>
            <p:nvSpPr>
              <p:cNvPr id="49" name="ïṩ1íḋe"/>
              <p:cNvSpPr/>
              <p:nvPr/>
            </p:nvSpPr>
            <p:spPr>
              <a:xfrm flipH="1">
                <a:off x="3868401" y="2619360"/>
                <a:ext cx="2197597" cy="1619283"/>
              </a:xfrm>
              <a:prstGeom prst="homePlate">
                <a:avLst/>
              </a:prstGeom>
              <a:solidFill>
                <a:srgbClr val="29BBD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chorCtr="0">
                <a:normAutofit/>
              </a:bodyPr>
              <a:lstStyle/>
              <a:p>
                <a:pPr lvl="0" algn="r" defTabSz="914400">
                  <a:spcBef>
                    <a:spcPct val="0"/>
                  </a:spcBef>
                  <a:defRPr/>
                </a:pPr>
                <a:r>
                  <a:rPr lang="zh-CN" altLang="en-US" sz="2000" b="1" dirty="0">
                    <a:solidFill>
                      <a:schemeClr val="accent2"/>
                    </a:solidFill>
                  </a:rPr>
                  <a:t>提升执行力</a:t>
                </a:r>
              </a:p>
            </p:txBody>
          </p:sp>
        </p:grpSp>
        <p:grpSp>
          <p:nvGrpSpPr>
            <p:cNvPr id="26" name="îş1îďé"/>
            <p:cNvGrpSpPr/>
            <p:nvPr/>
          </p:nvGrpSpPr>
          <p:grpSpPr>
            <a:xfrm>
              <a:off x="9471957" y="2255959"/>
              <a:ext cx="914400" cy="914400"/>
              <a:chOff x="9733216" y="2255959"/>
              <a:chExt cx="914400" cy="914400"/>
            </a:xfrm>
          </p:grpSpPr>
          <p:sp>
            <p:nvSpPr>
              <p:cNvPr id="38" name="îṣľíďê"/>
              <p:cNvSpPr/>
              <p:nvPr/>
            </p:nvSpPr>
            <p:spPr>
              <a:xfrm>
                <a:off x="9733216" y="2255959"/>
                <a:ext cx="914400" cy="914400"/>
              </a:xfrm>
              <a:prstGeom prst="ellipse">
                <a:avLst/>
              </a:prstGeom>
              <a:solidFill>
                <a:srgbClr val="FFB7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47" name="iṩḷíḍè"/>
              <p:cNvSpPr/>
              <p:nvPr/>
            </p:nvSpPr>
            <p:spPr bwMode="auto">
              <a:xfrm>
                <a:off x="9961207" y="2519461"/>
                <a:ext cx="458418" cy="38739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p:spPr>
            <p:txBody>
              <a:bodyPr wrap="square" lIns="91440" tIns="45720" rIns="91440" bIns="45720" anchor="ctr">
                <a:normAutofit/>
              </a:bodyPr>
              <a:lstStyle/>
              <a:p>
                <a:pPr algn="ctr"/>
                <a:endParaRPr/>
              </a:p>
            </p:txBody>
          </p:sp>
        </p:grpSp>
        <p:grpSp>
          <p:nvGrpSpPr>
            <p:cNvPr id="27" name="îṡ1iḍè"/>
            <p:cNvGrpSpPr/>
            <p:nvPr/>
          </p:nvGrpSpPr>
          <p:grpSpPr>
            <a:xfrm>
              <a:off x="1811962" y="2255959"/>
              <a:ext cx="914400" cy="914400"/>
              <a:chOff x="1970341" y="2255959"/>
              <a:chExt cx="914400" cy="914400"/>
            </a:xfrm>
          </p:grpSpPr>
          <p:sp>
            <p:nvSpPr>
              <p:cNvPr id="36" name="îšḻïďè"/>
              <p:cNvSpPr/>
              <p:nvPr/>
            </p:nvSpPr>
            <p:spPr>
              <a:xfrm>
                <a:off x="1970341" y="2255959"/>
                <a:ext cx="914400" cy="914400"/>
              </a:xfrm>
              <a:prstGeom prst="ellips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7" name="íṡļîḍê"/>
              <p:cNvSpPr/>
              <p:nvPr/>
            </p:nvSpPr>
            <p:spPr bwMode="auto">
              <a:xfrm>
                <a:off x="2216060" y="2473406"/>
                <a:ext cx="422961" cy="479506"/>
              </a:xfrm>
              <a:custGeom>
                <a:avLst/>
                <a:gdLst>
                  <a:gd name="connsiteX0" fmla="*/ 99685 w 296863"/>
                  <a:gd name="connsiteY0" fmla="*/ 290512 h 336550"/>
                  <a:gd name="connsiteX1" fmla="*/ 90488 w 296863"/>
                  <a:gd name="connsiteY1" fmla="*/ 299244 h 336550"/>
                  <a:gd name="connsiteX2" fmla="*/ 99685 w 296863"/>
                  <a:gd name="connsiteY2" fmla="*/ 307975 h 336550"/>
                  <a:gd name="connsiteX3" fmla="*/ 119392 w 296863"/>
                  <a:gd name="connsiteY3" fmla="*/ 307975 h 336550"/>
                  <a:gd name="connsiteX4" fmla="*/ 128588 w 296863"/>
                  <a:gd name="connsiteY4" fmla="*/ 299244 h 336550"/>
                  <a:gd name="connsiteX5" fmla="*/ 119392 w 296863"/>
                  <a:gd name="connsiteY5" fmla="*/ 290512 h 336550"/>
                  <a:gd name="connsiteX6" fmla="*/ 99685 w 296863"/>
                  <a:gd name="connsiteY6" fmla="*/ 290512 h 336550"/>
                  <a:gd name="connsiteX7" fmla="*/ 0 w 296863"/>
                  <a:gd name="connsiteY7" fmla="*/ 277812 h 336550"/>
                  <a:gd name="connsiteX8" fmla="*/ 219075 w 296863"/>
                  <a:gd name="connsiteY8" fmla="*/ 277812 h 336550"/>
                  <a:gd name="connsiteX9" fmla="*/ 219075 w 296863"/>
                  <a:gd name="connsiteY9" fmla="*/ 324803 h 336550"/>
                  <a:gd name="connsiteX10" fmla="*/ 208517 w 296863"/>
                  <a:gd name="connsiteY10" fmla="*/ 336550 h 336550"/>
                  <a:gd name="connsiteX11" fmla="*/ 11877 w 296863"/>
                  <a:gd name="connsiteY11" fmla="*/ 336550 h 336550"/>
                  <a:gd name="connsiteX12" fmla="*/ 0 w 296863"/>
                  <a:gd name="connsiteY12" fmla="*/ 324803 h 336550"/>
                  <a:gd name="connsiteX13" fmla="*/ 0 w 296863"/>
                  <a:gd name="connsiteY13" fmla="*/ 277812 h 336550"/>
                  <a:gd name="connsiteX14" fmla="*/ 120721 w 296863"/>
                  <a:gd name="connsiteY14" fmla="*/ 42862 h 336550"/>
                  <a:gd name="connsiteX15" fmla="*/ 266630 w 296863"/>
                  <a:gd name="connsiteY15" fmla="*/ 42862 h 336550"/>
                  <a:gd name="connsiteX16" fmla="*/ 296863 w 296863"/>
                  <a:gd name="connsiteY16" fmla="*/ 71747 h 336550"/>
                  <a:gd name="connsiteX17" fmla="*/ 296863 w 296863"/>
                  <a:gd name="connsiteY17" fmla="*/ 151838 h 336550"/>
                  <a:gd name="connsiteX18" fmla="*/ 266630 w 296863"/>
                  <a:gd name="connsiteY18" fmla="*/ 182037 h 336550"/>
                  <a:gd name="connsiteX19" fmla="*/ 189075 w 296863"/>
                  <a:gd name="connsiteY19" fmla="*/ 182037 h 336550"/>
                  <a:gd name="connsiteX20" fmla="*/ 156213 w 296863"/>
                  <a:gd name="connsiteY20" fmla="*/ 214861 h 336550"/>
                  <a:gd name="connsiteX21" fmla="*/ 148326 w 296863"/>
                  <a:gd name="connsiteY21" fmla="*/ 217487 h 336550"/>
                  <a:gd name="connsiteX22" fmla="*/ 143068 w 296863"/>
                  <a:gd name="connsiteY22" fmla="*/ 217487 h 336550"/>
                  <a:gd name="connsiteX23" fmla="*/ 136495 w 296863"/>
                  <a:gd name="connsiteY23" fmla="*/ 206983 h 336550"/>
                  <a:gd name="connsiteX24" fmla="*/ 136495 w 296863"/>
                  <a:gd name="connsiteY24" fmla="*/ 182037 h 336550"/>
                  <a:gd name="connsiteX25" fmla="*/ 120721 w 296863"/>
                  <a:gd name="connsiteY25" fmla="*/ 182037 h 336550"/>
                  <a:gd name="connsiteX26" fmla="*/ 90488 w 296863"/>
                  <a:gd name="connsiteY26" fmla="*/ 151838 h 336550"/>
                  <a:gd name="connsiteX27" fmla="*/ 90488 w 296863"/>
                  <a:gd name="connsiteY27" fmla="*/ 71747 h 336550"/>
                  <a:gd name="connsiteX28" fmla="*/ 120721 w 296863"/>
                  <a:gd name="connsiteY28" fmla="*/ 42862 h 336550"/>
                  <a:gd name="connsiteX29" fmla="*/ 11877 w 296863"/>
                  <a:gd name="connsiteY29" fmla="*/ 0 h 336550"/>
                  <a:gd name="connsiteX30" fmla="*/ 208517 w 296863"/>
                  <a:gd name="connsiteY30" fmla="*/ 0 h 336550"/>
                  <a:gd name="connsiteX31" fmla="*/ 219075 w 296863"/>
                  <a:gd name="connsiteY31" fmla="*/ 11821 h 336550"/>
                  <a:gd name="connsiteX32" fmla="*/ 219075 w 296863"/>
                  <a:gd name="connsiteY32" fmla="*/ 24957 h 336550"/>
                  <a:gd name="connsiteX33" fmla="*/ 121415 w 296863"/>
                  <a:gd name="connsiteY33" fmla="*/ 24957 h 336550"/>
                  <a:gd name="connsiteX34" fmla="*/ 72585 w 296863"/>
                  <a:gd name="connsiteY34" fmla="*/ 72243 h 336550"/>
                  <a:gd name="connsiteX35" fmla="*/ 72585 w 296863"/>
                  <a:gd name="connsiteY35" fmla="*/ 152368 h 336550"/>
                  <a:gd name="connsiteX36" fmla="*/ 118776 w 296863"/>
                  <a:gd name="connsiteY36" fmla="*/ 200968 h 336550"/>
                  <a:gd name="connsiteX37" fmla="*/ 118776 w 296863"/>
                  <a:gd name="connsiteY37" fmla="*/ 207536 h 336550"/>
                  <a:gd name="connsiteX38" fmla="*/ 137252 w 296863"/>
                  <a:gd name="connsiteY38" fmla="*/ 233806 h 336550"/>
                  <a:gd name="connsiteX39" fmla="*/ 149130 w 296863"/>
                  <a:gd name="connsiteY39" fmla="*/ 236433 h 336550"/>
                  <a:gd name="connsiteX40" fmla="*/ 170245 w 296863"/>
                  <a:gd name="connsiteY40" fmla="*/ 228552 h 336550"/>
                  <a:gd name="connsiteX41" fmla="*/ 196640 w 296863"/>
                  <a:gd name="connsiteY41" fmla="*/ 200968 h 336550"/>
                  <a:gd name="connsiteX42" fmla="*/ 219075 w 296863"/>
                  <a:gd name="connsiteY42" fmla="*/ 200968 h 336550"/>
                  <a:gd name="connsiteX43" fmla="*/ 219075 w 296863"/>
                  <a:gd name="connsiteY43" fmla="*/ 258763 h 336550"/>
                  <a:gd name="connsiteX44" fmla="*/ 0 w 296863"/>
                  <a:gd name="connsiteY44" fmla="*/ 258763 h 336550"/>
                  <a:gd name="connsiteX45" fmla="*/ 0 w 296863"/>
                  <a:gd name="connsiteY45" fmla="*/ 11821 h 336550"/>
                  <a:gd name="connsiteX46" fmla="*/ 11877 w 296863"/>
                  <a:gd name="connsiteY4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63" h="336550">
                    <a:moveTo>
                      <a:pt x="99685" y="290512"/>
                    </a:moveTo>
                    <a:cubicBezTo>
                      <a:pt x="94430" y="290512"/>
                      <a:pt x="90488" y="294254"/>
                      <a:pt x="90488" y="299244"/>
                    </a:cubicBezTo>
                    <a:cubicBezTo>
                      <a:pt x="90488" y="304233"/>
                      <a:pt x="94430" y="307975"/>
                      <a:pt x="99685" y="307975"/>
                    </a:cubicBezTo>
                    <a:cubicBezTo>
                      <a:pt x="99685" y="307975"/>
                      <a:pt x="99685" y="307975"/>
                      <a:pt x="119392" y="307975"/>
                    </a:cubicBezTo>
                    <a:cubicBezTo>
                      <a:pt x="124647" y="307975"/>
                      <a:pt x="128588" y="304233"/>
                      <a:pt x="128588" y="299244"/>
                    </a:cubicBezTo>
                    <a:cubicBezTo>
                      <a:pt x="128588" y="294254"/>
                      <a:pt x="124647" y="290512"/>
                      <a:pt x="119392" y="290512"/>
                    </a:cubicBezTo>
                    <a:cubicBezTo>
                      <a:pt x="119392" y="290512"/>
                      <a:pt x="119392" y="290512"/>
                      <a:pt x="99685" y="290512"/>
                    </a:cubicBezTo>
                    <a:close/>
                    <a:moveTo>
                      <a:pt x="0" y="277812"/>
                    </a:moveTo>
                    <a:lnTo>
                      <a:pt x="219075" y="277812"/>
                    </a:lnTo>
                    <a:cubicBezTo>
                      <a:pt x="219075" y="277812"/>
                      <a:pt x="219075" y="277812"/>
                      <a:pt x="219075" y="324803"/>
                    </a:cubicBezTo>
                    <a:cubicBezTo>
                      <a:pt x="219075" y="331329"/>
                      <a:pt x="213796" y="336550"/>
                      <a:pt x="208517" y="336550"/>
                    </a:cubicBezTo>
                    <a:cubicBezTo>
                      <a:pt x="208517" y="336550"/>
                      <a:pt x="208517" y="336550"/>
                      <a:pt x="11877" y="336550"/>
                    </a:cubicBezTo>
                    <a:cubicBezTo>
                      <a:pt x="5279" y="336550"/>
                      <a:pt x="0" y="331329"/>
                      <a:pt x="0" y="324803"/>
                    </a:cubicBezTo>
                    <a:cubicBezTo>
                      <a:pt x="0" y="324803"/>
                      <a:pt x="0" y="324803"/>
                      <a:pt x="0" y="277812"/>
                    </a:cubicBezTo>
                    <a:close/>
                    <a:moveTo>
                      <a:pt x="120721" y="42862"/>
                    </a:moveTo>
                    <a:cubicBezTo>
                      <a:pt x="120721" y="42862"/>
                      <a:pt x="120721" y="42862"/>
                      <a:pt x="266630" y="42862"/>
                    </a:cubicBezTo>
                    <a:cubicBezTo>
                      <a:pt x="283718" y="42862"/>
                      <a:pt x="296863" y="55991"/>
                      <a:pt x="296863" y="71747"/>
                    </a:cubicBezTo>
                    <a:cubicBezTo>
                      <a:pt x="296863" y="71747"/>
                      <a:pt x="296863" y="71747"/>
                      <a:pt x="296863" y="151838"/>
                    </a:cubicBezTo>
                    <a:cubicBezTo>
                      <a:pt x="296863" y="168907"/>
                      <a:pt x="283718" y="182037"/>
                      <a:pt x="266630" y="182037"/>
                    </a:cubicBezTo>
                    <a:cubicBezTo>
                      <a:pt x="266630" y="182037"/>
                      <a:pt x="266630" y="182037"/>
                      <a:pt x="189075" y="182037"/>
                    </a:cubicBezTo>
                    <a:cubicBezTo>
                      <a:pt x="189075" y="182037"/>
                      <a:pt x="189075" y="182037"/>
                      <a:pt x="156213" y="214861"/>
                    </a:cubicBezTo>
                    <a:cubicBezTo>
                      <a:pt x="153584" y="216174"/>
                      <a:pt x="150955" y="217487"/>
                      <a:pt x="148326" y="217487"/>
                    </a:cubicBezTo>
                    <a:cubicBezTo>
                      <a:pt x="147011" y="217487"/>
                      <a:pt x="144382" y="217487"/>
                      <a:pt x="143068" y="217487"/>
                    </a:cubicBezTo>
                    <a:cubicBezTo>
                      <a:pt x="139124" y="214861"/>
                      <a:pt x="136495" y="210922"/>
                      <a:pt x="136495" y="206983"/>
                    </a:cubicBezTo>
                    <a:cubicBezTo>
                      <a:pt x="136495" y="206983"/>
                      <a:pt x="136495" y="206983"/>
                      <a:pt x="136495" y="182037"/>
                    </a:cubicBezTo>
                    <a:cubicBezTo>
                      <a:pt x="136495" y="182037"/>
                      <a:pt x="136495" y="182037"/>
                      <a:pt x="120721" y="182037"/>
                    </a:cubicBezTo>
                    <a:cubicBezTo>
                      <a:pt x="103633" y="182037"/>
                      <a:pt x="90488" y="168907"/>
                      <a:pt x="90488" y="151838"/>
                    </a:cubicBezTo>
                    <a:cubicBezTo>
                      <a:pt x="90488" y="151838"/>
                      <a:pt x="90488" y="151838"/>
                      <a:pt x="90488" y="71747"/>
                    </a:cubicBezTo>
                    <a:cubicBezTo>
                      <a:pt x="90488" y="55991"/>
                      <a:pt x="103633" y="42862"/>
                      <a:pt x="120721" y="42862"/>
                    </a:cubicBezTo>
                    <a:close/>
                    <a:moveTo>
                      <a:pt x="11877" y="0"/>
                    </a:moveTo>
                    <a:cubicBezTo>
                      <a:pt x="11877" y="0"/>
                      <a:pt x="11877" y="0"/>
                      <a:pt x="208517" y="0"/>
                    </a:cubicBezTo>
                    <a:cubicBezTo>
                      <a:pt x="213796" y="0"/>
                      <a:pt x="219075" y="5254"/>
                      <a:pt x="219075" y="11821"/>
                    </a:cubicBezTo>
                    <a:cubicBezTo>
                      <a:pt x="219075" y="11821"/>
                      <a:pt x="219075" y="11821"/>
                      <a:pt x="219075" y="24957"/>
                    </a:cubicBezTo>
                    <a:cubicBezTo>
                      <a:pt x="219075" y="24957"/>
                      <a:pt x="219075" y="24957"/>
                      <a:pt x="121415" y="24957"/>
                    </a:cubicBezTo>
                    <a:cubicBezTo>
                      <a:pt x="95021" y="24957"/>
                      <a:pt x="72585" y="45973"/>
                      <a:pt x="72585" y="72243"/>
                    </a:cubicBezTo>
                    <a:cubicBezTo>
                      <a:pt x="72585" y="72243"/>
                      <a:pt x="72585" y="72243"/>
                      <a:pt x="72585" y="152368"/>
                    </a:cubicBezTo>
                    <a:cubicBezTo>
                      <a:pt x="72585" y="178638"/>
                      <a:pt x="93701" y="199654"/>
                      <a:pt x="118776" y="200968"/>
                    </a:cubicBezTo>
                    <a:cubicBezTo>
                      <a:pt x="118776" y="200968"/>
                      <a:pt x="118776" y="200968"/>
                      <a:pt x="118776" y="207536"/>
                    </a:cubicBezTo>
                    <a:cubicBezTo>
                      <a:pt x="118776" y="219357"/>
                      <a:pt x="126694" y="229865"/>
                      <a:pt x="137252" y="233806"/>
                    </a:cubicBezTo>
                    <a:cubicBezTo>
                      <a:pt x="141211" y="236433"/>
                      <a:pt x="145170" y="236433"/>
                      <a:pt x="149130" y="236433"/>
                    </a:cubicBezTo>
                    <a:cubicBezTo>
                      <a:pt x="157048" y="236433"/>
                      <a:pt x="163647" y="233806"/>
                      <a:pt x="170245" y="228552"/>
                    </a:cubicBezTo>
                    <a:cubicBezTo>
                      <a:pt x="170245" y="228552"/>
                      <a:pt x="170245" y="228552"/>
                      <a:pt x="196640" y="200968"/>
                    </a:cubicBezTo>
                    <a:cubicBezTo>
                      <a:pt x="196640" y="200968"/>
                      <a:pt x="196640" y="200968"/>
                      <a:pt x="219075" y="200968"/>
                    </a:cubicBezTo>
                    <a:cubicBezTo>
                      <a:pt x="219075" y="200968"/>
                      <a:pt x="219075" y="200968"/>
                      <a:pt x="219075" y="258763"/>
                    </a:cubicBezTo>
                    <a:lnTo>
                      <a:pt x="0" y="258763"/>
                    </a:lnTo>
                    <a:cubicBezTo>
                      <a:pt x="0" y="258763"/>
                      <a:pt x="0" y="258763"/>
                      <a:pt x="0" y="11821"/>
                    </a:cubicBezTo>
                    <a:cubicBezTo>
                      <a:pt x="0" y="5254"/>
                      <a:pt x="5279" y="0"/>
                      <a:pt x="11877" y="0"/>
                    </a:cubicBezTo>
                    <a:close/>
                  </a:path>
                </a:pathLst>
              </a:custGeom>
              <a:solidFill>
                <a:schemeClr val="accent2"/>
              </a:solidFill>
              <a:ln>
                <a:noFill/>
              </a:ln>
            </p:spPr>
            <p:txBody>
              <a:bodyPr wrap="square" lIns="91440" tIns="45720" rIns="91440" bIns="45720" anchor="ctr">
                <a:normAutofit/>
              </a:bodyPr>
              <a:lstStyle/>
              <a:p>
                <a:pPr algn="ctr"/>
                <a:endParaRPr/>
              </a:p>
            </p:txBody>
          </p:sp>
        </p:grpSp>
        <p:sp>
          <p:nvSpPr>
            <p:cNvPr id="28" name="íśľïḍé"/>
            <p:cNvSpPr/>
            <p:nvPr/>
          </p:nvSpPr>
          <p:spPr bwMode="auto">
            <a:xfrm>
              <a:off x="669925" y="3829612"/>
              <a:ext cx="3198474" cy="55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solidFill>
                    <a:srgbClr val="3D3D3D"/>
                  </a:solidFill>
                  <a:ea typeface="微软雅黑" panose="020B0503020204020204" pitchFamily="34" charset="-122"/>
                  <a:cs typeface="+mn-ea"/>
                  <a:sym typeface="Arial" panose="020B0604020202020204" pitchFamily="34" charset="0"/>
                </a:rPr>
                <a:t>就是我们的模式是怎样的？是在产品以外附加一些服务还是产品以内的服务？</a:t>
              </a:r>
            </a:p>
          </p:txBody>
        </p:sp>
        <p:sp>
          <p:nvSpPr>
            <p:cNvPr id="29" name="isḻîdê"/>
            <p:cNvSpPr txBox="1"/>
            <p:nvPr/>
          </p:nvSpPr>
          <p:spPr bwMode="auto">
            <a:xfrm>
              <a:off x="669925" y="3387806"/>
              <a:ext cx="3198475" cy="433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000" dirty="0">
                  <a:solidFill>
                    <a:srgbClr val="3D3D3D"/>
                  </a:solidFill>
                  <a:ea typeface="微软雅黑" panose="020B0503020204020204" pitchFamily="34" charset="-122"/>
                  <a:cs typeface="+mn-ea"/>
                  <a:sym typeface="Arial" panose="020B0604020202020204" pitchFamily="34" charset="0"/>
                </a:rPr>
                <a:t>什么是对象原则（</a:t>
              </a:r>
              <a:r>
                <a:rPr lang="en-US" altLang="zh-CN" sz="2000" dirty="0">
                  <a:solidFill>
                    <a:srgbClr val="3D3D3D"/>
                  </a:solidFill>
                  <a:ea typeface="微软雅黑" panose="020B0503020204020204" pitchFamily="34" charset="-122"/>
                  <a:cs typeface="+mn-ea"/>
                  <a:sym typeface="Arial" panose="020B0604020202020204" pitchFamily="34" charset="0"/>
                </a:rPr>
                <a:t>5W2H</a:t>
              </a:r>
              <a:r>
                <a:rPr lang="zh-CN" altLang="en-US" sz="2000" dirty="0">
                  <a:solidFill>
                    <a:srgbClr val="3D3D3D"/>
                  </a:solidFill>
                  <a:ea typeface="微软雅黑" panose="020B0503020204020204" pitchFamily="34" charset="-122"/>
                  <a:cs typeface="+mn-ea"/>
                  <a:sym typeface="Arial" panose="020B0604020202020204" pitchFamily="34" charset="0"/>
                </a:rPr>
                <a:t>分析法）</a:t>
              </a:r>
            </a:p>
          </p:txBody>
        </p:sp>
        <p:sp>
          <p:nvSpPr>
            <p:cNvPr id="30" name="iśḷîḑê"/>
            <p:cNvSpPr/>
            <p:nvPr/>
          </p:nvSpPr>
          <p:spPr bwMode="auto">
            <a:xfrm>
              <a:off x="8345351" y="3820886"/>
              <a:ext cx="3175136" cy="56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defTabSz="914400">
                <a:lnSpc>
                  <a:spcPct val="120000"/>
                </a:lnSpc>
                <a:defRPr/>
              </a:pPr>
              <a:r>
                <a:rPr lang="zh-CN" altLang="en-US" sz="1100" dirty="0">
                  <a:solidFill>
                    <a:srgbClr val="3D3D3D"/>
                  </a:solidFill>
                  <a:ea typeface="微软雅黑" panose="020B0503020204020204" pitchFamily="34" charset="-122"/>
                  <a:cs typeface="+mn-ea"/>
                  <a:sym typeface="Arial" panose="020B0604020202020204" pitchFamily="34" charset="0"/>
                </a:rPr>
                <a:t>广泛用于企业管理和技术活动，对活动措施非常有帮助，有助于弥补问题的疏漏。</a:t>
              </a:r>
            </a:p>
          </p:txBody>
        </p:sp>
        <p:sp>
          <p:nvSpPr>
            <p:cNvPr id="35" name="ï$ḻiďé"/>
            <p:cNvSpPr txBox="1"/>
            <p:nvPr/>
          </p:nvSpPr>
          <p:spPr bwMode="auto">
            <a:xfrm>
              <a:off x="8345351" y="3381004"/>
              <a:ext cx="3175137" cy="4398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rgbClr val="3D3D3D"/>
                  </a:solidFill>
                  <a:ea typeface="微软雅黑" panose="020B0503020204020204" pitchFamily="34" charset="-122"/>
                  <a:cs typeface="+mn-ea"/>
                  <a:sym typeface="Arial" panose="020B0604020202020204" pitchFamily="34" charset="0"/>
                </a:rPr>
                <a:t>5W2H分析法又叫七问分析法，二战中美国陆军兵器修理部首创。</a:t>
              </a:r>
              <a:endParaRPr lang="en-US" altLang="zh-CN" sz="2000" b="1"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15"/>
          <p:cNvSpPr/>
          <p:nvPr/>
        </p:nvSpPr>
        <p:spPr>
          <a:xfrm>
            <a:off x="7338401" y="117757"/>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D8853"/>
              </a:solidFill>
              <a:cs typeface="+mn-ea"/>
              <a:sym typeface="+mn-lt"/>
            </a:endParaRPr>
          </a:p>
        </p:txBody>
      </p:sp>
      <p:sp>
        <p:nvSpPr>
          <p:cNvPr id="2" name="圆角矩形 1"/>
          <p:cNvSpPr/>
          <p:nvPr/>
        </p:nvSpPr>
        <p:spPr>
          <a:xfrm>
            <a:off x="1719971" y="1474963"/>
            <a:ext cx="8823330" cy="3601359"/>
          </a:xfrm>
          <a:prstGeom prst="roundRect">
            <a:avLst>
              <a:gd name="adj" fmla="val 9960"/>
            </a:avLst>
          </a:prstGeom>
          <a:solidFill>
            <a:srgbClr val="FD8853"/>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8853"/>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圆角矩形 2"/>
          <p:cNvSpPr/>
          <p:nvPr/>
        </p:nvSpPr>
        <p:spPr>
          <a:xfrm>
            <a:off x="2006089" y="1835963"/>
            <a:ext cx="8283125" cy="2971121"/>
          </a:xfrm>
          <a:prstGeom prst="roundRect">
            <a:avLst/>
          </a:prstGeom>
          <a:solidFill>
            <a:sysClr val="window" lastClr="FFFFFF"/>
          </a:solidFill>
          <a:ln w="25400" cap="flat" cmpd="sng" algn="ctr">
            <a:solidFill>
              <a:sysClr val="window" lastClr="FFFFFF">
                <a:lumMod val="95000"/>
              </a:sysClr>
            </a:solid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D8853"/>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a:spLocks noChangeArrowheads="1"/>
          </p:cNvSpPr>
          <p:nvPr>
            <p:custDataLst>
              <p:tags r:id="rId1"/>
            </p:custDataLst>
          </p:nvPr>
        </p:nvSpPr>
        <p:spPr bwMode="auto">
          <a:xfrm>
            <a:off x="4924472" y="2311566"/>
            <a:ext cx="5525040" cy="7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48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p>
        </p:txBody>
      </p:sp>
      <p:sp>
        <p:nvSpPr>
          <p:cNvPr id="21" name="文本框 20"/>
          <p:cNvSpPr txBox="1"/>
          <p:nvPr/>
        </p:nvSpPr>
        <p:spPr>
          <a:xfrm>
            <a:off x="3372215" y="2452104"/>
            <a:ext cx="1005404" cy="1862048"/>
          </a:xfrm>
          <a:prstGeom prst="rect">
            <a:avLst/>
          </a:prstGeom>
          <a:noFill/>
        </p:spPr>
        <p:txBody>
          <a:bodyPr wrap="none" rtlCol="0">
            <a:spAutoFit/>
          </a:bodyPr>
          <a:lstStyle/>
          <a:p>
            <a:pPr algn="ctr"/>
            <a:r>
              <a:rPr lang="en-US" altLang="zh-CN" sz="11500" b="1" dirty="0">
                <a:solidFill>
                  <a:srgbClr val="FD8853"/>
                </a:solidFill>
                <a:ea typeface="微软雅黑" panose="020B0503020204020204" pitchFamily="34" charset="-122"/>
                <a:cs typeface="+mn-ea"/>
                <a:sym typeface="Arial" panose="020B0604020202020204" pitchFamily="34" charset="0"/>
              </a:rPr>
              <a:t>4</a:t>
            </a:r>
            <a:endParaRPr lang="zh-CN" altLang="en-US" sz="11500" b="1" dirty="0">
              <a:solidFill>
                <a:srgbClr val="FD8853"/>
              </a:solidFill>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4988868"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3" name="Freeform 21"/>
          <p:cNvSpPr>
            <a:spLocks noEditPoints="1"/>
          </p:cNvSpPr>
          <p:nvPr/>
        </p:nvSpPr>
        <p:spPr bwMode="auto">
          <a:xfrm>
            <a:off x="7551991"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4" name="Freeform 21"/>
          <p:cNvSpPr>
            <a:spLocks noEditPoints="1"/>
          </p:cNvSpPr>
          <p:nvPr/>
        </p:nvSpPr>
        <p:spPr bwMode="auto">
          <a:xfrm>
            <a:off x="4988868"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5" name="Freeform 21"/>
          <p:cNvSpPr>
            <a:spLocks noEditPoints="1"/>
          </p:cNvSpPr>
          <p:nvPr/>
        </p:nvSpPr>
        <p:spPr bwMode="auto">
          <a:xfrm>
            <a:off x="7551946"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6" name="TextBox 9"/>
          <p:cNvSpPr txBox="1"/>
          <p:nvPr/>
        </p:nvSpPr>
        <p:spPr>
          <a:xfrm>
            <a:off x="5208386" y="3120265"/>
            <a:ext cx="1734549"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管理的五大职能</a:t>
            </a:r>
          </a:p>
        </p:txBody>
      </p:sp>
      <p:sp>
        <p:nvSpPr>
          <p:cNvPr id="27" name="TextBox 10"/>
          <p:cNvSpPr txBox="1"/>
          <p:nvPr/>
        </p:nvSpPr>
        <p:spPr>
          <a:xfrm>
            <a:off x="5208386" y="3529831"/>
            <a:ext cx="2224086"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管理者需要具备的技能</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7747264" y="3120265"/>
            <a:ext cx="2005484"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管理的五大任务</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4"/>
          <p:cNvSpPr txBox="1"/>
          <p:nvPr/>
        </p:nvSpPr>
        <p:spPr>
          <a:xfrm>
            <a:off x="7747264" y="3529831"/>
            <a:ext cx="185564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有效管理的标准</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0"/>
          <p:cNvSpPr txBox="1"/>
          <p:nvPr/>
        </p:nvSpPr>
        <p:spPr>
          <a:xfrm>
            <a:off x="5145263" y="3932751"/>
            <a:ext cx="2225232"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为人处世的</a:t>
            </a:r>
            <a:r>
              <a:rPr lang="en-US" altLang="zh-CN"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个原则 </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1"/>
          <p:cNvSpPr>
            <a:spLocks noEditPoints="1"/>
          </p:cNvSpPr>
          <p:nvPr/>
        </p:nvSpPr>
        <p:spPr bwMode="auto">
          <a:xfrm>
            <a:off x="4987800" y="400700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32" name="Freeform 21"/>
          <p:cNvSpPr>
            <a:spLocks noEditPoints="1"/>
          </p:cNvSpPr>
          <p:nvPr/>
        </p:nvSpPr>
        <p:spPr bwMode="auto">
          <a:xfrm>
            <a:off x="7565639" y="399711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33" name="TextBox 14"/>
          <p:cNvSpPr txBox="1"/>
          <p:nvPr/>
        </p:nvSpPr>
        <p:spPr>
          <a:xfrm>
            <a:off x="7747264" y="3932751"/>
            <a:ext cx="194487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有效的管理工具</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4" name="直接连接符 33"/>
          <p:cNvCxnSpPr/>
          <p:nvPr/>
        </p:nvCxnSpPr>
        <p:spPr bwMode="auto">
          <a:xfrm>
            <a:off x="4563363" y="2295693"/>
            <a:ext cx="0" cy="2112616"/>
          </a:xfrm>
          <a:prstGeom prst="line">
            <a:avLst/>
          </a:prstGeom>
          <a:solidFill>
            <a:schemeClr val="accent1"/>
          </a:solidFill>
          <a:ln w="9525" cap="flat" cmpd="sng" algn="ctr">
            <a:solidFill>
              <a:srgbClr val="FD885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9"/>
          <p:cNvSpPr txBox="1"/>
          <p:nvPr/>
        </p:nvSpPr>
        <p:spPr>
          <a:xfrm>
            <a:off x="2325398" y="3468275"/>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a:r>
              <a:rPr lang="en-US" altLang="zh-CN" sz="24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PART</a:t>
            </a:r>
            <a:endParaRPr lang="zh-CN" altLang="en-US" sz="24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任意多边形 15"/>
          <p:cNvSpPr/>
          <p:nvPr/>
        </p:nvSpPr>
        <p:spPr>
          <a:xfrm>
            <a:off x="2563171" y="5052546"/>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D8853"/>
              </a:solidFill>
              <a:cs typeface="+mn-ea"/>
              <a:sym typeface="+mn-lt"/>
            </a:endParaRPr>
          </a:p>
        </p:txBody>
      </p:sp>
      <p:sp>
        <p:nvSpPr>
          <p:cNvPr id="38" name="矩形: 圆角 37"/>
          <p:cNvSpPr/>
          <p:nvPr/>
        </p:nvSpPr>
        <p:spPr bwMode="auto">
          <a:xfrm rot="18712966" flipV="1">
            <a:off x="3262917" y="5653401"/>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
        <p:nvSpPr>
          <p:cNvPr id="60" name="任意多边形: 形状 59"/>
          <p:cNvSpPr/>
          <p:nvPr/>
        </p:nvSpPr>
        <p:spPr bwMode="auto">
          <a:xfrm rot="1564481">
            <a:off x="10195562" y="-2021751"/>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
        <p:nvSpPr>
          <p:cNvPr id="62" name="任意多边形: 形状 61"/>
          <p:cNvSpPr/>
          <p:nvPr/>
        </p:nvSpPr>
        <p:spPr bwMode="auto">
          <a:xfrm rot="9745130">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
        <p:nvSpPr>
          <p:cNvPr id="63" name="任意多边形: 形状 62"/>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
        <p:nvSpPr>
          <p:cNvPr id="64" name="椭圆 63"/>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
        <p:nvSpPr>
          <p:cNvPr id="65" name="任意多边形: 形状 64"/>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8853"/>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childTnLst>
                                </p:cTn>
                              </p:par>
                            </p:childTnLst>
                          </p:cTn>
                        </p:par>
                        <p:par>
                          <p:cTn id="117" fill="hold">
                            <p:stCondLst>
                              <p:cond delay="6500"/>
                            </p:stCondLst>
                            <p:childTnLst>
                              <p:par>
                                <p:cTn id="118" presetID="10" presetClass="entr" presetSubtype="0"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par>
                          <p:cTn id="121" fill="hold">
                            <p:stCondLst>
                              <p:cond delay="7000"/>
                            </p:stCondLst>
                            <p:childTnLst>
                              <p:par>
                                <p:cTn id="122" presetID="10"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3" grpId="0" animBg="1"/>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3" grpId="0"/>
      <p:bldP spid="35" grpId="0"/>
      <p:bldP spid="36" grpId="0" animBg="1"/>
      <p:bldP spid="38" grpId="0" animBg="1"/>
      <p:bldP spid="60" grpId="0" animBg="1"/>
      <p:bldP spid="62" grpId="0" animBg="1"/>
      <p:bldP spid="63" grpId="0" animBg="1"/>
      <p:bldP spid="64" grpId="0"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2493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042470" y="1629301"/>
            <a:ext cx="13562161" cy="4196464"/>
            <a:chOff x="-2041673" y="1629301"/>
            <a:chExt cx="13562161" cy="4196464"/>
          </a:xfrm>
        </p:grpSpPr>
        <p:sp>
          <p:nvSpPr>
            <p:cNvPr id="42" name="ísḻïďé"/>
            <p:cNvSpPr/>
            <p:nvPr/>
          </p:nvSpPr>
          <p:spPr>
            <a:xfrm rot="5400000">
              <a:off x="-2041673" y="1629301"/>
              <a:ext cx="4018496" cy="4018496"/>
            </a:xfrm>
            <a:prstGeom prst="blockArc">
              <a:avLst>
                <a:gd name="adj1" fmla="val 12906221"/>
                <a:gd name="adj2" fmla="val 19379123"/>
                <a:gd name="adj3" fmla="val 7527"/>
              </a:avLst>
            </a:prstGeom>
            <a:solidFill>
              <a:srgbClr val="29BB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225425" indent="-225425" algn="ctr" fontAlgn="base">
                <a:spcBef>
                  <a:spcPct val="0"/>
                </a:spcBef>
                <a:spcAft>
                  <a:spcPct val="0"/>
                </a:spcAft>
              </a:pPr>
              <a:endParaRPr lang="en-US" sz="1200" kern="0">
                <a:solidFill>
                  <a:prstClr val="black"/>
                </a:solidFill>
              </a:endParaRPr>
            </a:p>
          </p:txBody>
        </p:sp>
        <p:sp>
          <p:nvSpPr>
            <p:cNvPr id="43" name="ïŝḷîďè"/>
            <p:cNvSpPr/>
            <p:nvPr/>
          </p:nvSpPr>
          <p:spPr>
            <a:xfrm>
              <a:off x="690941" y="1713269"/>
              <a:ext cx="730204" cy="730204"/>
            </a:xfrm>
            <a:prstGeom prst="ellipse">
              <a:avLst/>
            </a:prstGeom>
            <a:solidFill>
              <a:srgbClr val="FFB7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44" name="ïśľîḑé"/>
            <p:cNvSpPr txBox="1"/>
            <p:nvPr/>
          </p:nvSpPr>
          <p:spPr>
            <a:xfrm>
              <a:off x="1649984" y="2078371"/>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每个人对你所要表达的内容理解接受能力、程度以及目的是不同的沟通时必须选择合适的方法、渠道和时机。</a:t>
              </a:r>
            </a:p>
          </p:txBody>
        </p:sp>
        <p:sp>
          <p:nvSpPr>
            <p:cNvPr id="45" name="iṩ1ïde"/>
            <p:cNvSpPr txBox="1"/>
            <p:nvPr/>
          </p:nvSpPr>
          <p:spPr>
            <a:xfrm>
              <a:off x="1649984" y="1738105"/>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见人下菜碟是有效沟通的成功秘诀 </a:t>
              </a:r>
            </a:p>
          </p:txBody>
        </p:sp>
        <p:sp>
          <p:nvSpPr>
            <p:cNvPr id="46" name="ïṣľide"/>
            <p:cNvSpPr/>
            <p:nvPr/>
          </p:nvSpPr>
          <p:spPr>
            <a:xfrm>
              <a:off x="1522803" y="3260134"/>
              <a:ext cx="730204" cy="730204"/>
            </a:xfrm>
            <a:prstGeom prst="ellipse">
              <a:avLst/>
            </a:prstGeom>
            <a:solidFill>
              <a:srgbClr val="FFB7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70" name="ïŝḷîḓê"/>
            <p:cNvSpPr txBox="1"/>
            <p:nvPr/>
          </p:nvSpPr>
          <p:spPr>
            <a:xfrm>
              <a:off x="2321590" y="3625236"/>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沟通保持积极的心态，不仅可以使你能够有效、完整地表达自己的观点，同时可以实现有效的思想情感的交流。</a:t>
              </a:r>
            </a:p>
          </p:txBody>
        </p:sp>
        <p:sp>
          <p:nvSpPr>
            <p:cNvPr id="71" name="ïśḻiḓè"/>
            <p:cNvSpPr txBox="1"/>
            <p:nvPr/>
          </p:nvSpPr>
          <p:spPr>
            <a:xfrm>
              <a:off x="2321590" y="3284970"/>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态度和意识是有效沟通的基本前提 </a:t>
              </a:r>
            </a:p>
          </p:txBody>
        </p:sp>
        <p:sp>
          <p:nvSpPr>
            <p:cNvPr id="72" name="iš1ïḑé"/>
            <p:cNvSpPr/>
            <p:nvPr/>
          </p:nvSpPr>
          <p:spPr>
            <a:xfrm>
              <a:off x="690941" y="4806999"/>
              <a:ext cx="730204" cy="730204"/>
            </a:xfrm>
            <a:prstGeom prst="ellipse">
              <a:avLst/>
            </a:prstGeom>
            <a:solidFill>
              <a:srgbClr val="FFB7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73" name="íšḷíďê"/>
            <p:cNvSpPr txBox="1"/>
            <p:nvPr/>
          </p:nvSpPr>
          <p:spPr>
            <a:xfrm>
              <a:off x="1649984" y="5172101"/>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沟通保持积极的心态，不仅可以使你能够有效、完整地表达自己的观点，同时可以实现有效的思想情感的交流。</a:t>
              </a:r>
            </a:p>
          </p:txBody>
        </p:sp>
        <p:sp>
          <p:nvSpPr>
            <p:cNvPr id="74" name="iṡ1ïďe"/>
            <p:cNvSpPr txBox="1"/>
            <p:nvPr/>
          </p:nvSpPr>
          <p:spPr>
            <a:xfrm>
              <a:off x="1649984" y="4831835"/>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态度和意识是有效沟通的基本前提 </a:t>
              </a:r>
            </a:p>
          </p:txBody>
        </p:sp>
        <p:cxnSp>
          <p:nvCxnSpPr>
            <p:cNvPr id="75" name="直接连接符 74"/>
            <p:cNvCxnSpPr/>
            <p:nvPr/>
          </p:nvCxnSpPr>
          <p:spPr>
            <a:xfrm>
              <a:off x="1976823" y="2851804"/>
              <a:ext cx="954366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976823" y="4398669"/>
              <a:ext cx="954366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7" name="iŝļîḓe"/>
            <p:cNvSpPr/>
            <p:nvPr/>
          </p:nvSpPr>
          <p:spPr>
            <a:xfrm>
              <a:off x="924308" y="1850621"/>
              <a:ext cx="263470" cy="455500"/>
            </a:xfrm>
            <a:custGeom>
              <a:avLst/>
              <a:gdLst/>
              <a:ahLst/>
              <a:cxnLst>
                <a:cxn ang="0">
                  <a:pos x="wd2" y="hd2"/>
                </a:cxn>
                <a:cxn ang="5400000">
                  <a:pos x="wd2" y="hd2"/>
                </a:cxn>
                <a:cxn ang="10800000">
                  <a:pos x="wd2" y="hd2"/>
                </a:cxn>
                <a:cxn ang="16200000">
                  <a:pos x="wd2" y="hd2"/>
                </a:cxn>
              </a:cxnLst>
              <a:rect l="0" t="0" r="r" b="b"/>
              <a:pathLst>
                <a:path w="21600" h="21600" extrusionOk="0">
                  <a:moveTo>
                    <a:pt x="10547" y="0"/>
                  </a:moveTo>
                  <a:cubicBezTo>
                    <a:pt x="9239" y="0"/>
                    <a:pt x="8126" y="269"/>
                    <a:pt x="7204" y="802"/>
                  </a:cubicBezTo>
                  <a:cubicBezTo>
                    <a:pt x="6284" y="1334"/>
                    <a:pt x="5831" y="1979"/>
                    <a:pt x="5831" y="2736"/>
                  </a:cubicBezTo>
                  <a:cubicBezTo>
                    <a:pt x="5831" y="3491"/>
                    <a:pt x="6284" y="4137"/>
                    <a:pt x="7204" y="4669"/>
                  </a:cubicBezTo>
                  <a:cubicBezTo>
                    <a:pt x="8126" y="5202"/>
                    <a:pt x="9241" y="5464"/>
                    <a:pt x="10547" y="5464"/>
                  </a:cubicBezTo>
                  <a:cubicBezTo>
                    <a:pt x="11854" y="5464"/>
                    <a:pt x="12969" y="5202"/>
                    <a:pt x="13890" y="4669"/>
                  </a:cubicBezTo>
                  <a:cubicBezTo>
                    <a:pt x="14810" y="4137"/>
                    <a:pt x="15277" y="3491"/>
                    <a:pt x="15277" y="2736"/>
                  </a:cubicBezTo>
                  <a:cubicBezTo>
                    <a:pt x="15277" y="1979"/>
                    <a:pt x="14810" y="1335"/>
                    <a:pt x="13890" y="802"/>
                  </a:cubicBezTo>
                  <a:cubicBezTo>
                    <a:pt x="12969" y="269"/>
                    <a:pt x="11854" y="0"/>
                    <a:pt x="10547" y="0"/>
                  </a:cubicBezTo>
                  <a:close/>
                  <a:moveTo>
                    <a:pt x="4056" y="5988"/>
                  </a:moveTo>
                  <a:cubicBezTo>
                    <a:pt x="2931" y="5988"/>
                    <a:pt x="1979" y="6215"/>
                    <a:pt x="1192" y="6670"/>
                  </a:cubicBezTo>
                  <a:cubicBezTo>
                    <a:pt x="406" y="7126"/>
                    <a:pt x="0" y="7684"/>
                    <a:pt x="0" y="8334"/>
                  </a:cubicBezTo>
                  <a:lnTo>
                    <a:pt x="0" y="13408"/>
                  </a:lnTo>
                  <a:cubicBezTo>
                    <a:pt x="0" y="13733"/>
                    <a:pt x="203" y="14005"/>
                    <a:pt x="596" y="14233"/>
                  </a:cubicBezTo>
                  <a:cubicBezTo>
                    <a:pt x="990" y="14460"/>
                    <a:pt x="1472" y="14577"/>
                    <a:pt x="2034" y="14577"/>
                  </a:cubicBezTo>
                  <a:cubicBezTo>
                    <a:pt x="2597" y="14577"/>
                    <a:pt x="3065" y="14460"/>
                    <a:pt x="3460" y="14233"/>
                  </a:cubicBezTo>
                  <a:cubicBezTo>
                    <a:pt x="3853" y="14005"/>
                    <a:pt x="4056" y="13733"/>
                    <a:pt x="4056" y="13408"/>
                  </a:cubicBezTo>
                  <a:lnTo>
                    <a:pt x="4056" y="9114"/>
                  </a:lnTo>
                  <a:lnTo>
                    <a:pt x="5403" y="9114"/>
                  </a:lnTo>
                  <a:lnTo>
                    <a:pt x="5403" y="20236"/>
                  </a:lnTo>
                  <a:cubicBezTo>
                    <a:pt x="5403" y="20610"/>
                    <a:pt x="5639" y="20935"/>
                    <a:pt x="6103" y="21203"/>
                  </a:cubicBezTo>
                  <a:cubicBezTo>
                    <a:pt x="6567" y="21471"/>
                    <a:pt x="7116" y="21600"/>
                    <a:pt x="7761" y="21600"/>
                  </a:cubicBezTo>
                  <a:cubicBezTo>
                    <a:pt x="8409" y="21600"/>
                    <a:pt x="8969" y="21471"/>
                    <a:pt x="9433" y="21203"/>
                  </a:cubicBezTo>
                  <a:cubicBezTo>
                    <a:pt x="9897" y="20935"/>
                    <a:pt x="10133" y="20610"/>
                    <a:pt x="10133" y="20236"/>
                  </a:cubicBezTo>
                  <a:lnTo>
                    <a:pt x="10133" y="14577"/>
                  </a:lnTo>
                  <a:lnTo>
                    <a:pt x="11480" y="14577"/>
                  </a:lnTo>
                  <a:lnTo>
                    <a:pt x="11480" y="20236"/>
                  </a:lnTo>
                  <a:cubicBezTo>
                    <a:pt x="11480" y="20610"/>
                    <a:pt x="11703" y="20935"/>
                    <a:pt x="12167" y="21203"/>
                  </a:cubicBezTo>
                  <a:cubicBezTo>
                    <a:pt x="12631" y="21471"/>
                    <a:pt x="13191" y="21600"/>
                    <a:pt x="13839" y="21600"/>
                  </a:cubicBezTo>
                  <a:cubicBezTo>
                    <a:pt x="14486" y="21600"/>
                    <a:pt x="15046" y="21471"/>
                    <a:pt x="15510" y="21203"/>
                  </a:cubicBezTo>
                  <a:cubicBezTo>
                    <a:pt x="15974" y="20934"/>
                    <a:pt x="16197" y="20610"/>
                    <a:pt x="16197" y="20236"/>
                  </a:cubicBezTo>
                  <a:lnTo>
                    <a:pt x="16197" y="9114"/>
                  </a:lnTo>
                  <a:lnTo>
                    <a:pt x="17544" y="9114"/>
                  </a:lnTo>
                  <a:lnTo>
                    <a:pt x="17544" y="13408"/>
                  </a:lnTo>
                  <a:cubicBezTo>
                    <a:pt x="17544" y="13733"/>
                    <a:pt x="17746" y="14005"/>
                    <a:pt x="18140" y="14233"/>
                  </a:cubicBezTo>
                  <a:cubicBezTo>
                    <a:pt x="18533" y="14460"/>
                    <a:pt x="19016" y="14577"/>
                    <a:pt x="19579" y="14577"/>
                  </a:cubicBezTo>
                  <a:cubicBezTo>
                    <a:pt x="20141" y="14577"/>
                    <a:pt x="20611" y="14460"/>
                    <a:pt x="21004" y="14233"/>
                  </a:cubicBezTo>
                  <a:cubicBezTo>
                    <a:pt x="21397" y="14005"/>
                    <a:pt x="21600" y="13733"/>
                    <a:pt x="21600" y="13408"/>
                  </a:cubicBezTo>
                  <a:lnTo>
                    <a:pt x="21600" y="8334"/>
                  </a:lnTo>
                  <a:cubicBezTo>
                    <a:pt x="21600" y="7684"/>
                    <a:pt x="21208" y="7126"/>
                    <a:pt x="20421" y="6670"/>
                  </a:cubicBezTo>
                  <a:cubicBezTo>
                    <a:pt x="19634" y="6216"/>
                    <a:pt x="18668" y="5988"/>
                    <a:pt x="17544" y="5988"/>
                  </a:cubicBezTo>
                  <a:lnTo>
                    <a:pt x="4056" y="5988"/>
                  </a:lnTo>
                  <a:close/>
                </a:path>
              </a:pathLst>
            </a:custGeom>
            <a:solidFill>
              <a:schemeClr val="accent2"/>
            </a:solidFill>
            <a:ln w="12700">
              <a:miter lim="400000"/>
            </a:ln>
          </p:spPr>
          <p:txBody>
            <a:bodyPr wrap="square" lIns="91440" tIns="45720" rIns="91440" bIns="45720" anchor="ctr">
              <a:normAutofit/>
            </a:bodyPr>
            <a:lstStyle/>
            <a:p>
              <a:pPr algn="ctr"/>
              <a:endParaRPr/>
            </a:p>
          </p:txBody>
        </p:sp>
        <p:sp>
          <p:nvSpPr>
            <p:cNvPr id="78" name="íṩļíďè"/>
            <p:cNvSpPr/>
            <p:nvPr/>
          </p:nvSpPr>
          <p:spPr>
            <a:xfrm>
              <a:off x="1756170" y="3397486"/>
              <a:ext cx="263470" cy="455500"/>
            </a:xfrm>
            <a:custGeom>
              <a:avLst/>
              <a:gdLst/>
              <a:ahLst/>
              <a:cxnLst>
                <a:cxn ang="0">
                  <a:pos x="wd2" y="hd2"/>
                </a:cxn>
                <a:cxn ang="5400000">
                  <a:pos x="wd2" y="hd2"/>
                </a:cxn>
                <a:cxn ang="10800000">
                  <a:pos x="wd2" y="hd2"/>
                </a:cxn>
                <a:cxn ang="16200000">
                  <a:pos x="wd2" y="hd2"/>
                </a:cxn>
              </a:cxnLst>
              <a:rect l="0" t="0" r="r" b="b"/>
              <a:pathLst>
                <a:path w="21600" h="21600" extrusionOk="0">
                  <a:moveTo>
                    <a:pt x="10547" y="0"/>
                  </a:moveTo>
                  <a:cubicBezTo>
                    <a:pt x="9239" y="0"/>
                    <a:pt x="8126" y="269"/>
                    <a:pt x="7204" y="802"/>
                  </a:cubicBezTo>
                  <a:cubicBezTo>
                    <a:pt x="6284" y="1334"/>
                    <a:pt x="5831" y="1979"/>
                    <a:pt x="5831" y="2736"/>
                  </a:cubicBezTo>
                  <a:cubicBezTo>
                    <a:pt x="5831" y="3491"/>
                    <a:pt x="6284" y="4137"/>
                    <a:pt x="7204" y="4669"/>
                  </a:cubicBezTo>
                  <a:cubicBezTo>
                    <a:pt x="8126" y="5202"/>
                    <a:pt x="9241" y="5464"/>
                    <a:pt x="10547" y="5464"/>
                  </a:cubicBezTo>
                  <a:cubicBezTo>
                    <a:pt x="11854" y="5464"/>
                    <a:pt x="12969" y="5202"/>
                    <a:pt x="13890" y="4669"/>
                  </a:cubicBezTo>
                  <a:cubicBezTo>
                    <a:pt x="14810" y="4137"/>
                    <a:pt x="15277" y="3491"/>
                    <a:pt x="15277" y="2736"/>
                  </a:cubicBezTo>
                  <a:cubicBezTo>
                    <a:pt x="15277" y="1979"/>
                    <a:pt x="14810" y="1335"/>
                    <a:pt x="13890" y="802"/>
                  </a:cubicBezTo>
                  <a:cubicBezTo>
                    <a:pt x="12969" y="269"/>
                    <a:pt x="11854" y="0"/>
                    <a:pt x="10547" y="0"/>
                  </a:cubicBezTo>
                  <a:close/>
                  <a:moveTo>
                    <a:pt x="4056" y="5988"/>
                  </a:moveTo>
                  <a:cubicBezTo>
                    <a:pt x="2931" y="5988"/>
                    <a:pt x="1979" y="6215"/>
                    <a:pt x="1192" y="6670"/>
                  </a:cubicBezTo>
                  <a:cubicBezTo>
                    <a:pt x="406" y="7126"/>
                    <a:pt x="0" y="7684"/>
                    <a:pt x="0" y="8334"/>
                  </a:cubicBezTo>
                  <a:lnTo>
                    <a:pt x="0" y="13408"/>
                  </a:lnTo>
                  <a:cubicBezTo>
                    <a:pt x="0" y="13733"/>
                    <a:pt x="203" y="14005"/>
                    <a:pt x="596" y="14233"/>
                  </a:cubicBezTo>
                  <a:cubicBezTo>
                    <a:pt x="990" y="14460"/>
                    <a:pt x="1472" y="14577"/>
                    <a:pt x="2034" y="14577"/>
                  </a:cubicBezTo>
                  <a:cubicBezTo>
                    <a:pt x="2597" y="14577"/>
                    <a:pt x="3065" y="14460"/>
                    <a:pt x="3460" y="14233"/>
                  </a:cubicBezTo>
                  <a:cubicBezTo>
                    <a:pt x="3853" y="14005"/>
                    <a:pt x="4056" y="13733"/>
                    <a:pt x="4056" y="13408"/>
                  </a:cubicBezTo>
                  <a:lnTo>
                    <a:pt x="4056" y="9114"/>
                  </a:lnTo>
                  <a:lnTo>
                    <a:pt x="5403" y="9114"/>
                  </a:lnTo>
                  <a:lnTo>
                    <a:pt x="5403" y="20236"/>
                  </a:lnTo>
                  <a:cubicBezTo>
                    <a:pt x="5403" y="20610"/>
                    <a:pt x="5639" y="20935"/>
                    <a:pt x="6103" y="21203"/>
                  </a:cubicBezTo>
                  <a:cubicBezTo>
                    <a:pt x="6567" y="21471"/>
                    <a:pt x="7116" y="21600"/>
                    <a:pt x="7761" y="21600"/>
                  </a:cubicBezTo>
                  <a:cubicBezTo>
                    <a:pt x="8409" y="21600"/>
                    <a:pt x="8969" y="21471"/>
                    <a:pt x="9433" y="21203"/>
                  </a:cubicBezTo>
                  <a:cubicBezTo>
                    <a:pt x="9897" y="20935"/>
                    <a:pt x="10133" y="20610"/>
                    <a:pt x="10133" y="20236"/>
                  </a:cubicBezTo>
                  <a:lnTo>
                    <a:pt x="10133" y="14577"/>
                  </a:lnTo>
                  <a:lnTo>
                    <a:pt x="11480" y="14577"/>
                  </a:lnTo>
                  <a:lnTo>
                    <a:pt x="11480" y="20236"/>
                  </a:lnTo>
                  <a:cubicBezTo>
                    <a:pt x="11480" y="20610"/>
                    <a:pt x="11703" y="20935"/>
                    <a:pt x="12167" y="21203"/>
                  </a:cubicBezTo>
                  <a:cubicBezTo>
                    <a:pt x="12631" y="21471"/>
                    <a:pt x="13191" y="21600"/>
                    <a:pt x="13839" y="21600"/>
                  </a:cubicBezTo>
                  <a:cubicBezTo>
                    <a:pt x="14486" y="21600"/>
                    <a:pt x="15046" y="21471"/>
                    <a:pt x="15510" y="21203"/>
                  </a:cubicBezTo>
                  <a:cubicBezTo>
                    <a:pt x="15974" y="20934"/>
                    <a:pt x="16197" y="20610"/>
                    <a:pt x="16197" y="20236"/>
                  </a:cubicBezTo>
                  <a:lnTo>
                    <a:pt x="16197" y="9114"/>
                  </a:lnTo>
                  <a:lnTo>
                    <a:pt x="17544" y="9114"/>
                  </a:lnTo>
                  <a:lnTo>
                    <a:pt x="17544" y="13408"/>
                  </a:lnTo>
                  <a:cubicBezTo>
                    <a:pt x="17544" y="13733"/>
                    <a:pt x="17746" y="14005"/>
                    <a:pt x="18140" y="14233"/>
                  </a:cubicBezTo>
                  <a:cubicBezTo>
                    <a:pt x="18533" y="14460"/>
                    <a:pt x="19016" y="14577"/>
                    <a:pt x="19579" y="14577"/>
                  </a:cubicBezTo>
                  <a:cubicBezTo>
                    <a:pt x="20141" y="14577"/>
                    <a:pt x="20611" y="14460"/>
                    <a:pt x="21004" y="14233"/>
                  </a:cubicBezTo>
                  <a:cubicBezTo>
                    <a:pt x="21397" y="14005"/>
                    <a:pt x="21600" y="13733"/>
                    <a:pt x="21600" y="13408"/>
                  </a:cubicBezTo>
                  <a:lnTo>
                    <a:pt x="21600" y="8334"/>
                  </a:lnTo>
                  <a:cubicBezTo>
                    <a:pt x="21600" y="7684"/>
                    <a:pt x="21208" y="7126"/>
                    <a:pt x="20421" y="6670"/>
                  </a:cubicBezTo>
                  <a:cubicBezTo>
                    <a:pt x="19634" y="6216"/>
                    <a:pt x="18668" y="5988"/>
                    <a:pt x="17544" y="5988"/>
                  </a:cubicBezTo>
                  <a:lnTo>
                    <a:pt x="4056" y="5988"/>
                  </a:lnTo>
                  <a:close/>
                </a:path>
              </a:pathLst>
            </a:custGeom>
            <a:solidFill>
              <a:schemeClr val="accent2"/>
            </a:solidFill>
            <a:ln w="12700">
              <a:miter lim="400000"/>
            </a:ln>
          </p:spPr>
          <p:txBody>
            <a:bodyPr wrap="square" lIns="91440" tIns="45720" rIns="91440" bIns="45720" anchor="ctr">
              <a:normAutofit/>
            </a:bodyPr>
            <a:lstStyle/>
            <a:p>
              <a:pPr algn="ctr"/>
              <a:endParaRPr/>
            </a:p>
          </p:txBody>
        </p:sp>
        <p:sp>
          <p:nvSpPr>
            <p:cNvPr id="79" name="îsļïďe"/>
            <p:cNvSpPr/>
            <p:nvPr/>
          </p:nvSpPr>
          <p:spPr>
            <a:xfrm>
              <a:off x="924308" y="4942937"/>
              <a:ext cx="263470" cy="455500"/>
            </a:xfrm>
            <a:custGeom>
              <a:avLst/>
              <a:gdLst/>
              <a:ahLst/>
              <a:cxnLst>
                <a:cxn ang="0">
                  <a:pos x="wd2" y="hd2"/>
                </a:cxn>
                <a:cxn ang="5400000">
                  <a:pos x="wd2" y="hd2"/>
                </a:cxn>
                <a:cxn ang="10800000">
                  <a:pos x="wd2" y="hd2"/>
                </a:cxn>
                <a:cxn ang="16200000">
                  <a:pos x="wd2" y="hd2"/>
                </a:cxn>
              </a:cxnLst>
              <a:rect l="0" t="0" r="r" b="b"/>
              <a:pathLst>
                <a:path w="21600" h="21600" extrusionOk="0">
                  <a:moveTo>
                    <a:pt x="10547" y="0"/>
                  </a:moveTo>
                  <a:cubicBezTo>
                    <a:pt x="9239" y="0"/>
                    <a:pt x="8126" y="269"/>
                    <a:pt x="7204" y="802"/>
                  </a:cubicBezTo>
                  <a:cubicBezTo>
                    <a:pt x="6284" y="1334"/>
                    <a:pt x="5831" y="1979"/>
                    <a:pt x="5831" y="2736"/>
                  </a:cubicBezTo>
                  <a:cubicBezTo>
                    <a:pt x="5831" y="3491"/>
                    <a:pt x="6284" y="4137"/>
                    <a:pt x="7204" y="4669"/>
                  </a:cubicBezTo>
                  <a:cubicBezTo>
                    <a:pt x="8126" y="5202"/>
                    <a:pt x="9241" y="5464"/>
                    <a:pt x="10547" y="5464"/>
                  </a:cubicBezTo>
                  <a:cubicBezTo>
                    <a:pt x="11854" y="5464"/>
                    <a:pt x="12969" y="5202"/>
                    <a:pt x="13890" y="4669"/>
                  </a:cubicBezTo>
                  <a:cubicBezTo>
                    <a:pt x="14810" y="4137"/>
                    <a:pt x="15277" y="3491"/>
                    <a:pt x="15277" y="2736"/>
                  </a:cubicBezTo>
                  <a:cubicBezTo>
                    <a:pt x="15277" y="1979"/>
                    <a:pt x="14810" y="1335"/>
                    <a:pt x="13890" y="802"/>
                  </a:cubicBezTo>
                  <a:cubicBezTo>
                    <a:pt x="12969" y="269"/>
                    <a:pt x="11854" y="0"/>
                    <a:pt x="10547" y="0"/>
                  </a:cubicBezTo>
                  <a:close/>
                  <a:moveTo>
                    <a:pt x="4056" y="5988"/>
                  </a:moveTo>
                  <a:cubicBezTo>
                    <a:pt x="2931" y="5988"/>
                    <a:pt x="1979" y="6215"/>
                    <a:pt x="1192" y="6670"/>
                  </a:cubicBezTo>
                  <a:cubicBezTo>
                    <a:pt x="406" y="7126"/>
                    <a:pt x="0" y="7684"/>
                    <a:pt x="0" y="8334"/>
                  </a:cubicBezTo>
                  <a:lnTo>
                    <a:pt x="0" y="13408"/>
                  </a:lnTo>
                  <a:cubicBezTo>
                    <a:pt x="0" y="13733"/>
                    <a:pt x="203" y="14005"/>
                    <a:pt x="596" y="14233"/>
                  </a:cubicBezTo>
                  <a:cubicBezTo>
                    <a:pt x="990" y="14460"/>
                    <a:pt x="1472" y="14577"/>
                    <a:pt x="2034" y="14577"/>
                  </a:cubicBezTo>
                  <a:cubicBezTo>
                    <a:pt x="2597" y="14577"/>
                    <a:pt x="3065" y="14460"/>
                    <a:pt x="3460" y="14233"/>
                  </a:cubicBezTo>
                  <a:cubicBezTo>
                    <a:pt x="3853" y="14005"/>
                    <a:pt x="4056" y="13733"/>
                    <a:pt x="4056" y="13408"/>
                  </a:cubicBezTo>
                  <a:lnTo>
                    <a:pt x="4056" y="9114"/>
                  </a:lnTo>
                  <a:lnTo>
                    <a:pt x="5403" y="9114"/>
                  </a:lnTo>
                  <a:lnTo>
                    <a:pt x="5403" y="20236"/>
                  </a:lnTo>
                  <a:cubicBezTo>
                    <a:pt x="5403" y="20610"/>
                    <a:pt x="5639" y="20935"/>
                    <a:pt x="6103" y="21203"/>
                  </a:cubicBezTo>
                  <a:cubicBezTo>
                    <a:pt x="6567" y="21471"/>
                    <a:pt x="7116" y="21600"/>
                    <a:pt x="7761" y="21600"/>
                  </a:cubicBezTo>
                  <a:cubicBezTo>
                    <a:pt x="8409" y="21600"/>
                    <a:pt x="8969" y="21471"/>
                    <a:pt x="9433" y="21203"/>
                  </a:cubicBezTo>
                  <a:cubicBezTo>
                    <a:pt x="9897" y="20935"/>
                    <a:pt x="10133" y="20610"/>
                    <a:pt x="10133" y="20236"/>
                  </a:cubicBezTo>
                  <a:lnTo>
                    <a:pt x="10133" y="14577"/>
                  </a:lnTo>
                  <a:lnTo>
                    <a:pt x="11480" y="14577"/>
                  </a:lnTo>
                  <a:lnTo>
                    <a:pt x="11480" y="20236"/>
                  </a:lnTo>
                  <a:cubicBezTo>
                    <a:pt x="11480" y="20610"/>
                    <a:pt x="11703" y="20935"/>
                    <a:pt x="12167" y="21203"/>
                  </a:cubicBezTo>
                  <a:cubicBezTo>
                    <a:pt x="12631" y="21471"/>
                    <a:pt x="13191" y="21600"/>
                    <a:pt x="13839" y="21600"/>
                  </a:cubicBezTo>
                  <a:cubicBezTo>
                    <a:pt x="14486" y="21600"/>
                    <a:pt x="15046" y="21471"/>
                    <a:pt x="15510" y="21203"/>
                  </a:cubicBezTo>
                  <a:cubicBezTo>
                    <a:pt x="15974" y="20934"/>
                    <a:pt x="16197" y="20610"/>
                    <a:pt x="16197" y="20236"/>
                  </a:cubicBezTo>
                  <a:lnTo>
                    <a:pt x="16197" y="9114"/>
                  </a:lnTo>
                  <a:lnTo>
                    <a:pt x="17544" y="9114"/>
                  </a:lnTo>
                  <a:lnTo>
                    <a:pt x="17544" y="13408"/>
                  </a:lnTo>
                  <a:cubicBezTo>
                    <a:pt x="17544" y="13733"/>
                    <a:pt x="17746" y="14005"/>
                    <a:pt x="18140" y="14233"/>
                  </a:cubicBezTo>
                  <a:cubicBezTo>
                    <a:pt x="18533" y="14460"/>
                    <a:pt x="19016" y="14577"/>
                    <a:pt x="19579" y="14577"/>
                  </a:cubicBezTo>
                  <a:cubicBezTo>
                    <a:pt x="20141" y="14577"/>
                    <a:pt x="20611" y="14460"/>
                    <a:pt x="21004" y="14233"/>
                  </a:cubicBezTo>
                  <a:cubicBezTo>
                    <a:pt x="21397" y="14005"/>
                    <a:pt x="21600" y="13733"/>
                    <a:pt x="21600" y="13408"/>
                  </a:cubicBezTo>
                  <a:lnTo>
                    <a:pt x="21600" y="8334"/>
                  </a:lnTo>
                  <a:cubicBezTo>
                    <a:pt x="21600" y="7684"/>
                    <a:pt x="21208" y="7126"/>
                    <a:pt x="20421" y="6670"/>
                  </a:cubicBezTo>
                  <a:cubicBezTo>
                    <a:pt x="19634" y="6216"/>
                    <a:pt x="18668" y="5988"/>
                    <a:pt x="17544" y="5988"/>
                  </a:cubicBezTo>
                  <a:lnTo>
                    <a:pt x="4056" y="5988"/>
                  </a:lnTo>
                  <a:close/>
                </a:path>
              </a:pathLst>
            </a:custGeom>
            <a:solidFill>
              <a:schemeClr val="accent2"/>
            </a:solidFill>
            <a:ln w="12700">
              <a:miter lim="400000"/>
            </a:ln>
          </p:spPr>
          <p:txBody>
            <a:bodyPr wrap="square" lIns="91440" tIns="45720" rIns="91440" bIns="45720" anchor="ctr">
              <a:normAutofit/>
            </a:bodyPr>
            <a:lstStyle/>
            <a:p>
              <a:pPr algn="ctr"/>
              <a:endParaRPr/>
            </a:p>
          </p:txBody>
        </p:sp>
        <p:sp>
          <p:nvSpPr>
            <p:cNvPr id="80" name="ïş1ïḓe"/>
            <p:cNvSpPr txBox="1"/>
            <p:nvPr/>
          </p:nvSpPr>
          <p:spPr>
            <a:xfrm>
              <a:off x="7146894" y="2078371"/>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沟通保持积极的心态，不仅可以使你能够有效、完整地表达自己的观点，同时可以实现有效的思想情感的交流。</a:t>
              </a:r>
            </a:p>
          </p:txBody>
        </p:sp>
        <p:sp>
          <p:nvSpPr>
            <p:cNvPr id="81" name="íṩḷïḍè"/>
            <p:cNvSpPr txBox="1"/>
            <p:nvPr/>
          </p:nvSpPr>
          <p:spPr>
            <a:xfrm>
              <a:off x="7146894" y="1738105"/>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态度和意识是有效沟通的基本前提 </a:t>
              </a:r>
            </a:p>
          </p:txBody>
        </p:sp>
        <p:sp>
          <p:nvSpPr>
            <p:cNvPr id="82" name="ïşlîďe"/>
            <p:cNvSpPr txBox="1"/>
            <p:nvPr/>
          </p:nvSpPr>
          <p:spPr>
            <a:xfrm>
              <a:off x="7818500" y="3625236"/>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沟通保持积极的心态，不仅可以使你能够有效、完整地表达自己的观点，同时可以实现有效的思想情感的交流。</a:t>
              </a:r>
            </a:p>
          </p:txBody>
        </p:sp>
        <p:sp>
          <p:nvSpPr>
            <p:cNvPr id="83" name="îṩ1ïḍe"/>
            <p:cNvSpPr txBox="1"/>
            <p:nvPr/>
          </p:nvSpPr>
          <p:spPr>
            <a:xfrm>
              <a:off x="7818500" y="3284970"/>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态度和意识是有效沟通的基本前提 </a:t>
              </a:r>
            </a:p>
          </p:txBody>
        </p:sp>
        <p:sp>
          <p:nvSpPr>
            <p:cNvPr id="84" name="iṧ1íḓê"/>
            <p:cNvSpPr txBox="1"/>
            <p:nvPr/>
          </p:nvSpPr>
          <p:spPr>
            <a:xfrm>
              <a:off x="7146894" y="5172101"/>
              <a:ext cx="3701988" cy="653664"/>
            </a:xfrm>
            <a:prstGeom prst="rect">
              <a:avLst/>
            </a:prstGeom>
            <a:noFill/>
          </p:spPr>
          <p:txBody>
            <a:bodyPr wrap="square" lIns="91440" tIns="45720" rIns="91440" bIns="45720">
              <a:normAutofit/>
            </a:bodyPr>
            <a:lstStyle/>
            <a:p>
              <a:pPr lvl="0">
                <a:defRPr/>
              </a:pPr>
              <a:r>
                <a:rPr lang="zh-CN" altLang="en-US" sz="1100" dirty="0">
                  <a:solidFill>
                    <a:srgbClr val="494848"/>
                  </a:solidFill>
                  <a:ea typeface="微软雅黑" panose="020B0503020204020204" pitchFamily="34" charset="-122"/>
                  <a:cs typeface="+mn-ea"/>
                  <a:sym typeface="Arial" panose="020B0604020202020204" pitchFamily="34" charset="0"/>
                </a:rPr>
                <a:t>沟通保持积极的心态，不仅可以使你能够有效、完整地表达自己的观点，同时可以实现有效的思想情感的交流。</a:t>
              </a:r>
            </a:p>
          </p:txBody>
        </p:sp>
        <p:sp>
          <p:nvSpPr>
            <p:cNvPr id="85" name="íśļïďê"/>
            <p:cNvSpPr txBox="1"/>
            <p:nvPr/>
          </p:nvSpPr>
          <p:spPr>
            <a:xfrm>
              <a:off x="7146894" y="4831835"/>
              <a:ext cx="3701988" cy="340265"/>
            </a:xfrm>
            <a:prstGeom prst="rect">
              <a:avLst/>
            </a:prstGeom>
            <a:noFill/>
          </p:spPr>
          <p:txBody>
            <a:bodyPr wrap="square" lIns="91440" tIns="45720" rIns="91440" bIns="45720" anchor="ctr">
              <a:normAutofit/>
            </a:bodyPr>
            <a:lstStyle/>
            <a:p>
              <a:pPr lvl="0">
                <a:defRPr/>
              </a:pPr>
              <a:r>
                <a:rPr lang="zh-CN" altLang="en-US" sz="1600" b="1" dirty="0">
                  <a:solidFill>
                    <a:srgbClr val="494848"/>
                  </a:solidFill>
                  <a:ea typeface="微软雅黑" panose="020B0503020204020204" pitchFamily="34" charset="-122"/>
                  <a:cs typeface="+mn-ea"/>
                  <a:sym typeface="Arial" panose="020B0604020202020204" pitchFamily="34" charset="0"/>
                </a:rPr>
                <a:t>态度和意识是有效沟通的基本前提 </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íṩḻíḍé"/>
          <p:cNvGrpSpPr/>
          <p:nvPr/>
        </p:nvGrpSpPr>
        <p:grpSpPr>
          <a:xfrm>
            <a:off x="720923" y="3072253"/>
            <a:ext cx="3134790" cy="1624516"/>
            <a:chOff x="715931" y="3240158"/>
            <a:chExt cx="3134771" cy="1624506"/>
          </a:xfrm>
        </p:grpSpPr>
        <p:sp>
          <p:nvSpPr>
            <p:cNvPr id="36" name="ïsļîḍê"/>
            <p:cNvSpPr txBox="1"/>
            <p:nvPr/>
          </p:nvSpPr>
          <p:spPr>
            <a:xfrm>
              <a:off x="715931" y="3687569"/>
              <a:ext cx="3134771" cy="1177095"/>
            </a:xfrm>
            <a:prstGeom prst="rect">
              <a:avLst/>
            </a:prstGeom>
            <a:noFill/>
            <a:ln>
              <a:noFill/>
            </a:ln>
          </p:spPr>
          <p:txBody>
            <a:bodyPr spcFirstLastPara="1"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sz="1600" dirty="0">
                  <a:solidFill>
                    <a:srgbClr val="494848"/>
                  </a:solidFill>
                  <a:ea typeface="微软雅黑" panose="020B0503020204020204" pitchFamily="34" charset="-122"/>
                  <a:cs typeface="+mn-ea"/>
                  <a:sym typeface="Arial" panose="020B0604020202020204" pitchFamily="34" charset="0"/>
                </a:rPr>
                <a:t>沟通要有诚意、相互尊重，取得对方的信任并与被沟通者建立感情。</a:t>
              </a:r>
            </a:p>
          </p:txBody>
        </p:sp>
        <p:sp>
          <p:nvSpPr>
            <p:cNvPr id="37" name="išḻîďé"/>
            <p:cNvSpPr txBox="1"/>
            <p:nvPr/>
          </p:nvSpPr>
          <p:spPr>
            <a:xfrm>
              <a:off x="715931" y="3240158"/>
              <a:ext cx="3134771" cy="447411"/>
            </a:xfrm>
            <a:prstGeom prst="rect">
              <a:avLst/>
            </a:prstGeom>
            <a:noFill/>
            <a:ln>
              <a:noFill/>
            </a:ln>
          </p:spPr>
          <p:txBody>
            <a:bodyPr spcFirstLastPara="1" wrap="square" lIns="91440" tIns="45720" rIns="91440" bIns="45720" anchor="ctr"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b="1" dirty="0">
                  <a:solidFill>
                    <a:srgbClr val="494848"/>
                  </a:solidFill>
                  <a:ea typeface="微软雅黑" panose="020B0503020204020204" pitchFamily="34" charset="-122"/>
                  <a:cs typeface="+mn-ea"/>
                  <a:sym typeface="Arial" panose="020B0604020202020204" pitchFamily="34" charset="0"/>
                </a:rPr>
                <a:t>换位思考是有效沟通的初步保证</a:t>
              </a:r>
            </a:p>
          </p:txBody>
        </p:sp>
      </p:grpSp>
      <p:grpSp>
        <p:nvGrpSpPr>
          <p:cNvPr id="38" name="îSlîďê"/>
          <p:cNvGrpSpPr/>
          <p:nvPr/>
        </p:nvGrpSpPr>
        <p:grpSpPr>
          <a:xfrm>
            <a:off x="1707906" y="1737562"/>
            <a:ext cx="1160823" cy="1160823"/>
            <a:chOff x="1702908" y="1737559"/>
            <a:chExt cx="1160816" cy="1160816"/>
          </a:xfrm>
        </p:grpSpPr>
        <p:sp>
          <p:nvSpPr>
            <p:cNvPr id="39" name="íş1íďè"/>
            <p:cNvSpPr/>
            <p:nvPr/>
          </p:nvSpPr>
          <p:spPr>
            <a:xfrm>
              <a:off x="1816591" y="1851242"/>
              <a:ext cx="933450" cy="933450"/>
            </a:xfrm>
            <a:prstGeom prst="ellipse">
              <a:avLst/>
            </a:prstGeom>
            <a:solidFill>
              <a:srgbClr val="29BBD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dirty="0">
                <a:solidFill>
                  <a:schemeClr val="tx1"/>
                </a:solidFill>
              </a:endParaRPr>
            </a:p>
          </p:txBody>
        </p:sp>
        <p:sp>
          <p:nvSpPr>
            <p:cNvPr id="40" name="ïšliḑè"/>
            <p:cNvSpPr/>
            <p:nvPr/>
          </p:nvSpPr>
          <p:spPr>
            <a:xfrm>
              <a:off x="1702908" y="1737559"/>
              <a:ext cx="1160816" cy="1160816"/>
            </a:xfrm>
            <a:prstGeom prst="ellipse">
              <a:avLst/>
            </a:prstGeom>
            <a:noFill/>
            <a:ln w="3175">
              <a:solidFill>
                <a:schemeClr val="accent1"/>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47" name="íś1îḑé"/>
            <p:cNvSpPr/>
            <p:nvPr/>
          </p:nvSpPr>
          <p:spPr>
            <a:xfrm>
              <a:off x="2028034" y="2063064"/>
              <a:ext cx="510564" cy="509806"/>
            </a:xfrm>
            <a:custGeom>
              <a:avLst/>
              <a:gdLst>
                <a:gd name="connsiteX0" fmla="*/ 281864 w 603334"/>
                <a:gd name="connsiteY0" fmla="*/ 316013 h 602438"/>
                <a:gd name="connsiteX1" fmla="*/ 598290 w 603334"/>
                <a:gd name="connsiteY1" fmla="*/ 316013 h 602438"/>
                <a:gd name="connsiteX2" fmla="*/ 601851 w 603334"/>
                <a:gd name="connsiteY2" fmla="*/ 317494 h 602438"/>
                <a:gd name="connsiteX3" fmla="*/ 603334 w 603334"/>
                <a:gd name="connsiteY3" fmla="*/ 321048 h 602438"/>
                <a:gd name="connsiteX4" fmla="*/ 603186 w 603334"/>
                <a:gd name="connsiteY4" fmla="*/ 597403 h 602438"/>
                <a:gd name="connsiteX5" fmla="*/ 601554 w 603334"/>
                <a:gd name="connsiteY5" fmla="*/ 601105 h 602438"/>
                <a:gd name="connsiteX6" fmla="*/ 598290 w 603334"/>
                <a:gd name="connsiteY6" fmla="*/ 602438 h 602438"/>
                <a:gd name="connsiteX7" fmla="*/ 597548 w 603334"/>
                <a:gd name="connsiteY7" fmla="*/ 602290 h 602438"/>
                <a:gd name="connsiteX8" fmla="*/ 281123 w 603334"/>
                <a:gd name="connsiteY8" fmla="*/ 557860 h 602438"/>
                <a:gd name="connsiteX9" fmla="*/ 276969 w 603334"/>
                <a:gd name="connsiteY9" fmla="*/ 552973 h 602438"/>
                <a:gd name="connsiteX10" fmla="*/ 276969 w 603334"/>
                <a:gd name="connsiteY10" fmla="*/ 321048 h 602438"/>
                <a:gd name="connsiteX11" fmla="*/ 281864 w 603334"/>
                <a:gd name="connsiteY11" fmla="*/ 316013 h 602438"/>
                <a:gd name="connsiteX12" fmla="*/ 5184 w 603334"/>
                <a:gd name="connsiteY12" fmla="*/ 316013 h 602438"/>
                <a:gd name="connsiteX13" fmla="*/ 242218 w 603334"/>
                <a:gd name="connsiteY13" fmla="*/ 316013 h 602438"/>
                <a:gd name="connsiteX14" fmla="*/ 247261 w 603334"/>
                <a:gd name="connsiteY14" fmla="*/ 321048 h 602438"/>
                <a:gd name="connsiteX15" fmla="*/ 247261 w 603334"/>
                <a:gd name="connsiteY15" fmla="*/ 547937 h 602438"/>
                <a:gd name="connsiteX16" fmla="*/ 245481 w 603334"/>
                <a:gd name="connsiteY16" fmla="*/ 551639 h 602438"/>
                <a:gd name="connsiteX17" fmla="*/ 242218 w 603334"/>
                <a:gd name="connsiteY17" fmla="*/ 552972 h 602438"/>
                <a:gd name="connsiteX18" fmla="*/ 241624 w 603334"/>
                <a:gd name="connsiteY18" fmla="*/ 552824 h 602438"/>
                <a:gd name="connsiteX19" fmla="*/ 4443 w 603334"/>
                <a:gd name="connsiteY19" fmla="*/ 520390 h 602438"/>
                <a:gd name="connsiteX20" fmla="*/ 141 w 603334"/>
                <a:gd name="connsiteY20" fmla="*/ 515503 h 602438"/>
                <a:gd name="connsiteX21" fmla="*/ 141 w 603334"/>
                <a:gd name="connsiteY21" fmla="*/ 321048 h 602438"/>
                <a:gd name="connsiteX22" fmla="*/ 1624 w 603334"/>
                <a:gd name="connsiteY22" fmla="*/ 317494 h 602438"/>
                <a:gd name="connsiteX23" fmla="*/ 5184 w 603334"/>
                <a:gd name="connsiteY23" fmla="*/ 316013 h 602438"/>
                <a:gd name="connsiteX24" fmla="*/ 241625 w 603334"/>
                <a:gd name="connsiteY24" fmla="*/ 51752 h 602438"/>
                <a:gd name="connsiteX25" fmla="*/ 245481 w 603334"/>
                <a:gd name="connsiteY25" fmla="*/ 52937 h 602438"/>
                <a:gd name="connsiteX26" fmla="*/ 247261 w 603334"/>
                <a:gd name="connsiteY26" fmla="*/ 56640 h 602438"/>
                <a:gd name="connsiteX27" fmla="*/ 247261 w 603334"/>
                <a:gd name="connsiteY27" fmla="*/ 281487 h 602438"/>
                <a:gd name="connsiteX28" fmla="*/ 242218 w 603334"/>
                <a:gd name="connsiteY28" fmla="*/ 286375 h 602438"/>
                <a:gd name="connsiteX29" fmla="*/ 5191 w 603334"/>
                <a:gd name="connsiteY29" fmla="*/ 286375 h 602438"/>
                <a:gd name="connsiteX30" fmla="*/ 148 w 603334"/>
                <a:gd name="connsiteY30" fmla="*/ 281487 h 602438"/>
                <a:gd name="connsiteX31" fmla="*/ 0 w 603334"/>
                <a:gd name="connsiteY31" fmla="*/ 88930 h 602438"/>
                <a:gd name="connsiteX32" fmla="*/ 4301 w 603334"/>
                <a:gd name="connsiteY32" fmla="*/ 84042 h 602438"/>
                <a:gd name="connsiteX33" fmla="*/ 597556 w 603334"/>
                <a:gd name="connsiteY33" fmla="*/ 28 h 602438"/>
                <a:gd name="connsiteX34" fmla="*/ 601561 w 603334"/>
                <a:gd name="connsiteY34" fmla="*/ 1213 h 602438"/>
                <a:gd name="connsiteX35" fmla="*/ 603193 w 603334"/>
                <a:gd name="connsiteY35" fmla="*/ 4917 h 602438"/>
                <a:gd name="connsiteX36" fmla="*/ 603193 w 603334"/>
                <a:gd name="connsiteY36" fmla="*/ 281487 h 602438"/>
                <a:gd name="connsiteX37" fmla="*/ 598297 w 603334"/>
                <a:gd name="connsiteY37" fmla="*/ 286376 h 602438"/>
                <a:gd name="connsiteX38" fmla="*/ 281865 w 603334"/>
                <a:gd name="connsiteY38" fmla="*/ 286376 h 602438"/>
                <a:gd name="connsiteX39" fmla="*/ 276969 w 603334"/>
                <a:gd name="connsiteY39" fmla="*/ 281487 h 602438"/>
                <a:gd name="connsiteX40" fmla="*/ 276969 w 603334"/>
                <a:gd name="connsiteY40" fmla="*/ 50987 h 602438"/>
                <a:gd name="connsiteX41" fmla="*/ 281123 w 603334"/>
                <a:gd name="connsiteY41" fmla="*/ 46099 h 6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3334" h="602438">
                  <a:moveTo>
                    <a:pt x="281864" y="316013"/>
                  </a:moveTo>
                  <a:lnTo>
                    <a:pt x="598290" y="316013"/>
                  </a:lnTo>
                  <a:cubicBezTo>
                    <a:pt x="599625" y="316013"/>
                    <a:pt x="600960" y="316605"/>
                    <a:pt x="601851" y="317494"/>
                  </a:cubicBezTo>
                  <a:cubicBezTo>
                    <a:pt x="602741" y="318383"/>
                    <a:pt x="603334" y="319716"/>
                    <a:pt x="603334" y="321048"/>
                  </a:cubicBezTo>
                  <a:lnTo>
                    <a:pt x="603186" y="597403"/>
                  </a:lnTo>
                  <a:cubicBezTo>
                    <a:pt x="603186" y="598884"/>
                    <a:pt x="602592" y="600217"/>
                    <a:pt x="601554" y="601105"/>
                  </a:cubicBezTo>
                  <a:cubicBezTo>
                    <a:pt x="600664" y="601994"/>
                    <a:pt x="599477" y="602438"/>
                    <a:pt x="598290" y="602438"/>
                  </a:cubicBezTo>
                  <a:cubicBezTo>
                    <a:pt x="597993" y="602438"/>
                    <a:pt x="597845" y="602438"/>
                    <a:pt x="597548" y="602290"/>
                  </a:cubicBezTo>
                  <a:lnTo>
                    <a:pt x="281123" y="557860"/>
                  </a:lnTo>
                  <a:cubicBezTo>
                    <a:pt x="278749" y="557564"/>
                    <a:pt x="276969" y="555490"/>
                    <a:pt x="276969" y="552973"/>
                  </a:cubicBezTo>
                  <a:lnTo>
                    <a:pt x="276969" y="321048"/>
                  </a:lnTo>
                  <a:cubicBezTo>
                    <a:pt x="276969" y="318235"/>
                    <a:pt x="279194" y="316013"/>
                    <a:pt x="281864" y="316013"/>
                  </a:cubicBezTo>
                  <a:close/>
                  <a:moveTo>
                    <a:pt x="5184" y="316013"/>
                  </a:moveTo>
                  <a:lnTo>
                    <a:pt x="242218" y="316013"/>
                  </a:lnTo>
                  <a:cubicBezTo>
                    <a:pt x="245036" y="316013"/>
                    <a:pt x="247261" y="318235"/>
                    <a:pt x="247261" y="321048"/>
                  </a:cubicBezTo>
                  <a:lnTo>
                    <a:pt x="247261" y="547937"/>
                  </a:lnTo>
                  <a:cubicBezTo>
                    <a:pt x="247261" y="549418"/>
                    <a:pt x="246668" y="550751"/>
                    <a:pt x="245481" y="551639"/>
                  </a:cubicBezTo>
                  <a:cubicBezTo>
                    <a:pt x="244591" y="552528"/>
                    <a:pt x="243404" y="552972"/>
                    <a:pt x="242218" y="552972"/>
                  </a:cubicBezTo>
                  <a:cubicBezTo>
                    <a:pt x="242069" y="552972"/>
                    <a:pt x="241773" y="552972"/>
                    <a:pt x="241624" y="552824"/>
                  </a:cubicBezTo>
                  <a:lnTo>
                    <a:pt x="4443" y="520390"/>
                  </a:lnTo>
                  <a:cubicBezTo>
                    <a:pt x="2069" y="520094"/>
                    <a:pt x="141" y="518021"/>
                    <a:pt x="141" y="515503"/>
                  </a:cubicBezTo>
                  <a:lnTo>
                    <a:pt x="141" y="321048"/>
                  </a:lnTo>
                  <a:cubicBezTo>
                    <a:pt x="141" y="319716"/>
                    <a:pt x="734" y="318383"/>
                    <a:pt x="1624" y="317494"/>
                  </a:cubicBezTo>
                  <a:cubicBezTo>
                    <a:pt x="2514" y="316605"/>
                    <a:pt x="3849" y="316013"/>
                    <a:pt x="5184" y="316013"/>
                  </a:cubicBezTo>
                  <a:close/>
                  <a:moveTo>
                    <a:pt x="241625" y="51752"/>
                  </a:moveTo>
                  <a:cubicBezTo>
                    <a:pt x="242960" y="51604"/>
                    <a:pt x="244443" y="52048"/>
                    <a:pt x="245481" y="52937"/>
                  </a:cubicBezTo>
                  <a:cubicBezTo>
                    <a:pt x="246668" y="53974"/>
                    <a:pt x="247261" y="55307"/>
                    <a:pt x="247261" y="56640"/>
                  </a:cubicBezTo>
                  <a:lnTo>
                    <a:pt x="247261" y="281487"/>
                  </a:lnTo>
                  <a:cubicBezTo>
                    <a:pt x="247261" y="284153"/>
                    <a:pt x="245036" y="286375"/>
                    <a:pt x="242218" y="286375"/>
                  </a:cubicBezTo>
                  <a:lnTo>
                    <a:pt x="5191" y="286375"/>
                  </a:lnTo>
                  <a:cubicBezTo>
                    <a:pt x="2373" y="286375"/>
                    <a:pt x="148" y="284153"/>
                    <a:pt x="148" y="281487"/>
                  </a:cubicBezTo>
                  <a:lnTo>
                    <a:pt x="0" y="88930"/>
                  </a:lnTo>
                  <a:cubicBezTo>
                    <a:pt x="0" y="86412"/>
                    <a:pt x="1780" y="84339"/>
                    <a:pt x="4301" y="84042"/>
                  </a:cubicBezTo>
                  <a:close/>
                  <a:moveTo>
                    <a:pt x="597556" y="28"/>
                  </a:moveTo>
                  <a:cubicBezTo>
                    <a:pt x="599039" y="-120"/>
                    <a:pt x="600374" y="324"/>
                    <a:pt x="601561" y="1213"/>
                  </a:cubicBezTo>
                  <a:cubicBezTo>
                    <a:pt x="602600" y="2102"/>
                    <a:pt x="603193" y="3583"/>
                    <a:pt x="603193" y="4917"/>
                  </a:cubicBezTo>
                  <a:lnTo>
                    <a:pt x="603193" y="281487"/>
                  </a:lnTo>
                  <a:cubicBezTo>
                    <a:pt x="603193" y="284154"/>
                    <a:pt x="600968" y="286376"/>
                    <a:pt x="598297" y="286376"/>
                  </a:cubicBezTo>
                  <a:lnTo>
                    <a:pt x="281865" y="286376"/>
                  </a:lnTo>
                  <a:cubicBezTo>
                    <a:pt x="279194" y="286376"/>
                    <a:pt x="276969" y="284154"/>
                    <a:pt x="276969" y="281487"/>
                  </a:cubicBezTo>
                  <a:lnTo>
                    <a:pt x="276969" y="50987"/>
                  </a:lnTo>
                  <a:cubicBezTo>
                    <a:pt x="276969" y="48469"/>
                    <a:pt x="278749" y="46395"/>
                    <a:pt x="281123" y="46099"/>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endParaRPr>
            </a:p>
          </p:txBody>
        </p:sp>
      </p:grpSp>
      <p:grpSp>
        <p:nvGrpSpPr>
          <p:cNvPr id="48" name="îṩļíďê"/>
          <p:cNvGrpSpPr/>
          <p:nvPr/>
        </p:nvGrpSpPr>
        <p:grpSpPr>
          <a:xfrm>
            <a:off x="4533630" y="3072253"/>
            <a:ext cx="3134790" cy="1624516"/>
            <a:chOff x="4528615" y="3240158"/>
            <a:chExt cx="3134771" cy="1624506"/>
          </a:xfrm>
        </p:grpSpPr>
        <p:sp>
          <p:nvSpPr>
            <p:cNvPr id="49" name="íSḻíḋe"/>
            <p:cNvSpPr txBox="1"/>
            <p:nvPr/>
          </p:nvSpPr>
          <p:spPr>
            <a:xfrm>
              <a:off x="4528615" y="3687569"/>
              <a:ext cx="3134771" cy="1177095"/>
            </a:xfrm>
            <a:prstGeom prst="rect">
              <a:avLst/>
            </a:prstGeom>
            <a:noFill/>
            <a:ln>
              <a:noFill/>
            </a:ln>
          </p:spPr>
          <p:txBody>
            <a:bodyPr spcFirstLastPara="1"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sz="1600" dirty="0">
                  <a:solidFill>
                    <a:srgbClr val="494848"/>
                  </a:solidFill>
                  <a:ea typeface="微软雅黑" panose="020B0503020204020204" pitchFamily="34" charset="-122"/>
                  <a:cs typeface="+mn-ea"/>
                  <a:sym typeface="Arial" panose="020B0604020202020204" pitchFamily="34" charset="0"/>
                </a:rPr>
                <a:t>沟通要有诚意、相互尊重，取得对方的信任并与被沟通者建立感情。</a:t>
              </a:r>
            </a:p>
          </p:txBody>
        </p:sp>
        <p:sp>
          <p:nvSpPr>
            <p:cNvPr id="50" name="iŝḷïďê"/>
            <p:cNvSpPr txBox="1"/>
            <p:nvPr/>
          </p:nvSpPr>
          <p:spPr>
            <a:xfrm>
              <a:off x="4528615" y="3240158"/>
              <a:ext cx="3134771" cy="447411"/>
            </a:xfrm>
            <a:prstGeom prst="rect">
              <a:avLst/>
            </a:prstGeom>
            <a:noFill/>
            <a:ln>
              <a:noFill/>
            </a:ln>
          </p:spPr>
          <p:txBody>
            <a:bodyPr spcFirstLastPara="1" wrap="square" lIns="91440" tIns="45720" rIns="91440" bIns="45720" anchor="ctr"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b="1" dirty="0">
                  <a:solidFill>
                    <a:srgbClr val="494848"/>
                  </a:solidFill>
                  <a:ea typeface="微软雅黑" panose="020B0503020204020204" pitchFamily="34" charset="-122"/>
                  <a:cs typeface="+mn-ea"/>
                  <a:sym typeface="Arial" panose="020B0604020202020204" pitchFamily="34" charset="0"/>
                </a:rPr>
                <a:t>换位思考是有效沟通的初步保证</a:t>
              </a:r>
            </a:p>
          </p:txBody>
        </p:sp>
      </p:grpSp>
      <p:grpSp>
        <p:nvGrpSpPr>
          <p:cNvPr id="51" name="îṣlíḍe"/>
          <p:cNvGrpSpPr/>
          <p:nvPr/>
        </p:nvGrpSpPr>
        <p:grpSpPr>
          <a:xfrm>
            <a:off x="5520613" y="1737562"/>
            <a:ext cx="1160823" cy="1160823"/>
            <a:chOff x="5515592" y="1737559"/>
            <a:chExt cx="1160816" cy="1160816"/>
          </a:xfrm>
        </p:grpSpPr>
        <p:sp>
          <p:nvSpPr>
            <p:cNvPr id="52" name="ïṥľíďè"/>
            <p:cNvSpPr/>
            <p:nvPr/>
          </p:nvSpPr>
          <p:spPr>
            <a:xfrm>
              <a:off x="5629275" y="1851242"/>
              <a:ext cx="933450" cy="933450"/>
            </a:xfrm>
            <a:prstGeom prst="ellipse">
              <a:avLst/>
            </a:prstGeom>
            <a:solidFill>
              <a:srgbClr val="FFB735"/>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53" name="ïŝ1ïḍê"/>
            <p:cNvSpPr/>
            <p:nvPr/>
          </p:nvSpPr>
          <p:spPr>
            <a:xfrm>
              <a:off x="5515592" y="1737559"/>
              <a:ext cx="1160816" cy="1160816"/>
            </a:xfrm>
            <a:prstGeom prst="ellipse">
              <a:avLst/>
            </a:prstGeom>
            <a:noFill/>
            <a:ln w="3175">
              <a:solidFill>
                <a:schemeClr val="accent1"/>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54" name="íŝļíde"/>
            <p:cNvSpPr/>
            <p:nvPr/>
          </p:nvSpPr>
          <p:spPr>
            <a:xfrm>
              <a:off x="5827289" y="2080993"/>
              <a:ext cx="537422" cy="473948"/>
            </a:xfrm>
            <a:custGeom>
              <a:avLst/>
              <a:gdLst>
                <a:gd name="T0" fmla="*/ 400 w 530"/>
                <a:gd name="T1" fmla="*/ 235 h 468"/>
                <a:gd name="T2" fmla="*/ 385 w 530"/>
                <a:gd name="T3" fmla="*/ 205 h 468"/>
                <a:gd name="T4" fmla="*/ 342 w 530"/>
                <a:gd name="T5" fmla="*/ 147 h 468"/>
                <a:gd name="T6" fmla="*/ 284 w 530"/>
                <a:gd name="T7" fmla="*/ 157 h 468"/>
                <a:gd name="T8" fmla="*/ 253 w 530"/>
                <a:gd name="T9" fmla="*/ 168 h 468"/>
                <a:gd name="T10" fmla="*/ 258 w 530"/>
                <a:gd name="T11" fmla="*/ 125 h 468"/>
                <a:gd name="T12" fmla="*/ 217 w 530"/>
                <a:gd name="T13" fmla="*/ 86 h 468"/>
                <a:gd name="T14" fmla="*/ 173 w 530"/>
                <a:gd name="T15" fmla="*/ 96 h 468"/>
                <a:gd name="T16" fmla="*/ 10 w 530"/>
                <a:gd name="T17" fmla="*/ 262 h 468"/>
                <a:gd name="T18" fmla="*/ 0 w 530"/>
                <a:gd name="T19" fmla="*/ 318 h 468"/>
                <a:gd name="T20" fmla="*/ 63 w 530"/>
                <a:gd name="T21" fmla="*/ 414 h 468"/>
                <a:gd name="T22" fmla="*/ 303 w 530"/>
                <a:gd name="T23" fmla="*/ 445 h 468"/>
                <a:gd name="T24" fmla="*/ 431 w 530"/>
                <a:gd name="T25" fmla="*/ 361 h 468"/>
                <a:gd name="T26" fmla="*/ 400 w 530"/>
                <a:gd name="T27" fmla="*/ 235 h 468"/>
                <a:gd name="T28" fmla="*/ 349 w 530"/>
                <a:gd name="T29" fmla="*/ 351 h 468"/>
                <a:gd name="T30" fmla="*/ 288 w 530"/>
                <a:gd name="T31" fmla="*/ 399 h 468"/>
                <a:gd name="T32" fmla="*/ 120 w 530"/>
                <a:gd name="T33" fmla="*/ 406 h 468"/>
                <a:gd name="T34" fmla="*/ 85 w 530"/>
                <a:gd name="T35" fmla="*/ 386 h 468"/>
                <a:gd name="T36" fmla="*/ 74 w 530"/>
                <a:gd name="T37" fmla="*/ 270 h 468"/>
                <a:gd name="T38" fmla="*/ 188 w 530"/>
                <a:gd name="T39" fmla="*/ 214 h 468"/>
                <a:gd name="T40" fmla="*/ 219 w 530"/>
                <a:gd name="T41" fmla="*/ 212 h 468"/>
                <a:gd name="T42" fmla="*/ 341 w 530"/>
                <a:gd name="T43" fmla="*/ 256 h 468"/>
                <a:gd name="T44" fmla="*/ 349 w 530"/>
                <a:gd name="T45" fmla="*/ 351 h 468"/>
                <a:gd name="T46" fmla="*/ 530 w 530"/>
                <a:gd name="T47" fmla="*/ 154 h 468"/>
                <a:gd name="T48" fmla="*/ 513 w 530"/>
                <a:gd name="T49" fmla="*/ 178 h 468"/>
                <a:gd name="T50" fmla="*/ 492 w 530"/>
                <a:gd name="T51" fmla="*/ 155 h 468"/>
                <a:gd name="T52" fmla="*/ 375 w 530"/>
                <a:gd name="T53" fmla="*/ 38 h 468"/>
                <a:gd name="T54" fmla="*/ 352 w 530"/>
                <a:gd name="T55" fmla="*/ 18 h 468"/>
                <a:gd name="T56" fmla="*/ 377 w 530"/>
                <a:gd name="T57" fmla="*/ 0 h 468"/>
                <a:gd name="T58" fmla="*/ 530 w 530"/>
                <a:gd name="T59" fmla="*/ 154 h 468"/>
                <a:gd name="T60" fmla="*/ 455 w 530"/>
                <a:gd name="T61" fmla="*/ 152 h 468"/>
                <a:gd name="T62" fmla="*/ 443 w 530"/>
                <a:gd name="T63" fmla="*/ 178 h 468"/>
                <a:gd name="T64" fmla="*/ 419 w 530"/>
                <a:gd name="T65" fmla="*/ 163 h 468"/>
                <a:gd name="T66" fmla="*/ 366 w 530"/>
                <a:gd name="T67" fmla="*/ 111 h 468"/>
                <a:gd name="T68" fmla="*/ 351 w 530"/>
                <a:gd name="T69" fmla="*/ 90 h 468"/>
                <a:gd name="T70" fmla="*/ 373 w 530"/>
                <a:gd name="T71" fmla="*/ 74 h 468"/>
                <a:gd name="T72" fmla="*/ 391 w 530"/>
                <a:gd name="T73" fmla="*/ 80 h 468"/>
                <a:gd name="T74" fmla="*/ 455 w 530"/>
                <a:gd name="T75" fmla="*/ 152 h 468"/>
                <a:gd name="T76" fmla="*/ 233 w 530"/>
                <a:gd name="T77" fmla="*/ 351 h 468"/>
                <a:gd name="T78" fmla="*/ 151 w 530"/>
                <a:gd name="T79" fmla="*/ 368 h 468"/>
                <a:gd name="T80" fmla="*/ 138 w 530"/>
                <a:gd name="T81" fmla="*/ 286 h 468"/>
                <a:gd name="T82" fmla="*/ 189 w 530"/>
                <a:gd name="T83" fmla="*/ 266 h 468"/>
                <a:gd name="T84" fmla="*/ 214 w 530"/>
                <a:gd name="T85" fmla="*/ 272 h 468"/>
                <a:gd name="T86" fmla="*/ 233 w 530"/>
                <a:gd name="T87" fmla="*/ 35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0" h="468">
                  <a:moveTo>
                    <a:pt x="400" y="235"/>
                  </a:moveTo>
                  <a:cubicBezTo>
                    <a:pt x="380" y="226"/>
                    <a:pt x="380" y="226"/>
                    <a:pt x="385" y="205"/>
                  </a:cubicBezTo>
                  <a:cubicBezTo>
                    <a:pt x="394" y="170"/>
                    <a:pt x="378" y="147"/>
                    <a:pt x="342" y="147"/>
                  </a:cubicBezTo>
                  <a:cubicBezTo>
                    <a:pt x="323" y="147"/>
                    <a:pt x="303" y="153"/>
                    <a:pt x="284" y="157"/>
                  </a:cubicBezTo>
                  <a:cubicBezTo>
                    <a:pt x="274" y="159"/>
                    <a:pt x="265" y="163"/>
                    <a:pt x="253" y="168"/>
                  </a:cubicBezTo>
                  <a:cubicBezTo>
                    <a:pt x="255" y="151"/>
                    <a:pt x="257" y="138"/>
                    <a:pt x="258" y="125"/>
                  </a:cubicBezTo>
                  <a:cubicBezTo>
                    <a:pt x="258" y="100"/>
                    <a:pt x="242" y="84"/>
                    <a:pt x="217" y="86"/>
                  </a:cubicBezTo>
                  <a:cubicBezTo>
                    <a:pt x="202" y="87"/>
                    <a:pt x="186" y="90"/>
                    <a:pt x="173" y="96"/>
                  </a:cubicBezTo>
                  <a:cubicBezTo>
                    <a:pt x="98" y="131"/>
                    <a:pt x="43" y="186"/>
                    <a:pt x="10" y="262"/>
                  </a:cubicBezTo>
                  <a:cubicBezTo>
                    <a:pt x="2" y="279"/>
                    <a:pt x="0" y="299"/>
                    <a:pt x="0" y="318"/>
                  </a:cubicBezTo>
                  <a:cubicBezTo>
                    <a:pt x="1" y="362"/>
                    <a:pt x="28" y="392"/>
                    <a:pt x="63" y="414"/>
                  </a:cubicBezTo>
                  <a:cubicBezTo>
                    <a:pt x="138" y="460"/>
                    <a:pt x="219" y="468"/>
                    <a:pt x="303" y="445"/>
                  </a:cubicBezTo>
                  <a:cubicBezTo>
                    <a:pt x="355" y="431"/>
                    <a:pt x="399" y="405"/>
                    <a:pt x="431" y="361"/>
                  </a:cubicBezTo>
                  <a:cubicBezTo>
                    <a:pt x="469" y="310"/>
                    <a:pt x="456" y="258"/>
                    <a:pt x="400" y="235"/>
                  </a:cubicBezTo>
                  <a:close/>
                  <a:moveTo>
                    <a:pt x="349" y="351"/>
                  </a:moveTo>
                  <a:cubicBezTo>
                    <a:pt x="333" y="374"/>
                    <a:pt x="312" y="389"/>
                    <a:pt x="288" y="399"/>
                  </a:cubicBezTo>
                  <a:cubicBezTo>
                    <a:pt x="233" y="423"/>
                    <a:pt x="177" y="427"/>
                    <a:pt x="120" y="406"/>
                  </a:cubicBezTo>
                  <a:cubicBezTo>
                    <a:pt x="108" y="401"/>
                    <a:pt x="96" y="394"/>
                    <a:pt x="85" y="386"/>
                  </a:cubicBezTo>
                  <a:cubicBezTo>
                    <a:pt x="44" y="356"/>
                    <a:pt x="40" y="307"/>
                    <a:pt x="74" y="270"/>
                  </a:cubicBezTo>
                  <a:cubicBezTo>
                    <a:pt x="105" y="236"/>
                    <a:pt x="144" y="221"/>
                    <a:pt x="188" y="214"/>
                  </a:cubicBezTo>
                  <a:cubicBezTo>
                    <a:pt x="199" y="213"/>
                    <a:pt x="210" y="212"/>
                    <a:pt x="219" y="212"/>
                  </a:cubicBezTo>
                  <a:cubicBezTo>
                    <a:pt x="265" y="213"/>
                    <a:pt x="308" y="222"/>
                    <a:pt x="341" y="256"/>
                  </a:cubicBezTo>
                  <a:cubicBezTo>
                    <a:pt x="369" y="283"/>
                    <a:pt x="371" y="319"/>
                    <a:pt x="349" y="351"/>
                  </a:cubicBezTo>
                  <a:close/>
                  <a:moveTo>
                    <a:pt x="530" y="154"/>
                  </a:moveTo>
                  <a:cubicBezTo>
                    <a:pt x="530" y="169"/>
                    <a:pt x="524" y="177"/>
                    <a:pt x="513" y="178"/>
                  </a:cubicBezTo>
                  <a:cubicBezTo>
                    <a:pt x="501" y="179"/>
                    <a:pt x="493" y="170"/>
                    <a:pt x="492" y="155"/>
                  </a:cubicBezTo>
                  <a:cubicBezTo>
                    <a:pt x="489" y="90"/>
                    <a:pt x="441" y="41"/>
                    <a:pt x="375" y="38"/>
                  </a:cubicBezTo>
                  <a:cubicBezTo>
                    <a:pt x="359" y="37"/>
                    <a:pt x="351" y="30"/>
                    <a:pt x="352" y="18"/>
                  </a:cubicBezTo>
                  <a:cubicBezTo>
                    <a:pt x="352" y="6"/>
                    <a:pt x="361" y="0"/>
                    <a:pt x="377" y="0"/>
                  </a:cubicBezTo>
                  <a:cubicBezTo>
                    <a:pt x="461" y="5"/>
                    <a:pt x="527" y="71"/>
                    <a:pt x="530" y="154"/>
                  </a:cubicBezTo>
                  <a:close/>
                  <a:moveTo>
                    <a:pt x="455" y="152"/>
                  </a:moveTo>
                  <a:cubicBezTo>
                    <a:pt x="458" y="166"/>
                    <a:pt x="453" y="175"/>
                    <a:pt x="443" y="178"/>
                  </a:cubicBezTo>
                  <a:cubicBezTo>
                    <a:pt x="431" y="181"/>
                    <a:pt x="422" y="176"/>
                    <a:pt x="419" y="163"/>
                  </a:cubicBezTo>
                  <a:cubicBezTo>
                    <a:pt x="411" y="135"/>
                    <a:pt x="394" y="118"/>
                    <a:pt x="366" y="111"/>
                  </a:cubicBezTo>
                  <a:cubicBezTo>
                    <a:pt x="355" y="108"/>
                    <a:pt x="350" y="101"/>
                    <a:pt x="351" y="90"/>
                  </a:cubicBezTo>
                  <a:cubicBezTo>
                    <a:pt x="352" y="80"/>
                    <a:pt x="359" y="74"/>
                    <a:pt x="373" y="74"/>
                  </a:cubicBezTo>
                  <a:cubicBezTo>
                    <a:pt x="377" y="75"/>
                    <a:pt x="384" y="77"/>
                    <a:pt x="391" y="80"/>
                  </a:cubicBezTo>
                  <a:cubicBezTo>
                    <a:pt x="424" y="94"/>
                    <a:pt x="445" y="118"/>
                    <a:pt x="455" y="152"/>
                  </a:cubicBezTo>
                  <a:close/>
                  <a:moveTo>
                    <a:pt x="233" y="351"/>
                  </a:moveTo>
                  <a:cubicBezTo>
                    <a:pt x="213" y="373"/>
                    <a:pt x="178" y="381"/>
                    <a:pt x="151" y="368"/>
                  </a:cubicBezTo>
                  <a:cubicBezTo>
                    <a:pt x="116" y="352"/>
                    <a:pt x="110" y="312"/>
                    <a:pt x="138" y="286"/>
                  </a:cubicBezTo>
                  <a:cubicBezTo>
                    <a:pt x="153" y="273"/>
                    <a:pt x="170" y="267"/>
                    <a:pt x="189" y="266"/>
                  </a:cubicBezTo>
                  <a:cubicBezTo>
                    <a:pt x="197" y="268"/>
                    <a:pt x="206" y="269"/>
                    <a:pt x="214" y="272"/>
                  </a:cubicBezTo>
                  <a:cubicBezTo>
                    <a:pt x="249" y="284"/>
                    <a:pt x="258" y="324"/>
                    <a:pt x="233" y="351"/>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55" name="iṧlîḓê"/>
          <p:cNvGrpSpPr/>
          <p:nvPr/>
        </p:nvGrpSpPr>
        <p:grpSpPr>
          <a:xfrm>
            <a:off x="8346335" y="3072253"/>
            <a:ext cx="3134790" cy="1624516"/>
            <a:chOff x="8341298" y="3240158"/>
            <a:chExt cx="3134771" cy="1624506"/>
          </a:xfrm>
        </p:grpSpPr>
        <p:sp>
          <p:nvSpPr>
            <p:cNvPr id="56" name="ïṣlídê"/>
            <p:cNvSpPr txBox="1"/>
            <p:nvPr/>
          </p:nvSpPr>
          <p:spPr>
            <a:xfrm>
              <a:off x="8341298" y="3687569"/>
              <a:ext cx="3134771" cy="1177095"/>
            </a:xfrm>
            <a:prstGeom prst="rect">
              <a:avLst/>
            </a:prstGeom>
            <a:noFill/>
            <a:ln>
              <a:noFill/>
            </a:ln>
          </p:spPr>
          <p:txBody>
            <a:bodyPr spcFirstLastPara="1"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sz="1600" dirty="0">
                  <a:solidFill>
                    <a:srgbClr val="494848"/>
                  </a:solidFill>
                  <a:ea typeface="微软雅黑" panose="020B0503020204020204" pitchFamily="34" charset="-122"/>
                  <a:cs typeface="+mn-ea"/>
                  <a:sym typeface="Arial" panose="020B0604020202020204" pitchFamily="34" charset="0"/>
                </a:rPr>
                <a:t>沟通要有诚意、相互尊重，取得对方的信任并与被沟通者建立感情。</a:t>
              </a:r>
            </a:p>
          </p:txBody>
        </p:sp>
        <p:sp>
          <p:nvSpPr>
            <p:cNvPr id="57" name="îSḷïḍe"/>
            <p:cNvSpPr txBox="1"/>
            <p:nvPr/>
          </p:nvSpPr>
          <p:spPr>
            <a:xfrm>
              <a:off x="8341298" y="3240158"/>
              <a:ext cx="3134771" cy="447411"/>
            </a:xfrm>
            <a:prstGeom prst="rect">
              <a:avLst/>
            </a:prstGeom>
            <a:noFill/>
            <a:ln>
              <a:noFill/>
            </a:ln>
          </p:spPr>
          <p:txBody>
            <a:bodyPr spcFirstLastPara="1" wrap="square" lIns="91440" tIns="45720" rIns="91440" bIns="45720" anchor="ctr"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a:pPr>
              <a:r>
                <a:rPr lang="zh-CN" altLang="en-US" b="1" dirty="0">
                  <a:solidFill>
                    <a:srgbClr val="494848"/>
                  </a:solidFill>
                  <a:ea typeface="微软雅黑" panose="020B0503020204020204" pitchFamily="34" charset="-122"/>
                  <a:cs typeface="+mn-ea"/>
                  <a:sym typeface="Arial" panose="020B0604020202020204" pitchFamily="34" charset="0"/>
                </a:rPr>
                <a:t>换位思考是有效沟通的初步保证</a:t>
              </a:r>
            </a:p>
          </p:txBody>
        </p:sp>
      </p:grpSp>
      <p:grpSp>
        <p:nvGrpSpPr>
          <p:cNvPr id="58" name="ísļïdè"/>
          <p:cNvGrpSpPr/>
          <p:nvPr/>
        </p:nvGrpSpPr>
        <p:grpSpPr>
          <a:xfrm>
            <a:off x="9333318" y="1737562"/>
            <a:ext cx="1160823" cy="1160823"/>
            <a:chOff x="9328275" y="1737559"/>
            <a:chExt cx="1160816" cy="1160816"/>
          </a:xfrm>
        </p:grpSpPr>
        <p:sp>
          <p:nvSpPr>
            <p:cNvPr id="59" name="îsḻíḋê"/>
            <p:cNvSpPr/>
            <p:nvPr/>
          </p:nvSpPr>
          <p:spPr>
            <a:xfrm>
              <a:off x="9441958" y="1851242"/>
              <a:ext cx="933450" cy="933450"/>
            </a:xfrm>
            <a:prstGeom prst="ellipse">
              <a:avLst/>
            </a:prstGeom>
            <a:solidFill>
              <a:srgbClr val="FD885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60" name="ï$lîḓê"/>
            <p:cNvSpPr/>
            <p:nvPr/>
          </p:nvSpPr>
          <p:spPr>
            <a:xfrm>
              <a:off x="9328275" y="1737559"/>
              <a:ext cx="1160816" cy="1160816"/>
            </a:xfrm>
            <a:prstGeom prst="ellipse">
              <a:avLst/>
            </a:prstGeom>
            <a:noFill/>
            <a:ln w="3175">
              <a:solidFill>
                <a:schemeClr val="accent1"/>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61" name="íṥḷidé"/>
            <p:cNvSpPr/>
            <p:nvPr/>
          </p:nvSpPr>
          <p:spPr>
            <a:xfrm>
              <a:off x="9671043" y="2059420"/>
              <a:ext cx="475280" cy="517094"/>
            </a:xfrm>
            <a:custGeom>
              <a:avLst/>
              <a:gdLst>
                <a:gd name="connsiteX0" fmla="*/ 260361 w 546040"/>
                <a:gd name="connsiteY0" fmla="*/ 242331 h 594078"/>
                <a:gd name="connsiteX1" fmla="*/ 356770 w 546040"/>
                <a:gd name="connsiteY1" fmla="*/ 297865 h 594078"/>
                <a:gd name="connsiteX2" fmla="*/ 473406 w 546040"/>
                <a:gd name="connsiteY2" fmla="*/ 416645 h 594078"/>
                <a:gd name="connsiteX3" fmla="*/ 493690 w 546040"/>
                <a:gd name="connsiteY3" fmla="*/ 542791 h 594078"/>
                <a:gd name="connsiteX4" fmla="*/ 329109 w 546040"/>
                <a:gd name="connsiteY4" fmla="*/ 582845 h 594078"/>
                <a:gd name="connsiteX5" fmla="*/ 225843 w 546040"/>
                <a:gd name="connsiteY5" fmla="*/ 580082 h 594078"/>
                <a:gd name="connsiteX6" fmla="*/ 122576 w 546040"/>
                <a:gd name="connsiteY6" fmla="*/ 587448 h 594078"/>
                <a:gd name="connsiteX7" fmla="*/ 39594 w 546040"/>
                <a:gd name="connsiteY7" fmla="*/ 507341 h 594078"/>
                <a:gd name="connsiteX8" fmla="*/ 110129 w 546040"/>
                <a:gd name="connsiteY8" fmla="*/ 373368 h 594078"/>
                <a:gd name="connsiteX9" fmla="*/ 187118 w 546040"/>
                <a:gd name="connsiteY9" fmla="*/ 290038 h 594078"/>
                <a:gd name="connsiteX10" fmla="*/ 260361 w 546040"/>
                <a:gd name="connsiteY10" fmla="*/ 242331 h 594078"/>
                <a:gd name="connsiteX11" fmla="*/ 473414 w 546040"/>
                <a:gd name="connsiteY11" fmla="*/ 180499 h 594078"/>
                <a:gd name="connsiteX12" fmla="*/ 545784 w 546040"/>
                <a:gd name="connsiteY12" fmla="*/ 254596 h 594078"/>
                <a:gd name="connsiteX13" fmla="*/ 482633 w 546040"/>
                <a:gd name="connsiteY13" fmla="*/ 353086 h 594078"/>
                <a:gd name="connsiteX14" fmla="*/ 408880 w 546040"/>
                <a:gd name="connsiteY14" fmla="*/ 269784 h 594078"/>
                <a:gd name="connsiteX15" fmla="*/ 473414 w 546040"/>
                <a:gd name="connsiteY15" fmla="*/ 180499 h 594078"/>
                <a:gd name="connsiteX16" fmla="*/ 61231 w 546040"/>
                <a:gd name="connsiteY16" fmla="*/ 137171 h 594078"/>
                <a:gd name="connsiteX17" fmla="*/ 136392 w 546040"/>
                <a:gd name="connsiteY17" fmla="*/ 205315 h 594078"/>
                <a:gd name="connsiteX18" fmla="*/ 82442 w 546040"/>
                <a:gd name="connsiteY18" fmla="*/ 313056 h 594078"/>
                <a:gd name="connsiteX19" fmla="*/ 1287 w 546040"/>
                <a:gd name="connsiteY19" fmla="*/ 217286 h 594078"/>
                <a:gd name="connsiteX20" fmla="*/ 61231 w 546040"/>
                <a:gd name="connsiteY20" fmla="*/ 137171 h 594078"/>
                <a:gd name="connsiteX21" fmla="*/ 382581 w 546040"/>
                <a:gd name="connsiteY21" fmla="*/ 15213 h 594078"/>
                <a:gd name="connsiteX22" fmla="*/ 441145 w 546040"/>
                <a:gd name="connsiteY22" fmla="*/ 106358 h 594078"/>
                <a:gd name="connsiteX23" fmla="*/ 356758 w 546040"/>
                <a:gd name="connsiteY23" fmla="*/ 189676 h 594078"/>
                <a:gd name="connsiteX24" fmla="*/ 302807 w 546040"/>
                <a:gd name="connsiteY24" fmla="*/ 97151 h 594078"/>
                <a:gd name="connsiteX25" fmla="*/ 382581 w 546040"/>
                <a:gd name="connsiteY25" fmla="*/ 15213 h 594078"/>
                <a:gd name="connsiteX26" fmla="*/ 202765 w 546040"/>
                <a:gd name="connsiteY26" fmla="*/ 0 h 594078"/>
                <a:gd name="connsiteX27" fmla="*/ 267325 w 546040"/>
                <a:gd name="connsiteY27" fmla="*/ 91842 h 594078"/>
                <a:gd name="connsiteX28" fmla="*/ 202765 w 546040"/>
                <a:gd name="connsiteY28" fmla="*/ 183684 h 594078"/>
                <a:gd name="connsiteX29" fmla="*/ 138205 w 546040"/>
                <a:gd name="connsiteY29" fmla="*/ 91842 h 594078"/>
                <a:gd name="connsiteX30" fmla="*/ 202765 w 546040"/>
                <a:gd name="connsiteY30" fmla="*/ 0 h 59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6040" h="594078">
                  <a:moveTo>
                    <a:pt x="260361" y="242331"/>
                  </a:moveTo>
                  <a:cubicBezTo>
                    <a:pt x="291998" y="238705"/>
                    <a:pt x="327495" y="252286"/>
                    <a:pt x="356770" y="297865"/>
                  </a:cubicBezTo>
                  <a:cubicBezTo>
                    <a:pt x="399644" y="359557"/>
                    <a:pt x="473406" y="416645"/>
                    <a:pt x="473406" y="416645"/>
                  </a:cubicBezTo>
                  <a:cubicBezTo>
                    <a:pt x="473406" y="416645"/>
                    <a:pt x="529188" y="459461"/>
                    <a:pt x="493690" y="542791"/>
                  </a:cubicBezTo>
                  <a:cubicBezTo>
                    <a:pt x="458193" y="626121"/>
                    <a:pt x="329109" y="582845"/>
                    <a:pt x="329109" y="582845"/>
                  </a:cubicBezTo>
                  <a:cubicBezTo>
                    <a:pt x="329109" y="582845"/>
                    <a:pt x="281164" y="567652"/>
                    <a:pt x="225843" y="580082"/>
                  </a:cubicBezTo>
                  <a:cubicBezTo>
                    <a:pt x="170521" y="592513"/>
                    <a:pt x="122576" y="587448"/>
                    <a:pt x="122576" y="587448"/>
                  </a:cubicBezTo>
                  <a:cubicBezTo>
                    <a:pt x="122576" y="587448"/>
                    <a:pt x="58035" y="589290"/>
                    <a:pt x="39594" y="507341"/>
                  </a:cubicBezTo>
                  <a:cubicBezTo>
                    <a:pt x="21154" y="425852"/>
                    <a:pt x="104136" y="380734"/>
                    <a:pt x="110129" y="373368"/>
                  </a:cubicBezTo>
                  <a:cubicBezTo>
                    <a:pt x="116583" y="365542"/>
                    <a:pt x="159457" y="336077"/>
                    <a:pt x="187118" y="290038"/>
                  </a:cubicBezTo>
                  <a:cubicBezTo>
                    <a:pt x="200948" y="266789"/>
                    <a:pt x="228724" y="245956"/>
                    <a:pt x="260361" y="242331"/>
                  </a:cubicBezTo>
                  <a:close/>
                  <a:moveTo>
                    <a:pt x="473414" y="180499"/>
                  </a:moveTo>
                  <a:cubicBezTo>
                    <a:pt x="530572" y="180499"/>
                    <a:pt x="545784" y="236187"/>
                    <a:pt x="545784" y="254596"/>
                  </a:cubicBezTo>
                  <a:cubicBezTo>
                    <a:pt x="545784" y="273006"/>
                    <a:pt x="553620" y="351705"/>
                    <a:pt x="482633" y="353086"/>
                  </a:cubicBezTo>
                  <a:cubicBezTo>
                    <a:pt x="412107" y="354927"/>
                    <a:pt x="408880" y="305222"/>
                    <a:pt x="408880" y="269784"/>
                  </a:cubicBezTo>
                  <a:cubicBezTo>
                    <a:pt x="408880" y="232966"/>
                    <a:pt x="416716" y="180499"/>
                    <a:pt x="473414" y="180499"/>
                  </a:cubicBezTo>
                  <a:close/>
                  <a:moveTo>
                    <a:pt x="61231" y="137171"/>
                  </a:moveTo>
                  <a:cubicBezTo>
                    <a:pt x="102731" y="133487"/>
                    <a:pt x="133164" y="179070"/>
                    <a:pt x="136392" y="205315"/>
                  </a:cubicBezTo>
                  <a:cubicBezTo>
                    <a:pt x="138237" y="221890"/>
                    <a:pt x="147459" y="299243"/>
                    <a:pt x="82442" y="313056"/>
                  </a:cubicBezTo>
                  <a:cubicBezTo>
                    <a:pt x="17887" y="326869"/>
                    <a:pt x="-6091" y="252279"/>
                    <a:pt x="1287" y="217286"/>
                  </a:cubicBezTo>
                  <a:cubicBezTo>
                    <a:pt x="1287" y="217286"/>
                    <a:pt x="8664" y="141775"/>
                    <a:pt x="61231" y="137171"/>
                  </a:cubicBezTo>
                  <a:close/>
                  <a:moveTo>
                    <a:pt x="382581" y="15213"/>
                  </a:moveTo>
                  <a:cubicBezTo>
                    <a:pt x="416705" y="23039"/>
                    <a:pt x="447600" y="67690"/>
                    <a:pt x="441145" y="106358"/>
                  </a:cubicBezTo>
                  <a:cubicBezTo>
                    <a:pt x="435150" y="145025"/>
                    <a:pt x="404254" y="196121"/>
                    <a:pt x="356758" y="189676"/>
                  </a:cubicBezTo>
                  <a:cubicBezTo>
                    <a:pt x="308802" y="183692"/>
                    <a:pt x="298196" y="140422"/>
                    <a:pt x="302807" y="97151"/>
                  </a:cubicBezTo>
                  <a:cubicBezTo>
                    <a:pt x="306496" y="61706"/>
                    <a:pt x="348919" y="7848"/>
                    <a:pt x="382581" y="15213"/>
                  </a:cubicBezTo>
                  <a:close/>
                  <a:moveTo>
                    <a:pt x="202765" y="0"/>
                  </a:moveTo>
                  <a:cubicBezTo>
                    <a:pt x="238421" y="0"/>
                    <a:pt x="267325" y="41119"/>
                    <a:pt x="267325" y="91842"/>
                  </a:cubicBezTo>
                  <a:cubicBezTo>
                    <a:pt x="267325" y="142565"/>
                    <a:pt x="238421" y="183684"/>
                    <a:pt x="202765" y="183684"/>
                  </a:cubicBezTo>
                  <a:cubicBezTo>
                    <a:pt x="167109" y="183684"/>
                    <a:pt x="138205" y="142565"/>
                    <a:pt x="138205" y="91842"/>
                  </a:cubicBezTo>
                  <a:cubicBezTo>
                    <a:pt x="138205" y="41119"/>
                    <a:pt x="167109" y="0"/>
                    <a:pt x="20276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1000" fill="hold"/>
                                        <p:tgtEl>
                                          <p:spTgt spid="58"/>
                                        </p:tgtEl>
                                        <p:attrNameLst>
                                          <p:attrName>ppt_w</p:attrName>
                                        </p:attrNameLst>
                                      </p:cBhvr>
                                      <p:tavLst>
                                        <p:tav tm="0">
                                          <p:val>
                                            <p:fltVal val="0"/>
                                          </p:val>
                                        </p:tav>
                                        <p:tav tm="100000">
                                          <p:val>
                                            <p:strVal val="#ppt_w"/>
                                          </p:val>
                                        </p:tav>
                                      </p:tavLst>
                                    </p:anim>
                                    <p:anim calcmode="lin" valueType="num">
                                      <p:cBhvr>
                                        <p:cTn id="30" dur="1000" fill="hold"/>
                                        <p:tgtEl>
                                          <p:spTgt spid="58"/>
                                        </p:tgtEl>
                                        <p:attrNameLst>
                                          <p:attrName>ppt_h</p:attrName>
                                        </p:attrNameLst>
                                      </p:cBhvr>
                                      <p:tavLst>
                                        <p:tav tm="0">
                                          <p:val>
                                            <p:fltVal val="0"/>
                                          </p:val>
                                        </p:tav>
                                        <p:tav tm="100000">
                                          <p:val>
                                            <p:strVal val="#ppt_h"/>
                                          </p:val>
                                        </p:tav>
                                      </p:tavLst>
                                    </p:anim>
                                    <p:anim calcmode="lin" valueType="num">
                                      <p:cBhvr>
                                        <p:cTn id="31" dur="1000" fill="hold"/>
                                        <p:tgtEl>
                                          <p:spTgt spid="58"/>
                                        </p:tgtEl>
                                        <p:attrNameLst>
                                          <p:attrName>style.rotation</p:attrName>
                                        </p:attrNameLst>
                                      </p:cBhvr>
                                      <p:tavLst>
                                        <p:tav tm="0">
                                          <p:val>
                                            <p:fltVal val="90"/>
                                          </p:val>
                                        </p:tav>
                                        <p:tav tm="100000">
                                          <p:val>
                                            <p:fltVal val="0"/>
                                          </p:val>
                                        </p:tav>
                                      </p:tavLst>
                                    </p:anim>
                                    <p:animEffect transition="in" filter="fade">
                                      <p:cBhvr>
                                        <p:cTn id="32" dur="1000"/>
                                        <p:tgtEl>
                                          <p:spTgt spid="58"/>
                                        </p:tgtEl>
                                      </p:cBhvr>
                                    </p:animEffect>
                                  </p:childTnLst>
                                </p:cTn>
                              </p:par>
                            </p:childTnLst>
                          </p:cTn>
                        </p:par>
                        <p:par>
                          <p:cTn id="33" fill="hold">
                            <p:stCondLst>
                              <p:cond delay="4000"/>
                            </p:stCondLst>
                            <p:childTnLst>
                              <p:par>
                                <p:cTn id="34" presetID="16" presetClass="entr" presetSubtype="21"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arn(inVertic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圆角 40"/>
          <p:cNvSpPr/>
          <p:nvPr/>
        </p:nvSpPr>
        <p:spPr bwMode="auto">
          <a:xfrm>
            <a:off x="464669" y="897889"/>
            <a:ext cx="11055494" cy="5154608"/>
          </a:xfrm>
          <a:prstGeom prst="roundRect">
            <a:avLst>
              <a:gd name="adj" fmla="val 2101"/>
            </a:avLst>
          </a:prstGeom>
          <a:solidFill>
            <a:schemeClr val="accent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圆角矩形 3"/>
          <p:cNvSpPr/>
          <p:nvPr/>
        </p:nvSpPr>
        <p:spPr>
          <a:xfrm>
            <a:off x="63325" y="1942816"/>
            <a:ext cx="2947439" cy="2947439"/>
          </a:xfrm>
          <a:prstGeom prst="ellipse">
            <a:avLst/>
          </a:prstGeom>
          <a:gradFill>
            <a:gsLst>
              <a:gs pos="100000">
                <a:srgbClr val="E0E0E0"/>
              </a:gs>
              <a:gs pos="0">
                <a:sysClr val="window" lastClr="FFFFFF"/>
              </a:gs>
            </a:gsLst>
            <a:lin ang="2700000" scaled="1"/>
          </a:gradFill>
          <a:ln w="101600" cap="flat" cmpd="sng" algn="ctr">
            <a:noFill/>
            <a:prstDash val="solid"/>
            <a:miter lim="800000"/>
          </a:ln>
          <a:effectLst>
            <a:outerShdw blurRad="241300" dist="38100" dir="2700000" algn="tl" rotWithShape="0">
              <a:prstClr val="black">
                <a:alpha val="40000"/>
              </a:prstClr>
            </a:outerShdw>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3345295" y="2115773"/>
            <a:ext cx="7978587" cy="2232393"/>
            <a:chOff x="-145275" y="1818590"/>
            <a:chExt cx="9897003" cy="2769162"/>
          </a:xfrm>
        </p:grpSpPr>
        <p:grpSp>
          <p:nvGrpSpPr>
            <p:cNvPr id="3" name="组合 2"/>
            <p:cNvGrpSpPr/>
            <p:nvPr/>
          </p:nvGrpSpPr>
          <p:grpSpPr>
            <a:xfrm>
              <a:off x="-145275" y="1818590"/>
              <a:ext cx="1914069" cy="2769161"/>
              <a:chOff x="1147497" y="2119547"/>
              <a:chExt cx="1914069" cy="2769161"/>
            </a:xfrm>
          </p:grpSpPr>
          <p:sp>
            <p:nvSpPr>
              <p:cNvPr id="22" name="任意多边形: 形状 21"/>
              <p:cNvSpPr/>
              <p:nvPr/>
            </p:nvSpPr>
            <p:spPr>
              <a:xfrm>
                <a:off x="1147497" y="2119547"/>
                <a:ext cx="1914069" cy="2769161"/>
              </a:xfrm>
              <a:custGeom>
                <a:avLst/>
                <a:gdLst>
                  <a:gd name="connsiteX0" fmla="*/ 982031 w 1914069"/>
                  <a:gd name="connsiteY0" fmla="*/ 0 h 2769162"/>
                  <a:gd name="connsiteX1" fmla="*/ 1843868 w 1914069"/>
                  <a:gd name="connsiteY1" fmla="*/ 861837 h 2769162"/>
                  <a:gd name="connsiteX2" fmla="*/ 1591442 w 1914069"/>
                  <a:gd name="connsiteY2" fmla="*/ 1471248 h 2769162"/>
                  <a:gd name="connsiteX3" fmla="*/ 1488071 w 1914069"/>
                  <a:gd name="connsiteY3" fmla="*/ 1556537 h 2769162"/>
                  <a:gd name="connsiteX4" fmla="*/ 1914069 w 1914069"/>
                  <a:gd name="connsiteY4" fmla="*/ 2507853 h 2769162"/>
                  <a:gd name="connsiteX5" fmla="*/ 1470688 w 1914069"/>
                  <a:gd name="connsiteY5" fmla="*/ 2299933 h 2769162"/>
                  <a:gd name="connsiteX6" fmla="*/ 1330533 w 1914069"/>
                  <a:gd name="connsiteY6" fmla="*/ 2769160 h 2769162"/>
                  <a:gd name="connsiteX7" fmla="*/ 957036 w 1914069"/>
                  <a:gd name="connsiteY7" fmla="*/ 1935088 h 2769162"/>
                  <a:gd name="connsiteX8" fmla="*/ 583537 w 1914069"/>
                  <a:gd name="connsiteY8" fmla="*/ 2769162 h 2769162"/>
                  <a:gd name="connsiteX9" fmla="*/ 443382 w 1914069"/>
                  <a:gd name="connsiteY9" fmla="*/ 2299934 h 2769162"/>
                  <a:gd name="connsiteX10" fmla="*/ 0 w 1914069"/>
                  <a:gd name="connsiteY10" fmla="*/ 2507854 h 2769162"/>
                  <a:gd name="connsiteX11" fmla="*/ 439487 w 1914069"/>
                  <a:gd name="connsiteY11" fmla="*/ 1526418 h 2769162"/>
                  <a:gd name="connsiteX12" fmla="*/ 372620 w 1914069"/>
                  <a:gd name="connsiteY12" fmla="*/ 1471248 h 2769162"/>
                  <a:gd name="connsiteX13" fmla="*/ 120194 w 1914069"/>
                  <a:gd name="connsiteY13" fmla="*/ 861837 h 2769162"/>
                  <a:gd name="connsiteX14" fmla="*/ 982031 w 1914069"/>
                  <a:gd name="connsiteY14" fmla="*/ 0 h 276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4069" h="2769162">
                    <a:moveTo>
                      <a:pt x="982031" y="0"/>
                    </a:moveTo>
                    <a:cubicBezTo>
                      <a:pt x="1458010" y="0"/>
                      <a:pt x="1843868" y="385858"/>
                      <a:pt x="1843868" y="861837"/>
                    </a:cubicBezTo>
                    <a:cubicBezTo>
                      <a:pt x="1843868" y="1099827"/>
                      <a:pt x="1747404" y="1315286"/>
                      <a:pt x="1591442" y="1471248"/>
                    </a:cubicBezTo>
                    <a:lnTo>
                      <a:pt x="1488071" y="1556537"/>
                    </a:lnTo>
                    <a:lnTo>
                      <a:pt x="1914069" y="2507853"/>
                    </a:lnTo>
                    <a:lnTo>
                      <a:pt x="1470688" y="2299933"/>
                    </a:lnTo>
                    <a:lnTo>
                      <a:pt x="1330533" y="2769160"/>
                    </a:lnTo>
                    <a:lnTo>
                      <a:pt x="957036" y="1935088"/>
                    </a:lnTo>
                    <a:lnTo>
                      <a:pt x="583537" y="2769162"/>
                    </a:lnTo>
                    <a:lnTo>
                      <a:pt x="443382" y="2299934"/>
                    </a:lnTo>
                    <a:lnTo>
                      <a:pt x="0" y="2507854"/>
                    </a:lnTo>
                    <a:lnTo>
                      <a:pt x="439487" y="1526418"/>
                    </a:lnTo>
                    <a:lnTo>
                      <a:pt x="372620" y="1471248"/>
                    </a:lnTo>
                    <a:cubicBezTo>
                      <a:pt x="216659" y="1315286"/>
                      <a:pt x="120194" y="1099827"/>
                      <a:pt x="120194" y="861837"/>
                    </a:cubicBezTo>
                    <a:cubicBezTo>
                      <a:pt x="120194" y="385858"/>
                      <a:pt x="506052" y="0"/>
                      <a:pt x="982031" y="0"/>
                    </a:cubicBezTo>
                    <a:close/>
                  </a:path>
                </a:pathLst>
              </a:custGeom>
              <a:solidFill>
                <a:srgbClr val="29BBD2"/>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outerShdw blurRad="63500" sx="102000" sy="102000" algn="ctr" rotWithShape="0">
                  <a:schemeClr val="accent2">
                    <a:alpha val="40000"/>
                  </a:schemeClr>
                </a:outerShdw>
              </a:effectLst>
            </p:spPr>
            <p:txBody>
              <a:bodyPr wrap="square" rtlCol="0" anchor="ctr">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圆角矩形 3"/>
              <p:cNvSpPr/>
              <p:nvPr/>
            </p:nvSpPr>
            <p:spPr>
              <a:xfrm>
                <a:off x="1409667" y="2261523"/>
                <a:ext cx="1439718" cy="1439718"/>
              </a:xfrm>
              <a:prstGeom prst="ellipse">
                <a:avLst/>
              </a:prstGeom>
              <a:gradFill>
                <a:gsLst>
                  <a:gs pos="100000">
                    <a:srgbClr val="E0E0E0"/>
                  </a:gs>
                  <a:gs pos="0">
                    <a:sysClr val="window" lastClr="FFFFFF"/>
                  </a:gs>
                </a:gsLst>
                <a:lin ang="2700000" scaled="1"/>
              </a:gra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107"/>
              <p:cNvSpPr txBox="1"/>
              <p:nvPr/>
            </p:nvSpPr>
            <p:spPr>
              <a:xfrm>
                <a:off x="1600267" y="2397781"/>
                <a:ext cx="1008535" cy="954450"/>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01</a:t>
                </a:r>
                <a:endParaRPr kumimoji="0" lang="zh-CN" altLang="en-US"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2515703" y="1818590"/>
              <a:ext cx="1914069" cy="2769162"/>
              <a:chOff x="3808475" y="2119547"/>
              <a:chExt cx="1914069" cy="2769162"/>
            </a:xfrm>
          </p:grpSpPr>
          <p:sp>
            <p:nvSpPr>
              <p:cNvPr id="17" name="任意多边形: 形状 16"/>
              <p:cNvSpPr/>
              <p:nvPr/>
            </p:nvSpPr>
            <p:spPr>
              <a:xfrm>
                <a:off x="3808475" y="2119547"/>
                <a:ext cx="1914069" cy="2769162"/>
              </a:xfrm>
              <a:custGeom>
                <a:avLst/>
                <a:gdLst>
                  <a:gd name="connsiteX0" fmla="*/ 957035 w 1914069"/>
                  <a:gd name="connsiteY0" fmla="*/ 0 h 2769162"/>
                  <a:gd name="connsiteX1" fmla="*/ 1818872 w 1914069"/>
                  <a:gd name="connsiteY1" fmla="*/ 861837 h 2769162"/>
                  <a:gd name="connsiteX2" fmla="*/ 1566446 w 1914069"/>
                  <a:gd name="connsiteY2" fmla="*/ 1471248 h 2769162"/>
                  <a:gd name="connsiteX3" fmla="*/ 1481327 w 1914069"/>
                  <a:gd name="connsiteY3" fmla="*/ 1541477 h 2769162"/>
                  <a:gd name="connsiteX4" fmla="*/ 1914069 w 1914069"/>
                  <a:gd name="connsiteY4" fmla="*/ 2507853 h 2769162"/>
                  <a:gd name="connsiteX5" fmla="*/ 1470687 w 1914069"/>
                  <a:gd name="connsiteY5" fmla="*/ 2299933 h 2769162"/>
                  <a:gd name="connsiteX6" fmla="*/ 1330531 w 1914069"/>
                  <a:gd name="connsiteY6" fmla="*/ 2769160 h 2769162"/>
                  <a:gd name="connsiteX7" fmla="*/ 957035 w 1914069"/>
                  <a:gd name="connsiteY7" fmla="*/ 1935088 h 2769162"/>
                  <a:gd name="connsiteX8" fmla="*/ 583537 w 1914069"/>
                  <a:gd name="connsiteY8" fmla="*/ 2769162 h 2769162"/>
                  <a:gd name="connsiteX9" fmla="*/ 443382 w 1914069"/>
                  <a:gd name="connsiteY9" fmla="*/ 2299935 h 2769162"/>
                  <a:gd name="connsiteX10" fmla="*/ 0 w 1914069"/>
                  <a:gd name="connsiteY10" fmla="*/ 2507855 h 2769162"/>
                  <a:gd name="connsiteX11" fmla="*/ 432743 w 1914069"/>
                  <a:gd name="connsiteY11" fmla="*/ 1541477 h 2769162"/>
                  <a:gd name="connsiteX12" fmla="*/ 347625 w 1914069"/>
                  <a:gd name="connsiteY12" fmla="*/ 1471248 h 2769162"/>
                  <a:gd name="connsiteX13" fmla="*/ 95198 w 1914069"/>
                  <a:gd name="connsiteY13" fmla="*/ 861837 h 2769162"/>
                  <a:gd name="connsiteX14" fmla="*/ 957035 w 1914069"/>
                  <a:gd name="connsiteY14" fmla="*/ 0 h 276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4069" h="2769162">
                    <a:moveTo>
                      <a:pt x="957035" y="0"/>
                    </a:moveTo>
                    <a:cubicBezTo>
                      <a:pt x="1433014" y="0"/>
                      <a:pt x="1818872" y="385858"/>
                      <a:pt x="1818872" y="861837"/>
                    </a:cubicBezTo>
                    <a:cubicBezTo>
                      <a:pt x="1818872" y="1099827"/>
                      <a:pt x="1722408" y="1315286"/>
                      <a:pt x="1566446" y="1471248"/>
                    </a:cubicBezTo>
                    <a:lnTo>
                      <a:pt x="1481327" y="1541477"/>
                    </a:lnTo>
                    <a:lnTo>
                      <a:pt x="1914069" y="2507853"/>
                    </a:lnTo>
                    <a:lnTo>
                      <a:pt x="1470687" y="2299933"/>
                    </a:lnTo>
                    <a:lnTo>
                      <a:pt x="1330531" y="2769160"/>
                    </a:lnTo>
                    <a:lnTo>
                      <a:pt x="957035" y="1935088"/>
                    </a:lnTo>
                    <a:lnTo>
                      <a:pt x="583537" y="2769162"/>
                    </a:lnTo>
                    <a:lnTo>
                      <a:pt x="443382" y="2299935"/>
                    </a:lnTo>
                    <a:lnTo>
                      <a:pt x="0" y="2507855"/>
                    </a:lnTo>
                    <a:lnTo>
                      <a:pt x="432743" y="1541477"/>
                    </a:lnTo>
                    <a:lnTo>
                      <a:pt x="347625" y="1471248"/>
                    </a:lnTo>
                    <a:cubicBezTo>
                      <a:pt x="191663" y="1315286"/>
                      <a:pt x="95198" y="1099827"/>
                      <a:pt x="95198" y="861837"/>
                    </a:cubicBezTo>
                    <a:cubicBezTo>
                      <a:pt x="95198" y="385858"/>
                      <a:pt x="481056" y="0"/>
                      <a:pt x="957035" y="0"/>
                    </a:cubicBezTo>
                    <a:close/>
                  </a:path>
                </a:pathLst>
              </a:custGeom>
              <a:solidFill>
                <a:srgbClr val="FD8853"/>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softEdge rad="0"/>
              </a:effectLst>
            </p:spPr>
            <p:txBody>
              <a:bodyPr wrap="square" rtlCol="0" anchor="ctr">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圆角矩形 3"/>
              <p:cNvSpPr/>
              <p:nvPr/>
            </p:nvSpPr>
            <p:spPr>
              <a:xfrm>
                <a:off x="4045649" y="2261523"/>
                <a:ext cx="1439718" cy="1439718"/>
              </a:xfrm>
              <a:prstGeom prst="ellipse">
                <a:avLst/>
              </a:prstGeom>
              <a:gradFill>
                <a:gsLst>
                  <a:gs pos="100000">
                    <a:srgbClr val="E0E0E0"/>
                  </a:gs>
                  <a:gs pos="0">
                    <a:sysClr val="window" lastClr="FFFFFF"/>
                  </a:gs>
                </a:gsLst>
                <a:lin ang="2700000" scaled="1"/>
              </a:gra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13"/>
              <p:cNvSpPr txBox="1"/>
              <p:nvPr/>
            </p:nvSpPr>
            <p:spPr>
              <a:xfrm>
                <a:off x="4261422" y="2397781"/>
                <a:ext cx="1008535" cy="954450"/>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02</a:t>
                </a:r>
                <a:endParaRPr kumimoji="0" lang="zh-CN" altLang="en-US"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5176681" y="1818590"/>
              <a:ext cx="1914069" cy="2769162"/>
              <a:chOff x="6469453" y="2119547"/>
              <a:chExt cx="1914069" cy="2769162"/>
            </a:xfrm>
          </p:grpSpPr>
          <p:sp>
            <p:nvSpPr>
              <p:cNvPr id="12" name="任意多边形: 形状 11"/>
              <p:cNvSpPr/>
              <p:nvPr/>
            </p:nvSpPr>
            <p:spPr>
              <a:xfrm>
                <a:off x="6469453" y="2119547"/>
                <a:ext cx="1914069" cy="2769162"/>
              </a:xfrm>
              <a:custGeom>
                <a:avLst/>
                <a:gdLst>
                  <a:gd name="connsiteX0" fmla="*/ 957035 w 1914069"/>
                  <a:gd name="connsiteY0" fmla="*/ 0 h 2769162"/>
                  <a:gd name="connsiteX1" fmla="*/ 1818872 w 1914069"/>
                  <a:gd name="connsiteY1" fmla="*/ 861837 h 2769162"/>
                  <a:gd name="connsiteX2" fmla="*/ 1566446 w 1914069"/>
                  <a:gd name="connsiteY2" fmla="*/ 1471248 h 2769162"/>
                  <a:gd name="connsiteX3" fmla="*/ 1481327 w 1914069"/>
                  <a:gd name="connsiteY3" fmla="*/ 1541477 h 2769162"/>
                  <a:gd name="connsiteX4" fmla="*/ 1914069 w 1914069"/>
                  <a:gd name="connsiteY4" fmla="*/ 2507853 h 2769162"/>
                  <a:gd name="connsiteX5" fmla="*/ 1470687 w 1914069"/>
                  <a:gd name="connsiteY5" fmla="*/ 2299933 h 2769162"/>
                  <a:gd name="connsiteX6" fmla="*/ 1330531 w 1914069"/>
                  <a:gd name="connsiteY6" fmla="*/ 2769160 h 2769162"/>
                  <a:gd name="connsiteX7" fmla="*/ 957035 w 1914069"/>
                  <a:gd name="connsiteY7" fmla="*/ 1935088 h 2769162"/>
                  <a:gd name="connsiteX8" fmla="*/ 583537 w 1914069"/>
                  <a:gd name="connsiteY8" fmla="*/ 2769162 h 2769162"/>
                  <a:gd name="connsiteX9" fmla="*/ 443382 w 1914069"/>
                  <a:gd name="connsiteY9" fmla="*/ 2299935 h 2769162"/>
                  <a:gd name="connsiteX10" fmla="*/ 0 w 1914069"/>
                  <a:gd name="connsiteY10" fmla="*/ 2507855 h 2769162"/>
                  <a:gd name="connsiteX11" fmla="*/ 432743 w 1914069"/>
                  <a:gd name="connsiteY11" fmla="*/ 1541477 h 2769162"/>
                  <a:gd name="connsiteX12" fmla="*/ 347625 w 1914069"/>
                  <a:gd name="connsiteY12" fmla="*/ 1471248 h 2769162"/>
                  <a:gd name="connsiteX13" fmla="*/ 95198 w 1914069"/>
                  <a:gd name="connsiteY13" fmla="*/ 861837 h 2769162"/>
                  <a:gd name="connsiteX14" fmla="*/ 957035 w 1914069"/>
                  <a:gd name="connsiteY14" fmla="*/ 0 h 276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4069" h="2769162">
                    <a:moveTo>
                      <a:pt x="957035" y="0"/>
                    </a:moveTo>
                    <a:cubicBezTo>
                      <a:pt x="1433014" y="0"/>
                      <a:pt x="1818872" y="385858"/>
                      <a:pt x="1818872" y="861837"/>
                    </a:cubicBezTo>
                    <a:cubicBezTo>
                      <a:pt x="1818872" y="1099827"/>
                      <a:pt x="1722408" y="1315286"/>
                      <a:pt x="1566446" y="1471248"/>
                    </a:cubicBezTo>
                    <a:lnTo>
                      <a:pt x="1481327" y="1541477"/>
                    </a:lnTo>
                    <a:lnTo>
                      <a:pt x="1914069" y="2507853"/>
                    </a:lnTo>
                    <a:lnTo>
                      <a:pt x="1470687" y="2299933"/>
                    </a:lnTo>
                    <a:lnTo>
                      <a:pt x="1330531" y="2769160"/>
                    </a:lnTo>
                    <a:lnTo>
                      <a:pt x="957035" y="1935088"/>
                    </a:lnTo>
                    <a:lnTo>
                      <a:pt x="583537" y="2769162"/>
                    </a:lnTo>
                    <a:lnTo>
                      <a:pt x="443382" y="2299935"/>
                    </a:lnTo>
                    <a:lnTo>
                      <a:pt x="0" y="2507855"/>
                    </a:lnTo>
                    <a:lnTo>
                      <a:pt x="432743" y="1541477"/>
                    </a:lnTo>
                    <a:lnTo>
                      <a:pt x="347625" y="1471248"/>
                    </a:lnTo>
                    <a:cubicBezTo>
                      <a:pt x="191663" y="1315286"/>
                      <a:pt x="95198" y="1099827"/>
                      <a:pt x="95198" y="861837"/>
                    </a:cubicBezTo>
                    <a:cubicBezTo>
                      <a:pt x="95198" y="385858"/>
                      <a:pt x="481056" y="0"/>
                      <a:pt x="957035" y="0"/>
                    </a:cubicBezTo>
                    <a:close/>
                  </a:path>
                </a:pathLst>
              </a:custGeom>
              <a:solidFill>
                <a:srgbClr val="FFB735"/>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outerShdw blurRad="63500" sx="102000" sy="102000" algn="ctr" rotWithShape="0">
                  <a:schemeClr val="accent2">
                    <a:alpha val="40000"/>
                  </a:schemeClr>
                </a:outerShdw>
              </a:effectLst>
            </p:spPr>
            <p:txBody>
              <a:bodyPr wrap="square" rtlCol="0" anchor="ctr">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圆角矩形 3"/>
              <p:cNvSpPr/>
              <p:nvPr/>
            </p:nvSpPr>
            <p:spPr>
              <a:xfrm>
                <a:off x="6706627" y="2261523"/>
                <a:ext cx="1439718" cy="1439718"/>
              </a:xfrm>
              <a:prstGeom prst="ellipse">
                <a:avLst/>
              </a:prstGeom>
              <a:gradFill>
                <a:gsLst>
                  <a:gs pos="100000">
                    <a:srgbClr val="E0E0E0"/>
                  </a:gs>
                  <a:gs pos="0">
                    <a:sysClr val="window" lastClr="FFFFFF"/>
                  </a:gs>
                </a:gsLst>
                <a:lin ang="2700000" scaled="1"/>
              </a:gra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19"/>
              <p:cNvSpPr txBox="1"/>
              <p:nvPr/>
            </p:nvSpPr>
            <p:spPr>
              <a:xfrm>
                <a:off x="6922220" y="2397781"/>
                <a:ext cx="1008535" cy="954450"/>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03</a:t>
                </a:r>
                <a:endParaRPr kumimoji="0" lang="zh-CN" altLang="en-US"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7837660" y="1818590"/>
              <a:ext cx="1914068" cy="2769162"/>
              <a:chOff x="9130432" y="2119547"/>
              <a:chExt cx="1914068" cy="2769162"/>
            </a:xfrm>
          </p:grpSpPr>
          <p:sp>
            <p:nvSpPr>
              <p:cNvPr id="7" name="任意多边形: 形状 6"/>
              <p:cNvSpPr/>
              <p:nvPr/>
            </p:nvSpPr>
            <p:spPr>
              <a:xfrm>
                <a:off x="9130432" y="2119547"/>
                <a:ext cx="1914068" cy="2769162"/>
              </a:xfrm>
              <a:custGeom>
                <a:avLst/>
                <a:gdLst>
                  <a:gd name="connsiteX0" fmla="*/ 957034 w 1914068"/>
                  <a:gd name="connsiteY0" fmla="*/ 0 h 2769162"/>
                  <a:gd name="connsiteX1" fmla="*/ 1818871 w 1914068"/>
                  <a:gd name="connsiteY1" fmla="*/ 861837 h 2769162"/>
                  <a:gd name="connsiteX2" fmla="*/ 1566445 w 1914068"/>
                  <a:gd name="connsiteY2" fmla="*/ 1471248 h 2769162"/>
                  <a:gd name="connsiteX3" fmla="*/ 1481326 w 1914068"/>
                  <a:gd name="connsiteY3" fmla="*/ 1541477 h 2769162"/>
                  <a:gd name="connsiteX4" fmla="*/ 1914068 w 1914068"/>
                  <a:gd name="connsiteY4" fmla="*/ 2507853 h 2769162"/>
                  <a:gd name="connsiteX5" fmla="*/ 1470686 w 1914068"/>
                  <a:gd name="connsiteY5" fmla="*/ 2299933 h 2769162"/>
                  <a:gd name="connsiteX6" fmla="*/ 1330531 w 1914068"/>
                  <a:gd name="connsiteY6" fmla="*/ 2769160 h 2769162"/>
                  <a:gd name="connsiteX7" fmla="*/ 957034 w 1914068"/>
                  <a:gd name="connsiteY7" fmla="*/ 1935088 h 2769162"/>
                  <a:gd name="connsiteX8" fmla="*/ 583536 w 1914068"/>
                  <a:gd name="connsiteY8" fmla="*/ 2769162 h 2769162"/>
                  <a:gd name="connsiteX9" fmla="*/ 443381 w 1914068"/>
                  <a:gd name="connsiteY9" fmla="*/ 2299935 h 2769162"/>
                  <a:gd name="connsiteX10" fmla="*/ 0 w 1914068"/>
                  <a:gd name="connsiteY10" fmla="*/ 2507855 h 2769162"/>
                  <a:gd name="connsiteX11" fmla="*/ 432743 w 1914068"/>
                  <a:gd name="connsiteY11" fmla="*/ 1541478 h 2769162"/>
                  <a:gd name="connsiteX12" fmla="*/ 347623 w 1914068"/>
                  <a:gd name="connsiteY12" fmla="*/ 1471248 h 2769162"/>
                  <a:gd name="connsiteX13" fmla="*/ 95197 w 1914068"/>
                  <a:gd name="connsiteY13" fmla="*/ 861837 h 2769162"/>
                  <a:gd name="connsiteX14" fmla="*/ 957034 w 1914068"/>
                  <a:gd name="connsiteY14" fmla="*/ 0 h 276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4068" h="2769162">
                    <a:moveTo>
                      <a:pt x="957034" y="0"/>
                    </a:moveTo>
                    <a:cubicBezTo>
                      <a:pt x="1433013" y="0"/>
                      <a:pt x="1818871" y="385858"/>
                      <a:pt x="1818871" y="861837"/>
                    </a:cubicBezTo>
                    <a:cubicBezTo>
                      <a:pt x="1818871" y="1099827"/>
                      <a:pt x="1722406" y="1315286"/>
                      <a:pt x="1566445" y="1471248"/>
                    </a:cubicBezTo>
                    <a:lnTo>
                      <a:pt x="1481326" y="1541477"/>
                    </a:lnTo>
                    <a:lnTo>
                      <a:pt x="1914068" y="2507853"/>
                    </a:lnTo>
                    <a:lnTo>
                      <a:pt x="1470686" y="2299933"/>
                    </a:lnTo>
                    <a:lnTo>
                      <a:pt x="1330531" y="2769160"/>
                    </a:lnTo>
                    <a:lnTo>
                      <a:pt x="957034" y="1935088"/>
                    </a:lnTo>
                    <a:lnTo>
                      <a:pt x="583536" y="2769162"/>
                    </a:lnTo>
                    <a:lnTo>
                      <a:pt x="443381" y="2299935"/>
                    </a:lnTo>
                    <a:lnTo>
                      <a:pt x="0" y="2507855"/>
                    </a:lnTo>
                    <a:lnTo>
                      <a:pt x="432743" y="1541478"/>
                    </a:lnTo>
                    <a:lnTo>
                      <a:pt x="347623" y="1471248"/>
                    </a:lnTo>
                    <a:cubicBezTo>
                      <a:pt x="191662" y="1315286"/>
                      <a:pt x="95197" y="1099827"/>
                      <a:pt x="95197" y="861837"/>
                    </a:cubicBezTo>
                    <a:cubicBezTo>
                      <a:pt x="95197" y="385858"/>
                      <a:pt x="481055" y="0"/>
                      <a:pt x="957034" y="0"/>
                    </a:cubicBezTo>
                    <a:close/>
                  </a:path>
                </a:pathLst>
              </a:custGeom>
              <a:solidFill>
                <a:srgbClr val="006083"/>
              </a:solidFill>
              <a:ln w="254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a:outerShdw blurRad="63500" sx="102000" sy="102000" algn="ctr" rotWithShape="0">
                  <a:schemeClr val="accent2">
                    <a:alpha val="40000"/>
                  </a:schemeClr>
                </a:outerShdw>
              </a:effectLst>
            </p:spPr>
            <p:txBody>
              <a:bodyPr wrap="square" rtlCol="0" anchor="ctr">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3"/>
              <p:cNvSpPr/>
              <p:nvPr/>
            </p:nvSpPr>
            <p:spPr>
              <a:xfrm>
                <a:off x="9367604" y="2261523"/>
                <a:ext cx="1439718" cy="1439718"/>
              </a:xfrm>
              <a:prstGeom prst="ellipse">
                <a:avLst/>
              </a:prstGeom>
              <a:gradFill>
                <a:gsLst>
                  <a:gs pos="100000">
                    <a:srgbClr val="E0E0E0"/>
                  </a:gs>
                  <a:gs pos="0">
                    <a:sysClr val="window" lastClr="FFFFFF"/>
                  </a:gs>
                </a:gsLst>
                <a:lin ang="2700000" scaled="1"/>
              </a:gra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125"/>
              <p:cNvSpPr txBox="1"/>
              <p:nvPr/>
            </p:nvSpPr>
            <p:spPr>
              <a:xfrm>
                <a:off x="9583196" y="2397781"/>
                <a:ext cx="1008535" cy="954450"/>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04</a:t>
                </a:r>
                <a:endParaRPr kumimoji="0" lang="zh-CN" altLang="en-US" sz="44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7" name="TextBox 47"/>
          <p:cNvSpPr txBox="1"/>
          <p:nvPr/>
        </p:nvSpPr>
        <p:spPr>
          <a:xfrm>
            <a:off x="3180098" y="4635559"/>
            <a:ext cx="4518284"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latin typeface="Arial" panose="020B0604020202020204" pitchFamily="34" charset="0"/>
                <a:ea typeface="微软雅黑" panose="020B0503020204020204" pitchFamily="34" charset="-122"/>
                <a:cs typeface="+mn-ea"/>
                <a:sym typeface="Arial" panose="020B0604020202020204" pitchFamily="34" charset="0"/>
              </a:rPr>
              <a:t>基本知识</a:t>
            </a:r>
          </a:p>
        </p:txBody>
      </p:sp>
      <p:sp>
        <p:nvSpPr>
          <p:cNvPr id="28" name="TextBox 47"/>
          <p:cNvSpPr txBox="1"/>
          <p:nvPr/>
        </p:nvSpPr>
        <p:spPr>
          <a:xfrm>
            <a:off x="5245925" y="4618628"/>
            <a:ext cx="4518284"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latin typeface="Arial" panose="020B0604020202020204" pitchFamily="34" charset="0"/>
                <a:ea typeface="微软雅黑" panose="020B0503020204020204" pitchFamily="34" charset="-122"/>
                <a:cs typeface="+mn-ea"/>
                <a:sym typeface="Arial" panose="020B0604020202020204" pitchFamily="34" charset="0"/>
              </a:rPr>
              <a:t>提升执行力</a:t>
            </a:r>
          </a:p>
        </p:txBody>
      </p:sp>
      <p:sp>
        <p:nvSpPr>
          <p:cNvPr id="29" name="TextBox 47"/>
          <p:cNvSpPr txBox="1"/>
          <p:nvPr/>
        </p:nvSpPr>
        <p:spPr>
          <a:xfrm>
            <a:off x="7585511" y="4618627"/>
            <a:ext cx="4518284"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latin typeface="Arial" panose="020B0604020202020204" pitchFamily="34" charset="0"/>
                <a:ea typeface="微软雅黑" panose="020B0503020204020204" pitchFamily="34" charset="-122"/>
                <a:cs typeface="+mn-ea"/>
                <a:sym typeface="Arial" panose="020B0604020202020204" pitchFamily="34" charset="0"/>
              </a:rPr>
              <a:t>沟通技巧</a:t>
            </a:r>
          </a:p>
        </p:txBody>
      </p:sp>
      <p:sp>
        <p:nvSpPr>
          <p:cNvPr id="30" name="TextBox 47"/>
          <p:cNvSpPr txBox="1"/>
          <p:nvPr/>
        </p:nvSpPr>
        <p:spPr>
          <a:xfrm>
            <a:off x="9570894" y="4609582"/>
            <a:ext cx="4518284"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latin typeface="Arial" panose="020B0604020202020204" pitchFamily="34" charset="0"/>
                <a:ea typeface="微软雅黑" panose="020B0503020204020204" pitchFamily="34" charset="-122"/>
                <a:cs typeface="+mn-ea"/>
                <a:sym typeface="Arial" panose="020B0604020202020204" pitchFamily="34" charset="0"/>
              </a:rPr>
              <a:t>工作效率</a:t>
            </a:r>
          </a:p>
        </p:txBody>
      </p:sp>
      <p:sp>
        <p:nvSpPr>
          <p:cNvPr id="32" name="文本框 31"/>
          <p:cNvSpPr txBox="1"/>
          <p:nvPr/>
        </p:nvSpPr>
        <p:spPr>
          <a:xfrm>
            <a:off x="928513" y="2066176"/>
            <a:ext cx="2156724" cy="2554545"/>
          </a:xfrm>
          <a:prstGeom prst="rect">
            <a:avLst/>
          </a:prstGeom>
          <a:noFill/>
          <a:effectLst/>
        </p:spPr>
        <p:txBody>
          <a:bodyPr wrap="square" rtlCol="0">
            <a:spAutoFit/>
          </a:bodyPr>
          <a:lstStyle/>
          <a:p>
            <a:r>
              <a:rPr lang="zh-CN" altLang="en-US" sz="8000" b="1" spc="50" dirty="0">
                <a:ln w="0"/>
                <a:solidFill>
                  <a:srgbClr val="FD8853"/>
                </a:solidFill>
                <a:effectLst>
                  <a:innerShdw blurRad="63500" dist="50800" dir="13500000">
                    <a:srgbClr val="000000">
                      <a:alpha val="50000"/>
                    </a:srgbClr>
                  </a:innerShdw>
                </a:effectLst>
                <a:ea typeface="微软雅黑" panose="020B0503020204020204" pitchFamily="34" charset="-122"/>
                <a:cs typeface="+mn-ea"/>
                <a:sym typeface="Arial" panose="020B0604020202020204" pitchFamily="34" charset="0"/>
              </a:rPr>
              <a:t>目录</a:t>
            </a:r>
          </a:p>
        </p:txBody>
      </p:sp>
      <p:grpSp>
        <p:nvGrpSpPr>
          <p:cNvPr id="11" name="组合 10"/>
          <p:cNvGrpSpPr/>
          <p:nvPr/>
        </p:nvGrpSpPr>
        <p:grpSpPr>
          <a:xfrm>
            <a:off x="295335" y="5024931"/>
            <a:ext cx="1189719" cy="1486855"/>
            <a:chOff x="295335" y="5024931"/>
            <a:chExt cx="1189719" cy="1486855"/>
          </a:xfrm>
        </p:grpSpPr>
        <p:sp>
          <p:nvSpPr>
            <p:cNvPr id="33" name="圆角矩形 21"/>
            <p:cNvSpPr/>
            <p:nvPr/>
          </p:nvSpPr>
          <p:spPr>
            <a:xfrm flipH="1">
              <a:off x="697114" y="5347949"/>
              <a:ext cx="441941" cy="441447"/>
            </a:xfrm>
            <a:prstGeom prst="flowChartConnector">
              <a:avLst/>
            </a:prstGeom>
            <a:solidFill>
              <a:srgbClr val="FD8E5B"/>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圆角矩形 22"/>
            <p:cNvSpPr/>
            <p:nvPr/>
          </p:nvSpPr>
          <p:spPr>
            <a:xfrm flipH="1">
              <a:off x="451260" y="5925014"/>
              <a:ext cx="276672" cy="276819"/>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圆角矩形 23"/>
            <p:cNvSpPr/>
            <p:nvPr/>
          </p:nvSpPr>
          <p:spPr>
            <a:xfrm flipH="1">
              <a:off x="931711" y="5958147"/>
              <a:ext cx="553343" cy="553639"/>
            </a:xfrm>
            <a:prstGeom prst="flowChartConnector">
              <a:avLst/>
            </a:prstGeom>
            <a:solidFill>
              <a:srgbClr val="FFB735"/>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圆角矩形 24"/>
            <p:cNvSpPr/>
            <p:nvPr/>
          </p:nvSpPr>
          <p:spPr>
            <a:xfrm flipH="1">
              <a:off x="295335" y="5472362"/>
              <a:ext cx="220358" cy="220723"/>
            </a:xfrm>
            <a:prstGeom prst="flowChartConnector">
              <a:avLst/>
            </a:prstGeom>
            <a:solidFill>
              <a:srgbClr val="006083"/>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圆角矩形 25"/>
            <p:cNvSpPr/>
            <p:nvPr/>
          </p:nvSpPr>
          <p:spPr>
            <a:xfrm flipH="1">
              <a:off x="370951" y="5024931"/>
              <a:ext cx="221582" cy="221943"/>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组合 48"/>
          <p:cNvGrpSpPr/>
          <p:nvPr/>
        </p:nvGrpSpPr>
        <p:grpSpPr>
          <a:xfrm rot="9809349">
            <a:off x="10545036" y="317558"/>
            <a:ext cx="1189719" cy="1486855"/>
            <a:chOff x="646625" y="4588300"/>
            <a:chExt cx="1189719" cy="1486855"/>
          </a:xfrm>
        </p:grpSpPr>
        <p:sp>
          <p:nvSpPr>
            <p:cNvPr id="44" name="圆角矩形 21"/>
            <p:cNvSpPr/>
            <p:nvPr/>
          </p:nvSpPr>
          <p:spPr>
            <a:xfrm flipH="1">
              <a:off x="1048404" y="4911318"/>
              <a:ext cx="441941" cy="441447"/>
            </a:xfrm>
            <a:prstGeom prst="flowChartConnector">
              <a:avLst/>
            </a:prstGeom>
            <a:solidFill>
              <a:srgbClr val="FD8E5B"/>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圆角矩形 22"/>
            <p:cNvSpPr/>
            <p:nvPr/>
          </p:nvSpPr>
          <p:spPr>
            <a:xfrm flipH="1">
              <a:off x="802550" y="5488383"/>
              <a:ext cx="276672" cy="276819"/>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圆角矩形 23"/>
            <p:cNvSpPr/>
            <p:nvPr/>
          </p:nvSpPr>
          <p:spPr>
            <a:xfrm flipH="1">
              <a:off x="1283001" y="5521516"/>
              <a:ext cx="553343" cy="553639"/>
            </a:xfrm>
            <a:prstGeom prst="flowChartConnector">
              <a:avLst/>
            </a:prstGeom>
            <a:solidFill>
              <a:srgbClr val="FFB735"/>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圆角矩形 24"/>
            <p:cNvSpPr/>
            <p:nvPr/>
          </p:nvSpPr>
          <p:spPr>
            <a:xfrm flipH="1">
              <a:off x="646625" y="5035731"/>
              <a:ext cx="220358" cy="220723"/>
            </a:xfrm>
            <a:prstGeom prst="flowChartConnector">
              <a:avLst/>
            </a:prstGeom>
            <a:solidFill>
              <a:srgbClr val="006083"/>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圆角矩形 25"/>
            <p:cNvSpPr/>
            <p:nvPr/>
          </p:nvSpPr>
          <p:spPr>
            <a:xfrm flipH="1">
              <a:off x="722241" y="4588300"/>
              <a:ext cx="221582" cy="221943"/>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heel(1)">
                                      <p:cBhvr>
                                        <p:cTn id="11" dur="2000"/>
                                        <p:tgtEl>
                                          <p:spTgt spid="4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31"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1000" fill="hold"/>
                                        <p:tgtEl>
                                          <p:spTgt spid="49"/>
                                        </p:tgtEl>
                                        <p:attrNameLst>
                                          <p:attrName>ppt_w</p:attrName>
                                        </p:attrNameLst>
                                      </p:cBhvr>
                                      <p:tavLst>
                                        <p:tav tm="0">
                                          <p:val>
                                            <p:fltVal val="0"/>
                                          </p:val>
                                        </p:tav>
                                        <p:tav tm="100000">
                                          <p:val>
                                            <p:strVal val="#ppt_w"/>
                                          </p:val>
                                        </p:tav>
                                      </p:tavLst>
                                    </p:anim>
                                    <p:anim calcmode="lin" valueType="num">
                                      <p:cBhvr>
                                        <p:cTn id="42" dur="1000" fill="hold"/>
                                        <p:tgtEl>
                                          <p:spTgt spid="49"/>
                                        </p:tgtEl>
                                        <p:attrNameLst>
                                          <p:attrName>ppt_h</p:attrName>
                                        </p:attrNameLst>
                                      </p:cBhvr>
                                      <p:tavLst>
                                        <p:tav tm="0">
                                          <p:val>
                                            <p:fltVal val="0"/>
                                          </p:val>
                                        </p:tav>
                                        <p:tav tm="100000">
                                          <p:val>
                                            <p:strVal val="#ppt_h"/>
                                          </p:val>
                                        </p:tav>
                                      </p:tavLst>
                                    </p:anim>
                                    <p:anim calcmode="lin" valueType="num">
                                      <p:cBhvr>
                                        <p:cTn id="43" dur="1000" fill="hold"/>
                                        <p:tgtEl>
                                          <p:spTgt spid="49"/>
                                        </p:tgtEl>
                                        <p:attrNameLst>
                                          <p:attrName>style.rotation</p:attrName>
                                        </p:attrNameLst>
                                      </p:cBhvr>
                                      <p:tavLst>
                                        <p:tav tm="0">
                                          <p:val>
                                            <p:fltVal val="90"/>
                                          </p:val>
                                        </p:tav>
                                        <p:tav tm="100000">
                                          <p:val>
                                            <p:fltVal val="0"/>
                                          </p:val>
                                        </p:tav>
                                      </p:tavLst>
                                    </p:anim>
                                    <p:animEffect transition="in" filter="fade">
                                      <p:cBhvr>
                                        <p:cTn id="44" dur="1000"/>
                                        <p:tgtEl>
                                          <p:spTgt spid="49"/>
                                        </p:tgtEl>
                                      </p:cBhvr>
                                    </p:animEffect>
                                  </p:childTnLst>
                                </p:cTn>
                              </p:par>
                            </p:childTnLst>
                          </p:cTn>
                        </p:par>
                        <p:par>
                          <p:cTn id="45" fill="hold">
                            <p:stCondLst>
                              <p:cond delay="7000"/>
                            </p:stCondLst>
                            <p:childTnLst>
                              <p:par>
                                <p:cTn id="46" presetID="31"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27" grpId="0"/>
      <p:bldP spid="28" grpId="0"/>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391303" y="1366637"/>
            <a:ext cx="11495523" cy="4818434"/>
            <a:chOff x="391303" y="1366637"/>
            <a:chExt cx="11495523" cy="4818434"/>
          </a:xfrm>
        </p:grpSpPr>
        <p:cxnSp>
          <p:nvCxnSpPr>
            <p:cNvPr id="35" name="直接连接符 34"/>
            <p:cNvCxnSpPr/>
            <p:nvPr/>
          </p:nvCxnSpPr>
          <p:spPr bwMode="auto">
            <a:xfrm flipH="1">
              <a:off x="2482889" y="2145575"/>
              <a:ext cx="399530" cy="1"/>
            </a:xfrm>
            <a:prstGeom prst="line">
              <a:avLst/>
            </a:prstGeom>
            <a:noFill/>
            <a:ln w="12700" cap="flat" cmpd="sng" algn="ctr">
              <a:solidFill>
                <a:sysClr val="window" lastClr="FFFFFF">
                  <a:lumMod val="50000"/>
                </a:sysClr>
              </a:solidFill>
              <a:prstDash val="solid"/>
              <a:miter lim="800000"/>
            </a:ln>
            <a:effectLst/>
          </p:spPr>
        </p:cxnSp>
        <p:cxnSp>
          <p:nvCxnSpPr>
            <p:cNvPr id="36" name="直接连接符 35"/>
            <p:cNvCxnSpPr/>
            <p:nvPr/>
          </p:nvCxnSpPr>
          <p:spPr bwMode="auto">
            <a:xfrm flipH="1">
              <a:off x="3384253" y="3091927"/>
              <a:ext cx="369785" cy="1"/>
            </a:xfrm>
            <a:prstGeom prst="line">
              <a:avLst/>
            </a:prstGeom>
            <a:noFill/>
            <a:ln w="12700" cap="flat" cmpd="sng" algn="ctr">
              <a:solidFill>
                <a:sysClr val="window" lastClr="FFFFFF">
                  <a:lumMod val="50000"/>
                </a:sysClr>
              </a:solidFill>
              <a:prstDash val="solid"/>
              <a:miter lim="800000"/>
            </a:ln>
            <a:effectLst/>
          </p:spPr>
        </p:cxnSp>
        <p:sp>
          <p:nvSpPr>
            <p:cNvPr id="37" name="椭圆 36"/>
            <p:cNvSpPr/>
            <p:nvPr/>
          </p:nvSpPr>
          <p:spPr bwMode="auto">
            <a:xfrm>
              <a:off x="391303" y="2384344"/>
              <a:ext cx="2885954" cy="2885954"/>
            </a:xfrm>
            <a:prstGeom prst="ellipse">
              <a:avLst/>
            </a:prstGeom>
            <a:solidFill>
              <a:srgbClr val="006083"/>
            </a:solidFill>
            <a:ln w="25400" cap="flat" cmpd="sng" algn="ctr">
              <a:gradFill>
                <a:gsLst>
                  <a:gs pos="0">
                    <a:srgbClr val="015A74"/>
                  </a:gs>
                  <a:gs pos="100000">
                    <a:srgbClr val="015A74">
                      <a:lumMod val="75000"/>
                    </a:srgbClr>
                  </a:gs>
                </a:gsLst>
                <a:lin ang="5400000" scaled="0"/>
              </a:gradFill>
              <a:prstDash val="solid"/>
              <a:miter lim="800000"/>
            </a:ln>
            <a:effectLst/>
          </p:spPr>
          <p:txBody>
            <a:bodyPr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椭圆 37"/>
            <p:cNvSpPr/>
            <p:nvPr/>
          </p:nvSpPr>
          <p:spPr>
            <a:xfrm>
              <a:off x="2539380" y="1869645"/>
              <a:ext cx="476781" cy="476781"/>
            </a:xfrm>
            <a:prstGeom prst="ellipse">
              <a:avLst/>
            </a:prstGeom>
            <a:solidFill>
              <a:srgbClr val="FD8853"/>
            </a:solidFill>
            <a:ln w="127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1</a:t>
              </a:r>
              <a:endParaRPr kumimoji="0" lang="zh-CN" altLang="en-US"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307416" y="2788794"/>
              <a:ext cx="476781" cy="476781"/>
            </a:xfrm>
            <a:prstGeom prst="ellipse">
              <a:avLst/>
            </a:prstGeom>
            <a:solidFill>
              <a:srgbClr val="006083"/>
            </a:solidFill>
            <a:ln w="127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2</a:t>
              </a:r>
              <a:endParaRPr kumimoji="0" lang="zh-CN" altLang="en-US"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3374409" y="4039075"/>
              <a:ext cx="476781" cy="476781"/>
            </a:xfrm>
            <a:prstGeom prst="ellipse">
              <a:avLst/>
            </a:prstGeom>
            <a:solidFill>
              <a:srgbClr val="29BBD2"/>
            </a:solidFill>
            <a:ln w="127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3</a:t>
              </a:r>
              <a:endParaRPr kumimoji="0" lang="zh-CN" altLang="en-US"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2675237" y="5311081"/>
              <a:ext cx="476781" cy="476781"/>
            </a:xfrm>
            <a:prstGeom prst="ellipse">
              <a:avLst/>
            </a:prstGeom>
            <a:solidFill>
              <a:srgbClr val="FFB735"/>
            </a:solidFill>
            <a:ln w="127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4</a:t>
              </a:r>
              <a:endParaRPr kumimoji="0" lang="zh-CN" altLang="en-US" sz="14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3326615" y="1366637"/>
              <a:ext cx="1049149" cy="1049149"/>
              <a:chOff x="4008377" y="1003063"/>
              <a:chExt cx="821462" cy="821462"/>
            </a:xfrm>
          </p:grpSpPr>
          <p:sp>
            <p:nvSpPr>
              <p:cNvPr id="49" name="椭圆 48"/>
              <p:cNvSpPr/>
              <p:nvPr/>
            </p:nvSpPr>
            <p:spPr>
              <a:xfrm>
                <a:off x="4008377" y="1003063"/>
                <a:ext cx="821462" cy="821462"/>
              </a:xfrm>
              <a:prstGeom prst="ellipse">
                <a:avLst/>
              </a:prstGeom>
              <a:solidFill>
                <a:srgbClr val="FD8853"/>
              </a:solidFill>
              <a:ln w="254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a:grpSpLocks noChangeAspect="1"/>
              </p:cNvGrpSpPr>
              <p:nvPr/>
            </p:nvGrpSpPr>
            <p:grpSpPr bwMode="auto">
              <a:xfrm>
                <a:off x="4230408" y="1145668"/>
                <a:ext cx="389996" cy="469766"/>
                <a:chOff x="3452849" y="2667439"/>
                <a:chExt cx="239345" cy="288607"/>
              </a:xfrm>
            </p:grpSpPr>
            <p:sp>
              <p:nvSpPr>
                <p:cNvPr id="5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ysClr val="window" lastClr="FFFFFF"/>
                </a:solidFill>
                <a:ln>
                  <a:noFill/>
                </a:ln>
              </p:spPr>
              <p:txBody>
                <a:bodyPr lIns="121920" tIns="60960" rIns="121920" bIns="6096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ysClr val="window" lastClr="FFFFFF"/>
                </a:solidFill>
                <a:ln>
                  <a:noFill/>
                </a:ln>
              </p:spPr>
              <p:txBody>
                <a:bodyPr lIns="121920" tIns="60960" rIns="121920" bIns="6096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53" name="组合 52"/>
            <p:cNvGrpSpPr/>
            <p:nvPr/>
          </p:nvGrpSpPr>
          <p:grpSpPr>
            <a:xfrm>
              <a:off x="4375764" y="2575635"/>
              <a:ext cx="1049149" cy="1049149"/>
              <a:chOff x="4703459" y="1967087"/>
              <a:chExt cx="821462" cy="821462"/>
            </a:xfrm>
          </p:grpSpPr>
          <p:sp>
            <p:nvSpPr>
              <p:cNvPr id="54" name="椭圆 53"/>
              <p:cNvSpPr/>
              <p:nvPr/>
            </p:nvSpPr>
            <p:spPr>
              <a:xfrm>
                <a:off x="4703459" y="1967087"/>
                <a:ext cx="821462" cy="821462"/>
              </a:xfrm>
              <a:prstGeom prst="ellipse">
                <a:avLst/>
              </a:prstGeom>
              <a:solidFill>
                <a:srgbClr val="006083"/>
              </a:solidFill>
              <a:ln w="254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ysClr val="window" lastClr="FFFFFF"/>
              </a:solidFill>
              <a:ln>
                <a:noFill/>
              </a:ln>
            </p:spPr>
            <p:txBody>
              <a:bodyPr lIns="121920" tIns="60960" rIns="121920" bIns="6096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6" name="组合 55"/>
            <p:cNvGrpSpPr/>
            <p:nvPr/>
          </p:nvGrpSpPr>
          <p:grpSpPr>
            <a:xfrm>
              <a:off x="4375763" y="3811418"/>
              <a:ext cx="1049149" cy="1049149"/>
              <a:chOff x="4734763" y="3012700"/>
              <a:chExt cx="821462" cy="821462"/>
            </a:xfrm>
          </p:grpSpPr>
          <p:sp>
            <p:nvSpPr>
              <p:cNvPr id="57" name="椭圆 56"/>
              <p:cNvSpPr/>
              <p:nvPr/>
            </p:nvSpPr>
            <p:spPr>
              <a:xfrm>
                <a:off x="4734763" y="3012700"/>
                <a:ext cx="821462" cy="821462"/>
              </a:xfrm>
              <a:prstGeom prst="ellipse">
                <a:avLst/>
              </a:prstGeom>
              <a:solidFill>
                <a:srgbClr val="29BBD2"/>
              </a:solidFill>
              <a:ln w="254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ysClr val="window" lastClr="FFFFFF"/>
              </a:solidFill>
              <a:ln>
                <a:noFill/>
              </a:ln>
            </p:spPr>
            <p:txBody>
              <a:bodyPr lIns="121920" tIns="60960" rIns="121920" bIns="6096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9" name="组合 58"/>
            <p:cNvGrpSpPr/>
            <p:nvPr/>
          </p:nvGrpSpPr>
          <p:grpSpPr>
            <a:xfrm>
              <a:off x="3439087" y="5020416"/>
              <a:ext cx="1049149" cy="1049149"/>
              <a:chOff x="4015593" y="3883383"/>
              <a:chExt cx="821462" cy="821462"/>
            </a:xfrm>
          </p:grpSpPr>
          <p:sp>
            <p:nvSpPr>
              <p:cNvPr id="60" name="椭圆 59"/>
              <p:cNvSpPr/>
              <p:nvPr/>
            </p:nvSpPr>
            <p:spPr>
              <a:xfrm>
                <a:off x="4015593" y="3883383"/>
                <a:ext cx="821462" cy="821462"/>
              </a:xfrm>
              <a:prstGeom prst="ellipse">
                <a:avLst/>
              </a:prstGeom>
              <a:solidFill>
                <a:srgbClr val="FFB735"/>
              </a:solidFill>
              <a:ln w="25400" cap="flat" cmpd="sng" algn="ctr">
                <a:noFill/>
                <a:prstDash val="solid"/>
                <a:miter lim="800000"/>
              </a:ln>
              <a:effectLst/>
            </p:spPr>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ysClr val="window" lastClr="FFFFFF"/>
              </a:solidFill>
              <a:ln>
                <a:noFill/>
              </a:ln>
            </p:spPr>
            <p:txBody>
              <a:bodyPr lIns="121920" tIns="60960" rIns="121920" bIns="6096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2" name="文本框 61"/>
            <p:cNvSpPr txBox="1">
              <a:spLocks noChangeArrowheads="1"/>
            </p:cNvSpPr>
            <p:nvPr/>
          </p:nvSpPr>
          <p:spPr bwMode="auto">
            <a:xfrm>
              <a:off x="571948" y="3192417"/>
              <a:ext cx="2543864" cy="13234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chemeClr val="bg1"/>
                  </a:solidFill>
                  <a:latin typeface="微软雅黑 Light" panose="020B0502040204020203" pitchFamily="34" charset="-122"/>
                  <a:ea typeface="微软雅黑 Light" panose="020B0502040204020203" pitchFamily="34" charset="-122"/>
                </a:defRPr>
              </a:lvl1pPr>
              <a:lvl2pPr marL="742950" indent="-28575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50" normalizeH="0" baseline="0" noProof="0" dirty="0">
                  <a:ln w="0"/>
                  <a:solidFill>
                    <a:srgbClr val="FFFFFF"/>
                  </a:solidFill>
                  <a:effectLst>
                    <a:innerShdw blurRad="63500" dist="50800" dir="13500000">
                      <a:srgbClr val="000000">
                        <a:alpha val="50000"/>
                      </a:srgbClr>
                    </a:innerShdw>
                  </a:effectLst>
                  <a:uLnTx/>
                  <a:uFillTx/>
                  <a:latin typeface="Arial" panose="020B0604020202020204" pitchFamily="34" charset="0"/>
                  <a:ea typeface="微软雅黑" panose="020B0503020204020204" pitchFamily="34" charset="-122"/>
                  <a:cs typeface="+mn-ea"/>
                  <a:sym typeface="Arial" panose="020B0604020202020204" pitchFamily="34" charset="0"/>
                </a:rPr>
                <a:t>汇报注意四个要点</a:t>
              </a:r>
            </a:p>
          </p:txBody>
        </p:sp>
        <p:sp>
          <p:nvSpPr>
            <p:cNvPr id="63" name="矩形 62"/>
            <p:cNvSpPr/>
            <p:nvPr/>
          </p:nvSpPr>
          <p:spPr>
            <a:xfrm>
              <a:off x="4626559" y="1502409"/>
              <a:ext cx="641873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要点一：</a:t>
              </a:r>
              <a:r>
                <a:rPr kumimoji="0" lang="zh-CN" altLang="en-US" sz="1800" b="0"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应客观、准确，尽量不带有突出个人和自我评价的色彩，以避免引起上司的反感。</a:t>
              </a:r>
            </a:p>
          </p:txBody>
        </p:sp>
        <p:sp>
          <p:nvSpPr>
            <p:cNvPr id="64" name="矩形 63"/>
            <p:cNvSpPr/>
            <p:nvPr/>
          </p:nvSpPr>
          <p:spPr>
            <a:xfrm>
              <a:off x="5468091" y="2864834"/>
              <a:ext cx="6418735"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要点二：</a:t>
              </a:r>
              <a:r>
                <a:rPr kumimoji="0" lang="zh-CN" altLang="en-US" sz="1800" b="0"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汇报的内容与上司原定计划和原有期望相对应。</a:t>
              </a:r>
            </a:p>
          </p:txBody>
        </p:sp>
        <p:sp>
          <p:nvSpPr>
            <p:cNvPr id="65" name="矩形 64"/>
            <p:cNvSpPr/>
            <p:nvPr/>
          </p:nvSpPr>
          <p:spPr>
            <a:xfrm>
              <a:off x="5468092" y="4000975"/>
              <a:ext cx="5886874"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要点三：</a:t>
              </a:r>
              <a:r>
                <a:rPr kumimoji="0" lang="zh-CN" altLang="en-US" sz="1800" b="0"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不要单向汇报。下属认为汇报就是向上面介绍自己也很少确认自己的汇报上司是否清晰地接受了。</a:t>
              </a:r>
            </a:p>
          </p:txBody>
        </p:sp>
        <p:sp>
          <p:nvSpPr>
            <p:cNvPr id="66" name="矩形 65"/>
            <p:cNvSpPr/>
            <p:nvPr/>
          </p:nvSpPr>
          <p:spPr>
            <a:xfrm>
              <a:off x="4626558" y="5538740"/>
              <a:ext cx="641873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要点四：</a:t>
              </a:r>
              <a:r>
                <a:rPr kumimoji="0" lang="zh-CN" altLang="en-US" sz="1800" b="0" i="0" u="none" strike="noStrike" kern="1200" cap="none" spc="0" normalizeH="0" baseline="0" noProof="0" dirty="0">
                  <a:ln>
                    <a:noFill/>
                  </a:ln>
                  <a:solidFill>
                    <a:srgbClr val="494848"/>
                  </a:solidFill>
                  <a:effectLst/>
                  <a:uLnTx/>
                  <a:uFillTx/>
                  <a:ea typeface="微软雅黑" panose="020B0503020204020204" pitchFamily="34" charset="-122"/>
                  <a:cs typeface="+mn-ea"/>
                  <a:sym typeface="Arial" panose="020B0604020202020204" pitchFamily="34" charset="0"/>
                </a:rPr>
                <a:t>关注上司的期望。对于上司所关注的重点，应重点或详细进行汇报，尽量与上司看问题的角度保持一致。</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组合 40"/>
          <p:cNvGrpSpPr/>
          <p:nvPr/>
        </p:nvGrpSpPr>
        <p:grpSpPr>
          <a:xfrm>
            <a:off x="1467593" y="1786783"/>
            <a:ext cx="3394757" cy="4150383"/>
            <a:chOff x="7370559" y="1437836"/>
            <a:chExt cx="3592856" cy="4394165"/>
          </a:xfrm>
          <a:effectLst/>
        </p:grpSpPr>
        <p:sp>
          <p:nvSpPr>
            <p:cNvPr id="43" name="圆角矩形 99"/>
            <p:cNvSpPr/>
            <p:nvPr/>
          </p:nvSpPr>
          <p:spPr>
            <a:xfrm>
              <a:off x="7520386" y="1602104"/>
              <a:ext cx="3443029" cy="4229897"/>
            </a:xfrm>
            <a:prstGeom prst="roundRect">
              <a:avLst>
                <a:gd name="adj" fmla="val 12783"/>
              </a:avLst>
            </a:prstGeom>
            <a:solidFill>
              <a:schemeClr val="accent2"/>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100"/>
            <p:cNvSpPr/>
            <p:nvPr/>
          </p:nvSpPr>
          <p:spPr>
            <a:xfrm>
              <a:off x="7370559" y="1437836"/>
              <a:ext cx="3443029" cy="4229897"/>
            </a:xfrm>
            <a:prstGeom prst="roundRect">
              <a:avLst>
                <a:gd name="adj" fmla="val 12783"/>
              </a:avLst>
            </a:prstGeom>
            <a:solidFill>
              <a:schemeClr val="accent1">
                <a:lumMod val="20000"/>
                <a:lumOff val="80000"/>
                <a:alpha val="70000"/>
              </a:schemeClr>
            </a:solidFill>
            <a:ln w="12700" cap="flat" cmpd="sng" algn="ctr">
              <a:gradFill flip="none" rotWithShape="1">
                <a:gsLst>
                  <a:gs pos="0">
                    <a:sysClr val="window" lastClr="FFFFFF"/>
                  </a:gs>
                  <a:gs pos="100000">
                    <a:sysClr val="window" lastClr="FFFFFF">
                      <a:lumMod val="85000"/>
                    </a:sysClr>
                  </a:gs>
                </a:gsLst>
                <a:lin ang="2700000" scaled="1"/>
                <a:tileRect/>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1725855" y="1943385"/>
            <a:ext cx="2749236" cy="884702"/>
            <a:chOff x="7714862" y="1646688"/>
            <a:chExt cx="2909666" cy="936668"/>
          </a:xfrm>
          <a:effectLst/>
        </p:grpSpPr>
        <p:grpSp>
          <p:nvGrpSpPr>
            <p:cNvPr id="68" name="组合 67"/>
            <p:cNvGrpSpPr/>
            <p:nvPr/>
          </p:nvGrpSpPr>
          <p:grpSpPr>
            <a:xfrm>
              <a:off x="7714862" y="1646688"/>
              <a:ext cx="2909666" cy="936668"/>
              <a:chOff x="1992448" y="2251039"/>
              <a:chExt cx="2210922" cy="712610"/>
            </a:xfrm>
          </p:grpSpPr>
          <p:grpSp>
            <p:nvGrpSpPr>
              <p:cNvPr id="70" name="组合 69"/>
              <p:cNvGrpSpPr/>
              <p:nvPr/>
            </p:nvGrpSpPr>
            <p:grpSpPr>
              <a:xfrm>
                <a:off x="1994501" y="2251039"/>
                <a:ext cx="2208869" cy="712610"/>
                <a:chOff x="-3729752" y="2394136"/>
                <a:chExt cx="8752092" cy="2823536"/>
              </a:xfrm>
            </p:grpSpPr>
            <p:sp>
              <p:nvSpPr>
                <p:cNvPr id="73" name="平行四边形 72"/>
                <p:cNvSpPr/>
                <p:nvPr/>
              </p:nvSpPr>
              <p:spPr>
                <a:xfrm rot="5400000" flipH="1" flipV="1">
                  <a:off x="3205317" y="3438387"/>
                  <a:ext cx="2823536" cy="735033"/>
                </a:xfrm>
                <a:prstGeom prst="parallelogram">
                  <a:avLst>
                    <a:gd name="adj" fmla="val 72798"/>
                  </a:avLst>
                </a:prstGeom>
                <a:gradFill>
                  <a:gsLst>
                    <a:gs pos="0">
                      <a:sysClr val="windowText" lastClr="000000">
                        <a:alpha val="40000"/>
                      </a:sysClr>
                    </a:gs>
                    <a:gs pos="60000">
                      <a:srgbClr val="6D6D6D">
                        <a:alpha val="20000"/>
                      </a:srgbClr>
                    </a:gs>
                    <a:gs pos="100000">
                      <a:sysClr val="window" lastClr="FFFFFF">
                        <a:lumMod val="85000"/>
                        <a:alpha val="0"/>
                      </a:sysClr>
                    </a:gs>
                  </a:gsLst>
                  <a:lin ang="5400000" scaled="0"/>
                </a:gradFill>
                <a:ln w="12700" cap="flat" cmpd="sng" algn="ctr">
                  <a:noFill/>
                  <a:prstDash val="solid"/>
                  <a:miter lim="800000"/>
                </a:ln>
                <a:effectLst>
                  <a:softEdge rad="25400"/>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平行四边形 73"/>
                <p:cNvSpPr/>
                <p:nvPr/>
              </p:nvSpPr>
              <p:spPr>
                <a:xfrm flipH="1">
                  <a:off x="-3729752" y="4595402"/>
                  <a:ext cx="8752092" cy="537027"/>
                </a:xfrm>
                <a:prstGeom prst="parallelogram">
                  <a:avLst>
                    <a:gd name="adj" fmla="val 106824"/>
                  </a:avLst>
                </a:prstGeom>
                <a:gradFill>
                  <a:gsLst>
                    <a:gs pos="0">
                      <a:sysClr val="windowText" lastClr="000000">
                        <a:alpha val="40000"/>
                      </a:sysClr>
                    </a:gs>
                    <a:gs pos="51000">
                      <a:srgbClr val="6D6D6D">
                        <a:alpha val="20000"/>
                      </a:srgbClr>
                    </a:gs>
                    <a:gs pos="100000">
                      <a:sysClr val="window" lastClr="FFFFFF">
                        <a:lumMod val="85000"/>
                        <a:alpha val="0"/>
                      </a:sysClr>
                    </a:gs>
                  </a:gsLst>
                  <a:lin ang="5400000" scaled="0"/>
                </a:gradFill>
                <a:ln w="12700" cap="flat" cmpd="sng" algn="ctr">
                  <a:noFill/>
                  <a:prstDash val="solid"/>
                  <a:miter lim="800000"/>
                </a:ln>
                <a:effectLst>
                  <a:softEdge rad="25400"/>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圆角矩形 108"/>
              <p:cNvSpPr/>
              <p:nvPr/>
            </p:nvSpPr>
            <p:spPr>
              <a:xfrm>
                <a:off x="2013089" y="2306633"/>
                <a:ext cx="2092960" cy="533400"/>
              </a:xfrm>
              <a:prstGeom prst="roundRect">
                <a:avLst/>
              </a:prstGeom>
              <a:solidFill>
                <a:srgbClr val="018795"/>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109"/>
              <p:cNvSpPr/>
              <p:nvPr/>
            </p:nvSpPr>
            <p:spPr>
              <a:xfrm>
                <a:off x="1992448" y="2279650"/>
                <a:ext cx="2092960" cy="533400"/>
              </a:xfrm>
              <a:prstGeom prst="roundRect">
                <a:avLst/>
              </a:prstGeom>
              <a:solidFill>
                <a:srgbClr val="29BBD2"/>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文本框 106"/>
            <p:cNvSpPr txBox="1"/>
            <p:nvPr/>
          </p:nvSpPr>
          <p:spPr>
            <a:xfrm>
              <a:off x="7874720" y="1710609"/>
              <a:ext cx="2557052" cy="684297"/>
            </a:xfrm>
            <a:prstGeom prst="rect">
              <a:avLst/>
            </a:prstGeom>
            <a:noFill/>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3600" b="1" spc="50" dirty="0">
                  <a:ln w="0"/>
                  <a:solidFill>
                    <a:schemeClr val="accent2"/>
                  </a:solidFill>
                  <a:effectLst>
                    <a:innerShdw blurRad="63500" dist="50800" dir="13500000">
                      <a:srgbClr val="000000">
                        <a:alpha val="50000"/>
                      </a:srgbClr>
                    </a:innerShdw>
                  </a:effectLst>
                  <a:latin typeface="Arial" panose="020B0604020202020204" pitchFamily="34" charset="0"/>
                  <a:ea typeface="微软雅黑" panose="020B0503020204020204" pitchFamily="34" charset="-122"/>
                  <a:sym typeface="Arial" panose="020B0604020202020204" pitchFamily="34" charset="0"/>
                </a:rPr>
                <a:t>商讨问题</a:t>
              </a:r>
              <a:endParaRPr kumimoji="0" lang="zh-CN" altLang="en-US" sz="3600" b="1" i="0" u="none" strike="noStrike" kern="1200" spc="50" normalizeH="0" baseline="0" noProof="0" dirty="0">
                <a:ln w="0"/>
                <a:solidFill>
                  <a:schemeClr val="accent2"/>
                </a:solidFill>
                <a:effectLst>
                  <a:innerShdw blurRad="63500" dist="50800" dir="13500000">
                    <a:srgbClr val="000000">
                      <a:alpha val="50000"/>
                    </a:srgbClr>
                  </a:innerShdw>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文本框 74"/>
          <p:cNvSpPr txBox="1">
            <a:spLocks noChangeArrowheads="1"/>
          </p:cNvSpPr>
          <p:nvPr/>
        </p:nvSpPr>
        <p:spPr bwMode="auto">
          <a:xfrm>
            <a:off x="1681778" y="2861588"/>
            <a:ext cx="4016544" cy="2713307"/>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a:solidFill>
                  <a:srgbClr val="494848"/>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要点一：注意倾听</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要点二：注意多发问</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要点三：不要做指示</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要点四：不要评价</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要点五：下属下结论</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要点六：事先准备</a:t>
            </a:r>
          </a:p>
        </p:txBody>
      </p:sp>
      <p:grpSp>
        <p:nvGrpSpPr>
          <p:cNvPr id="76" name="组合 75"/>
          <p:cNvGrpSpPr/>
          <p:nvPr/>
        </p:nvGrpSpPr>
        <p:grpSpPr>
          <a:xfrm>
            <a:off x="6886935" y="1894492"/>
            <a:ext cx="3394757" cy="4150383"/>
            <a:chOff x="7370559" y="1437836"/>
            <a:chExt cx="3592856" cy="4394165"/>
          </a:xfrm>
          <a:effectLst/>
        </p:grpSpPr>
        <p:sp>
          <p:nvSpPr>
            <p:cNvPr id="78" name="圆角矩形 99"/>
            <p:cNvSpPr/>
            <p:nvPr/>
          </p:nvSpPr>
          <p:spPr>
            <a:xfrm>
              <a:off x="7520386" y="1602104"/>
              <a:ext cx="3443029" cy="4229897"/>
            </a:xfrm>
            <a:prstGeom prst="roundRect">
              <a:avLst>
                <a:gd name="adj" fmla="val 12783"/>
              </a:avLst>
            </a:prstGeom>
            <a:solidFill>
              <a:schemeClr val="accent2"/>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100"/>
            <p:cNvSpPr/>
            <p:nvPr/>
          </p:nvSpPr>
          <p:spPr>
            <a:xfrm>
              <a:off x="7370559" y="1437836"/>
              <a:ext cx="3443029" cy="4229897"/>
            </a:xfrm>
            <a:prstGeom prst="roundRect">
              <a:avLst>
                <a:gd name="adj" fmla="val 12783"/>
              </a:avLst>
            </a:prstGeom>
            <a:solidFill>
              <a:schemeClr val="accent1">
                <a:lumMod val="20000"/>
                <a:lumOff val="80000"/>
                <a:alpha val="70000"/>
              </a:schemeClr>
            </a:solidFill>
            <a:ln w="12700" cap="flat" cmpd="sng" algn="ctr">
              <a:gradFill flip="none" rotWithShape="1">
                <a:gsLst>
                  <a:gs pos="0">
                    <a:sysClr val="window" lastClr="FFFFFF"/>
                  </a:gs>
                  <a:gs pos="100000">
                    <a:sysClr val="window" lastClr="FFFFFF">
                      <a:lumMod val="85000"/>
                    </a:sysClr>
                  </a:gs>
                </a:gsLst>
                <a:lin ang="2700000" scaled="1"/>
                <a:tileRect/>
              </a:grad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7145197" y="2051094"/>
            <a:ext cx="2749236" cy="884702"/>
            <a:chOff x="7714862" y="1646688"/>
            <a:chExt cx="2909666" cy="936668"/>
          </a:xfrm>
          <a:effectLst/>
        </p:grpSpPr>
        <p:grpSp>
          <p:nvGrpSpPr>
            <p:cNvPr id="83" name="组合 82"/>
            <p:cNvGrpSpPr/>
            <p:nvPr/>
          </p:nvGrpSpPr>
          <p:grpSpPr>
            <a:xfrm>
              <a:off x="7714862" y="1646688"/>
              <a:ext cx="2909666" cy="936668"/>
              <a:chOff x="1992448" y="2251039"/>
              <a:chExt cx="2210922" cy="712610"/>
            </a:xfrm>
          </p:grpSpPr>
          <p:grpSp>
            <p:nvGrpSpPr>
              <p:cNvPr id="85" name="组合 84"/>
              <p:cNvGrpSpPr/>
              <p:nvPr/>
            </p:nvGrpSpPr>
            <p:grpSpPr>
              <a:xfrm>
                <a:off x="1994501" y="2251039"/>
                <a:ext cx="2208869" cy="712610"/>
                <a:chOff x="-3729752" y="2394136"/>
                <a:chExt cx="8752092" cy="2823536"/>
              </a:xfrm>
            </p:grpSpPr>
            <p:sp>
              <p:nvSpPr>
                <p:cNvPr id="88" name="平行四边形 87"/>
                <p:cNvSpPr/>
                <p:nvPr/>
              </p:nvSpPr>
              <p:spPr>
                <a:xfrm rot="5400000" flipH="1" flipV="1">
                  <a:off x="3205317" y="3438387"/>
                  <a:ext cx="2823536" cy="735033"/>
                </a:xfrm>
                <a:prstGeom prst="parallelogram">
                  <a:avLst>
                    <a:gd name="adj" fmla="val 72798"/>
                  </a:avLst>
                </a:prstGeom>
                <a:gradFill>
                  <a:gsLst>
                    <a:gs pos="0">
                      <a:sysClr val="windowText" lastClr="000000">
                        <a:alpha val="40000"/>
                      </a:sysClr>
                    </a:gs>
                    <a:gs pos="60000">
                      <a:srgbClr val="6D6D6D">
                        <a:alpha val="20000"/>
                      </a:srgbClr>
                    </a:gs>
                    <a:gs pos="100000">
                      <a:sysClr val="window" lastClr="FFFFFF">
                        <a:lumMod val="85000"/>
                        <a:alpha val="0"/>
                      </a:sysClr>
                    </a:gs>
                  </a:gsLst>
                  <a:lin ang="5400000" scaled="0"/>
                </a:gradFill>
                <a:ln w="12700" cap="flat" cmpd="sng" algn="ctr">
                  <a:noFill/>
                  <a:prstDash val="solid"/>
                  <a:miter lim="800000"/>
                </a:ln>
                <a:effectLst>
                  <a:softEdge rad="25400"/>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9" name="平行四边形 88"/>
                <p:cNvSpPr/>
                <p:nvPr/>
              </p:nvSpPr>
              <p:spPr>
                <a:xfrm flipH="1">
                  <a:off x="-3729752" y="4595402"/>
                  <a:ext cx="8752092" cy="537027"/>
                </a:xfrm>
                <a:prstGeom prst="parallelogram">
                  <a:avLst>
                    <a:gd name="adj" fmla="val 106824"/>
                  </a:avLst>
                </a:prstGeom>
                <a:gradFill>
                  <a:gsLst>
                    <a:gs pos="0">
                      <a:sysClr val="windowText" lastClr="000000">
                        <a:alpha val="40000"/>
                      </a:sysClr>
                    </a:gs>
                    <a:gs pos="51000">
                      <a:srgbClr val="6D6D6D">
                        <a:alpha val="20000"/>
                      </a:srgbClr>
                    </a:gs>
                    <a:gs pos="100000">
                      <a:sysClr val="window" lastClr="FFFFFF">
                        <a:lumMod val="85000"/>
                        <a:alpha val="0"/>
                      </a:sysClr>
                    </a:gs>
                  </a:gsLst>
                  <a:lin ang="5400000" scaled="0"/>
                </a:gradFill>
                <a:ln w="12700" cap="flat" cmpd="sng" algn="ctr">
                  <a:noFill/>
                  <a:prstDash val="solid"/>
                  <a:miter lim="800000"/>
                </a:ln>
                <a:effectLst>
                  <a:softEdge rad="25400"/>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圆角矩形 108"/>
              <p:cNvSpPr/>
              <p:nvPr/>
            </p:nvSpPr>
            <p:spPr>
              <a:xfrm>
                <a:off x="2013089" y="2306633"/>
                <a:ext cx="2092960" cy="533400"/>
              </a:xfrm>
              <a:prstGeom prst="roundRect">
                <a:avLst/>
              </a:prstGeom>
              <a:solidFill>
                <a:srgbClr val="FD8853"/>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109"/>
              <p:cNvSpPr/>
              <p:nvPr/>
            </p:nvSpPr>
            <p:spPr>
              <a:xfrm>
                <a:off x="1992448" y="2279650"/>
                <a:ext cx="2092960" cy="533400"/>
              </a:xfrm>
              <a:prstGeom prst="roundRect">
                <a:avLst/>
              </a:prstGeom>
              <a:solidFill>
                <a:srgbClr val="FFB735"/>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文本框 106"/>
            <p:cNvSpPr txBox="1"/>
            <p:nvPr/>
          </p:nvSpPr>
          <p:spPr>
            <a:xfrm>
              <a:off x="7874720" y="1710609"/>
              <a:ext cx="2557052" cy="68429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3600" b="1" spc="50" dirty="0">
                  <a:ln w="0"/>
                  <a:solidFill>
                    <a:schemeClr val="accent2"/>
                  </a:solidFill>
                  <a:effectLst>
                    <a:innerShdw blurRad="63500" dist="50800" dir="13500000">
                      <a:srgbClr val="000000">
                        <a:alpha val="50000"/>
                      </a:srgbClr>
                    </a:innerShdw>
                  </a:effectLst>
                  <a:latin typeface="Arial" panose="020B0604020202020204" pitchFamily="34" charset="0"/>
                  <a:ea typeface="微软雅黑" panose="020B0503020204020204" pitchFamily="34" charset="-122"/>
                  <a:sym typeface="Arial" panose="020B0604020202020204" pitchFamily="34" charset="0"/>
                </a:rPr>
                <a:t>推销建议</a:t>
              </a:r>
              <a:endParaRPr kumimoji="0" lang="zh-CN" altLang="en-US" sz="3600" b="1" i="0" u="none" strike="noStrike" kern="1200" spc="50" normalizeH="0" baseline="0" noProof="0" dirty="0">
                <a:ln w="0"/>
                <a:solidFill>
                  <a:schemeClr val="accent2"/>
                </a:solidFill>
                <a:effectLst>
                  <a:innerShdw blurRad="63500" dist="50800" dir="13500000">
                    <a:srgbClr val="000000">
                      <a:alpha val="50000"/>
                    </a:srgbClr>
                  </a:innerShdw>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矩形 89"/>
          <p:cNvSpPr/>
          <p:nvPr/>
        </p:nvSpPr>
        <p:spPr>
          <a:xfrm>
            <a:off x="7170864" y="2859436"/>
            <a:ext cx="6096000" cy="2713307"/>
          </a:xfrm>
          <a:prstGeom prst="rect">
            <a:avLst/>
          </a:prstGeom>
        </p:spPr>
        <p:txBody>
          <a:bodyPr>
            <a:spAutoFit/>
          </a:bodyPr>
          <a:lstStyle/>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明确授权</a:t>
            </a:r>
          </a:p>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让下属补充完善</a:t>
            </a:r>
          </a:p>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让下属提出疑问</a:t>
            </a:r>
          </a:p>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说明建议的特性</a:t>
            </a:r>
            <a:endParaRPr lang="en-US" altLang="zh-CN" sz="2400" dirty="0">
              <a:solidFill>
                <a:srgbClr val="494848"/>
              </a:solidFill>
              <a:ea typeface="微软雅黑" panose="020B0503020204020204" pitchFamily="34" charset="-122"/>
              <a:cs typeface="+mn-ea"/>
              <a:sym typeface="Arial" panose="020B0604020202020204" pitchFamily="34" charset="0"/>
            </a:endParaRPr>
          </a:p>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清楚下属的利益</a:t>
            </a:r>
            <a:endParaRPr lang="en-US" altLang="zh-CN" sz="2400" dirty="0">
              <a:solidFill>
                <a:srgbClr val="494848"/>
              </a:solidFill>
              <a:ea typeface="微软雅黑" panose="020B0503020204020204" pitchFamily="34" charset="-122"/>
              <a:cs typeface="+mn-ea"/>
              <a:sym typeface="Arial" panose="020B0604020202020204" pitchFamily="34" charset="0"/>
            </a:endParaRPr>
          </a:p>
          <a:p>
            <a:pPr marL="342900" indent="-342900" algn="just">
              <a:lnSpc>
                <a:spcPct val="120000"/>
              </a:lnSpc>
              <a:buFont typeface="Arial" panose="020B0604020202020204" pitchFamily="34" charset="0"/>
              <a:buChar char="•"/>
            </a:pPr>
            <a:r>
              <a:rPr lang="zh-CN" altLang="en-US" sz="2400" dirty="0">
                <a:solidFill>
                  <a:srgbClr val="494848"/>
                </a:solidFill>
                <a:ea typeface="微软雅黑" panose="020B0503020204020204" pitchFamily="34" charset="-122"/>
                <a:cs typeface="+mn-ea"/>
                <a:sym typeface="Arial" panose="020B0604020202020204" pitchFamily="34" charset="0"/>
              </a:rPr>
              <a:t>思考下属的意见</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randombar(horizontal)">
                                      <p:cBhvr>
                                        <p:cTn id="15" dur="500"/>
                                        <p:tgtEl>
                                          <p:spTgt spid="7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arn(inVertical)">
                                      <p:cBhvr>
                                        <p:cTn id="23" dur="500"/>
                                        <p:tgtEl>
                                          <p:spTgt spid="8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randombar(horizontal)">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工作效率提升技巧</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bwMode="auto">
          <a:xfrm>
            <a:off x="1111176" y="2564904"/>
            <a:ext cx="4681422" cy="2486594"/>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ea typeface="微软雅黑" panose="020B0503020204020204" pitchFamily="34" charset="-122"/>
              <a:cs typeface="+mn-ea"/>
              <a:sym typeface="Arial" panose="020B0604020202020204" pitchFamily="34" charset="0"/>
            </a:endParaRPr>
          </a:p>
        </p:txBody>
      </p:sp>
      <p:sp>
        <p:nvSpPr>
          <p:cNvPr id="37" name="矩形 36"/>
          <p:cNvSpPr/>
          <p:nvPr/>
        </p:nvSpPr>
        <p:spPr bwMode="auto">
          <a:xfrm>
            <a:off x="6763638" y="2564904"/>
            <a:ext cx="4681422" cy="2486594"/>
          </a:xfrm>
          <a:prstGeom prst="rect">
            <a:avLst/>
          </a:prstGeom>
          <a:solidFill>
            <a:schemeClr val="accent1">
              <a:lumMod val="20000"/>
              <a:lumOff val="80000"/>
              <a:alpha val="7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751703" y="3232259"/>
            <a:ext cx="902032" cy="1067181"/>
            <a:chOff x="770357" y="1889447"/>
            <a:chExt cx="902032" cy="1067181"/>
          </a:xfrm>
        </p:grpSpPr>
        <p:sp>
          <p:nvSpPr>
            <p:cNvPr id="39" name="箭头: 五边形 38"/>
            <p:cNvSpPr/>
            <p:nvPr/>
          </p:nvSpPr>
          <p:spPr bwMode="auto">
            <a:xfrm>
              <a:off x="770357" y="1889447"/>
              <a:ext cx="902032" cy="1067181"/>
            </a:xfrm>
            <a:prstGeom prst="homePlate">
              <a:avLst>
                <a:gd name="adj" fmla="val 15321"/>
              </a:avLst>
            </a:prstGeom>
            <a:gradFill>
              <a:gsLst>
                <a:gs pos="61000">
                  <a:schemeClr val="tx1"/>
                </a:gs>
                <a:gs pos="0">
                  <a:srgbClr val="0082B0"/>
                </a:gs>
                <a:gs pos="100000">
                  <a:srgbClr val="005674"/>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40" name="文本框 39"/>
            <p:cNvSpPr txBox="1">
              <a:spLocks noChangeArrowheads="1"/>
            </p:cNvSpPr>
            <p:nvPr/>
          </p:nvSpPr>
          <p:spPr bwMode="auto">
            <a:xfrm>
              <a:off x="770358" y="2124136"/>
              <a:ext cx="791519" cy="646331"/>
            </a:xfrm>
            <a:prstGeom prst="rect">
              <a:avLst/>
            </a:prstGeom>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just">
                <a:defRPr>
                  <a:solidFill>
                    <a:srgbClr val="494848"/>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下达命令</a:t>
              </a:r>
            </a:p>
          </p:txBody>
        </p:sp>
      </p:grpSp>
      <p:sp>
        <p:nvSpPr>
          <p:cNvPr id="47" name="文本框 46"/>
          <p:cNvSpPr txBox="1">
            <a:spLocks noChangeArrowheads="1"/>
          </p:cNvSpPr>
          <p:nvPr/>
        </p:nvSpPr>
        <p:spPr bwMode="auto">
          <a:xfrm>
            <a:off x="1653735" y="2591874"/>
            <a:ext cx="3633904" cy="24326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20000"/>
              </a:lnSpc>
              <a:defRPr sz="1600">
                <a:solidFill>
                  <a:srgbClr val="494848"/>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要点一：遵循</a:t>
            </a:r>
            <a:r>
              <a:rPr kumimoji="0" lang="en-US" altLang="zh-CN"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5W1H</a:t>
            </a: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的原则</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要点二：激发意愿</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要点三：口吻平等，用词礼貌</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要点四：确认下属理解</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要点五：你会为下属做些什么</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要点六：相应的授权</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要点七：让下属提出疑问</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要点八：有必要的话，给予辅导</a:t>
            </a:r>
          </a:p>
        </p:txBody>
      </p:sp>
      <p:sp>
        <p:nvSpPr>
          <p:cNvPr id="48" name="文本框 47"/>
          <p:cNvSpPr txBox="1">
            <a:spLocks noChangeArrowheads="1"/>
          </p:cNvSpPr>
          <p:nvPr/>
        </p:nvSpPr>
        <p:spPr bwMode="auto">
          <a:xfrm>
            <a:off x="7341896" y="2739607"/>
            <a:ext cx="3814229" cy="2137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20000"/>
              </a:lnSpc>
              <a:defRPr sz="1600">
                <a:solidFill>
                  <a:srgbClr val="494848"/>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要点一：充分运用倾听技巧</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要点二：约时间</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要点三：当场对问题做出评价</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要点四：及时指出问题</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要点五：适时关注下属的工作过程</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要点六：听取下属汇报也要采取主动</a:t>
            </a: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494848"/>
                </a:solidFill>
                <a:effectLst/>
                <a:uLnTx/>
                <a:uFillTx/>
                <a:latin typeface="Arial" panose="020B0604020202020204" pitchFamily="34" charset="0"/>
                <a:ea typeface="微软雅黑" panose="020B0503020204020204" pitchFamily="34" charset="-122"/>
                <a:sym typeface="Arial" panose="020B0604020202020204" pitchFamily="34" charset="0"/>
              </a:rPr>
              <a:t>要点七：恰当的给予下属评价</a:t>
            </a:r>
          </a:p>
        </p:txBody>
      </p:sp>
      <p:grpSp>
        <p:nvGrpSpPr>
          <p:cNvPr id="49" name="组合 48"/>
          <p:cNvGrpSpPr/>
          <p:nvPr/>
        </p:nvGrpSpPr>
        <p:grpSpPr>
          <a:xfrm>
            <a:off x="6404165" y="3280385"/>
            <a:ext cx="902032" cy="1067181"/>
            <a:chOff x="770357" y="4705856"/>
            <a:chExt cx="902032" cy="1067181"/>
          </a:xfrm>
        </p:grpSpPr>
        <p:sp>
          <p:nvSpPr>
            <p:cNvPr id="50" name="箭头: 五边形 49"/>
            <p:cNvSpPr/>
            <p:nvPr/>
          </p:nvSpPr>
          <p:spPr bwMode="auto">
            <a:xfrm>
              <a:off x="770357" y="4705856"/>
              <a:ext cx="902032" cy="1067181"/>
            </a:xfrm>
            <a:prstGeom prst="homePlate">
              <a:avLst>
                <a:gd name="adj" fmla="val 15321"/>
              </a:avLst>
            </a:prstGeom>
            <a:gradFill>
              <a:gsLst>
                <a:gs pos="57000">
                  <a:schemeClr val="tx2"/>
                </a:gs>
                <a:gs pos="0">
                  <a:srgbClr val="FFCB6D"/>
                </a:gs>
                <a:gs pos="100000">
                  <a:srgbClr val="FAA100"/>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ea typeface="微软雅黑" panose="020B0503020204020204" pitchFamily="34" charset="-122"/>
                <a:cs typeface="+mn-ea"/>
                <a:sym typeface="Arial" panose="020B0604020202020204" pitchFamily="34" charset="0"/>
              </a:endParaRPr>
            </a:p>
          </p:txBody>
        </p:sp>
        <p:sp>
          <p:nvSpPr>
            <p:cNvPr id="51" name="文本框 50"/>
            <p:cNvSpPr txBox="1">
              <a:spLocks noChangeArrowheads="1"/>
            </p:cNvSpPr>
            <p:nvPr/>
          </p:nvSpPr>
          <p:spPr bwMode="auto">
            <a:xfrm>
              <a:off x="770358" y="4932524"/>
              <a:ext cx="791519" cy="646331"/>
            </a:xfrm>
            <a:prstGeom prst="rect">
              <a:avLst/>
            </a:prstGeom>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just">
                <a:defRPr>
                  <a:solidFill>
                    <a:srgbClr val="494848"/>
                  </a:solidFill>
                  <a:latin typeface="微软雅黑 Light" panose="020B0502040204020203" pitchFamily="34" charset="-122"/>
                  <a:ea typeface="微软雅黑 Light" panose="020B0502040204020203" pitchFamily="34" charset="-122"/>
                  <a:cs typeface="+mn-ea"/>
                </a:defRPr>
              </a:lvl1pPr>
              <a:lvl2pPr marL="742950" indent="-285750">
                <a:defRPr sz="1400"/>
              </a:lvl2pPr>
              <a:lvl3pPr marL="1143000" indent="-228600">
                <a:defRPr sz="1400"/>
              </a:lvl3pPr>
              <a:lvl4pPr marL="1600200" indent="-228600">
                <a:defRPr sz="1400"/>
              </a:lvl4pPr>
              <a:lvl5pPr marL="2057400" indent="-228600">
                <a:defRPr sz="1400"/>
              </a:lvl5pPr>
              <a:lvl6pPr marL="2514600" indent="-228600" eaLnBrk="0" fontAlgn="base" hangingPunct="0">
                <a:spcBef>
                  <a:spcPct val="0"/>
                </a:spcBef>
                <a:spcAft>
                  <a:spcPct val="0"/>
                </a:spcAft>
                <a:buFont typeface="Arial" panose="020B0604020202020204" pitchFamily="34" charset="0"/>
                <a:defRPr sz="1400"/>
              </a:lvl6pPr>
              <a:lvl7pPr marL="2971800" indent="-228600" eaLnBrk="0" fontAlgn="base" hangingPunct="0">
                <a:spcBef>
                  <a:spcPct val="0"/>
                </a:spcBef>
                <a:spcAft>
                  <a:spcPct val="0"/>
                </a:spcAft>
                <a:buFont typeface="Arial" panose="020B0604020202020204" pitchFamily="34" charset="0"/>
                <a:defRPr sz="1400"/>
              </a:lvl7pPr>
              <a:lvl8pPr marL="3429000" indent="-228600" eaLnBrk="0" fontAlgn="base" hangingPunct="0">
                <a:spcBef>
                  <a:spcPct val="0"/>
                </a:spcBef>
                <a:spcAft>
                  <a:spcPct val="0"/>
                </a:spcAft>
                <a:buFont typeface="Arial" panose="020B0604020202020204" pitchFamily="34" charset="0"/>
                <a:defRPr sz="1400"/>
              </a:lvl8pPr>
              <a:lvl9pPr marL="3886200" indent="-228600" eaLnBrk="0" fontAlgn="base" hangingPunct="0">
                <a:spcBef>
                  <a:spcPct val="0"/>
                </a:spcBef>
                <a:spcAft>
                  <a:spcPct val="0"/>
                </a:spcAft>
                <a:buFont typeface="Arial" panose="020B0604020202020204" pitchFamily="34" charset="0"/>
                <a:defRPr sz="1400"/>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听取汇报</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15"/>
          <p:cNvSpPr/>
          <p:nvPr/>
        </p:nvSpPr>
        <p:spPr>
          <a:xfrm>
            <a:off x="2386761" y="5304574"/>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9" name="任意多边形 15"/>
          <p:cNvSpPr/>
          <p:nvPr/>
        </p:nvSpPr>
        <p:spPr>
          <a:xfrm>
            <a:off x="7354669" y="0"/>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0" name="矩形: 圆角 39"/>
          <p:cNvSpPr/>
          <p:nvPr/>
        </p:nvSpPr>
        <p:spPr bwMode="auto">
          <a:xfrm rot="18712966" flipV="1">
            <a:off x="7510187" y="515737"/>
            <a:ext cx="800087"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 name="任意多边形: 形状 40"/>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椭圆 41"/>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矩形: 圆角 42"/>
          <p:cNvSpPr/>
          <p:nvPr/>
        </p:nvSpPr>
        <p:spPr bwMode="auto">
          <a:xfrm>
            <a:off x="871882" y="787342"/>
            <a:ext cx="10388599" cy="5154608"/>
          </a:xfrm>
          <a:prstGeom prst="roundRect">
            <a:avLst>
              <a:gd name="adj" fmla="val 2101"/>
            </a:avLst>
          </a:prstGeom>
          <a:solidFill>
            <a:schemeClr val="accent2">
              <a:lumMod val="95000"/>
            </a:schemeClr>
          </a:solidFill>
          <a:ln w="9525" cap="flat" cmpd="sng" algn="ctr">
            <a:noFill/>
            <a:prstDash val="solid"/>
            <a:round/>
            <a:headEnd type="none" w="med" len="med"/>
            <a:tailEnd type="none" w="med" len="med"/>
          </a:ln>
          <a:effectLst>
            <a:outerShdw blurRad="63500" sx="101000" sy="101000" algn="ctr"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任意多边形: 形状 43"/>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矩形: 圆角 44"/>
          <p:cNvSpPr/>
          <p:nvPr/>
        </p:nvSpPr>
        <p:spPr bwMode="auto">
          <a:xfrm rot="18712966" flipV="1">
            <a:off x="2906277" y="5983445"/>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任意多边形: 形状 45"/>
          <p:cNvSpPr/>
          <p:nvPr/>
        </p:nvSpPr>
        <p:spPr bwMode="auto">
          <a:xfrm>
            <a:off x="9880600" y="5117249"/>
            <a:ext cx="374650" cy="374650"/>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椭圆 47"/>
          <p:cNvSpPr/>
          <p:nvPr/>
        </p:nvSpPr>
        <p:spPr bwMode="auto">
          <a:xfrm rot="12328384">
            <a:off x="8538978" y="2432388"/>
            <a:ext cx="892889" cy="892889"/>
          </a:xfrm>
          <a:prstGeom prst="ellipse">
            <a:avLst/>
          </a:prstGeom>
          <a:gradFill flip="none" rotWithShape="1">
            <a:gsLst>
              <a:gs pos="0">
                <a:srgbClr val="C40B01">
                  <a:alpha val="36000"/>
                </a:srgbClr>
              </a:gs>
              <a:gs pos="100000">
                <a:srgbClr val="FFC000"/>
              </a:gs>
              <a:gs pos="49000">
                <a:srgbClr val="F3950D"/>
              </a:gs>
            </a:gsLst>
            <a:lin ang="5400000" scaled="1"/>
            <a:tileRect/>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任意多边形: 形状 48"/>
          <p:cNvSpPr/>
          <p:nvPr/>
        </p:nvSpPr>
        <p:spPr bwMode="auto">
          <a:xfrm>
            <a:off x="7242055" y="2676145"/>
            <a:ext cx="1001071" cy="1001071"/>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gradFill>
            <a:gsLst>
              <a:gs pos="0">
                <a:srgbClr val="C40B01">
                  <a:alpha val="36000"/>
                </a:srgbClr>
              </a:gs>
              <a:gs pos="100000">
                <a:srgbClr val="FFC000"/>
              </a:gs>
              <a:gs pos="49000">
                <a:srgbClr val="F3950D"/>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51" name="任意多边形: 形状 50"/>
          <p:cNvSpPr/>
          <p:nvPr/>
        </p:nvSpPr>
        <p:spPr bwMode="auto">
          <a:xfrm rot="19444624">
            <a:off x="6130605" y="1903558"/>
            <a:ext cx="917192" cy="917192"/>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chemeClr val="accent6">
              <a:lumMod val="40000"/>
              <a:lumOff val="6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52" name="副标题 3"/>
          <p:cNvSpPr txBox="1"/>
          <p:nvPr>
            <p:custDataLst>
              <p:tags r:id="rId1"/>
            </p:custDataLst>
          </p:nvPr>
        </p:nvSpPr>
        <p:spPr>
          <a:xfrm>
            <a:off x="1725249" y="3886120"/>
            <a:ext cx="3173411" cy="1144890"/>
          </a:xfrm>
          <a:prstGeom prst="rect">
            <a:avLst/>
          </a:prstGeom>
        </p:spPr>
        <p:txBody>
          <a:bodyPr>
            <a:noAutofit/>
          </a:bodyPr>
          <a:lstStyle>
            <a:lvl1pPr marL="342900" indent="-342900" algn="l" rtl="0" eaLnBrk="0" fontAlgn="base" hangingPunct="0">
              <a:spcBef>
                <a:spcPts val="0"/>
              </a:spcBef>
              <a:spcAft>
                <a:spcPct val="0"/>
              </a:spcAft>
              <a:buChar char="•"/>
              <a:defRPr sz="24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ts val="0"/>
              </a:spcBef>
              <a:spcAft>
                <a:spcPct val="0"/>
              </a:spcAft>
              <a:buFont typeface="Arial" panose="020B0604020202020204" pitchFamily="34" charset="0"/>
              <a:buChar char="•"/>
              <a:defRPr sz="2000"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2pPr>
            <a:lvl3pPr marL="12001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3pPr>
            <a:lvl4pPr marL="16573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4pPr>
            <a:lvl5pPr marL="2114550" indent="-285750" algn="l" rtl="0" eaLnBrk="0" fontAlgn="base" hangingPunct="0">
              <a:spcBef>
                <a:spcPts val="0"/>
              </a:spcBef>
              <a:spcAft>
                <a:spcPct val="0"/>
              </a:spcAft>
              <a:buFont typeface="Arial" panose="020B0604020202020204" pitchFamily="34" charset="0"/>
              <a:buChar char="•"/>
              <a:defRPr kern="1200">
                <a:solidFill>
                  <a:schemeClr val="bg2"/>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Tx/>
              <a:buNone/>
              <a:defRPr/>
            </a:pPr>
            <a:r>
              <a:rPr lang="zh-CN" altLang="en-US" b="1">
                <a:solidFill>
                  <a:srgbClr val="FFB735"/>
                </a:solidFill>
                <a:latin typeface="微软雅黑 Light" panose="020B0502040204020203" pitchFamily="34" charset="-122"/>
                <a:ea typeface="微软雅黑 Light" panose="020B0502040204020203" pitchFamily="34" charset="-122"/>
              </a:rPr>
              <a:t>汇报人：</a:t>
            </a:r>
            <a:r>
              <a:rPr lang="en-US" altLang="zh-CN" b="1">
                <a:solidFill>
                  <a:srgbClr val="FFB735"/>
                </a:solidFill>
                <a:latin typeface="微软雅黑 Light" panose="020B0502040204020203" pitchFamily="34" charset="-122"/>
                <a:ea typeface="微软雅黑 Light" panose="020B0502040204020203" pitchFamily="34" charset="-122"/>
              </a:rPr>
              <a:t>xiazaii</a:t>
            </a:r>
          </a:p>
          <a:p>
            <a:pPr marL="0" marR="0" lvl="0" indent="0" algn="l" defTabSz="914400" rtl="0" eaLnBrk="0" fontAlgn="base" latinLnBrk="0" hangingPunct="0">
              <a:lnSpc>
                <a:spcPct val="150000"/>
              </a:lnSpc>
              <a:spcBef>
                <a:spcPts val="0"/>
              </a:spcBef>
              <a:spcAft>
                <a:spcPct val="0"/>
              </a:spcAft>
              <a:buClrTx/>
              <a:buSzTx/>
              <a:buFontTx/>
              <a:buNone/>
              <a:defRPr/>
            </a:pPr>
            <a:r>
              <a:rPr lang="zh-CN" altLang="en-US" b="1">
                <a:solidFill>
                  <a:srgbClr val="FFB735"/>
                </a:solidFill>
                <a:latin typeface="微软雅黑 Light" panose="020B0502040204020203" pitchFamily="34" charset="-122"/>
                <a:ea typeface="微软雅黑 Light" panose="020B0502040204020203" pitchFamily="34" charset="-122"/>
              </a:rPr>
              <a:t>汇报时间：</a:t>
            </a:r>
            <a:r>
              <a:rPr lang="en-US" altLang="zh-CN" b="1">
                <a:solidFill>
                  <a:srgbClr val="FFB735"/>
                </a:solidFill>
                <a:latin typeface="微软雅黑 Light" panose="020B0502040204020203" pitchFamily="34" charset="-122"/>
                <a:ea typeface="微软雅黑 Light" panose="020B0502040204020203" pitchFamily="34" charset="-122"/>
              </a:rPr>
              <a:t>202X</a:t>
            </a:r>
            <a:endParaRPr kumimoji="0" lang="zh-CN" altLang="en-US" b="1" i="0" u="none" strike="noStrike" kern="1200" cap="none" spc="0" normalizeH="0" baseline="0" noProof="0" dirty="0">
              <a:ln>
                <a:noFill/>
              </a:ln>
              <a:solidFill>
                <a:srgbClr val="FFB735"/>
              </a:solidFill>
              <a:effectLst/>
              <a:uLnTx/>
              <a:uFillTx/>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3" name="标题 2"/>
          <p:cNvSpPr txBox="1"/>
          <p:nvPr>
            <p:custDataLst>
              <p:tags r:id="rId2"/>
            </p:custDataLst>
          </p:nvPr>
        </p:nvSpPr>
        <p:spPr>
          <a:xfrm>
            <a:off x="1728952" y="2874076"/>
            <a:ext cx="5331374" cy="646429"/>
          </a:xfrm>
          <a:prstGeom prst="rect">
            <a:avLst/>
          </a:prstGeom>
          <a:noFill/>
        </p:spPr>
        <p:txBody>
          <a:bodyPr>
            <a:noAutofit/>
          </a:bodyPr>
          <a:lstStyle>
            <a:lvl1pPr algn="l" rtl="0" eaLnBrk="0" fontAlgn="base" hangingPunct="0">
              <a:spcBef>
                <a:spcPct val="0"/>
              </a:spcBef>
              <a:spcAft>
                <a:spcPct val="0"/>
              </a:spcAft>
              <a:defRPr sz="3600" b="1" kern="1200">
                <a:solidFill>
                  <a:srgbClr val="333399"/>
                </a:solidFill>
                <a:latin typeface="Arial" panose="020B0604020202020204" pitchFamily="34" charset="0"/>
                <a:ea typeface="黑体" panose="02010609060101010101" pitchFamily="49" charset="-122"/>
                <a:cs typeface="+mj-cs"/>
                <a:sym typeface="Arial" panose="020B0604020202020204" pitchFamily="34" charset="0"/>
              </a:defRPr>
            </a:lvl1pPr>
            <a:lvl2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9pPr>
          </a:lstStyle>
          <a:p>
            <a:pPr algn="just"/>
            <a:r>
              <a:rPr lang="zh-CN" altLang="en-US" sz="4600" spc="-150" dirty="0">
                <a:solidFill>
                  <a:srgbClr val="FFB735"/>
                </a:solidFill>
                <a:ea typeface="微软雅黑" panose="020B0503020204020204" pitchFamily="34" charset="-122"/>
                <a:cs typeface="+mn-ea"/>
              </a:rPr>
              <a:t>感谢您的观看再见</a:t>
            </a:r>
          </a:p>
        </p:txBody>
      </p:sp>
      <p:grpSp>
        <p:nvGrpSpPr>
          <p:cNvPr id="81" name="组合 80"/>
          <p:cNvGrpSpPr/>
          <p:nvPr/>
        </p:nvGrpSpPr>
        <p:grpSpPr>
          <a:xfrm>
            <a:off x="5705024" y="5090988"/>
            <a:ext cx="979023" cy="48018"/>
            <a:chOff x="5418442" y="5528733"/>
            <a:chExt cx="979023" cy="48018"/>
          </a:xfrm>
          <a:solidFill>
            <a:srgbClr val="F3950D"/>
          </a:solidFill>
        </p:grpSpPr>
        <p:sp>
          <p:nvSpPr>
            <p:cNvPr id="82" name="流程图: 数据 81"/>
            <p:cNvSpPr/>
            <p:nvPr/>
          </p:nvSpPr>
          <p:spPr bwMode="auto">
            <a:xfrm>
              <a:off x="5418442" y="5528733"/>
              <a:ext cx="194958" cy="48018"/>
            </a:xfrm>
            <a:prstGeom prst="flowChartInputOutput">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1" name="流程图: 数据 90"/>
            <p:cNvSpPr/>
            <p:nvPr/>
          </p:nvSpPr>
          <p:spPr bwMode="auto">
            <a:xfrm>
              <a:off x="5614458" y="5528733"/>
              <a:ext cx="194958" cy="48018"/>
            </a:xfrm>
            <a:prstGeom prst="flowChartInputOutput">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2" name="流程图: 数据 91"/>
            <p:cNvSpPr/>
            <p:nvPr/>
          </p:nvSpPr>
          <p:spPr bwMode="auto">
            <a:xfrm>
              <a:off x="5810474" y="5528733"/>
              <a:ext cx="194958" cy="48018"/>
            </a:xfrm>
            <a:prstGeom prst="flowChartInputOutput">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3" name="流程图: 数据 92"/>
            <p:cNvSpPr/>
            <p:nvPr/>
          </p:nvSpPr>
          <p:spPr bwMode="auto">
            <a:xfrm>
              <a:off x="6006490" y="5528733"/>
              <a:ext cx="194958" cy="48018"/>
            </a:xfrm>
            <a:prstGeom prst="flowChartInputOutput">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4" name="流程图: 数据 93"/>
            <p:cNvSpPr/>
            <p:nvPr/>
          </p:nvSpPr>
          <p:spPr bwMode="auto">
            <a:xfrm>
              <a:off x="6202507" y="5528733"/>
              <a:ext cx="194958" cy="48018"/>
            </a:xfrm>
            <a:prstGeom prst="flowChartInputOutput">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grpSp>
      <p:sp>
        <p:nvSpPr>
          <p:cNvPr id="95" name="矩形: 圆角 94"/>
          <p:cNvSpPr/>
          <p:nvPr/>
        </p:nvSpPr>
        <p:spPr bwMode="auto">
          <a:xfrm flipV="1">
            <a:off x="1854737" y="3717957"/>
            <a:ext cx="720000" cy="36000"/>
          </a:xfrm>
          <a:prstGeom prst="roundRect">
            <a:avLst>
              <a:gd name="adj" fmla="val 50000"/>
            </a:avLst>
          </a:prstGeom>
          <a:gradFill flip="none" rotWithShape="1">
            <a:gsLst>
              <a:gs pos="0">
                <a:srgbClr val="FFD900"/>
              </a:gs>
              <a:gs pos="100000">
                <a:srgbClr val="FFC000"/>
              </a:gs>
              <a:gs pos="49000">
                <a:srgbClr val="FFD900"/>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B735"/>
              </a:solidFill>
              <a:effectLst/>
              <a:uLnTx/>
              <a:uFillTx/>
              <a:latin typeface="Arial" panose="020B0604020202020204" pitchFamily="34" charset="0"/>
              <a:ea typeface="宋体" panose="02010600030101010101" pitchFamily="2" charset="-122"/>
              <a:cs typeface="+mn-cs"/>
            </a:endParaRPr>
          </a:p>
        </p:txBody>
      </p:sp>
      <p:sp>
        <p:nvSpPr>
          <p:cNvPr id="96" name="标题 2"/>
          <p:cNvSpPr txBox="1"/>
          <p:nvPr>
            <p:custDataLst>
              <p:tags r:id="rId3"/>
            </p:custDataLst>
          </p:nvPr>
        </p:nvSpPr>
        <p:spPr>
          <a:xfrm>
            <a:off x="1728952" y="1737513"/>
            <a:ext cx="4711159" cy="982412"/>
          </a:xfrm>
          <a:prstGeom prst="rect">
            <a:avLst/>
          </a:prstGeom>
          <a:noFill/>
        </p:spPr>
        <p:txBody>
          <a:bodyPr>
            <a:noAutofit/>
          </a:bodyPr>
          <a:lstStyle>
            <a:lvl1pPr algn="l" rtl="0" eaLnBrk="0" fontAlgn="base" hangingPunct="0">
              <a:spcBef>
                <a:spcPct val="0"/>
              </a:spcBef>
              <a:spcAft>
                <a:spcPct val="0"/>
              </a:spcAft>
              <a:defRPr sz="3600" b="1" kern="1200">
                <a:solidFill>
                  <a:srgbClr val="333399"/>
                </a:solidFill>
                <a:latin typeface="Arial" panose="020B0604020202020204" pitchFamily="34" charset="0"/>
                <a:ea typeface="黑体" panose="02010609060101010101" pitchFamily="49" charset="-122"/>
                <a:cs typeface="+mj-cs"/>
                <a:sym typeface="Arial" panose="020B0604020202020204" pitchFamily="34" charset="0"/>
              </a:defRPr>
            </a:lvl1pPr>
            <a:lvl2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defRPr sz="3600" b="1">
                <a:solidFill>
                  <a:srgbClr val="333399"/>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7200" dirty="0">
                <a:solidFill>
                  <a:srgbClr val="FFB735"/>
                </a:solidFill>
                <a:latin typeface="思源宋体 CN Heavy" panose="02020900000000000000" pitchFamily="18" charset="-122"/>
                <a:ea typeface="思源宋体 CN Heavy" panose="02020900000000000000" pitchFamily="18" charset="-122"/>
              </a:rPr>
              <a:t>202X</a:t>
            </a:r>
            <a:endParaRPr kumimoji="0" lang="zh-CN" altLang="en-US" sz="7200" i="0" u="none" strike="noStrike" kern="1200" cap="none" spc="0" normalizeH="0" baseline="0" noProof="0" dirty="0">
              <a:ln>
                <a:noFill/>
              </a:ln>
              <a:solidFill>
                <a:srgbClr val="FFB735"/>
              </a:solidFill>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97" name="任意多边形: 形状 96"/>
          <p:cNvSpPr/>
          <p:nvPr/>
        </p:nvSpPr>
        <p:spPr bwMode="auto">
          <a:xfrm rot="12328384">
            <a:off x="9319516" y="609096"/>
            <a:ext cx="2368790" cy="1621232"/>
          </a:xfrm>
          <a:custGeom>
            <a:avLst/>
            <a:gdLst>
              <a:gd name="connsiteX0" fmla="*/ 2368790 w 2368790"/>
              <a:gd name="connsiteY0" fmla="*/ 870188 h 1621232"/>
              <a:gd name="connsiteX1" fmla="*/ 814438 w 2368790"/>
              <a:gd name="connsiteY1" fmla="*/ 1610679 h 1621232"/>
              <a:gd name="connsiteX2" fmla="*/ 670090 w 2368790"/>
              <a:gd name="connsiteY2" fmla="*/ 1559487 h 1621232"/>
              <a:gd name="connsiteX3" fmla="*/ 0 w 2368790"/>
              <a:gd name="connsiteY3" fmla="*/ 152914 h 1621232"/>
              <a:gd name="connsiteX4" fmla="*/ 1990 w 2368790"/>
              <a:gd name="connsiteY4" fmla="*/ 151955 h 1621232"/>
              <a:gd name="connsiteX5" fmla="*/ 754651 w 2368790"/>
              <a:gd name="connsiteY5" fmla="*/ 0 h 1621232"/>
              <a:gd name="connsiteX6" fmla="*/ 2358058 w 2368790"/>
              <a:gd name="connsiteY6" fmla="*/ 852525 h 1621232"/>
              <a:gd name="connsiteX7" fmla="*/ 2368790 w 2368790"/>
              <a:gd name="connsiteY7" fmla="*/ 870188 h 162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8790" h="1621232">
                <a:moveTo>
                  <a:pt x="2368790" y="870188"/>
                </a:moveTo>
                <a:lnTo>
                  <a:pt x="814438" y="1610679"/>
                </a:lnTo>
                <a:cubicBezTo>
                  <a:pt x="760441" y="1636403"/>
                  <a:pt x="695814" y="1613484"/>
                  <a:pt x="670090" y="1559487"/>
                </a:cubicBezTo>
                <a:lnTo>
                  <a:pt x="0" y="152914"/>
                </a:lnTo>
                <a:lnTo>
                  <a:pt x="1990" y="151955"/>
                </a:lnTo>
                <a:cubicBezTo>
                  <a:pt x="233328" y="54108"/>
                  <a:pt x="487670" y="0"/>
                  <a:pt x="754651" y="0"/>
                </a:cubicBezTo>
                <a:cubicBezTo>
                  <a:pt x="1422102" y="0"/>
                  <a:pt x="2010569" y="338172"/>
                  <a:pt x="2358058" y="852525"/>
                </a:cubicBezTo>
                <a:lnTo>
                  <a:pt x="2368790" y="870188"/>
                </a:lnTo>
                <a:close/>
              </a:path>
            </a:pathLst>
          </a:custGeom>
          <a:solidFill>
            <a:schemeClr val="accent6">
              <a:lumMod val="40000"/>
              <a:lumOff val="6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8" name="任意多边形: 形状 97"/>
          <p:cNvSpPr/>
          <p:nvPr/>
        </p:nvSpPr>
        <p:spPr bwMode="auto">
          <a:xfrm rot="12328384">
            <a:off x="9474117" y="-1335526"/>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9" name="任意多边形: 形状 98"/>
          <p:cNvSpPr/>
          <p:nvPr/>
        </p:nvSpPr>
        <p:spPr bwMode="auto">
          <a:xfrm>
            <a:off x="901700" y="5532462"/>
            <a:ext cx="531295" cy="448283"/>
          </a:xfrm>
          <a:custGeom>
            <a:avLst/>
            <a:gdLst>
              <a:gd name="connsiteX0" fmla="*/ 0 w 531295"/>
              <a:gd name="connsiteY0" fmla="*/ 0 h 448283"/>
              <a:gd name="connsiteX1" fmla="*/ 82050 w 531295"/>
              <a:gd name="connsiteY1" fmla="*/ 30030 h 448283"/>
              <a:gd name="connsiteX2" fmla="*/ 522274 w 531295"/>
              <a:gd name="connsiteY2" fmla="*/ 429557 h 448283"/>
              <a:gd name="connsiteX3" fmla="*/ 531295 w 531295"/>
              <a:gd name="connsiteY3" fmla="*/ 448283 h 448283"/>
              <a:gd name="connsiteX4" fmla="*/ 108298 w 531295"/>
              <a:gd name="connsiteY4" fmla="*/ 448283 h 448283"/>
              <a:gd name="connsiteX5" fmla="*/ 0 w 531295"/>
              <a:gd name="connsiteY5" fmla="*/ 339985 h 448283"/>
              <a:gd name="connsiteX6" fmla="*/ 0 w 531295"/>
              <a:gd name="connsiteY6" fmla="*/ 0 h 44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95" h="448283">
                <a:moveTo>
                  <a:pt x="0" y="0"/>
                </a:moveTo>
                <a:lnTo>
                  <a:pt x="82050" y="30030"/>
                </a:lnTo>
                <a:cubicBezTo>
                  <a:pt x="270126" y="109580"/>
                  <a:pt x="425472" y="251360"/>
                  <a:pt x="522274" y="429557"/>
                </a:cubicBezTo>
                <a:lnTo>
                  <a:pt x="531295" y="448283"/>
                </a:lnTo>
                <a:lnTo>
                  <a:pt x="108298" y="448283"/>
                </a:lnTo>
                <a:cubicBezTo>
                  <a:pt x="48487" y="448283"/>
                  <a:pt x="0" y="399796"/>
                  <a:pt x="0" y="339985"/>
                </a:cubicBezTo>
                <a:lnTo>
                  <a:pt x="0" y="0"/>
                </a:lnTo>
                <a:close/>
              </a:path>
            </a:pathLst>
          </a:custGeom>
          <a:solidFill>
            <a:schemeClr val="accent6">
              <a:lumMod val="40000"/>
              <a:lumOff val="6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0" name="任意多边形: 形状 99"/>
          <p:cNvSpPr/>
          <p:nvPr/>
        </p:nvSpPr>
        <p:spPr bwMode="auto">
          <a:xfrm>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4" name="Oval 8"/>
          <p:cNvSpPr>
            <a:spLocks noChangeArrowheads="1"/>
          </p:cNvSpPr>
          <p:nvPr/>
        </p:nvSpPr>
        <p:spPr bwMode="auto">
          <a:xfrm>
            <a:off x="8678834" y="6123075"/>
            <a:ext cx="450850" cy="450850"/>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5" name="Oval 9"/>
          <p:cNvSpPr>
            <a:spLocks noChangeArrowheads="1"/>
          </p:cNvSpPr>
          <p:nvPr/>
        </p:nvSpPr>
        <p:spPr bwMode="auto">
          <a:xfrm>
            <a:off x="9382097" y="6123075"/>
            <a:ext cx="450850" cy="450850"/>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6" name="Oval 10"/>
          <p:cNvSpPr>
            <a:spLocks noChangeArrowheads="1"/>
          </p:cNvSpPr>
          <p:nvPr/>
        </p:nvSpPr>
        <p:spPr bwMode="auto">
          <a:xfrm>
            <a:off x="10085359" y="6123075"/>
            <a:ext cx="450850" cy="450850"/>
          </a:xfrm>
          <a:prstGeom prst="ellipse">
            <a:avLst/>
          </a:prstGeom>
          <a:gradFill>
            <a:gsLst>
              <a:gs pos="57000">
                <a:schemeClr val="tx2"/>
              </a:gs>
              <a:gs pos="0">
                <a:srgbClr val="FFCB6D"/>
              </a:gs>
              <a:gs pos="100000">
                <a:srgbClr val="FAA100"/>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87" name="Oval 11"/>
          <p:cNvSpPr>
            <a:spLocks noChangeArrowheads="1"/>
          </p:cNvSpPr>
          <p:nvPr/>
        </p:nvSpPr>
        <p:spPr bwMode="auto">
          <a:xfrm>
            <a:off x="10787034" y="6123075"/>
            <a:ext cx="450850" cy="450850"/>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90" name="文本框 89"/>
          <p:cNvSpPr txBox="1"/>
          <p:nvPr/>
        </p:nvSpPr>
        <p:spPr>
          <a:xfrm>
            <a:off x="2203782" y="5150423"/>
            <a:ext cx="8236139" cy="369332"/>
          </a:xfrm>
          <a:prstGeom prst="rect">
            <a:avLst/>
          </a:prstGeom>
          <a:noFill/>
        </p:spPr>
        <p:txBody>
          <a:bodyPr wrap="square" rtlCol="0">
            <a:spAutoFit/>
          </a:bodyPr>
          <a:lstStyle/>
          <a:p>
            <a:r>
              <a:rPr lang="zh-CN" altLang="en-US" dirty="0">
                <a:solidFill>
                  <a:srgbClr val="FFB735"/>
                </a:solidFill>
                <a:ea typeface="微软雅黑" panose="020B0503020204020204" pitchFamily="34" charset="-122"/>
                <a:cs typeface="+mn-ea"/>
                <a:sym typeface="Arial" panose="020B0604020202020204" pitchFamily="34" charset="0"/>
              </a:rPr>
              <a:t>｜ 管理概论 ｜ 领导力提升 ｜ 执行力提升 ｜ 沟通技巧 ｜ 工作效率提升 ｜</a:t>
            </a:r>
          </a:p>
        </p:txBody>
      </p:sp>
      <p:sp>
        <p:nvSpPr>
          <p:cNvPr id="101" name="圆角矩形 21"/>
          <p:cNvSpPr/>
          <p:nvPr/>
        </p:nvSpPr>
        <p:spPr>
          <a:xfrm flipH="1">
            <a:off x="9880600" y="3886120"/>
            <a:ext cx="441941" cy="441447"/>
          </a:xfrm>
          <a:prstGeom prst="flowChartConnector">
            <a:avLst/>
          </a:prstGeom>
          <a:solidFill>
            <a:srgbClr val="FD8E5B"/>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圆角矩形 22"/>
          <p:cNvSpPr/>
          <p:nvPr/>
        </p:nvSpPr>
        <p:spPr>
          <a:xfrm flipH="1">
            <a:off x="7117630" y="3951772"/>
            <a:ext cx="276672" cy="276819"/>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圆角矩形 23"/>
          <p:cNvSpPr/>
          <p:nvPr/>
        </p:nvSpPr>
        <p:spPr>
          <a:xfrm flipH="1">
            <a:off x="8068079" y="4133586"/>
            <a:ext cx="553343" cy="553639"/>
          </a:xfrm>
          <a:prstGeom prst="flowChartConnector">
            <a:avLst/>
          </a:prstGeom>
          <a:solidFill>
            <a:srgbClr val="FFB735"/>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圆角矩形 24"/>
          <p:cNvSpPr/>
          <p:nvPr/>
        </p:nvSpPr>
        <p:spPr>
          <a:xfrm flipH="1">
            <a:off x="6463253" y="2256387"/>
            <a:ext cx="220358" cy="220723"/>
          </a:xfrm>
          <a:prstGeom prst="flowChartConnector">
            <a:avLst/>
          </a:prstGeom>
          <a:solidFill>
            <a:srgbClr val="006083"/>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圆角矩形 25"/>
          <p:cNvSpPr/>
          <p:nvPr/>
        </p:nvSpPr>
        <p:spPr>
          <a:xfrm flipH="1">
            <a:off x="8267148" y="1261261"/>
            <a:ext cx="471155" cy="476252"/>
          </a:xfrm>
          <a:prstGeom prst="flowChartConnector">
            <a:avLst/>
          </a:prstGeom>
          <a:solidFill>
            <a:srgbClr val="29BBD2"/>
          </a:solidFill>
          <a:ln w="25400" cap="flat" cmpd="sng" algn="ctr">
            <a:noFill/>
            <a:prstDash val="solid"/>
            <a:miter lim="800000"/>
          </a:ln>
          <a:effectLst>
            <a:outerShdw blurRad="203200" dist="88900" dir="8100000" sx="102000" sy="102000" algn="tr" rotWithShape="0">
              <a:prstClr val="black">
                <a:alpha val="30000"/>
              </a:prstClr>
            </a:outerShdw>
          </a:effectLst>
        </p:spPr>
        <p:txBody>
          <a:bodyPr lIns="68580" tIns="34290" rIns="68580" bIns="3429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000"/>
    </mc:Choice>
    <mc:Fallback xmlns="">
      <p:transition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1000"/>
                                        <p:tgtEl>
                                          <p:spTgt spid="90"/>
                                        </p:tgtEl>
                                      </p:cBhvr>
                                    </p:animEffect>
                                    <p:anim calcmode="lin" valueType="num">
                                      <p:cBhvr>
                                        <p:cTn id="12" dur="1000" fill="hold"/>
                                        <p:tgtEl>
                                          <p:spTgt spid="90"/>
                                        </p:tgtEl>
                                        <p:attrNameLst>
                                          <p:attrName>ppt_x</p:attrName>
                                        </p:attrNameLst>
                                      </p:cBhvr>
                                      <p:tavLst>
                                        <p:tav tm="0">
                                          <p:val>
                                            <p:strVal val="#ppt_x"/>
                                          </p:val>
                                        </p:tav>
                                        <p:tav tm="100000">
                                          <p:val>
                                            <p:strVal val="#ppt_x"/>
                                          </p:val>
                                        </p:tav>
                                      </p:tavLst>
                                    </p:anim>
                                    <p:anim calcmode="lin" valueType="num">
                                      <p:cBhvr>
                                        <p:cTn id="13" dur="1000" fill="hold"/>
                                        <p:tgtEl>
                                          <p:spTgt spid="9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1000" fill="hold"/>
                                        <p:tgtEl>
                                          <p:spTgt spid="48"/>
                                        </p:tgtEl>
                                        <p:attrNameLst>
                                          <p:attrName>ppt_w</p:attrName>
                                        </p:attrNameLst>
                                      </p:cBhvr>
                                      <p:tavLst>
                                        <p:tav tm="0">
                                          <p:val>
                                            <p:fltVal val="0"/>
                                          </p:val>
                                        </p:tav>
                                        <p:tav tm="100000">
                                          <p:val>
                                            <p:strVal val="#ppt_w"/>
                                          </p:val>
                                        </p:tav>
                                      </p:tavLst>
                                    </p:anim>
                                    <p:anim calcmode="lin" valueType="num">
                                      <p:cBhvr>
                                        <p:cTn id="50" dur="1000" fill="hold"/>
                                        <p:tgtEl>
                                          <p:spTgt spid="48"/>
                                        </p:tgtEl>
                                        <p:attrNameLst>
                                          <p:attrName>ppt_h</p:attrName>
                                        </p:attrNameLst>
                                      </p:cBhvr>
                                      <p:tavLst>
                                        <p:tav tm="0">
                                          <p:val>
                                            <p:fltVal val="0"/>
                                          </p:val>
                                        </p:tav>
                                        <p:tav tm="100000">
                                          <p:val>
                                            <p:strVal val="#ppt_h"/>
                                          </p:val>
                                        </p:tav>
                                      </p:tavLst>
                                    </p:anim>
                                    <p:anim calcmode="lin" valueType="num">
                                      <p:cBhvr>
                                        <p:cTn id="51" dur="1000" fill="hold"/>
                                        <p:tgtEl>
                                          <p:spTgt spid="48"/>
                                        </p:tgtEl>
                                        <p:attrNameLst>
                                          <p:attrName>style.rotation</p:attrName>
                                        </p:attrNameLst>
                                      </p:cBhvr>
                                      <p:tavLst>
                                        <p:tav tm="0">
                                          <p:val>
                                            <p:fltVal val="90"/>
                                          </p:val>
                                        </p:tav>
                                        <p:tav tm="100000">
                                          <p:val>
                                            <p:fltVal val="0"/>
                                          </p:val>
                                        </p:tav>
                                      </p:tavLst>
                                    </p:anim>
                                    <p:animEffect transition="in" filter="fade">
                                      <p:cBhvr>
                                        <p:cTn id="52" dur="1000"/>
                                        <p:tgtEl>
                                          <p:spTgt spid="48"/>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par>
                          <p:cTn id="57" fill="hold">
                            <p:stCondLst>
                              <p:cond delay="70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7500"/>
                            </p:stCondLst>
                            <p:childTnLst>
                              <p:par>
                                <p:cTn id="62" presetID="14" presetClass="entr" presetSubtype="1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randombar(horizontal)">
                                      <p:cBhvr>
                                        <p:cTn id="64" dur="500"/>
                                        <p:tgtEl>
                                          <p:spTgt spid="52"/>
                                        </p:tgtEl>
                                      </p:cBhvr>
                                    </p:animEffect>
                                  </p:childTnLst>
                                </p:cTn>
                              </p:par>
                            </p:childTnLst>
                          </p:cTn>
                        </p:par>
                        <p:par>
                          <p:cTn id="65" fill="hold">
                            <p:stCondLst>
                              <p:cond delay="8000"/>
                            </p:stCondLst>
                            <p:childTnLst>
                              <p:par>
                                <p:cTn id="66" presetID="22" presetClass="entr" presetSubtype="4"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childTnLst>
                          </p:cTn>
                        </p:par>
                        <p:par>
                          <p:cTn id="69" fill="hold">
                            <p:stCondLst>
                              <p:cond delay="8500"/>
                            </p:stCondLst>
                            <p:childTnLst>
                              <p:par>
                                <p:cTn id="70" presetID="10" presetClass="entr" presetSubtype="0" fill="hold" nodeType="after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par>
                          <p:cTn id="73" fill="hold">
                            <p:stCondLst>
                              <p:cond delay="9000"/>
                            </p:stCondLst>
                            <p:childTnLst>
                              <p:par>
                                <p:cTn id="74" presetID="10" presetClass="entr" presetSubtype="0"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childTnLst>
                          </p:cTn>
                        </p:par>
                        <p:par>
                          <p:cTn id="77" fill="hold">
                            <p:stCondLst>
                              <p:cond delay="9500"/>
                            </p:stCondLst>
                            <p:childTnLst>
                              <p:par>
                                <p:cTn id="78" presetID="16" presetClass="entr" presetSubtype="21" fill="hold" grpId="0" nodeType="after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inVertical)">
                                      <p:cBhvr>
                                        <p:cTn id="80" dur="500"/>
                                        <p:tgtEl>
                                          <p:spTgt spid="96"/>
                                        </p:tgtEl>
                                      </p:cBhvr>
                                    </p:animEffect>
                                  </p:childTnLst>
                                </p:cTn>
                              </p:par>
                            </p:childTnLst>
                          </p:cTn>
                        </p:par>
                        <p:par>
                          <p:cTn id="81" fill="hold">
                            <p:stCondLst>
                              <p:cond delay="10000"/>
                            </p:stCondLst>
                            <p:childTnLst>
                              <p:par>
                                <p:cTn id="82" presetID="10" presetClass="entr" presetSubtype="0"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childTnLst>
                          </p:cTn>
                        </p:par>
                        <p:par>
                          <p:cTn id="85" fill="hold">
                            <p:stCondLst>
                              <p:cond delay="10500"/>
                            </p:stCondLst>
                            <p:childTnLst>
                              <p:par>
                                <p:cTn id="86" presetID="10" presetClass="entr" presetSubtype="0" fill="hold" grpId="0" nodeType="after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childTnLst>
                          </p:cTn>
                        </p:par>
                        <p:par>
                          <p:cTn id="89" fill="hold">
                            <p:stCondLst>
                              <p:cond delay="11000"/>
                            </p:stCondLst>
                            <p:childTnLst>
                              <p:par>
                                <p:cTn id="90" presetID="10" presetClass="entr" presetSubtype="0" fill="hold" grpId="0" nodeType="after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500"/>
                                        <p:tgtEl>
                                          <p:spTgt spid="99"/>
                                        </p:tgtEl>
                                      </p:cBhvr>
                                    </p:animEffect>
                                  </p:childTnLst>
                                </p:cTn>
                              </p:par>
                            </p:childTnLst>
                          </p:cTn>
                        </p:par>
                        <p:par>
                          <p:cTn id="93" fill="hold">
                            <p:stCondLst>
                              <p:cond delay="11500"/>
                            </p:stCondLst>
                            <p:childTnLst>
                              <p:par>
                                <p:cTn id="94" presetID="10" presetClass="entr" presetSubtype="0" fill="hold" grpId="0" nodeType="after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500"/>
                                        <p:tgtEl>
                                          <p:spTgt spid="100"/>
                                        </p:tgtEl>
                                      </p:cBhvr>
                                    </p:animEffect>
                                  </p:childTnLst>
                                </p:cTn>
                              </p:par>
                            </p:childTnLst>
                          </p:cTn>
                        </p:par>
                        <p:par>
                          <p:cTn id="97" fill="hold">
                            <p:stCondLst>
                              <p:cond delay="12000"/>
                            </p:stCondLst>
                            <p:childTnLst>
                              <p:par>
                                <p:cTn id="98" presetID="31" presetClass="entr" presetSubtype="0" fill="hold" grpId="0" nodeType="afterEffect">
                                  <p:stCondLst>
                                    <p:cond delay="0"/>
                                  </p:stCondLst>
                                  <p:childTnLst>
                                    <p:set>
                                      <p:cBhvr>
                                        <p:cTn id="99" dur="1" fill="hold">
                                          <p:stCondLst>
                                            <p:cond delay="0"/>
                                          </p:stCondLst>
                                        </p:cTn>
                                        <p:tgtEl>
                                          <p:spTgt spid="105"/>
                                        </p:tgtEl>
                                        <p:attrNameLst>
                                          <p:attrName>style.visibility</p:attrName>
                                        </p:attrNameLst>
                                      </p:cBhvr>
                                      <p:to>
                                        <p:strVal val="visible"/>
                                      </p:to>
                                    </p:set>
                                    <p:anim calcmode="lin" valueType="num">
                                      <p:cBhvr>
                                        <p:cTn id="100" dur="1000" fill="hold"/>
                                        <p:tgtEl>
                                          <p:spTgt spid="105"/>
                                        </p:tgtEl>
                                        <p:attrNameLst>
                                          <p:attrName>ppt_w</p:attrName>
                                        </p:attrNameLst>
                                      </p:cBhvr>
                                      <p:tavLst>
                                        <p:tav tm="0">
                                          <p:val>
                                            <p:fltVal val="0"/>
                                          </p:val>
                                        </p:tav>
                                        <p:tav tm="100000">
                                          <p:val>
                                            <p:strVal val="#ppt_w"/>
                                          </p:val>
                                        </p:tav>
                                      </p:tavLst>
                                    </p:anim>
                                    <p:anim calcmode="lin" valueType="num">
                                      <p:cBhvr>
                                        <p:cTn id="101" dur="1000" fill="hold"/>
                                        <p:tgtEl>
                                          <p:spTgt spid="105"/>
                                        </p:tgtEl>
                                        <p:attrNameLst>
                                          <p:attrName>ppt_h</p:attrName>
                                        </p:attrNameLst>
                                      </p:cBhvr>
                                      <p:tavLst>
                                        <p:tav tm="0">
                                          <p:val>
                                            <p:fltVal val="0"/>
                                          </p:val>
                                        </p:tav>
                                        <p:tav tm="100000">
                                          <p:val>
                                            <p:strVal val="#ppt_h"/>
                                          </p:val>
                                        </p:tav>
                                      </p:tavLst>
                                    </p:anim>
                                    <p:anim calcmode="lin" valueType="num">
                                      <p:cBhvr>
                                        <p:cTn id="102" dur="1000" fill="hold"/>
                                        <p:tgtEl>
                                          <p:spTgt spid="105"/>
                                        </p:tgtEl>
                                        <p:attrNameLst>
                                          <p:attrName>style.rotation</p:attrName>
                                        </p:attrNameLst>
                                      </p:cBhvr>
                                      <p:tavLst>
                                        <p:tav tm="0">
                                          <p:val>
                                            <p:fltVal val="90"/>
                                          </p:val>
                                        </p:tav>
                                        <p:tav tm="100000">
                                          <p:val>
                                            <p:fltVal val="0"/>
                                          </p:val>
                                        </p:tav>
                                      </p:tavLst>
                                    </p:anim>
                                    <p:animEffect transition="in" filter="fade">
                                      <p:cBhvr>
                                        <p:cTn id="103" dur="1000"/>
                                        <p:tgtEl>
                                          <p:spTgt spid="105"/>
                                        </p:tgtEl>
                                      </p:cBhvr>
                                    </p:animEffect>
                                  </p:childTnLst>
                                </p:cTn>
                              </p:par>
                            </p:childTnLst>
                          </p:cTn>
                        </p:par>
                        <p:par>
                          <p:cTn id="104" fill="hold">
                            <p:stCondLst>
                              <p:cond delay="13000"/>
                            </p:stCondLst>
                            <p:childTnLst>
                              <p:par>
                                <p:cTn id="105" presetID="31" presetClass="entr" presetSubtype="0" fill="hold" grpId="0" nodeType="afterEffect">
                                  <p:stCondLst>
                                    <p:cond delay="0"/>
                                  </p:stCondLst>
                                  <p:childTnLst>
                                    <p:set>
                                      <p:cBhvr>
                                        <p:cTn id="106" dur="1" fill="hold">
                                          <p:stCondLst>
                                            <p:cond delay="0"/>
                                          </p:stCondLst>
                                        </p:cTn>
                                        <p:tgtEl>
                                          <p:spTgt spid="104"/>
                                        </p:tgtEl>
                                        <p:attrNameLst>
                                          <p:attrName>style.visibility</p:attrName>
                                        </p:attrNameLst>
                                      </p:cBhvr>
                                      <p:to>
                                        <p:strVal val="visible"/>
                                      </p:to>
                                    </p:set>
                                    <p:anim calcmode="lin" valueType="num">
                                      <p:cBhvr>
                                        <p:cTn id="107" dur="1000" fill="hold"/>
                                        <p:tgtEl>
                                          <p:spTgt spid="104"/>
                                        </p:tgtEl>
                                        <p:attrNameLst>
                                          <p:attrName>ppt_w</p:attrName>
                                        </p:attrNameLst>
                                      </p:cBhvr>
                                      <p:tavLst>
                                        <p:tav tm="0">
                                          <p:val>
                                            <p:fltVal val="0"/>
                                          </p:val>
                                        </p:tav>
                                        <p:tav tm="100000">
                                          <p:val>
                                            <p:strVal val="#ppt_w"/>
                                          </p:val>
                                        </p:tav>
                                      </p:tavLst>
                                    </p:anim>
                                    <p:anim calcmode="lin" valueType="num">
                                      <p:cBhvr>
                                        <p:cTn id="108" dur="1000" fill="hold"/>
                                        <p:tgtEl>
                                          <p:spTgt spid="104"/>
                                        </p:tgtEl>
                                        <p:attrNameLst>
                                          <p:attrName>ppt_h</p:attrName>
                                        </p:attrNameLst>
                                      </p:cBhvr>
                                      <p:tavLst>
                                        <p:tav tm="0">
                                          <p:val>
                                            <p:fltVal val="0"/>
                                          </p:val>
                                        </p:tav>
                                        <p:tav tm="100000">
                                          <p:val>
                                            <p:strVal val="#ppt_h"/>
                                          </p:val>
                                        </p:tav>
                                      </p:tavLst>
                                    </p:anim>
                                    <p:anim calcmode="lin" valueType="num">
                                      <p:cBhvr>
                                        <p:cTn id="109" dur="1000" fill="hold"/>
                                        <p:tgtEl>
                                          <p:spTgt spid="104"/>
                                        </p:tgtEl>
                                        <p:attrNameLst>
                                          <p:attrName>style.rotation</p:attrName>
                                        </p:attrNameLst>
                                      </p:cBhvr>
                                      <p:tavLst>
                                        <p:tav tm="0">
                                          <p:val>
                                            <p:fltVal val="90"/>
                                          </p:val>
                                        </p:tav>
                                        <p:tav tm="100000">
                                          <p:val>
                                            <p:fltVal val="0"/>
                                          </p:val>
                                        </p:tav>
                                      </p:tavLst>
                                    </p:anim>
                                    <p:animEffect transition="in" filter="fade">
                                      <p:cBhvr>
                                        <p:cTn id="110" dur="1000"/>
                                        <p:tgtEl>
                                          <p:spTgt spid="104"/>
                                        </p:tgtEl>
                                      </p:cBhvr>
                                    </p:animEffect>
                                  </p:childTnLst>
                                </p:cTn>
                              </p:par>
                            </p:childTnLst>
                          </p:cTn>
                        </p:par>
                        <p:par>
                          <p:cTn id="111" fill="hold">
                            <p:stCondLst>
                              <p:cond delay="14000"/>
                            </p:stCondLst>
                            <p:childTnLst>
                              <p:par>
                                <p:cTn id="112" presetID="31" presetClass="entr" presetSubtype="0" fill="hold" grpId="0" nodeType="afterEffect">
                                  <p:stCondLst>
                                    <p:cond delay="0"/>
                                  </p:stCondLst>
                                  <p:childTnLst>
                                    <p:set>
                                      <p:cBhvr>
                                        <p:cTn id="113" dur="1" fill="hold">
                                          <p:stCondLst>
                                            <p:cond delay="0"/>
                                          </p:stCondLst>
                                        </p:cTn>
                                        <p:tgtEl>
                                          <p:spTgt spid="102"/>
                                        </p:tgtEl>
                                        <p:attrNameLst>
                                          <p:attrName>style.visibility</p:attrName>
                                        </p:attrNameLst>
                                      </p:cBhvr>
                                      <p:to>
                                        <p:strVal val="visible"/>
                                      </p:to>
                                    </p:set>
                                    <p:anim calcmode="lin" valueType="num">
                                      <p:cBhvr>
                                        <p:cTn id="114" dur="1000" fill="hold"/>
                                        <p:tgtEl>
                                          <p:spTgt spid="102"/>
                                        </p:tgtEl>
                                        <p:attrNameLst>
                                          <p:attrName>ppt_w</p:attrName>
                                        </p:attrNameLst>
                                      </p:cBhvr>
                                      <p:tavLst>
                                        <p:tav tm="0">
                                          <p:val>
                                            <p:fltVal val="0"/>
                                          </p:val>
                                        </p:tav>
                                        <p:tav tm="100000">
                                          <p:val>
                                            <p:strVal val="#ppt_w"/>
                                          </p:val>
                                        </p:tav>
                                      </p:tavLst>
                                    </p:anim>
                                    <p:anim calcmode="lin" valueType="num">
                                      <p:cBhvr>
                                        <p:cTn id="115" dur="1000" fill="hold"/>
                                        <p:tgtEl>
                                          <p:spTgt spid="102"/>
                                        </p:tgtEl>
                                        <p:attrNameLst>
                                          <p:attrName>ppt_h</p:attrName>
                                        </p:attrNameLst>
                                      </p:cBhvr>
                                      <p:tavLst>
                                        <p:tav tm="0">
                                          <p:val>
                                            <p:fltVal val="0"/>
                                          </p:val>
                                        </p:tav>
                                        <p:tav tm="100000">
                                          <p:val>
                                            <p:strVal val="#ppt_h"/>
                                          </p:val>
                                        </p:tav>
                                      </p:tavLst>
                                    </p:anim>
                                    <p:anim calcmode="lin" valueType="num">
                                      <p:cBhvr>
                                        <p:cTn id="116" dur="1000" fill="hold"/>
                                        <p:tgtEl>
                                          <p:spTgt spid="102"/>
                                        </p:tgtEl>
                                        <p:attrNameLst>
                                          <p:attrName>style.rotation</p:attrName>
                                        </p:attrNameLst>
                                      </p:cBhvr>
                                      <p:tavLst>
                                        <p:tav tm="0">
                                          <p:val>
                                            <p:fltVal val="90"/>
                                          </p:val>
                                        </p:tav>
                                        <p:tav tm="100000">
                                          <p:val>
                                            <p:fltVal val="0"/>
                                          </p:val>
                                        </p:tav>
                                      </p:tavLst>
                                    </p:anim>
                                    <p:animEffect transition="in" filter="fade">
                                      <p:cBhvr>
                                        <p:cTn id="117" dur="1000"/>
                                        <p:tgtEl>
                                          <p:spTgt spid="102"/>
                                        </p:tgtEl>
                                      </p:cBhvr>
                                    </p:animEffect>
                                  </p:childTnLst>
                                </p:cTn>
                              </p:par>
                            </p:childTnLst>
                          </p:cTn>
                        </p:par>
                        <p:par>
                          <p:cTn id="118" fill="hold">
                            <p:stCondLst>
                              <p:cond delay="15000"/>
                            </p:stCondLst>
                            <p:childTnLst>
                              <p:par>
                                <p:cTn id="119" presetID="31" presetClass="entr" presetSubtype="0" fill="hold" grpId="0" nodeType="afterEffect">
                                  <p:stCondLst>
                                    <p:cond delay="0"/>
                                  </p:stCondLst>
                                  <p:childTnLst>
                                    <p:set>
                                      <p:cBhvr>
                                        <p:cTn id="120" dur="1" fill="hold">
                                          <p:stCondLst>
                                            <p:cond delay="0"/>
                                          </p:stCondLst>
                                        </p:cTn>
                                        <p:tgtEl>
                                          <p:spTgt spid="103"/>
                                        </p:tgtEl>
                                        <p:attrNameLst>
                                          <p:attrName>style.visibility</p:attrName>
                                        </p:attrNameLst>
                                      </p:cBhvr>
                                      <p:to>
                                        <p:strVal val="visible"/>
                                      </p:to>
                                    </p:set>
                                    <p:anim calcmode="lin" valueType="num">
                                      <p:cBhvr>
                                        <p:cTn id="121" dur="1000" fill="hold"/>
                                        <p:tgtEl>
                                          <p:spTgt spid="103"/>
                                        </p:tgtEl>
                                        <p:attrNameLst>
                                          <p:attrName>ppt_w</p:attrName>
                                        </p:attrNameLst>
                                      </p:cBhvr>
                                      <p:tavLst>
                                        <p:tav tm="0">
                                          <p:val>
                                            <p:fltVal val="0"/>
                                          </p:val>
                                        </p:tav>
                                        <p:tav tm="100000">
                                          <p:val>
                                            <p:strVal val="#ppt_w"/>
                                          </p:val>
                                        </p:tav>
                                      </p:tavLst>
                                    </p:anim>
                                    <p:anim calcmode="lin" valueType="num">
                                      <p:cBhvr>
                                        <p:cTn id="122" dur="1000" fill="hold"/>
                                        <p:tgtEl>
                                          <p:spTgt spid="103"/>
                                        </p:tgtEl>
                                        <p:attrNameLst>
                                          <p:attrName>ppt_h</p:attrName>
                                        </p:attrNameLst>
                                      </p:cBhvr>
                                      <p:tavLst>
                                        <p:tav tm="0">
                                          <p:val>
                                            <p:fltVal val="0"/>
                                          </p:val>
                                        </p:tav>
                                        <p:tav tm="100000">
                                          <p:val>
                                            <p:strVal val="#ppt_h"/>
                                          </p:val>
                                        </p:tav>
                                      </p:tavLst>
                                    </p:anim>
                                    <p:anim calcmode="lin" valueType="num">
                                      <p:cBhvr>
                                        <p:cTn id="123" dur="1000" fill="hold"/>
                                        <p:tgtEl>
                                          <p:spTgt spid="103"/>
                                        </p:tgtEl>
                                        <p:attrNameLst>
                                          <p:attrName>style.rotation</p:attrName>
                                        </p:attrNameLst>
                                      </p:cBhvr>
                                      <p:tavLst>
                                        <p:tav tm="0">
                                          <p:val>
                                            <p:fltVal val="90"/>
                                          </p:val>
                                        </p:tav>
                                        <p:tav tm="100000">
                                          <p:val>
                                            <p:fltVal val="0"/>
                                          </p:val>
                                        </p:tav>
                                      </p:tavLst>
                                    </p:anim>
                                    <p:animEffect transition="in" filter="fade">
                                      <p:cBhvr>
                                        <p:cTn id="124" dur="1000"/>
                                        <p:tgtEl>
                                          <p:spTgt spid="103"/>
                                        </p:tgtEl>
                                      </p:cBhvr>
                                    </p:animEffect>
                                  </p:childTnLst>
                                </p:cTn>
                              </p:par>
                            </p:childTnLst>
                          </p:cTn>
                        </p:par>
                        <p:par>
                          <p:cTn id="125" fill="hold">
                            <p:stCondLst>
                              <p:cond delay="16000"/>
                            </p:stCondLst>
                            <p:childTnLst>
                              <p:par>
                                <p:cTn id="126" presetID="3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anim calcmode="lin" valueType="num">
                                      <p:cBhvr>
                                        <p:cTn id="128" dur="1000" fill="hold"/>
                                        <p:tgtEl>
                                          <p:spTgt spid="101"/>
                                        </p:tgtEl>
                                        <p:attrNameLst>
                                          <p:attrName>ppt_w</p:attrName>
                                        </p:attrNameLst>
                                      </p:cBhvr>
                                      <p:tavLst>
                                        <p:tav tm="0">
                                          <p:val>
                                            <p:fltVal val="0"/>
                                          </p:val>
                                        </p:tav>
                                        <p:tav tm="100000">
                                          <p:val>
                                            <p:strVal val="#ppt_w"/>
                                          </p:val>
                                        </p:tav>
                                      </p:tavLst>
                                    </p:anim>
                                    <p:anim calcmode="lin" valueType="num">
                                      <p:cBhvr>
                                        <p:cTn id="129" dur="1000" fill="hold"/>
                                        <p:tgtEl>
                                          <p:spTgt spid="101"/>
                                        </p:tgtEl>
                                        <p:attrNameLst>
                                          <p:attrName>ppt_h</p:attrName>
                                        </p:attrNameLst>
                                      </p:cBhvr>
                                      <p:tavLst>
                                        <p:tav tm="0">
                                          <p:val>
                                            <p:fltVal val="0"/>
                                          </p:val>
                                        </p:tav>
                                        <p:tav tm="100000">
                                          <p:val>
                                            <p:strVal val="#ppt_h"/>
                                          </p:val>
                                        </p:tav>
                                      </p:tavLst>
                                    </p:anim>
                                    <p:anim calcmode="lin" valueType="num">
                                      <p:cBhvr>
                                        <p:cTn id="130" dur="1000" fill="hold"/>
                                        <p:tgtEl>
                                          <p:spTgt spid="101"/>
                                        </p:tgtEl>
                                        <p:attrNameLst>
                                          <p:attrName>style.rotation</p:attrName>
                                        </p:attrNameLst>
                                      </p:cBhvr>
                                      <p:tavLst>
                                        <p:tav tm="0">
                                          <p:val>
                                            <p:fltVal val="90"/>
                                          </p:val>
                                        </p:tav>
                                        <p:tav tm="100000">
                                          <p:val>
                                            <p:fltVal val="0"/>
                                          </p:val>
                                        </p:tav>
                                      </p:tavLst>
                                    </p:anim>
                                    <p:animEffect transition="in" filter="fade">
                                      <p:cBhvr>
                                        <p:cTn id="131" dur="1000"/>
                                        <p:tgtEl>
                                          <p:spTgt spid="101"/>
                                        </p:tgtEl>
                                      </p:cBhvr>
                                    </p:animEffect>
                                  </p:childTnLst>
                                </p:cTn>
                              </p:par>
                            </p:childTnLst>
                          </p:cTn>
                        </p:par>
                        <p:par>
                          <p:cTn id="132" fill="hold">
                            <p:stCondLst>
                              <p:cond delay="17000"/>
                            </p:stCondLst>
                            <p:childTnLst>
                              <p:par>
                                <p:cTn id="133" presetID="31" presetClass="entr" presetSubtype="0" fill="hold" grpId="0" nodeType="afterEffect">
                                  <p:stCondLst>
                                    <p:cond delay="0"/>
                                  </p:stCondLst>
                                  <p:childTnLst>
                                    <p:set>
                                      <p:cBhvr>
                                        <p:cTn id="134" dur="1" fill="hold">
                                          <p:stCondLst>
                                            <p:cond delay="0"/>
                                          </p:stCondLst>
                                        </p:cTn>
                                        <p:tgtEl>
                                          <p:spTgt spid="84"/>
                                        </p:tgtEl>
                                        <p:attrNameLst>
                                          <p:attrName>style.visibility</p:attrName>
                                        </p:attrNameLst>
                                      </p:cBhvr>
                                      <p:to>
                                        <p:strVal val="visible"/>
                                      </p:to>
                                    </p:set>
                                    <p:anim calcmode="lin" valueType="num">
                                      <p:cBhvr>
                                        <p:cTn id="135" dur="1000" fill="hold"/>
                                        <p:tgtEl>
                                          <p:spTgt spid="84"/>
                                        </p:tgtEl>
                                        <p:attrNameLst>
                                          <p:attrName>ppt_w</p:attrName>
                                        </p:attrNameLst>
                                      </p:cBhvr>
                                      <p:tavLst>
                                        <p:tav tm="0">
                                          <p:val>
                                            <p:fltVal val="0"/>
                                          </p:val>
                                        </p:tav>
                                        <p:tav tm="100000">
                                          <p:val>
                                            <p:strVal val="#ppt_w"/>
                                          </p:val>
                                        </p:tav>
                                      </p:tavLst>
                                    </p:anim>
                                    <p:anim calcmode="lin" valueType="num">
                                      <p:cBhvr>
                                        <p:cTn id="136" dur="1000" fill="hold"/>
                                        <p:tgtEl>
                                          <p:spTgt spid="84"/>
                                        </p:tgtEl>
                                        <p:attrNameLst>
                                          <p:attrName>ppt_h</p:attrName>
                                        </p:attrNameLst>
                                      </p:cBhvr>
                                      <p:tavLst>
                                        <p:tav tm="0">
                                          <p:val>
                                            <p:fltVal val="0"/>
                                          </p:val>
                                        </p:tav>
                                        <p:tav tm="100000">
                                          <p:val>
                                            <p:strVal val="#ppt_h"/>
                                          </p:val>
                                        </p:tav>
                                      </p:tavLst>
                                    </p:anim>
                                    <p:anim calcmode="lin" valueType="num">
                                      <p:cBhvr>
                                        <p:cTn id="137" dur="1000" fill="hold"/>
                                        <p:tgtEl>
                                          <p:spTgt spid="84"/>
                                        </p:tgtEl>
                                        <p:attrNameLst>
                                          <p:attrName>style.rotation</p:attrName>
                                        </p:attrNameLst>
                                      </p:cBhvr>
                                      <p:tavLst>
                                        <p:tav tm="0">
                                          <p:val>
                                            <p:fltVal val="90"/>
                                          </p:val>
                                        </p:tav>
                                        <p:tav tm="100000">
                                          <p:val>
                                            <p:fltVal val="0"/>
                                          </p:val>
                                        </p:tav>
                                      </p:tavLst>
                                    </p:anim>
                                    <p:animEffect transition="in" filter="fade">
                                      <p:cBhvr>
                                        <p:cTn id="138" dur="1000"/>
                                        <p:tgtEl>
                                          <p:spTgt spid="84"/>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anim calcmode="lin" valueType="num">
                                      <p:cBhvr>
                                        <p:cTn id="141" dur="1000" fill="hold"/>
                                        <p:tgtEl>
                                          <p:spTgt spid="85"/>
                                        </p:tgtEl>
                                        <p:attrNameLst>
                                          <p:attrName>ppt_w</p:attrName>
                                        </p:attrNameLst>
                                      </p:cBhvr>
                                      <p:tavLst>
                                        <p:tav tm="0">
                                          <p:val>
                                            <p:fltVal val="0"/>
                                          </p:val>
                                        </p:tav>
                                        <p:tav tm="100000">
                                          <p:val>
                                            <p:strVal val="#ppt_w"/>
                                          </p:val>
                                        </p:tav>
                                      </p:tavLst>
                                    </p:anim>
                                    <p:anim calcmode="lin" valueType="num">
                                      <p:cBhvr>
                                        <p:cTn id="142" dur="1000" fill="hold"/>
                                        <p:tgtEl>
                                          <p:spTgt spid="85"/>
                                        </p:tgtEl>
                                        <p:attrNameLst>
                                          <p:attrName>ppt_h</p:attrName>
                                        </p:attrNameLst>
                                      </p:cBhvr>
                                      <p:tavLst>
                                        <p:tav tm="0">
                                          <p:val>
                                            <p:fltVal val="0"/>
                                          </p:val>
                                        </p:tav>
                                        <p:tav tm="100000">
                                          <p:val>
                                            <p:strVal val="#ppt_h"/>
                                          </p:val>
                                        </p:tav>
                                      </p:tavLst>
                                    </p:anim>
                                    <p:anim calcmode="lin" valueType="num">
                                      <p:cBhvr>
                                        <p:cTn id="143" dur="1000" fill="hold"/>
                                        <p:tgtEl>
                                          <p:spTgt spid="85"/>
                                        </p:tgtEl>
                                        <p:attrNameLst>
                                          <p:attrName>style.rotation</p:attrName>
                                        </p:attrNameLst>
                                      </p:cBhvr>
                                      <p:tavLst>
                                        <p:tav tm="0">
                                          <p:val>
                                            <p:fltVal val="90"/>
                                          </p:val>
                                        </p:tav>
                                        <p:tav tm="100000">
                                          <p:val>
                                            <p:fltVal val="0"/>
                                          </p:val>
                                        </p:tav>
                                      </p:tavLst>
                                    </p:anim>
                                    <p:animEffect transition="in" filter="fade">
                                      <p:cBhvr>
                                        <p:cTn id="144" dur="1000"/>
                                        <p:tgtEl>
                                          <p:spTgt spid="85"/>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86"/>
                                        </p:tgtEl>
                                        <p:attrNameLst>
                                          <p:attrName>style.visibility</p:attrName>
                                        </p:attrNameLst>
                                      </p:cBhvr>
                                      <p:to>
                                        <p:strVal val="visible"/>
                                      </p:to>
                                    </p:set>
                                    <p:anim calcmode="lin" valueType="num">
                                      <p:cBhvr>
                                        <p:cTn id="147" dur="1000" fill="hold"/>
                                        <p:tgtEl>
                                          <p:spTgt spid="86"/>
                                        </p:tgtEl>
                                        <p:attrNameLst>
                                          <p:attrName>ppt_w</p:attrName>
                                        </p:attrNameLst>
                                      </p:cBhvr>
                                      <p:tavLst>
                                        <p:tav tm="0">
                                          <p:val>
                                            <p:fltVal val="0"/>
                                          </p:val>
                                        </p:tav>
                                        <p:tav tm="100000">
                                          <p:val>
                                            <p:strVal val="#ppt_w"/>
                                          </p:val>
                                        </p:tav>
                                      </p:tavLst>
                                    </p:anim>
                                    <p:anim calcmode="lin" valueType="num">
                                      <p:cBhvr>
                                        <p:cTn id="148" dur="1000" fill="hold"/>
                                        <p:tgtEl>
                                          <p:spTgt spid="86"/>
                                        </p:tgtEl>
                                        <p:attrNameLst>
                                          <p:attrName>ppt_h</p:attrName>
                                        </p:attrNameLst>
                                      </p:cBhvr>
                                      <p:tavLst>
                                        <p:tav tm="0">
                                          <p:val>
                                            <p:fltVal val="0"/>
                                          </p:val>
                                        </p:tav>
                                        <p:tav tm="100000">
                                          <p:val>
                                            <p:strVal val="#ppt_h"/>
                                          </p:val>
                                        </p:tav>
                                      </p:tavLst>
                                    </p:anim>
                                    <p:anim calcmode="lin" valueType="num">
                                      <p:cBhvr>
                                        <p:cTn id="149" dur="1000" fill="hold"/>
                                        <p:tgtEl>
                                          <p:spTgt spid="86"/>
                                        </p:tgtEl>
                                        <p:attrNameLst>
                                          <p:attrName>style.rotation</p:attrName>
                                        </p:attrNameLst>
                                      </p:cBhvr>
                                      <p:tavLst>
                                        <p:tav tm="0">
                                          <p:val>
                                            <p:fltVal val="90"/>
                                          </p:val>
                                        </p:tav>
                                        <p:tav tm="100000">
                                          <p:val>
                                            <p:fltVal val="0"/>
                                          </p:val>
                                        </p:tav>
                                      </p:tavLst>
                                    </p:anim>
                                    <p:animEffect transition="in" filter="fade">
                                      <p:cBhvr>
                                        <p:cTn id="150" dur="1000"/>
                                        <p:tgtEl>
                                          <p:spTgt spid="86"/>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87"/>
                                        </p:tgtEl>
                                        <p:attrNameLst>
                                          <p:attrName>style.visibility</p:attrName>
                                        </p:attrNameLst>
                                      </p:cBhvr>
                                      <p:to>
                                        <p:strVal val="visible"/>
                                      </p:to>
                                    </p:set>
                                    <p:anim calcmode="lin" valueType="num">
                                      <p:cBhvr>
                                        <p:cTn id="153" dur="1000" fill="hold"/>
                                        <p:tgtEl>
                                          <p:spTgt spid="87"/>
                                        </p:tgtEl>
                                        <p:attrNameLst>
                                          <p:attrName>ppt_w</p:attrName>
                                        </p:attrNameLst>
                                      </p:cBhvr>
                                      <p:tavLst>
                                        <p:tav tm="0">
                                          <p:val>
                                            <p:fltVal val="0"/>
                                          </p:val>
                                        </p:tav>
                                        <p:tav tm="100000">
                                          <p:val>
                                            <p:strVal val="#ppt_w"/>
                                          </p:val>
                                        </p:tav>
                                      </p:tavLst>
                                    </p:anim>
                                    <p:anim calcmode="lin" valueType="num">
                                      <p:cBhvr>
                                        <p:cTn id="154" dur="1000" fill="hold"/>
                                        <p:tgtEl>
                                          <p:spTgt spid="87"/>
                                        </p:tgtEl>
                                        <p:attrNameLst>
                                          <p:attrName>ppt_h</p:attrName>
                                        </p:attrNameLst>
                                      </p:cBhvr>
                                      <p:tavLst>
                                        <p:tav tm="0">
                                          <p:val>
                                            <p:fltVal val="0"/>
                                          </p:val>
                                        </p:tav>
                                        <p:tav tm="100000">
                                          <p:val>
                                            <p:strVal val="#ppt_h"/>
                                          </p:val>
                                        </p:tav>
                                      </p:tavLst>
                                    </p:anim>
                                    <p:anim calcmode="lin" valueType="num">
                                      <p:cBhvr>
                                        <p:cTn id="155" dur="1000" fill="hold"/>
                                        <p:tgtEl>
                                          <p:spTgt spid="87"/>
                                        </p:tgtEl>
                                        <p:attrNameLst>
                                          <p:attrName>style.rotation</p:attrName>
                                        </p:attrNameLst>
                                      </p:cBhvr>
                                      <p:tavLst>
                                        <p:tav tm="0">
                                          <p:val>
                                            <p:fltVal val="90"/>
                                          </p:val>
                                        </p:tav>
                                        <p:tav tm="100000">
                                          <p:val>
                                            <p:fltVal val="0"/>
                                          </p:val>
                                        </p:tav>
                                      </p:tavLst>
                                    </p:anim>
                                    <p:animEffect transition="in" filter="fade">
                                      <p:cBhvr>
                                        <p:cTn id="156"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1" grpId="0" animBg="1"/>
      <p:bldP spid="52" grpId="0"/>
      <p:bldP spid="53" grpId="0"/>
      <p:bldP spid="95" grpId="0" animBg="1"/>
      <p:bldP spid="96" grpId="0"/>
      <p:bldP spid="97" grpId="0" animBg="1"/>
      <p:bldP spid="98" grpId="0" animBg="1"/>
      <p:bldP spid="99" grpId="0" animBg="1"/>
      <p:bldP spid="100" grpId="0" animBg="1"/>
      <p:bldP spid="84" grpId="0" animBg="1"/>
      <p:bldP spid="85" grpId="0" animBg="1"/>
      <p:bldP spid="86" grpId="0" animBg="1"/>
      <p:bldP spid="87" grpId="0" animBg="1"/>
      <p:bldP spid="90" grpId="0"/>
      <p:bldP spid="101" grpId="0" animBg="1"/>
      <p:bldP spid="102" grpId="0" animBg="1"/>
      <p:bldP spid="103" grpId="0" animBg="1"/>
      <p:bldP spid="104" grpId="0" animBg="1"/>
      <p:bldP spid="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15"/>
          <p:cNvSpPr/>
          <p:nvPr/>
        </p:nvSpPr>
        <p:spPr>
          <a:xfrm>
            <a:off x="7338401" y="117757"/>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 name="圆角矩形 1"/>
          <p:cNvSpPr/>
          <p:nvPr/>
        </p:nvSpPr>
        <p:spPr>
          <a:xfrm>
            <a:off x="1719971" y="1474963"/>
            <a:ext cx="8823330" cy="3601359"/>
          </a:xfrm>
          <a:prstGeom prst="roundRect">
            <a:avLst>
              <a:gd name="adj" fmla="val 9960"/>
            </a:avLst>
          </a:prstGeom>
          <a:solidFill>
            <a:srgbClr val="FD8853"/>
          </a:solidFill>
          <a:ln w="25400" cap="flat" cmpd="sng" algn="ctr">
            <a:gradFill>
              <a:gsLst>
                <a:gs pos="0">
                  <a:srgbClr val="F17445"/>
                </a:gs>
                <a:gs pos="100000">
                  <a:srgbClr val="F17445">
                    <a:lumMod val="75000"/>
                  </a:srgbClr>
                </a:gs>
              </a:gsLst>
              <a:lin ang="5400000" scaled="0"/>
            </a:grad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圆角矩形 2"/>
          <p:cNvSpPr/>
          <p:nvPr/>
        </p:nvSpPr>
        <p:spPr>
          <a:xfrm>
            <a:off x="2006089" y="1835963"/>
            <a:ext cx="8283125" cy="2971121"/>
          </a:xfrm>
          <a:prstGeom prst="roundRect">
            <a:avLst/>
          </a:prstGeom>
          <a:solidFill>
            <a:sysClr val="window" lastClr="FFFFFF"/>
          </a:solidFill>
          <a:ln w="25400" cap="flat" cmpd="sng" algn="ctr">
            <a:solidFill>
              <a:sysClr val="window" lastClr="FFFFFF">
                <a:lumMod val="95000"/>
              </a:sysClr>
            </a:solid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a:spLocks noChangeArrowheads="1"/>
          </p:cNvSpPr>
          <p:nvPr>
            <p:custDataLst>
              <p:tags r:id="rId1"/>
            </p:custDataLst>
          </p:nvPr>
        </p:nvSpPr>
        <p:spPr bwMode="auto">
          <a:xfrm>
            <a:off x="4924472" y="2311566"/>
            <a:ext cx="5525040" cy="7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48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管理的基本知识</a:t>
            </a:r>
          </a:p>
        </p:txBody>
      </p:sp>
      <p:sp>
        <p:nvSpPr>
          <p:cNvPr id="21" name="文本框 20"/>
          <p:cNvSpPr txBox="1"/>
          <p:nvPr/>
        </p:nvSpPr>
        <p:spPr>
          <a:xfrm>
            <a:off x="3372216" y="2452104"/>
            <a:ext cx="1005403" cy="1862048"/>
          </a:xfrm>
          <a:prstGeom prst="rect">
            <a:avLst/>
          </a:prstGeom>
          <a:noFill/>
        </p:spPr>
        <p:txBody>
          <a:bodyPr wrap="none" rtlCol="0">
            <a:spAutoFit/>
          </a:bodyPr>
          <a:lstStyle/>
          <a:p>
            <a:pPr algn="ctr"/>
            <a:r>
              <a:rPr lang="en-US" altLang="zh-CN" sz="11500" b="1" dirty="0">
                <a:solidFill>
                  <a:srgbClr val="FD8853"/>
                </a:solidFill>
                <a:ea typeface="微软雅黑" panose="020B0503020204020204" pitchFamily="34" charset="-122"/>
                <a:cs typeface="+mn-ea"/>
                <a:sym typeface="Arial" panose="020B0604020202020204" pitchFamily="34" charset="0"/>
              </a:rPr>
              <a:t>1</a:t>
            </a:r>
            <a:endParaRPr lang="zh-CN" altLang="en-US" sz="11500" b="1" dirty="0">
              <a:solidFill>
                <a:srgbClr val="FD8853"/>
              </a:solidFill>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4988868"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3" name="Freeform 21"/>
          <p:cNvSpPr>
            <a:spLocks noEditPoints="1"/>
          </p:cNvSpPr>
          <p:nvPr/>
        </p:nvSpPr>
        <p:spPr bwMode="auto">
          <a:xfrm>
            <a:off x="7551991"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4" name="Freeform 21"/>
          <p:cNvSpPr>
            <a:spLocks noEditPoints="1"/>
          </p:cNvSpPr>
          <p:nvPr/>
        </p:nvSpPr>
        <p:spPr bwMode="auto">
          <a:xfrm>
            <a:off x="4988868"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5" name="Freeform 21"/>
          <p:cNvSpPr>
            <a:spLocks noEditPoints="1"/>
          </p:cNvSpPr>
          <p:nvPr/>
        </p:nvSpPr>
        <p:spPr bwMode="auto">
          <a:xfrm>
            <a:off x="7551946"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26" name="TextBox 9"/>
          <p:cNvSpPr txBox="1"/>
          <p:nvPr/>
        </p:nvSpPr>
        <p:spPr>
          <a:xfrm>
            <a:off x="5208386" y="3120265"/>
            <a:ext cx="1734549"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管理的五大职能</a:t>
            </a:r>
          </a:p>
        </p:txBody>
      </p:sp>
      <p:sp>
        <p:nvSpPr>
          <p:cNvPr id="27" name="TextBox 10"/>
          <p:cNvSpPr txBox="1"/>
          <p:nvPr/>
        </p:nvSpPr>
        <p:spPr>
          <a:xfrm>
            <a:off x="5208386" y="3529831"/>
            <a:ext cx="2224086"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管理者需要具备的技能</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7747264" y="3120265"/>
            <a:ext cx="2005484"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管理的五大任务</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4"/>
          <p:cNvSpPr txBox="1"/>
          <p:nvPr/>
        </p:nvSpPr>
        <p:spPr>
          <a:xfrm>
            <a:off x="7747264" y="3529831"/>
            <a:ext cx="185564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有效管理的标准</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0"/>
          <p:cNvSpPr txBox="1"/>
          <p:nvPr/>
        </p:nvSpPr>
        <p:spPr>
          <a:xfrm>
            <a:off x="5145263" y="3932751"/>
            <a:ext cx="2225232"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为人处世的</a:t>
            </a:r>
            <a:r>
              <a:rPr lang="en-US" altLang="zh-CN"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个原则 </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1"/>
          <p:cNvSpPr>
            <a:spLocks noEditPoints="1"/>
          </p:cNvSpPr>
          <p:nvPr/>
        </p:nvSpPr>
        <p:spPr bwMode="auto">
          <a:xfrm>
            <a:off x="4987800" y="400700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32" name="Freeform 21"/>
          <p:cNvSpPr>
            <a:spLocks noEditPoints="1"/>
          </p:cNvSpPr>
          <p:nvPr/>
        </p:nvSpPr>
        <p:spPr bwMode="auto">
          <a:xfrm>
            <a:off x="7565639" y="399711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D8853"/>
          </a:solidFill>
          <a:ln>
            <a:noFill/>
          </a:ln>
        </p:spPr>
        <p:txBody>
          <a:bodyPr vert="horz" wrap="square" lIns="91428" tIns="45714" rIns="91428" bIns="45714" numCol="1" anchor="t" anchorCtr="0" compatLnSpc="1"/>
          <a:lstStyle/>
          <a:p>
            <a:endParaRPr lang="zh-CN" altLang="en-US" sz="1400">
              <a:solidFill>
                <a:srgbClr val="FD8853"/>
              </a:solidFill>
              <a:ea typeface="微软雅黑" panose="020B0503020204020204" pitchFamily="34" charset="-122"/>
              <a:cs typeface="+mn-ea"/>
              <a:sym typeface="Arial" panose="020B0604020202020204" pitchFamily="34" charset="0"/>
            </a:endParaRPr>
          </a:p>
        </p:txBody>
      </p:sp>
      <p:sp>
        <p:nvSpPr>
          <p:cNvPr id="33" name="TextBox 14"/>
          <p:cNvSpPr txBox="1"/>
          <p:nvPr/>
        </p:nvSpPr>
        <p:spPr>
          <a:xfrm>
            <a:off x="7747264" y="3932751"/>
            <a:ext cx="194487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有效的管理工具</a:t>
            </a:r>
            <a:endParaRPr lang="zh-CN" altLang="en-US" sz="16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4" name="直接连接符 33"/>
          <p:cNvCxnSpPr/>
          <p:nvPr/>
        </p:nvCxnSpPr>
        <p:spPr bwMode="auto">
          <a:xfrm>
            <a:off x="4563363" y="2295693"/>
            <a:ext cx="0" cy="2112616"/>
          </a:xfrm>
          <a:prstGeom prst="line">
            <a:avLst/>
          </a:prstGeom>
          <a:solidFill>
            <a:schemeClr val="accent1"/>
          </a:solidFill>
          <a:ln w="9525" cap="flat" cmpd="sng" algn="ctr">
            <a:solidFill>
              <a:srgbClr val="FD885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9"/>
          <p:cNvSpPr txBox="1"/>
          <p:nvPr/>
        </p:nvSpPr>
        <p:spPr>
          <a:xfrm>
            <a:off x="2325398" y="3468275"/>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a:r>
              <a:rPr lang="en-US" altLang="zh-CN" sz="24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rPr>
              <a:t>PART</a:t>
            </a:r>
            <a:endParaRPr lang="zh-CN" altLang="en-US" sz="2400" dirty="0">
              <a:solidFill>
                <a:srgbClr val="FD885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任意多边形 15"/>
          <p:cNvSpPr/>
          <p:nvPr/>
        </p:nvSpPr>
        <p:spPr>
          <a:xfrm>
            <a:off x="2563171" y="5052546"/>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矩形: 圆角 37"/>
          <p:cNvSpPr/>
          <p:nvPr/>
        </p:nvSpPr>
        <p:spPr bwMode="auto">
          <a:xfrm rot="18712966" flipV="1">
            <a:off x="3262917" y="5653401"/>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0" name="任意多边形: 形状 59"/>
          <p:cNvSpPr/>
          <p:nvPr/>
        </p:nvSpPr>
        <p:spPr bwMode="auto">
          <a:xfrm rot="1564481">
            <a:off x="10195562" y="-2021751"/>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2" name="任意多边形: 形状 61"/>
          <p:cNvSpPr/>
          <p:nvPr/>
        </p:nvSpPr>
        <p:spPr bwMode="auto">
          <a:xfrm rot="9745130">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3" name="任意多边形: 形状 62"/>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4" name="椭圆 63"/>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5" name="任意多边形: 形状 64"/>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childTnLst>
                                </p:cTn>
                              </p:par>
                            </p:childTnLst>
                          </p:cTn>
                        </p:par>
                        <p:par>
                          <p:cTn id="117" fill="hold">
                            <p:stCondLst>
                              <p:cond delay="6500"/>
                            </p:stCondLst>
                            <p:childTnLst>
                              <p:par>
                                <p:cTn id="118" presetID="10" presetClass="entr" presetSubtype="0"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par>
                          <p:cTn id="121" fill="hold">
                            <p:stCondLst>
                              <p:cond delay="7000"/>
                            </p:stCondLst>
                            <p:childTnLst>
                              <p:par>
                                <p:cTn id="122" presetID="10"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3" grpId="0" animBg="1"/>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3" grpId="0"/>
      <p:bldP spid="35" grpId="0"/>
      <p:bldP spid="36" grpId="0" animBg="1"/>
      <p:bldP spid="38" grpId="0" animBg="1"/>
      <p:bldP spid="60" grpId="0" animBg="1"/>
      <p:bldP spid="62" grpId="0" animBg="1"/>
      <p:bldP spid="63"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FD885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管理的基本知识</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bwMode="auto">
          <a:xfrm>
            <a:off x="913805" y="3016356"/>
            <a:ext cx="3024336" cy="323039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25" name="矩形 24"/>
          <p:cNvSpPr/>
          <p:nvPr/>
        </p:nvSpPr>
        <p:spPr bwMode="auto">
          <a:xfrm>
            <a:off x="4369386" y="3016356"/>
            <a:ext cx="3024336" cy="323039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27" name="矩形 26"/>
          <p:cNvSpPr/>
          <p:nvPr/>
        </p:nvSpPr>
        <p:spPr bwMode="auto">
          <a:xfrm>
            <a:off x="7824968" y="3016356"/>
            <a:ext cx="3024336" cy="323039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29" name="矩形 28"/>
          <p:cNvSpPr/>
          <p:nvPr/>
        </p:nvSpPr>
        <p:spPr>
          <a:xfrm>
            <a:off x="3240755" y="1632904"/>
            <a:ext cx="5929828" cy="369332"/>
          </a:xfrm>
          <a:prstGeom prst="rect">
            <a:avLst/>
          </a:prstGeom>
          <a:noFill/>
        </p:spPr>
        <p:txBody>
          <a:bodyPr wrap="square" rtlCol="0">
            <a:spAutoFit/>
          </a:bodyPr>
          <a:lstStyle/>
          <a:p>
            <a:pPr algn="ctr">
              <a:lnSpc>
                <a:spcPct val="90000"/>
              </a:lnSpc>
            </a:pPr>
            <a:r>
              <a:rPr lang="zh-CN" altLang="en-US" sz="2000" dirty="0">
                <a:solidFill>
                  <a:schemeClr val="accent1"/>
                </a:solidFill>
                <a:ea typeface="微软雅黑" panose="020B0503020204020204" pitchFamily="34" charset="-122"/>
                <a:cs typeface="+mn-ea"/>
                <a:sym typeface="Arial" panose="020B0604020202020204" pitchFamily="34" charset="0"/>
              </a:rPr>
              <a:t>作为管理者，需要具备以下三个技能：</a:t>
            </a:r>
          </a:p>
        </p:txBody>
      </p:sp>
      <p:sp>
        <p:nvSpPr>
          <p:cNvPr id="56" name="矩形 55"/>
          <p:cNvSpPr/>
          <p:nvPr/>
        </p:nvSpPr>
        <p:spPr>
          <a:xfrm>
            <a:off x="1129016" y="4048707"/>
            <a:ext cx="2678709" cy="1909690"/>
          </a:xfrm>
          <a:prstGeom prst="rect">
            <a:avLst/>
          </a:prstGeom>
        </p:spPr>
        <p:txBody>
          <a:bodyPr wrap="square">
            <a:spAutoFit/>
          </a:bodyPr>
          <a:lstStyle/>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运用专业工具与专业技术的能力；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掌握专业知识的能力；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分析解决专业问题的能力 </a:t>
            </a:r>
          </a:p>
        </p:txBody>
      </p:sp>
      <p:sp>
        <p:nvSpPr>
          <p:cNvPr id="57" name="矩形 56"/>
          <p:cNvSpPr/>
          <p:nvPr/>
        </p:nvSpPr>
        <p:spPr>
          <a:xfrm>
            <a:off x="4554604" y="4048707"/>
            <a:ext cx="2678709" cy="1909690"/>
          </a:xfrm>
          <a:prstGeom prst="rect">
            <a:avLst/>
          </a:prstGeom>
          <a:effectLst/>
        </p:spPr>
        <p:txBody>
          <a:bodyPr wrap="square">
            <a:spAutoFit/>
          </a:bodyPr>
          <a:lstStyle/>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取得他人支持的能力；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激励他人努力工作的努力；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妥善处理人际关系的能力 </a:t>
            </a:r>
          </a:p>
        </p:txBody>
      </p:sp>
      <p:sp>
        <p:nvSpPr>
          <p:cNvPr id="58" name="矩形 57"/>
          <p:cNvSpPr/>
          <p:nvPr/>
        </p:nvSpPr>
        <p:spPr>
          <a:xfrm>
            <a:off x="8021135" y="4048707"/>
            <a:ext cx="2678709" cy="1540358"/>
          </a:xfrm>
          <a:prstGeom prst="rect">
            <a:avLst/>
          </a:prstGeom>
          <a:effectLst/>
        </p:spPr>
        <p:txBody>
          <a:bodyPr wrap="square">
            <a:spAutoFit/>
          </a:bodyPr>
          <a:lstStyle/>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总揽全局的能力；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识别关键因素的能力；</a:t>
            </a:r>
          </a:p>
          <a:p>
            <a:pPr algn="just">
              <a:lnSpc>
                <a:spcPct val="120000"/>
              </a:lnSpc>
              <a:buFont typeface="Wingdings" panose="05000000000000000000" pitchFamily="2" charset="2"/>
              <a:buChar char="l"/>
            </a:pPr>
            <a:r>
              <a:rPr lang="zh-CN" altLang="en-US" sz="2000" dirty="0">
                <a:solidFill>
                  <a:schemeClr val="accent1"/>
                </a:solidFill>
                <a:ea typeface="微软雅黑" panose="020B0503020204020204" pitchFamily="34" charset="-122"/>
                <a:cs typeface="+mn-ea"/>
                <a:sym typeface="Arial" panose="020B0604020202020204" pitchFamily="34" charset="0"/>
              </a:rPr>
              <a:t>理解事物之间相互关系的能力 </a:t>
            </a:r>
          </a:p>
        </p:txBody>
      </p:sp>
      <p:sp>
        <p:nvSpPr>
          <p:cNvPr id="35" name="圆角矩形 3"/>
          <p:cNvSpPr/>
          <p:nvPr/>
        </p:nvSpPr>
        <p:spPr>
          <a:xfrm>
            <a:off x="1698468" y="2054790"/>
            <a:ext cx="1651340" cy="1651340"/>
          </a:xfrm>
          <a:prstGeom prst="ellipse">
            <a:avLst/>
          </a:prstGeom>
          <a:solidFill>
            <a:schemeClr val="accent1">
              <a:lumMod val="20000"/>
              <a:lumOff val="80000"/>
              <a:alpha val="70000"/>
            </a:schemeClr>
          </a:soli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0"/>
          <p:cNvSpPr>
            <a:spLocks noEditPoints="1"/>
          </p:cNvSpPr>
          <p:nvPr/>
        </p:nvSpPr>
        <p:spPr bwMode="auto">
          <a:xfrm>
            <a:off x="2233669" y="2364880"/>
            <a:ext cx="556135" cy="557981"/>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rgbClr val="FFB735"/>
          </a:solidFill>
          <a:ln>
            <a:noFill/>
          </a:ln>
        </p:spPr>
        <p:txBody>
          <a:bodyPr vert="horz" wrap="square" lIns="91428" tIns="45714" rIns="91428" bIns="45714" numCol="1" anchor="t" anchorCtr="0" compatLnSpc="1"/>
          <a:lstStyle/>
          <a:p>
            <a:endParaRPr lang="zh-CN" altLang="en-US">
              <a:solidFill>
                <a:schemeClr val="accent1"/>
              </a:solidFill>
              <a:ea typeface="微软雅黑" panose="020B0503020204020204" pitchFamily="34" charset="-122"/>
              <a:cs typeface="+mn-ea"/>
              <a:sym typeface="Arial" panose="020B0604020202020204" pitchFamily="34" charset="0"/>
            </a:endParaRPr>
          </a:p>
        </p:txBody>
      </p:sp>
      <p:sp>
        <p:nvSpPr>
          <p:cNvPr id="53" name="矩形 52"/>
          <p:cNvSpPr/>
          <p:nvPr/>
        </p:nvSpPr>
        <p:spPr>
          <a:xfrm>
            <a:off x="1896975" y="3028890"/>
            <a:ext cx="1210589" cy="400110"/>
          </a:xfrm>
          <a:prstGeom prst="rect">
            <a:avLst/>
          </a:prstGeom>
          <a:ln>
            <a:noFill/>
          </a:ln>
        </p:spPr>
        <p:txBody>
          <a:bodyPr wrap="none">
            <a:spAutoFit/>
          </a:bodyPr>
          <a:lstStyle/>
          <a:p>
            <a:pPr algn="ctr" eaLnBrk="1" hangingPunct="1">
              <a:spcBef>
                <a:spcPct val="50000"/>
              </a:spcBef>
            </a:pPr>
            <a:r>
              <a:rPr lang="zh-CN" altLang="en-US" sz="2000" b="1" dirty="0">
                <a:solidFill>
                  <a:srgbClr val="FFB735"/>
                </a:solidFill>
                <a:ea typeface="微软雅黑" panose="020B0503020204020204" pitchFamily="34" charset="-122"/>
                <a:cs typeface="+mn-ea"/>
                <a:sym typeface="Arial" panose="020B0604020202020204" pitchFamily="34" charset="0"/>
              </a:rPr>
              <a:t>技术技能</a:t>
            </a:r>
          </a:p>
        </p:txBody>
      </p:sp>
      <p:sp>
        <p:nvSpPr>
          <p:cNvPr id="37" name="圆角矩形 3"/>
          <p:cNvSpPr/>
          <p:nvPr/>
        </p:nvSpPr>
        <p:spPr>
          <a:xfrm>
            <a:off x="5080692" y="2052582"/>
            <a:ext cx="1651340" cy="1651340"/>
          </a:xfrm>
          <a:prstGeom prst="ellipse">
            <a:avLst/>
          </a:prstGeom>
          <a:solidFill>
            <a:schemeClr val="accent1">
              <a:lumMod val="20000"/>
              <a:lumOff val="80000"/>
              <a:alpha val="70000"/>
            </a:schemeClr>
          </a:soli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7"/>
          <p:cNvSpPr>
            <a:spLocks noEditPoints="1"/>
          </p:cNvSpPr>
          <p:nvPr/>
        </p:nvSpPr>
        <p:spPr bwMode="auto">
          <a:xfrm>
            <a:off x="5580115" y="2343389"/>
            <a:ext cx="652494" cy="652492"/>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rgbClr val="29BBD2"/>
          </a:solidFill>
          <a:ln>
            <a:noFill/>
          </a:ln>
          <a:effectLst/>
        </p:spPr>
        <p:txBody>
          <a:bodyPr vert="horz" wrap="square" lIns="91428" tIns="45714" rIns="91428" bIns="45714" numCol="1" anchor="t" anchorCtr="0" compatLnSpc="1"/>
          <a:lstStyle/>
          <a:p>
            <a:endParaRPr lang="zh-CN" altLang="en-US">
              <a:solidFill>
                <a:schemeClr val="accent1"/>
              </a:solidFill>
              <a:ea typeface="微软雅黑" panose="020B0503020204020204" pitchFamily="34" charset="-122"/>
              <a:cs typeface="+mn-ea"/>
              <a:sym typeface="Arial" panose="020B0604020202020204" pitchFamily="34" charset="0"/>
            </a:endParaRPr>
          </a:p>
        </p:txBody>
      </p:sp>
      <p:sp>
        <p:nvSpPr>
          <p:cNvPr id="54" name="矩形 53"/>
          <p:cNvSpPr/>
          <p:nvPr/>
        </p:nvSpPr>
        <p:spPr>
          <a:xfrm>
            <a:off x="5285967" y="3051752"/>
            <a:ext cx="1210589" cy="400110"/>
          </a:xfrm>
          <a:prstGeom prst="rect">
            <a:avLst/>
          </a:prstGeom>
          <a:ln>
            <a:noFill/>
          </a:ln>
          <a:effectLst/>
        </p:spPr>
        <p:txBody>
          <a:bodyPr wrap="none">
            <a:spAutoFit/>
          </a:bodyPr>
          <a:lstStyle/>
          <a:p>
            <a:pPr algn="ctr" eaLnBrk="1" hangingPunct="1">
              <a:spcBef>
                <a:spcPct val="50000"/>
              </a:spcBef>
            </a:pPr>
            <a:r>
              <a:rPr lang="zh-CN" altLang="en-US" sz="2000" b="1" dirty="0">
                <a:solidFill>
                  <a:srgbClr val="29BBD2"/>
                </a:solidFill>
                <a:ea typeface="微软雅黑" panose="020B0503020204020204" pitchFamily="34" charset="-122"/>
                <a:cs typeface="+mn-ea"/>
                <a:sym typeface="Arial" panose="020B0604020202020204" pitchFamily="34" charset="0"/>
              </a:rPr>
              <a:t>人际技能</a:t>
            </a:r>
          </a:p>
        </p:txBody>
      </p:sp>
      <p:sp>
        <p:nvSpPr>
          <p:cNvPr id="38" name="圆角矩形 3"/>
          <p:cNvSpPr/>
          <p:nvPr/>
        </p:nvSpPr>
        <p:spPr>
          <a:xfrm>
            <a:off x="8536273" y="2049297"/>
            <a:ext cx="1651340" cy="1651340"/>
          </a:xfrm>
          <a:prstGeom prst="ellipse">
            <a:avLst/>
          </a:prstGeom>
          <a:solidFill>
            <a:schemeClr val="accent1">
              <a:lumMod val="20000"/>
              <a:lumOff val="80000"/>
              <a:alpha val="70000"/>
            </a:schemeClr>
          </a:solidFill>
          <a:ln w="1016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6"/>
          <p:cNvSpPr>
            <a:spLocks noEditPoints="1"/>
          </p:cNvSpPr>
          <p:nvPr/>
        </p:nvSpPr>
        <p:spPr bwMode="auto">
          <a:xfrm>
            <a:off x="9067525" y="2239053"/>
            <a:ext cx="539222" cy="734304"/>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rgbClr val="FD8853"/>
          </a:solidFill>
          <a:ln>
            <a:noFill/>
          </a:ln>
          <a:effectLst/>
        </p:spPr>
        <p:txBody>
          <a:bodyPr vert="horz" wrap="square" lIns="91428" tIns="45714" rIns="91428" bIns="45714" numCol="1" anchor="t" anchorCtr="0" compatLnSpc="1"/>
          <a:lstStyle/>
          <a:p>
            <a:endParaRPr lang="zh-CN" altLang="en-US">
              <a:solidFill>
                <a:schemeClr val="accent1"/>
              </a:solidFill>
              <a:ea typeface="微软雅黑" panose="020B0503020204020204" pitchFamily="34" charset="-122"/>
              <a:cs typeface="+mn-ea"/>
              <a:sym typeface="Arial" panose="020B0604020202020204" pitchFamily="34" charset="0"/>
            </a:endParaRPr>
          </a:p>
        </p:txBody>
      </p:sp>
      <p:sp>
        <p:nvSpPr>
          <p:cNvPr id="55" name="矩形 54"/>
          <p:cNvSpPr/>
          <p:nvPr/>
        </p:nvSpPr>
        <p:spPr>
          <a:xfrm>
            <a:off x="8755194" y="3028890"/>
            <a:ext cx="1210589" cy="400110"/>
          </a:xfrm>
          <a:prstGeom prst="rect">
            <a:avLst/>
          </a:prstGeom>
          <a:ln>
            <a:noFill/>
          </a:ln>
          <a:effectLst/>
        </p:spPr>
        <p:txBody>
          <a:bodyPr wrap="none">
            <a:spAutoFit/>
          </a:bodyPr>
          <a:lstStyle/>
          <a:p>
            <a:pPr algn="ctr" eaLnBrk="1" hangingPunct="1">
              <a:spcBef>
                <a:spcPct val="50000"/>
              </a:spcBef>
            </a:pPr>
            <a:r>
              <a:rPr lang="zh-CN" altLang="en-US" sz="2000" b="1" dirty="0">
                <a:solidFill>
                  <a:srgbClr val="FD8853"/>
                </a:solidFill>
                <a:ea typeface="微软雅黑" panose="020B0503020204020204" pitchFamily="34" charset="-122"/>
                <a:cs typeface="+mn-ea"/>
                <a:sym typeface="Arial" panose="020B0604020202020204" pitchFamily="34" charset="0"/>
              </a:rPr>
              <a:t>概念技能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randombar(horizontal)">
                                      <p:cBhvr>
                                        <p:cTn id="27" dur="500"/>
                                        <p:tgtEl>
                                          <p:spTgt spid="56"/>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randombar(horizontal)">
                                      <p:cBhvr>
                                        <p:cTn id="35" dur="500"/>
                                        <p:tgtEl>
                                          <p:spTgt spid="58"/>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heel(1)">
                                      <p:cBhvr>
                                        <p:cTn id="39" dur="2000"/>
                                        <p:tgtEl>
                                          <p:spTgt spid="35"/>
                                        </p:tgtEl>
                                      </p:cBhvr>
                                    </p:animEffect>
                                  </p:childTnLst>
                                </p:cTn>
                              </p:par>
                            </p:childTnLst>
                          </p:cTn>
                        </p:par>
                        <p:par>
                          <p:cTn id="40" fill="hold">
                            <p:stCondLst>
                              <p:cond delay="6000"/>
                            </p:stCondLst>
                            <p:childTnLst>
                              <p:par>
                                <p:cTn id="41" presetID="22" presetClass="entr" presetSubtype="4"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6500"/>
                            </p:stCondLst>
                            <p:childTnLst>
                              <p:par>
                                <p:cTn id="48" presetID="21" presetClass="entr" presetSubtype="1"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heel(1)">
                                      <p:cBhvr>
                                        <p:cTn id="50" dur="2000"/>
                                        <p:tgtEl>
                                          <p:spTgt spid="37"/>
                                        </p:tgtEl>
                                      </p:cBhvr>
                                    </p:animEffect>
                                  </p:childTnLst>
                                </p:cTn>
                              </p:par>
                            </p:childTnLst>
                          </p:cTn>
                        </p:par>
                        <p:par>
                          <p:cTn id="51" fill="hold">
                            <p:stCondLst>
                              <p:cond delay="8500"/>
                            </p:stCondLst>
                            <p:childTnLst>
                              <p:par>
                                <p:cTn id="52" presetID="22" presetClass="entr" presetSubtype="4"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childTnLst>
                          </p:cTn>
                        </p:par>
                        <p:par>
                          <p:cTn id="58" fill="hold">
                            <p:stCondLst>
                              <p:cond delay="9000"/>
                            </p:stCondLst>
                            <p:childTnLst>
                              <p:par>
                                <p:cTn id="59" presetID="21"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heel(1)">
                                      <p:cBhvr>
                                        <p:cTn id="61" dur="2000"/>
                                        <p:tgtEl>
                                          <p:spTgt spid="38"/>
                                        </p:tgtEl>
                                      </p:cBhvr>
                                    </p:animEffect>
                                  </p:childTnLst>
                                </p:cTn>
                              </p:par>
                            </p:childTnLst>
                          </p:cTn>
                        </p:par>
                        <p:par>
                          <p:cTn id="62" fill="hold">
                            <p:stCondLst>
                              <p:cond delay="11000"/>
                            </p:stCondLst>
                            <p:childTnLst>
                              <p:par>
                                <p:cTn id="63" presetID="22" presetClass="entr" presetSubtype="4"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down)">
                                      <p:cBhvr>
                                        <p:cTn id="65" dur="500"/>
                                        <p:tgtEl>
                                          <p:spTgt spid="5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down)">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9" grpId="0"/>
      <p:bldP spid="56" grpId="0"/>
      <p:bldP spid="57" grpId="0"/>
      <p:bldP spid="58" grpId="0"/>
      <p:bldP spid="35" grpId="0" animBg="1"/>
      <p:bldP spid="51" grpId="0" animBg="1"/>
      <p:bldP spid="53" grpId="0"/>
      <p:bldP spid="37" grpId="0" animBg="1"/>
      <p:bldP spid="52" grpId="0" animBg="1"/>
      <p:bldP spid="54" grpId="0"/>
      <p:bldP spid="38" grpId="0" animBg="1"/>
      <p:bldP spid="50" grpId="0" animBg="1"/>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a:outerShdw blurRad="50800" dist="50800" dir="5400000" algn="ctr" rotWithShape="0">
              <a:schemeClr val="accent2"/>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FD8853"/>
          </a:solidFill>
          <a:ln w="28575" cap="flat" cmpd="sng" algn="ctr">
            <a:noFill/>
            <a:prstDash val="solid"/>
            <a:round/>
            <a:headEnd type="none" w="med" len="med"/>
            <a:tailEnd type="none" w="med" len="med"/>
          </a:ln>
          <a:effectLst>
            <a:outerShdw blurRad="50800" dist="50800" dir="5400000" algn="ctr" rotWithShape="0">
              <a:schemeClr val="accent2"/>
            </a:outerShdw>
          </a:effectLst>
        </p:spPr>
        <p:txBody>
          <a:bodyPr vert="horz" wrap="square" lIns="91440" tIns="45720" rIns="91440" bIns="45720" numCol="1" rtlCol="0" anchor="t" anchorCtr="0" compatLnSpc="1"/>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a:outerShdw blurRad="50800" dist="50800" dir="5400000" algn="ctr" rotWithShape="0">
              <a:schemeClr val="accent2"/>
            </a:outerShdw>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管理的基本知识</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7"/>
          <p:cNvSpPr/>
          <p:nvPr/>
        </p:nvSpPr>
        <p:spPr bwMode="auto">
          <a:xfrm>
            <a:off x="8483395" y="3604966"/>
            <a:ext cx="455191" cy="459933"/>
          </a:xfrm>
          <a:custGeom>
            <a:avLst/>
            <a:gdLst>
              <a:gd name="T0" fmla="*/ 0 w 676"/>
              <a:gd name="T1" fmla="*/ 0 h 681"/>
              <a:gd name="T2" fmla="*/ 676 w 676"/>
              <a:gd name="T3" fmla="*/ 681 h 681"/>
            </a:gdLst>
            <a:ahLst/>
            <a:cxnLst>
              <a:cxn ang="0">
                <a:pos x="T0" y="T1"/>
              </a:cxn>
              <a:cxn ang="0">
                <a:pos x="T2" y="T3"/>
              </a:cxn>
            </a:cxnLst>
            <a:rect l="0" t="0" r="r" b="b"/>
            <a:pathLst>
              <a:path w="676" h="681">
                <a:moveTo>
                  <a:pt x="0" y="0"/>
                </a:moveTo>
                <a:cubicBezTo>
                  <a:pt x="245" y="207"/>
                  <a:pt x="471" y="435"/>
                  <a:pt x="676" y="681"/>
                </a:cubicBezTo>
              </a:path>
            </a:pathLst>
          </a:custGeom>
          <a:noFill/>
          <a:ln w="12700" cap="flat">
            <a:solidFill>
              <a:srgbClr val="231915"/>
            </a:solidFill>
            <a:prstDash val="dash"/>
            <a:miter lim="800000"/>
            <a:headEnd type="none" w="med" len="med"/>
            <a:tailEnd type="none" w="med" len="med"/>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39" name="Freeform 8"/>
          <p:cNvSpPr/>
          <p:nvPr/>
        </p:nvSpPr>
        <p:spPr bwMode="auto">
          <a:xfrm>
            <a:off x="6764573" y="2789415"/>
            <a:ext cx="580843" cy="156472"/>
          </a:xfrm>
          <a:custGeom>
            <a:avLst/>
            <a:gdLst>
              <a:gd name="T0" fmla="*/ 0 w 864"/>
              <a:gd name="T1" fmla="*/ 0 h 232"/>
              <a:gd name="T2" fmla="*/ 864 w 864"/>
              <a:gd name="T3" fmla="*/ 232 h 232"/>
            </a:gdLst>
            <a:ahLst/>
            <a:cxnLst>
              <a:cxn ang="0">
                <a:pos x="T0" y="T1"/>
              </a:cxn>
              <a:cxn ang="0">
                <a:pos x="T2" y="T3"/>
              </a:cxn>
            </a:cxnLst>
            <a:rect l="0" t="0" r="r" b="b"/>
            <a:pathLst>
              <a:path w="864" h="232">
                <a:moveTo>
                  <a:pt x="0" y="0"/>
                </a:moveTo>
                <a:cubicBezTo>
                  <a:pt x="297" y="54"/>
                  <a:pt x="586" y="132"/>
                  <a:pt x="864" y="232"/>
                </a:cubicBezTo>
              </a:path>
            </a:pathLst>
          </a:custGeom>
          <a:noFill/>
          <a:ln w="12700" cap="flat">
            <a:solidFill>
              <a:srgbClr val="231915"/>
            </a:solidFill>
            <a:prstDash val="dash"/>
            <a:miter lim="800000"/>
            <a:headEnd type="none" w="med" len="med"/>
            <a:tailEnd type="none" w="med" len="med"/>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0" name="Freeform 9"/>
          <p:cNvSpPr/>
          <p:nvPr/>
        </p:nvSpPr>
        <p:spPr bwMode="auto">
          <a:xfrm>
            <a:off x="4841863" y="2784674"/>
            <a:ext cx="628259" cy="163584"/>
          </a:xfrm>
          <a:custGeom>
            <a:avLst/>
            <a:gdLst>
              <a:gd name="T0" fmla="*/ 0 w 929"/>
              <a:gd name="T1" fmla="*/ 245 h 245"/>
              <a:gd name="T2" fmla="*/ 929 w 929"/>
              <a:gd name="T3" fmla="*/ 0 h 245"/>
            </a:gdLst>
            <a:ahLst/>
            <a:cxnLst>
              <a:cxn ang="0">
                <a:pos x="T0" y="T1"/>
              </a:cxn>
              <a:cxn ang="0">
                <a:pos x="T2" y="T3"/>
              </a:cxn>
            </a:cxnLst>
            <a:rect l="0" t="0" r="r" b="b"/>
            <a:pathLst>
              <a:path w="929" h="245">
                <a:moveTo>
                  <a:pt x="0" y="245"/>
                </a:moveTo>
                <a:cubicBezTo>
                  <a:pt x="299" y="137"/>
                  <a:pt x="609" y="55"/>
                  <a:pt x="929" y="0"/>
                </a:cubicBezTo>
              </a:path>
            </a:pathLst>
          </a:custGeom>
          <a:noFill/>
          <a:ln w="12700" cap="flat">
            <a:solidFill>
              <a:srgbClr val="231915"/>
            </a:solidFill>
            <a:prstDash val="dash"/>
            <a:miter lim="800000"/>
            <a:headEnd type="none" w="med" len="med"/>
            <a:tailEnd type="none" w="med" len="med"/>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1" name="Freeform 10"/>
          <p:cNvSpPr/>
          <p:nvPr/>
        </p:nvSpPr>
        <p:spPr bwMode="auto">
          <a:xfrm>
            <a:off x="3251063" y="3581258"/>
            <a:ext cx="488383" cy="490753"/>
          </a:xfrm>
          <a:custGeom>
            <a:avLst/>
            <a:gdLst>
              <a:gd name="T0" fmla="*/ 0 w 726"/>
              <a:gd name="T1" fmla="*/ 726 h 726"/>
              <a:gd name="T2" fmla="*/ 726 w 726"/>
              <a:gd name="T3" fmla="*/ 0 h 726"/>
            </a:gdLst>
            <a:ahLst/>
            <a:cxnLst>
              <a:cxn ang="0">
                <a:pos x="T0" y="T1"/>
              </a:cxn>
              <a:cxn ang="0">
                <a:pos x="T2" y="T3"/>
              </a:cxn>
            </a:cxnLst>
            <a:rect l="0" t="0" r="r" b="b"/>
            <a:pathLst>
              <a:path w="726" h="726">
                <a:moveTo>
                  <a:pt x="0" y="726"/>
                </a:moveTo>
                <a:cubicBezTo>
                  <a:pt x="219" y="462"/>
                  <a:pt x="462" y="219"/>
                  <a:pt x="726" y="0"/>
                </a:cubicBezTo>
              </a:path>
            </a:pathLst>
          </a:custGeom>
          <a:noFill/>
          <a:ln w="12700" cap="flat">
            <a:solidFill>
              <a:srgbClr val="231915"/>
            </a:solidFill>
            <a:prstDash val="dash"/>
            <a:miter lim="800000"/>
            <a:headEnd type="none" w="med" len="med"/>
            <a:tailEnd type="none" w="med" len="med"/>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2" name="Line 19"/>
          <p:cNvSpPr>
            <a:spLocks noChangeShapeType="1"/>
          </p:cNvSpPr>
          <p:nvPr/>
        </p:nvSpPr>
        <p:spPr bwMode="auto">
          <a:xfrm flipH="1" flipV="1">
            <a:off x="3554524" y="4963427"/>
            <a:ext cx="1558808" cy="599809"/>
          </a:xfrm>
          <a:prstGeom prst="line">
            <a:avLst/>
          </a:prstGeom>
          <a:noFill/>
          <a:ln w="12700" cap="flat">
            <a:solidFill>
              <a:schemeClr val="accent1"/>
            </a:solidFill>
            <a:prstDash val="solid"/>
            <a:miter lim="800000"/>
            <a:headEnd type="none" w="med" len="med"/>
            <a:tailEnd type="triangle" w="med" len="med"/>
          </a:ln>
          <a:effectLst>
            <a:outerShdw blurRad="50800" dist="50800" dir="5400000" algn="ctr" rotWithShape="0">
              <a:schemeClr val="accent2"/>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3" name="Line 20"/>
          <p:cNvSpPr>
            <a:spLocks noChangeShapeType="1"/>
          </p:cNvSpPr>
          <p:nvPr/>
        </p:nvSpPr>
        <p:spPr bwMode="auto">
          <a:xfrm flipH="1" flipV="1">
            <a:off x="4630862" y="3887089"/>
            <a:ext cx="854683" cy="1076337"/>
          </a:xfrm>
          <a:prstGeom prst="line">
            <a:avLst/>
          </a:prstGeom>
          <a:noFill/>
          <a:ln w="12700" cap="flat">
            <a:solidFill>
              <a:schemeClr val="accent1"/>
            </a:solidFill>
            <a:prstDash val="solid"/>
            <a:miter lim="800000"/>
            <a:headEnd type="none" w="med" len="med"/>
            <a:tailEnd type="triangle" w="med" len="med"/>
          </a:ln>
          <a:effectLst>
            <a:outerShdw blurRad="50800" dist="50800" dir="5400000" algn="ctr" rotWithShape="0">
              <a:schemeClr val="accent2"/>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4" name="Line 21"/>
          <p:cNvSpPr>
            <a:spLocks noChangeShapeType="1"/>
          </p:cNvSpPr>
          <p:nvPr/>
        </p:nvSpPr>
        <p:spPr bwMode="auto">
          <a:xfrm flipV="1">
            <a:off x="6098381" y="3493539"/>
            <a:ext cx="0" cy="1201990"/>
          </a:xfrm>
          <a:prstGeom prst="line">
            <a:avLst/>
          </a:prstGeom>
          <a:noFill/>
          <a:ln w="12700" cap="flat">
            <a:solidFill>
              <a:schemeClr val="accent1"/>
            </a:solidFill>
            <a:prstDash val="solid"/>
            <a:miter lim="800000"/>
            <a:headEnd type="none" w="med" len="med"/>
            <a:tailEnd type="triangle" w="med" len="med"/>
          </a:ln>
          <a:effectLst>
            <a:outerShdw blurRad="50800" dist="50800" dir="5400000" algn="ctr" rotWithShape="0">
              <a:schemeClr val="accent2"/>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5" name="Line 22"/>
          <p:cNvSpPr>
            <a:spLocks noChangeShapeType="1"/>
          </p:cNvSpPr>
          <p:nvPr/>
        </p:nvSpPr>
        <p:spPr bwMode="auto">
          <a:xfrm flipV="1">
            <a:off x="6764573" y="3887090"/>
            <a:ext cx="801327" cy="1022512"/>
          </a:xfrm>
          <a:prstGeom prst="line">
            <a:avLst/>
          </a:prstGeom>
          <a:noFill/>
          <a:ln w="12700" cap="flat">
            <a:solidFill>
              <a:schemeClr val="accent1"/>
            </a:solidFill>
            <a:prstDash val="solid"/>
            <a:miter lim="800000"/>
            <a:headEnd type="none" w="med" len="med"/>
            <a:tailEnd type="triangle" w="med" len="med"/>
          </a:ln>
          <a:effectLst>
            <a:outerShdw blurRad="50800" dist="50800" dir="5400000" algn="ctr" rotWithShape="0">
              <a:schemeClr val="accent2"/>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sp>
        <p:nvSpPr>
          <p:cNvPr id="46" name="Line 23"/>
          <p:cNvSpPr>
            <a:spLocks noChangeShapeType="1"/>
          </p:cNvSpPr>
          <p:nvPr/>
        </p:nvSpPr>
        <p:spPr bwMode="auto">
          <a:xfrm flipV="1">
            <a:off x="7183016" y="4963428"/>
            <a:ext cx="1456851" cy="471786"/>
          </a:xfrm>
          <a:prstGeom prst="line">
            <a:avLst/>
          </a:prstGeom>
          <a:noFill/>
          <a:ln w="12700" cap="flat">
            <a:solidFill>
              <a:schemeClr val="accent1"/>
            </a:solidFill>
            <a:prstDash val="solid"/>
            <a:miter lim="800000"/>
            <a:headEnd type="none" w="med" len="med"/>
            <a:tailEnd type="triangle" w="med" len="med"/>
          </a:ln>
          <a:effectLst>
            <a:outerShdw blurRad="50800" dist="50800" dir="5400000" algn="ctr" rotWithShape="0">
              <a:schemeClr val="accent2"/>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微软雅黑" panose="020B0503020204020204" pitchFamily="34" charset="-122"/>
              <a:cs typeface="+mn-ea"/>
              <a:sym typeface="Arial" panose="020B0604020202020204" pitchFamily="34" charset="0"/>
            </a:endParaRPr>
          </a:p>
        </p:txBody>
      </p:sp>
      <p:grpSp>
        <p:nvGrpSpPr>
          <p:cNvPr id="48" name="组合 47"/>
          <p:cNvGrpSpPr/>
          <p:nvPr/>
        </p:nvGrpSpPr>
        <p:grpSpPr>
          <a:xfrm>
            <a:off x="5308407" y="4751762"/>
            <a:ext cx="1709986" cy="1709984"/>
            <a:chOff x="5098593" y="4532340"/>
            <a:chExt cx="1709986" cy="1709984"/>
          </a:xfrm>
          <a:effectLst/>
        </p:grpSpPr>
        <p:sp>
          <p:nvSpPr>
            <p:cNvPr id="49" name="椭圆 48"/>
            <p:cNvSpPr/>
            <p:nvPr/>
          </p:nvSpPr>
          <p:spPr bwMode="auto">
            <a:xfrm>
              <a:off x="5098593" y="4532340"/>
              <a:ext cx="1709986" cy="1709984"/>
            </a:xfrm>
            <a:prstGeom prst="ellipse">
              <a:avLst/>
            </a:prstGeom>
            <a:solidFill>
              <a:srgbClr val="FD885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5220160" y="4915474"/>
              <a:ext cx="1424322" cy="1077218"/>
            </a:xfrm>
            <a:prstGeom prst="rect">
              <a:avLst/>
            </a:prstGeom>
            <a:noFill/>
            <a:ln>
              <a:noFill/>
            </a:ln>
          </p:spPr>
          <p:txBody>
            <a:bodyPr wrap="square" rtlCol="0">
              <a:spAutoFit/>
            </a:bodyPr>
            <a:lstStyle/>
            <a:p>
              <a:pPr algn="ctr"/>
              <a:r>
                <a:rPr lang="zh-CN" altLang="en-US" sz="3200" b="1" dirty="0">
                  <a:solidFill>
                    <a:schemeClr val="accent2"/>
                  </a:solidFill>
                  <a:ea typeface="微软雅黑" panose="020B0503020204020204" pitchFamily="34" charset="-122"/>
                  <a:cs typeface="+mn-ea"/>
                  <a:sym typeface="Arial" panose="020B0604020202020204" pitchFamily="34" charset="0"/>
                </a:rPr>
                <a:t>管理的职能</a:t>
              </a:r>
            </a:p>
          </p:txBody>
        </p:sp>
      </p:grpSp>
      <p:grpSp>
        <p:nvGrpSpPr>
          <p:cNvPr id="60" name="组合 59"/>
          <p:cNvGrpSpPr/>
          <p:nvPr/>
        </p:nvGrpSpPr>
        <p:grpSpPr>
          <a:xfrm>
            <a:off x="2331197" y="4017483"/>
            <a:ext cx="1130866" cy="1130866"/>
            <a:chOff x="2121383" y="3798061"/>
            <a:chExt cx="1130866" cy="1130866"/>
          </a:xfrm>
          <a:effectLst>
            <a:outerShdw blurRad="50800" dist="50800" dir="5400000" algn="ctr" rotWithShape="0">
              <a:schemeClr val="accent2"/>
            </a:outerShdw>
          </a:effectLst>
        </p:grpSpPr>
        <p:sp>
          <p:nvSpPr>
            <p:cNvPr id="61" name="Oval 13"/>
            <p:cNvSpPr>
              <a:spLocks noChangeArrowheads="1"/>
            </p:cNvSpPr>
            <p:nvPr/>
          </p:nvSpPr>
          <p:spPr bwMode="auto">
            <a:xfrm>
              <a:off x="2121383" y="3798061"/>
              <a:ext cx="1130866" cy="1130866"/>
            </a:xfrm>
            <a:prstGeom prst="ellipse">
              <a:avLst/>
            </a:prstGeom>
            <a:solidFill>
              <a:srgbClr val="0060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2228029" y="4112743"/>
              <a:ext cx="902811" cy="523220"/>
            </a:xfrm>
            <a:prstGeom prst="rect">
              <a:avLst/>
            </a:prstGeom>
            <a:noFill/>
          </p:spPr>
          <p:txBody>
            <a:bodyPr wrap="none" rtlCol="0">
              <a:spAutoFit/>
            </a:bodyPr>
            <a:lstStyle/>
            <a:p>
              <a:r>
                <a:rPr lang="zh-CN" altLang="en-US" sz="2800" b="1" dirty="0">
                  <a:solidFill>
                    <a:schemeClr val="accent2"/>
                  </a:solidFill>
                  <a:ea typeface="微软雅黑" panose="020B0503020204020204" pitchFamily="34" charset="-122"/>
                  <a:cs typeface="+mn-ea"/>
                  <a:sym typeface="Arial" panose="020B0604020202020204" pitchFamily="34" charset="0"/>
                </a:rPr>
                <a:t>计划</a:t>
              </a:r>
            </a:p>
          </p:txBody>
        </p:sp>
      </p:grpSp>
      <p:grpSp>
        <p:nvGrpSpPr>
          <p:cNvPr id="63" name="组合 62"/>
          <p:cNvGrpSpPr/>
          <p:nvPr/>
        </p:nvGrpSpPr>
        <p:grpSpPr>
          <a:xfrm>
            <a:off x="3684918" y="2661393"/>
            <a:ext cx="1130866" cy="1130866"/>
            <a:chOff x="3475104" y="2441971"/>
            <a:chExt cx="1130866" cy="1130866"/>
          </a:xfrm>
          <a:effectLst>
            <a:outerShdw blurRad="50800" dist="50800" dir="5400000" algn="ctr" rotWithShape="0">
              <a:schemeClr val="accent2"/>
            </a:outerShdw>
          </a:effectLst>
        </p:grpSpPr>
        <p:sp>
          <p:nvSpPr>
            <p:cNvPr id="64" name="Oval 14"/>
            <p:cNvSpPr>
              <a:spLocks noChangeArrowheads="1"/>
            </p:cNvSpPr>
            <p:nvPr/>
          </p:nvSpPr>
          <p:spPr bwMode="auto">
            <a:xfrm>
              <a:off x="3475104" y="2441971"/>
              <a:ext cx="1130866" cy="1130866"/>
            </a:xfrm>
            <a:prstGeom prst="ellipse">
              <a:avLst/>
            </a:prstGeom>
            <a:solidFill>
              <a:srgbClr val="FD885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3597240" y="2730860"/>
              <a:ext cx="902811" cy="523220"/>
            </a:xfrm>
            <a:prstGeom prst="rect">
              <a:avLst/>
            </a:prstGeom>
            <a:noFill/>
          </p:spPr>
          <p:txBody>
            <a:bodyPr wrap="none" rtlCol="0">
              <a:spAutoFit/>
            </a:bodyPr>
            <a:lstStyle/>
            <a:p>
              <a:r>
                <a:rPr lang="zh-CN" altLang="en-US" sz="2800" b="1" dirty="0">
                  <a:solidFill>
                    <a:schemeClr val="accent2"/>
                  </a:solidFill>
                  <a:ea typeface="微软雅黑" panose="020B0503020204020204" pitchFamily="34" charset="-122"/>
                  <a:cs typeface="+mn-ea"/>
                  <a:sym typeface="Arial" panose="020B0604020202020204" pitchFamily="34" charset="0"/>
                </a:rPr>
                <a:t>组织</a:t>
              </a:r>
            </a:p>
          </p:txBody>
        </p:sp>
      </p:grpSp>
      <p:grpSp>
        <p:nvGrpSpPr>
          <p:cNvPr id="66" name="组合 65"/>
          <p:cNvGrpSpPr/>
          <p:nvPr/>
        </p:nvGrpSpPr>
        <p:grpSpPr>
          <a:xfrm>
            <a:off x="5534133" y="2165898"/>
            <a:ext cx="1128496" cy="1130866"/>
            <a:chOff x="5324319" y="1946476"/>
            <a:chExt cx="1128496" cy="1130866"/>
          </a:xfrm>
          <a:effectLst>
            <a:outerShdw blurRad="50800" dist="50800" dir="5400000" algn="ctr" rotWithShape="0">
              <a:schemeClr val="accent2"/>
            </a:outerShdw>
          </a:effectLst>
        </p:grpSpPr>
        <p:sp>
          <p:nvSpPr>
            <p:cNvPr id="67" name="Oval 15"/>
            <p:cNvSpPr>
              <a:spLocks noChangeArrowheads="1"/>
            </p:cNvSpPr>
            <p:nvPr/>
          </p:nvSpPr>
          <p:spPr bwMode="auto">
            <a:xfrm>
              <a:off x="5324319" y="1946476"/>
              <a:ext cx="1128496" cy="1130866"/>
            </a:xfrm>
            <a:prstGeom prst="ellipse">
              <a:avLst/>
            </a:prstGeom>
            <a:solidFill>
              <a:srgbClr val="FFB73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68" name="文本框 67"/>
            <p:cNvSpPr txBox="1"/>
            <p:nvPr/>
          </p:nvSpPr>
          <p:spPr>
            <a:xfrm>
              <a:off x="5438072" y="2241948"/>
              <a:ext cx="902811" cy="523220"/>
            </a:xfrm>
            <a:prstGeom prst="rect">
              <a:avLst/>
            </a:prstGeom>
            <a:noFill/>
          </p:spPr>
          <p:txBody>
            <a:bodyPr wrap="none" rtlCol="0">
              <a:spAutoFit/>
            </a:bodyPr>
            <a:lstStyle/>
            <a:p>
              <a:r>
                <a:rPr lang="zh-CN" altLang="en-US" sz="2800" b="1" dirty="0">
                  <a:solidFill>
                    <a:schemeClr val="accent2"/>
                  </a:solidFill>
                  <a:ea typeface="微软雅黑" panose="020B0503020204020204" pitchFamily="34" charset="-122"/>
                  <a:cs typeface="+mn-ea"/>
                  <a:sym typeface="Arial" panose="020B0604020202020204" pitchFamily="34" charset="0"/>
                </a:rPr>
                <a:t>指挥</a:t>
              </a:r>
            </a:p>
          </p:txBody>
        </p:sp>
      </p:grpSp>
      <p:grpSp>
        <p:nvGrpSpPr>
          <p:cNvPr id="69" name="组合 68"/>
          <p:cNvGrpSpPr/>
          <p:nvPr/>
        </p:nvGrpSpPr>
        <p:grpSpPr>
          <a:xfrm>
            <a:off x="7380978" y="2661393"/>
            <a:ext cx="1130866" cy="1130866"/>
            <a:chOff x="7171164" y="2441971"/>
            <a:chExt cx="1130866" cy="1130866"/>
          </a:xfrm>
          <a:effectLst>
            <a:outerShdw blurRad="50800" dist="50800" dir="5400000" algn="ctr" rotWithShape="0">
              <a:schemeClr val="accent2"/>
            </a:outerShdw>
          </a:effectLst>
        </p:grpSpPr>
        <p:sp>
          <p:nvSpPr>
            <p:cNvPr id="70" name="Oval 16"/>
            <p:cNvSpPr>
              <a:spLocks noChangeArrowheads="1"/>
            </p:cNvSpPr>
            <p:nvPr/>
          </p:nvSpPr>
          <p:spPr bwMode="auto">
            <a:xfrm>
              <a:off x="7171164" y="2441971"/>
              <a:ext cx="1130866" cy="1130866"/>
            </a:xfrm>
            <a:prstGeom prst="ellipse">
              <a:avLst/>
            </a:prstGeom>
            <a:solidFill>
              <a:srgbClr val="29BBD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71" name="文本框 70"/>
            <p:cNvSpPr txBox="1"/>
            <p:nvPr/>
          </p:nvSpPr>
          <p:spPr>
            <a:xfrm>
              <a:off x="7301667" y="2693006"/>
              <a:ext cx="902811" cy="523220"/>
            </a:xfrm>
            <a:prstGeom prst="rect">
              <a:avLst/>
            </a:prstGeom>
            <a:noFill/>
            <a:effectLst/>
          </p:spPr>
          <p:txBody>
            <a:bodyPr wrap="none" rtlCol="0">
              <a:spAutoFit/>
            </a:bodyPr>
            <a:lstStyle/>
            <a:p>
              <a:r>
                <a:rPr lang="zh-CN" altLang="en-US" sz="2800" b="1" dirty="0">
                  <a:solidFill>
                    <a:schemeClr val="accent2"/>
                  </a:solidFill>
                  <a:ea typeface="微软雅黑" panose="020B0503020204020204" pitchFamily="34" charset="-122"/>
                  <a:cs typeface="+mn-ea"/>
                  <a:sym typeface="Arial" panose="020B0604020202020204" pitchFamily="34" charset="0"/>
                </a:rPr>
                <a:t>协调</a:t>
              </a:r>
            </a:p>
          </p:txBody>
        </p:sp>
      </p:grpSp>
      <p:grpSp>
        <p:nvGrpSpPr>
          <p:cNvPr id="72" name="组合 71"/>
          <p:cNvGrpSpPr/>
          <p:nvPr/>
        </p:nvGrpSpPr>
        <p:grpSpPr>
          <a:xfrm>
            <a:off x="8734698" y="4017483"/>
            <a:ext cx="1128496" cy="1130866"/>
            <a:chOff x="8524884" y="3798061"/>
            <a:chExt cx="1128496" cy="1130866"/>
          </a:xfrm>
          <a:effectLst>
            <a:outerShdw blurRad="50800" dist="50800" dir="5400000" algn="ctr" rotWithShape="0">
              <a:schemeClr val="accent2"/>
            </a:outerShdw>
          </a:effectLst>
        </p:grpSpPr>
        <p:sp>
          <p:nvSpPr>
            <p:cNvPr id="73" name="Oval 17"/>
            <p:cNvSpPr>
              <a:spLocks noChangeArrowheads="1"/>
            </p:cNvSpPr>
            <p:nvPr/>
          </p:nvSpPr>
          <p:spPr bwMode="auto">
            <a:xfrm>
              <a:off x="8524884" y="3798061"/>
              <a:ext cx="1128496" cy="1130866"/>
            </a:xfrm>
            <a:prstGeom prst="ellipse">
              <a:avLst/>
            </a:prstGeom>
            <a:solidFill>
              <a:srgbClr val="0060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74" name="文本框 73"/>
            <p:cNvSpPr txBox="1"/>
            <p:nvPr/>
          </p:nvSpPr>
          <p:spPr>
            <a:xfrm>
              <a:off x="8673267" y="4097768"/>
              <a:ext cx="902811" cy="523220"/>
            </a:xfrm>
            <a:prstGeom prst="rect">
              <a:avLst/>
            </a:prstGeom>
            <a:noFill/>
          </p:spPr>
          <p:txBody>
            <a:bodyPr wrap="none" rtlCol="0">
              <a:spAutoFit/>
            </a:bodyPr>
            <a:lstStyle/>
            <a:p>
              <a:r>
                <a:rPr lang="zh-CN" altLang="en-US" sz="2800" b="1" dirty="0">
                  <a:solidFill>
                    <a:schemeClr val="accent2"/>
                  </a:solidFill>
                  <a:ea typeface="微软雅黑" panose="020B0503020204020204" pitchFamily="34" charset="-122"/>
                  <a:cs typeface="+mn-ea"/>
                  <a:sym typeface="Arial" panose="020B0604020202020204" pitchFamily="34" charset="0"/>
                </a:rPr>
                <a:t>控制</a:t>
              </a:r>
            </a:p>
          </p:txBody>
        </p:sp>
      </p:grpSp>
      <p:sp>
        <p:nvSpPr>
          <p:cNvPr id="75" name="矩形 74"/>
          <p:cNvSpPr/>
          <p:nvPr/>
        </p:nvSpPr>
        <p:spPr>
          <a:xfrm>
            <a:off x="729044" y="3272539"/>
            <a:ext cx="2343037" cy="830997"/>
          </a:xfrm>
          <a:prstGeom prst="rect">
            <a:avLst/>
          </a:prstGeom>
          <a:noFill/>
          <a:effectLst>
            <a:outerShdw blurRad="50800" dist="50800" dir="5400000" algn="ctr" rotWithShape="0">
              <a:schemeClr val="accent2"/>
            </a:outerShdw>
          </a:effectLst>
        </p:spPr>
        <p:txBody>
          <a:bodyPr wrap="square" rtlCol="0">
            <a:spAutoFit/>
          </a:bodyPr>
          <a:lstStyle/>
          <a:p>
            <a:pPr algn="just"/>
            <a:r>
              <a:rPr lang="zh-CN" altLang="en-US" sz="1600" dirty="0">
                <a:solidFill>
                  <a:schemeClr val="accent1"/>
                </a:solidFill>
                <a:ea typeface="微软雅黑" panose="020B0503020204020204" pitchFamily="34" charset="-122"/>
                <a:cs typeface="+mn-ea"/>
                <a:sym typeface="Arial" panose="020B0604020202020204" pitchFamily="34" charset="0"/>
              </a:rPr>
              <a:t>预见是管理的一个基本要素，预见的目的就是制定行动计划。</a:t>
            </a:r>
          </a:p>
        </p:txBody>
      </p:sp>
      <p:sp>
        <p:nvSpPr>
          <p:cNvPr id="76" name="矩形 75"/>
          <p:cNvSpPr/>
          <p:nvPr/>
        </p:nvSpPr>
        <p:spPr>
          <a:xfrm>
            <a:off x="1411651" y="1945932"/>
            <a:ext cx="2614068" cy="830997"/>
          </a:xfrm>
          <a:prstGeom prst="rect">
            <a:avLst/>
          </a:prstGeom>
          <a:noFill/>
          <a:effectLst>
            <a:outerShdw blurRad="50800" dist="50800" dir="5400000" algn="ctr" rotWithShape="0">
              <a:schemeClr val="accent2"/>
            </a:outerShdw>
          </a:effectLst>
        </p:spPr>
        <p:txBody>
          <a:bodyPr wrap="square" rtlCol="0">
            <a:spAutoFit/>
          </a:bodyPr>
          <a:lstStyle/>
          <a:p>
            <a:pPr algn="just"/>
            <a:r>
              <a:rPr lang="zh-CN" altLang="en-US" sz="1600">
                <a:solidFill>
                  <a:schemeClr val="accent1"/>
                </a:solidFill>
                <a:ea typeface="微软雅黑" panose="020B0503020204020204" pitchFamily="34" charset="-122"/>
                <a:cs typeface="+mn-ea"/>
                <a:sym typeface="Arial" panose="020B0604020202020204" pitchFamily="34" charset="0"/>
              </a:rPr>
              <a:t>组织就是为企业的经营提供所必要的原料、设备、资本和人员。</a:t>
            </a:r>
          </a:p>
        </p:txBody>
      </p:sp>
      <p:sp>
        <p:nvSpPr>
          <p:cNvPr id="77" name="矩形 76"/>
          <p:cNvSpPr/>
          <p:nvPr/>
        </p:nvSpPr>
        <p:spPr>
          <a:xfrm>
            <a:off x="4714420" y="1075267"/>
            <a:ext cx="2897960" cy="830997"/>
          </a:xfrm>
          <a:prstGeom prst="rect">
            <a:avLst/>
          </a:prstGeom>
          <a:noFill/>
          <a:effectLst>
            <a:outerShdw blurRad="50800" dist="50800" dir="5400000" algn="ctr" rotWithShape="0">
              <a:schemeClr val="accent2"/>
            </a:outerShdw>
          </a:effectLst>
        </p:spPr>
        <p:txBody>
          <a:bodyPr wrap="square" rtlCol="0">
            <a:spAutoFit/>
          </a:bodyPr>
          <a:lstStyle/>
          <a:p>
            <a:pPr algn="just"/>
            <a:r>
              <a:rPr lang="zh-CN" altLang="en-US" sz="1600" dirty="0">
                <a:solidFill>
                  <a:schemeClr val="accent1"/>
                </a:solidFill>
                <a:ea typeface="微软雅黑" panose="020B0503020204020204" pitchFamily="34" charset="-122"/>
                <a:cs typeface="+mn-ea"/>
                <a:sym typeface="Arial" panose="020B0604020202020204" pitchFamily="34" charset="0"/>
              </a:rPr>
              <a:t>通过指挥的协调，能使本单位的所有人做出最好的贡献，实现本企业的利益。</a:t>
            </a:r>
          </a:p>
        </p:txBody>
      </p:sp>
      <p:sp>
        <p:nvSpPr>
          <p:cNvPr id="78" name="矩形 77"/>
          <p:cNvSpPr/>
          <p:nvPr/>
        </p:nvSpPr>
        <p:spPr>
          <a:xfrm>
            <a:off x="8235532" y="1945932"/>
            <a:ext cx="2614068" cy="830997"/>
          </a:xfrm>
          <a:prstGeom prst="rect">
            <a:avLst/>
          </a:prstGeom>
          <a:noFill/>
          <a:effectLst>
            <a:outerShdw blurRad="50800" dist="50800" dir="5400000" algn="ctr" rotWithShape="0">
              <a:schemeClr val="accent2"/>
            </a:outerShdw>
          </a:effectLst>
        </p:spPr>
        <p:txBody>
          <a:bodyPr wrap="square" rtlCol="0">
            <a:spAutoFit/>
          </a:bodyPr>
          <a:lstStyle/>
          <a:p>
            <a:pPr algn="just"/>
            <a:r>
              <a:rPr lang="zh-CN" altLang="en-US" sz="1600" dirty="0">
                <a:solidFill>
                  <a:schemeClr val="accent1"/>
                </a:solidFill>
                <a:ea typeface="微软雅黑" panose="020B0503020204020204" pitchFamily="34" charset="-122"/>
                <a:cs typeface="+mn-ea"/>
                <a:sym typeface="Arial" panose="020B0604020202020204" pitchFamily="34" charset="0"/>
              </a:rPr>
              <a:t>协调就是指企业的一切工作者要和谐地配合，以便于企业经营的顺利进行。</a:t>
            </a:r>
          </a:p>
        </p:txBody>
      </p:sp>
      <p:sp>
        <p:nvSpPr>
          <p:cNvPr id="79" name="矩形 78"/>
          <p:cNvSpPr/>
          <p:nvPr/>
        </p:nvSpPr>
        <p:spPr>
          <a:xfrm>
            <a:off x="9286190" y="3395649"/>
            <a:ext cx="2422605" cy="584775"/>
          </a:xfrm>
          <a:prstGeom prst="rect">
            <a:avLst/>
          </a:prstGeom>
          <a:noFill/>
          <a:effectLst>
            <a:outerShdw blurRad="50800" dist="50800" dir="5400000" algn="ctr" rotWithShape="0">
              <a:schemeClr val="accent2"/>
            </a:outerShdw>
          </a:effectLst>
        </p:spPr>
        <p:txBody>
          <a:bodyPr wrap="square" rtlCol="0">
            <a:spAutoFit/>
          </a:bodyPr>
          <a:lstStyle/>
          <a:p>
            <a:pPr algn="just"/>
            <a:r>
              <a:rPr lang="zh-CN" altLang="en-US" sz="1600">
                <a:solidFill>
                  <a:schemeClr val="accent1"/>
                </a:solidFill>
                <a:ea typeface="微软雅黑" panose="020B0503020204020204" pitchFamily="34" charset="-122"/>
                <a:cs typeface="+mn-ea"/>
                <a:sym typeface="Arial" panose="020B0604020202020204" pitchFamily="34" charset="0"/>
              </a:rPr>
              <a:t>指出工作中的缺点和错误，以便纠正并避免重犯。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1000"/>
                            </p:stCondLst>
                            <p:childTnLst>
                              <p:par>
                                <p:cTn id="34" presetID="21" presetClass="entr" presetSubtype="1"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heel(1)">
                                      <p:cBhvr>
                                        <p:cTn id="36" dur="2000"/>
                                        <p:tgtEl>
                                          <p:spTgt spid="48"/>
                                        </p:tgtEl>
                                      </p:cBhvr>
                                    </p:animEffect>
                                  </p:childTnLst>
                                </p:cTn>
                              </p:par>
                              <p:par>
                                <p:cTn id="37" presetID="21" presetClass="entr" presetSubtype="1"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heel(1)">
                                      <p:cBhvr>
                                        <p:cTn id="39" dur="2000"/>
                                        <p:tgtEl>
                                          <p:spTgt spid="60"/>
                                        </p:tgtEl>
                                      </p:cBhvr>
                                    </p:animEffect>
                                  </p:childTnLst>
                                </p:cTn>
                              </p:par>
                              <p:par>
                                <p:cTn id="40" presetID="21" presetClass="entr" presetSubtype="1"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heel(1)">
                                      <p:cBhvr>
                                        <p:cTn id="42" dur="2000"/>
                                        <p:tgtEl>
                                          <p:spTgt spid="63"/>
                                        </p:tgtEl>
                                      </p:cBhvr>
                                    </p:animEffect>
                                  </p:childTnLst>
                                </p:cTn>
                              </p:par>
                              <p:par>
                                <p:cTn id="43" presetID="21" presetClass="entr" presetSubtype="1"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heel(1)">
                                      <p:cBhvr>
                                        <p:cTn id="45" dur="2000"/>
                                        <p:tgtEl>
                                          <p:spTgt spid="66"/>
                                        </p:tgtEl>
                                      </p:cBhvr>
                                    </p:animEffect>
                                  </p:childTnLst>
                                </p:cTn>
                              </p:par>
                              <p:par>
                                <p:cTn id="46" presetID="21" presetClass="entr" presetSubtype="1"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heel(1)">
                                      <p:cBhvr>
                                        <p:cTn id="48" dur="2000"/>
                                        <p:tgtEl>
                                          <p:spTgt spid="69"/>
                                        </p:tgtEl>
                                      </p:cBhvr>
                                    </p:animEffect>
                                  </p:childTnLst>
                                </p:cTn>
                              </p:par>
                              <p:par>
                                <p:cTn id="49" presetID="21" presetClass="entr" presetSubtype="1"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heel(1)">
                                      <p:cBhvr>
                                        <p:cTn id="51" dur="2000"/>
                                        <p:tgtEl>
                                          <p:spTgt spid="72"/>
                                        </p:tgtEl>
                                      </p:cBhvr>
                                    </p:animEffect>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1000"/>
                                        <p:tgtEl>
                                          <p:spTgt spid="76"/>
                                        </p:tgtEl>
                                      </p:cBhvr>
                                    </p:animEffect>
                                    <p:anim calcmode="lin" valueType="num">
                                      <p:cBhvr>
                                        <p:cTn id="62" dur="1000" fill="hold"/>
                                        <p:tgtEl>
                                          <p:spTgt spid="76"/>
                                        </p:tgtEl>
                                        <p:attrNameLst>
                                          <p:attrName>ppt_x</p:attrName>
                                        </p:attrNameLst>
                                      </p:cBhvr>
                                      <p:tavLst>
                                        <p:tav tm="0">
                                          <p:val>
                                            <p:strVal val="#ppt_x"/>
                                          </p:val>
                                        </p:tav>
                                        <p:tav tm="100000">
                                          <p:val>
                                            <p:strVal val="#ppt_x"/>
                                          </p:val>
                                        </p:tav>
                                      </p:tavLst>
                                    </p:anim>
                                    <p:anim calcmode="lin" valueType="num">
                                      <p:cBhvr>
                                        <p:cTn id="63" dur="1000" fill="hold"/>
                                        <p:tgtEl>
                                          <p:spTgt spid="7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1000"/>
                                        <p:tgtEl>
                                          <p:spTgt spid="79"/>
                                        </p:tgtEl>
                                      </p:cBhvr>
                                    </p:animEffect>
                                    <p:anim calcmode="lin" valueType="num">
                                      <p:cBhvr>
                                        <p:cTn id="80" dur="1000" fill="hold"/>
                                        <p:tgtEl>
                                          <p:spTgt spid="79"/>
                                        </p:tgtEl>
                                        <p:attrNameLst>
                                          <p:attrName>ppt_x</p:attrName>
                                        </p:attrNameLst>
                                      </p:cBhvr>
                                      <p:tavLst>
                                        <p:tav tm="0">
                                          <p:val>
                                            <p:strVal val="#ppt_x"/>
                                          </p:val>
                                        </p:tav>
                                        <p:tav tm="100000">
                                          <p:val>
                                            <p:strVal val="#ppt_x"/>
                                          </p:val>
                                        </p:tav>
                                      </p:tavLst>
                                    </p:anim>
                                    <p:anim calcmode="lin" valueType="num">
                                      <p:cBhvr>
                                        <p:cTn id="8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0" grpId="0" animBg="1"/>
      <p:bldP spid="41" grpId="0" animBg="1"/>
      <p:bldP spid="42" grpId="0" animBg="1"/>
      <p:bldP spid="43" grpId="0" animBg="1"/>
      <p:bldP spid="44" grpId="0" animBg="1"/>
      <p:bldP spid="45" grpId="0" animBg="1"/>
      <p:bldP spid="46" grpId="0" animBg="1"/>
      <p:bldP spid="75" grpId="0"/>
      <p:bldP spid="76" grpId="0"/>
      <p:bldP spid="77" grpId="0"/>
      <p:bldP spid="78"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FD885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chemeClr val="accent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管理的基本知识</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25587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83656" y="1480835"/>
            <a:ext cx="9458949" cy="4195621"/>
            <a:chOff x="1381269" y="1480835"/>
            <a:chExt cx="9458949" cy="4195621"/>
          </a:xfrm>
        </p:grpSpPr>
        <p:grpSp>
          <p:nvGrpSpPr>
            <p:cNvPr id="38" name="íŝḻiďè"/>
            <p:cNvGrpSpPr/>
            <p:nvPr/>
          </p:nvGrpSpPr>
          <p:grpSpPr>
            <a:xfrm rot="2700000">
              <a:off x="5363422" y="1548337"/>
              <a:ext cx="1465158" cy="1465158"/>
              <a:chOff x="1905000" y="2108996"/>
              <a:chExt cx="1716088" cy="1716088"/>
            </a:xfrm>
          </p:grpSpPr>
          <p:sp>
            <p:nvSpPr>
              <p:cNvPr id="68" name="iŝḻiḓè"/>
              <p:cNvSpPr/>
              <p:nvPr/>
            </p:nvSpPr>
            <p:spPr>
              <a:xfrm rot="5400000">
                <a:off x="1905000" y="2108996"/>
                <a:ext cx="1716088" cy="1716088"/>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sp>
            <p:nvSpPr>
              <p:cNvPr id="69" name="ïṩ1iḍê"/>
              <p:cNvSpPr/>
              <p:nvPr/>
            </p:nvSpPr>
            <p:spPr>
              <a:xfrm rot="5400000">
                <a:off x="2078038" y="2282033"/>
                <a:ext cx="1543050" cy="1543050"/>
              </a:xfrm>
              <a:prstGeom prst="teardrop">
                <a:avLst/>
              </a:prstGeom>
              <a:solidFill>
                <a:srgbClr val="29BB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sp>
          <p:nvSpPr>
            <p:cNvPr id="39" name="íŝ1ídê"/>
            <p:cNvSpPr/>
            <p:nvPr/>
          </p:nvSpPr>
          <p:spPr>
            <a:xfrm>
              <a:off x="5625044" y="1914423"/>
              <a:ext cx="941915" cy="941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nvGrpSpPr>
            <p:cNvPr id="40" name="í$ḷíḍé"/>
            <p:cNvGrpSpPr/>
            <p:nvPr/>
          </p:nvGrpSpPr>
          <p:grpSpPr>
            <a:xfrm rot="2700000" flipH="1">
              <a:off x="6639522" y="2824436"/>
              <a:ext cx="1465159" cy="1465157"/>
              <a:chOff x="1905000" y="2108996"/>
              <a:chExt cx="1716088" cy="1716088"/>
            </a:xfrm>
          </p:grpSpPr>
          <p:sp>
            <p:nvSpPr>
              <p:cNvPr id="66" name="íSľîḍê"/>
              <p:cNvSpPr/>
              <p:nvPr/>
            </p:nvSpPr>
            <p:spPr>
              <a:xfrm rot="5400000">
                <a:off x="1905000" y="2108996"/>
                <a:ext cx="1716088" cy="1716088"/>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sp>
            <p:nvSpPr>
              <p:cNvPr id="67" name="îśļïḋê"/>
              <p:cNvSpPr/>
              <p:nvPr/>
            </p:nvSpPr>
            <p:spPr>
              <a:xfrm rot="5400000">
                <a:off x="2078038" y="2282033"/>
                <a:ext cx="1543050" cy="1543050"/>
              </a:xfrm>
              <a:prstGeom prst="teardrop">
                <a:avLst/>
              </a:prstGeom>
              <a:solidFill>
                <a:srgbClr val="FD88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sp>
          <p:nvSpPr>
            <p:cNvPr id="41" name="îṡlíḍé"/>
            <p:cNvSpPr/>
            <p:nvPr/>
          </p:nvSpPr>
          <p:spPr>
            <a:xfrm>
              <a:off x="6796680" y="3086057"/>
              <a:ext cx="941915" cy="941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nvGrpSpPr>
            <p:cNvPr id="42" name="iṧļíďé"/>
            <p:cNvGrpSpPr/>
            <p:nvPr/>
          </p:nvGrpSpPr>
          <p:grpSpPr>
            <a:xfrm rot="2700000" flipV="1">
              <a:off x="4087320" y="2824436"/>
              <a:ext cx="1465159" cy="1465157"/>
              <a:chOff x="1905000" y="2108996"/>
              <a:chExt cx="1716088" cy="1716088"/>
            </a:xfrm>
          </p:grpSpPr>
          <p:sp>
            <p:nvSpPr>
              <p:cNvPr id="64" name="ïṧ1îḋè"/>
              <p:cNvSpPr/>
              <p:nvPr/>
            </p:nvSpPr>
            <p:spPr>
              <a:xfrm rot="5400000">
                <a:off x="1905000" y="2108996"/>
                <a:ext cx="1716088" cy="1716088"/>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sp>
            <p:nvSpPr>
              <p:cNvPr id="65" name="îṥļiḋé"/>
              <p:cNvSpPr/>
              <p:nvPr/>
            </p:nvSpPr>
            <p:spPr>
              <a:xfrm rot="5400000">
                <a:off x="2078038" y="2282033"/>
                <a:ext cx="1543050" cy="1543050"/>
              </a:xfrm>
              <a:prstGeom prst="teardrop">
                <a:avLst/>
              </a:prstGeom>
              <a:solidFill>
                <a:srgbClr val="FFB7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sp>
          <p:nvSpPr>
            <p:cNvPr id="43" name="iš1ïḍê"/>
            <p:cNvSpPr/>
            <p:nvPr/>
          </p:nvSpPr>
          <p:spPr>
            <a:xfrm>
              <a:off x="4453407" y="3086059"/>
              <a:ext cx="941915" cy="941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nvGrpSpPr>
            <p:cNvPr id="44" name="íšliḓe"/>
            <p:cNvGrpSpPr/>
            <p:nvPr/>
          </p:nvGrpSpPr>
          <p:grpSpPr>
            <a:xfrm>
              <a:off x="5363422" y="4069940"/>
              <a:ext cx="1465158" cy="1495755"/>
              <a:chOff x="5250554" y="4713149"/>
              <a:chExt cx="1690893" cy="1726204"/>
            </a:xfrm>
          </p:grpSpPr>
          <p:sp>
            <p:nvSpPr>
              <p:cNvPr id="62" name="iṩľiḑé"/>
              <p:cNvSpPr/>
              <p:nvPr/>
            </p:nvSpPr>
            <p:spPr>
              <a:xfrm rot="8100000" flipH="1" flipV="1">
                <a:off x="5250554" y="4748460"/>
                <a:ext cx="1690893" cy="1690893"/>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sp>
            <p:nvSpPr>
              <p:cNvPr id="63" name="îšlíḍe"/>
              <p:cNvSpPr/>
              <p:nvPr/>
            </p:nvSpPr>
            <p:spPr>
              <a:xfrm rot="8100000" flipH="1" flipV="1">
                <a:off x="5335801" y="4713149"/>
                <a:ext cx="1520396" cy="1520395"/>
              </a:xfrm>
              <a:prstGeom prst="teardrop">
                <a:avLst/>
              </a:prstGeom>
              <a:solidFill>
                <a:srgbClr val="0060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grpSp>
        <p:sp>
          <p:nvSpPr>
            <p:cNvPr id="45" name="ïsľíḑe"/>
            <p:cNvSpPr/>
            <p:nvPr/>
          </p:nvSpPr>
          <p:spPr>
            <a:xfrm>
              <a:off x="5623532" y="4256184"/>
              <a:ext cx="941915" cy="941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a:p>
          </p:txBody>
        </p:sp>
        <p:sp>
          <p:nvSpPr>
            <p:cNvPr id="46" name="ïṥḷiďê"/>
            <p:cNvSpPr/>
            <p:nvPr/>
          </p:nvSpPr>
          <p:spPr bwMode="auto">
            <a:xfrm>
              <a:off x="5883676" y="2211069"/>
              <a:ext cx="436146" cy="348622"/>
            </a:xfrm>
            <a:custGeom>
              <a:avLst/>
              <a:gdLst>
                <a:gd name="connsiteX0" fmla="*/ 476154 w 607493"/>
                <a:gd name="connsiteY0" fmla="*/ 304419 h 485584"/>
                <a:gd name="connsiteX1" fmla="*/ 488298 w 607493"/>
                <a:gd name="connsiteY1" fmla="*/ 316270 h 485584"/>
                <a:gd name="connsiteX2" fmla="*/ 476344 w 607493"/>
                <a:gd name="connsiteY2" fmla="*/ 328310 h 485584"/>
                <a:gd name="connsiteX3" fmla="*/ 450158 w 607493"/>
                <a:gd name="connsiteY3" fmla="*/ 354477 h 485584"/>
                <a:gd name="connsiteX4" fmla="*/ 438108 w 607493"/>
                <a:gd name="connsiteY4" fmla="*/ 366517 h 485584"/>
                <a:gd name="connsiteX5" fmla="*/ 426059 w 607493"/>
                <a:gd name="connsiteY5" fmla="*/ 354477 h 485584"/>
                <a:gd name="connsiteX6" fmla="*/ 476154 w 607493"/>
                <a:gd name="connsiteY6" fmla="*/ 304419 h 485584"/>
                <a:gd name="connsiteX7" fmla="*/ 131497 w 607493"/>
                <a:gd name="connsiteY7" fmla="*/ 304419 h 485584"/>
                <a:gd name="connsiteX8" fmla="*/ 143655 w 607493"/>
                <a:gd name="connsiteY8" fmla="*/ 316270 h 485584"/>
                <a:gd name="connsiteX9" fmla="*/ 131687 w 607493"/>
                <a:gd name="connsiteY9" fmla="*/ 328310 h 485584"/>
                <a:gd name="connsiteX10" fmla="*/ 105472 w 607493"/>
                <a:gd name="connsiteY10" fmla="*/ 354477 h 485584"/>
                <a:gd name="connsiteX11" fmla="*/ 93409 w 607493"/>
                <a:gd name="connsiteY11" fmla="*/ 366517 h 485584"/>
                <a:gd name="connsiteX12" fmla="*/ 81346 w 607493"/>
                <a:gd name="connsiteY12" fmla="*/ 354477 h 485584"/>
                <a:gd name="connsiteX13" fmla="*/ 131497 w 607493"/>
                <a:gd name="connsiteY13" fmla="*/ 304419 h 485584"/>
                <a:gd name="connsiteX14" fmla="*/ 476139 w 607493"/>
                <a:gd name="connsiteY14" fmla="*/ 274396 h 485584"/>
                <a:gd name="connsiteX15" fmla="*/ 395950 w 607493"/>
                <a:gd name="connsiteY15" fmla="*/ 354460 h 485584"/>
                <a:gd name="connsiteX16" fmla="*/ 476139 w 607493"/>
                <a:gd name="connsiteY16" fmla="*/ 434524 h 485584"/>
                <a:gd name="connsiteX17" fmla="*/ 556422 w 607493"/>
                <a:gd name="connsiteY17" fmla="*/ 354460 h 485584"/>
                <a:gd name="connsiteX18" fmla="*/ 476139 w 607493"/>
                <a:gd name="connsiteY18" fmla="*/ 274396 h 485584"/>
                <a:gd name="connsiteX19" fmla="*/ 131469 w 607493"/>
                <a:gd name="connsiteY19" fmla="*/ 274396 h 485584"/>
                <a:gd name="connsiteX20" fmla="*/ 51280 w 607493"/>
                <a:gd name="connsiteY20" fmla="*/ 354460 h 485584"/>
                <a:gd name="connsiteX21" fmla="*/ 131469 w 607493"/>
                <a:gd name="connsiteY21" fmla="*/ 434524 h 485584"/>
                <a:gd name="connsiteX22" fmla="*/ 211753 w 607493"/>
                <a:gd name="connsiteY22" fmla="*/ 354460 h 485584"/>
                <a:gd name="connsiteX23" fmla="*/ 131469 w 607493"/>
                <a:gd name="connsiteY23" fmla="*/ 274396 h 485584"/>
                <a:gd name="connsiteX24" fmla="*/ 162216 w 607493"/>
                <a:gd name="connsiteY24" fmla="*/ 0 h 485584"/>
                <a:gd name="connsiteX25" fmla="*/ 261100 w 607493"/>
                <a:gd name="connsiteY25" fmla="*/ 64146 h 485584"/>
                <a:gd name="connsiteX26" fmla="*/ 303804 w 607493"/>
                <a:gd name="connsiteY26" fmla="*/ 54197 h 485584"/>
                <a:gd name="connsiteX27" fmla="*/ 346603 w 607493"/>
                <a:gd name="connsiteY27" fmla="*/ 64146 h 485584"/>
                <a:gd name="connsiteX28" fmla="*/ 445392 w 607493"/>
                <a:gd name="connsiteY28" fmla="*/ 0 h 485584"/>
                <a:gd name="connsiteX29" fmla="*/ 542947 w 607493"/>
                <a:gd name="connsiteY29" fmla="*/ 61493 h 485584"/>
                <a:gd name="connsiteX30" fmla="*/ 607288 w 607493"/>
                <a:gd name="connsiteY30" fmla="*/ 340342 h 485584"/>
                <a:gd name="connsiteX31" fmla="*/ 603587 w 607493"/>
                <a:gd name="connsiteY31" fmla="*/ 380611 h 485584"/>
                <a:gd name="connsiteX32" fmla="*/ 458203 w 607493"/>
                <a:gd name="connsiteY32" fmla="*/ 484173 h 485584"/>
                <a:gd name="connsiteX33" fmla="*/ 351158 w 607493"/>
                <a:gd name="connsiteY33" fmla="*/ 392834 h 485584"/>
                <a:gd name="connsiteX34" fmla="*/ 345085 w 607493"/>
                <a:gd name="connsiteY34" fmla="*/ 328309 h 485584"/>
                <a:gd name="connsiteX35" fmla="*/ 340055 w 607493"/>
                <a:gd name="connsiteY35" fmla="*/ 316655 h 485584"/>
                <a:gd name="connsiteX36" fmla="*/ 303709 w 607493"/>
                <a:gd name="connsiteY36" fmla="*/ 302063 h 485584"/>
                <a:gd name="connsiteX37" fmla="*/ 267363 w 607493"/>
                <a:gd name="connsiteY37" fmla="*/ 316655 h 485584"/>
                <a:gd name="connsiteX38" fmla="*/ 262334 w 607493"/>
                <a:gd name="connsiteY38" fmla="*/ 328309 h 485584"/>
                <a:gd name="connsiteX39" fmla="*/ 256260 w 607493"/>
                <a:gd name="connsiteY39" fmla="*/ 392834 h 485584"/>
                <a:gd name="connsiteX40" fmla="*/ 149215 w 607493"/>
                <a:gd name="connsiteY40" fmla="*/ 484173 h 485584"/>
                <a:gd name="connsiteX41" fmla="*/ 3831 w 607493"/>
                <a:gd name="connsiteY41" fmla="*/ 380611 h 485584"/>
                <a:gd name="connsiteX42" fmla="*/ 130 w 607493"/>
                <a:gd name="connsiteY42" fmla="*/ 340342 h 485584"/>
                <a:gd name="connsiteX43" fmla="*/ 64661 w 607493"/>
                <a:gd name="connsiteY43" fmla="*/ 61493 h 485584"/>
                <a:gd name="connsiteX44" fmla="*/ 162216 w 607493"/>
                <a:gd name="connsiteY44" fmla="*/ 0 h 48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493" h="485584">
                  <a:moveTo>
                    <a:pt x="476154" y="304419"/>
                  </a:moveTo>
                  <a:cubicBezTo>
                    <a:pt x="482890" y="304419"/>
                    <a:pt x="488203" y="309823"/>
                    <a:pt x="488298" y="316270"/>
                  </a:cubicBezTo>
                  <a:cubicBezTo>
                    <a:pt x="488298" y="323001"/>
                    <a:pt x="482890" y="328310"/>
                    <a:pt x="476344" y="328310"/>
                  </a:cubicBezTo>
                  <a:cubicBezTo>
                    <a:pt x="461922" y="328310"/>
                    <a:pt x="450158" y="340066"/>
                    <a:pt x="450158" y="354477"/>
                  </a:cubicBezTo>
                  <a:cubicBezTo>
                    <a:pt x="450158" y="361208"/>
                    <a:pt x="444655" y="366517"/>
                    <a:pt x="438108" y="366517"/>
                  </a:cubicBezTo>
                  <a:cubicBezTo>
                    <a:pt x="431372" y="366517"/>
                    <a:pt x="426059" y="361018"/>
                    <a:pt x="426059" y="354477"/>
                  </a:cubicBezTo>
                  <a:cubicBezTo>
                    <a:pt x="426059" y="326888"/>
                    <a:pt x="448640" y="304419"/>
                    <a:pt x="476154" y="304419"/>
                  </a:cubicBezTo>
                  <a:close/>
                  <a:moveTo>
                    <a:pt x="131497" y="304419"/>
                  </a:moveTo>
                  <a:cubicBezTo>
                    <a:pt x="138146" y="304419"/>
                    <a:pt x="143465" y="309823"/>
                    <a:pt x="143655" y="316270"/>
                  </a:cubicBezTo>
                  <a:cubicBezTo>
                    <a:pt x="143655" y="323001"/>
                    <a:pt x="138241" y="328310"/>
                    <a:pt x="131687" y="328310"/>
                  </a:cubicBezTo>
                  <a:cubicBezTo>
                    <a:pt x="117250" y="328310"/>
                    <a:pt x="105472" y="340066"/>
                    <a:pt x="105472" y="354477"/>
                  </a:cubicBezTo>
                  <a:cubicBezTo>
                    <a:pt x="105472" y="361208"/>
                    <a:pt x="100153" y="366517"/>
                    <a:pt x="93409" y="366517"/>
                  </a:cubicBezTo>
                  <a:cubicBezTo>
                    <a:pt x="86665" y="366517"/>
                    <a:pt x="81346" y="361018"/>
                    <a:pt x="81346" y="354477"/>
                  </a:cubicBezTo>
                  <a:cubicBezTo>
                    <a:pt x="81346" y="326888"/>
                    <a:pt x="103952" y="304419"/>
                    <a:pt x="131497" y="304419"/>
                  </a:cubicBezTo>
                  <a:close/>
                  <a:moveTo>
                    <a:pt x="476139" y="274396"/>
                  </a:moveTo>
                  <a:cubicBezTo>
                    <a:pt x="431916" y="274396"/>
                    <a:pt x="395950" y="310212"/>
                    <a:pt x="395950" y="354460"/>
                  </a:cubicBezTo>
                  <a:cubicBezTo>
                    <a:pt x="395950" y="398708"/>
                    <a:pt x="431916" y="434524"/>
                    <a:pt x="476139" y="434524"/>
                  </a:cubicBezTo>
                  <a:cubicBezTo>
                    <a:pt x="520456" y="434524"/>
                    <a:pt x="556422" y="398708"/>
                    <a:pt x="556422" y="354460"/>
                  </a:cubicBezTo>
                  <a:cubicBezTo>
                    <a:pt x="556422" y="310212"/>
                    <a:pt x="520456" y="274396"/>
                    <a:pt x="476139" y="274396"/>
                  </a:cubicBezTo>
                  <a:close/>
                  <a:moveTo>
                    <a:pt x="131469" y="274396"/>
                  </a:moveTo>
                  <a:cubicBezTo>
                    <a:pt x="87247" y="274396"/>
                    <a:pt x="51280" y="310212"/>
                    <a:pt x="51280" y="354460"/>
                  </a:cubicBezTo>
                  <a:cubicBezTo>
                    <a:pt x="51280" y="398708"/>
                    <a:pt x="87247" y="434524"/>
                    <a:pt x="131469" y="434524"/>
                  </a:cubicBezTo>
                  <a:cubicBezTo>
                    <a:pt x="175787" y="434524"/>
                    <a:pt x="211753" y="398708"/>
                    <a:pt x="211753" y="354460"/>
                  </a:cubicBezTo>
                  <a:cubicBezTo>
                    <a:pt x="211753" y="310212"/>
                    <a:pt x="175787" y="274396"/>
                    <a:pt x="131469" y="274396"/>
                  </a:cubicBezTo>
                  <a:close/>
                  <a:moveTo>
                    <a:pt x="162216" y="0"/>
                  </a:moveTo>
                  <a:cubicBezTo>
                    <a:pt x="205015" y="0"/>
                    <a:pt x="243734" y="25109"/>
                    <a:pt x="261100" y="64146"/>
                  </a:cubicBezTo>
                  <a:cubicBezTo>
                    <a:pt x="273057" y="57798"/>
                    <a:pt x="287861" y="54197"/>
                    <a:pt x="303804" y="54197"/>
                  </a:cubicBezTo>
                  <a:cubicBezTo>
                    <a:pt x="319747" y="54292"/>
                    <a:pt x="334551" y="57987"/>
                    <a:pt x="346603" y="64146"/>
                  </a:cubicBezTo>
                  <a:cubicBezTo>
                    <a:pt x="363969" y="25109"/>
                    <a:pt x="402688" y="0"/>
                    <a:pt x="445392" y="0"/>
                  </a:cubicBezTo>
                  <a:cubicBezTo>
                    <a:pt x="487052" y="0"/>
                    <a:pt x="525106" y="23877"/>
                    <a:pt x="542947" y="61493"/>
                  </a:cubicBezTo>
                  <a:cubicBezTo>
                    <a:pt x="613551" y="210724"/>
                    <a:pt x="607478" y="340342"/>
                    <a:pt x="607288" y="340342"/>
                  </a:cubicBezTo>
                  <a:cubicBezTo>
                    <a:pt x="607288" y="353797"/>
                    <a:pt x="606339" y="367251"/>
                    <a:pt x="603587" y="380611"/>
                  </a:cubicBezTo>
                  <a:cubicBezTo>
                    <a:pt x="589637" y="448831"/>
                    <a:pt x="526909" y="494311"/>
                    <a:pt x="458203" y="484173"/>
                  </a:cubicBezTo>
                  <a:cubicBezTo>
                    <a:pt x="404301" y="476403"/>
                    <a:pt x="368524" y="444567"/>
                    <a:pt x="351158" y="392834"/>
                  </a:cubicBezTo>
                  <a:cubicBezTo>
                    <a:pt x="344231" y="371894"/>
                    <a:pt x="345085" y="350007"/>
                    <a:pt x="345085" y="328309"/>
                  </a:cubicBezTo>
                  <a:cubicBezTo>
                    <a:pt x="345085" y="323382"/>
                    <a:pt x="343471" y="319971"/>
                    <a:pt x="340055" y="316655"/>
                  </a:cubicBezTo>
                  <a:cubicBezTo>
                    <a:pt x="329996" y="306990"/>
                    <a:pt x="316900" y="302063"/>
                    <a:pt x="303709" y="302063"/>
                  </a:cubicBezTo>
                  <a:cubicBezTo>
                    <a:pt x="290518" y="302063"/>
                    <a:pt x="277517" y="306990"/>
                    <a:pt x="267363" y="316655"/>
                  </a:cubicBezTo>
                  <a:cubicBezTo>
                    <a:pt x="263947" y="319971"/>
                    <a:pt x="262334" y="323382"/>
                    <a:pt x="262334" y="328309"/>
                  </a:cubicBezTo>
                  <a:cubicBezTo>
                    <a:pt x="262428" y="350007"/>
                    <a:pt x="263377" y="371894"/>
                    <a:pt x="256260" y="392834"/>
                  </a:cubicBezTo>
                  <a:cubicBezTo>
                    <a:pt x="238799" y="444567"/>
                    <a:pt x="203117" y="476403"/>
                    <a:pt x="149215" y="484173"/>
                  </a:cubicBezTo>
                  <a:cubicBezTo>
                    <a:pt x="80509" y="494216"/>
                    <a:pt x="17781" y="448736"/>
                    <a:pt x="3831" y="380611"/>
                  </a:cubicBezTo>
                  <a:cubicBezTo>
                    <a:pt x="1174" y="367346"/>
                    <a:pt x="130" y="353797"/>
                    <a:pt x="130" y="340342"/>
                  </a:cubicBezTo>
                  <a:cubicBezTo>
                    <a:pt x="130" y="340342"/>
                    <a:pt x="-5943" y="210724"/>
                    <a:pt x="64661" y="61493"/>
                  </a:cubicBezTo>
                  <a:cubicBezTo>
                    <a:pt x="82407" y="23877"/>
                    <a:pt x="120651" y="0"/>
                    <a:pt x="162216" y="0"/>
                  </a:cubicBezTo>
                  <a:close/>
                </a:path>
              </a:pathLst>
            </a:custGeom>
            <a:solidFill>
              <a:srgbClr val="29BBD2"/>
            </a:solidFill>
            <a:ln>
              <a:noFill/>
            </a:ln>
          </p:spPr>
          <p:txBody>
            <a:bodyPr wrap="square" lIns="91440" tIns="45720" rIns="91440" bIns="45720">
              <a:normAutofit lnSpcReduction="10000"/>
            </a:bodyPr>
            <a:lstStyle/>
            <a:p>
              <a:endParaRPr lang="zh-CN" altLang="en-US"/>
            </a:p>
          </p:txBody>
        </p:sp>
        <p:sp>
          <p:nvSpPr>
            <p:cNvPr id="47" name="iṩḻïḓè"/>
            <p:cNvSpPr/>
            <p:nvPr/>
          </p:nvSpPr>
          <p:spPr bwMode="auto">
            <a:xfrm>
              <a:off x="7061957" y="3347196"/>
              <a:ext cx="436146" cy="419634"/>
            </a:xfrm>
            <a:custGeom>
              <a:avLst/>
              <a:gdLst>
                <a:gd name="connsiteX0" fmla="*/ 470550 w 607639"/>
                <a:gd name="connsiteY0" fmla="*/ 350499 h 584635"/>
                <a:gd name="connsiteX1" fmla="*/ 508283 w 607639"/>
                <a:gd name="connsiteY1" fmla="*/ 414411 h 584635"/>
                <a:gd name="connsiteX2" fmla="*/ 508283 w 607639"/>
                <a:gd name="connsiteY2" fmla="*/ 504990 h 584635"/>
                <a:gd name="connsiteX3" fmla="*/ 303775 w 607639"/>
                <a:gd name="connsiteY3" fmla="*/ 584635 h 584635"/>
                <a:gd name="connsiteX4" fmla="*/ 99356 w 607639"/>
                <a:gd name="connsiteY4" fmla="*/ 504990 h 584635"/>
                <a:gd name="connsiteX5" fmla="*/ 99356 w 607639"/>
                <a:gd name="connsiteY5" fmla="*/ 414411 h 584635"/>
                <a:gd name="connsiteX6" fmla="*/ 124897 w 607639"/>
                <a:gd name="connsiteY6" fmla="*/ 360899 h 584635"/>
                <a:gd name="connsiteX7" fmla="*/ 289002 w 607639"/>
                <a:gd name="connsiteY7" fmla="*/ 478767 h 584635"/>
                <a:gd name="connsiteX8" fmla="*/ 303775 w 607639"/>
                <a:gd name="connsiteY8" fmla="*/ 483567 h 584635"/>
                <a:gd name="connsiteX9" fmla="*/ 320150 w 607639"/>
                <a:gd name="connsiteY9" fmla="*/ 477612 h 584635"/>
                <a:gd name="connsiteX10" fmla="*/ 224526 w 607639"/>
                <a:gd name="connsiteY10" fmla="*/ 79098 h 584635"/>
                <a:gd name="connsiteX11" fmla="*/ 290796 w 607639"/>
                <a:gd name="connsiteY11" fmla="*/ 100714 h 584635"/>
                <a:gd name="connsiteX12" fmla="*/ 378918 w 607639"/>
                <a:gd name="connsiteY12" fmla="*/ 129594 h 584635"/>
                <a:gd name="connsiteX13" fmla="*/ 413099 w 607639"/>
                <a:gd name="connsiteY13" fmla="*/ 123729 h 584635"/>
                <a:gd name="connsiteX14" fmla="*/ 413188 w 607639"/>
                <a:gd name="connsiteY14" fmla="*/ 123729 h 584635"/>
                <a:gd name="connsiteX15" fmla="*/ 354351 w 607639"/>
                <a:gd name="connsiteY15" fmla="*/ 248669 h 584635"/>
                <a:gd name="connsiteX16" fmla="*/ 329160 w 607639"/>
                <a:gd name="connsiteY16" fmla="*/ 284658 h 584635"/>
                <a:gd name="connsiteX17" fmla="*/ 329160 w 607639"/>
                <a:gd name="connsiteY17" fmla="*/ 290879 h 584635"/>
                <a:gd name="connsiteX18" fmla="*/ 367524 w 607639"/>
                <a:gd name="connsiteY18" fmla="*/ 331844 h 584635"/>
                <a:gd name="connsiteX19" fmla="*/ 412476 w 607639"/>
                <a:gd name="connsiteY19" fmla="*/ 331844 h 584635"/>
                <a:gd name="connsiteX20" fmla="*/ 414078 w 607639"/>
                <a:gd name="connsiteY20" fmla="*/ 332022 h 584635"/>
                <a:gd name="connsiteX21" fmla="*/ 302545 w 607639"/>
                <a:gd name="connsiteY21" fmla="*/ 426216 h 584635"/>
                <a:gd name="connsiteX22" fmla="*/ 174367 w 607639"/>
                <a:gd name="connsiteY22" fmla="*/ 334155 h 584635"/>
                <a:gd name="connsiteX23" fmla="*/ 195196 w 607639"/>
                <a:gd name="connsiteY23" fmla="*/ 331844 h 584635"/>
                <a:gd name="connsiteX24" fmla="*/ 240058 w 607639"/>
                <a:gd name="connsiteY24" fmla="*/ 331844 h 584635"/>
                <a:gd name="connsiteX25" fmla="*/ 278512 w 607639"/>
                <a:gd name="connsiteY25" fmla="*/ 290879 h 584635"/>
                <a:gd name="connsiteX26" fmla="*/ 278512 w 607639"/>
                <a:gd name="connsiteY26" fmla="*/ 284747 h 584635"/>
                <a:gd name="connsiteX27" fmla="*/ 253766 w 607639"/>
                <a:gd name="connsiteY27" fmla="*/ 248847 h 584635"/>
                <a:gd name="connsiteX28" fmla="*/ 194662 w 607639"/>
                <a:gd name="connsiteY28" fmla="*/ 112177 h 584635"/>
                <a:gd name="connsiteX29" fmla="*/ 196976 w 607639"/>
                <a:gd name="connsiteY29" fmla="*/ 90139 h 584635"/>
                <a:gd name="connsiteX30" fmla="*/ 224526 w 607639"/>
                <a:gd name="connsiteY30" fmla="*/ 79098 h 584635"/>
                <a:gd name="connsiteX31" fmla="*/ 304118 w 607639"/>
                <a:gd name="connsiteY31" fmla="*/ 3246 h 584635"/>
                <a:gd name="connsiteX32" fmla="*/ 316487 w 607639"/>
                <a:gd name="connsiteY32" fmla="*/ 3956 h 584635"/>
                <a:gd name="connsiteX33" fmla="*/ 404763 w 607639"/>
                <a:gd name="connsiteY33" fmla="*/ 71802 h 584635"/>
                <a:gd name="connsiteX34" fmla="*/ 316843 w 607639"/>
                <a:gd name="connsiteY34" fmla="*/ 57416 h 584635"/>
                <a:gd name="connsiteX35" fmla="*/ 233995 w 607639"/>
                <a:gd name="connsiteY35" fmla="*/ 29088 h 584635"/>
                <a:gd name="connsiteX36" fmla="*/ 304118 w 607639"/>
                <a:gd name="connsiteY36" fmla="*/ 3246 h 584635"/>
                <a:gd name="connsiteX37" fmla="*/ 190090 w 607639"/>
                <a:gd name="connsiteY37" fmla="*/ 212 h 584635"/>
                <a:gd name="connsiteX38" fmla="*/ 148886 w 607639"/>
                <a:gd name="connsiteY38" fmla="*/ 73526 h 584635"/>
                <a:gd name="connsiteX39" fmla="*/ 148708 w 607639"/>
                <a:gd name="connsiteY39" fmla="*/ 74415 h 584635"/>
                <a:gd name="connsiteX40" fmla="*/ 143991 w 607639"/>
                <a:gd name="connsiteY40" fmla="*/ 112182 h 584635"/>
                <a:gd name="connsiteX41" fmla="*/ 209579 w 607639"/>
                <a:gd name="connsiteY41" fmla="*/ 281293 h 584635"/>
                <a:gd name="connsiteX42" fmla="*/ 195162 w 607639"/>
                <a:gd name="connsiteY42" fmla="*/ 281293 h 584635"/>
                <a:gd name="connsiteX43" fmla="*/ 112665 w 607639"/>
                <a:gd name="connsiteY43" fmla="*/ 306353 h 584635"/>
                <a:gd name="connsiteX44" fmla="*/ 105813 w 607639"/>
                <a:gd name="connsiteY44" fmla="*/ 311330 h 584635"/>
                <a:gd name="connsiteX45" fmla="*/ 48768 w 607639"/>
                <a:gd name="connsiteY45" fmla="*/ 410415 h 584635"/>
                <a:gd name="connsiteX46" fmla="*/ 48679 w 607639"/>
                <a:gd name="connsiteY46" fmla="*/ 413081 h 584635"/>
                <a:gd name="connsiteX47" fmla="*/ 48679 w 607639"/>
                <a:gd name="connsiteY47" fmla="*/ 445339 h 584635"/>
                <a:gd name="connsiteX48" fmla="*/ 0 w 607639"/>
                <a:gd name="connsiteY48" fmla="*/ 281293 h 584635"/>
                <a:gd name="connsiteX49" fmla="*/ 190090 w 607639"/>
                <a:gd name="connsiteY49" fmla="*/ 212 h 584635"/>
                <a:gd name="connsiteX50" fmla="*/ 417085 w 607639"/>
                <a:gd name="connsiteY50" fmla="*/ 0 h 584635"/>
                <a:gd name="connsiteX51" fmla="*/ 607639 w 607639"/>
                <a:gd name="connsiteY51" fmla="*/ 281281 h 584635"/>
                <a:gd name="connsiteX52" fmla="*/ 558955 w 607639"/>
                <a:gd name="connsiteY52" fmla="*/ 445339 h 584635"/>
                <a:gd name="connsiteX53" fmla="*/ 558955 w 607639"/>
                <a:gd name="connsiteY53" fmla="*/ 413078 h 584635"/>
                <a:gd name="connsiteX54" fmla="*/ 558866 w 607639"/>
                <a:gd name="connsiteY54" fmla="*/ 410412 h 584635"/>
                <a:gd name="connsiteX55" fmla="*/ 482234 w 607639"/>
                <a:gd name="connsiteY55" fmla="*/ 298966 h 584635"/>
                <a:gd name="connsiteX56" fmla="*/ 475737 w 607639"/>
                <a:gd name="connsiteY56" fmla="*/ 295767 h 584635"/>
                <a:gd name="connsiteX57" fmla="*/ 412456 w 607639"/>
                <a:gd name="connsiteY57" fmla="*/ 281281 h 584635"/>
                <a:gd name="connsiteX58" fmla="*/ 398483 w 607639"/>
                <a:gd name="connsiteY58" fmla="*/ 281281 h 584635"/>
                <a:gd name="connsiteX59" fmla="*/ 462387 w 607639"/>
                <a:gd name="connsiteY59" fmla="*/ 92605 h 584635"/>
                <a:gd name="connsiteX60" fmla="*/ 458560 w 607639"/>
                <a:gd name="connsiteY60" fmla="*/ 74386 h 584635"/>
                <a:gd name="connsiteX61" fmla="*/ 457848 w 607639"/>
                <a:gd name="connsiteY61" fmla="*/ 71098 h 584635"/>
                <a:gd name="connsiteX62" fmla="*/ 417085 w 607639"/>
                <a:gd name="connsiteY62" fmla="*/ 0 h 5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639" h="584635">
                  <a:moveTo>
                    <a:pt x="470550" y="350499"/>
                  </a:moveTo>
                  <a:cubicBezTo>
                    <a:pt x="491018" y="365255"/>
                    <a:pt x="505168" y="387566"/>
                    <a:pt x="508283" y="414411"/>
                  </a:cubicBezTo>
                  <a:lnTo>
                    <a:pt x="508283" y="504990"/>
                  </a:lnTo>
                  <a:cubicBezTo>
                    <a:pt x="454264" y="554324"/>
                    <a:pt x="382624" y="584635"/>
                    <a:pt x="303775" y="584635"/>
                  </a:cubicBezTo>
                  <a:cubicBezTo>
                    <a:pt x="225015" y="584635"/>
                    <a:pt x="153375" y="554324"/>
                    <a:pt x="99356" y="504990"/>
                  </a:cubicBezTo>
                  <a:lnTo>
                    <a:pt x="99356" y="414411"/>
                  </a:lnTo>
                  <a:cubicBezTo>
                    <a:pt x="101759" y="393344"/>
                    <a:pt x="111192" y="375033"/>
                    <a:pt x="124897" y="360899"/>
                  </a:cubicBezTo>
                  <a:lnTo>
                    <a:pt x="289002" y="478767"/>
                  </a:lnTo>
                  <a:cubicBezTo>
                    <a:pt x="293452" y="481967"/>
                    <a:pt x="298613" y="483567"/>
                    <a:pt x="303775" y="483567"/>
                  </a:cubicBezTo>
                  <a:cubicBezTo>
                    <a:pt x="309649" y="483567"/>
                    <a:pt x="315433" y="481523"/>
                    <a:pt x="320150" y="477612"/>
                  </a:cubicBezTo>
                  <a:close/>
                  <a:moveTo>
                    <a:pt x="224526" y="79098"/>
                  </a:moveTo>
                  <a:cubicBezTo>
                    <a:pt x="239569" y="78254"/>
                    <a:pt x="261065" y="82853"/>
                    <a:pt x="290796" y="100714"/>
                  </a:cubicBezTo>
                  <a:cubicBezTo>
                    <a:pt x="322751" y="119908"/>
                    <a:pt x="352214" y="129594"/>
                    <a:pt x="378918" y="129594"/>
                  </a:cubicBezTo>
                  <a:cubicBezTo>
                    <a:pt x="390846" y="129594"/>
                    <a:pt x="402239" y="127639"/>
                    <a:pt x="413099" y="123729"/>
                  </a:cubicBezTo>
                  <a:cubicBezTo>
                    <a:pt x="413099" y="123729"/>
                    <a:pt x="413099" y="123729"/>
                    <a:pt x="413188" y="123729"/>
                  </a:cubicBezTo>
                  <a:cubicBezTo>
                    <a:pt x="411853" y="176247"/>
                    <a:pt x="389511" y="235518"/>
                    <a:pt x="354351" y="248669"/>
                  </a:cubicBezTo>
                  <a:cubicBezTo>
                    <a:pt x="339040" y="254445"/>
                    <a:pt x="329160" y="268574"/>
                    <a:pt x="329160" y="284658"/>
                  </a:cubicBezTo>
                  <a:lnTo>
                    <a:pt x="329160" y="290879"/>
                  </a:lnTo>
                  <a:cubicBezTo>
                    <a:pt x="329160" y="310695"/>
                    <a:pt x="344559" y="331844"/>
                    <a:pt x="367524" y="331844"/>
                  </a:cubicBezTo>
                  <a:lnTo>
                    <a:pt x="412476" y="331844"/>
                  </a:lnTo>
                  <a:cubicBezTo>
                    <a:pt x="413010" y="331844"/>
                    <a:pt x="413544" y="331933"/>
                    <a:pt x="414078" y="332022"/>
                  </a:cubicBezTo>
                  <a:lnTo>
                    <a:pt x="302545" y="426216"/>
                  </a:lnTo>
                  <a:lnTo>
                    <a:pt x="174367" y="334155"/>
                  </a:lnTo>
                  <a:cubicBezTo>
                    <a:pt x="181043" y="332733"/>
                    <a:pt x="187986" y="331844"/>
                    <a:pt x="195196" y="331844"/>
                  </a:cubicBezTo>
                  <a:lnTo>
                    <a:pt x="240058" y="331844"/>
                  </a:lnTo>
                  <a:cubicBezTo>
                    <a:pt x="263113" y="331844"/>
                    <a:pt x="278512" y="310695"/>
                    <a:pt x="278512" y="290879"/>
                  </a:cubicBezTo>
                  <a:lnTo>
                    <a:pt x="278512" y="284747"/>
                  </a:lnTo>
                  <a:cubicBezTo>
                    <a:pt x="278512" y="268841"/>
                    <a:pt x="268631" y="254356"/>
                    <a:pt x="253766" y="248847"/>
                  </a:cubicBezTo>
                  <a:cubicBezTo>
                    <a:pt x="218428" y="235873"/>
                    <a:pt x="194662" y="167627"/>
                    <a:pt x="194662" y="112177"/>
                  </a:cubicBezTo>
                  <a:cubicBezTo>
                    <a:pt x="194662" y="104712"/>
                    <a:pt x="195463" y="97337"/>
                    <a:pt x="196976" y="90139"/>
                  </a:cubicBezTo>
                  <a:cubicBezTo>
                    <a:pt x="200893" y="86229"/>
                    <a:pt x="209483" y="79942"/>
                    <a:pt x="224526" y="79098"/>
                  </a:cubicBezTo>
                  <a:close/>
                  <a:moveTo>
                    <a:pt x="304118" y="3246"/>
                  </a:moveTo>
                  <a:cubicBezTo>
                    <a:pt x="307855" y="3601"/>
                    <a:pt x="312305" y="3512"/>
                    <a:pt x="316487" y="3956"/>
                  </a:cubicBezTo>
                  <a:cubicBezTo>
                    <a:pt x="356532" y="8397"/>
                    <a:pt x="390169" y="35481"/>
                    <a:pt x="404763" y="71802"/>
                  </a:cubicBezTo>
                  <a:cubicBezTo>
                    <a:pt x="393017" y="79794"/>
                    <a:pt x="366765" y="87431"/>
                    <a:pt x="316843" y="57416"/>
                  </a:cubicBezTo>
                  <a:cubicBezTo>
                    <a:pt x="284896" y="38234"/>
                    <a:pt x="257221" y="30331"/>
                    <a:pt x="233995" y="29088"/>
                  </a:cubicBezTo>
                  <a:cubicBezTo>
                    <a:pt x="253661" y="12659"/>
                    <a:pt x="277866" y="3246"/>
                    <a:pt x="304118" y="3246"/>
                  </a:cubicBezTo>
                  <a:close/>
                  <a:moveTo>
                    <a:pt x="190090" y="212"/>
                  </a:moveTo>
                  <a:cubicBezTo>
                    <a:pt x="169710" y="20829"/>
                    <a:pt x="155738" y="46067"/>
                    <a:pt x="148886" y="73526"/>
                  </a:cubicBezTo>
                  <a:cubicBezTo>
                    <a:pt x="148886" y="73793"/>
                    <a:pt x="148708" y="74148"/>
                    <a:pt x="148708" y="74415"/>
                  </a:cubicBezTo>
                  <a:cubicBezTo>
                    <a:pt x="145771" y="86678"/>
                    <a:pt x="143991" y="99297"/>
                    <a:pt x="143991" y="112182"/>
                  </a:cubicBezTo>
                  <a:cubicBezTo>
                    <a:pt x="143991" y="163902"/>
                    <a:pt x="162057" y="243792"/>
                    <a:pt x="209579" y="281293"/>
                  </a:cubicBezTo>
                  <a:lnTo>
                    <a:pt x="195162" y="281293"/>
                  </a:lnTo>
                  <a:cubicBezTo>
                    <a:pt x="164549" y="281293"/>
                    <a:pt x="136249" y="290713"/>
                    <a:pt x="112665" y="306353"/>
                  </a:cubicBezTo>
                  <a:cubicBezTo>
                    <a:pt x="110085" y="307509"/>
                    <a:pt x="107949" y="309286"/>
                    <a:pt x="105813" y="311330"/>
                  </a:cubicBezTo>
                  <a:cubicBezTo>
                    <a:pt x="74665" y="334702"/>
                    <a:pt x="53040" y="369537"/>
                    <a:pt x="48768" y="410415"/>
                  </a:cubicBezTo>
                  <a:cubicBezTo>
                    <a:pt x="48679" y="411304"/>
                    <a:pt x="48679" y="412192"/>
                    <a:pt x="48679" y="413081"/>
                  </a:cubicBezTo>
                  <a:lnTo>
                    <a:pt x="48679" y="445339"/>
                  </a:lnTo>
                  <a:cubicBezTo>
                    <a:pt x="17977" y="398063"/>
                    <a:pt x="0" y="341722"/>
                    <a:pt x="0" y="281293"/>
                  </a:cubicBezTo>
                  <a:cubicBezTo>
                    <a:pt x="0" y="154216"/>
                    <a:pt x="78759" y="45267"/>
                    <a:pt x="190090" y="212"/>
                  </a:cubicBezTo>
                  <a:close/>
                  <a:moveTo>
                    <a:pt x="417085" y="0"/>
                  </a:moveTo>
                  <a:cubicBezTo>
                    <a:pt x="528605" y="44969"/>
                    <a:pt x="607639" y="154016"/>
                    <a:pt x="607639" y="281281"/>
                  </a:cubicBezTo>
                  <a:cubicBezTo>
                    <a:pt x="607639" y="341714"/>
                    <a:pt x="589572" y="397970"/>
                    <a:pt x="558955" y="445339"/>
                  </a:cubicBezTo>
                  <a:lnTo>
                    <a:pt x="558955" y="413078"/>
                  </a:lnTo>
                  <a:cubicBezTo>
                    <a:pt x="558955" y="412190"/>
                    <a:pt x="558955" y="411301"/>
                    <a:pt x="558866" y="410412"/>
                  </a:cubicBezTo>
                  <a:cubicBezTo>
                    <a:pt x="553793" y="361444"/>
                    <a:pt x="523888" y="320918"/>
                    <a:pt x="482234" y="298966"/>
                  </a:cubicBezTo>
                  <a:cubicBezTo>
                    <a:pt x="480187" y="297544"/>
                    <a:pt x="478051" y="296478"/>
                    <a:pt x="475737" y="295767"/>
                  </a:cubicBezTo>
                  <a:cubicBezTo>
                    <a:pt x="456424" y="286791"/>
                    <a:pt x="435152" y="281281"/>
                    <a:pt x="412456" y="281281"/>
                  </a:cubicBezTo>
                  <a:lnTo>
                    <a:pt x="398483" y="281281"/>
                  </a:lnTo>
                  <a:cubicBezTo>
                    <a:pt x="448057" y="243155"/>
                    <a:pt x="470486" y="159703"/>
                    <a:pt x="462387" y="92605"/>
                  </a:cubicBezTo>
                  <a:cubicBezTo>
                    <a:pt x="461675" y="86295"/>
                    <a:pt x="459984" y="80341"/>
                    <a:pt x="458560" y="74386"/>
                  </a:cubicBezTo>
                  <a:cubicBezTo>
                    <a:pt x="458382" y="73231"/>
                    <a:pt x="458204" y="72164"/>
                    <a:pt x="457848" y="71098"/>
                  </a:cubicBezTo>
                  <a:cubicBezTo>
                    <a:pt x="450639" y="43992"/>
                    <a:pt x="436487" y="19552"/>
                    <a:pt x="417085" y="0"/>
                  </a:cubicBezTo>
                  <a:close/>
                </a:path>
              </a:pathLst>
            </a:custGeom>
            <a:solidFill>
              <a:srgbClr val="FD8853"/>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48" name="îŝḻidê"/>
            <p:cNvSpPr/>
            <p:nvPr/>
          </p:nvSpPr>
          <p:spPr bwMode="auto">
            <a:xfrm>
              <a:off x="4706290" y="3359974"/>
              <a:ext cx="436146" cy="394078"/>
            </a:xfrm>
            <a:custGeom>
              <a:avLst/>
              <a:gdLst>
                <a:gd name="connsiteX0" fmla="*/ 41158 w 584292"/>
                <a:gd name="connsiteY0" fmla="*/ 446576 h 527936"/>
                <a:gd name="connsiteX1" fmla="*/ 543134 w 584292"/>
                <a:gd name="connsiteY1" fmla="*/ 446576 h 527936"/>
                <a:gd name="connsiteX2" fmla="*/ 584292 w 584292"/>
                <a:gd name="connsiteY2" fmla="*/ 487659 h 527936"/>
                <a:gd name="connsiteX3" fmla="*/ 543134 w 584292"/>
                <a:gd name="connsiteY3" fmla="*/ 527936 h 527936"/>
                <a:gd name="connsiteX4" fmla="*/ 41158 w 584292"/>
                <a:gd name="connsiteY4" fmla="*/ 527936 h 527936"/>
                <a:gd name="connsiteX5" fmla="*/ 0 w 584292"/>
                <a:gd name="connsiteY5" fmla="*/ 487659 h 527936"/>
                <a:gd name="connsiteX6" fmla="*/ 41158 w 584292"/>
                <a:gd name="connsiteY6" fmla="*/ 446576 h 527936"/>
                <a:gd name="connsiteX7" fmla="*/ 62981 w 584292"/>
                <a:gd name="connsiteY7" fmla="*/ 268438 h 527936"/>
                <a:gd name="connsiteX8" fmla="*/ 172707 w 584292"/>
                <a:gd name="connsiteY8" fmla="*/ 268438 h 527936"/>
                <a:gd name="connsiteX9" fmla="*/ 193684 w 584292"/>
                <a:gd name="connsiteY9" fmla="*/ 289386 h 527936"/>
                <a:gd name="connsiteX10" fmla="*/ 193684 w 584292"/>
                <a:gd name="connsiteY10" fmla="*/ 409434 h 527936"/>
                <a:gd name="connsiteX11" fmla="*/ 172707 w 584292"/>
                <a:gd name="connsiteY11" fmla="*/ 430382 h 527936"/>
                <a:gd name="connsiteX12" fmla="*/ 62981 w 584292"/>
                <a:gd name="connsiteY12" fmla="*/ 430382 h 527936"/>
                <a:gd name="connsiteX13" fmla="*/ 41198 w 584292"/>
                <a:gd name="connsiteY13" fmla="*/ 409434 h 527936"/>
                <a:gd name="connsiteX14" fmla="*/ 41198 w 584292"/>
                <a:gd name="connsiteY14" fmla="*/ 289386 h 527936"/>
                <a:gd name="connsiteX15" fmla="*/ 62981 w 584292"/>
                <a:gd name="connsiteY15" fmla="*/ 268438 h 527936"/>
                <a:gd name="connsiteX16" fmla="*/ 411585 w 584292"/>
                <a:gd name="connsiteY16" fmla="*/ 158834 h 527936"/>
                <a:gd name="connsiteX17" fmla="*/ 521311 w 584292"/>
                <a:gd name="connsiteY17" fmla="*/ 158834 h 527936"/>
                <a:gd name="connsiteX18" fmla="*/ 543094 w 584292"/>
                <a:gd name="connsiteY18" fmla="*/ 180590 h 527936"/>
                <a:gd name="connsiteX19" fmla="*/ 543094 w 584292"/>
                <a:gd name="connsiteY19" fmla="*/ 409431 h 527936"/>
                <a:gd name="connsiteX20" fmla="*/ 521311 w 584292"/>
                <a:gd name="connsiteY20" fmla="*/ 430381 h 527936"/>
                <a:gd name="connsiteX21" fmla="*/ 411585 w 584292"/>
                <a:gd name="connsiteY21" fmla="*/ 430381 h 527936"/>
                <a:gd name="connsiteX22" fmla="*/ 390608 w 584292"/>
                <a:gd name="connsiteY22" fmla="*/ 409431 h 527936"/>
                <a:gd name="connsiteX23" fmla="*/ 390608 w 584292"/>
                <a:gd name="connsiteY23" fmla="*/ 180590 h 527936"/>
                <a:gd name="connsiteX24" fmla="*/ 411585 w 584292"/>
                <a:gd name="connsiteY24" fmla="*/ 158834 h 527936"/>
                <a:gd name="connsiteX25" fmla="*/ 237226 w 584292"/>
                <a:gd name="connsiteY25" fmla="*/ 0 h 527936"/>
                <a:gd name="connsiteX26" fmla="*/ 347066 w 584292"/>
                <a:gd name="connsiteY26" fmla="*/ 0 h 527936"/>
                <a:gd name="connsiteX27" fmla="*/ 368065 w 584292"/>
                <a:gd name="connsiteY27" fmla="*/ 21761 h 527936"/>
                <a:gd name="connsiteX28" fmla="*/ 368065 w 584292"/>
                <a:gd name="connsiteY28" fmla="*/ 409426 h 527936"/>
                <a:gd name="connsiteX29" fmla="*/ 347066 w 584292"/>
                <a:gd name="connsiteY29" fmla="*/ 430381 h 527936"/>
                <a:gd name="connsiteX30" fmla="*/ 237226 w 584292"/>
                <a:gd name="connsiteY30" fmla="*/ 430381 h 527936"/>
                <a:gd name="connsiteX31" fmla="*/ 216227 w 584292"/>
                <a:gd name="connsiteY31" fmla="*/ 409426 h 527936"/>
                <a:gd name="connsiteX32" fmla="*/ 216227 w 584292"/>
                <a:gd name="connsiteY32" fmla="*/ 21761 h 527936"/>
                <a:gd name="connsiteX33" fmla="*/ 237226 w 584292"/>
                <a:gd name="connsiteY33" fmla="*/ 0 h 52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4292" h="527936">
                  <a:moveTo>
                    <a:pt x="41158" y="446576"/>
                  </a:moveTo>
                  <a:lnTo>
                    <a:pt x="543134" y="446576"/>
                  </a:lnTo>
                  <a:cubicBezTo>
                    <a:pt x="565730" y="446576"/>
                    <a:pt x="584292" y="465104"/>
                    <a:pt x="584292" y="487659"/>
                  </a:cubicBezTo>
                  <a:cubicBezTo>
                    <a:pt x="584292" y="510214"/>
                    <a:pt x="565730" y="527936"/>
                    <a:pt x="543134" y="527936"/>
                  </a:cubicBezTo>
                  <a:lnTo>
                    <a:pt x="41158" y="527936"/>
                  </a:lnTo>
                  <a:cubicBezTo>
                    <a:pt x="18562" y="527936"/>
                    <a:pt x="0" y="510214"/>
                    <a:pt x="0" y="487659"/>
                  </a:cubicBezTo>
                  <a:cubicBezTo>
                    <a:pt x="0" y="465104"/>
                    <a:pt x="18562" y="446576"/>
                    <a:pt x="41158" y="446576"/>
                  </a:cubicBezTo>
                  <a:close/>
                  <a:moveTo>
                    <a:pt x="62981" y="268438"/>
                  </a:moveTo>
                  <a:lnTo>
                    <a:pt x="172707" y="268438"/>
                  </a:lnTo>
                  <a:cubicBezTo>
                    <a:pt x="184002" y="268438"/>
                    <a:pt x="193684" y="278106"/>
                    <a:pt x="193684" y="289386"/>
                  </a:cubicBezTo>
                  <a:lnTo>
                    <a:pt x="193684" y="409434"/>
                  </a:lnTo>
                  <a:cubicBezTo>
                    <a:pt x="193684" y="420714"/>
                    <a:pt x="184002" y="430382"/>
                    <a:pt x="172707" y="430382"/>
                  </a:cubicBezTo>
                  <a:lnTo>
                    <a:pt x="62981" y="430382"/>
                  </a:lnTo>
                  <a:cubicBezTo>
                    <a:pt x="50879" y="430382"/>
                    <a:pt x="41198" y="420714"/>
                    <a:pt x="41198" y="409434"/>
                  </a:cubicBezTo>
                  <a:lnTo>
                    <a:pt x="41198" y="289386"/>
                  </a:lnTo>
                  <a:cubicBezTo>
                    <a:pt x="41198" y="278106"/>
                    <a:pt x="50879" y="268438"/>
                    <a:pt x="62981" y="268438"/>
                  </a:cubicBezTo>
                  <a:close/>
                  <a:moveTo>
                    <a:pt x="411585" y="158834"/>
                  </a:moveTo>
                  <a:lnTo>
                    <a:pt x="521311" y="158834"/>
                  </a:lnTo>
                  <a:cubicBezTo>
                    <a:pt x="533413" y="158834"/>
                    <a:pt x="543094" y="168503"/>
                    <a:pt x="543094" y="180590"/>
                  </a:cubicBezTo>
                  <a:lnTo>
                    <a:pt x="543094" y="409431"/>
                  </a:lnTo>
                  <a:cubicBezTo>
                    <a:pt x="543094" y="420712"/>
                    <a:pt x="533413" y="430381"/>
                    <a:pt x="521311" y="430381"/>
                  </a:cubicBezTo>
                  <a:lnTo>
                    <a:pt x="411585" y="430381"/>
                  </a:lnTo>
                  <a:cubicBezTo>
                    <a:pt x="400290" y="430381"/>
                    <a:pt x="390608" y="420712"/>
                    <a:pt x="390608" y="409431"/>
                  </a:cubicBezTo>
                  <a:lnTo>
                    <a:pt x="390608" y="180590"/>
                  </a:lnTo>
                  <a:cubicBezTo>
                    <a:pt x="390608" y="168503"/>
                    <a:pt x="400290" y="158834"/>
                    <a:pt x="411585" y="158834"/>
                  </a:cubicBezTo>
                  <a:close/>
                  <a:moveTo>
                    <a:pt x="237226" y="0"/>
                  </a:moveTo>
                  <a:lnTo>
                    <a:pt x="347066" y="0"/>
                  </a:lnTo>
                  <a:cubicBezTo>
                    <a:pt x="358373" y="0"/>
                    <a:pt x="368065" y="9672"/>
                    <a:pt x="368065" y="21761"/>
                  </a:cubicBezTo>
                  <a:lnTo>
                    <a:pt x="368065" y="409426"/>
                  </a:lnTo>
                  <a:cubicBezTo>
                    <a:pt x="368065" y="420710"/>
                    <a:pt x="358373" y="430381"/>
                    <a:pt x="347066" y="430381"/>
                  </a:cubicBezTo>
                  <a:lnTo>
                    <a:pt x="237226" y="430381"/>
                  </a:lnTo>
                  <a:cubicBezTo>
                    <a:pt x="225111" y="430381"/>
                    <a:pt x="216227" y="420710"/>
                    <a:pt x="216227" y="409426"/>
                  </a:cubicBezTo>
                  <a:lnTo>
                    <a:pt x="216227" y="21761"/>
                  </a:lnTo>
                  <a:cubicBezTo>
                    <a:pt x="216227" y="9672"/>
                    <a:pt x="225111" y="0"/>
                    <a:pt x="237226" y="0"/>
                  </a:cubicBezTo>
                  <a:close/>
                </a:path>
              </a:pathLst>
            </a:custGeom>
            <a:solidFill>
              <a:srgbClr val="FFB735"/>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49" name="íŝlîdè"/>
            <p:cNvSpPr/>
            <p:nvPr/>
          </p:nvSpPr>
          <p:spPr bwMode="auto">
            <a:xfrm>
              <a:off x="5883676" y="4571969"/>
              <a:ext cx="436146" cy="310344"/>
            </a:xfrm>
            <a:custGeom>
              <a:avLst/>
              <a:gdLst>
                <a:gd name="T0" fmla="*/ 522 w 522"/>
                <a:gd name="T1" fmla="*/ 219 h 372"/>
                <a:gd name="T2" fmla="*/ 522 w 522"/>
                <a:gd name="T3" fmla="*/ 258 h 372"/>
                <a:gd name="T4" fmla="*/ 479 w 522"/>
                <a:gd name="T5" fmla="*/ 302 h 372"/>
                <a:gd name="T6" fmla="*/ 441 w 522"/>
                <a:gd name="T7" fmla="*/ 302 h 372"/>
                <a:gd name="T8" fmla="*/ 423 w 522"/>
                <a:gd name="T9" fmla="*/ 284 h 372"/>
                <a:gd name="T10" fmla="*/ 423 w 522"/>
                <a:gd name="T11" fmla="*/ 193 h 372"/>
                <a:gd name="T12" fmla="*/ 439 w 522"/>
                <a:gd name="T13" fmla="*/ 176 h 372"/>
                <a:gd name="T14" fmla="*/ 261 w 522"/>
                <a:gd name="T15" fmla="*/ 36 h 372"/>
                <a:gd name="T16" fmla="*/ 84 w 522"/>
                <a:gd name="T17" fmla="*/ 176 h 372"/>
                <a:gd name="T18" fmla="*/ 99 w 522"/>
                <a:gd name="T19" fmla="*/ 193 h 372"/>
                <a:gd name="T20" fmla="*/ 99 w 522"/>
                <a:gd name="T21" fmla="*/ 284 h 372"/>
                <a:gd name="T22" fmla="*/ 81 w 522"/>
                <a:gd name="T23" fmla="*/ 302 h 372"/>
                <a:gd name="T24" fmla="*/ 43 w 522"/>
                <a:gd name="T25" fmla="*/ 302 h 372"/>
                <a:gd name="T26" fmla="*/ 0 w 522"/>
                <a:gd name="T27" fmla="*/ 258 h 372"/>
                <a:gd name="T28" fmla="*/ 0 w 522"/>
                <a:gd name="T29" fmla="*/ 219 h 372"/>
                <a:gd name="T30" fmla="*/ 43 w 522"/>
                <a:gd name="T31" fmla="*/ 175 h 372"/>
                <a:gd name="T32" fmla="*/ 47 w 522"/>
                <a:gd name="T33" fmla="*/ 175 h 372"/>
                <a:gd name="T34" fmla="*/ 261 w 522"/>
                <a:gd name="T35" fmla="*/ 0 h 372"/>
                <a:gd name="T36" fmla="*/ 475 w 522"/>
                <a:gd name="T37" fmla="*/ 175 h 372"/>
                <a:gd name="T38" fmla="*/ 479 w 522"/>
                <a:gd name="T39" fmla="*/ 175 h 372"/>
                <a:gd name="T40" fmla="*/ 522 w 522"/>
                <a:gd name="T41" fmla="*/ 219 h 372"/>
                <a:gd name="T42" fmla="*/ 314 w 522"/>
                <a:gd name="T43" fmla="*/ 303 h 372"/>
                <a:gd name="T44" fmla="*/ 282 w 522"/>
                <a:gd name="T45" fmla="*/ 319 h 372"/>
                <a:gd name="T46" fmla="*/ 245 w 522"/>
                <a:gd name="T47" fmla="*/ 289 h 372"/>
                <a:gd name="T48" fmla="*/ 282 w 522"/>
                <a:gd name="T49" fmla="*/ 260 h 372"/>
                <a:gd name="T50" fmla="*/ 314 w 522"/>
                <a:gd name="T51" fmla="*/ 276 h 372"/>
                <a:gd name="T52" fmla="*/ 403 w 522"/>
                <a:gd name="T53" fmla="*/ 276 h 372"/>
                <a:gd name="T54" fmla="*/ 414 w 522"/>
                <a:gd name="T55" fmla="*/ 219 h 372"/>
                <a:gd name="T56" fmla="*/ 261 w 522"/>
                <a:gd name="T57" fmla="*/ 65 h 372"/>
                <a:gd name="T58" fmla="*/ 108 w 522"/>
                <a:gd name="T59" fmla="*/ 219 h 372"/>
                <a:gd name="T60" fmla="*/ 261 w 522"/>
                <a:gd name="T61" fmla="*/ 372 h 372"/>
                <a:gd name="T62" fmla="*/ 389 w 522"/>
                <a:gd name="T63" fmla="*/ 303 h 372"/>
                <a:gd name="T64" fmla="*/ 314 w 522"/>
                <a:gd name="T65" fmla="*/ 303 h 372"/>
                <a:gd name="T66" fmla="*/ 314 w 522"/>
                <a:gd name="T67" fmla="*/ 30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372">
                  <a:moveTo>
                    <a:pt x="522" y="219"/>
                  </a:moveTo>
                  <a:lnTo>
                    <a:pt x="522" y="258"/>
                  </a:lnTo>
                  <a:cubicBezTo>
                    <a:pt x="522" y="282"/>
                    <a:pt x="503" y="302"/>
                    <a:pt x="479" y="302"/>
                  </a:cubicBezTo>
                  <a:lnTo>
                    <a:pt x="441" y="302"/>
                  </a:lnTo>
                  <a:cubicBezTo>
                    <a:pt x="431" y="302"/>
                    <a:pt x="423" y="294"/>
                    <a:pt x="423" y="284"/>
                  </a:cubicBezTo>
                  <a:lnTo>
                    <a:pt x="423" y="193"/>
                  </a:lnTo>
                  <a:cubicBezTo>
                    <a:pt x="423" y="184"/>
                    <a:pt x="430" y="177"/>
                    <a:pt x="439" y="176"/>
                  </a:cubicBezTo>
                  <a:cubicBezTo>
                    <a:pt x="419" y="95"/>
                    <a:pt x="347" y="36"/>
                    <a:pt x="261" y="36"/>
                  </a:cubicBezTo>
                  <a:cubicBezTo>
                    <a:pt x="175" y="36"/>
                    <a:pt x="103" y="95"/>
                    <a:pt x="84" y="176"/>
                  </a:cubicBezTo>
                  <a:cubicBezTo>
                    <a:pt x="92" y="177"/>
                    <a:pt x="99" y="184"/>
                    <a:pt x="99" y="193"/>
                  </a:cubicBezTo>
                  <a:lnTo>
                    <a:pt x="99" y="284"/>
                  </a:lnTo>
                  <a:cubicBezTo>
                    <a:pt x="99" y="294"/>
                    <a:pt x="91" y="302"/>
                    <a:pt x="81" y="302"/>
                  </a:cubicBezTo>
                  <a:lnTo>
                    <a:pt x="43" y="302"/>
                  </a:lnTo>
                  <a:cubicBezTo>
                    <a:pt x="19" y="302"/>
                    <a:pt x="0" y="282"/>
                    <a:pt x="0" y="258"/>
                  </a:cubicBezTo>
                  <a:lnTo>
                    <a:pt x="0" y="219"/>
                  </a:lnTo>
                  <a:cubicBezTo>
                    <a:pt x="0" y="195"/>
                    <a:pt x="19" y="175"/>
                    <a:pt x="43" y="175"/>
                  </a:cubicBezTo>
                  <a:lnTo>
                    <a:pt x="47" y="175"/>
                  </a:lnTo>
                  <a:cubicBezTo>
                    <a:pt x="67" y="76"/>
                    <a:pt x="156" y="0"/>
                    <a:pt x="261" y="0"/>
                  </a:cubicBezTo>
                  <a:cubicBezTo>
                    <a:pt x="367" y="0"/>
                    <a:pt x="455" y="76"/>
                    <a:pt x="475" y="175"/>
                  </a:cubicBezTo>
                  <a:lnTo>
                    <a:pt x="479" y="175"/>
                  </a:lnTo>
                  <a:cubicBezTo>
                    <a:pt x="503" y="175"/>
                    <a:pt x="522" y="195"/>
                    <a:pt x="522" y="219"/>
                  </a:cubicBezTo>
                  <a:close/>
                  <a:moveTo>
                    <a:pt x="314" y="303"/>
                  </a:moveTo>
                  <a:cubicBezTo>
                    <a:pt x="308" y="312"/>
                    <a:pt x="296" y="319"/>
                    <a:pt x="282" y="319"/>
                  </a:cubicBezTo>
                  <a:cubicBezTo>
                    <a:pt x="261" y="319"/>
                    <a:pt x="245" y="306"/>
                    <a:pt x="245" y="289"/>
                  </a:cubicBezTo>
                  <a:cubicBezTo>
                    <a:pt x="245" y="273"/>
                    <a:pt x="261" y="260"/>
                    <a:pt x="282" y="260"/>
                  </a:cubicBezTo>
                  <a:cubicBezTo>
                    <a:pt x="296" y="260"/>
                    <a:pt x="308" y="266"/>
                    <a:pt x="314" y="276"/>
                  </a:cubicBezTo>
                  <a:lnTo>
                    <a:pt x="403" y="276"/>
                  </a:lnTo>
                  <a:cubicBezTo>
                    <a:pt x="410" y="258"/>
                    <a:pt x="414" y="239"/>
                    <a:pt x="414" y="219"/>
                  </a:cubicBezTo>
                  <a:cubicBezTo>
                    <a:pt x="414" y="134"/>
                    <a:pt x="346" y="65"/>
                    <a:pt x="261" y="65"/>
                  </a:cubicBezTo>
                  <a:cubicBezTo>
                    <a:pt x="176" y="65"/>
                    <a:pt x="108" y="134"/>
                    <a:pt x="108" y="219"/>
                  </a:cubicBezTo>
                  <a:cubicBezTo>
                    <a:pt x="108" y="303"/>
                    <a:pt x="176" y="372"/>
                    <a:pt x="261" y="372"/>
                  </a:cubicBezTo>
                  <a:cubicBezTo>
                    <a:pt x="315" y="372"/>
                    <a:pt x="362" y="344"/>
                    <a:pt x="389" y="303"/>
                  </a:cubicBezTo>
                  <a:lnTo>
                    <a:pt x="314" y="303"/>
                  </a:lnTo>
                  <a:lnTo>
                    <a:pt x="314" y="303"/>
                  </a:lnTo>
                  <a:close/>
                </a:path>
              </a:pathLst>
            </a:custGeom>
            <a:solidFill>
              <a:srgbClr val="006083"/>
            </a:solidFill>
            <a:ln>
              <a:noFill/>
            </a:ln>
          </p:spPr>
          <p:txBody>
            <a:bodyPr wrap="square" lIns="91440" tIns="45720" rIns="91440" bIns="4572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nvGrpSpPr>
            <p:cNvPr id="50" name="ïŝ1íďê"/>
            <p:cNvGrpSpPr/>
            <p:nvPr/>
          </p:nvGrpSpPr>
          <p:grpSpPr>
            <a:xfrm>
              <a:off x="2811538" y="1480835"/>
              <a:ext cx="2434088" cy="1071640"/>
              <a:chOff x="2082804" y="1329817"/>
              <a:chExt cx="2334087" cy="1071640"/>
            </a:xfrm>
          </p:grpSpPr>
          <p:sp>
            <p:nvSpPr>
              <p:cNvPr id="60" name="iṡ1îḋe"/>
              <p:cNvSpPr txBox="1"/>
              <p:nvPr/>
            </p:nvSpPr>
            <p:spPr>
              <a:xfrm>
                <a:off x="2082804" y="1677152"/>
                <a:ext cx="2334087" cy="724305"/>
              </a:xfrm>
              <a:prstGeom prst="rect">
                <a:avLst/>
              </a:prstGeom>
              <a:noFill/>
            </p:spPr>
            <p:txBody>
              <a:bodyPr wrap="square" lIns="91440" tIns="45720" rIns="91440" bIns="45720" anchor="t" anchorCtr="0">
                <a:normAutofit/>
              </a:bodyPr>
              <a:lstStyle/>
              <a:p>
                <a:pPr algn="r"/>
                <a:endParaRPr lang="zh-CN" altLang="en-US" sz="1100" dirty="0">
                  <a:solidFill>
                    <a:schemeClr val="accent1"/>
                  </a:solidFill>
                  <a:ea typeface="微软雅黑" panose="020B0503020204020204" pitchFamily="34" charset="-122"/>
                  <a:cs typeface="+mn-ea"/>
                  <a:sym typeface="Arial" panose="020B0604020202020204" pitchFamily="34" charset="0"/>
                </a:endParaRPr>
              </a:p>
            </p:txBody>
          </p:sp>
          <p:sp>
            <p:nvSpPr>
              <p:cNvPr id="61" name="íṧlïdê"/>
              <p:cNvSpPr/>
              <p:nvPr/>
            </p:nvSpPr>
            <p:spPr>
              <a:xfrm>
                <a:off x="2082804" y="1329817"/>
                <a:ext cx="2334087" cy="730234"/>
              </a:xfrm>
              <a:prstGeom prst="rect">
                <a:avLst/>
              </a:prstGeom>
            </p:spPr>
            <p:txBody>
              <a:bodyPr wrap="square" lIns="91440" tIns="45720" rIns="91440" bIns="45720" anchor="t" anchorCtr="0">
                <a:normAutofit/>
              </a:bodyPr>
              <a:lstStyle/>
              <a:p>
                <a:pPr algn="r"/>
                <a:r>
                  <a:rPr lang="zh-CN" altLang="en-US" sz="2400" dirty="0">
                    <a:solidFill>
                      <a:schemeClr val="accent1"/>
                    </a:solidFill>
                    <a:ea typeface="微软雅黑" panose="020B0503020204020204" pitchFamily="34" charset="-122"/>
                    <a:cs typeface="+mn-ea"/>
                    <a:sym typeface="Arial" panose="020B0604020202020204" pitchFamily="34" charset="0"/>
                  </a:rPr>
                  <a:t>目标管理 </a:t>
                </a:r>
              </a:p>
            </p:txBody>
          </p:sp>
        </p:grpSp>
        <p:grpSp>
          <p:nvGrpSpPr>
            <p:cNvPr id="51" name="isļiḋè"/>
            <p:cNvGrpSpPr/>
            <p:nvPr/>
          </p:nvGrpSpPr>
          <p:grpSpPr>
            <a:xfrm>
              <a:off x="6982151" y="4604816"/>
              <a:ext cx="2434088" cy="1071640"/>
              <a:chOff x="2082804" y="1329817"/>
              <a:chExt cx="2334087" cy="1071640"/>
            </a:xfrm>
          </p:grpSpPr>
          <p:sp>
            <p:nvSpPr>
              <p:cNvPr id="58" name="i$ļîďe"/>
              <p:cNvSpPr txBox="1"/>
              <p:nvPr/>
            </p:nvSpPr>
            <p:spPr>
              <a:xfrm>
                <a:off x="2082804" y="1677152"/>
                <a:ext cx="2334087" cy="724305"/>
              </a:xfrm>
              <a:prstGeom prst="rect">
                <a:avLst/>
              </a:prstGeom>
              <a:noFill/>
            </p:spPr>
            <p:txBody>
              <a:bodyPr wrap="square" lIns="91440" tIns="45720" rIns="91440" bIns="45720" anchor="t" anchorCtr="0">
                <a:normAutofit/>
              </a:bodyPr>
              <a:lstStyle/>
              <a:p>
                <a:pPr lvl="0" defTabSz="914400">
                  <a:lnSpc>
                    <a:spcPct val="120000"/>
                  </a:lnSpc>
                  <a:spcBef>
                    <a:spcPct val="0"/>
                  </a:spcBef>
                  <a:defRPr/>
                </a:pPr>
                <a:endParaRPr lang="zh-CN" altLang="en-US" sz="1100" dirty="0">
                  <a:solidFill>
                    <a:schemeClr val="dk1">
                      <a:lumMod val="100000"/>
                    </a:schemeClr>
                  </a:solidFill>
                </a:endParaRPr>
              </a:p>
            </p:txBody>
          </p:sp>
          <p:sp>
            <p:nvSpPr>
              <p:cNvPr id="59" name="îŝlïḓê"/>
              <p:cNvSpPr/>
              <p:nvPr/>
            </p:nvSpPr>
            <p:spPr>
              <a:xfrm>
                <a:off x="2082804" y="1329817"/>
                <a:ext cx="2334087" cy="737689"/>
              </a:xfrm>
              <a:prstGeom prst="rect">
                <a:avLst/>
              </a:prstGeom>
            </p:spPr>
            <p:txBody>
              <a:bodyPr wrap="square" lIns="91440" tIns="45720" rIns="91440" bIns="45720" anchor="t" anchorCtr="0">
                <a:normAutofit/>
              </a:bodyPr>
              <a:lstStyle/>
              <a:p>
                <a:r>
                  <a:rPr lang="zh-CN" altLang="en-US" sz="2400" dirty="0">
                    <a:solidFill>
                      <a:schemeClr val="accent1"/>
                    </a:solidFill>
                    <a:ea typeface="微软雅黑" panose="020B0503020204020204" pitchFamily="34" charset="-122"/>
                    <a:cs typeface="+mn-ea"/>
                    <a:sym typeface="Arial" panose="020B0604020202020204" pitchFamily="34" charset="0"/>
                  </a:rPr>
                  <a:t>报告系统 </a:t>
                </a:r>
              </a:p>
            </p:txBody>
          </p:sp>
        </p:grpSp>
        <p:grpSp>
          <p:nvGrpSpPr>
            <p:cNvPr id="52" name="ïṧľidé"/>
            <p:cNvGrpSpPr/>
            <p:nvPr/>
          </p:nvGrpSpPr>
          <p:grpSpPr>
            <a:xfrm>
              <a:off x="1381269" y="3026578"/>
              <a:ext cx="2434088" cy="1071640"/>
              <a:chOff x="2082804" y="1329817"/>
              <a:chExt cx="2334087" cy="1071640"/>
            </a:xfrm>
          </p:grpSpPr>
          <p:sp>
            <p:nvSpPr>
              <p:cNvPr id="56" name="iṣ1îḋê"/>
              <p:cNvSpPr txBox="1"/>
              <p:nvPr/>
            </p:nvSpPr>
            <p:spPr>
              <a:xfrm>
                <a:off x="2082804" y="1677152"/>
                <a:ext cx="2334087" cy="724305"/>
              </a:xfrm>
              <a:prstGeom prst="rect">
                <a:avLst/>
              </a:prstGeom>
              <a:noFill/>
            </p:spPr>
            <p:txBody>
              <a:bodyPr wrap="square" lIns="91440" tIns="45720" rIns="91440" bIns="45720" anchor="t" anchorCtr="0">
                <a:normAutofit/>
              </a:bodyPr>
              <a:lstStyle/>
              <a:p>
                <a:pPr lvl="0" algn="r" defTabSz="914400">
                  <a:lnSpc>
                    <a:spcPct val="120000"/>
                  </a:lnSpc>
                  <a:spcBef>
                    <a:spcPct val="0"/>
                  </a:spcBef>
                  <a:defRPr/>
                </a:pPr>
                <a:endParaRPr lang="zh-CN" altLang="en-US" sz="1100" dirty="0">
                  <a:solidFill>
                    <a:schemeClr val="dk1">
                      <a:lumMod val="100000"/>
                    </a:schemeClr>
                  </a:solidFill>
                </a:endParaRPr>
              </a:p>
            </p:txBody>
          </p:sp>
          <p:sp>
            <p:nvSpPr>
              <p:cNvPr id="57" name="ïṡļíďé"/>
              <p:cNvSpPr/>
              <p:nvPr/>
            </p:nvSpPr>
            <p:spPr>
              <a:xfrm>
                <a:off x="2082804" y="1329817"/>
                <a:ext cx="2334087" cy="906478"/>
              </a:xfrm>
              <a:prstGeom prst="rect">
                <a:avLst/>
              </a:prstGeom>
            </p:spPr>
            <p:txBody>
              <a:bodyPr wrap="square" lIns="91440" tIns="45720" rIns="91440" bIns="45720" anchor="t" anchorCtr="0">
                <a:normAutofit/>
              </a:bodyPr>
              <a:lstStyle/>
              <a:p>
                <a:pPr algn="r"/>
                <a:r>
                  <a:rPr lang="zh-CN" altLang="en-US" sz="2400" dirty="0">
                    <a:solidFill>
                      <a:schemeClr val="accent1"/>
                    </a:solidFill>
                    <a:ea typeface="微软雅黑" panose="020B0503020204020204" pitchFamily="34" charset="-122"/>
                    <a:cs typeface="+mn-ea"/>
                    <a:sym typeface="Arial" panose="020B0604020202020204" pitchFamily="34" charset="0"/>
                  </a:rPr>
                  <a:t>有效会议</a:t>
                </a:r>
              </a:p>
            </p:txBody>
          </p:sp>
        </p:grpSp>
        <p:grpSp>
          <p:nvGrpSpPr>
            <p:cNvPr id="53" name="ïṩľîḓê"/>
            <p:cNvGrpSpPr/>
            <p:nvPr/>
          </p:nvGrpSpPr>
          <p:grpSpPr>
            <a:xfrm>
              <a:off x="8406130" y="3026578"/>
              <a:ext cx="2434088" cy="1071640"/>
              <a:chOff x="2082804" y="1329817"/>
              <a:chExt cx="2334087" cy="1071640"/>
            </a:xfrm>
          </p:grpSpPr>
          <p:sp>
            <p:nvSpPr>
              <p:cNvPr id="54" name="ïŝlïḑê"/>
              <p:cNvSpPr txBox="1"/>
              <p:nvPr/>
            </p:nvSpPr>
            <p:spPr>
              <a:xfrm>
                <a:off x="2082804" y="1677152"/>
                <a:ext cx="2334087" cy="724305"/>
              </a:xfrm>
              <a:prstGeom prst="rect">
                <a:avLst/>
              </a:prstGeom>
              <a:noFill/>
            </p:spPr>
            <p:txBody>
              <a:bodyPr wrap="square" lIns="91440" tIns="45720" rIns="91440" bIns="45720" anchor="t" anchorCtr="0">
                <a:normAutofit/>
              </a:bodyPr>
              <a:lstStyle/>
              <a:p>
                <a:pPr lvl="0" defTabSz="914400">
                  <a:lnSpc>
                    <a:spcPct val="120000"/>
                  </a:lnSpc>
                  <a:spcBef>
                    <a:spcPct val="0"/>
                  </a:spcBef>
                  <a:defRPr/>
                </a:pPr>
                <a:endParaRPr lang="zh-CN" altLang="en-US" sz="1100" dirty="0">
                  <a:solidFill>
                    <a:schemeClr val="dk1">
                      <a:lumMod val="100000"/>
                    </a:schemeClr>
                  </a:solidFill>
                </a:endParaRPr>
              </a:p>
            </p:txBody>
          </p:sp>
          <p:sp>
            <p:nvSpPr>
              <p:cNvPr id="55" name="iṧļiďê"/>
              <p:cNvSpPr/>
              <p:nvPr/>
            </p:nvSpPr>
            <p:spPr>
              <a:xfrm>
                <a:off x="2082804" y="1329817"/>
                <a:ext cx="2334087" cy="618443"/>
              </a:xfrm>
              <a:prstGeom prst="rect">
                <a:avLst/>
              </a:prstGeom>
            </p:spPr>
            <p:txBody>
              <a:bodyPr wrap="square" lIns="91440" tIns="45720" rIns="91440" bIns="45720" anchor="t" anchorCtr="0">
                <a:normAutofit/>
              </a:bodyPr>
              <a:lstStyle/>
              <a:p>
                <a:r>
                  <a:rPr lang="zh-CN" altLang="en-US" sz="2400" dirty="0">
                    <a:solidFill>
                      <a:schemeClr val="accent1"/>
                    </a:solidFill>
                    <a:ea typeface="微软雅黑" panose="020B0503020204020204" pitchFamily="34" charset="-122"/>
                    <a:cs typeface="+mn-ea"/>
                    <a:sym typeface="Arial" panose="020B0604020202020204" pitchFamily="34" charset="0"/>
                  </a:rPr>
                  <a:t>人岗匹配</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15"/>
          <p:cNvSpPr/>
          <p:nvPr/>
        </p:nvSpPr>
        <p:spPr>
          <a:xfrm>
            <a:off x="7338401" y="117757"/>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 name="圆角矩形 1"/>
          <p:cNvSpPr/>
          <p:nvPr/>
        </p:nvSpPr>
        <p:spPr>
          <a:xfrm>
            <a:off x="1719971" y="1474963"/>
            <a:ext cx="8823330" cy="3601359"/>
          </a:xfrm>
          <a:prstGeom prst="roundRect">
            <a:avLst>
              <a:gd name="adj" fmla="val 9960"/>
            </a:avLst>
          </a:prstGeom>
          <a:solidFill>
            <a:srgbClr val="29BBD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圆角矩形 2"/>
          <p:cNvSpPr/>
          <p:nvPr/>
        </p:nvSpPr>
        <p:spPr>
          <a:xfrm>
            <a:off x="2006089" y="1835963"/>
            <a:ext cx="8283125" cy="2971121"/>
          </a:xfrm>
          <a:prstGeom prst="roundRect">
            <a:avLst/>
          </a:prstGeom>
          <a:solidFill>
            <a:sysClr val="window" lastClr="FFFFFF"/>
          </a:solidFill>
          <a:ln w="25400" cap="flat" cmpd="sng" algn="ctr">
            <a:solidFill>
              <a:sysClr val="window" lastClr="FFFFFF">
                <a:lumMod val="95000"/>
              </a:sysClr>
            </a:solid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a:spLocks noChangeArrowheads="1"/>
          </p:cNvSpPr>
          <p:nvPr>
            <p:custDataLst>
              <p:tags r:id="rId1"/>
            </p:custDataLst>
          </p:nvPr>
        </p:nvSpPr>
        <p:spPr bwMode="auto">
          <a:xfrm>
            <a:off x="4924472" y="2311566"/>
            <a:ext cx="5525040" cy="7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48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提升执行力</a:t>
            </a:r>
          </a:p>
        </p:txBody>
      </p:sp>
      <p:sp>
        <p:nvSpPr>
          <p:cNvPr id="21" name="文本框 20"/>
          <p:cNvSpPr txBox="1"/>
          <p:nvPr/>
        </p:nvSpPr>
        <p:spPr>
          <a:xfrm>
            <a:off x="3372215" y="2452104"/>
            <a:ext cx="1005404" cy="1862048"/>
          </a:xfrm>
          <a:prstGeom prst="rect">
            <a:avLst/>
          </a:prstGeom>
          <a:noFill/>
        </p:spPr>
        <p:txBody>
          <a:bodyPr wrap="none" rtlCol="0">
            <a:spAutoFit/>
          </a:bodyPr>
          <a:lstStyle/>
          <a:p>
            <a:pPr algn="ctr"/>
            <a:r>
              <a:rPr lang="en-US" altLang="zh-CN" sz="11500" b="1" dirty="0">
                <a:solidFill>
                  <a:srgbClr val="29BBD2"/>
                </a:solidFill>
                <a:ea typeface="微软雅黑" panose="020B0503020204020204" pitchFamily="34" charset="-122"/>
                <a:cs typeface="+mn-ea"/>
                <a:sym typeface="Arial" panose="020B0604020202020204" pitchFamily="34" charset="0"/>
              </a:rPr>
              <a:t>2</a:t>
            </a:r>
            <a:endParaRPr lang="zh-CN" altLang="en-US" sz="11500" b="1" dirty="0">
              <a:solidFill>
                <a:srgbClr val="29BBD2"/>
              </a:solidFill>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4988868"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3" name="Freeform 21"/>
          <p:cNvSpPr>
            <a:spLocks noEditPoints="1"/>
          </p:cNvSpPr>
          <p:nvPr/>
        </p:nvSpPr>
        <p:spPr bwMode="auto">
          <a:xfrm>
            <a:off x="7551991" y="3194518"/>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4" name="Freeform 21"/>
          <p:cNvSpPr>
            <a:spLocks noEditPoints="1"/>
          </p:cNvSpPr>
          <p:nvPr/>
        </p:nvSpPr>
        <p:spPr bwMode="auto">
          <a:xfrm>
            <a:off x="4988868"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5" name="Freeform 21"/>
          <p:cNvSpPr>
            <a:spLocks noEditPoints="1"/>
          </p:cNvSpPr>
          <p:nvPr/>
        </p:nvSpPr>
        <p:spPr bwMode="auto">
          <a:xfrm>
            <a:off x="7551946" y="359419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26" name="TextBox 9"/>
          <p:cNvSpPr txBox="1"/>
          <p:nvPr/>
        </p:nvSpPr>
        <p:spPr>
          <a:xfrm>
            <a:off x="5208386" y="3120265"/>
            <a:ext cx="1734549"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管理的五大职能</a:t>
            </a:r>
          </a:p>
        </p:txBody>
      </p:sp>
      <p:sp>
        <p:nvSpPr>
          <p:cNvPr id="27" name="TextBox 10"/>
          <p:cNvSpPr txBox="1"/>
          <p:nvPr/>
        </p:nvSpPr>
        <p:spPr>
          <a:xfrm>
            <a:off x="5208386" y="3529831"/>
            <a:ext cx="2224086"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管理者需要具备的技能</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7747264" y="3120265"/>
            <a:ext cx="2005484"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管理的五大任务</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4"/>
          <p:cNvSpPr txBox="1"/>
          <p:nvPr/>
        </p:nvSpPr>
        <p:spPr>
          <a:xfrm>
            <a:off x="7747264" y="3529831"/>
            <a:ext cx="185564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有效管理的标准</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0"/>
          <p:cNvSpPr txBox="1"/>
          <p:nvPr/>
        </p:nvSpPr>
        <p:spPr>
          <a:xfrm>
            <a:off x="5145263" y="3932751"/>
            <a:ext cx="2225232"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为人处世的</a:t>
            </a:r>
            <a:r>
              <a:rPr lang="en-US" altLang="zh-CN"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个原则 </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1"/>
          <p:cNvSpPr>
            <a:spLocks noEditPoints="1"/>
          </p:cNvSpPr>
          <p:nvPr/>
        </p:nvSpPr>
        <p:spPr bwMode="auto">
          <a:xfrm>
            <a:off x="4987800" y="400700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32" name="Freeform 21"/>
          <p:cNvSpPr>
            <a:spLocks noEditPoints="1"/>
          </p:cNvSpPr>
          <p:nvPr/>
        </p:nvSpPr>
        <p:spPr bwMode="auto">
          <a:xfrm>
            <a:off x="7565639" y="399711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29BBD2"/>
          </a:solidFill>
          <a:ln>
            <a:noFill/>
          </a:ln>
        </p:spPr>
        <p:txBody>
          <a:bodyPr vert="horz" wrap="square" lIns="91428" tIns="45714" rIns="91428" bIns="45714" numCol="1" anchor="t" anchorCtr="0" compatLnSpc="1"/>
          <a:lstStyle/>
          <a:p>
            <a:endParaRPr lang="zh-CN" altLang="en-US" sz="1400">
              <a:solidFill>
                <a:srgbClr val="29BBD2"/>
              </a:solidFill>
              <a:ea typeface="微软雅黑" panose="020B0503020204020204" pitchFamily="34" charset="-122"/>
              <a:cs typeface="+mn-ea"/>
              <a:sym typeface="Arial" panose="020B0604020202020204" pitchFamily="34" charset="0"/>
            </a:endParaRPr>
          </a:p>
        </p:txBody>
      </p:sp>
      <p:sp>
        <p:nvSpPr>
          <p:cNvPr id="33" name="TextBox 14"/>
          <p:cNvSpPr txBox="1"/>
          <p:nvPr/>
        </p:nvSpPr>
        <p:spPr>
          <a:xfrm>
            <a:off x="7747264" y="3932751"/>
            <a:ext cx="1944870" cy="3385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有效的管理工具</a:t>
            </a:r>
            <a:endParaRPr lang="zh-CN" altLang="en-US" sz="16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4" name="直接连接符 33"/>
          <p:cNvCxnSpPr/>
          <p:nvPr/>
        </p:nvCxnSpPr>
        <p:spPr bwMode="auto">
          <a:xfrm>
            <a:off x="4563363" y="2295693"/>
            <a:ext cx="0" cy="2112616"/>
          </a:xfrm>
          <a:prstGeom prst="line">
            <a:avLst/>
          </a:prstGeom>
          <a:solidFill>
            <a:schemeClr val="accent1"/>
          </a:solidFill>
          <a:ln w="9525" cap="flat" cmpd="sng" algn="ctr">
            <a:solidFill>
              <a:srgbClr val="29BBD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9"/>
          <p:cNvSpPr txBox="1"/>
          <p:nvPr/>
        </p:nvSpPr>
        <p:spPr>
          <a:xfrm>
            <a:off x="2325398" y="3468275"/>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a:r>
              <a:rPr lang="en-US" altLang="zh-CN" sz="24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rPr>
              <a:t>PART</a:t>
            </a:r>
            <a:endParaRPr lang="zh-CN" altLang="en-US" sz="2400" dirty="0">
              <a:solidFill>
                <a:srgbClr val="29BBD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任意多边形 15"/>
          <p:cNvSpPr/>
          <p:nvPr/>
        </p:nvSpPr>
        <p:spPr>
          <a:xfrm>
            <a:off x="2563171" y="5052546"/>
            <a:ext cx="1589727" cy="1393001"/>
          </a:xfrm>
          <a:custGeom>
            <a:avLst/>
            <a:gdLst>
              <a:gd name="connsiteX0" fmla="*/ 6105379 w 6105379"/>
              <a:gd name="connsiteY0" fmla="*/ 0 h 6020972"/>
              <a:gd name="connsiteX1" fmla="*/ 6105379 w 6105379"/>
              <a:gd name="connsiteY1" fmla="*/ 984738 h 6020972"/>
              <a:gd name="connsiteX2" fmla="*/ 1083213 w 6105379"/>
              <a:gd name="connsiteY2" fmla="*/ 6020972 h 6020972"/>
              <a:gd name="connsiteX3" fmla="*/ 0 w 6105379"/>
              <a:gd name="connsiteY3" fmla="*/ 6020972 h 6020972"/>
              <a:gd name="connsiteX4" fmla="*/ 6105379 w 6105379"/>
              <a:gd name="connsiteY4" fmla="*/ 0 h 6020972"/>
              <a:gd name="connsiteX0-1" fmla="*/ 6947208 w 6947208"/>
              <a:gd name="connsiteY0-2" fmla="*/ 0 h 6877315"/>
              <a:gd name="connsiteX1-3" fmla="*/ 6105379 w 6947208"/>
              <a:gd name="connsiteY1-4" fmla="*/ 1841081 h 6877315"/>
              <a:gd name="connsiteX2-5" fmla="*/ 1083213 w 6947208"/>
              <a:gd name="connsiteY2-6" fmla="*/ 6877315 h 6877315"/>
              <a:gd name="connsiteX3-7" fmla="*/ 0 w 6947208"/>
              <a:gd name="connsiteY3-8" fmla="*/ 6877315 h 6877315"/>
              <a:gd name="connsiteX4-9" fmla="*/ 6947208 w 6947208"/>
              <a:gd name="connsiteY4-10" fmla="*/ 0 h 6877315"/>
              <a:gd name="connsiteX0-11" fmla="*/ 6947208 w 7847093"/>
              <a:gd name="connsiteY0-12" fmla="*/ 16747 h 6894062"/>
              <a:gd name="connsiteX1-13" fmla="*/ 7847093 w 7847093"/>
              <a:gd name="connsiteY1-14" fmla="*/ 0 h 6894062"/>
              <a:gd name="connsiteX2-15" fmla="*/ 1083213 w 7847093"/>
              <a:gd name="connsiteY2-16" fmla="*/ 6894062 h 6894062"/>
              <a:gd name="connsiteX3-17" fmla="*/ 0 w 7847093"/>
              <a:gd name="connsiteY3-18" fmla="*/ 6894062 h 6894062"/>
              <a:gd name="connsiteX4-19" fmla="*/ 6947208 w 7847093"/>
              <a:gd name="connsiteY4-20" fmla="*/ 16747 h 6894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9A60F"/>
              </a:gs>
              <a:gs pos="1000">
                <a:srgbClr val="C00000"/>
              </a:gs>
              <a:gs pos="24000">
                <a:srgbClr val="F9A60F"/>
              </a:gs>
              <a:gs pos="67000">
                <a:srgbClr val="FFC000"/>
              </a:gs>
              <a:gs pos="98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矩形: 圆角 37"/>
          <p:cNvSpPr/>
          <p:nvPr/>
        </p:nvSpPr>
        <p:spPr bwMode="auto">
          <a:xfrm rot="18712966" flipV="1">
            <a:off x="3262917" y="5653401"/>
            <a:ext cx="1224000" cy="45719"/>
          </a:xfrm>
          <a:prstGeom prst="roundRect">
            <a:avLst>
              <a:gd name="adj" fmla="val 50000"/>
            </a:avLst>
          </a:prstGeom>
          <a:solidFill>
            <a:srgbClr val="F395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0" name="任意多边形: 形状 59"/>
          <p:cNvSpPr/>
          <p:nvPr/>
        </p:nvSpPr>
        <p:spPr bwMode="auto">
          <a:xfrm rot="1564481">
            <a:off x="10195562" y="-2021751"/>
            <a:ext cx="3867286" cy="3714372"/>
          </a:xfrm>
          <a:custGeom>
            <a:avLst/>
            <a:gdLst>
              <a:gd name="connsiteX0" fmla="*/ 2686304 w 3867286"/>
              <a:gd name="connsiteY0" fmla="*/ 3562417 h 3714372"/>
              <a:gd name="connsiteX1" fmla="*/ 1933643 w 3867286"/>
              <a:gd name="connsiteY1" fmla="*/ 3714372 h 3714372"/>
              <a:gd name="connsiteX2" fmla="*/ 0 w 3867286"/>
              <a:gd name="connsiteY2" fmla="*/ 1780729 h 3714372"/>
              <a:gd name="connsiteX3" fmla="*/ 1011954 w 3867286"/>
              <a:gd name="connsiteY3" fmla="*/ 80466 h 3714372"/>
              <a:gd name="connsiteX4" fmla="*/ 1178992 w 3867286"/>
              <a:gd name="connsiteY4" fmla="*/ 0 h 3714372"/>
              <a:gd name="connsiteX5" fmla="*/ 1849082 w 3867286"/>
              <a:gd name="connsiteY5" fmla="*/ 1406573 h 3714372"/>
              <a:gd name="connsiteX6" fmla="*/ 1993430 w 3867286"/>
              <a:gd name="connsiteY6" fmla="*/ 1457765 h 3714372"/>
              <a:gd name="connsiteX7" fmla="*/ 3547782 w 3867286"/>
              <a:gd name="connsiteY7" fmla="*/ 717274 h 3714372"/>
              <a:gd name="connsiteX8" fmla="*/ 3633906 w 3867286"/>
              <a:gd name="connsiteY8" fmla="*/ 859040 h 3714372"/>
              <a:gd name="connsiteX9" fmla="*/ 3867286 w 3867286"/>
              <a:gd name="connsiteY9" fmla="*/ 1780729 h 3714372"/>
              <a:gd name="connsiteX10" fmla="*/ 2686304 w 3867286"/>
              <a:gd name="connsiteY10" fmla="*/ 3562417 h 3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7286" h="3714372">
                <a:moveTo>
                  <a:pt x="2686304" y="3562417"/>
                </a:moveTo>
                <a:cubicBezTo>
                  <a:pt x="2454966" y="3660265"/>
                  <a:pt x="2200624" y="3714372"/>
                  <a:pt x="1933643" y="3714372"/>
                </a:cubicBezTo>
                <a:cubicBezTo>
                  <a:pt x="865721" y="3714372"/>
                  <a:pt x="0" y="2848651"/>
                  <a:pt x="0" y="1780729"/>
                </a:cubicBezTo>
                <a:cubicBezTo>
                  <a:pt x="0" y="1046533"/>
                  <a:pt x="409189" y="407908"/>
                  <a:pt x="1011954" y="80466"/>
                </a:cubicBezTo>
                <a:lnTo>
                  <a:pt x="1178992" y="0"/>
                </a:lnTo>
                <a:lnTo>
                  <a:pt x="1849082" y="1406573"/>
                </a:lnTo>
                <a:cubicBezTo>
                  <a:pt x="1874806" y="1460570"/>
                  <a:pt x="1939433" y="1483489"/>
                  <a:pt x="1993430" y="1457765"/>
                </a:cubicBezTo>
                <a:lnTo>
                  <a:pt x="3547782" y="717274"/>
                </a:lnTo>
                <a:lnTo>
                  <a:pt x="3633906" y="859040"/>
                </a:lnTo>
                <a:cubicBezTo>
                  <a:pt x="3782743" y="1133024"/>
                  <a:pt x="3867286" y="1447003"/>
                  <a:pt x="3867286" y="1780729"/>
                </a:cubicBezTo>
                <a:cubicBezTo>
                  <a:pt x="3867286" y="2581670"/>
                  <a:pt x="3380318" y="3268874"/>
                  <a:pt x="2686304" y="3562417"/>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2" name="任意多边形: 形状 61"/>
          <p:cNvSpPr/>
          <p:nvPr/>
        </p:nvSpPr>
        <p:spPr bwMode="auto">
          <a:xfrm rot="9745130">
            <a:off x="-264218" y="5491898"/>
            <a:ext cx="1796612" cy="1796612"/>
          </a:xfrm>
          <a:custGeom>
            <a:avLst/>
            <a:gdLst>
              <a:gd name="connsiteX0" fmla="*/ 898306 w 1796612"/>
              <a:gd name="connsiteY0" fmla="*/ 0 h 1796612"/>
              <a:gd name="connsiteX1" fmla="*/ 1165435 w 1796612"/>
              <a:gd name="connsiteY1" fmla="*/ 40386 h 1796612"/>
              <a:gd name="connsiteX2" fmla="*/ 1165917 w 1796612"/>
              <a:gd name="connsiteY2" fmla="*/ 40563 h 1796612"/>
              <a:gd name="connsiteX3" fmla="*/ 1165917 w 1796612"/>
              <a:gd name="connsiteY3" fmla="*/ 380548 h 1796612"/>
              <a:gd name="connsiteX4" fmla="*/ 1274215 w 1796612"/>
              <a:gd name="connsiteY4" fmla="*/ 488846 h 1796612"/>
              <a:gd name="connsiteX5" fmla="*/ 1697212 w 1796612"/>
              <a:gd name="connsiteY5" fmla="*/ 488846 h 1796612"/>
              <a:gd name="connsiteX6" fmla="*/ 1726019 w 1796612"/>
              <a:gd name="connsiteY6" fmla="*/ 548645 h 1796612"/>
              <a:gd name="connsiteX7" fmla="*/ 1796612 w 1796612"/>
              <a:gd name="connsiteY7" fmla="*/ 898306 h 1796612"/>
              <a:gd name="connsiteX8" fmla="*/ 898306 w 1796612"/>
              <a:gd name="connsiteY8" fmla="*/ 1796612 h 1796612"/>
              <a:gd name="connsiteX9" fmla="*/ 0 w 1796612"/>
              <a:gd name="connsiteY9" fmla="*/ 898306 h 1796612"/>
              <a:gd name="connsiteX10" fmla="*/ 898306 w 1796612"/>
              <a:gd name="connsiteY10" fmla="*/ 0 h 17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12" h="1796612">
                <a:moveTo>
                  <a:pt x="898306" y="0"/>
                </a:moveTo>
                <a:cubicBezTo>
                  <a:pt x="991329" y="0"/>
                  <a:pt x="1081049" y="14140"/>
                  <a:pt x="1165435" y="40386"/>
                </a:cubicBezTo>
                <a:lnTo>
                  <a:pt x="1165917" y="40563"/>
                </a:lnTo>
                <a:lnTo>
                  <a:pt x="1165917" y="380548"/>
                </a:lnTo>
                <a:cubicBezTo>
                  <a:pt x="1165917" y="440359"/>
                  <a:pt x="1214404" y="488846"/>
                  <a:pt x="1274215" y="488846"/>
                </a:cubicBezTo>
                <a:lnTo>
                  <a:pt x="1697212" y="488846"/>
                </a:lnTo>
                <a:lnTo>
                  <a:pt x="1726019" y="548645"/>
                </a:lnTo>
                <a:cubicBezTo>
                  <a:pt x="1771476" y="656117"/>
                  <a:pt x="1796612" y="774276"/>
                  <a:pt x="1796612" y="898306"/>
                </a:cubicBezTo>
                <a:cubicBezTo>
                  <a:pt x="1796612" y="1394427"/>
                  <a:pt x="1394427" y="1796612"/>
                  <a:pt x="898306" y="1796612"/>
                </a:cubicBezTo>
                <a:cubicBezTo>
                  <a:pt x="402185" y="1796612"/>
                  <a:pt x="0" y="1394427"/>
                  <a:pt x="0" y="898306"/>
                </a:cubicBezTo>
                <a:cubicBezTo>
                  <a:pt x="0" y="402185"/>
                  <a:pt x="402185" y="0"/>
                  <a:pt x="898306"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3" name="任意多边形: 形状 62"/>
          <p:cNvSpPr/>
          <p:nvPr/>
        </p:nvSpPr>
        <p:spPr bwMode="auto">
          <a:xfrm>
            <a:off x="901701" y="-683905"/>
            <a:ext cx="1064697" cy="1064697"/>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FD885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4" name="椭圆 63"/>
          <p:cNvSpPr/>
          <p:nvPr/>
        </p:nvSpPr>
        <p:spPr bwMode="auto">
          <a:xfrm>
            <a:off x="-412615" y="953296"/>
            <a:ext cx="825230" cy="825230"/>
          </a:xfrm>
          <a:prstGeom prst="ellipse">
            <a:avLst/>
          </a:prstGeom>
          <a:solidFill>
            <a:srgbClr val="1DB4C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5" name="任意多边形: 形状 64"/>
          <p:cNvSpPr/>
          <p:nvPr/>
        </p:nvSpPr>
        <p:spPr bwMode="auto">
          <a:xfrm>
            <a:off x="11290299" y="5912796"/>
            <a:ext cx="1890408" cy="1890408"/>
          </a:xfrm>
          <a:custGeom>
            <a:avLst/>
            <a:gdLst>
              <a:gd name="connsiteX0" fmla="*/ 4648201 w 9296400"/>
              <a:gd name="connsiteY0" fmla="*/ 1328305 h 9296400"/>
              <a:gd name="connsiteX1" fmla="*/ 1328305 w 9296400"/>
              <a:gd name="connsiteY1" fmla="*/ 4648201 h 9296400"/>
              <a:gd name="connsiteX2" fmla="*/ 4648201 w 9296400"/>
              <a:gd name="connsiteY2" fmla="*/ 7968097 h 9296400"/>
              <a:gd name="connsiteX3" fmla="*/ 7968097 w 9296400"/>
              <a:gd name="connsiteY3" fmla="*/ 4648201 h 9296400"/>
              <a:gd name="connsiteX4" fmla="*/ 4648201 w 9296400"/>
              <a:gd name="connsiteY4" fmla="*/ 1328305 h 9296400"/>
              <a:gd name="connsiteX5" fmla="*/ 4648200 w 9296400"/>
              <a:gd name="connsiteY5" fmla="*/ 0 h 9296400"/>
              <a:gd name="connsiteX6" fmla="*/ 9296400 w 9296400"/>
              <a:gd name="connsiteY6" fmla="*/ 4648200 h 9296400"/>
              <a:gd name="connsiteX7" fmla="*/ 4648200 w 9296400"/>
              <a:gd name="connsiteY7" fmla="*/ 9296400 h 9296400"/>
              <a:gd name="connsiteX8" fmla="*/ 0 w 9296400"/>
              <a:gd name="connsiteY8" fmla="*/ 4648200 h 9296400"/>
              <a:gd name="connsiteX9" fmla="*/ 4648200 w 9296400"/>
              <a:gd name="connsiteY9" fmla="*/ 0 h 92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0" h="9296400">
                <a:moveTo>
                  <a:pt x="4648201" y="1328305"/>
                </a:moveTo>
                <a:cubicBezTo>
                  <a:pt x="2814673" y="1328305"/>
                  <a:pt x="1328305" y="2814673"/>
                  <a:pt x="1328305" y="4648201"/>
                </a:cubicBezTo>
                <a:cubicBezTo>
                  <a:pt x="1328305" y="6481729"/>
                  <a:pt x="2814673" y="7968097"/>
                  <a:pt x="4648201" y="7968097"/>
                </a:cubicBezTo>
                <a:cubicBezTo>
                  <a:pt x="6481729" y="7968097"/>
                  <a:pt x="7968097" y="6481729"/>
                  <a:pt x="7968097" y="4648201"/>
                </a:cubicBezTo>
                <a:cubicBezTo>
                  <a:pt x="7968097" y="2814673"/>
                  <a:pt x="6481729" y="1328305"/>
                  <a:pt x="4648201" y="1328305"/>
                </a:cubicBezTo>
                <a:close/>
                <a:moveTo>
                  <a:pt x="4648200" y="0"/>
                </a:moveTo>
                <a:cubicBezTo>
                  <a:pt x="7215330" y="0"/>
                  <a:pt x="9296400" y="2081070"/>
                  <a:pt x="9296400" y="4648200"/>
                </a:cubicBezTo>
                <a:cubicBezTo>
                  <a:pt x="9296400" y="7215330"/>
                  <a:pt x="7215330" y="9296400"/>
                  <a:pt x="4648200" y="9296400"/>
                </a:cubicBezTo>
                <a:cubicBezTo>
                  <a:pt x="2081070" y="9296400"/>
                  <a:pt x="0" y="7215330"/>
                  <a:pt x="0" y="4648200"/>
                </a:cubicBezTo>
                <a:cubicBezTo>
                  <a:pt x="0" y="2081070"/>
                  <a:pt x="2081070" y="0"/>
                  <a:pt x="4648200" y="0"/>
                </a:cubicBezTo>
                <a:close/>
              </a:path>
            </a:pathLst>
          </a:custGeom>
          <a:solidFill>
            <a:srgbClr val="29BBD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childTnLst>
                                </p:cTn>
                              </p:par>
                            </p:childTnLst>
                          </p:cTn>
                        </p:par>
                        <p:par>
                          <p:cTn id="117" fill="hold">
                            <p:stCondLst>
                              <p:cond delay="6500"/>
                            </p:stCondLst>
                            <p:childTnLst>
                              <p:par>
                                <p:cTn id="118" presetID="10" presetClass="entr" presetSubtype="0"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par>
                          <p:cTn id="121" fill="hold">
                            <p:stCondLst>
                              <p:cond delay="7000"/>
                            </p:stCondLst>
                            <p:childTnLst>
                              <p:par>
                                <p:cTn id="122" presetID="10"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3" grpId="0" animBg="1"/>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3" grpId="0"/>
      <p:bldP spid="35" grpId="0"/>
      <p:bldP spid="36" grpId="0" animBg="1"/>
      <p:bldP spid="38" grpId="0" animBg="1"/>
      <p:bldP spid="60"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bwMode="auto">
          <a:xfrm>
            <a:off x="1489869" y="1590112"/>
            <a:ext cx="9831399" cy="84645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ea typeface="微软雅黑" panose="020B0503020204020204" pitchFamily="34" charset="-122"/>
              <a:cs typeface="+mn-ea"/>
              <a:sym typeface="Arial" panose="020B0604020202020204" pitchFamily="34" charset="0"/>
            </a:endParaRPr>
          </a:p>
        </p:txBody>
      </p:sp>
      <p:sp>
        <p:nvSpPr>
          <p:cNvPr id="38" name="文本框 37"/>
          <p:cNvSpPr txBox="1">
            <a:spLocks noChangeArrowheads="1"/>
          </p:cNvSpPr>
          <p:nvPr/>
        </p:nvSpPr>
        <p:spPr bwMode="auto">
          <a:xfrm>
            <a:off x="1975600" y="1719407"/>
            <a:ext cx="9202783" cy="64633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defRPr>
                <a:solidFill>
                  <a:schemeClr val="accent1"/>
                </a:solidFill>
                <a:latin typeface="+mj-ea"/>
                <a:ea typeface="+mj-ea"/>
              </a:defRPr>
            </a:lvl1pPr>
            <a:lvl2pPr marL="742950" indent="-28575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nSpc>
                <a:spcPct val="100000"/>
              </a:lnSpc>
            </a:pPr>
            <a:r>
              <a:rPr lang="zh-CN" altLang="en-US" dirty="0">
                <a:solidFill>
                  <a:srgbClr val="3D3D3D"/>
                </a:solidFill>
                <a:latin typeface="Arial" panose="020B0604020202020204" pitchFamily="34" charset="0"/>
                <a:ea typeface="微软雅黑" panose="020B0503020204020204" pitchFamily="34" charset="-122"/>
                <a:cs typeface="+mn-ea"/>
                <a:sym typeface="Arial" panose="020B0604020202020204" pitchFamily="34" charset="0"/>
              </a:rPr>
              <a:t>执行力是指每一单个的人把上级的命令和想法变成行动，把行动变成结果，从而保质保量完成任务的能力。</a:t>
            </a:r>
          </a:p>
        </p:txBody>
      </p:sp>
      <p:grpSp>
        <p:nvGrpSpPr>
          <p:cNvPr id="39" name="组合 38"/>
          <p:cNvGrpSpPr/>
          <p:nvPr/>
        </p:nvGrpSpPr>
        <p:grpSpPr>
          <a:xfrm>
            <a:off x="765545" y="1590112"/>
            <a:ext cx="1210056" cy="846452"/>
            <a:chOff x="765545" y="1590112"/>
            <a:chExt cx="1210056" cy="846452"/>
          </a:xfrm>
          <a:effectLst/>
        </p:grpSpPr>
        <p:sp>
          <p:nvSpPr>
            <p:cNvPr id="40" name="箭头: 五边形 39"/>
            <p:cNvSpPr/>
            <p:nvPr/>
          </p:nvSpPr>
          <p:spPr bwMode="auto">
            <a:xfrm>
              <a:off x="765545" y="1590112"/>
              <a:ext cx="1210056" cy="846452"/>
            </a:xfrm>
            <a:prstGeom prst="homePlate">
              <a:avLst>
                <a:gd name="adj" fmla="val 22689"/>
              </a:avLst>
            </a:prstGeom>
            <a:solidFill>
              <a:srgbClr val="FFB73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41" name="矩形 40"/>
            <p:cNvSpPr/>
            <p:nvPr/>
          </p:nvSpPr>
          <p:spPr>
            <a:xfrm>
              <a:off x="827685" y="1836641"/>
              <a:ext cx="1022379" cy="400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zh-CN" altLang="en-US" sz="2000" b="1" dirty="0">
                  <a:solidFill>
                    <a:schemeClr val="accent2"/>
                  </a:solidFill>
                  <a:ea typeface="微软雅黑" panose="020B0503020204020204" pitchFamily="34" charset="-122"/>
                  <a:cs typeface="+mn-ea"/>
                  <a:sym typeface="Arial" panose="020B0604020202020204" pitchFamily="34" charset="0"/>
                </a:rPr>
                <a:t>执行力</a:t>
              </a:r>
            </a:p>
          </p:txBody>
        </p:sp>
      </p:grpSp>
      <p:grpSp>
        <p:nvGrpSpPr>
          <p:cNvPr id="42" name="组合 41"/>
          <p:cNvGrpSpPr/>
          <p:nvPr/>
        </p:nvGrpSpPr>
        <p:grpSpPr>
          <a:xfrm>
            <a:off x="702046" y="2966932"/>
            <a:ext cx="1258007" cy="1258171"/>
            <a:chOff x="6210227" y="1994612"/>
            <a:chExt cx="1258170" cy="1258170"/>
          </a:xfrm>
          <a:solidFill>
            <a:schemeClr val="accent2"/>
          </a:solidFill>
          <a:effectLst/>
        </p:grpSpPr>
        <p:sp>
          <p:nvSpPr>
            <p:cNvPr id="43" name="椭圆 42"/>
            <p:cNvSpPr/>
            <p:nvPr/>
          </p:nvSpPr>
          <p:spPr>
            <a:xfrm>
              <a:off x="6210227" y="1994612"/>
              <a:ext cx="1258170" cy="1258170"/>
            </a:xfrm>
            <a:prstGeom prst="ellipse">
              <a:avLst/>
            </a:prstGeom>
            <a:grp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椭圆 43"/>
            <p:cNvSpPr/>
            <p:nvPr/>
          </p:nvSpPr>
          <p:spPr>
            <a:xfrm>
              <a:off x="6353734" y="2138122"/>
              <a:ext cx="971151" cy="971150"/>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椭圆 44"/>
          <p:cNvSpPr/>
          <p:nvPr/>
        </p:nvSpPr>
        <p:spPr>
          <a:xfrm>
            <a:off x="968874" y="3233795"/>
            <a:ext cx="724352" cy="724447"/>
          </a:xfrm>
          <a:prstGeom prst="ellipse">
            <a:avLst/>
          </a:prstGeom>
          <a:solidFill>
            <a:srgbClr val="FD8853"/>
          </a:solidFill>
          <a:ln w="19050" cap="flat" cmpd="sng" algn="ctr">
            <a:gradFill flip="none" rotWithShape="1">
              <a:gsLst>
                <a:gs pos="0">
                  <a:srgbClr val="FFFFFF">
                    <a:lumMod val="60000"/>
                  </a:srgbClr>
                </a:gs>
                <a:gs pos="100000">
                  <a:srgbClr val="FFFFFF"/>
                </a:gs>
              </a:gsLst>
              <a:lin ang="2700000" scaled="1"/>
              <a:tileRect/>
            </a:gradFill>
            <a:prstDash val="solid"/>
            <a:miter lim="800000"/>
          </a:ln>
          <a:effectLst/>
        </p:spPr>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6" name="Group 18"/>
          <p:cNvGrpSpPr>
            <a:grpSpLocks noChangeAspect="1"/>
          </p:cNvGrpSpPr>
          <p:nvPr/>
        </p:nvGrpSpPr>
        <p:grpSpPr bwMode="auto">
          <a:xfrm>
            <a:off x="1175108" y="3438883"/>
            <a:ext cx="320879" cy="299035"/>
            <a:chOff x="3802" y="2858"/>
            <a:chExt cx="616" cy="574"/>
          </a:xfrm>
          <a:solidFill>
            <a:srgbClr val="FFFFFF"/>
          </a:solidFill>
          <a:effectLst/>
        </p:grpSpPr>
        <p:sp>
          <p:nvSpPr>
            <p:cNvPr id="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组合 51"/>
          <p:cNvGrpSpPr/>
          <p:nvPr/>
        </p:nvGrpSpPr>
        <p:grpSpPr>
          <a:xfrm>
            <a:off x="733252" y="4824053"/>
            <a:ext cx="1258007" cy="1258171"/>
            <a:chOff x="9291828" y="1994612"/>
            <a:chExt cx="1258170" cy="1258170"/>
          </a:xfrm>
          <a:solidFill>
            <a:srgbClr val="F6F6F6"/>
          </a:solidFill>
          <a:effectLst/>
        </p:grpSpPr>
        <p:sp>
          <p:nvSpPr>
            <p:cNvPr id="53" name="椭圆 52"/>
            <p:cNvSpPr/>
            <p:nvPr/>
          </p:nvSpPr>
          <p:spPr>
            <a:xfrm>
              <a:off x="9291828" y="1994612"/>
              <a:ext cx="1258170" cy="1258170"/>
            </a:xfrm>
            <a:prstGeom prst="ellipse">
              <a:avLst/>
            </a:prstGeom>
            <a:grp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椭圆 53"/>
            <p:cNvSpPr/>
            <p:nvPr/>
          </p:nvSpPr>
          <p:spPr>
            <a:xfrm>
              <a:off x="9435340" y="2138123"/>
              <a:ext cx="971150" cy="971150"/>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椭圆 54"/>
          <p:cNvSpPr/>
          <p:nvPr/>
        </p:nvSpPr>
        <p:spPr>
          <a:xfrm>
            <a:off x="1000083" y="5090917"/>
            <a:ext cx="724352" cy="724447"/>
          </a:xfrm>
          <a:prstGeom prst="ellipse">
            <a:avLst/>
          </a:prstGeom>
          <a:solidFill>
            <a:srgbClr val="FFB735"/>
          </a:solidFill>
          <a:ln w="19050" cap="flat" cmpd="sng" algn="ctr">
            <a:gradFill flip="none" rotWithShape="1">
              <a:gsLst>
                <a:gs pos="0">
                  <a:srgbClr val="FFFFFF">
                    <a:lumMod val="60000"/>
                  </a:srgbClr>
                </a:gs>
                <a:gs pos="100000">
                  <a:srgbClr val="FFFFFF"/>
                </a:gs>
              </a:gsLst>
              <a:lin ang="2700000" scaled="1"/>
              <a:tileRect/>
            </a:gradFill>
            <a:prstDash val="solid"/>
            <a:miter lim="800000"/>
          </a:ln>
          <a:effectLst/>
        </p:spPr>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Group 62"/>
          <p:cNvGrpSpPr>
            <a:grpSpLocks noChangeAspect="1"/>
          </p:cNvGrpSpPr>
          <p:nvPr/>
        </p:nvGrpSpPr>
        <p:grpSpPr bwMode="auto">
          <a:xfrm>
            <a:off x="1176507" y="5304761"/>
            <a:ext cx="371565" cy="296714"/>
            <a:chOff x="3775" y="2110"/>
            <a:chExt cx="129" cy="103"/>
          </a:xfrm>
          <a:solidFill>
            <a:srgbClr val="FFFFFF"/>
          </a:solidFill>
          <a:effectLst/>
        </p:grpSpPr>
        <p:sp>
          <p:nvSpPr>
            <p:cNvPr id="57"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矩形 59"/>
          <p:cNvSpPr/>
          <p:nvPr/>
        </p:nvSpPr>
        <p:spPr>
          <a:xfrm>
            <a:off x="2032038" y="3265716"/>
            <a:ext cx="9411327" cy="707886"/>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发展潜力不仅仅是指你的竞争产品的发展潜力，同时你也可以通过你的竞争产品来判定你们产品当前的用户有多少，市场有多大？那么这是一个多维度的综合分析</a:t>
            </a:r>
            <a:endParaRPr kumimoji="0" lang="en-US" altLang="zh-CN" sz="2000" b="0"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60"/>
          <p:cNvSpPr/>
          <p:nvPr/>
        </p:nvSpPr>
        <p:spPr>
          <a:xfrm>
            <a:off x="2048866" y="5321119"/>
            <a:ext cx="9411329" cy="707886"/>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比如说，你现在做一款产品，做到了</a:t>
            </a:r>
            <a:r>
              <a:rPr kumimoji="0" lang="en-US" altLang="zh-CN" sz="2000" b="0"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200</a:t>
            </a:r>
            <a:r>
              <a:rPr kumimoji="0" lang="zh-CN" altLang="en-US" sz="2000" b="0"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万的用户。然后可能你会感觉是不是不论再怎么拼，市场的盘子也就这么大了。</a:t>
            </a:r>
            <a:endParaRPr kumimoji="0" lang="en-US" altLang="zh-CN" sz="2000" b="1" i="0" u="none" strike="noStrike" kern="1200" cap="none" spc="0" normalizeH="0" baseline="0" noProof="0" dirty="0">
              <a:ln>
                <a:noFill/>
              </a:ln>
              <a:solidFill>
                <a:srgbClr val="3D3D3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heel(1)">
                                      <p:cBhvr>
                                        <p:cTn id="19" dur="2000"/>
                                        <p:tgtEl>
                                          <p:spTgt spid="4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2000"/>
                                        <p:tgtEl>
                                          <p:spTgt spid="45"/>
                                        </p:tgtEl>
                                      </p:cBhvr>
                                    </p:animEffect>
                                  </p:childTnLst>
                                </p:cTn>
                              </p:par>
                              <p:par>
                                <p:cTn id="23" presetID="21" presetClass="entr" presetSubtype="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1" presetClass="entr" presetSubtype="1"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heel(1)">
                                      <p:cBhvr>
                                        <p:cTn id="37" dur="2000"/>
                                        <p:tgtEl>
                                          <p:spTgt spid="55"/>
                                        </p:tgtEl>
                                      </p:cBhvr>
                                    </p:animEffect>
                                  </p:childTnLst>
                                </p:cTn>
                              </p:par>
                              <p:par>
                                <p:cTn id="38" presetID="21" presetClass="entr" presetSubtype="1"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heel(1)">
                                      <p:cBhvr>
                                        <p:cTn id="40" dur="2000"/>
                                        <p:tgtEl>
                                          <p:spTgt spid="56"/>
                                        </p:tgtEl>
                                      </p:cBhvr>
                                    </p:animEffect>
                                  </p:childTnLst>
                                </p:cTn>
                              </p:par>
                            </p:childTnLst>
                          </p:cTn>
                        </p:par>
                        <p:par>
                          <p:cTn id="41" fill="hold">
                            <p:stCondLst>
                              <p:cond delay="6000"/>
                            </p:stCondLst>
                            <p:childTnLst>
                              <p:par>
                                <p:cTn id="42" presetID="2" presetClass="entr" presetSubtype="4"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ppt_x"/>
                                          </p:val>
                                        </p:tav>
                                        <p:tav tm="100000">
                                          <p:val>
                                            <p:strVal val="#ppt_x"/>
                                          </p:val>
                                        </p:tav>
                                      </p:tavLst>
                                    </p:anim>
                                    <p:anim calcmode="lin" valueType="num">
                                      <p:cBhvr additive="base">
                                        <p:cTn id="4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5" grpId="0" animBg="1"/>
      <p:bldP spid="55" grpId="0" animBg="1"/>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38150" y="222250"/>
            <a:ext cx="77788" cy="371475"/>
          </a:xfrm>
          <a:prstGeom prst="rect">
            <a:avLst/>
          </a:prstGeom>
          <a:solidFill>
            <a:srgbClr val="29BBD2"/>
          </a:solidFill>
          <a:ln w="28575" cap="flat" cmpd="sng" algn="ctr">
            <a:noFill/>
            <a:prstDash val="solid"/>
            <a:round/>
            <a:headEnd type="none" w="med" len="med"/>
            <a:tailEnd type="none" w="med" len="med"/>
          </a:ln>
          <a:effectLst>
            <a:outerShdw blurRad="50800" dist="50800" dir="5400000" algn="ctr" rotWithShape="0">
              <a:schemeClr val="accent2"/>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sp>
        <p:nvSpPr>
          <p:cNvPr id="32" name="矩形 31"/>
          <p:cNvSpPr/>
          <p:nvPr/>
        </p:nvSpPr>
        <p:spPr bwMode="auto">
          <a:xfrm>
            <a:off x="272955" y="222249"/>
            <a:ext cx="122830" cy="774037"/>
          </a:xfrm>
          <a:prstGeom prst="rect">
            <a:avLst/>
          </a:prstGeom>
          <a:solidFill>
            <a:srgbClr val="29BBD2"/>
          </a:solidFill>
          <a:ln w="28575" cap="flat" cmpd="sng" algn="ctr">
            <a:noFill/>
            <a:prstDash val="solid"/>
            <a:round/>
            <a:headEnd type="none" w="med" len="med"/>
            <a:tailEnd type="none" w="med" len="med"/>
          </a:ln>
          <a:effectLst>
            <a:outerShdw blurRad="50800" dist="50800" dir="5400000" algn="ctr" rotWithShape="0">
              <a:schemeClr val="accent2"/>
            </a:outerShdw>
          </a:effectLst>
        </p:spPr>
        <p:txBody>
          <a:bodyPr vert="horz" wrap="square" lIns="91440" tIns="45720" rIns="91440" bIns="45720" numCol="1" rtlCol="0" anchor="t" anchorCtr="0" compatLnSpc="1"/>
          <a:lstStyle/>
          <a:p>
            <a:pPr algn="ctr"/>
            <a:endParaRPr lang="zh-CN" altLang="en-US" sz="2000">
              <a:solidFill>
                <a:srgbClr val="29BBD2"/>
              </a:solidFill>
              <a:ea typeface="微软雅黑" panose="020B0503020204020204" pitchFamily="34" charset="-122"/>
              <a:cs typeface="+mn-ea"/>
              <a:sym typeface="Arial" panose="020B0604020202020204" pitchFamily="34" charset="0"/>
            </a:endParaRPr>
          </a:p>
        </p:txBody>
      </p:sp>
      <p:cxnSp>
        <p:nvCxnSpPr>
          <p:cNvPr id="33" name="直接连接符 32"/>
          <p:cNvCxnSpPr/>
          <p:nvPr/>
        </p:nvCxnSpPr>
        <p:spPr bwMode="auto">
          <a:xfrm>
            <a:off x="438150" y="620713"/>
            <a:ext cx="11281201" cy="0"/>
          </a:xfrm>
          <a:prstGeom prst="line">
            <a:avLst/>
          </a:prstGeom>
          <a:ln w="9525">
            <a:solidFill>
              <a:schemeClr val="accent1">
                <a:lumMod val="60000"/>
                <a:lumOff val="40000"/>
              </a:schemeClr>
            </a:solidFill>
            <a:tailEnd type="oval" w="sm" len="sm"/>
          </a:ln>
          <a:effectLst>
            <a:outerShdw blurRad="50800" dist="50800" dir="5400000" algn="ctr" rotWithShape="0">
              <a:schemeClr val="accent2"/>
            </a:outerShdw>
          </a:effectLst>
        </p:spPr>
        <p:style>
          <a:lnRef idx="1">
            <a:schemeClr val="accent1"/>
          </a:lnRef>
          <a:fillRef idx="0">
            <a:schemeClr val="accent1"/>
          </a:fillRef>
          <a:effectRef idx="0">
            <a:schemeClr val="accent1"/>
          </a:effectRef>
          <a:fontRef idx="minor">
            <a:schemeClr val="tx1"/>
          </a:fontRef>
        </p:style>
      </p:cxnSp>
      <p:sp>
        <p:nvSpPr>
          <p:cNvPr id="34" name="标题 6"/>
          <p:cNvSpPr/>
          <p:nvPr/>
        </p:nvSpPr>
        <p:spPr bwMode="auto">
          <a:xfrm>
            <a:off x="515939" y="152400"/>
            <a:ext cx="4970462" cy="504825"/>
          </a:xfrm>
          <a:prstGeom prst="rect">
            <a:avLst/>
          </a:prstGeom>
          <a:noFill/>
          <a:ln>
            <a:noFill/>
          </a:ln>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rPr>
              <a:t>提升执行力</a:t>
            </a:r>
            <a:endParaRPr lang="en-US" altLang="zh-CN" sz="2400" dirty="0">
              <a:solidFill>
                <a:schemeClr val="accent1">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bwMode="auto">
          <a:xfrm>
            <a:off x="4733520" y="5587998"/>
            <a:ext cx="957411" cy="0"/>
          </a:xfrm>
          <a:prstGeom prst="line">
            <a:avLst/>
          </a:prstGeom>
          <a:solidFill>
            <a:schemeClr val="accent1"/>
          </a:solidFill>
          <a:ln w="9525" cap="flat" cmpd="sng" algn="ctr">
            <a:solidFill>
              <a:schemeClr val="accent1"/>
            </a:solidFill>
            <a:prstDash val="dash"/>
            <a:round/>
            <a:headEnd type="none" w="med" len="med"/>
            <a:tailEnd type="oval" w="med" len="med"/>
          </a:ln>
          <a:effectLst>
            <a:outerShdw blurRad="50800" dist="50800" dir="5400000" algn="ctr" rotWithShape="0">
              <a:schemeClr val="accent2"/>
            </a:outerShdw>
          </a:effectLst>
        </p:spPr>
      </p:cxnSp>
      <p:sp>
        <p:nvSpPr>
          <p:cNvPr id="36" name="文本框 35"/>
          <p:cNvSpPr txBox="1"/>
          <p:nvPr/>
        </p:nvSpPr>
        <p:spPr>
          <a:xfrm>
            <a:off x="6264131" y="5228067"/>
            <a:ext cx="5004453" cy="923330"/>
          </a:xfrm>
          <a:prstGeom prst="rect">
            <a:avLst/>
          </a:prstGeom>
          <a:noFill/>
          <a:effectLst>
            <a:outerShdw blurRad="50800" dist="50800" dir="5400000" algn="ctr" rotWithShape="0">
              <a:schemeClr val="accent2"/>
            </a:outerShdw>
          </a:effectLst>
        </p:spPr>
        <p:txBody>
          <a:bodyPr wrap="square">
            <a:spAutoFit/>
          </a:bodyPr>
          <a:lstStyle>
            <a:defPPr>
              <a:defRPr lang="zh-CN"/>
            </a:defPPr>
            <a:lvl1pPr algn="just">
              <a:defRPr>
                <a:latin typeface="+mj-ea"/>
                <a:ea typeface="+mj-ea"/>
              </a:defRPr>
            </a:lvl1pPr>
          </a:lstStyle>
          <a:p>
            <a:r>
              <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基层懂得执行之术。熟练的业务知识，强烈的责任感，良好的协作意识，科学的时间管理方法是基层下属的执行之术。</a:t>
            </a:r>
            <a:endParaRPr lang="zh-CN"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6310342" y="3188051"/>
            <a:ext cx="4976358" cy="1200329"/>
          </a:xfrm>
          <a:prstGeom prst="rect">
            <a:avLst/>
          </a:prstGeom>
          <a:noFill/>
          <a:effectLst>
            <a:outerShdw blurRad="50800" dist="50800" dir="5400000" algn="ctr" rotWithShape="0">
              <a:schemeClr val="accent2"/>
            </a:outerShdw>
          </a:effectLst>
        </p:spPr>
        <p:txBody>
          <a:bodyPr wrap="square">
            <a:spAutoFit/>
          </a:bodyPr>
          <a:lstStyle>
            <a:defPPr>
              <a:defRPr lang="zh-CN"/>
            </a:defPPr>
            <a:lvl1pPr algn="just">
              <a:defRPr>
                <a:latin typeface="+mj-ea"/>
                <a:ea typeface="+mj-ea"/>
              </a:defRPr>
            </a:lvl1pPr>
          </a:lstStyle>
          <a:p>
            <a:r>
              <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中层具备执行之法。要具备一定的组织、沟通、协调能力，又要具备快速、务实的工作作风。既要将高层的意图贯彻落实下去，又要带领自己的下属完成组织目标。</a:t>
            </a:r>
            <a:endPar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文本框 62"/>
          <p:cNvSpPr txBox="1"/>
          <p:nvPr/>
        </p:nvSpPr>
        <p:spPr>
          <a:xfrm>
            <a:off x="6264131" y="1651987"/>
            <a:ext cx="5004454" cy="923330"/>
          </a:xfrm>
          <a:prstGeom prst="rect">
            <a:avLst/>
          </a:prstGeom>
          <a:noFill/>
          <a:effectLst>
            <a:outerShdw blurRad="50800" dist="50800" dir="5400000" algn="ctr" rotWithShape="0">
              <a:schemeClr val="accent2"/>
            </a:outerShdw>
          </a:effectLst>
        </p:spPr>
        <p:txBody>
          <a:bodyPr wrap="square">
            <a:spAutoFit/>
          </a:bodyPr>
          <a:lstStyle>
            <a:defPPr>
              <a:defRPr lang="zh-CN"/>
            </a:defPPr>
            <a:lvl1pPr algn="just">
              <a:defRPr>
                <a:latin typeface="+mj-ea"/>
                <a:ea typeface="+mj-ea"/>
              </a:defRPr>
            </a:lvl1pPr>
          </a:lstStyle>
          <a:p>
            <a:r>
              <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高层注重执行之道。挑选执行力强的中层干部，发现管理链中所出现的问题，推行执行力的不断提升。</a:t>
            </a:r>
          </a:p>
        </p:txBody>
      </p:sp>
      <p:sp>
        <p:nvSpPr>
          <p:cNvPr id="64" name="Oval 13"/>
          <p:cNvSpPr>
            <a:spLocks noChangeArrowheads="1"/>
          </p:cNvSpPr>
          <p:nvPr/>
        </p:nvSpPr>
        <p:spPr bwMode="auto">
          <a:xfrm>
            <a:off x="5827973" y="1728647"/>
            <a:ext cx="464656" cy="46339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50800" dist="50800" dir="5400000" algn="ctr" rotWithShape="0">
              <a:schemeClr val="accent2"/>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000">
                <a:solidFill>
                  <a:schemeClr val="accent2"/>
                </a:solidFill>
                <a:ea typeface="微软雅黑" panose="020B0503020204020204" pitchFamily="34" charset="-122"/>
                <a:cs typeface="+mn-ea"/>
                <a:sym typeface="Arial" panose="020B0604020202020204" pitchFamily="34" charset="0"/>
              </a:rPr>
              <a:t>1</a:t>
            </a: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65" name="Oval 13"/>
          <p:cNvSpPr>
            <a:spLocks noChangeArrowheads="1"/>
          </p:cNvSpPr>
          <p:nvPr/>
        </p:nvSpPr>
        <p:spPr bwMode="auto">
          <a:xfrm>
            <a:off x="5827973" y="3353306"/>
            <a:ext cx="464656" cy="46339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50800" dist="50800" dir="5400000" algn="ctr" rotWithShape="0">
              <a:schemeClr val="accent2"/>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000" dirty="0">
                <a:solidFill>
                  <a:schemeClr val="accent2"/>
                </a:solidFill>
                <a:ea typeface="微软雅黑" panose="020B0503020204020204" pitchFamily="34" charset="-122"/>
                <a:cs typeface="+mn-ea"/>
                <a:sym typeface="Arial" panose="020B0604020202020204" pitchFamily="34" charset="0"/>
              </a:rPr>
              <a:t>2</a:t>
            </a: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sp>
        <p:nvSpPr>
          <p:cNvPr id="66" name="Oval 13"/>
          <p:cNvSpPr>
            <a:spLocks noChangeArrowheads="1"/>
          </p:cNvSpPr>
          <p:nvPr/>
        </p:nvSpPr>
        <p:spPr bwMode="auto">
          <a:xfrm>
            <a:off x="5799475" y="5358055"/>
            <a:ext cx="464656" cy="46339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50800" dist="50800" dir="5400000" algn="ctr" rotWithShape="0">
              <a:schemeClr val="accent2"/>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000" dirty="0">
                <a:solidFill>
                  <a:schemeClr val="accent2"/>
                </a:solidFill>
                <a:ea typeface="微软雅黑" panose="020B0503020204020204" pitchFamily="34" charset="-122"/>
                <a:cs typeface="+mn-ea"/>
                <a:sym typeface="Arial" panose="020B0604020202020204" pitchFamily="34" charset="0"/>
              </a:rPr>
              <a:t>3</a:t>
            </a:r>
            <a:endParaRPr lang="zh-CN" altLang="en-US" sz="2000" dirty="0">
              <a:solidFill>
                <a:schemeClr val="accent2"/>
              </a:solidFill>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496590" y="1479414"/>
            <a:ext cx="4312394" cy="4495735"/>
            <a:chOff x="496590" y="1479414"/>
            <a:chExt cx="4312394" cy="4495735"/>
          </a:xfrm>
          <a:effectLst>
            <a:outerShdw blurRad="50800" dist="50800" dir="5400000" algn="ctr" rotWithShape="0">
              <a:schemeClr val="accent2"/>
            </a:outerShdw>
          </a:effectLst>
        </p:grpSpPr>
        <p:sp>
          <p:nvSpPr>
            <p:cNvPr id="67" name="矩形 66"/>
            <p:cNvSpPr/>
            <p:nvPr/>
          </p:nvSpPr>
          <p:spPr>
            <a:xfrm>
              <a:off x="496590" y="5177516"/>
              <a:ext cx="4304034" cy="797633"/>
            </a:xfrm>
            <a:prstGeom prst="rect">
              <a:avLst/>
            </a:prstGeom>
            <a:solidFill>
              <a:srgbClr val="FFB735"/>
            </a:solidFill>
            <a:ln w="2857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noProof="1">
                <a:solidFill>
                  <a:schemeClr val="accent2"/>
                </a:solidFill>
                <a:ea typeface="微软雅黑" panose="020B0503020204020204" pitchFamily="34" charset="-122"/>
                <a:cs typeface="+mn-ea"/>
                <a:sym typeface="Arial" panose="020B0604020202020204" pitchFamily="34" charset="0"/>
              </a:endParaRPr>
            </a:p>
          </p:txBody>
        </p:sp>
        <p:sp>
          <p:nvSpPr>
            <p:cNvPr id="68" name="矩形 67"/>
            <p:cNvSpPr/>
            <p:nvPr/>
          </p:nvSpPr>
          <p:spPr>
            <a:xfrm>
              <a:off x="1049067" y="4162795"/>
              <a:ext cx="3240310" cy="745807"/>
            </a:xfrm>
            <a:prstGeom prst="rect">
              <a:avLst/>
            </a:prstGeom>
            <a:solidFill>
              <a:srgbClr val="FD8853"/>
            </a:solidFill>
            <a:ln w="2857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noProof="1">
                <a:solidFill>
                  <a:schemeClr val="accent2"/>
                </a:solidFill>
                <a:ea typeface="微软雅黑" panose="020B0503020204020204" pitchFamily="34" charset="-122"/>
                <a:cs typeface="+mn-ea"/>
                <a:sym typeface="Arial" panose="020B0604020202020204" pitchFamily="34" charset="0"/>
              </a:endParaRPr>
            </a:p>
          </p:txBody>
        </p:sp>
        <p:sp>
          <p:nvSpPr>
            <p:cNvPr id="69" name="矩形 68"/>
            <p:cNvSpPr/>
            <p:nvPr/>
          </p:nvSpPr>
          <p:spPr>
            <a:xfrm>
              <a:off x="1547943" y="3157727"/>
              <a:ext cx="2218046" cy="796580"/>
            </a:xfrm>
            <a:prstGeom prst="rect">
              <a:avLst/>
            </a:prstGeom>
            <a:solidFill>
              <a:srgbClr val="29BBD2"/>
            </a:solidFill>
            <a:ln w="2857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noProof="1">
                <a:solidFill>
                  <a:schemeClr val="accent2"/>
                </a:solidFill>
                <a:ea typeface="微软雅黑" panose="020B0503020204020204" pitchFamily="34" charset="-122"/>
                <a:cs typeface="+mn-ea"/>
                <a:sym typeface="Arial" panose="020B0604020202020204" pitchFamily="34" charset="0"/>
              </a:endParaRPr>
            </a:p>
          </p:txBody>
        </p:sp>
        <p:sp>
          <p:nvSpPr>
            <p:cNvPr id="70" name="任意多边形 5"/>
            <p:cNvSpPr/>
            <p:nvPr/>
          </p:nvSpPr>
          <p:spPr>
            <a:xfrm>
              <a:off x="504950" y="4908601"/>
              <a:ext cx="4304034" cy="272276"/>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rgbClr val="FD8853">
                <a:alpha val="39000"/>
              </a:srgbClr>
            </a:solidFill>
            <a:ln w="952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noProof="1">
                <a:solidFill>
                  <a:srgbClr val="FFFFFF"/>
                </a:solidFill>
                <a:ea typeface="微软雅黑" panose="020B0503020204020204" pitchFamily="34" charset="-122"/>
                <a:cs typeface="+mn-ea"/>
                <a:sym typeface="Arial" panose="020B0604020202020204" pitchFamily="34" charset="0"/>
              </a:endParaRPr>
            </a:p>
          </p:txBody>
        </p:sp>
        <p:sp>
          <p:nvSpPr>
            <p:cNvPr id="71" name="任意多边形 6"/>
            <p:cNvSpPr/>
            <p:nvPr/>
          </p:nvSpPr>
          <p:spPr>
            <a:xfrm>
              <a:off x="1037094" y="3893880"/>
              <a:ext cx="3243922" cy="268915"/>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29BBD2">
                <a:alpha val="61000"/>
              </a:srgbClr>
            </a:solidFill>
            <a:ln w="952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noProof="1">
                <a:solidFill>
                  <a:srgbClr val="FFFFFF"/>
                </a:solidFill>
                <a:ea typeface="微软雅黑" panose="020B0503020204020204" pitchFamily="34" charset="-122"/>
                <a:cs typeface="+mn-ea"/>
                <a:sym typeface="Arial" panose="020B0604020202020204" pitchFamily="34" charset="0"/>
              </a:endParaRPr>
            </a:p>
          </p:txBody>
        </p:sp>
        <p:sp>
          <p:nvSpPr>
            <p:cNvPr id="72" name="右箭头 8"/>
            <p:cNvSpPr/>
            <p:nvPr/>
          </p:nvSpPr>
          <p:spPr>
            <a:xfrm rot="16200000">
              <a:off x="1946413" y="1116699"/>
              <a:ext cx="1437595" cy="2163026"/>
            </a:xfrm>
            <a:prstGeom prst="rightArrow">
              <a:avLst>
                <a:gd name="adj1" fmla="val 71174"/>
                <a:gd name="adj2" fmla="val 66350"/>
              </a:avLst>
            </a:prstGeom>
            <a:solidFill>
              <a:srgbClr val="006083"/>
            </a:solidFill>
            <a:ln w="2857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noProof="1">
                <a:solidFill>
                  <a:schemeClr val="accent2"/>
                </a:solidFill>
                <a:ea typeface="微软雅黑" panose="020B0503020204020204" pitchFamily="34" charset="-122"/>
                <a:cs typeface="+mn-ea"/>
                <a:sym typeface="Arial" panose="020B0604020202020204" pitchFamily="34" charset="0"/>
              </a:endParaRPr>
            </a:p>
          </p:txBody>
        </p:sp>
        <p:sp>
          <p:nvSpPr>
            <p:cNvPr id="73" name="任意多边形 9"/>
            <p:cNvSpPr/>
            <p:nvPr/>
          </p:nvSpPr>
          <p:spPr>
            <a:xfrm>
              <a:off x="1545984" y="2891954"/>
              <a:ext cx="2221937" cy="276647"/>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006083">
                <a:alpha val="69000"/>
              </a:srgbClr>
            </a:solidFill>
            <a:ln w="28575" cap="flat" cmpd="sng" algn="ctr">
              <a:noFill/>
              <a:prstDash val="solid"/>
              <a:round/>
              <a:headEnd type="none" w="med" len="med"/>
              <a:tailEnd type="none" w="med" len="med"/>
            </a:ln>
            <a:effectLst>
              <a:outerShdw blurRad="406400" dist="38100" dir="2700000" algn="tl" rotWithShape="0">
                <a:prstClr val="black">
                  <a:alpha val="40000"/>
                </a:prstClr>
              </a:outerShdw>
            </a:effectLst>
          </p:spPr>
          <p:txBody>
            <a:bodyPr vert="horz" wrap="square" lIns="91440" tIns="45720" rIns="91440" bIns="45720" numCol="1" rtlCol="0" anchor="t" anchorCtr="0" compatLnSpc="1"/>
            <a:lstStyle/>
            <a:p>
              <a:pPr algn="ctr"/>
              <a:endParaRPr lang="zh-CN" altLang="en-US" sz="2000" noProof="1">
                <a:solidFill>
                  <a:schemeClr val="accent2"/>
                </a:solidFill>
                <a:ea typeface="微软雅黑" panose="020B0503020204020204" pitchFamily="34" charset="-122"/>
                <a:cs typeface="+mn-ea"/>
                <a:sym typeface="Arial" panose="020B0604020202020204" pitchFamily="34" charset="0"/>
              </a:endParaRPr>
            </a:p>
          </p:txBody>
        </p:sp>
        <p:sp>
          <p:nvSpPr>
            <p:cNvPr id="74" name="文本框 20"/>
            <p:cNvSpPr txBox="1">
              <a:spLocks noChangeArrowheads="1"/>
            </p:cNvSpPr>
            <p:nvPr/>
          </p:nvSpPr>
          <p:spPr bwMode="auto">
            <a:xfrm flipH="1">
              <a:off x="1689185" y="3409319"/>
              <a:ext cx="201497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buFontTx/>
                <a:buNone/>
                <a:defRPr sz="2000" b="1">
                  <a:solidFill>
                    <a:schemeClr val="bg1"/>
                  </a:solidFill>
                  <a:latin typeface="微软雅黑" panose="020B0503020204020204" pitchFamily="34" charset="-122"/>
                  <a:ea typeface="微软雅黑" panose="020B0503020204020204" pitchFamily="34" charset="-122"/>
                </a:defRPr>
              </a:lvl1pPr>
              <a:lvl2pPr marL="742950" indent="-285750">
                <a:spcBef>
                  <a:spcPct val="20000"/>
                </a:spcBef>
                <a:buChar char="–"/>
                <a:defRPr sz="2000">
                  <a:solidFill>
                    <a:schemeClr val="tx2"/>
                  </a:solidFill>
                  <a:ea typeface="仿宋_GB2312" pitchFamily="49" charset="-122"/>
                </a:defRPr>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高层：执行之道</a:t>
              </a:r>
              <a:endParaRPr lang="zh-CN" altLang="zh-CN"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文本框 20"/>
            <p:cNvSpPr txBox="1">
              <a:spLocks noChangeArrowheads="1"/>
            </p:cNvSpPr>
            <p:nvPr/>
          </p:nvSpPr>
          <p:spPr bwMode="auto">
            <a:xfrm flipH="1">
              <a:off x="1573944" y="4352240"/>
              <a:ext cx="2225952" cy="400110"/>
            </a:xfrm>
            <a:prstGeom prst="rect">
              <a:avLst/>
            </a:prstGeom>
            <a:noFill/>
            <a:ln>
              <a:noFill/>
            </a:ln>
            <a:effectLst>
              <a:outerShdw blurRad="4064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buFontTx/>
                <a:buNone/>
                <a:defRPr sz="2000" b="1">
                  <a:solidFill>
                    <a:schemeClr val="bg1"/>
                  </a:solidFill>
                  <a:latin typeface="微软雅黑" panose="020B0503020204020204" pitchFamily="34" charset="-122"/>
                  <a:ea typeface="微软雅黑" panose="020B0503020204020204" pitchFamily="34" charset="-122"/>
                </a:defRPr>
              </a:lvl1pPr>
              <a:lvl2pPr marL="742950" indent="-285750">
                <a:spcBef>
                  <a:spcPct val="20000"/>
                </a:spcBef>
                <a:buChar char="–"/>
                <a:defRPr sz="2000">
                  <a:solidFill>
                    <a:schemeClr val="tx2"/>
                  </a:solidFill>
                  <a:ea typeface="仿宋_GB2312" pitchFamily="49" charset="-122"/>
                </a:defRPr>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中层：执行之法</a:t>
              </a:r>
              <a:endParaRPr lang="zh-CN" altLang="zh-CN"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文本框 20"/>
            <p:cNvSpPr txBox="1">
              <a:spLocks noChangeArrowheads="1"/>
            </p:cNvSpPr>
            <p:nvPr/>
          </p:nvSpPr>
          <p:spPr bwMode="auto">
            <a:xfrm flipH="1">
              <a:off x="1340415" y="5447294"/>
              <a:ext cx="2667932" cy="40011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buFontTx/>
                <a:buNone/>
                <a:defRPr sz="2000" b="1">
                  <a:solidFill>
                    <a:schemeClr val="bg1"/>
                  </a:solidFill>
                  <a:latin typeface="微软雅黑" panose="020B0503020204020204" pitchFamily="34" charset="-122"/>
                  <a:ea typeface="微软雅黑" panose="020B0503020204020204" pitchFamily="34" charset="-122"/>
                </a:defRPr>
              </a:lvl1pPr>
              <a:lvl2pPr marL="742950" indent="-285750">
                <a:spcBef>
                  <a:spcPct val="20000"/>
                </a:spcBef>
                <a:buChar char="–"/>
                <a:defRPr sz="2000">
                  <a:solidFill>
                    <a:schemeClr val="tx2"/>
                  </a:solidFill>
                  <a:ea typeface="仿宋_GB2312" pitchFamily="49" charset="-122"/>
                </a:defRPr>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基层：执行之术</a:t>
              </a:r>
              <a:endPar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组合 76"/>
          <p:cNvGrpSpPr/>
          <p:nvPr/>
        </p:nvGrpSpPr>
        <p:grpSpPr>
          <a:xfrm>
            <a:off x="3799896" y="1978925"/>
            <a:ext cx="1891035" cy="1557382"/>
            <a:chOff x="4351362" y="2690069"/>
            <a:chExt cx="2622122" cy="1207160"/>
          </a:xfrm>
          <a:effectLst>
            <a:outerShdw blurRad="50800" dist="50800" dir="5400000" algn="ctr" rotWithShape="0">
              <a:schemeClr val="accent2"/>
            </a:outerShdw>
          </a:effectLst>
        </p:grpSpPr>
        <p:cxnSp>
          <p:nvCxnSpPr>
            <p:cNvPr id="78" name="直接连接符 77"/>
            <p:cNvCxnSpPr/>
            <p:nvPr/>
          </p:nvCxnSpPr>
          <p:spPr bwMode="auto">
            <a:xfrm>
              <a:off x="4351362" y="3888455"/>
              <a:ext cx="1584839" cy="0"/>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bwMode="auto">
            <a:xfrm flipV="1">
              <a:off x="5957527" y="2717694"/>
              <a:ext cx="0" cy="1179535"/>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bwMode="auto">
            <a:xfrm>
              <a:off x="5978893" y="2690069"/>
              <a:ext cx="994591" cy="0"/>
            </a:xfrm>
            <a:prstGeom prst="line">
              <a:avLst/>
            </a:prstGeom>
            <a:solidFill>
              <a:schemeClr val="accent1"/>
            </a:solidFill>
            <a:ln w="9525" cap="flat" cmpd="sng" algn="ctr">
              <a:solidFill>
                <a:schemeClr val="accent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组合 80"/>
          <p:cNvGrpSpPr/>
          <p:nvPr/>
        </p:nvGrpSpPr>
        <p:grpSpPr>
          <a:xfrm>
            <a:off x="4304863" y="3616657"/>
            <a:ext cx="1433477" cy="943231"/>
            <a:chOff x="4351362" y="2690069"/>
            <a:chExt cx="2622122" cy="1207160"/>
          </a:xfrm>
          <a:effectLst>
            <a:outerShdw blurRad="50800" dist="50800" dir="5400000" algn="ctr" rotWithShape="0">
              <a:schemeClr val="accent2"/>
            </a:outerShdw>
          </a:effectLst>
        </p:grpSpPr>
        <p:cxnSp>
          <p:nvCxnSpPr>
            <p:cNvPr id="82" name="直接连接符 81"/>
            <p:cNvCxnSpPr/>
            <p:nvPr/>
          </p:nvCxnSpPr>
          <p:spPr bwMode="auto">
            <a:xfrm>
              <a:off x="4351362" y="3888455"/>
              <a:ext cx="1584839" cy="0"/>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接连接符 82"/>
            <p:cNvCxnSpPr/>
            <p:nvPr/>
          </p:nvCxnSpPr>
          <p:spPr bwMode="auto">
            <a:xfrm flipV="1">
              <a:off x="5957527" y="2717694"/>
              <a:ext cx="0" cy="1179535"/>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连接符 83"/>
            <p:cNvCxnSpPr/>
            <p:nvPr/>
          </p:nvCxnSpPr>
          <p:spPr bwMode="auto">
            <a:xfrm>
              <a:off x="5978893" y="2690069"/>
              <a:ext cx="994591" cy="0"/>
            </a:xfrm>
            <a:prstGeom prst="line">
              <a:avLst/>
            </a:prstGeom>
            <a:solidFill>
              <a:schemeClr val="accent1"/>
            </a:solidFill>
            <a:ln w="9525" cap="flat" cmpd="sng" algn="ctr">
              <a:solidFill>
                <a:schemeClr val="accent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2" grpId="0"/>
      <p:bldP spid="63" grpId="0"/>
      <p:bldP spid="64" grpId="0" animBg="1"/>
      <p:bldP spid="65" grpId="0" animBg="1"/>
      <p:bldP spid="6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C5CD29A-3ACC-4FB8-9CFB-5F9A5988C3F9"/>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LIDE.GUIDESSETTING" val="{&quot;Id&quot;:null,&quot;Name&quot;:&quot;适中&quot;,&quot;HeaderHeight&quot;:13.0,&quot;FooterHeight&quot;:6.0,&quot;SideMargin&quot;:4.0,&quot;TopMargin&quot;:0.0,&quot;BottomMargin&quot;:0.0,&quot;IntervalMargin&quot;:1.5,&quot;SettingType&quot;:&quot;System&quot;}"/>
  <p:tag name="ISPRING_PRESENTATION_TITLE" val="管理能力与效率提升课程ppt模板"/>
</p:tagLst>
</file>

<file path=ppt/tags/tag10.xml><?xml version="1.0" encoding="utf-8"?>
<p:tagLst xmlns:a="http://schemas.openxmlformats.org/drawingml/2006/main" xmlns:r="http://schemas.openxmlformats.org/officeDocument/2006/relationships" xmlns:p="http://schemas.openxmlformats.org/presentationml/2006/main">
  <p:tag name="ISLIDE.DIAGRAM" val="3382"/>
</p:tagLst>
</file>

<file path=ppt/tags/tag11.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Lst>
</file>

<file path=ppt/tags/tag12.xml><?xml version="1.0" encoding="utf-8"?>
<p:tagLst xmlns:a="http://schemas.openxmlformats.org/drawingml/2006/main" xmlns:r="http://schemas.openxmlformats.org/officeDocument/2006/relationships" xmlns:p="http://schemas.openxmlformats.org/presentationml/2006/main">
  <p:tag name="ISLIDE.DIAGRAM" val="249388"/>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b"/>
  <p:tag name="KSO_WM_UNIT_INDEX" val="1"/>
  <p:tag name="KSO_WM_UNIT_ID" val="custom160428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a"/>
  <p:tag name="KSO_WM_UNIT_INDEX" val="1"/>
  <p:tag name="KSO_WM_UNIT_ID" val="custom160428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a"/>
  <p:tag name="KSO_WM_UNIT_INDEX" val="1"/>
  <p:tag name="KSO_WM_UNIT_ID" val="custom160428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b"/>
  <p:tag name="KSO_WM_UNIT_INDEX" val="1"/>
  <p:tag name="KSO_WM_UNIT_ID" val="custom160428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a"/>
  <p:tag name="KSO_WM_UNIT_INDEX" val="1"/>
  <p:tag name="KSO_WM_UNIT_ID" val="custom160428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a"/>
  <p:tag name="KSO_WM_UNIT_INDEX" val="1"/>
  <p:tag name="KSO_WM_UNIT_ID" val="custom160428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28"/>
  <p:tag name="KSO_WM_UNIT_TYPE" val="b"/>
  <p:tag name="KSO_WM_UNIT_INDEX" val="1"/>
  <p:tag name="KSO_WM_UNIT_ID" val="custom160428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Lst>
</file>

<file path=ppt/tags/tag7.xml><?xml version="1.0" encoding="utf-8"?>
<p:tagLst xmlns:a="http://schemas.openxmlformats.org/drawingml/2006/main" xmlns:r="http://schemas.openxmlformats.org/officeDocument/2006/relationships" xmlns:p="http://schemas.openxmlformats.org/presentationml/2006/main">
  <p:tag name="ISLIDE.DIAGRAM" val="255871"/>
</p:tagLst>
</file>

<file path=ppt/tags/tag8.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Lst>
</file>

<file path=ppt/tags/tag9.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Lst>
</file>

<file path=ppt/theme/theme1.xml><?xml version="1.0" encoding="utf-8"?>
<a:theme xmlns:a="http://schemas.openxmlformats.org/drawingml/2006/main" name="2_默认设计模板">
  <a:themeElements>
    <a:clrScheme name="A标准配色表">
      <a:dk1>
        <a:srgbClr val="005D7F"/>
      </a:dk1>
      <a:lt1>
        <a:srgbClr val="1DB5CD"/>
      </a:lt1>
      <a:dk2>
        <a:srgbClr val="FFB530"/>
      </a:dk2>
      <a:lt2>
        <a:srgbClr val="FD7B3F"/>
      </a:lt2>
      <a:accent1>
        <a:srgbClr val="3D3D3D"/>
      </a:accent1>
      <a:accent2>
        <a:srgbClr val="FFFFFF"/>
      </a:accent2>
      <a:accent3>
        <a:srgbClr val="969696"/>
      </a:accent3>
      <a:accent4>
        <a:srgbClr val="005D7F"/>
      </a:accent4>
      <a:accent5>
        <a:srgbClr val="1DB5CD"/>
      </a:accent5>
      <a:accent6>
        <a:srgbClr val="FFB530"/>
      </a:accent6>
      <a:hlink>
        <a:srgbClr val="FD7B3F"/>
      </a:hlink>
      <a:folHlink>
        <a:srgbClr val="484849"/>
      </a:folHlink>
    </a:clrScheme>
    <a:fontScheme name="apnv23kn">
      <a:majorFont>
        <a:latin typeface="+mn-lt"/>
        <a:ea typeface="+mn-ea"/>
        <a:cs typeface=""/>
      </a:majorFont>
      <a:minorFont>
        <a:latin typeface="+mn-lt"/>
        <a:ea typeface="+mn-e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自定义</PresentationFormat>
  <Paragraphs>269</Paragraphs>
  <Slides>23</Slides>
  <Notes>23</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思源宋体 CN Heavy</vt:lpstr>
      <vt:lpstr>微软雅黑 Light</vt:lpstr>
      <vt:lpstr>Arial</vt:lpstr>
      <vt:lpstr>Calibri</vt:lpstr>
      <vt:lpstr>Wingdings</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畅</dc:creator>
  <cp:lastModifiedBy>天 下</cp:lastModifiedBy>
  <cp:revision>416</cp:revision>
  <dcterms:created xsi:type="dcterms:W3CDTF">2018-04-14T08:56:00Z</dcterms:created>
  <dcterms:modified xsi:type="dcterms:W3CDTF">2021-01-05T14:03:22Z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