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57" r:id="rId6"/>
    <p:sldId id="265" r:id="rId7"/>
    <p:sldId id="266" r:id="rId8"/>
    <p:sldId id="267" r:id="rId9"/>
    <p:sldId id="268" r:id="rId10"/>
    <p:sldId id="282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83" r:id="rId22"/>
    <p:sldId id="279" r:id="rId23"/>
    <p:sldId id="280" r:id="rId24"/>
    <p:sldId id="281" r:id="rId25"/>
    <p:sldId id="26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D70A07"/>
    <a:srgbClr val="3966B4"/>
    <a:srgbClr val="5B9BD5"/>
    <a:srgbClr val="89BFE9"/>
    <a:srgbClr val="95B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Sheet1!$B$7:$E$7</c:f>
              <c:numCache>
                <c:formatCode>General</c:formatCode>
                <c:ptCount val="4"/>
                <c:pt idx="0">
                  <c:v>0.05</c:v>
                </c:pt>
                <c:pt idx="1">
                  <c:v>0.85</c:v>
                </c:pt>
                <c:pt idx="2">
                  <c:v>0.25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0-490F-AAF0-4A7FC45E4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700272"/>
        <c:axId val="319700600"/>
      </c:barChart>
      <c:catAx>
        <c:axId val="319700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19700600"/>
        <c:crosses val="autoZero"/>
        <c:auto val="1"/>
        <c:lblAlgn val="ctr"/>
        <c:lblOffset val="100"/>
        <c:noMultiLvlLbl val="0"/>
      </c:catAx>
      <c:valAx>
        <c:axId val="31970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1970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 i="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BAEBD-67BF-410F-A289-D48F2695DF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4DB8-D73C-4AFB-B898-A0C5BECC20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330926" y="174172"/>
            <a:ext cx="400593" cy="391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531222" y="322217"/>
            <a:ext cx="400593" cy="391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FBBF-2762-467E-871E-94DFED2F7E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36FC-56D2-4F83-8657-F43681935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500"/>
          <a:stretch>
            <a:fillRect/>
          </a:stretch>
        </p:blipFill>
        <p:spPr>
          <a:xfrm>
            <a:off x="-5" y="0"/>
            <a:ext cx="12192005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" y="2133600"/>
            <a:ext cx="12192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168184" y="3929842"/>
            <a:ext cx="5855633" cy="575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4741819" y="3890214"/>
            <a:ext cx="1438783" cy="615515"/>
          </a:xfrm>
          <a:prstGeom prst="rect">
            <a:avLst/>
          </a:prstGeom>
          <a:noFill/>
        </p:spPr>
        <p:txBody>
          <a:bodyPr wrap="none" lIns="121884" tIns="60941" rIns="121884" bIns="60941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91"/>
          <p:cNvGrpSpPr/>
          <p:nvPr/>
        </p:nvGrpSpPr>
        <p:grpSpPr bwMode="auto">
          <a:xfrm>
            <a:off x="3182471" y="3950535"/>
            <a:ext cx="520736" cy="791219"/>
            <a:chOff x="936" y="1480"/>
            <a:chExt cx="1589" cy="2415"/>
          </a:xfrm>
        </p:grpSpPr>
        <p:grpSp>
          <p:nvGrpSpPr>
            <p:cNvPr id="28" name="组合 33"/>
            <p:cNvGrpSpPr/>
            <p:nvPr/>
          </p:nvGrpSpPr>
          <p:grpSpPr bwMode="auto">
            <a:xfrm>
              <a:off x="985" y="1582"/>
              <a:ext cx="1441" cy="2313"/>
              <a:chOff x="1754168" y="3653262"/>
              <a:chExt cx="1857599" cy="298713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CF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8103" y="4093188"/>
                <a:ext cx="726661" cy="254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CA009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4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26" y="4018635"/>
            <a:ext cx="1967059" cy="35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58914" y="2585821"/>
            <a:ext cx="86741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企业管理培训 </a:t>
            </a: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出自【趣你的PPT】(微信:qunideppt)：最优质的PPT资源库"/>
          <p:cNvSpPr/>
          <p:nvPr/>
        </p:nvSpPr>
        <p:spPr bwMode="auto">
          <a:xfrm>
            <a:off x="1657647" y="1990706"/>
            <a:ext cx="2169279" cy="1870755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909350" y="1445993"/>
            <a:ext cx="521866" cy="44889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431216" y="1781231"/>
            <a:ext cx="340539" cy="294103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34553" y="2673995"/>
            <a:ext cx="521866" cy="44889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1359121" y="3069818"/>
            <a:ext cx="340539" cy="29410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436518" y="3414780"/>
            <a:ext cx="185749" cy="16142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221526" y="2075334"/>
            <a:ext cx="1028362" cy="186204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b="1" dirty="0">
                <a:solidFill>
                  <a:srgbClr val="396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3966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9311" y="2482943"/>
            <a:ext cx="3647152" cy="830997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6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提升执行力</a:t>
            </a:r>
          </a:p>
        </p:txBody>
      </p:sp>
      <p:sp>
        <p:nvSpPr>
          <p:cNvPr id="14" name="矩形 4"/>
          <p:cNvSpPr/>
          <p:nvPr/>
        </p:nvSpPr>
        <p:spPr>
          <a:xfrm>
            <a:off x="0" y="6021785"/>
            <a:ext cx="12195175" cy="863599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77" y="2097957"/>
            <a:ext cx="3190352" cy="2049864"/>
          </a:xfrm>
          <a:prstGeom prst="rect">
            <a:avLst/>
          </a:prstGeom>
        </p:spPr>
      </p:pic>
      <p:sp>
        <p:nvSpPr>
          <p:cNvPr id="4" name="流程图: 手动操作 3"/>
          <p:cNvSpPr/>
          <p:nvPr/>
        </p:nvSpPr>
        <p:spPr>
          <a:xfrm>
            <a:off x="4626693" y="0"/>
            <a:ext cx="2392415" cy="670560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1494" y="73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提升执行力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731777" y="2474640"/>
            <a:ext cx="5475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执行力直接关系到企业安全、健康、和谐发展问题，企业必须不断提高执行力建设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31777" y="4017237"/>
            <a:ext cx="5475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提升执行力是完善企业制度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的一种直接体现，企业发展需要一个好的制度作保证，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以达到事半功倍的效果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909678" y="2539727"/>
            <a:ext cx="681038" cy="682625"/>
            <a:chOff x="1235505" y="2341233"/>
            <a:chExt cx="682521" cy="682521"/>
          </a:xfrm>
        </p:grpSpPr>
        <p:sp>
          <p:nvSpPr>
            <p:cNvPr id="7" name="矩形 6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65734" y="2371391"/>
              <a:ext cx="622064" cy="622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sz="2000" noProof="1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noProof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927096" y="4082324"/>
            <a:ext cx="681038" cy="682625"/>
            <a:chOff x="1235505" y="2341233"/>
            <a:chExt cx="682521" cy="682521"/>
          </a:xfrm>
        </p:grpSpPr>
        <p:sp>
          <p:nvSpPr>
            <p:cNvPr id="12" name="矩形 1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65734" y="2371391"/>
              <a:ext cx="622064" cy="622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sz="2000" noProof="1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noProof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98" y="2424103"/>
            <a:ext cx="3092460" cy="24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139779" y="2573280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6215" y="2563120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52651" y="2573280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70906" y="3426189"/>
            <a:ext cx="310406" cy="310406"/>
            <a:chOff x="3264324" y="1749600"/>
            <a:chExt cx="348156" cy="348156"/>
          </a:xfrm>
          <a:solidFill>
            <a:srgbClr val="0070C0"/>
          </a:solidFill>
        </p:grpSpPr>
        <p:sp>
          <p:nvSpPr>
            <p:cNvPr id="20" name="矩形 19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27587" y="3406960"/>
            <a:ext cx="310515" cy="329565"/>
            <a:chOff x="3264324" y="1749600"/>
            <a:chExt cx="348156" cy="348156"/>
          </a:xfrm>
          <a:solidFill>
            <a:srgbClr val="0070C0"/>
          </a:solidFill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提升个人执行力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412416" y="3364399"/>
            <a:ext cx="153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986702" y="3370791"/>
            <a:ext cx="153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780112" y="3186274"/>
            <a:ext cx="1349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说对话办对事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776" l="17544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598" y="2133592"/>
            <a:ext cx="21717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效率做事</a:t>
            </a:r>
          </a:p>
        </p:txBody>
      </p:sp>
      <p:sp>
        <p:nvSpPr>
          <p:cNvPr id="47" name="Freeform 6"/>
          <p:cNvSpPr/>
          <p:nvPr/>
        </p:nvSpPr>
        <p:spPr bwMode="auto">
          <a:xfrm>
            <a:off x="4658677" y="2781529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1804352" y="2781529"/>
            <a:ext cx="1374775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2517140" y="1541691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3947477" y="1541691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2517140" y="4013429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1"/>
          <p:cNvSpPr/>
          <p:nvPr/>
        </p:nvSpPr>
        <p:spPr bwMode="auto">
          <a:xfrm>
            <a:off x="3947477" y="4013429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6282" y="21515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做计划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908276" y="33713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可执行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220095" y="46714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要分类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768042" y="46714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懂观念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053157" y="33713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必关注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821507" y="21515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会反省</a:t>
            </a:r>
          </a:p>
        </p:txBody>
      </p:sp>
      <p:sp>
        <p:nvSpPr>
          <p:cNvPr id="64" name="Freeform 17"/>
          <p:cNvSpPr>
            <a:spLocks noEditPoints="1"/>
          </p:cNvSpPr>
          <p:nvPr/>
        </p:nvSpPr>
        <p:spPr bwMode="auto">
          <a:xfrm>
            <a:off x="3662521" y="3247870"/>
            <a:ext cx="612775" cy="614363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-4933" r="173" b="4933"/>
          <a:stretch>
            <a:fillRect/>
          </a:stretch>
        </p:blipFill>
        <p:spPr>
          <a:xfrm>
            <a:off x="7036692" y="2151569"/>
            <a:ext cx="3779521" cy="28398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" grpId="0"/>
      <p:bldP spid="59" grpId="0"/>
      <p:bldP spid="60" grpId="0"/>
      <p:bldP spid="61" grpId="0"/>
      <p:bldP spid="62" grpId="0"/>
      <p:bldP spid="63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</a:t>
            </a:r>
          </a:p>
        </p:txBody>
      </p:sp>
      <p:grpSp>
        <p:nvGrpSpPr>
          <p:cNvPr id="14" name="组合 3"/>
          <p:cNvGrpSpPr/>
          <p:nvPr/>
        </p:nvGrpSpPr>
        <p:grpSpPr bwMode="auto">
          <a:xfrm>
            <a:off x="4750697" y="2328671"/>
            <a:ext cx="2522537" cy="2520951"/>
            <a:chOff x="0" y="0"/>
            <a:chExt cx="2098675" cy="2098676"/>
          </a:xfrm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0" y="0"/>
              <a:ext cx="2098675" cy="20986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31916" y="390683"/>
              <a:ext cx="1469769" cy="1380808"/>
            </a:xfrm>
            <a:custGeom>
              <a:avLst/>
              <a:gdLst>
                <a:gd name="T0" fmla="*/ 899153 w 1615"/>
                <a:gd name="T1" fmla="*/ 22741 h 1518"/>
                <a:gd name="T2" fmla="*/ 716228 w 1615"/>
                <a:gd name="T3" fmla="*/ 87324 h 1518"/>
                <a:gd name="T4" fmla="*/ 549685 w 1615"/>
                <a:gd name="T5" fmla="*/ 15464 h 1518"/>
                <a:gd name="T6" fmla="*/ 17291 w 1615"/>
                <a:gd name="T7" fmla="*/ 548503 h 1518"/>
                <a:gd name="T8" fmla="*/ 191115 w 1615"/>
                <a:gd name="T9" fmla="*/ 799559 h 1518"/>
                <a:gd name="T10" fmla="*/ 279393 w 1615"/>
                <a:gd name="T11" fmla="*/ 960562 h 1518"/>
                <a:gd name="T12" fmla="*/ 394062 w 1615"/>
                <a:gd name="T13" fmla="*/ 1192516 h 1518"/>
                <a:gd name="T14" fmla="*/ 604289 w 1615"/>
                <a:gd name="T15" fmla="*/ 1282569 h 1518"/>
                <a:gd name="T16" fmla="*/ 842728 w 1615"/>
                <a:gd name="T17" fmla="*/ 1328050 h 1518"/>
                <a:gd name="T18" fmla="*/ 936466 w 1615"/>
                <a:gd name="T19" fmla="*/ 1292575 h 1518"/>
                <a:gd name="T20" fmla="*/ 1082988 w 1615"/>
                <a:gd name="T21" fmla="*/ 1192516 h 1518"/>
                <a:gd name="T22" fmla="*/ 1117570 w 1615"/>
                <a:gd name="T23" fmla="*/ 1053344 h 1518"/>
                <a:gd name="T24" fmla="*/ 1231330 w 1615"/>
                <a:gd name="T25" fmla="*/ 1038790 h 1518"/>
                <a:gd name="T26" fmla="*/ 1269553 w 1615"/>
                <a:gd name="T27" fmla="*/ 901437 h 1518"/>
                <a:gd name="T28" fmla="*/ 1397873 w 1615"/>
                <a:gd name="T29" fmla="*/ 772270 h 1518"/>
                <a:gd name="T30" fmla="*/ 1446107 w 1615"/>
                <a:gd name="T31" fmla="*/ 639465 h 1518"/>
                <a:gd name="T32" fmla="*/ 1389683 w 1615"/>
                <a:gd name="T33" fmla="*/ 621273 h 1518"/>
                <a:gd name="T34" fmla="*/ 1328708 w 1615"/>
                <a:gd name="T35" fmla="*/ 656748 h 1518"/>
                <a:gd name="T36" fmla="*/ 1166714 w 1615"/>
                <a:gd name="T37" fmla="*/ 754078 h 1518"/>
                <a:gd name="T38" fmla="*/ 1170355 w 1615"/>
                <a:gd name="T39" fmla="*/ 767722 h 1518"/>
                <a:gd name="T40" fmla="*/ 1008362 w 1615"/>
                <a:gd name="T41" fmla="*/ 864142 h 1518"/>
                <a:gd name="T42" fmla="*/ 1055685 w 1615"/>
                <a:gd name="T43" fmla="*/ 949647 h 1518"/>
                <a:gd name="T44" fmla="*/ 893692 w 1615"/>
                <a:gd name="T45" fmla="*/ 1046976 h 1518"/>
                <a:gd name="T46" fmla="*/ 936466 w 1615"/>
                <a:gd name="T47" fmla="*/ 1123385 h 1518"/>
                <a:gd name="T48" fmla="*/ 774473 w 1615"/>
                <a:gd name="T49" fmla="*/ 1219805 h 1518"/>
                <a:gd name="T50" fmla="*/ 800865 w 1615"/>
                <a:gd name="T51" fmla="*/ 1286207 h 1518"/>
                <a:gd name="T52" fmla="*/ 664354 w 1615"/>
                <a:gd name="T53" fmla="*/ 1246184 h 1518"/>
                <a:gd name="T54" fmla="*/ 685285 w 1615"/>
                <a:gd name="T55" fmla="*/ 1197974 h 1518"/>
                <a:gd name="T56" fmla="*/ 844548 w 1615"/>
                <a:gd name="T57" fmla="*/ 963291 h 1518"/>
                <a:gd name="T58" fmla="*/ 469598 w 1615"/>
                <a:gd name="T59" fmla="*/ 1235268 h 1518"/>
                <a:gd name="T60" fmla="*/ 503271 w 1615"/>
                <a:gd name="T61" fmla="*/ 1098825 h 1518"/>
                <a:gd name="T62" fmla="*/ 424094 w 1615"/>
                <a:gd name="T63" fmla="*/ 1105192 h 1518"/>
                <a:gd name="T64" fmla="*/ 321256 w 1615"/>
                <a:gd name="T65" fmla="*/ 1002405 h 1518"/>
                <a:gd name="T66" fmla="*/ 383141 w 1615"/>
                <a:gd name="T67" fmla="*/ 867781 h 1518"/>
                <a:gd name="T68" fmla="*/ 245720 w 1615"/>
                <a:gd name="T69" fmla="*/ 854136 h 1518"/>
                <a:gd name="T70" fmla="*/ 251180 w 1615"/>
                <a:gd name="T71" fmla="*/ 809565 h 1518"/>
                <a:gd name="T72" fmla="*/ 265742 w 1615"/>
                <a:gd name="T73" fmla="*/ 782276 h 1518"/>
                <a:gd name="T74" fmla="*/ 463228 w 1615"/>
                <a:gd name="T75" fmla="*/ 582159 h 1518"/>
                <a:gd name="T76" fmla="*/ 312155 w 1615"/>
                <a:gd name="T77" fmla="*/ 595803 h 1518"/>
                <a:gd name="T78" fmla="*/ 214777 w 1615"/>
                <a:gd name="T79" fmla="*/ 442986 h 1518"/>
                <a:gd name="T80" fmla="*/ 792674 w 1615"/>
                <a:gd name="T81" fmla="*/ 433890 h 1518"/>
                <a:gd name="T82" fmla="*/ 771742 w 1615"/>
                <a:gd name="T83" fmla="*/ 124618 h 1518"/>
                <a:gd name="T84" fmla="*/ 899153 w 1615"/>
                <a:gd name="T85" fmla="*/ 81866 h 1518"/>
                <a:gd name="T86" fmla="*/ 1389683 w 1615"/>
                <a:gd name="T87" fmla="*/ 621273 h 1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15" h="1518">
                  <a:moveTo>
                    <a:pt x="1530" y="456"/>
                  </a:moveTo>
                  <a:lnTo>
                    <a:pt x="1169" y="95"/>
                  </a:lnTo>
                  <a:cubicBezTo>
                    <a:pt x="1126" y="52"/>
                    <a:pt x="1056" y="25"/>
                    <a:pt x="988" y="25"/>
                  </a:cubicBezTo>
                  <a:cubicBezTo>
                    <a:pt x="964" y="25"/>
                    <a:pt x="943" y="28"/>
                    <a:pt x="922" y="34"/>
                  </a:cubicBezTo>
                  <a:lnTo>
                    <a:pt x="907" y="39"/>
                  </a:lnTo>
                  <a:cubicBezTo>
                    <a:pt x="871" y="50"/>
                    <a:pt x="828" y="71"/>
                    <a:pt x="787" y="96"/>
                  </a:cubicBezTo>
                  <a:lnTo>
                    <a:pt x="786" y="96"/>
                  </a:lnTo>
                  <a:cubicBezTo>
                    <a:pt x="715" y="65"/>
                    <a:pt x="649" y="31"/>
                    <a:pt x="619" y="22"/>
                  </a:cubicBezTo>
                  <a:lnTo>
                    <a:pt x="604" y="17"/>
                  </a:lnTo>
                  <a:cubicBezTo>
                    <a:pt x="547" y="0"/>
                    <a:pt x="465" y="20"/>
                    <a:pt x="423" y="62"/>
                  </a:cubicBezTo>
                  <a:lnTo>
                    <a:pt x="62" y="423"/>
                  </a:lnTo>
                  <a:cubicBezTo>
                    <a:pt x="20" y="465"/>
                    <a:pt x="0" y="546"/>
                    <a:pt x="19" y="603"/>
                  </a:cubicBezTo>
                  <a:lnTo>
                    <a:pt x="26" y="625"/>
                  </a:lnTo>
                  <a:cubicBezTo>
                    <a:pt x="45" y="682"/>
                    <a:pt x="94" y="763"/>
                    <a:pt x="137" y="805"/>
                  </a:cubicBezTo>
                  <a:lnTo>
                    <a:pt x="210" y="879"/>
                  </a:lnTo>
                  <a:cubicBezTo>
                    <a:pt x="195" y="931"/>
                    <a:pt x="204" y="984"/>
                    <a:pt x="241" y="1021"/>
                  </a:cubicBezTo>
                  <a:cubicBezTo>
                    <a:pt x="259" y="1039"/>
                    <a:pt x="282" y="1051"/>
                    <a:pt x="307" y="1056"/>
                  </a:cubicBezTo>
                  <a:cubicBezTo>
                    <a:pt x="238" y="1125"/>
                    <a:pt x="228" y="1224"/>
                    <a:pt x="286" y="1282"/>
                  </a:cubicBezTo>
                  <a:cubicBezTo>
                    <a:pt x="310" y="1306"/>
                    <a:pt x="344" y="1320"/>
                    <a:pt x="381" y="1320"/>
                  </a:cubicBezTo>
                  <a:cubicBezTo>
                    <a:pt x="398" y="1320"/>
                    <a:pt x="415" y="1316"/>
                    <a:pt x="433" y="1311"/>
                  </a:cubicBezTo>
                  <a:cubicBezTo>
                    <a:pt x="433" y="1347"/>
                    <a:pt x="446" y="1380"/>
                    <a:pt x="470" y="1404"/>
                  </a:cubicBezTo>
                  <a:cubicBezTo>
                    <a:pt x="494" y="1428"/>
                    <a:pt x="528" y="1442"/>
                    <a:pt x="565" y="1442"/>
                  </a:cubicBezTo>
                  <a:cubicBezTo>
                    <a:pt x="599" y="1442"/>
                    <a:pt x="634" y="1430"/>
                    <a:pt x="664" y="1410"/>
                  </a:cubicBezTo>
                  <a:cubicBezTo>
                    <a:pt x="669" y="1436"/>
                    <a:pt x="681" y="1461"/>
                    <a:pt x="700" y="1480"/>
                  </a:cubicBezTo>
                  <a:cubicBezTo>
                    <a:pt x="725" y="1504"/>
                    <a:pt x="758" y="1518"/>
                    <a:pt x="795" y="1518"/>
                  </a:cubicBezTo>
                  <a:cubicBezTo>
                    <a:pt x="841" y="1518"/>
                    <a:pt x="889" y="1496"/>
                    <a:pt x="926" y="1460"/>
                  </a:cubicBezTo>
                  <a:lnTo>
                    <a:pt x="946" y="1440"/>
                  </a:lnTo>
                  <a:cubicBezTo>
                    <a:pt x="969" y="1445"/>
                    <a:pt x="994" y="1442"/>
                    <a:pt x="1016" y="1429"/>
                  </a:cubicBezTo>
                  <a:lnTo>
                    <a:pt x="1029" y="1421"/>
                  </a:lnTo>
                  <a:cubicBezTo>
                    <a:pt x="1066" y="1398"/>
                    <a:pt x="1083" y="1354"/>
                    <a:pt x="1072" y="1314"/>
                  </a:cubicBezTo>
                  <a:lnTo>
                    <a:pt x="1082" y="1304"/>
                  </a:lnTo>
                  <a:cubicBezTo>
                    <a:pt x="1112" y="1328"/>
                    <a:pt x="1155" y="1332"/>
                    <a:pt x="1190" y="1311"/>
                  </a:cubicBezTo>
                  <a:lnTo>
                    <a:pt x="1203" y="1303"/>
                  </a:lnTo>
                  <a:cubicBezTo>
                    <a:pt x="1249" y="1276"/>
                    <a:pt x="1263" y="1217"/>
                    <a:pt x="1236" y="1172"/>
                  </a:cubicBezTo>
                  <a:lnTo>
                    <a:pt x="1228" y="1158"/>
                  </a:lnTo>
                  <a:lnTo>
                    <a:pt x="1238" y="1148"/>
                  </a:lnTo>
                  <a:cubicBezTo>
                    <a:pt x="1268" y="1167"/>
                    <a:pt x="1307" y="1169"/>
                    <a:pt x="1340" y="1150"/>
                  </a:cubicBezTo>
                  <a:lnTo>
                    <a:pt x="1353" y="1142"/>
                  </a:lnTo>
                  <a:cubicBezTo>
                    <a:pt x="1399" y="1115"/>
                    <a:pt x="1413" y="1056"/>
                    <a:pt x="1386" y="1010"/>
                  </a:cubicBezTo>
                  <a:lnTo>
                    <a:pt x="1382" y="1004"/>
                  </a:lnTo>
                  <a:lnTo>
                    <a:pt x="1395" y="991"/>
                  </a:lnTo>
                  <a:cubicBezTo>
                    <a:pt x="1424" y="1006"/>
                    <a:pt x="1460" y="1007"/>
                    <a:pt x="1490" y="989"/>
                  </a:cubicBezTo>
                  <a:lnTo>
                    <a:pt x="1504" y="981"/>
                  </a:lnTo>
                  <a:cubicBezTo>
                    <a:pt x="1549" y="954"/>
                    <a:pt x="1564" y="894"/>
                    <a:pt x="1536" y="849"/>
                  </a:cubicBezTo>
                  <a:lnTo>
                    <a:pt x="1528" y="835"/>
                  </a:lnTo>
                  <a:cubicBezTo>
                    <a:pt x="1551" y="798"/>
                    <a:pt x="1571" y="758"/>
                    <a:pt x="1582" y="724"/>
                  </a:cubicBezTo>
                  <a:lnTo>
                    <a:pt x="1589" y="703"/>
                  </a:lnTo>
                  <a:cubicBezTo>
                    <a:pt x="1615" y="622"/>
                    <a:pt x="1590" y="516"/>
                    <a:pt x="1530" y="456"/>
                  </a:cubicBezTo>
                  <a:close/>
                  <a:moveTo>
                    <a:pt x="1527" y="683"/>
                  </a:moveTo>
                  <a:lnTo>
                    <a:pt x="1527" y="683"/>
                  </a:lnTo>
                  <a:lnTo>
                    <a:pt x="1520" y="704"/>
                  </a:lnTo>
                  <a:cubicBezTo>
                    <a:pt x="1513" y="724"/>
                    <a:pt x="1503" y="748"/>
                    <a:pt x="1490" y="771"/>
                  </a:cubicBezTo>
                  <a:lnTo>
                    <a:pt x="1460" y="722"/>
                  </a:lnTo>
                  <a:cubicBezTo>
                    <a:pt x="1433" y="677"/>
                    <a:pt x="1374" y="662"/>
                    <a:pt x="1328" y="689"/>
                  </a:cubicBezTo>
                  <a:lnTo>
                    <a:pt x="1315" y="697"/>
                  </a:lnTo>
                  <a:cubicBezTo>
                    <a:pt x="1270" y="724"/>
                    <a:pt x="1255" y="784"/>
                    <a:pt x="1282" y="829"/>
                  </a:cubicBezTo>
                  <a:lnTo>
                    <a:pt x="1351" y="943"/>
                  </a:lnTo>
                  <a:lnTo>
                    <a:pt x="1348" y="946"/>
                  </a:lnTo>
                  <a:lnTo>
                    <a:pt x="1286" y="844"/>
                  </a:lnTo>
                  <a:cubicBezTo>
                    <a:pt x="1259" y="798"/>
                    <a:pt x="1200" y="783"/>
                    <a:pt x="1154" y="811"/>
                  </a:cubicBezTo>
                  <a:lnTo>
                    <a:pt x="1141" y="819"/>
                  </a:lnTo>
                  <a:cubicBezTo>
                    <a:pt x="1096" y="846"/>
                    <a:pt x="1081" y="905"/>
                    <a:pt x="1108" y="950"/>
                  </a:cubicBezTo>
                  <a:lnTo>
                    <a:pt x="1196" y="1097"/>
                  </a:lnTo>
                  <a:lnTo>
                    <a:pt x="1193" y="1100"/>
                  </a:lnTo>
                  <a:lnTo>
                    <a:pt x="1160" y="1044"/>
                  </a:lnTo>
                  <a:cubicBezTo>
                    <a:pt x="1133" y="999"/>
                    <a:pt x="1073" y="984"/>
                    <a:pt x="1028" y="1011"/>
                  </a:cubicBezTo>
                  <a:lnTo>
                    <a:pt x="1015" y="1020"/>
                  </a:lnTo>
                  <a:cubicBezTo>
                    <a:pt x="970" y="1047"/>
                    <a:pt x="955" y="1106"/>
                    <a:pt x="982" y="1151"/>
                  </a:cubicBezTo>
                  <a:lnTo>
                    <a:pt x="1042" y="1251"/>
                  </a:lnTo>
                  <a:lnTo>
                    <a:pt x="1040" y="1253"/>
                  </a:lnTo>
                  <a:lnTo>
                    <a:pt x="1029" y="1235"/>
                  </a:lnTo>
                  <a:cubicBezTo>
                    <a:pt x="1002" y="1189"/>
                    <a:pt x="943" y="1175"/>
                    <a:pt x="898" y="1202"/>
                  </a:cubicBezTo>
                  <a:lnTo>
                    <a:pt x="884" y="1210"/>
                  </a:lnTo>
                  <a:cubicBezTo>
                    <a:pt x="839" y="1237"/>
                    <a:pt x="824" y="1296"/>
                    <a:pt x="851" y="1341"/>
                  </a:cubicBezTo>
                  <a:lnTo>
                    <a:pt x="884" y="1396"/>
                  </a:lnTo>
                  <a:cubicBezTo>
                    <a:pt x="886" y="1399"/>
                    <a:pt x="888" y="1401"/>
                    <a:pt x="890" y="1404"/>
                  </a:cubicBezTo>
                  <a:lnTo>
                    <a:pt x="880" y="1414"/>
                  </a:lnTo>
                  <a:cubicBezTo>
                    <a:pt x="855" y="1439"/>
                    <a:pt x="823" y="1452"/>
                    <a:pt x="795" y="1452"/>
                  </a:cubicBezTo>
                  <a:cubicBezTo>
                    <a:pt x="776" y="1452"/>
                    <a:pt x="759" y="1447"/>
                    <a:pt x="746" y="1434"/>
                  </a:cubicBezTo>
                  <a:cubicBezTo>
                    <a:pt x="731" y="1418"/>
                    <a:pt x="725" y="1395"/>
                    <a:pt x="730" y="1370"/>
                  </a:cubicBezTo>
                  <a:cubicBezTo>
                    <a:pt x="732" y="1358"/>
                    <a:pt x="736" y="1346"/>
                    <a:pt x="742" y="1334"/>
                  </a:cubicBezTo>
                  <a:cubicBezTo>
                    <a:pt x="743" y="1333"/>
                    <a:pt x="744" y="1332"/>
                    <a:pt x="745" y="1330"/>
                  </a:cubicBezTo>
                  <a:cubicBezTo>
                    <a:pt x="747" y="1326"/>
                    <a:pt x="750" y="1321"/>
                    <a:pt x="753" y="1317"/>
                  </a:cubicBezTo>
                  <a:cubicBezTo>
                    <a:pt x="757" y="1311"/>
                    <a:pt x="762" y="1306"/>
                    <a:pt x="767" y="1300"/>
                  </a:cubicBezTo>
                  <a:lnTo>
                    <a:pt x="968" y="1100"/>
                  </a:lnTo>
                  <a:lnTo>
                    <a:pt x="928" y="1059"/>
                  </a:lnTo>
                  <a:lnTo>
                    <a:pt x="650" y="1337"/>
                  </a:lnTo>
                  <a:cubicBezTo>
                    <a:pt x="624" y="1363"/>
                    <a:pt x="593" y="1376"/>
                    <a:pt x="565" y="1376"/>
                  </a:cubicBezTo>
                  <a:cubicBezTo>
                    <a:pt x="546" y="1376"/>
                    <a:pt x="529" y="1370"/>
                    <a:pt x="516" y="1358"/>
                  </a:cubicBezTo>
                  <a:cubicBezTo>
                    <a:pt x="485" y="1327"/>
                    <a:pt x="495" y="1267"/>
                    <a:pt x="537" y="1224"/>
                  </a:cubicBezTo>
                  <a:lnTo>
                    <a:pt x="546" y="1215"/>
                  </a:lnTo>
                  <a:lnTo>
                    <a:pt x="553" y="1208"/>
                  </a:lnTo>
                  <a:lnTo>
                    <a:pt x="815" y="946"/>
                  </a:lnTo>
                  <a:lnTo>
                    <a:pt x="775" y="906"/>
                  </a:lnTo>
                  <a:lnTo>
                    <a:pt x="466" y="1215"/>
                  </a:lnTo>
                  <a:cubicBezTo>
                    <a:pt x="441" y="1240"/>
                    <a:pt x="409" y="1254"/>
                    <a:pt x="381" y="1254"/>
                  </a:cubicBezTo>
                  <a:cubicBezTo>
                    <a:pt x="362" y="1254"/>
                    <a:pt x="345" y="1248"/>
                    <a:pt x="332" y="1236"/>
                  </a:cubicBezTo>
                  <a:cubicBezTo>
                    <a:pt x="301" y="1205"/>
                    <a:pt x="311" y="1144"/>
                    <a:pt x="353" y="1102"/>
                  </a:cubicBezTo>
                  <a:lnTo>
                    <a:pt x="662" y="793"/>
                  </a:lnTo>
                  <a:lnTo>
                    <a:pt x="622" y="753"/>
                  </a:lnTo>
                  <a:lnTo>
                    <a:pt x="421" y="954"/>
                  </a:lnTo>
                  <a:cubicBezTo>
                    <a:pt x="395" y="979"/>
                    <a:pt x="363" y="993"/>
                    <a:pt x="335" y="993"/>
                  </a:cubicBezTo>
                  <a:cubicBezTo>
                    <a:pt x="317" y="993"/>
                    <a:pt x="300" y="987"/>
                    <a:pt x="287" y="975"/>
                  </a:cubicBezTo>
                  <a:cubicBezTo>
                    <a:pt x="277" y="965"/>
                    <a:pt x="272" y="952"/>
                    <a:pt x="270" y="939"/>
                  </a:cubicBezTo>
                  <a:cubicBezTo>
                    <a:pt x="268" y="928"/>
                    <a:pt x="269" y="916"/>
                    <a:pt x="272" y="904"/>
                  </a:cubicBezTo>
                  <a:cubicBezTo>
                    <a:pt x="272" y="903"/>
                    <a:pt x="272" y="901"/>
                    <a:pt x="273" y="900"/>
                  </a:cubicBezTo>
                  <a:cubicBezTo>
                    <a:pt x="274" y="897"/>
                    <a:pt x="275" y="894"/>
                    <a:pt x="276" y="890"/>
                  </a:cubicBezTo>
                  <a:cubicBezTo>
                    <a:pt x="277" y="886"/>
                    <a:pt x="279" y="882"/>
                    <a:pt x="281" y="878"/>
                  </a:cubicBezTo>
                  <a:cubicBezTo>
                    <a:pt x="282" y="876"/>
                    <a:pt x="283" y="874"/>
                    <a:pt x="284" y="872"/>
                  </a:cubicBezTo>
                  <a:cubicBezTo>
                    <a:pt x="287" y="868"/>
                    <a:pt x="289" y="864"/>
                    <a:pt x="292" y="860"/>
                  </a:cubicBezTo>
                  <a:cubicBezTo>
                    <a:pt x="293" y="859"/>
                    <a:pt x="294" y="857"/>
                    <a:pt x="295" y="856"/>
                  </a:cubicBezTo>
                  <a:cubicBezTo>
                    <a:pt x="299" y="851"/>
                    <a:pt x="303" y="846"/>
                    <a:pt x="307" y="841"/>
                  </a:cubicBezTo>
                  <a:lnTo>
                    <a:pt x="509" y="640"/>
                  </a:lnTo>
                  <a:lnTo>
                    <a:pt x="489" y="621"/>
                  </a:lnTo>
                  <a:cubicBezTo>
                    <a:pt x="479" y="611"/>
                    <a:pt x="471" y="599"/>
                    <a:pt x="466" y="586"/>
                  </a:cubicBezTo>
                  <a:lnTo>
                    <a:pt x="343" y="655"/>
                  </a:lnTo>
                  <a:cubicBezTo>
                    <a:pt x="325" y="666"/>
                    <a:pt x="304" y="671"/>
                    <a:pt x="284" y="671"/>
                  </a:cubicBezTo>
                  <a:cubicBezTo>
                    <a:pt x="248" y="671"/>
                    <a:pt x="214" y="654"/>
                    <a:pt x="195" y="625"/>
                  </a:cubicBezTo>
                  <a:cubicBezTo>
                    <a:pt x="165" y="578"/>
                    <a:pt x="184" y="516"/>
                    <a:pt x="236" y="487"/>
                  </a:cubicBezTo>
                  <a:lnTo>
                    <a:pt x="595" y="284"/>
                  </a:lnTo>
                  <a:cubicBezTo>
                    <a:pt x="606" y="298"/>
                    <a:pt x="620" y="311"/>
                    <a:pt x="636" y="322"/>
                  </a:cubicBezTo>
                  <a:lnTo>
                    <a:pt x="871" y="477"/>
                  </a:lnTo>
                  <a:cubicBezTo>
                    <a:pt x="941" y="524"/>
                    <a:pt x="1032" y="511"/>
                    <a:pt x="1073" y="449"/>
                  </a:cubicBezTo>
                  <a:cubicBezTo>
                    <a:pt x="1114" y="387"/>
                    <a:pt x="1091" y="298"/>
                    <a:pt x="1021" y="251"/>
                  </a:cubicBezTo>
                  <a:lnTo>
                    <a:pt x="848" y="137"/>
                  </a:lnTo>
                  <a:cubicBezTo>
                    <a:pt x="875" y="121"/>
                    <a:pt x="903" y="109"/>
                    <a:pt x="927" y="101"/>
                  </a:cubicBezTo>
                  <a:lnTo>
                    <a:pt x="942" y="96"/>
                  </a:lnTo>
                  <a:cubicBezTo>
                    <a:pt x="956" y="92"/>
                    <a:pt x="972" y="90"/>
                    <a:pt x="988" y="90"/>
                  </a:cubicBezTo>
                  <a:cubicBezTo>
                    <a:pt x="1037" y="90"/>
                    <a:pt x="1091" y="109"/>
                    <a:pt x="1123" y="141"/>
                  </a:cubicBezTo>
                  <a:lnTo>
                    <a:pt x="1484" y="502"/>
                  </a:lnTo>
                  <a:cubicBezTo>
                    <a:pt x="1526" y="544"/>
                    <a:pt x="1545" y="625"/>
                    <a:pt x="1527" y="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742759" y="5678796"/>
            <a:ext cx="2530475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3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7"/>
          <p:cNvSpPr>
            <a:spLocks noChangeArrowheads="1"/>
          </p:cNvSpPr>
          <p:nvPr/>
        </p:nvSpPr>
        <p:spPr bwMode="auto">
          <a:xfrm>
            <a:off x="6663849" y="1895071"/>
            <a:ext cx="504825" cy="5048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8"/>
          <p:cNvSpPr>
            <a:spLocks noChangeArrowheads="1"/>
          </p:cNvSpPr>
          <p:nvPr/>
        </p:nvSpPr>
        <p:spPr bwMode="auto">
          <a:xfrm>
            <a:off x="7419773" y="3216527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9"/>
          <p:cNvSpPr>
            <a:spLocks noChangeArrowheads="1"/>
          </p:cNvSpPr>
          <p:nvPr/>
        </p:nvSpPr>
        <p:spPr bwMode="auto">
          <a:xfrm>
            <a:off x="6809403" y="4542894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65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8"/>
          <p:cNvSpPr>
            <a:spLocks noChangeArrowheads="1"/>
          </p:cNvSpPr>
          <p:nvPr/>
        </p:nvSpPr>
        <p:spPr bwMode="auto">
          <a:xfrm>
            <a:off x="4791691" y="4597209"/>
            <a:ext cx="504825" cy="5048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65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19"/>
          <p:cNvSpPr>
            <a:spLocks noChangeArrowheads="1"/>
          </p:cNvSpPr>
          <p:nvPr/>
        </p:nvSpPr>
        <p:spPr bwMode="auto">
          <a:xfrm>
            <a:off x="4099333" y="3216528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865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0"/>
          <p:cNvSpPr>
            <a:spLocks noChangeArrowheads="1"/>
          </p:cNvSpPr>
          <p:nvPr/>
        </p:nvSpPr>
        <p:spPr bwMode="auto">
          <a:xfrm>
            <a:off x="4791691" y="1896659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01231" y="178702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创造共同愿景</a:t>
            </a:r>
          </a:p>
        </p:txBody>
      </p:sp>
      <p:sp>
        <p:nvSpPr>
          <p:cNvPr id="5" name="矩形 4"/>
          <p:cNvSpPr/>
          <p:nvPr/>
        </p:nvSpPr>
        <p:spPr>
          <a:xfrm>
            <a:off x="8386061" y="33504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尊重每名员工</a:t>
            </a:r>
          </a:p>
        </p:txBody>
      </p:sp>
      <p:sp>
        <p:nvSpPr>
          <p:cNvPr id="8" name="矩形 7"/>
          <p:cNvSpPr/>
          <p:nvPr/>
        </p:nvSpPr>
        <p:spPr>
          <a:xfrm>
            <a:off x="7691802" y="47327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目标激励员工</a:t>
            </a:r>
          </a:p>
        </p:txBody>
      </p:sp>
      <p:sp>
        <p:nvSpPr>
          <p:cNvPr id="9" name="矩形 8"/>
          <p:cNvSpPr/>
          <p:nvPr/>
        </p:nvSpPr>
        <p:spPr>
          <a:xfrm>
            <a:off x="1949368" y="32834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合理奖惩制度</a:t>
            </a:r>
          </a:p>
        </p:txBody>
      </p:sp>
      <p:sp>
        <p:nvSpPr>
          <p:cNvPr id="24" name="矩形 23"/>
          <p:cNvSpPr/>
          <p:nvPr/>
        </p:nvSpPr>
        <p:spPr>
          <a:xfrm>
            <a:off x="2590370" y="183425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打造团队精神</a:t>
            </a:r>
          </a:p>
        </p:txBody>
      </p:sp>
      <p:sp>
        <p:nvSpPr>
          <p:cNvPr id="25" name="矩形 24"/>
          <p:cNvSpPr/>
          <p:nvPr/>
        </p:nvSpPr>
        <p:spPr>
          <a:xfrm>
            <a:off x="2590370" y="47327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赞美每名员工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ldLvl="0" animBg="1" autoUpdateAnimBg="0"/>
      <p:bldP spid="18" grpId="0" bldLvl="0" animBg="1" autoUpdateAnimBg="0"/>
      <p:bldP spid="19" grpId="0" bldLvl="0" animBg="1" autoUpdateAnimBg="0"/>
      <p:bldP spid="20" grpId="0" bldLvl="0" animBg="1" autoUpdateAnimBg="0"/>
      <p:bldP spid="21" grpId="0" bldLvl="0" animBg="1" autoUpdateAnimBg="0"/>
      <p:bldP spid="22" grpId="0" bldLvl="0" animBg="1" autoUpdateAnimBg="0"/>
      <p:bldP spid="23" grpId="0" bldLvl="0" animBg="1" autoUpdateAnimBg="0"/>
      <p:bldP spid="4" grpId="0"/>
      <p:bldP spid="5" grpId="0"/>
      <p:bldP spid="8" grpId="0"/>
      <p:bldP spid="9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对话，办对事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01538" y="1670480"/>
            <a:ext cx="3972452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成功人士，他们不随波逐流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有自己的想法与作风他们对自己了解相当清楚，并且肯定自己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日子过得很开心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20683" y="4519761"/>
            <a:ext cx="4174037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做对事，并能够坚持下来，不因偶尔的失败而放弃，不因他人的集体性选择而盲从，才有可能品尝到胜利的果实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503817" y="3276623"/>
            <a:ext cx="1140823" cy="703194"/>
          </a:xfrm>
          <a:custGeom>
            <a:avLst/>
            <a:gdLst>
              <a:gd name="connsiteX0" fmla="*/ 342544 w 1140823"/>
              <a:gd name="connsiteY0" fmla="*/ 0 h 703194"/>
              <a:gd name="connsiteX1" fmla="*/ 1140823 w 1140823"/>
              <a:gd name="connsiteY1" fmla="*/ 0 h 703194"/>
              <a:gd name="connsiteX2" fmla="*/ 1140823 w 1140823"/>
              <a:gd name="connsiteY2" fmla="*/ 360650 h 703194"/>
              <a:gd name="connsiteX3" fmla="*/ 798279 w 1140823"/>
              <a:gd name="connsiteY3" fmla="*/ 703194 h 703194"/>
              <a:gd name="connsiteX4" fmla="*/ 0 w 1140823"/>
              <a:gd name="connsiteY4" fmla="*/ 703194 h 703194"/>
              <a:gd name="connsiteX5" fmla="*/ 0 w 1140823"/>
              <a:gd name="connsiteY5" fmla="*/ 342544 h 703194"/>
              <a:gd name="connsiteX6" fmla="*/ 342544 w 1140823"/>
              <a:gd name="connsiteY6" fmla="*/ 0 h 7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823" h="703194">
                <a:moveTo>
                  <a:pt x="342544" y="0"/>
                </a:moveTo>
                <a:lnTo>
                  <a:pt x="1140823" y="0"/>
                </a:lnTo>
                <a:lnTo>
                  <a:pt x="1140823" y="360650"/>
                </a:lnTo>
                <a:cubicBezTo>
                  <a:pt x="1140823" y="549832"/>
                  <a:pt x="987461" y="703194"/>
                  <a:pt x="798279" y="703194"/>
                </a:cubicBezTo>
                <a:lnTo>
                  <a:pt x="0" y="703194"/>
                </a:lnTo>
                <a:lnTo>
                  <a:pt x="0" y="342544"/>
                </a:lnTo>
                <a:cubicBezTo>
                  <a:pt x="0" y="153362"/>
                  <a:pt x="153362" y="0"/>
                  <a:pt x="342544" y="0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56" y="3808084"/>
            <a:ext cx="2925817" cy="188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4" y="1743915"/>
            <a:ext cx="2925817" cy="188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99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699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7177" y="1889760"/>
            <a:ext cx="8934995" cy="36401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</a:t>
            </a: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执行力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12" y="2457860"/>
            <a:ext cx="3193350" cy="258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73421" y="2427835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执行的三个核心流程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873421" y="3491460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组织执行力七大误区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873421" y="4556672"/>
            <a:ext cx="320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如何有效的执行战略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71360" y="248402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01524" y="3560081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71359" y="458680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三个流程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25410" y="2090157"/>
            <a:ext cx="159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用对的人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25410" y="3470223"/>
            <a:ext cx="159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做对的事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525410" y="4772759"/>
            <a:ext cx="159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把事做对</a:t>
            </a:r>
          </a:p>
        </p:txBody>
      </p:sp>
      <p:sp>
        <p:nvSpPr>
          <p:cNvPr id="29" name="燕尾形 28"/>
          <p:cNvSpPr/>
          <p:nvPr/>
        </p:nvSpPr>
        <p:spPr>
          <a:xfrm>
            <a:off x="4394945" y="3242758"/>
            <a:ext cx="610896" cy="842409"/>
          </a:xfrm>
          <a:prstGeom prst="chevron">
            <a:avLst>
              <a:gd name="adj" fmla="val 3837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865997" y="3242758"/>
            <a:ext cx="369529" cy="842409"/>
          </a:xfrm>
          <a:custGeom>
            <a:avLst/>
            <a:gdLst>
              <a:gd name="connsiteX0" fmla="*/ 0 w 470714"/>
              <a:gd name="connsiteY0" fmla="*/ 0 h 1073078"/>
              <a:gd name="connsiteX1" fmla="*/ 172098 w 470714"/>
              <a:gd name="connsiteY1" fmla="*/ 0 h 1073078"/>
              <a:gd name="connsiteX2" fmla="*/ 470714 w 470714"/>
              <a:gd name="connsiteY2" fmla="*/ 536539 h 1073078"/>
              <a:gd name="connsiteX3" fmla="*/ 172098 w 470714"/>
              <a:gd name="connsiteY3" fmla="*/ 1073078 h 1073078"/>
              <a:gd name="connsiteX4" fmla="*/ 0 w 470714"/>
              <a:gd name="connsiteY4" fmla="*/ 1073078 h 1073078"/>
              <a:gd name="connsiteX5" fmla="*/ 298616 w 470714"/>
              <a:gd name="connsiteY5" fmla="*/ 536539 h 10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714" h="1073078">
                <a:moveTo>
                  <a:pt x="0" y="0"/>
                </a:moveTo>
                <a:lnTo>
                  <a:pt x="172098" y="0"/>
                </a:lnTo>
                <a:lnTo>
                  <a:pt x="470714" y="536539"/>
                </a:lnTo>
                <a:lnTo>
                  <a:pt x="172098" y="1073078"/>
                </a:lnTo>
                <a:lnTo>
                  <a:pt x="0" y="1073078"/>
                </a:lnTo>
                <a:lnTo>
                  <a:pt x="298616" y="536539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196988" y="3280707"/>
            <a:ext cx="369529" cy="842409"/>
          </a:xfrm>
          <a:custGeom>
            <a:avLst/>
            <a:gdLst>
              <a:gd name="connsiteX0" fmla="*/ 0 w 470714"/>
              <a:gd name="connsiteY0" fmla="*/ 0 h 1073078"/>
              <a:gd name="connsiteX1" fmla="*/ 172098 w 470714"/>
              <a:gd name="connsiteY1" fmla="*/ 0 h 1073078"/>
              <a:gd name="connsiteX2" fmla="*/ 470714 w 470714"/>
              <a:gd name="connsiteY2" fmla="*/ 536539 h 1073078"/>
              <a:gd name="connsiteX3" fmla="*/ 172098 w 470714"/>
              <a:gd name="connsiteY3" fmla="*/ 1073078 h 1073078"/>
              <a:gd name="connsiteX4" fmla="*/ 0 w 470714"/>
              <a:gd name="connsiteY4" fmla="*/ 1073078 h 1073078"/>
              <a:gd name="connsiteX5" fmla="*/ 298616 w 470714"/>
              <a:gd name="connsiteY5" fmla="*/ 536539 h 10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714" h="1073078">
                <a:moveTo>
                  <a:pt x="0" y="0"/>
                </a:moveTo>
                <a:lnTo>
                  <a:pt x="172098" y="0"/>
                </a:lnTo>
                <a:lnTo>
                  <a:pt x="470714" y="536539"/>
                </a:lnTo>
                <a:lnTo>
                  <a:pt x="172098" y="1073078"/>
                </a:lnTo>
                <a:lnTo>
                  <a:pt x="0" y="1073078"/>
                </a:lnTo>
                <a:lnTo>
                  <a:pt x="298616" y="536539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206269" y="1931117"/>
            <a:ext cx="914317" cy="810355"/>
            <a:chOff x="5108263" y="1776968"/>
            <a:chExt cx="914318" cy="810354"/>
          </a:xfrm>
        </p:grpSpPr>
        <p:grpSp>
          <p:nvGrpSpPr>
            <p:cNvPr id="33" name="组合 32"/>
            <p:cNvGrpSpPr/>
            <p:nvPr/>
          </p:nvGrpSpPr>
          <p:grpSpPr>
            <a:xfrm rot="5400000" flipH="1">
              <a:off x="5160245" y="1724986"/>
              <a:ext cx="810354" cy="914318"/>
              <a:chOff x="8439634" y="3544648"/>
              <a:chExt cx="1611146" cy="1817848"/>
            </a:xfrm>
          </p:grpSpPr>
          <p:sp>
            <p:nvSpPr>
              <p:cNvPr id="35" name="Freeform 5"/>
              <p:cNvSpPr/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ysClr val="window" lastClr="FFFFFF">
                        <a:lumMod val="7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5"/>
              <p:cNvSpPr/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70C0"/>
              </a:solidFill>
              <a:ln w="15875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TextBox 5"/>
            <p:cNvSpPr txBox="1"/>
            <p:nvPr/>
          </p:nvSpPr>
          <p:spPr>
            <a:xfrm>
              <a:off x="5378497" y="1935924"/>
              <a:ext cx="3738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81450" y="3200358"/>
            <a:ext cx="914317" cy="810355"/>
            <a:chOff x="5108263" y="1776968"/>
            <a:chExt cx="914318" cy="810354"/>
          </a:xfrm>
        </p:grpSpPr>
        <p:grpSp>
          <p:nvGrpSpPr>
            <p:cNvPr id="38" name="组合 37"/>
            <p:cNvGrpSpPr/>
            <p:nvPr/>
          </p:nvGrpSpPr>
          <p:grpSpPr>
            <a:xfrm rot="5400000" flipH="1">
              <a:off x="5160245" y="1724986"/>
              <a:ext cx="810354" cy="914318"/>
              <a:chOff x="8439634" y="3544648"/>
              <a:chExt cx="1611146" cy="1817848"/>
            </a:xfrm>
          </p:grpSpPr>
          <p:sp>
            <p:nvSpPr>
              <p:cNvPr id="40" name="Freeform 5"/>
              <p:cNvSpPr/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ysClr val="window" lastClr="FFFFFF">
                        <a:lumMod val="7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70C0"/>
              </a:solidFill>
              <a:ln w="15875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5"/>
            <p:cNvSpPr txBox="1"/>
            <p:nvPr/>
          </p:nvSpPr>
          <p:spPr>
            <a:xfrm>
              <a:off x="5378497" y="1935924"/>
              <a:ext cx="3738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 flipV="1">
            <a:off x="7399105" y="3701912"/>
            <a:ext cx="148354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 w="med" len="med"/>
            <a:tailEnd type="oval" w="med" len="med"/>
          </a:ln>
          <a:effectLst/>
        </p:spPr>
      </p:cxnSp>
      <p:cxnSp>
        <p:nvCxnSpPr>
          <p:cNvPr id="43" name="直接连接符 42"/>
          <p:cNvCxnSpPr/>
          <p:nvPr/>
        </p:nvCxnSpPr>
        <p:spPr>
          <a:xfrm flipV="1">
            <a:off x="7331033" y="2355292"/>
            <a:ext cx="148354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 w="med" len="med"/>
            <a:tailEnd type="oval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6330276" y="4530284"/>
            <a:ext cx="914317" cy="810355"/>
            <a:chOff x="5108263" y="1776968"/>
            <a:chExt cx="914318" cy="810354"/>
          </a:xfrm>
        </p:grpSpPr>
        <p:grpSp>
          <p:nvGrpSpPr>
            <p:cNvPr id="45" name="组合 44"/>
            <p:cNvGrpSpPr/>
            <p:nvPr/>
          </p:nvGrpSpPr>
          <p:grpSpPr>
            <a:xfrm rot="5400000" flipH="1">
              <a:off x="5160245" y="1724986"/>
              <a:ext cx="810354" cy="914318"/>
              <a:chOff x="8439634" y="3544648"/>
              <a:chExt cx="1611146" cy="1817848"/>
            </a:xfrm>
          </p:grpSpPr>
          <p:sp>
            <p:nvSpPr>
              <p:cNvPr id="47" name="Freeform 5"/>
              <p:cNvSpPr/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ysClr val="window" lastClr="FFFFFF">
                        <a:lumMod val="7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5"/>
              <p:cNvSpPr/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70C0"/>
              </a:solidFill>
              <a:ln w="15875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5"/>
            <p:cNvSpPr txBox="1"/>
            <p:nvPr/>
          </p:nvSpPr>
          <p:spPr>
            <a:xfrm>
              <a:off x="5378497" y="1935924"/>
              <a:ext cx="3738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kern="0">
                  <a:solidFill>
                    <a:prstClr val="white"/>
                  </a:solidFill>
                </a:rPr>
                <a:t>3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 flipV="1">
            <a:off x="7455040" y="4954459"/>
            <a:ext cx="148354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6" name="椭圆 5"/>
          <p:cNvSpPr/>
          <p:nvPr/>
        </p:nvSpPr>
        <p:spPr>
          <a:xfrm>
            <a:off x="1787062" y="2741472"/>
            <a:ext cx="1820522" cy="18205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948618" y="34209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29" grpId="0" animBg="1"/>
      <p:bldP spid="30" grpId="0" animBg="1"/>
      <p:bldP spid="31" grpId="0" animBg="1"/>
      <p:bldP spid="6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七大误区</a:t>
            </a:r>
          </a:p>
        </p:txBody>
      </p:sp>
      <p:sp>
        <p:nvSpPr>
          <p:cNvPr id="9" name="文本框 9"/>
          <p:cNvSpPr txBox="1">
            <a:spLocks noChangeArrowheads="1"/>
          </p:cNvSpPr>
          <p:nvPr/>
        </p:nvSpPr>
        <p:spPr bwMode="auto">
          <a:xfrm>
            <a:off x="6272915" y="2555624"/>
            <a:ext cx="4395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战略是管理者的事，执行是员工的事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47"/>
          <p:cNvSpPr txBox="1">
            <a:spLocks noChangeArrowheads="1"/>
          </p:cNvSpPr>
          <p:nvPr/>
        </p:nvSpPr>
        <p:spPr bwMode="auto">
          <a:xfrm>
            <a:off x="6272915" y="3019174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用人不疑、疑人不用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48"/>
          <p:cNvSpPr txBox="1">
            <a:spLocks noChangeArrowheads="1"/>
          </p:cNvSpPr>
          <p:nvPr/>
        </p:nvSpPr>
        <p:spPr bwMode="auto">
          <a:xfrm>
            <a:off x="6272915" y="3482722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管理制度变来变去，朝令夕改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9"/>
          <p:cNvSpPr txBox="1">
            <a:spLocks noChangeArrowheads="1"/>
          </p:cNvSpPr>
          <p:nvPr/>
        </p:nvSpPr>
        <p:spPr bwMode="auto">
          <a:xfrm>
            <a:off x="6272915" y="3944684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制度变形，熟人环境没有规则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50"/>
          <p:cNvSpPr txBox="1">
            <a:spLocks noChangeArrowheads="1"/>
          </p:cNvSpPr>
          <p:nvPr/>
        </p:nvSpPr>
        <p:spPr bwMode="auto">
          <a:xfrm>
            <a:off x="6272915" y="4408233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管理者没有常抓不懈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51"/>
          <p:cNvSpPr txBox="1">
            <a:spLocks noChangeArrowheads="1"/>
          </p:cNvSpPr>
          <p:nvPr/>
        </p:nvSpPr>
        <p:spPr bwMode="auto">
          <a:xfrm>
            <a:off x="6272915" y="4871783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差不多就行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52"/>
          <p:cNvSpPr txBox="1">
            <a:spLocks noChangeArrowheads="1"/>
          </p:cNvSpPr>
          <p:nvPr/>
        </p:nvSpPr>
        <p:spPr bwMode="auto">
          <a:xfrm>
            <a:off x="6272915" y="5335332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策略与制度本身不具有执行性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2915" y="18422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七大误区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579698" y="1261690"/>
            <a:ext cx="3441700" cy="4711700"/>
            <a:chOff x="1579698" y="1261690"/>
            <a:chExt cx="3441700" cy="47117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698" y="1261690"/>
              <a:ext cx="3441700" cy="471170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2333898" y="4657850"/>
              <a:ext cx="862148" cy="862148"/>
            </a:xfrm>
            <a:prstGeom prst="ellipse">
              <a:avLst/>
            </a:prstGeom>
            <a:gradFill flip="none" rotWithShape="1">
              <a:gsLst>
                <a:gs pos="0">
                  <a:srgbClr val="D70A07">
                    <a:shade val="30000"/>
                    <a:satMod val="115000"/>
                  </a:srgbClr>
                </a:gs>
                <a:gs pos="50000">
                  <a:srgbClr val="D70A07">
                    <a:shade val="67500"/>
                    <a:satMod val="115000"/>
                  </a:srgbClr>
                </a:gs>
                <a:gs pos="100000">
                  <a:srgbClr val="D70A0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7" grpId="0"/>
      <p:bldP spid="22" grpId="0"/>
      <p:bldP spid="27" grpId="0"/>
      <p:bldP spid="32" grpId="0"/>
      <p:bldP spid="37" grpId="0"/>
      <p:bldP spid="42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执行战略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108700" y="2425157"/>
            <a:ext cx="429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的员工理解企业战略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108700" y="3290345"/>
            <a:ext cx="608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的管理层花费在讨论战略上的时间少于每月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108700" y="4155532"/>
            <a:ext cx="485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的经理人将企业战略与部门目标连接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08700" y="5020720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的组织不能将预算与战略有机结合</a:t>
            </a:r>
          </a:p>
        </p:txBody>
      </p:sp>
      <p:graphicFrame>
        <p:nvGraphicFramePr>
          <p:cNvPr id="30" name="图表 29"/>
          <p:cNvGraphicFramePr/>
          <p:nvPr/>
        </p:nvGraphicFramePr>
        <p:xfrm>
          <a:off x="1047958" y="2804616"/>
          <a:ext cx="3557452" cy="260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矩形 30"/>
          <p:cNvSpPr/>
          <p:nvPr/>
        </p:nvSpPr>
        <p:spPr>
          <a:xfrm>
            <a:off x="5405574" y="2444342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405574" y="3291705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05574" y="5028565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05574" y="4182563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18595" y="244069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8595" y="327927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35292" y="418884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35292" y="503869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02726" y="15319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战略失败的四大原因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4" grpId="0"/>
      <p:bldGraphic spid="30" grpId="0">
        <p:bldAsOne/>
      </p:bldGraphic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500"/>
          <a:stretch>
            <a:fillRect/>
          </a:stretch>
        </p:blipFill>
        <p:spPr>
          <a:xfrm>
            <a:off x="-5" y="0"/>
            <a:ext cx="12192005" cy="6857999"/>
          </a:xfrm>
          <a:custGeom>
            <a:avLst/>
            <a:gdLst>
              <a:gd name="connsiteX0" fmla="*/ 12192005 w 12192005"/>
              <a:gd name="connsiteY0" fmla="*/ 1 h 6857999"/>
              <a:gd name="connsiteX1" fmla="*/ 12192005 w 12192005"/>
              <a:gd name="connsiteY1" fmla="*/ 6857999 h 6857999"/>
              <a:gd name="connsiteX2" fmla="*/ 4181996 w 12192005"/>
              <a:gd name="connsiteY2" fmla="*/ 6857999 h 6857999"/>
              <a:gd name="connsiteX3" fmla="*/ 12175677 w 12192005"/>
              <a:gd name="connsiteY3" fmla="*/ 6849292 h 6857999"/>
              <a:gd name="connsiteX4" fmla="*/ 12192005 w 12192005"/>
              <a:gd name="connsiteY4" fmla="*/ 1 h 6857999"/>
              <a:gd name="connsiteX5" fmla="*/ 0 w 12192005"/>
              <a:gd name="connsiteY5" fmla="*/ 0 h 6857999"/>
              <a:gd name="connsiteX6" fmla="*/ 12192005 w 12192005"/>
              <a:gd name="connsiteY6" fmla="*/ 0 h 6857999"/>
              <a:gd name="connsiteX7" fmla="*/ 12192005 w 12192005"/>
              <a:gd name="connsiteY7" fmla="*/ 1 h 6857999"/>
              <a:gd name="connsiteX8" fmla="*/ 5894619 w 12192005"/>
              <a:gd name="connsiteY8" fmla="*/ 1 h 6857999"/>
              <a:gd name="connsiteX9" fmla="*/ 4180120 w 12192005"/>
              <a:gd name="connsiteY9" fmla="*/ 6857999 h 6857999"/>
              <a:gd name="connsiteX10" fmla="*/ 0 w 12192005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5" h="6857999">
                <a:moveTo>
                  <a:pt x="12192005" y="1"/>
                </a:moveTo>
                <a:lnTo>
                  <a:pt x="12192005" y="6857999"/>
                </a:lnTo>
                <a:lnTo>
                  <a:pt x="4181996" y="6857999"/>
                </a:lnTo>
                <a:lnTo>
                  <a:pt x="12175677" y="6849292"/>
                </a:lnTo>
                <a:cubicBezTo>
                  <a:pt x="12181120" y="4566195"/>
                  <a:pt x="12186562" y="2283098"/>
                  <a:pt x="12192005" y="1"/>
                </a:cubicBezTo>
                <a:close/>
                <a:moveTo>
                  <a:pt x="0" y="0"/>
                </a:moveTo>
                <a:lnTo>
                  <a:pt x="12192005" y="0"/>
                </a:lnTo>
                <a:lnTo>
                  <a:pt x="12192005" y="1"/>
                </a:lnTo>
                <a:lnTo>
                  <a:pt x="5894619" y="1"/>
                </a:lnTo>
                <a:lnTo>
                  <a:pt x="418012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2" name="五边形 41"/>
          <p:cNvSpPr/>
          <p:nvPr/>
        </p:nvSpPr>
        <p:spPr>
          <a:xfrm>
            <a:off x="4580708" y="766354"/>
            <a:ext cx="4511041" cy="11495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820565" y="92562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44" name="矩形 43"/>
          <p:cNvSpPr/>
          <p:nvPr/>
        </p:nvSpPr>
        <p:spPr>
          <a:xfrm>
            <a:off x="5939244" y="3127228"/>
            <a:ext cx="558219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执行力培训，主要通过对执行力与人才管理内容进行系统的培训，以提升对企业执行的能力，最大程度实现执行力的提升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执行战略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122057" y="2349773"/>
            <a:ext cx="936625" cy="1085850"/>
            <a:chOff x="821226" y="1844756"/>
            <a:chExt cx="935939" cy="1085689"/>
          </a:xfrm>
          <a:solidFill>
            <a:srgbClr val="0070C0"/>
          </a:solidFill>
        </p:grpSpPr>
        <p:sp>
          <p:nvSpPr>
            <p:cNvPr id="12" name="六边形 11"/>
            <p:cNvSpPr/>
            <p:nvPr/>
          </p:nvSpPr>
          <p:spPr>
            <a:xfrm rot="16200000">
              <a:off x="746351" y="19196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40"/>
            <p:cNvSpPr txBox="1">
              <a:spLocks noChangeArrowheads="1"/>
            </p:cNvSpPr>
            <p:nvPr/>
          </p:nvSpPr>
          <p:spPr bwMode="auto">
            <a:xfrm>
              <a:off x="948009" y="2023109"/>
              <a:ext cx="724407" cy="7289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产权关系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361894" y="2349773"/>
            <a:ext cx="936625" cy="1085850"/>
            <a:chOff x="2060746" y="1844756"/>
            <a:chExt cx="935939" cy="1085689"/>
          </a:xfrm>
          <a:solidFill>
            <a:srgbClr val="0070C0"/>
          </a:solidFill>
        </p:grpSpPr>
        <p:sp>
          <p:nvSpPr>
            <p:cNvPr id="16" name="六边形 15"/>
            <p:cNvSpPr/>
            <p:nvPr/>
          </p:nvSpPr>
          <p:spPr>
            <a:xfrm rot="16200000">
              <a:off x="1985871" y="19196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42"/>
            <p:cNvSpPr txBox="1">
              <a:spLocks noChangeArrowheads="1"/>
            </p:cNvSpPr>
            <p:nvPr/>
          </p:nvSpPr>
          <p:spPr bwMode="auto">
            <a:xfrm>
              <a:off x="2207849" y="2023109"/>
              <a:ext cx="724407" cy="7570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战略业务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601733" y="2349773"/>
            <a:ext cx="935037" cy="1085850"/>
            <a:chOff x="3300267" y="1844756"/>
            <a:chExt cx="935939" cy="1085689"/>
          </a:xfrm>
          <a:solidFill>
            <a:srgbClr val="0070C0"/>
          </a:solidFill>
        </p:grpSpPr>
        <p:sp>
          <p:nvSpPr>
            <p:cNvPr id="19" name="六边形 18"/>
            <p:cNvSpPr/>
            <p:nvPr/>
          </p:nvSpPr>
          <p:spPr>
            <a:xfrm rot="16200000">
              <a:off x="3225392" y="19196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43"/>
            <p:cNvSpPr txBox="1">
              <a:spLocks noChangeArrowheads="1"/>
            </p:cNvSpPr>
            <p:nvPr/>
          </p:nvSpPr>
          <p:spPr bwMode="auto">
            <a:xfrm>
              <a:off x="3427049" y="2023109"/>
              <a:ext cx="724407" cy="7570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资源整合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122057" y="4432573"/>
            <a:ext cx="936625" cy="1085850"/>
            <a:chOff x="821226" y="3927556"/>
            <a:chExt cx="935939" cy="1085689"/>
          </a:xfrm>
          <a:solidFill>
            <a:srgbClr val="0070C0"/>
          </a:solidFill>
        </p:grpSpPr>
        <p:sp>
          <p:nvSpPr>
            <p:cNvPr id="22" name="六边形 21"/>
            <p:cNvSpPr/>
            <p:nvPr/>
          </p:nvSpPr>
          <p:spPr>
            <a:xfrm rot="16200000">
              <a:off x="746351" y="40024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4"/>
            <p:cNvSpPr txBox="1">
              <a:spLocks noChangeArrowheads="1"/>
            </p:cNvSpPr>
            <p:nvPr/>
          </p:nvSpPr>
          <p:spPr bwMode="auto">
            <a:xfrm>
              <a:off x="948009" y="4105909"/>
              <a:ext cx="724407" cy="7570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361894" y="4432573"/>
            <a:ext cx="936625" cy="1085850"/>
            <a:chOff x="2060746" y="3927556"/>
            <a:chExt cx="935939" cy="1085689"/>
          </a:xfrm>
          <a:solidFill>
            <a:srgbClr val="0070C0"/>
          </a:solidFill>
        </p:grpSpPr>
        <p:sp>
          <p:nvSpPr>
            <p:cNvPr id="25" name="六边形 24"/>
            <p:cNvSpPr/>
            <p:nvPr/>
          </p:nvSpPr>
          <p:spPr>
            <a:xfrm rot="16200000">
              <a:off x="1985871" y="40024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5"/>
            <p:cNvSpPr txBox="1">
              <a:spLocks noChangeArrowheads="1"/>
            </p:cNvSpPr>
            <p:nvPr/>
          </p:nvSpPr>
          <p:spPr bwMode="auto">
            <a:xfrm>
              <a:off x="2207849" y="4105909"/>
              <a:ext cx="724407" cy="7570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公司发展</a:t>
              </a: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4601732" y="4432573"/>
            <a:ext cx="935037" cy="1085850"/>
            <a:chOff x="3300266" y="3927556"/>
            <a:chExt cx="935939" cy="1085689"/>
          </a:xfrm>
          <a:solidFill>
            <a:srgbClr val="0070C0"/>
          </a:solidFill>
        </p:grpSpPr>
        <p:sp>
          <p:nvSpPr>
            <p:cNvPr id="28" name="六边形 27"/>
            <p:cNvSpPr/>
            <p:nvPr/>
          </p:nvSpPr>
          <p:spPr>
            <a:xfrm rot="16200000">
              <a:off x="3225392" y="40024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46"/>
            <p:cNvSpPr txBox="1">
              <a:spLocks noChangeArrowheads="1"/>
            </p:cNvSpPr>
            <p:nvPr/>
          </p:nvSpPr>
          <p:spPr bwMode="auto">
            <a:xfrm>
              <a:off x="3427049" y="4105909"/>
              <a:ext cx="724407" cy="7289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行业特点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81" l="0" r="99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145552" y="1961207"/>
            <a:ext cx="3433741" cy="44376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701308" y="130196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zh-CN" sz="2400" b="1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运用平衡计卡有效执行战略</a:t>
            </a:r>
            <a:endParaRPr lang="zh-CN" altLang="en-US" sz="2400" b="1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49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4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49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49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49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49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49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出自【趣你的PPT】(微信:qunideppt)：最优质的PPT资源库"/>
          <p:cNvSpPr/>
          <p:nvPr/>
        </p:nvSpPr>
        <p:spPr bwMode="auto">
          <a:xfrm>
            <a:off x="1657647" y="1990706"/>
            <a:ext cx="2169279" cy="1870755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909350" y="1445993"/>
            <a:ext cx="521866" cy="44889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431216" y="1781231"/>
            <a:ext cx="340539" cy="294103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34553" y="2673995"/>
            <a:ext cx="521866" cy="44889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1359121" y="3069818"/>
            <a:ext cx="340539" cy="29410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436518" y="3414780"/>
            <a:ext cx="185749" cy="16142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221526" y="2075334"/>
            <a:ext cx="1028362" cy="186204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b="1" dirty="0">
                <a:solidFill>
                  <a:srgbClr val="396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3966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9311" y="2482943"/>
            <a:ext cx="3647152" cy="830997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6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执行力理念</a:t>
            </a:r>
          </a:p>
        </p:txBody>
      </p:sp>
      <p:sp>
        <p:nvSpPr>
          <p:cNvPr id="14" name="矩形 4"/>
          <p:cNvSpPr/>
          <p:nvPr/>
        </p:nvSpPr>
        <p:spPr>
          <a:xfrm>
            <a:off x="0" y="6021785"/>
            <a:ext cx="12195175" cy="863599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77" y="2097957"/>
            <a:ext cx="3190352" cy="2049864"/>
          </a:xfrm>
          <a:prstGeom prst="rect">
            <a:avLst/>
          </a:prstGeom>
        </p:spPr>
      </p:pic>
      <p:sp>
        <p:nvSpPr>
          <p:cNvPr id="4" name="流程图: 手动操作 3"/>
          <p:cNvSpPr/>
          <p:nvPr/>
        </p:nvSpPr>
        <p:spPr>
          <a:xfrm>
            <a:off x="4626693" y="0"/>
            <a:ext cx="2392415" cy="670560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1494" y="73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2229214" y="5082313"/>
            <a:ext cx="1230312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信守承诺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566014" y="5082313"/>
            <a:ext cx="1233487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拒绝借口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6899639" y="5082313"/>
            <a:ext cx="1243012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坚决执行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9212626" y="5082313"/>
            <a:ext cx="1293813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永不服输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</a:t>
            </a: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四大作风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39201" y="3718449"/>
            <a:ext cx="2481943" cy="513806"/>
            <a:chOff x="4769236" y="3374514"/>
            <a:chExt cx="2481943" cy="513806"/>
          </a:xfrm>
        </p:grpSpPr>
        <p:sp>
          <p:nvSpPr>
            <p:cNvPr id="6" name="矩形 5"/>
            <p:cNvSpPr/>
            <p:nvPr/>
          </p:nvSpPr>
          <p:spPr>
            <a:xfrm>
              <a:off x="4769236" y="3374514"/>
              <a:ext cx="2481943" cy="51380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21677" y="344848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四大作风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76251" y="1349829"/>
            <a:ext cx="9431383" cy="1454331"/>
            <a:chOff x="1576251" y="1349829"/>
            <a:chExt cx="9431383" cy="1454331"/>
          </a:xfrm>
        </p:grpSpPr>
        <p:sp>
          <p:nvSpPr>
            <p:cNvPr id="4" name="圆角矩形 3"/>
            <p:cNvSpPr/>
            <p:nvPr/>
          </p:nvSpPr>
          <p:spPr>
            <a:xfrm>
              <a:off x="1576251" y="1349829"/>
              <a:ext cx="9431383" cy="14543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>
              <a:spLocks noChangeArrowheads="1"/>
            </p:cNvSpPr>
            <p:nvPr/>
          </p:nvSpPr>
          <p:spPr bwMode="auto">
            <a:xfrm>
              <a:off x="1959248" y="1490679"/>
              <a:ext cx="8822463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个人而言执行力就是办事能力；对团队而言执行力就是战斗力；对企业而言执行力就是经营能力。执行力要成为一种强势，必须要把握执行制胜的二十四字真经认同文化、统一观念、明确目标、细化方案、强化执行和严格考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如何做领导者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839146" y="1857586"/>
            <a:ext cx="4630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聚人先造梦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成为有跟随着的领导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489856" y="3995424"/>
            <a:ext cx="363537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做事先安人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用对人做对事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2106744" y="4558918"/>
            <a:ext cx="363537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育人先育魂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善用文化的力量</a:t>
            </a:r>
          </a:p>
        </p:txBody>
      </p:sp>
      <p:grpSp>
        <p:nvGrpSpPr>
          <p:cNvPr id="43" name="Group 41"/>
          <p:cNvGrpSpPr/>
          <p:nvPr/>
        </p:nvGrpSpPr>
        <p:grpSpPr>
          <a:xfrm>
            <a:off x="5387611" y="2916779"/>
            <a:ext cx="1958522" cy="2445389"/>
            <a:chOff x="4731074" y="3558159"/>
            <a:chExt cx="2569838" cy="3208672"/>
          </a:xfrm>
          <a:solidFill>
            <a:srgbClr val="0070C0"/>
          </a:solidFill>
        </p:grpSpPr>
        <p:grpSp>
          <p:nvGrpSpPr>
            <p:cNvPr id="44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  <a:grpFill/>
          </p:grpSpPr>
          <p:sp>
            <p:nvSpPr>
              <p:cNvPr id="54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  <a:grpFill/>
          </p:grpSpPr>
          <p:sp>
            <p:nvSpPr>
              <p:cNvPr id="51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  <a:grpFill/>
          </p:grpSpPr>
          <p:sp>
            <p:nvSpPr>
              <p:cNvPr id="47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57" y="1675296"/>
            <a:ext cx="3310620" cy="2482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执行四大原则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731317" y="2365544"/>
            <a:ext cx="442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愿景统一原则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自动自发，为结果负责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731317" y="3140318"/>
            <a:ext cx="442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多走半步原则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主动承担，消除隔阂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6731317" y="3915092"/>
            <a:ext cx="442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环环相扣原则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系统的执行动力和压力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6731317" y="4689865"/>
            <a:ext cx="442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细节魔鬼原则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成败决定于细节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5538652" y="2081349"/>
            <a:ext cx="461554" cy="316992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191590" y="2365544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191589" y="3140318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191588" y="3925863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91588" y="4689865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>
            <a:fillRect/>
          </a:stretch>
        </p:blipFill>
        <p:spPr>
          <a:xfrm>
            <a:off x="1330491" y="2558737"/>
            <a:ext cx="3356847" cy="221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  <p:bldP spid="47" grpId="0"/>
      <p:bldP spid="4" grpId="0" animBg="1"/>
      <p:bldP spid="6" grpId="0" animBg="1"/>
      <p:bldP spid="48" grpId="0" animBg="1"/>
      <p:bldP spid="49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500"/>
          <a:stretch>
            <a:fillRect/>
          </a:stretch>
        </p:blipFill>
        <p:spPr>
          <a:xfrm>
            <a:off x="-5" y="0"/>
            <a:ext cx="12192005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" y="2133600"/>
            <a:ext cx="12192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168184" y="3929842"/>
            <a:ext cx="5855633" cy="575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4741819" y="3890214"/>
            <a:ext cx="1438783" cy="615515"/>
          </a:xfrm>
          <a:prstGeom prst="rect">
            <a:avLst/>
          </a:prstGeom>
          <a:noFill/>
        </p:spPr>
        <p:txBody>
          <a:bodyPr wrap="none" lIns="121884" tIns="60941" rIns="121884" bIns="60941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91"/>
          <p:cNvGrpSpPr/>
          <p:nvPr/>
        </p:nvGrpSpPr>
        <p:grpSpPr bwMode="auto">
          <a:xfrm>
            <a:off x="3182471" y="3950535"/>
            <a:ext cx="520736" cy="791219"/>
            <a:chOff x="936" y="1480"/>
            <a:chExt cx="1589" cy="2415"/>
          </a:xfrm>
        </p:grpSpPr>
        <p:grpSp>
          <p:nvGrpSpPr>
            <p:cNvPr id="28" name="组合 33"/>
            <p:cNvGrpSpPr/>
            <p:nvPr/>
          </p:nvGrpSpPr>
          <p:grpSpPr bwMode="auto">
            <a:xfrm>
              <a:off x="985" y="1582"/>
              <a:ext cx="1441" cy="2313"/>
              <a:chOff x="1754168" y="3653262"/>
              <a:chExt cx="1857599" cy="298713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CF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8103" y="4093188"/>
                <a:ext cx="726661" cy="254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CA009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4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26" y="4018635"/>
            <a:ext cx="1967059" cy="35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60514" y="2546193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</a:t>
            </a: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观看！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出自【趣你的PPT】(微信:qunideppt)：最优质的PPT资源库"/>
          <p:cNvGrpSpPr/>
          <p:nvPr/>
        </p:nvGrpSpPr>
        <p:grpSpPr>
          <a:xfrm>
            <a:off x="3495760" y="-1788926"/>
            <a:ext cx="5270148" cy="3577851"/>
            <a:chOff x="1160459" y="2231523"/>
            <a:chExt cx="2103441" cy="1813312"/>
          </a:xfrm>
        </p:grpSpPr>
        <p:sp>
          <p:nvSpPr>
            <p:cNvPr id="8" name="出自【趣你的PPT】(微信:qunideppt)：最优质的PPT资源库"/>
            <p:cNvSpPr/>
            <p:nvPr/>
          </p:nvSpPr>
          <p:spPr>
            <a:xfrm>
              <a:off x="1160459" y="2231523"/>
              <a:ext cx="2103441" cy="1813312"/>
            </a:xfrm>
            <a:prstGeom prst="hexagon">
              <a:avLst>
                <a:gd name="adj" fmla="val 26953"/>
                <a:gd name="vf" fmla="val 115470"/>
              </a:avLst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>
              <a:off x="1350958" y="2395747"/>
              <a:ext cx="1722442" cy="1484864"/>
            </a:xfrm>
            <a:prstGeom prst="hexagon">
              <a:avLst>
                <a:gd name="adj" fmla="val 26953"/>
                <a:gd name="vf" fmla="val 115470"/>
              </a:avLst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4566424" y="-56576"/>
            <a:ext cx="3312368" cy="14957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800" b="1" kern="0" dirty="0">
                <a:solidFill>
                  <a:srgbClr val="396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5出自【趣你的PPT】(微信:qunideppt)：最优质的PPT资源库"/>
          <p:cNvGrpSpPr/>
          <p:nvPr/>
        </p:nvGrpSpPr>
        <p:grpSpPr>
          <a:xfrm>
            <a:off x="2847649" y="2171062"/>
            <a:ext cx="1328741" cy="1145467"/>
            <a:chOff x="1655759" y="2010367"/>
            <a:chExt cx="1328741" cy="1145467"/>
          </a:xfrm>
        </p:grpSpPr>
        <p:grpSp>
          <p:nvGrpSpPr>
            <p:cNvPr id="12" name="组合 11"/>
            <p:cNvGrpSpPr/>
            <p:nvPr/>
          </p:nvGrpSpPr>
          <p:grpSpPr>
            <a:xfrm>
              <a:off x="1655759" y="2010367"/>
              <a:ext cx="1328741" cy="1145467"/>
              <a:chOff x="1160459" y="2231523"/>
              <a:chExt cx="2103441" cy="1813312"/>
            </a:xfrm>
          </p:grpSpPr>
          <p:sp>
            <p:nvSpPr>
              <p:cNvPr id="14" name="出自【趣你的PPT】(微信:qunideppt)：最优质的PPT资源库"/>
              <p:cNvSpPr/>
              <p:nvPr/>
            </p:nvSpPr>
            <p:spPr>
              <a:xfrm>
                <a:off x="1160459" y="2231523"/>
                <a:ext cx="2103441" cy="1813312"/>
              </a:xfrm>
              <a:prstGeom prst="hexagon">
                <a:avLst>
                  <a:gd name="adj" fmla="val 26953"/>
                  <a:gd name="vf" fmla="val 11547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出自【趣你的PPT】(微信:qunideppt)：最优质的PPT资源库"/>
              <p:cNvSpPr/>
              <p:nvPr/>
            </p:nvSpPr>
            <p:spPr>
              <a:xfrm>
                <a:off x="1350958" y="2395747"/>
                <a:ext cx="1722442" cy="1484864"/>
              </a:xfrm>
              <a:prstGeom prst="hexagon">
                <a:avLst>
                  <a:gd name="adj" fmla="val 26953"/>
                  <a:gd name="vf" fmla="val 115470"/>
                </a:avLst>
              </a:prstGeom>
              <a:solidFill>
                <a:schemeClr val="bg1">
                  <a:alpha val="2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出自【趣你的PPT】(微信:qunideppt)：最优质的PPT资源库"/>
            <p:cNvSpPr txBox="1"/>
            <p:nvPr/>
          </p:nvSpPr>
          <p:spPr>
            <a:xfrm>
              <a:off x="2065585" y="2198379"/>
              <a:ext cx="509087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8出自【趣你的PPT】(微信:qunideppt)：最优质的PPT资源库"/>
          <p:cNvGrpSpPr/>
          <p:nvPr/>
        </p:nvGrpSpPr>
        <p:grpSpPr>
          <a:xfrm>
            <a:off x="8015612" y="2171062"/>
            <a:ext cx="1328741" cy="1145467"/>
            <a:chOff x="1655759" y="2010367"/>
            <a:chExt cx="1328741" cy="1145467"/>
          </a:xfrm>
        </p:grpSpPr>
        <p:grpSp>
          <p:nvGrpSpPr>
            <p:cNvPr id="17" name="组合 16"/>
            <p:cNvGrpSpPr/>
            <p:nvPr/>
          </p:nvGrpSpPr>
          <p:grpSpPr>
            <a:xfrm>
              <a:off x="1655759" y="2010367"/>
              <a:ext cx="1328741" cy="1145467"/>
              <a:chOff x="1160459" y="2231523"/>
              <a:chExt cx="2103441" cy="1813312"/>
            </a:xfrm>
          </p:grpSpPr>
          <p:sp>
            <p:nvSpPr>
              <p:cNvPr id="19" name="出自【趣你的PPT】(微信:qunideppt)：最优质的PPT资源库"/>
              <p:cNvSpPr/>
              <p:nvPr/>
            </p:nvSpPr>
            <p:spPr>
              <a:xfrm>
                <a:off x="1160459" y="2231523"/>
                <a:ext cx="2103441" cy="1813312"/>
              </a:xfrm>
              <a:prstGeom prst="hexagon">
                <a:avLst>
                  <a:gd name="adj" fmla="val 26953"/>
                  <a:gd name="vf" fmla="val 11547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出自【趣你的PPT】(微信:qunideppt)：最优质的PPT资源库"/>
              <p:cNvSpPr/>
              <p:nvPr/>
            </p:nvSpPr>
            <p:spPr>
              <a:xfrm>
                <a:off x="1350958" y="2395747"/>
                <a:ext cx="1722442" cy="1484864"/>
              </a:xfrm>
              <a:prstGeom prst="hexagon">
                <a:avLst>
                  <a:gd name="adj" fmla="val 26953"/>
                  <a:gd name="vf" fmla="val 115470"/>
                </a:avLst>
              </a:prstGeom>
              <a:solidFill>
                <a:schemeClr val="bg1">
                  <a:alpha val="2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2065585" y="2198379"/>
              <a:ext cx="509087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5出自【趣你的PPT】(微信:qunideppt)：最优质的PPT资源库"/>
          <p:cNvGrpSpPr/>
          <p:nvPr/>
        </p:nvGrpSpPr>
        <p:grpSpPr>
          <a:xfrm>
            <a:off x="5431627" y="4283873"/>
            <a:ext cx="1328741" cy="1145467"/>
            <a:chOff x="1655759" y="2010367"/>
            <a:chExt cx="1328741" cy="1145467"/>
          </a:xfrm>
        </p:grpSpPr>
        <p:grpSp>
          <p:nvGrpSpPr>
            <p:cNvPr id="22" name="组合 21"/>
            <p:cNvGrpSpPr/>
            <p:nvPr/>
          </p:nvGrpSpPr>
          <p:grpSpPr>
            <a:xfrm>
              <a:off x="1655759" y="2010367"/>
              <a:ext cx="1328741" cy="1145467"/>
              <a:chOff x="1160459" y="2231523"/>
              <a:chExt cx="2103441" cy="1813312"/>
            </a:xfrm>
          </p:grpSpPr>
          <p:sp>
            <p:nvSpPr>
              <p:cNvPr id="24" name="出自【趣你的PPT】(微信:qunideppt)：最优质的PPT资源库"/>
              <p:cNvSpPr/>
              <p:nvPr/>
            </p:nvSpPr>
            <p:spPr>
              <a:xfrm>
                <a:off x="1160459" y="2231523"/>
                <a:ext cx="2103441" cy="1813312"/>
              </a:xfrm>
              <a:prstGeom prst="hexagon">
                <a:avLst>
                  <a:gd name="adj" fmla="val 26953"/>
                  <a:gd name="vf" fmla="val 11547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出自【趣你的PPT】(微信:qunideppt)：最优质的PPT资源库"/>
              <p:cNvSpPr/>
              <p:nvPr/>
            </p:nvSpPr>
            <p:spPr>
              <a:xfrm>
                <a:off x="1350958" y="2395747"/>
                <a:ext cx="1722442" cy="1484864"/>
              </a:xfrm>
              <a:prstGeom prst="hexagon">
                <a:avLst>
                  <a:gd name="adj" fmla="val 26953"/>
                  <a:gd name="vf" fmla="val 115470"/>
                </a:avLst>
              </a:prstGeom>
              <a:solidFill>
                <a:schemeClr val="bg1">
                  <a:alpha val="2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2065585" y="2198379"/>
              <a:ext cx="509087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578580" y="3601385"/>
            <a:ext cx="2108269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执行力概念</a:t>
            </a:r>
          </a:p>
        </p:txBody>
      </p:sp>
      <p:sp>
        <p:nvSpPr>
          <p:cNvPr id="3" name="矩形 2"/>
          <p:cNvSpPr/>
          <p:nvPr/>
        </p:nvSpPr>
        <p:spPr>
          <a:xfrm>
            <a:off x="7625846" y="3601385"/>
            <a:ext cx="2108269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提升执行力</a:t>
            </a:r>
          </a:p>
        </p:txBody>
      </p:sp>
      <p:sp>
        <p:nvSpPr>
          <p:cNvPr id="4" name="矩形 3"/>
          <p:cNvSpPr/>
          <p:nvPr/>
        </p:nvSpPr>
        <p:spPr>
          <a:xfrm>
            <a:off x="5076697" y="5674026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执行力理念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340220"/>
            <a:ext cx="470263" cy="2715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721737" y="2171062"/>
            <a:ext cx="470263" cy="2715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出自【趣你的PPT】(微信:qunideppt)：最优质的PPT资源库"/>
          <p:cNvSpPr/>
          <p:nvPr/>
        </p:nvSpPr>
        <p:spPr bwMode="auto">
          <a:xfrm>
            <a:off x="1657647" y="1990706"/>
            <a:ext cx="2169279" cy="1870755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909350" y="1445993"/>
            <a:ext cx="521866" cy="44889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431216" y="1781231"/>
            <a:ext cx="340539" cy="294103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34553" y="2673995"/>
            <a:ext cx="521866" cy="44889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1359121" y="3069818"/>
            <a:ext cx="340539" cy="29410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436518" y="3414780"/>
            <a:ext cx="185749" cy="16142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221526" y="2075334"/>
            <a:ext cx="1028362" cy="186204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3966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9311" y="2482943"/>
            <a:ext cx="3647152" cy="830997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fontAlgn="auto"/>
            <a:r>
              <a:rPr lang="zh-CN" altLang="en-US" sz="48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执行力概念</a:t>
            </a:r>
          </a:p>
        </p:txBody>
      </p:sp>
      <p:sp>
        <p:nvSpPr>
          <p:cNvPr id="14" name="矩形 4"/>
          <p:cNvSpPr/>
          <p:nvPr/>
        </p:nvSpPr>
        <p:spPr>
          <a:xfrm>
            <a:off x="0" y="6021785"/>
            <a:ext cx="12195175" cy="863599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77" y="2097957"/>
            <a:ext cx="3190352" cy="2049864"/>
          </a:xfrm>
          <a:prstGeom prst="rect">
            <a:avLst/>
          </a:prstGeom>
        </p:spPr>
      </p:pic>
      <p:sp>
        <p:nvSpPr>
          <p:cNvPr id="4" name="流程图: 手动操作 3"/>
          <p:cNvSpPr/>
          <p:nvPr/>
        </p:nvSpPr>
        <p:spPr>
          <a:xfrm>
            <a:off x="4626693" y="0"/>
            <a:ext cx="2392415" cy="670560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71494" y="73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什么是执行力</a:t>
            </a:r>
          </a:p>
        </p:txBody>
      </p:sp>
      <p:sp>
        <p:nvSpPr>
          <p:cNvPr id="4" name="矩形 3"/>
          <p:cNvSpPr/>
          <p:nvPr/>
        </p:nvSpPr>
        <p:spPr>
          <a:xfrm>
            <a:off x="3031597" y="1464362"/>
            <a:ext cx="572464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执行力就是按照公司的要求不择不扣的把事情执行到底</a:t>
            </a:r>
          </a:p>
        </p:txBody>
      </p:sp>
      <p:sp>
        <p:nvSpPr>
          <p:cNvPr id="5" name="矩形 4"/>
          <p:cNvSpPr/>
          <p:nvPr/>
        </p:nvSpPr>
        <p:spPr>
          <a:xfrm>
            <a:off x="7830732" y="4260806"/>
            <a:ext cx="406631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执行力就是贯彻公司战略意图，完成预定目标的操作能力</a:t>
            </a:r>
          </a:p>
        </p:txBody>
      </p:sp>
      <p:sp>
        <p:nvSpPr>
          <p:cNvPr id="6" name="矩形 5"/>
          <p:cNvSpPr/>
          <p:nvPr/>
        </p:nvSpPr>
        <p:spPr>
          <a:xfrm>
            <a:off x="222855" y="4811102"/>
            <a:ext cx="3937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执行力就是能够按照领导的安排，在时限内保质保量完成任务的能力</a:t>
            </a: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074223" y="2139451"/>
            <a:ext cx="1662693" cy="1358602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5994694" y="3637793"/>
            <a:ext cx="1633265" cy="1388030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 rot="10800000">
            <a:off x="5050926" y="3579036"/>
            <a:ext cx="1685990" cy="14358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4161108" y="3602946"/>
            <a:ext cx="1630813" cy="1388030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 bwMode="auto">
          <a:xfrm>
            <a:off x="6735889" y="4127194"/>
            <a:ext cx="407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 bwMode="auto">
          <a:xfrm>
            <a:off x="5641045" y="2369861"/>
            <a:ext cx="4075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 bwMode="auto">
          <a:xfrm>
            <a:off x="4642100" y="4127194"/>
            <a:ext cx="407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78" y="3645820"/>
            <a:ext cx="775735" cy="7680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76" l="17544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67" y="1913662"/>
            <a:ext cx="21717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打造执行力抓好三个核心</a:t>
            </a:r>
          </a:p>
        </p:txBody>
      </p:sp>
      <p:sp>
        <p:nvSpPr>
          <p:cNvPr id="7" name="矩形 6"/>
          <p:cNvSpPr/>
          <p:nvPr/>
        </p:nvSpPr>
        <p:spPr>
          <a:xfrm>
            <a:off x="4596297" y="1763638"/>
            <a:ext cx="621610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没有执行力就没有竞争力，不解决执行问题，再美丽的蓝图也只会是水中月、镜中花。要想解决企业战略执行问题就必须要抓好三个核心</a:t>
            </a:r>
            <a:r>
              <a:rPr lang="zh-CN" altLang="zh-CN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人员流程、战略流程和运营流程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560955" y="3994399"/>
            <a:ext cx="1608137" cy="1609725"/>
            <a:chOff x="3569640" y="3886823"/>
            <a:chExt cx="1608881" cy="1608881"/>
          </a:xfrm>
          <a:solidFill>
            <a:srgbClr val="0070C0"/>
          </a:solidFill>
        </p:grpSpPr>
        <p:sp>
          <p:nvSpPr>
            <p:cNvPr id="9" name="椭圆 8"/>
            <p:cNvSpPr/>
            <p:nvPr/>
          </p:nvSpPr>
          <p:spPr>
            <a:xfrm>
              <a:off x="3569640" y="3886823"/>
              <a:ext cx="1608881" cy="16088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0"/>
            <p:cNvSpPr txBox="1">
              <a:spLocks noChangeArrowheads="1"/>
            </p:cNvSpPr>
            <p:nvPr/>
          </p:nvSpPr>
          <p:spPr bwMode="auto">
            <a:xfrm>
              <a:off x="3945817" y="4298361"/>
              <a:ext cx="856526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人员流程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350192" y="3994399"/>
            <a:ext cx="1608138" cy="1609725"/>
            <a:chOff x="6359139" y="3886823"/>
            <a:chExt cx="1608881" cy="1608881"/>
          </a:xfrm>
          <a:solidFill>
            <a:srgbClr val="0070C0"/>
          </a:solidFill>
        </p:grpSpPr>
        <p:sp>
          <p:nvSpPr>
            <p:cNvPr id="12" name="椭圆 11"/>
            <p:cNvSpPr/>
            <p:nvPr/>
          </p:nvSpPr>
          <p:spPr>
            <a:xfrm>
              <a:off x="6359139" y="3886823"/>
              <a:ext cx="1608881" cy="16088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44"/>
            <p:cNvSpPr txBox="1">
              <a:spLocks noChangeArrowheads="1"/>
            </p:cNvSpPr>
            <p:nvPr/>
          </p:nvSpPr>
          <p:spPr bwMode="auto">
            <a:xfrm>
              <a:off x="6735317" y="4298360"/>
              <a:ext cx="856526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战略流程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8326755" y="4018211"/>
            <a:ext cx="1609725" cy="1608138"/>
            <a:chOff x="9336146" y="3909337"/>
            <a:chExt cx="1608881" cy="1608881"/>
          </a:xfrm>
          <a:solidFill>
            <a:srgbClr val="0070C0"/>
          </a:solidFill>
        </p:grpSpPr>
        <p:sp>
          <p:nvSpPr>
            <p:cNvPr id="15" name="椭圆 14"/>
            <p:cNvSpPr/>
            <p:nvPr/>
          </p:nvSpPr>
          <p:spPr>
            <a:xfrm>
              <a:off x="9336146" y="3909337"/>
              <a:ext cx="1608881" cy="16088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45"/>
            <p:cNvSpPr txBox="1">
              <a:spLocks noChangeArrowheads="1"/>
            </p:cNvSpPr>
            <p:nvPr/>
          </p:nvSpPr>
          <p:spPr bwMode="auto">
            <a:xfrm>
              <a:off x="9712323" y="4298278"/>
              <a:ext cx="856526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运营流程</a:t>
              </a:r>
            </a:p>
          </p:txBody>
        </p:sp>
      </p:grpSp>
      <p:sp>
        <p:nvSpPr>
          <p:cNvPr id="17" name="加号 16"/>
          <p:cNvSpPr/>
          <p:nvPr/>
        </p:nvSpPr>
        <p:spPr>
          <a:xfrm>
            <a:off x="4389201" y="4507592"/>
            <a:ext cx="627017" cy="62855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加号 17"/>
          <p:cNvSpPr/>
          <p:nvPr/>
        </p:nvSpPr>
        <p:spPr>
          <a:xfrm>
            <a:off x="7381283" y="4507592"/>
            <a:ext cx="627017" cy="62855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8" y="1327708"/>
            <a:ext cx="2938738" cy="197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3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人员流程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84615" y="1360746"/>
            <a:ext cx="7520891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人员流程是执行力的第一位核心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，因为人员可以保证战略和运营，离开人员谈战略与运营没有意义，战略与运营的好坏得看什么人来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6"/>
          <p:cNvSpPr txBox="1">
            <a:spLocks noChangeArrowheads="1"/>
          </p:cNvSpPr>
          <p:nvPr/>
        </p:nvSpPr>
        <p:spPr bwMode="auto">
          <a:xfrm>
            <a:off x="2127241" y="3167072"/>
            <a:ext cx="275791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准确而深入地评估员工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1"/>
          <p:cNvSpPr txBox="1">
            <a:spLocks noChangeArrowheads="1"/>
          </p:cNvSpPr>
          <p:nvPr/>
        </p:nvSpPr>
        <p:spPr bwMode="auto">
          <a:xfrm>
            <a:off x="7858882" y="3749410"/>
            <a:ext cx="27162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鉴别与培养人才的体系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7858882" y="5471425"/>
            <a:ext cx="261287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建立自己的人才储备库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181016" y="5245209"/>
            <a:ext cx="265036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重视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高端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人才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发展工作</a:t>
            </a:r>
          </a:p>
        </p:txBody>
      </p:sp>
      <p:sp>
        <p:nvSpPr>
          <p:cNvPr id="41" name="Shape 1719"/>
          <p:cNvSpPr/>
          <p:nvPr/>
        </p:nvSpPr>
        <p:spPr>
          <a:xfrm>
            <a:off x="4529344" y="4201842"/>
            <a:ext cx="1478014" cy="17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Shape 1720"/>
          <p:cNvSpPr/>
          <p:nvPr/>
        </p:nvSpPr>
        <p:spPr>
          <a:xfrm>
            <a:off x="5829066" y="4499227"/>
            <a:ext cx="1773367" cy="1478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721"/>
          <p:cNvSpPr/>
          <p:nvPr/>
        </p:nvSpPr>
        <p:spPr>
          <a:xfrm>
            <a:off x="6115403" y="2918564"/>
            <a:ext cx="1478014" cy="17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722"/>
          <p:cNvSpPr/>
          <p:nvPr/>
        </p:nvSpPr>
        <p:spPr>
          <a:xfrm>
            <a:off x="4529342" y="2918566"/>
            <a:ext cx="1773367" cy="1478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240963" y="335590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777508" y="3713024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436746" y="506660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67490" y="487001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" b="100000" l="87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923961"/>
            <a:ext cx="2179306" cy="1889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699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99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99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99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699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199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699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199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199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199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199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18" grpId="0"/>
      <p:bldP spid="21" grpId="0"/>
      <p:bldP spid="24" grpId="0"/>
      <p:bldP spid="41" grpId="0" animBg="1"/>
      <p:bldP spid="42" grpId="0" animBg="1"/>
      <p:bldP spid="43" grpId="0" animBg="1"/>
      <p:bldP spid="44" grpId="0" animBg="1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战略流程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319360" y="4016881"/>
            <a:ext cx="3467054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战略流程排第二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，因为战略一旦错了，运营得越积极，问题会越糟糕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，战略是公司正常运营的根本保障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097441" y="2439028"/>
            <a:ext cx="390148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战略能够把公司的优势进行合理发挥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7097440" y="3128025"/>
            <a:ext cx="3901487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战略能够是公司发展机遇和转型机会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097440" y="4617045"/>
            <a:ext cx="408264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战略能够适度挑战公司执行力的条件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7097440" y="3905210"/>
            <a:ext cx="393459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战略能够避免公司劣势，避免错误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547361" y="1733005"/>
            <a:ext cx="34834" cy="41219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6365081" y="243902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365255" y="316866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6365081" y="389830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6365081" y="462794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331072" y="249135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31072" y="3205225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331072" y="394319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39721" y="467283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86" y="1753357"/>
            <a:ext cx="2801754" cy="188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9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9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9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4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4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9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1" grpId="0"/>
      <p:bldP spid="42" grpId="0"/>
      <p:bldP spid="43" grpId="0"/>
      <p:bldP spid="44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流程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934169" y="1331797"/>
            <a:ext cx="1065693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第三是运营流程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，它是执行的具体表现，没有详尽的运营步骤与机制是无法让人员得力与战略落地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594234" y="3063238"/>
            <a:ext cx="48974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运营流程即战略目标的具体分解，详尽的计划加上积极的行动才能保证战略的落地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594234" y="4642573"/>
            <a:ext cx="4897437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运营流程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考虑人员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问题又考虑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战略问题，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是彼此连结的枢纽和纽带</a:t>
            </a:r>
          </a:p>
        </p:txBody>
      </p:sp>
      <p:sp>
        <p:nvSpPr>
          <p:cNvPr id="4" name="椭圆 3"/>
          <p:cNvSpPr/>
          <p:nvPr/>
        </p:nvSpPr>
        <p:spPr>
          <a:xfrm>
            <a:off x="5150651" y="2881810"/>
            <a:ext cx="1175657" cy="1175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150651" y="4443474"/>
            <a:ext cx="1175657" cy="1175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36152" y="320802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36152" y="476969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" y="3063238"/>
            <a:ext cx="3318271" cy="226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45" grpId="0"/>
      <p:bldP spid="4" grpId="0" animBg="1"/>
      <p:bldP spid="48" grpId="0" animBg="1"/>
      <p:bldP spid="5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商务企业管理执行力培训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宽屏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2020-11-09T05:50:17Z</dcterms:created>
  <dcterms:modified xsi:type="dcterms:W3CDTF">2021-01-05T14:03:47Z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