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256" r:id="rId2"/>
    <p:sldId id="315" r:id="rId3"/>
    <p:sldId id="309" r:id="rId4"/>
    <p:sldId id="263" r:id="rId5"/>
    <p:sldId id="284" r:id="rId6"/>
    <p:sldId id="310" r:id="rId7"/>
    <p:sldId id="268" r:id="rId8"/>
    <p:sldId id="269" r:id="rId9"/>
    <p:sldId id="270" r:id="rId10"/>
    <p:sldId id="311" r:id="rId11"/>
    <p:sldId id="273" r:id="rId12"/>
    <p:sldId id="274" r:id="rId13"/>
    <p:sldId id="275" r:id="rId14"/>
    <p:sldId id="276" r:id="rId15"/>
    <p:sldId id="285" r:id="rId16"/>
    <p:sldId id="286" r:id="rId17"/>
    <p:sldId id="287" r:id="rId18"/>
    <p:sldId id="288" r:id="rId19"/>
    <p:sldId id="289" r:id="rId20"/>
    <p:sldId id="290" r:id="rId21"/>
    <p:sldId id="291" r:id="rId22"/>
    <p:sldId id="292" r:id="rId23"/>
    <p:sldId id="298" r:id="rId24"/>
    <p:sldId id="294" r:id="rId25"/>
    <p:sldId id="312" r:id="rId26"/>
    <p:sldId id="277" r:id="rId27"/>
    <p:sldId id="279" r:id="rId28"/>
    <p:sldId id="299" r:id="rId29"/>
    <p:sldId id="300" r:id="rId30"/>
    <p:sldId id="301" r:id="rId31"/>
    <p:sldId id="302" r:id="rId32"/>
    <p:sldId id="313" r:id="rId33"/>
    <p:sldId id="281" r:id="rId34"/>
    <p:sldId id="283" r:id="rId35"/>
    <p:sldId id="305" r:id="rId36"/>
    <p:sldId id="316" r:id="rId3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p15:clr>
            <a:srgbClr val="A4A3A4"/>
          </p15:clr>
        </p15:guide>
        <p15:guide id="2" pos="381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66DE"/>
    <a:srgbClr val="41415D"/>
    <a:srgbClr val="3D90C3"/>
    <a:srgbClr val="98C4DF"/>
    <a:srgbClr val="FF8C8C"/>
    <a:srgbClr val="F9E566"/>
    <a:srgbClr val="D5E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08" autoAdjust="0"/>
    <p:restoredTop sz="94291" autoAdjust="0"/>
  </p:normalViewPr>
  <p:slideViewPr>
    <p:cSldViewPr snapToGrid="0" showGuides="1">
      <p:cViewPr varScale="1">
        <p:scale>
          <a:sx n="83" d="100"/>
          <a:sy n="83" d="100"/>
        </p:scale>
        <p:origin x="672" y="62"/>
      </p:cViewPr>
      <p:guideLst>
        <p:guide orient="horz" pos="2092"/>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2021/3/11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8553747-FE8F-45D4-A399-AE1C299520B6}" type="datetimeFigureOut">
              <a:rPr lang="zh-CN" altLang="en-US" smtClean="0"/>
              <a:t>2021/3/11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A99E19-8660-4B27-9AE9-A7F4C5C744D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8553747-FE8F-45D4-A399-AE1C299520B6}" type="datetimeFigureOut">
              <a:rPr lang="zh-CN" altLang="en-US" smtClean="0"/>
              <a:t>2021/3/11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A99E19-8660-4B27-9AE9-A7F4C5C744D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8553747-FE8F-45D4-A399-AE1C299520B6}" type="datetimeFigureOut">
              <a:rPr lang="zh-CN" altLang="en-US" smtClean="0"/>
              <a:t>2021/3/11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A99E19-8660-4B27-9AE9-A7F4C5C744D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r="6515"/>
          <a:stretch>
            <a:fillRect/>
          </a:stretch>
        </p:blipFill>
        <p:spPr>
          <a:xfrm>
            <a:off x="-4" y="0"/>
            <a:ext cx="12223531" cy="6858000"/>
          </a:xfrm>
          <a:prstGeom prst="rect">
            <a:avLst/>
          </a:prstGeom>
        </p:spPr>
      </p:pic>
      <p:sp>
        <p:nvSpPr>
          <p:cNvPr id="14" name="椭圆 13"/>
          <p:cNvSpPr/>
          <p:nvPr userDrawn="1"/>
        </p:nvSpPr>
        <p:spPr>
          <a:xfrm>
            <a:off x="11582403" y="5962650"/>
            <a:ext cx="238124" cy="238124"/>
          </a:xfrm>
          <a:prstGeom prst="ellipse">
            <a:avLst/>
          </a:prstGeom>
          <a:solidFill>
            <a:srgbClr val="D5E6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矩形: 圆角 1"/>
          <p:cNvSpPr/>
          <p:nvPr userDrawn="1"/>
        </p:nvSpPr>
        <p:spPr>
          <a:xfrm>
            <a:off x="474921" y="489098"/>
            <a:ext cx="11345606" cy="5879804"/>
          </a:xfrm>
          <a:prstGeom prst="roundRect">
            <a:avLst>
              <a:gd name="adj" fmla="val 762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userDrawn="1"/>
        </p:nvGrpSpPr>
        <p:grpSpPr>
          <a:xfrm>
            <a:off x="1137682" y="914400"/>
            <a:ext cx="303477" cy="421762"/>
            <a:chOff x="1297171" y="1095156"/>
            <a:chExt cx="204016" cy="283535"/>
          </a:xfrm>
        </p:grpSpPr>
        <p:sp>
          <p:nvSpPr>
            <p:cNvPr id="16" name="等腰三角形 15"/>
            <p:cNvSpPr/>
            <p:nvPr userDrawn="1"/>
          </p:nvSpPr>
          <p:spPr>
            <a:xfrm rot="5400000">
              <a:off x="1223410" y="1168917"/>
              <a:ext cx="283534" cy="136011"/>
            </a:xfrm>
            <a:prstGeom prst="triangle">
              <a:avLst/>
            </a:prstGeom>
            <a:solidFill>
              <a:srgbClr val="1E6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等腰三角形 6"/>
            <p:cNvSpPr/>
            <p:nvPr userDrawn="1"/>
          </p:nvSpPr>
          <p:spPr>
            <a:xfrm rot="5400000">
              <a:off x="1291415" y="1168918"/>
              <a:ext cx="283534" cy="136011"/>
            </a:xfrm>
            <a:prstGeom prst="triangle">
              <a:avLst/>
            </a:prstGeom>
            <a:solidFill>
              <a:srgbClr val="1E66D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cxnSp>
        <p:nvCxnSpPr>
          <p:cNvPr id="6" name="直接连接符 5"/>
          <p:cNvCxnSpPr/>
          <p:nvPr userDrawn="1"/>
        </p:nvCxnSpPr>
        <p:spPr>
          <a:xfrm>
            <a:off x="1562986" y="988829"/>
            <a:ext cx="0" cy="324000"/>
          </a:xfrm>
          <a:prstGeom prst="line">
            <a:avLst/>
          </a:prstGeom>
          <a:ln w="28575">
            <a:solidFill>
              <a:srgbClr val="1E66DE"/>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0-#ppt_w/2"/>
                                          </p:val>
                                        </p:tav>
                                        <p:tav tm="100000">
                                          <p:val>
                                            <p:strVal val="#ppt_x"/>
                                          </p:val>
                                        </p:tav>
                                      </p:tavLst>
                                    </p:anim>
                                    <p:anim calcmode="lin" valueType="num">
                                      <p:cBhvr additive="base">
                                        <p:cTn id="11"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bg1"/>
        </a:solidFill>
        <a:effectLst/>
      </p:bgPr>
    </p:bg>
    <p:spTree>
      <p:nvGrpSpPr>
        <p:cNvPr id="1" name=""/>
        <p:cNvGrpSpPr/>
        <p:nvPr/>
      </p:nvGrpSpPr>
      <p:grpSpPr>
        <a:xfrm>
          <a:off x="0" y="0"/>
          <a:ext cx="0" cy="0"/>
          <a:chOff x="0" y="0"/>
          <a:chExt cx="0" cy="0"/>
        </a:xfrm>
      </p:grpSpPr>
      <p:sp>
        <p:nvSpPr>
          <p:cNvPr id="14" name="椭圆 13"/>
          <p:cNvSpPr/>
          <p:nvPr userDrawn="1"/>
        </p:nvSpPr>
        <p:spPr>
          <a:xfrm>
            <a:off x="11582403" y="5962650"/>
            <a:ext cx="238124" cy="238124"/>
          </a:xfrm>
          <a:prstGeom prst="ellipse">
            <a:avLst/>
          </a:prstGeom>
          <a:solidFill>
            <a:srgbClr val="D5E6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8553747-FE8F-45D4-A399-AE1C299520B6}" type="datetimeFigureOut">
              <a:rPr lang="zh-CN" altLang="en-US" smtClean="0"/>
              <a:t>2021/3/11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BA99E19-8660-4B27-9AE9-A7F4C5C744D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8553747-FE8F-45D4-A399-AE1C299520B6}" type="datetimeFigureOut">
              <a:rPr lang="zh-CN" altLang="en-US" smtClean="0"/>
              <a:t>2021/3/11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BA99E19-8660-4B27-9AE9-A7F4C5C744D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8553747-FE8F-45D4-A399-AE1C299520B6}" type="datetimeFigureOut">
              <a:rPr lang="zh-CN" altLang="en-US" smtClean="0"/>
              <a:t>2021/3/11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BA99E19-8660-4B27-9AE9-A7F4C5C744D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8553747-FE8F-45D4-A399-AE1C299520B6}" type="datetimeFigureOut">
              <a:rPr lang="zh-CN" altLang="en-US" smtClean="0"/>
              <a:t>2021/3/11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A99E19-8660-4B27-9AE9-A7F4C5C744D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553747-FE8F-45D4-A399-AE1C299520B6}" type="datetimeFigureOut">
              <a:rPr lang="zh-CN" altLang="en-US" smtClean="0"/>
              <a:t>2021/3/11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A99E19-8660-4B27-9AE9-A7F4C5C744D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r="6515"/>
          <a:stretch>
            <a:fillRect/>
          </a:stretch>
        </p:blipFill>
        <p:spPr>
          <a:xfrm>
            <a:off x="-4" y="0"/>
            <a:ext cx="12223531" cy="6858000"/>
          </a:xfrm>
          <a:prstGeom prst="rect">
            <a:avLst/>
          </a:prstGeom>
        </p:spPr>
      </p:pic>
      <p:sp>
        <p:nvSpPr>
          <p:cNvPr id="16" name="矩形: 圆角 15"/>
          <p:cNvSpPr/>
          <p:nvPr/>
        </p:nvSpPr>
        <p:spPr>
          <a:xfrm>
            <a:off x="404037" y="1158948"/>
            <a:ext cx="11366206" cy="4561367"/>
          </a:xfrm>
          <a:prstGeom prst="roundRect">
            <a:avLst>
              <a:gd name="adj" fmla="val 98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5" name="文本框 4"/>
          <p:cNvSpPr txBox="1"/>
          <p:nvPr/>
        </p:nvSpPr>
        <p:spPr>
          <a:xfrm>
            <a:off x="7433407" y="1811963"/>
            <a:ext cx="3329241" cy="769441"/>
          </a:xfrm>
          <a:prstGeom prst="rect">
            <a:avLst/>
          </a:prstGeom>
          <a:noFill/>
        </p:spPr>
        <p:txBody>
          <a:bodyPr wrap="square">
            <a:spAutoFit/>
          </a:bodyPr>
          <a:lstStyle/>
          <a:p>
            <a:pPr algn="dist"/>
            <a:r>
              <a:rPr lang="zh-CN" altLang="en-US" sz="4400" b="1" dirty="0">
                <a:solidFill>
                  <a:schemeClr val="tx1">
                    <a:lumMod val="75000"/>
                    <a:lumOff val="25000"/>
                  </a:schemeClr>
                </a:solidFill>
                <a:latin typeface="+mn-ea"/>
                <a:cs typeface="+mn-ea"/>
                <a:sym typeface="+mn-lt"/>
              </a:rPr>
              <a:t>非财务人员</a:t>
            </a:r>
          </a:p>
        </p:txBody>
      </p:sp>
      <p:sp>
        <p:nvSpPr>
          <p:cNvPr id="7" name="文本框 6"/>
          <p:cNvSpPr txBox="1"/>
          <p:nvPr/>
        </p:nvSpPr>
        <p:spPr>
          <a:xfrm>
            <a:off x="4706663" y="2642644"/>
            <a:ext cx="6105777" cy="1107996"/>
          </a:xfrm>
          <a:prstGeom prst="rect">
            <a:avLst/>
          </a:prstGeom>
          <a:noFill/>
        </p:spPr>
        <p:txBody>
          <a:bodyPr wrap="square">
            <a:spAutoFit/>
          </a:bodyPr>
          <a:lstStyle/>
          <a:p>
            <a:pPr algn="dist"/>
            <a:r>
              <a:rPr lang="zh-CN" altLang="en-US" sz="6600" b="1" dirty="0">
                <a:solidFill>
                  <a:srgbClr val="1E66DE"/>
                </a:solidFill>
                <a:latin typeface="+mn-ea"/>
                <a:cs typeface="+mn-ea"/>
                <a:sym typeface="+mn-lt"/>
              </a:rPr>
              <a:t>财务预算培训</a:t>
            </a:r>
          </a:p>
        </p:txBody>
      </p:sp>
      <p:grpSp>
        <p:nvGrpSpPr>
          <p:cNvPr id="2" name="组合 1"/>
          <p:cNvGrpSpPr/>
          <p:nvPr/>
        </p:nvGrpSpPr>
        <p:grpSpPr>
          <a:xfrm>
            <a:off x="5601056" y="4558729"/>
            <a:ext cx="2065379" cy="369332"/>
            <a:chOff x="704850" y="4510250"/>
            <a:chExt cx="2065379" cy="558707"/>
          </a:xfrm>
        </p:grpSpPr>
        <p:sp>
          <p:nvSpPr>
            <p:cNvPr id="13" name="矩形: 圆角 12"/>
            <p:cNvSpPr/>
            <p:nvPr/>
          </p:nvSpPr>
          <p:spPr>
            <a:xfrm>
              <a:off x="704850" y="4510250"/>
              <a:ext cx="1752600" cy="558707"/>
            </a:xfrm>
            <a:prstGeom prst="roundRect">
              <a:avLst>
                <a:gd name="adj" fmla="val 50000"/>
              </a:avLst>
            </a:prstGeom>
            <a:solidFill>
              <a:srgbClr val="1E6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mn-ea"/>
                <a:cs typeface="+mn-ea"/>
                <a:sym typeface="+mn-lt"/>
              </a:endParaRPr>
            </a:p>
          </p:txBody>
        </p:sp>
        <p:sp>
          <p:nvSpPr>
            <p:cNvPr id="9" name="文本框 8"/>
            <p:cNvSpPr txBox="1"/>
            <p:nvPr/>
          </p:nvSpPr>
          <p:spPr>
            <a:xfrm>
              <a:off x="789029" y="4556808"/>
              <a:ext cx="1981200" cy="463968"/>
            </a:xfrm>
            <a:prstGeom prst="rect">
              <a:avLst/>
            </a:prstGeom>
            <a:noFill/>
          </p:spPr>
          <p:txBody>
            <a:bodyPr wrap="square">
              <a:spAutoFit/>
            </a:bodyPr>
            <a:lstStyle/>
            <a:p>
              <a:r>
                <a:rPr lang="zh-CN" altLang="en-US" sz="1400">
                  <a:solidFill>
                    <a:schemeClr val="bg1"/>
                  </a:solidFill>
                  <a:latin typeface="+mn-ea"/>
                  <a:cs typeface="+mn-ea"/>
                  <a:sym typeface="+mn-lt"/>
                </a:rPr>
                <a:t>演讲人：喜爱</a:t>
              </a:r>
              <a:r>
                <a:rPr lang="en-US" altLang="zh-CN" sz="1400">
                  <a:solidFill>
                    <a:schemeClr val="bg1"/>
                  </a:solidFill>
                  <a:latin typeface="+mn-ea"/>
                  <a:cs typeface="+mn-ea"/>
                  <a:sym typeface="+mn-lt"/>
                </a:rPr>
                <a:t>PPT</a:t>
              </a:r>
              <a:endParaRPr lang="zh-CN" altLang="en-US" sz="1400" dirty="0">
                <a:solidFill>
                  <a:schemeClr val="bg1"/>
                </a:solidFill>
                <a:latin typeface="+mn-ea"/>
                <a:cs typeface="+mn-ea"/>
                <a:sym typeface="+mn-lt"/>
              </a:endParaRPr>
            </a:p>
          </p:txBody>
        </p:sp>
      </p:grpSp>
      <p:grpSp>
        <p:nvGrpSpPr>
          <p:cNvPr id="3" name="组合 2"/>
          <p:cNvGrpSpPr/>
          <p:nvPr/>
        </p:nvGrpSpPr>
        <p:grpSpPr>
          <a:xfrm>
            <a:off x="7887056" y="4558729"/>
            <a:ext cx="1844758" cy="369332"/>
            <a:chOff x="2990850" y="4510250"/>
            <a:chExt cx="1844758" cy="558707"/>
          </a:xfrm>
          <a:solidFill>
            <a:srgbClr val="1E66DE"/>
          </a:solidFill>
        </p:grpSpPr>
        <p:sp>
          <p:nvSpPr>
            <p:cNvPr id="15" name="矩形: 圆角 14"/>
            <p:cNvSpPr/>
            <p:nvPr/>
          </p:nvSpPr>
          <p:spPr>
            <a:xfrm>
              <a:off x="2990850" y="4510250"/>
              <a:ext cx="1752600" cy="55870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bg1"/>
                </a:solidFill>
                <a:latin typeface="+mn-ea"/>
                <a:cs typeface="+mn-ea"/>
                <a:sym typeface="+mn-lt"/>
              </a:endParaRPr>
            </a:p>
          </p:txBody>
        </p:sp>
        <p:sp>
          <p:nvSpPr>
            <p:cNvPr id="11" name="文本框 10"/>
            <p:cNvSpPr txBox="1"/>
            <p:nvPr/>
          </p:nvSpPr>
          <p:spPr>
            <a:xfrm>
              <a:off x="3083008" y="4524521"/>
              <a:ext cx="1752600" cy="512147"/>
            </a:xfrm>
            <a:prstGeom prst="rect">
              <a:avLst/>
            </a:prstGeom>
            <a:noFill/>
          </p:spPr>
          <p:txBody>
            <a:bodyPr wrap="square">
              <a:spAutoFit/>
            </a:bodyPr>
            <a:lstStyle/>
            <a:p>
              <a:r>
                <a:rPr lang="zh-CN" altLang="en-US" sz="1600" dirty="0">
                  <a:solidFill>
                    <a:schemeClr val="bg1"/>
                  </a:solidFill>
                  <a:latin typeface="+mn-ea"/>
                  <a:cs typeface="+mn-ea"/>
                  <a:sym typeface="+mn-lt"/>
                </a:rPr>
                <a:t>时间：</a:t>
              </a:r>
              <a:r>
                <a:rPr lang="en-US" altLang="zh-CN" sz="1600" dirty="0">
                  <a:solidFill>
                    <a:schemeClr val="bg1"/>
                  </a:solidFill>
                  <a:latin typeface="+mn-ea"/>
                  <a:cs typeface="+mn-ea"/>
                  <a:sym typeface="+mn-lt"/>
                </a:rPr>
                <a:t>2020</a:t>
              </a:r>
              <a:r>
                <a:rPr lang="zh-CN" altLang="en-US" sz="1600" dirty="0">
                  <a:solidFill>
                    <a:schemeClr val="bg1"/>
                  </a:solidFill>
                  <a:latin typeface="+mn-ea"/>
                  <a:cs typeface="+mn-ea"/>
                  <a:sym typeface="+mn-lt"/>
                </a:rPr>
                <a:t>年</a:t>
              </a:r>
            </a:p>
          </p:txBody>
        </p:sp>
      </p:grpSp>
      <p:sp>
        <p:nvSpPr>
          <p:cNvPr id="12" name="文本框 11"/>
          <p:cNvSpPr txBox="1"/>
          <p:nvPr/>
        </p:nvSpPr>
        <p:spPr>
          <a:xfrm>
            <a:off x="4656871" y="3909112"/>
            <a:ext cx="5969336" cy="369332"/>
          </a:xfrm>
          <a:prstGeom prst="rect">
            <a:avLst/>
          </a:prstGeom>
          <a:noFill/>
        </p:spPr>
        <p:txBody>
          <a:bodyPr wrap="square" rtlCol="0">
            <a:spAutoFit/>
          </a:bodyPr>
          <a:lstStyle/>
          <a:p>
            <a:pPr algn="dist"/>
            <a:r>
              <a:rPr lang="en-US" altLang="zh-CN" dirty="0">
                <a:solidFill>
                  <a:schemeClr val="tx1">
                    <a:lumMod val="75000"/>
                    <a:lumOff val="25000"/>
                  </a:schemeClr>
                </a:solidFill>
                <a:latin typeface="+mn-ea"/>
                <a:cs typeface="+mn-ea"/>
                <a:sym typeface="+mn-lt"/>
              </a:rPr>
              <a:t>Financial budget training</a:t>
            </a:r>
            <a:endParaRPr lang="zh-CN" altLang="en-US" dirty="0">
              <a:solidFill>
                <a:schemeClr val="tx1">
                  <a:lumMod val="75000"/>
                  <a:lumOff val="25000"/>
                </a:schemeClr>
              </a:solidFill>
              <a:latin typeface="+mn-ea"/>
              <a:cs typeface="+mn-ea"/>
              <a:sym typeface="+mn-lt"/>
            </a:endParaRPr>
          </a:p>
        </p:txBody>
      </p:sp>
      <p:cxnSp>
        <p:nvCxnSpPr>
          <p:cNvPr id="17" name="直接连接符 16"/>
          <p:cNvCxnSpPr/>
          <p:nvPr/>
        </p:nvCxnSpPr>
        <p:spPr>
          <a:xfrm>
            <a:off x="4480045" y="3755357"/>
            <a:ext cx="628260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5309576" y="1811963"/>
            <a:ext cx="1954501" cy="707886"/>
          </a:xfrm>
          <a:prstGeom prst="rect">
            <a:avLst/>
          </a:prstGeom>
          <a:solidFill>
            <a:srgbClr val="1E66DE"/>
          </a:solidFill>
        </p:spPr>
        <p:txBody>
          <a:bodyPr wrap="square">
            <a:spAutoFit/>
          </a:bodyPr>
          <a:lstStyle>
            <a:defPPr>
              <a:defRPr lang="zh-CN"/>
            </a:defPPr>
            <a:lvl1pPr>
              <a:defRPr sz="4800" b="1">
                <a:solidFill>
                  <a:schemeClr val="tx1">
                    <a:lumMod val="75000"/>
                    <a:lumOff val="25000"/>
                  </a:schemeClr>
                </a:solidFill>
                <a:latin typeface="+mn-ea"/>
                <a:cs typeface="+mn-ea"/>
              </a:defRPr>
            </a:lvl1pPr>
          </a:lstStyle>
          <a:p>
            <a:pPr algn="ctr"/>
            <a:r>
              <a:rPr lang="en-US" altLang="zh-CN" sz="4000" dirty="0">
                <a:solidFill>
                  <a:schemeClr val="bg1"/>
                </a:solidFill>
              </a:rPr>
              <a:t>2020</a:t>
            </a:r>
            <a:endParaRPr lang="zh-CN" altLang="en-US" sz="4000" dirty="0">
              <a:solidFill>
                <a:schemeClr val="bg1"/>
              </a:solidFill>
            </a:endParaRPr>
          </a:p>
        </p:txBody>
      </p:sp>
      <p:pic>
        <p:nvPicPr>
          <p:cNvPr id="22" name="图片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1967" y="1293953"/>
            <a:ext cx="3984696" cy="3984696"/>
          </a:xfrm>
          <a:prstGeom prst="rect">
            <a:avLst/>
          </a:prstGeom>
        </p:spPr>
      </p:pic>
      <p:pic>
        <p:nvPicPr>
          <p:cNvPr id="24" name="pd-5b8308a403c1378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23925" y="0"/>
            <a:ext cx="487363" cy="48736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4"/>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 presetClass="entr" presetSubtype="8" fill="hold" grpId="0" nodeType="withEffect" p14:presetBounceEnd="50000">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14:bounceEnd="50000">
                                          <p:cBhvr additive="base">
                                            <p:cTn id="14" dur="500" fill="hold"/>
                                            <p:tgtEl>
                                              <p:spTgt spid="16"/>
                                            </p:tgtEl>
                                            <p:attrNameLst>
                                              <p:attrName>ppt_x</p:attrName>
                                            </p:attrNameLst>
                                          </p:cBhvr>
                                          <p:tavLst>
                                            <p:tav tm="0">
                                              <p:val>
                                                <p:strVal val="0-#ppt_w/2"/>
                                              </p:val>
                                            </p:tav>
                                            <p:tav tm="100000">
                                              <p:val>
                                                <p:strVal val="#ppt_x"/>
                                              </p:val>
                                            </p:tav>
                                          </p:tavLst>
                                        </p:anim>
                                        <p:anim calcmode="lin" valueType="num" p14:bounceEnd="50000">
                                          <p:cBhvr additive="base">
                                            <p:cTn id="15"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fill="hold"/>
                                            <p:tgtEl>
                                              <p:spTgt spid="22"/>
                                            </p:tgtEl>
                                            <p:attrNameLst>
                                              <p:attrName>ppt_x</p:attrName>
                                            </p:attrNameLst>
                                          </p:cBhvr>
                                          <p:tavLst>
                                            <p:tav tm="0">
                                              <p:val>
                                                <p:strVal val="#ppt_x"/>
                                              </p:val>
                                            </p:tav>
                                            <p:tav tm="100000">
                                              <p:val>
                                                <p:strVal val="#ppt_x"/>
                                              </p:val>
                                            </p:tav>
                                          </p:tavLst>
                                        </p:anim>
                                        <p:anim calcmode="lin" valueType="num">
                                          <p:cBhvr additive="base">
                                            <p:cTn id="21" dur="500" fill="hold"/>
                                            <p:tgtEl>
                                              <p:spTgt spid="22"/>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grpId="0" nodeType="clickEffect">
                                      <p:stCondLst>
                                        <p:cond delay="0"/>
                                      </p:stCondLst>
                                      <p:iterate type="lt">
                                        <p:tmPct val="10000"/>
                                      </p:iterate>
                                      <p:childTnLst>
                                        <p:set>
                                          <p:cBhvr>
                                            <p:cTn id="36" dur="1" fill="hold">
                                              <p:stCondLst>
                                                <p:cond delay="0"/>
                                              </p:stCondLst>
                                            </p:cTn>
                                            <p:tgtEl>
                                              <p:spTgt spid="7"/>
                                            </p:tgtEl>
                                            <p:attrNameLst>
                                              <p:attrName>style.visibility</p:attrName>
                                            </p:attrNameLst>
                                          </p:cBhvr>
                                          <p:to>
                                            <p:strVal val="visible"/>
                                          </p:to>
                                        </p:set>
                                        <p:animEffect transition="in" filter="fade">
                                          <p:cBhvr>
                                            <p:cTn id="37" dur="2000"/>
                                            <p:tgtEl>
                                              <p:spTgt spid="7"/>
                                            </p:tgtEl>
                                          </p:cBhvr>
                                        </p:animEffect>
                                        <p:anim calcmode="lin" valueType="num">
                                          <p:cBhvr>
                                            <p:cTn id="38" dur="2000" fill="hold"/>
                                            <p:tgtEl>
                                              <p:spTgt spid="7"/>
                                            </p:tgtEl>
                                            <p:attrNameLst>
                                              <p:attrName>ppt_w</p:attrName>
                                            </p:attrNameLst>
                                          </p:cBhvr>
                                          <p:tavLst>
                                            <p:tav tm="0" fmla="#ppt_w*sin(2.5*pi*$)">
                                              <p:val>
                                                <p:fltVal val="0"/>
                                              </p:val>
                                            </p:tav>
                                            <p:tav tm="100000">
                                              <p:val>
                                                <p:fltVal val="1"/>
                                              </p:val>
                                            </p:tav>
                                          </p:tavLst>
                                        </p:anim>
                                        <p:anim calcmode="lin" valueType="num">
                                          <p:cBhvr>
                                            <p:cTn id="3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par>
                                    <p:cTn id="45" presetID="1"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par>
                              <p:cTn id="47" fill="hold">
                                <p:stCondLst>
                                  <p:cond delay="500"/>
                                </p:stCondLst>
                                <p:childTnLst>
                                  <p:par>
                                    <p:cTn id="48" presetID="42" presetClass="entr" presetSubtype="0"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1000"/>
                                            <p:tgtEl>
                                              <p:spTgt spid="2"/>
                                            </p:tgtEl>
                                          </p:cBhvr>
                                        </p:animEffect>
                                        <p:anim calcmode="lin" valueType="num">
                                          <p:cBhvr>
                                            <p:cTn id="51" dur="1000" fill="hold"/>
                                            <p:tgtEl>
                                              <p:spTgt spid="2"/>
                                            </p:tgtEl>
                                            <p:attrNameLst>
                                              <p:attrName>ppt_x</p:attrName>
                                            </p:attrNameLst>
                                          </p:cBhvr>
                                          <p:tavLst>
                                            <p:tav tm="0">
                                              <p:val>
                                                <p:strVal val="#ppt_x"/>
                                              </p:val>
                                            </p:tav>
                                            <p:tav tm="100000">
                                              <p:val>
                                                <p:strVal val="#ppt_x"/>
                                              </p:val>
                                            </p:tav>
                                          </p:tavLst>
                                        </p:anim>
                                        <p:anim calcmode="lin" valueType="num">
                                          <p:cBhvr>
                                            <p:cTn id="52" dur="1000" fill="hold"/>
                                            <p:tgtEl>
                                              <p:spTgt spid="2"/>
                                            </p:tgtEl>
                                            <p:attrNameLst>
                                              <p:attrName>ppt_y</p:attrName>
                                            </p:attrNameLst>
                                          </p:cBhvr>
                                          <p:tavLst>
                                            <p:tav tm="0">
                                              <p:val>
                                                <p:strVal val="#ppt_y+.1"/>
                                              </p:val>
                                            </p:tav>
                                            <p:tav tm="100000">
                                              <p:val>
                                                <p:strVal val="#ppt_y"/>
                                              </p:val>
                                            </p:tav>
                                          </p:tavLst>
                                        </p:anim>
                                      </p:childTnLst>
                                    </p:cTn>
                                  </p:par>
                                </p:childTnLst>
                              </p:cTn>
                            </p:par>
                            <p:par>
                              <p:cTn id="53" fill="hold">
                                <p:stCondLst>
                                  <p:cond delay="1500"/>
                                </p:stCondLst>
                                <p:childTnLst>
                                  <p:par>
                                    <p:cTn id="54" presetID="42" presetClass="entr" presetSubtype="0" fill="hold" nodeType="after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1000"/>
                                            <p:tgtEl>
                                              <p:spTgt spid="3"/>
                                            </p:tgtEl>
                                          </p:cBhvr>
                                        </p:animEffect>
                                        <p:anim calcmode="lin" valueType="num">
                                          <p:cBhvr>
                                            <p:cTn id="57" dur="1000" fill="hold"/>
                                            <p:tgtEl>
                                              <p:spTgt spid="3"/>
                                            </p:tgtEl>
                                            <p:attrNameLst>
                                              <p:attrName>ppt_x</p:attrName>
                                            </p:attrNameLst>
                                          </p:cBhvr>
                                          <p:tavLst>
                                            <p:tav tm="0">
                                              <p:val>
                                                <p:strVal val="#ppt_x"/>
                                              </p:val>
                                            </p:tav>
                                            <p:tav tm="100000">
                                              <p:val>
                                                <p:strVal val="#ppt_x"/>
                                              </p:val>
                                            </p:tav>
                                          </p:tavLst>
                                        </p:anim>
                                        <p:anim calcmode="lin" valueType="num">
                                          <p:cBhvr>
                                            <p:cTn id="5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9" repeatCount="indefinite" fill="remove" display="0">
                      <p:stCondLst>
                        <p:cond delay="indefinite"/>
                      </p:stCondLst>
                      <p:endCondLst>
                        <p:cond evt="onStopAudio" delay="0">
                          <p:tgtEl>
                            <p:sldTgt/>
                          </p:tgtEl>
                        </p:cond>
                      </p:endCondLst>
                    </p:cTn>
                    <p:tgtEl>
                      <p:spTgt spid="24"/>
                    </p:tgtEl>
                  </p:cMediaNode>
                </p:audio>
              </p:childTnLst>
            </p:cTn>
          </p:par>
        </p:tnLst>
        <p:bldLst>
          <p:bldP spid="16" grpId="0" animBg="1"/>
          <p:bldP spid="5" grpId="0"/>
          <p:bldP spid="7" grpId="0"/>
          <p:bldP spid="12" grpId="0"/>
          <p:bldP spid="1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4"/>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0-#ppt_w/2"/>
                                              </p:val>
                                            </p:tav>
                                            <p:tav tm="100000">
                                              <p:val>
                                                <p:strVal val="#ppt_x"/>
                                              </p:val>
                                            </p:tav>
                                          </p:tavLst>
                                        </p:anim>
                                        <p:anim calcmode="lin" valueType="num">
                                          <p:cBhvr additive="base">
                                            <p:cTn id="15"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fill="hold"/>
                                            <p:tgtEl>
                                              <p:spTgt spid="22"/>
                                            </p:tgtEl>
                                            <p:attrNameLst>
                                              <p:attrName>ppt_x</p:attrName>
                                            </p:attrNameLst>
                                          </p:cBhvr>
                                          <p:tavLst>
                                            <p:tav tm="0">
                                              <p:val>
                                                <p:strVal val="#ppt_x"/>
                                              </p:val>
                                            </p:tav>
                                            <p:tav tm="100000">
                                              <p:val>
                                                <p:strVal val="#ppt_x"/>
                                              </p:val>
                                            </p:tav>
                                          </p:tavLst>
                                        </p:anim>
                                        <p:anim calcmode="lin" valueType="num">
                                          <p:cBhvr additive="base">
                                            <p:cTn id="21" dur="500" fill="hold"/>
                                            <p:tgtEl>
                                              <p:spTgt spid="22"/>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grpId="0" nodeType="clickEffect">
                                      <p:stCondLst>
                                        <p:cond delay="0"/>
                                      </p:stCondLst>
                                      <p:iterate type="lt">
                                        <p:tmPct val="10000"/>
                                      </p:iterate>
                                      <p:childTnLst>
                                        <p:set>
                                          <p:cBhvr>
                                            <p:cTn id="36" dur="1" fill="hold">
                                              <p:stCondLst>
                                                <p:cond delay="0"/>
                                              </p:stCondLst>
                                            </p:cTn>
                                            <p:tgtEl>
                                              <p:spTgt spid="7"/>
                                            </p:tgtEl>
                                            <p:attrNameLst>
                                              <p:attrName>style.visibility</p:attrName>
                                            </p:attrNameLst>
                                          </p:cBhvr>
                                          <p:to>
                                            <p:strVal val="visible"/>
                                          </p:to>
                                        </p:set>
                                        <p:animEffect transition="in" filter="fade">
                                          <p:cBhvr>
                                            <p:cTn id="37" dur="2000"/>
                                            <p:tgtEl>
                                              <p:spTgt spid="7"/>
                                            </p:tgtEl>
                                          </p:cBhvr>
                                        </p:animEffect>
                                        <p:anim calcmode="lin" valueType="num">
                                          <p:cBhvr>
                                            <p:cTn id="38" dur="2000" fill="hold"/>
                                            <p:tgtEl>
                                              <p:spTgt spid="7"/>
                                            </p:tgtEl>
                                            <p:attrNameLst>
                                              <p:attrName>ppt_w</p:attrName>
                                            </p:attrNameLst>
                                          </p:cBhvr>
                                          <p:tavLst>
                                            <p:tav tm="0" fmla="#ppt_w*sin(2.5*pi*$)">
                                              <p:val>
                                                <p:fltVal val="0"/>
                                              </p:val>
                                            </p:tav>
                                            <p:tav tm="100000">
                                              <p:val>
                                                <p:fltVal val="1"/>
                                              </p:val>
                                            </p:tav>
                                          </p:tavLst>
                                        </p:anim>
                                        <p:anim calcmode="lin" valueType="num">
                                          <p:cBhvr>
                                            <p:cTn id="3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par>
                                    <p:cTn id="45" presetID="1"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par>
                              <p:cTn id="47" fill="hold">
                                <p:stCondLst>
                                  <p:cond delay="500"/>
                                </p:stCondLst>
                                <p:childTnLst>
                                  <p:par>
                                    <p:cTn id="48" presetID="42" presetClass="entr" presetSubtype="0"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1000"/>
                                            <p:tgtEl>
                                              <p:spTgt spid="2"/>
                                            </p:tgtEl>
                                          </p:cBhvr>
                                        </p:animEffect>
                                        <p:anim calcmode="lin" valueType="num">
                                          <p:cBhvr>
                                            <p:cTn id="51" dur="1000" fill="hold"/>
                                            <p:tgtEl>
                                              <p:spTgt spid="2"/>
                                            </p:tgtEl>
                                            <p:attrNameLst>
                                              <p:attrName>ppt_x</p:attrName>
                                            </p:attrNameLst>
                                          </p:cBhvr>
                                          <p:tavLst>
                                            <p:tav tm="0">
                                              <p:val>
                                                <p:strVal val="#ppt_x"/>
                                              </p:val>
                                            </p:tav>
                                            <p:tav tm="100000">
                                              <p:val>
                                                <p:strVal val="#ppt_x"/>
                                              </p:val>
                                            </p:tav>
                                          </p:tavLst>
                                        </p:anim>
                                        <p:anim calcmode="lin" valueType="num">
                                          <p:cBhvr>
                                            <p:cTn id="52" dur="1000" fill="hold"/>
                                            <p:tgtEl>
                                              <p:spTgt spid="2"/>
                                            </p:tgtEl>
                                            <p:attrNameLst>
                                              <p:attrName>ppt_y</p:attrName>
                                            </p:attrNameLst>
                                          </p:cBhvr>
                                          <p:tavLst>
                                            <p:tav tm="0">
                                              <p:val>
                                                <p:strVal val="#ppt_y+.1"/>
                                              </p:val>
                                            </p:tav>
                                            <p:tav tm="100000">
                                              <p:val>
                                                <p:strVal val="#ppt_y"/>
                                              </p:val>
                                            </p:tav>
                                          </p:tavLst>
                                        </p:anim>
                                      </p:childTnLst>
                                    </p:cTn>
                                  </p:par>
                                </p:childTnLst>
                              </p:cTn>
                            </p:par>
                            <p:par>
                              <p:cTn id="53" fill="hold">
                                <p:stCondLst>
                                  <p:cond delay="1500"/>
                                </p:stCondLst>
                                <p:childTnLst>
                                  <p:par>
                                    <p:cTn id="54" presetID="42" presetClass="entr" presetSubtype="0" fill="hold" nodeType="after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1000"/>
                                            <p:tgtEl>
                                              <p:spTgt spid="3"/>
                                            </p:tgtEl>
                                          </p:cBhvr>
                                        </p:animEffect>
                                        <p:anim calcmode="lin" valueType="num">
                                          <p:cBhvr>
                                            <p:cTn id="57" dur="1000" fill="hold"/>
                                            <p:tgtEl>
                                              <p:spTgt spid="3"/>
                                            </p:tgtEl>
                                            <p:attrNameLst>
                                              <p:attrName>ppt_x</p:attrName>
                                            </p:attrNameLst>
                                          </p:cBhvr>
                                          <p:tavLst>
                                            <p:tav tm="0">
                                              <p:val>
                                                <p:strVal val="#ppt_x"/>
                                              </p:val>
                                            </p:tav>
                                            <p:tav tm="100000">
                                              <p:val>
                                                <p:strVal val="#ppt_x"/>
                                              </p:val>
                                            </p:tav>
                                          </p:tavLst>
                                        </p:anim>
                                        <p:anim calcmode="lin" valueType="num">
                                          <p:cBhvr>
                                            <p:cTn id="5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9" repeatCount="indefinite" fill="remove" display="0">
                      <p:stCondLst>
                        <p:cond delay="indefinite"/>
                      </p:stCondLst>
                      <p:endCondLst>
                        <p:cond evt="onStopAudio" delay="0">
                          <p:tgtEl>
                            <p:sldTgt/>
                          </p:tgtEl>
                        </p:cond>
                      </p:endCondLst>
                    </p:cTn>
                    <p:tgtEl>
                      <p:spTgt spid="24"/>
                    </p:tgtEl>
                  </p:cMediaNode>
                </p:audio>
              </p:childTnLst>
            </p:cTn>
          </p:par>
        </p:tnLst>
        <p:bldLst>
          <p:bldP spid="16" grpId="0" animBg="1"/>
          <p:bldP spid="5" grpId="0"/>
          <p:bldP spid="7" grpId="0"/>
          <p:bldP spid="12" grpId="0"/>
          <p:bldP spid="14"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r="6515"/>
          <a:stretch>
            <a:fillRect/>
          </a:stretch>
        </p:blipFill>
        <p:spPr>
          <a:xfrm>
            <a:off x="-4" y="0"/>
            <a:ext cx="12223531" cy="6858000"/>
          </a:xfrm>
          <a:prstGeom prst="rect">
            <a:avLst/>
          </a:prstGeom>
        </p:spPr>
      </p:pic>
      <p:sp>
        <p:nvSpPr>
          <p:cNvPr id="16" name="矩形: 圆角 15"/>
          <p:cNvSpPr/>
          <p:nvPr/>
        </p:nvSpPr>
        <p:spPr>
          <a:xfrm>
            <a:off x="404037" y="1158948"/>
            <a:ext cx="11366206" cy="4561367"/>
          </a:xfrm>
          <a:prstGeom prst="roundRect">
            <a:avLst>
              <a:gd name="adj" fmla="val 98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2" name="文本框 11"/>
          <p:cNvSpPr txBox="1"/>
          <p:nvPr/>
        </p:nvSpPr>
        <p:spPr>
          <a:xfrm>
            <a:off x="5426046" y="4246415"/>
            <a:ext cx="4969686" cy="369332"/>
          </a:xfrm>
          <a:prstGeom prst="rect">
            <a:avLst/>
          </a:prstGeom>
          <a:noFill/>
        </p:spPr>
        <p:txBody>
          <a:bodyPr wrap="square" rtlCol="0">
            <a:spAutoFit/>
          </a:bodyPr>
          <a:lstStyle/>
          <a:p>
            <a:pPr algn="dist"/>
            <a:r>
              <a:rPr lang="en-US" altLang="zh-CN" dirty="0">
                <a:solidFill>
                  <a:schemeClr val="tx1">
                    <a:lumMod val="75000"/>
                    <a:lumOff val="25000"/>
                  </a:schemeClr>
                </a:solidFill>
                <a:latin typeface="+mn-ea"/>
                <a:cs typeface="+mn-ea"/>
                <a:sym typeface="+mn-lt"/>
              </a:rPr>
              <a:t>Financial budget training</a:t>
            </a:r>
            <a:endParaRPr lang="zh-CN" altLang="en-US" dirty="0">
              <a:solidFill>
                <a:schemeClr val="tx1">
                  <a:lumMod val="75000"/>
                  <a:lumOff val="25000"/>
                </a:schemeClr>
              </a:solidFill>
              <a:latin typeface="+mn-ea"/>
              <a:cs typeface="+mn-ea"/>
              <a:sym typeface="+mn-lt"/>
            </a:endParaRPr>
          </a:p>
        </p:txBody>
      </p:sp>
      <p:cxnSp>
        <p:nvCxnSpPr>
          <p:cNvPr id="17" name="直接连接符 16"/>
          <p:cNvCxnSpPr/>
          <p:nvPr/>
        </p:nvCxnSpPr>
        <p:spPr>
          <a:xfrm>
            <a:off x="5239031" y="4053068"/>
            <a:ext cx="535881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5426046" y="2176035"/>
            <a:ext cx="1954501" cy="646331"/>
          </a:xfrm>
          <a:prstGeom prst="rect">
            <a:avLst/>
          </a:prstGeom>
          <a:solidFill>
            <a:srgbClr val="1E66DE"/>
          </a:solidFill>
        </p:spPr>
        <p:txBody>
          <a:bodyPr wrap="square">
            <a:spAutoFit/>
          </a:bodyPr>
          <a:lstStyle>
            <a:defPPr>
              <a:defRPr lang="zh-CN"/>
            </a:defPPr>
            <a:lvl1pPr>
              <a:defRPr sz="4800" b="1">
                <a:solidFill>
                  <a:schemeClr val="tx1">
                    <a:lumMod val="75000"/>
                    <a:lumOff val="25000"/>
                  </a:schemeClr>
                </a:solidFill>
                <a:latin typeface="+mn-ea"/>
                <a:cs typeface="+mn-ea"/>
              </a:defRPr>
            </a:lvl1pPr>
          </a:lstStyle>
          <a:p>
            <a:pPr algn="ctr"/>
            <a:r>
              <a:rPr lang="en-US" altLang="zh-CN" sz="3600" dirty="0">
                <a:solidFill>
                  <a:schemeClr val="bg1"/>
                </a:solidFill>
              </a:rPr>
              <a:t>PAR03</a:t>
            </a:r>
            <a:endParaRPr lang="zh-CN" altLang="en-US" sz="3600" dirty="0">
              <a:solidFill>
                <a:schemeClr val="bg1"/>
              </a:solidFill>
            </a:endParaRPr>
          </a:p>
        </p:txBody>
      </p:sp>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603" y="1266244"/>
            <a:ext cx="3984696" cy="3984696"/>
          </a:xfrm>
          <a:prstGeom prst="rect">
            <a:avLst/>
          </a:prstGeom>
        </p:spPr>
      </p:pic>
      <p:sp>
        <p:nvSpPr>
          <p:cNvPr id="18" name="文本框 17"/>
          <p:cNvSpPr txBox="1"/>
          <p:nvPr/>
        </p:nvSpPr>
        <p:spPr>
          <a:xfrm>
            <a:off x="5667153" y="3057984"/>
            <a:ext cx="4728579" cy="923330"/>
          </a:xfrm>
          <a:prstGeom prst="rect">
            <a:avLst/>
          </a:prstGeom>
          <a:noFill/>
        </p:spPr>
        <p:txBody>
          <a:bodyPr wrap="square">
            <a:spAutoFit/>
          </a:bodyPr>
          <a:lstStyle/>
          <a:p>
            <a:pPr algn="dist"/>
            <a:r>
              <a:rPr lang="zh-CN" altLang="en-US" sz="5400" b="1">
                <a:solidFill>
                  <a:srgbClr val="1E66DE"/>
                </a:solidFill>
                <a:latin typeface="+mn-ea"/>
                <a:cs typeface="+mn-ea"/>
                <a:sym typeface="+mn-lt"/>
              </a:rPr>
              <a:t>预算内容</a:t>
            </a:r>
            <a:endParaRPr lang="zh-CN" altLang="en-US" sz="5400" b="1" dirty="0">
              <a:solidFill>
                <a:srgbClr val="1E66DE"/>
              </a:solidFill>
              <a:latin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heel(1)">
                                      <p:cBhvr>
                                        <p:cTn id="10" dur="2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childTnLst>
                          </p:cTn>
                        </p:par>
                        <p:par>
                          <p:cTn id="31" fill="hold">
                            <p:stCondLst>
                              <p:cond delay="2500"/>
                            </p:stCondLst>
                            <p:childTnLst>
                              <p:par>
                                <p:cTn id="32" presetID="1"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p:bldP spid="14"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4746603" y="1357385"/>
            <a:ext cx="1801978" cy="650726"/>
            <a:chOff x="5130573" y="1520762"/>
            <a:chExt cx="1857829" cy="670895"/>
          </a:xfrm>
          <a:solidFill>
            <a:srgbClr val="1E66DE"/>
          </a:solidFill>
        </p:grpSpPr>
        <p:sp>
          <p:nvSpPr>
            <p:cNvPr id="11" name="流程图: 可选过程 10"/>
            <p:cNvSpPr/>
            <p:nvPr/>
          </p:nvSpPr>
          <p:spPr>
            <a:xfrm>
              <a:off x="5130573" y="1520762"/>
              <a:ext cx="1857829" cy="670895"/>
            </a:xfrm>
            <a:prstGeom prst="flowChartAlternateProcess">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cs typeface="+mn-ea"/>
                <a:sym typeface="+mn-lt"/>
              </a:endParaRPr>
            </a:p>
          </p:txBody>
        </p:sp>
        <p:sp>
          <p:nvSpPr>
            <p:cNvPr id="12" name="文本框 11"/>
            <p:cNvSpPr txBox="1"/>
            <p:nvPr/>
          </p:nvSpPr>
          <p:spPr>
            <a:xfrm>
              <a:off x="5362801" y="1656154"/>
              <a:ext cx="1393372" cy="369332"/>
            </a:xfrm>
            <a:prstGeom prst="rect">
              <a:avLst/>
            </a:prstGeom>
            <a:grpFill/>
          </p:spPr>
          <p:txBody>
            <a:bodyPr wrap="square" rtlCol="0">
              <a:spAutoFit/>
            </a:bodyPr>
            <a:lstStyle/>
            <a:p>
              <a:pPr algn="ctr"/>
              <a:r>
                <a:rPr lang="zh-CN" altLang="en-US" b="1" dirty="0">
                  <a:solidFill>
                    <a:schemeClr val="bg1"/>
                  </a:solidFill>
                  <a:cs typeface="+mn-ea"/>
                  <a:sym typeface="+mn-lt"/>
                </a:rPr>
                <a:t>销售预算</a:t>
              </a:r>
            </a:p>
          </p:txBody>
        </p:sp>
      </p:grpSp>
      <p:grpSp>
        <p:nvGrpSpPr>
          <p:cNvPr id="14" name="组合 13"/>
          <p:cNvGrpSpPr/>
          <p:nvPr/>
        </p:nvGrpSpPr>
        <p:grpSpPr>
          <a:xfrm>
            <a:off x="9023927" y="1362714"/>
            <a:ext cx="1801978" cy="650726"/>
            <a:chOff x="5130573" y="1520762"/>
            <a:chExt cx="1857829" cy="670895"/>
          </a:xfrm>
        </p:grpSpPr>
        <p:sp>
          <p:nvSpPr>
            <p:cNvPr id="15" name="流程图: 可选过程 14"/>
            <p:cNvSpPr/>
            <p:nvPr/>
          </p:nvSpPr>
          <p:spPr>
            <a:xfrm>
              <a:off x="5130573" y="1520762"/>
              <a:ext cx="1857829" cy="670895"/>
            </a:xfrm>
            <a:prstGeom prst="flowChartAlternateProcess">
              <a:avLst/>
            </a:prstGeom>
            <a:solidFill>
              <a:srgbClr val="1E66D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cs typeface="+mn-ea"/>
                <a:sym typeface="+mn-lt"/>
              </a:endParaRPr>
            </a:p>
          </p:txBody>
        </p:sp>
        <p:sp>
          <p:nvSpPr>
            <p:cNvPr id="16" name="文本框 15"/>
            <p:cNvSpPr txBox="1"/>
            <p:nvPr/>
          </p:nvSpPr>
          <p:spPr>
            <a:xfrm>
              <a:off x="5362801" y="1656154"/>
              <a:ext cx="1393372" cy="369332"/>
            </a:xfrm>
            <a:prstGeom prst="rect">
              <a:avLst/>
            </a:prstGeom>
            <a:noFill/>
          </p:spPr>
          <p:txBody>
            <a:bodyPr wrap="square" rtlCol="0">
              <a:spAutoFit/>
            </a:bodyPr>
            <a:lstStyle/>
            <a:p>
              <a:pPr algn="ctr"/>
              <a:r>
                <a:rPr lang="zh-CN" altLang="en-US" b="1" dirty="0">
                  <a:solidFill>
                    <a:schemeClr val="bg1"/>
                  </a:solidFill>
                  <a:cs typeface="+mn-ea"/>
                  <a:sym typeface="+mn-lt"/>
                </a:rPr>
                <a:t>长期销售</a:t>
              </a:r>
            </a:p>
          </p:txBody>
        </p:sp>
      </p:grpSp>
      <p:grpSp>
        <p:nvGrpSpPr>
          <p:cNvPr id="17" name="组合 16"/>
          <p:cNvGrpSpPr/>
          <p:nvPr/>
        </p:nvGrpSpPr>
        <p:grpSpPr>
          <a:xfrm>
            <a:off x="4746603" y="2730867"/>
            <a:ext cx="1801978" cy="650726"/>
            <a:chOff x="5130573" y="1520762"/>
            <a:chExt cx="1857829" cy="670895"/>
          </a:xfrm>
          <a:solidFill>
            <a:srgbClr val="1E66DE"/>
          </a:solidFill>
        </p:grpSpPr>
        <p:sp>
          <p:nvSpPr>
            <p:cNvPr id="18" name="流程图: 可选过程 17"/>
            <p:cNvSpPr/>
            <p:nvPr/>
          </p:nvSpPr>
          <p:spPr>
            <a:xfrm>
              <a:off x="5130573" y="1520762"/>
              <a:ext cx="1857829" cy="670895"/>
            </a:xfrm>
            <a:prstGeom prst="flowChartAlternateProcess">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cs typeface="+mn-ea"/>
                <a:sym typeface="+mn-lt"/>
              </a:endParaRPr>
            </a:p>
          </p:txBody>
        </p:sp>
        <p:sp>
          <p:nvSpPr>
            <p:cNvPr id="19" name="文本框 18"/>
            <p:cNvSpPr txBox="1"/>
            <p:nvPr/>
          </p:nvSpPr>
          <p:spPr>
            <a:xfrm>
              <a:off x="5362801" y="1656154"/>
              <a:ext cx="1393372" cy="369332"/>
            </a:xfrm>
            <a:prstGeom prst="rect">
              <a:avLst/>
            </a:prstGeom>
            <a:grpFill/>
          </p:spPr>
          <p:txBody>
            <a:bodyPr wrap="square" rtlCol="0">
              <a:spAutoFit/>
            </a:bodyPr>
            <a:lstStyle/>
            <a:p>
              <a:pPr algn="ctr"/>
              <a:r>
                <a:rPr lang="zh-CN" altLang="en-US" b="1" dirty="0">
                  <a:solidFill>
                    <a:schemeClr val="bg1"/>
                  </a:solidFill>
                  <a:cs typeface="+mn-ea"/>
                  <a:sym typeface="+mn-lt"/>
                </a:rPr>
                <a:t>生产预算</a:t>
              </a:r>
            </a:p>
          </p:txBody>
        </p:sp>
      </p:grpSp>
      <p:grpSp>
        <p:nvGrpSpPr>
          <p:cNvPr id="29" name="组合 28"/>
          <p:cNvGrpSpPr/>
          <p:nvPr/>
        </p:nvGrpSpPr>
        <p:grpSpPr>
          <a:xfrm>
            <a:off x="4746605" y="3895177"/>
            <a:ext cx="1801978" cy="650726"/>
            <a:chOff x="5130573" y="1520762"/>
            <a:chExt cx="1857829" cy="670895"/>
          </a:xfrm>
          <a:solidFill>
            <a:srgbClr val="1E66DE"/>
          </a:solidFill>
        </p:grpSpPr>
        <p:sp>
          <p:nvSpPr>
            <p:cNvPr id="30" name="流程图: 可选过程 29"/>
            <p:cNvSpPr/>
            <p:nvPr/>
          </p:nvSpPr>
          <p:spPr>
            <a:xfrm>
              <a:off x="5130573" y="1520762"/>
              <a:ext cx="1857829" cy="670895"/>
            </a:xfrm>
            <a:prstGeom prst="flowChartAlternateProcess">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cs typeface="+mn-ea"/>
                <a:sym typeface="+mn-lt"/>
              </a:endParaRPr>
            </a:p>
          </p:txBody>
        </p:sp>
        <p:sp>
          <p:nvSpPr>
            <p:cNvPr id="31" name="文本框 30"/>
            <p:cNvSpPr txBox="1"/>
            <p:nvPr/>
          </p:nvSpPr>
          <p:spPr>
            <a:xfrm>
              <a:off x="5362801" y="1656154"/>
              <a:ext cx="1393372" cy="369332"/>
            </a:xfrm>
            <a:prstGeom prst="rect">
              <a:avLst/>
            </a:prstGeom>
            <a:grpFill/>
          </p:spPr>
          <p:txBody>
            <a:bodyPr wrap="square" rtlCol="0">
              <a:spAutoFit/>
            </a:bodyPr>
            <a:lstStyle/>
            <a:p>
              <a:pPr algn="ctr"/>
              <a:r>
                <a:rPr lang="zh-CN" altLang="en-US" b="1" dirty="0">
                  <a:solidFill>
                    <a:schemeClr val="bg1"/>
                  </a:solidFill>
                  <a:cs typeface="+mn-ea"/>
                  <a:sym typeface="+mn-lt"/>
                </a:rPr>
                <a:t>人工预算</a:t>
              </a:r>
            </a:p>
          </p:txBody>
        </p:sp>
      </p:grpSp>
      <p:grpSp>
        <p:nvGrpSpPr>
          <p:cNvPr id="39" name="组合 38"/>
          <p:cNvGrpSpPr/>
          <p:nvPr/>
        </p:nvGrpSpPr>
        <p:grpSpPr>
          <a:xfrm>
            <a:off x="9023927" y="4949640"/>
            <a:ext cx="1801978" cy="650726"/>
            <a:chOff x="5130573" y="1520762"/>
            <a:chExt cx="1857829" cy="670895"/>
          </a:xfrm>
          <a:solidFill>
            <a:srgbClr val="1E66DE"/>
          </a:solidFill>
        </p:grpSpPr>
        <p:sp>
          <p:nvSpPr>
            <p:cNvPr id="40" name="流程图: 可选过程 39"/>
            <p:cNvSpPr/>
            <p:nvPr/>
          </p:nvSpPr>
          <p:spPr>
            <a:xfrm>
              <a:off x="5130573" y="1520762"/>
              <a:ext cx="1857829" cy="670895"/>
            </a:xfrm>
            <a:prstGeom prst="flowChartAlternateProcess">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cs typeface="+mn-ea"/>
                <a:sym typeface="+mn-lt"/>
              </a:endParaRPr>
            </a:p>
          </p:txBody>
        </p:sp>
        <p:sp>
          <p:nvSpPr>
            <p:cNvPr id="41" name="文本框 40"/>
            <p:cNvSpPr txBox="1"/>
            <p:nvPr/>
          </p:nvSpPr>
          <p:spPr>
            <a:xfrm>
              <a:off x="5362801" y="1656154"/>
              <a:ext cx="1393372" cy="369332"/>
            </a:xfrm>
            <a:prstGeom prst="rect">
              <a:avLst/>
            </a:prstGeom>
            <a:grpFill/>
          </p:spPr>
          <p:txBody>
            <a:bodyPr wrap="square" rtlCol="0">
              <a:spAutoFit/>
            </a:bodyPr>
            <a:lstStyle/>
            <a:p>
              <a:pPr algn="ctr"/>
              <a:r>
                <a:rPr lang="zh-CN" altLang="en-US" b="1" dirty="0">
                  <a:solidFill>
                    <a:schemeClr val="bg1"/>
                  </a:solidFill>
                  <a:cs typeface="+mn-ea"/>
                  <a:sym typeface="+mn-lt"/>
                </a:rPr>
                <a:t>资本预算</a:t>
              </a:r>
            </a:p>
          </p:txBody>
        </p:sp>
      </p:grpSp>
      <p:grpSp>
        <p:nvGrpSpPr>
          <p:cNvPr id="42" name="组合 41"/>
          <p:cNvGrpSpPr/>
          <p:nvPr/>
        </p:nvGrpSpPr>
        <p:grpSpPr>
          <a:xfrm>
            <a:off x="4757675" y="5081760"/>
            <a:ext cx="1801978" cy="650726"/>
            <a:chOff x="5130573" y="1520762"/>
            <a:chExt cx="1857829" cy="670895"/>
          </a:xfrm>
          <a:solidFill>
            <a:srgbClr val="1E66DE"/>
          </a:solidFill>
        </p:grpSpPr>
        <p:sp>
          <p:nvSpPr>
            <p:cNvPr id="43" name="流程图: 可选过程 42"/>
            <p:cNvSpPr/>
            <p:nvPr/>
          </p:nvSpPr>
          <p:spPr>
            <a:xfrm>
              <a:off x="5130573" y="1520762"/>
              <a:ext cx="1857829" cy="670895"/>
            </a:xfrm>
            <a:prstGeom prst="flowChartAlternateProcess">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cs typeface="+mn-ea"/>
                <a:sym typeface="+mn-lt"/>
              </a:endParaRPr>
            </a:p>
          </p:txBody>
        </p:sp>
        <p:sp>
          <p:nvSpPr>
            <p:cNvPr id="44" name="文本框 43"/>
            <p:cNvSpPr txBox="1"/>
            <p:nvPr/>
          </p:nvSpPr>
          <p:spPr>
            <a:xfrm>
              <a:off x="5362801" y="1656154"/>
              <a:ext cx="1393372" cy="369332"/>
            </a:xfrm>
            <a:prstGeom prst="rect">
              <a:avLst/>
            </a:prstGeom>
            <a:grpFill/>
          </p:spPr>
          <p:txBody>
            <a:bodyPr wrap="square" rtlCol="0">
              <a:spAutoFit/>
            </a:bodyPr>
            <a:lstStyle/>
            <a:p>
              <a:pPr algn="ctr"/>
              <a:r>
                <a:rPr lang="zh-CN" altLang="en-US" b="1" dirty="0">
                  <a:solidFill>
                    <a:schemeClr val="bg1"/>
                  </a:solidFill>
                  <a:cs typeface="+mn-ea"/>
                  <a:sym typeface="+mn-lt"/>
                </a:rPr>
                <a:t>现金预算</a:t>
              </a:r>
            </a:p>
          </p:txBody>
        </p:sp>
      </p:grpSp>
      <p:grpSp>
        <p:nvGrpSpPr>
          <p:cNvPr id="45" name="组合 44"/>
          <p:cNvGrpSpPr/>
          <p:nvPr/>
        </p:nvGrpSpPr>
        <p:grpSpPr>
          <a:xfrm>
            <a:off x="7436277" y="2557040"/>
            <a:ext cx="1801978" cy="650726"/>
            <a:chOff x="5130573" y="1520762"/>
            <a:chExt cx="1857829" cy="670895"/>
          </a:xfrm>
          <a:solidFill>
            <a:srgbClr val="1E66DE"/>
          </a:solidFill>
        </p:grpSpPr>
        <p:sp>
          <p:nvSpPr>
            <p:cNvPr id="46" name="流程图: 可选过程 45"/>
            <p:cNvSpPr/>
            <p:nvPr/>
          </p:nvSpPr>
          <p:spPr>
            <a:xfrm>
              <a:off x="5130573" y="1520762"/>
              <a:ext cx="1857829" cy="670895"/>
            </a:xfrm>
            <a:prstGeom prst="flowChartAlternateProcess">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cs typeface="+mn-ea"/>
                <a:sym typeface="+mn-lt"/>
              </a:endParaRPr>
            </a:p>
          </p:txBody>
        </p:sp>
        <p:sp>
          <p:nvSpPr>
            <p:cNvPr id="47" name="文本框 46"/>
            <p:cNvSpPr txBox="1"/>
            <p:nvPr/>
          </p:nvSpPr>
          <p:spPr>
            <a:xfrm>
              <a:off x="5246686" y="1542764"/>
              <a:ext cx="1625601" cy="646331"/>
            </a:xfrm>
            <a:prstGeom prst="rect">
              <a:avLst/>
            </a:prstGeom>
            <a:noFill/>
          </p:spPr>
          <p:txBody>
            <a:bodyPr wrap="square" rtlCol="0">
              <a:spAutoFit/>
            </a:bodyPr>
            <a:lstStyle/>
            <a:p>
              <a:pPr algn="ctr"/>
              <a:r>
                <a:rPr lang="zh-CN" altLang="en-US" b="1" dirty="0">
                  <a:solidFill>
                    <a:schemeClr val="bg1"/>
                  </a:solidFill>
                  <a:cs typeface="+mn-ea"/>
                  <a:sym typeface="+mn-lt"/>
                </a:rPr>
                <a:t>销售和行政管理预算</a:t>
              </a:r>
            </a:p>
          </p:txBody>
        </p:sp>
      </p:grpSp>
      <p:grpSp>
        <p:nvGrpSpPr>
          <p:cNvPr id="48" name="组合 47"/>
          <p:cNvGrpSpPr/>
          <p:nvPr/>
        </p:nvGrpSpPr>
        <p:grpSpPr>
          <a:xfrm>
            <a:off x="7461219" y="3910308"/>
            <a:ext cx="1801978" cy="650726"/>
            <a:chOff x="5130573" y="1520762"/>
            <a:chExt cx="1857829" cy="670895"/>
          </a:xfrm>
          <a:solidFill>
            <a:srgbClr val="1E66DE"/>
          </a:solidFill>
        </p:grpSpPr>
        <p:sp>
          <p:nvSpPr>
            <p:cNvPr id="49" name="流程图: 可选过程 48"/>
            <p:cNvSpPr/>
            <p:nvPr/>
          </p:nvSpPr>
          <p:spPr>
            <a:xfrm>
              <a:off x="5130573" y="1520762"/>
              <a:ext cx="1857829" cy="670895"/>
            </a:xfrm>
            <a:prstGeom prst="flowChartAlternateProcess">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cs typeface="+mn-ea"/>
                <a:sym typeface="+mn-lt"/>
              </a:endParaRPr>
            </a:p>
          </p:txBody>
        </p:sp>
        <p:sp>
          <p:nvSpPr>
            <p:cNvPr id="50" name="文本框 49"/>
            <p:cNvSpPr txBox="1"/>
            <p:nvPr/>
          </p:nvSpPr>
          <p:spPr>
            <a:xfrm>
              <a:off x="5246686" y="1542764"/>
              <a:ext cx="1625601" cy="646331"/>
            </a:xfrm>
            <a:prstGeom prst="rect">
              <a:avLst/>
            </a:prstGeom>
            <a:noFill/>
          </p:spPr>
          <p:txBody>
            <a:bodyPr wrap="square" rtlCol="0">
              <a:spAutoFit/>
            </a:bodyPr>
            <a:lstStyle/>
            <a:p>
              <a:pPr algn="ctr"/>
              <a:r>
                <a:rPr lang="zh-CN" altLang="en-US" b="1" dirty="0">
                  <a:solidFill>
                    <a:schemeClr val="bg1"/>
                  </a:solidFill>
                  <a:cs typeface="+mn-ea"/>
                  <a:sym typeface="+mn-lt"/>
                </a:rPr>
                <a:t>间接制造费用预算</a:t>
              </a:r>
            </a:p>
          </p:txBody>
        </p:sp>
      </p:grpSp>
      <p:grpSp>
        <p:nvGrpSpPr>
          <p:cNvPr id="51" name="组合 50"/>
          <p:cNvGrpSpPr/>
          <p:nvPr/>
        </p:nvGrpSpPr>
        <p:grpSpPr>
          <a:xfrm>
            <a:off x="1601994" y="2569571"/>
            <a:ext cx="1801978" cy="650726"/>
            <a:chOff x="5130573" y="1520762"/>
            <a:chExt cx="1857829" cy="670895"/>
          </a:xfrm>
          <a:solidFill>
            <a:srgbClr val="1E66DE"/>
          </a:solidFill>
        </p:grpSpPr>
        <p:sp>
          <p:nvSpPr>
            <p:cNvPr id="52" name="流程图: 可选过程 51"/>
            <p:cNvSpPr/>
            <p:nvPr/>
          </p:nvSpPr>
          <p:spPr>
            <a:xfrm>
              <a:off x="5130573" y="1520762"/>
              <a:ext cx="1857829" cy="670895"/>
            </a:xfrm>
            <a:prstGeom prst="flowChartAlternateProcess">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cs typeface="+mn-ea"/>
                <a:sym typeface="+mn-lt"/>
              </a:endParaRPr>
            </a:p>
          </p:txBody>
        </p:sp>
        <p:sp>
          <p:nvSpPr>
            <p:cNvPr id="53" name="文本框 52"/>
            <p:cNvSpPr txBox="1"/>
            <p:nvPr/>
          </p:nvSpPr>
          <p:spPr>
            <a:xfrm>
              <a:off x="5246686" y="1542764"/>
              <a:ext cx="1625601" cy="646331"/>
            </a:xfrm>
            <a:prstGeom prst="rect">
              <a:avLst/>
            </a:prstGeom>
            <a:noFill/>
          </p:spPr>
          <p:txBody>
            <a:bodyPr wrap="square" rtlCol="0">
              <a:spAutoFit/>
            </a:bodyPr>
            <a:lstStyle/>
            <a:p>
              <a:pPr algn="ctr"/>
              <a:r>
                <a:rPr lang="zh-CN" altLang="en-US" b="1" dirty="0">
                  <a:solidFill>
                    <a:schemeClr val="bg1"/>
                  </a:solidFill>
                  <a:cs typeface="+mn-ea"/>
                  <a:sym typeface="+mn-lt"/>
                </a:rPr>
                <a:t>期末库存</a:t>
              </a:r>
              <a:endParaRPr lang="en-US" altLang="zh-CN" b="1" dirty="0">
                <a:solidFill>
                  <a:schemeClr val="bg1"/>
                </a:solidFill>
                <a:cs typeface="+mn-ea"/>
                <a:sym typeface="+mn-lt"/>
              </a:endParaRPr>
            </a:p>
            <a:p>
              <a:pPr algn="ctr"/>
              <a:r>
                <a:rPr lang="zh-CN" altLang="en-US" b="1" dirty="0">
                  <a:solidFill>
                    <a:schemeClr val="bg1"/>
                  </a:solidFill>
                  <a:cs typeface="+mn-ea"/>
                  <a:sym typeface="+mn-lt"/>
                </a:rPr>
                <a:t>预算</a:t>
              </a:r>
            </a:p>
          </p:txBody>
        </p:sp>
      </p:grpSp>
      <p:grpSp>
        <p:nvGrpSpPr>
          <p:cNvPr id="54" name="组合 53"/>
          <p:cNvGrpSpPr/>
          <p:nvPr/>
        </p:nvGrpSpPr>
        <p:grpSpPr>
          <a:xfrm>
            <a:off x="1601992" y="3939805"/>
            <a:ext cx="1801978" cy="650726"/>
            <a:chOff x="5130573" y="1520762"/>
            <a:chExt cx="1857829" cy="670895"/>
          </a:xfrm>
          <a:solidFill>
            <a:srgbClr val="1E66DE"/>
          </a:solidFill>
        </p:grpSpPr>
        <p:sp>
          <p:nvSpPr>
            <p:cNvPr id="55" name="流程图: 可选过程 54"/>
            <p:cNvSpPr/>
            <p:nvPr/>
          </p:nvSpPr>
          <p:spPr>
            <a:xfrm>
              <a:off x="5130573" y="1520762"/>
              <a:ext cx="1857829" cy="670895"/>
            </a:xfrm>
            <a:prstGeom prst="flowChartAlternateProcess">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cs typeface="+mn-ea"/>
                <a:sym typeface="+mn-lt"/>
              </a:endParaRPr>
            </a:p>
          </p:txBody>
        </p:sp>
        <p:sp>
          <p:nvSpPr>
            <p:cNvPr id="56" name="文本框 55"/>
            <p:cNvSpPr txBox="1"/>
            <p:nvPr/>
          </p:nvSpPr>
          <p:spPr>
            <a:xfrm>
              <a:off x="5246686" y="1542764"/>
              <a:ext cx="1625601" cy="646331"/>
            </a:xfrm>
            <a:prstGeom prst="rect">
              <a:avLst/>
            </a:prstGeom>
            <a:noFill/>
          </p:spPr>
          <p:txBody>
            <a:bodyPr wrap="square" rtlCol="0">
              <a:spAutoFit/>
            </a:bodyPr>
            <a:lstStyle/>
            <a:p>
              <a:pPr algn="ctr"/>
              <a:r>
                <a:rPr lang="zh-CN" altLang="en-US" b="1" dirty="0">
                  <a:solidFill>
                    <a:schemeClr val="bg1"/>
                  </a:solidFill>
                  <a:cs typeface="+mn-ea"/>
                  <a:sym typeface="+mn-lt"/>
                </a:rPr>
                <a:t>直接材料</a:t>
              </a:r>
              <a:endParaRPr lang="en-US" altLang="zh-CN" b="1" dirty="0">
                <a:solidFill>
                  <a:schemeClr val="bg1"/>
                </a:solidFill>
                <a:cs typeface="+mn-ea"/>
                <a:sym typeface="+mn-lt"/>
              </a:endParaRPr>
            </a:p>
            <a:p>
              <a:pPr algn="ctr"/>
              <a:r>
                <a:rPr lang="zh-CN" altLang="en-US" b="1" dirty="0">
                  <a:solidFill>
                    <a:schemeClr val="bg1"/>
                  </a:solidFill>
                  <a:cs typeface="+mn-ea"/>
                  <a:sym typeface="+mn-lt"/>
                </a:rPr>
                <a:t>预算</a:t>
              </a:r>
              <a:endParaRPr lang="en-US" altLang="zh-CN" b="1" dirty="0">
                <a:solidFill>
                  <a:schemeClr val="bg1"/>
                </a:solidFill>
                <a:cs typeface="+mn-ea"/>
                <a:sym typeface="+mn-lt"/>
              </a:endParaRPr>
            </a:p>
          </p:txBody>
        </p:sp>
      </p:grpSp>
      <p:cxnSp>
        <p:nvCxnSpPr>
          <p:cNvPr id="58" name="直接箭头连接符 57"/>
          <p:cNvCxnSpPr>
            <a:stCxn id="11" idx="2"/>
          </p:cNvCxnSpPr>
          <p:nvPr/>
        </p:nvCxnSpPr>
        <p:spPr>
          <a:xfrm>
            <a:off x="5647592" y="2008111"/>
            <a:ext cx="0" cy="560275"/>
          </a:xfrm>
          <a:prstGeom prst="straightConnector1">
            <a:avLst/>
          </a:prstGeom>
          <a:ln w="12700">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a:stCxn id="18" idx="2"/>
          </p:cNvCxnSpPr>
          <p:nvPr/>
        </p:nvCxnSpPr>
        <p:spPr>
          <a:xfrm>
            <a:off x="5647592" y="3381593"/>
            <a:ext cx="0" cy="491788"/>
          </a:xfrm>
          <a:prstGeom prst="straightConnector1">
            <a:avLst/>
          </a:prstGeom>
          <a:ln w="12700">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2" name="直接连接符 61"/>
          <p:cNvCxnSpPr>
            <a:stCxn id="30" idx="2"/>
          </p:cNvCxnSpPr>
          <p:nvPr/>
        </p:nvCxnSpPr>
        <p:spPr>
          <a:xfrm>
            <a:off x="5647594" y="4545903"/>
            <a:ext cx="0" cy="535857"/>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4" name="直接箭头连接符 63"/>
          <p:cNvCxnSpPr/>
          <p:nvPr/>
        </p:nvCxnSpPr>
        <p:spPr>
          <a:xfrm flipV="1">
            <a:off x="6773828" y="1680263"/>
            <a:ext cx="2176208" cy="15628"/>
          </a:xfrm>
          <a:prstGeom prst="straightConnector1">
            <a:avLst/>
          </a:prstGeom>
          <a:ln w="12700" cap="flat" cmpd="sng" algn="ctr">
            <a:solidFill>
              <a:schemeClr val="bg1">
                <a:lumMod val="75000"/>
              </a:schemeClr>
            </a:solidFill>
            <a:prstDash val="dash"/>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66" name="直接箭头连接符 65"/>
          <p:cNvCxnSpPr>
            <a:stCxn id="11" idx="3"/>
          </p:cNvCxnSpPr>
          <p:nvPr/>
        </p:nvCxnSpPr>
        <p:spPr>
          <a:xfrm>
            <a:off x="6548581" y="1682748"/>
            <a:ext cx="775071" cy="1235169"/>
          </a:xfrm>
          <a:prstGeom prst="straightConnector1">
            <a:avLst/>
          </a:prstGeom>
          <a:ln w="12700">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8" name="直接箭头连接符 67"/>
          <p:cNvCxnSpPr>
            <a:stCxn id="18" idx="3"/>
          </p:cNvCxnSpPr>
          <p:nvPr/>
        </p:nvCxnSpPr>
        <p:spPr>
          <a:xfrm>
            <a:off x="6548581" y="3056230"/>
            <a:ext cx="800013" cy="1290221"/>
          </a:xfrm>
          <a:prstGeom prst="straightConnector1">
            <a:avLst/>
          </a:prstGeom>
          <a:ln w="12700">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0" name="直接箭头连接符 69"/>
          <p:cNvCxnSpPr>
            <a:stCxn id="46" idx="1"/>
          </p:cNvCxnSpPr>
          <p:nvPr/>
        </p:nvCxnSpPr>
        <p:spPr>
          <a:xfrm flipH="1">
            <a:off x="6673068" y="2882403"/>
            <a:ext cx="763209" cy="1290221"/>
          </a:xfrm>
          <a:prstGeom prst="straightConnector1">
            <a:avLst/>
          </a:prstGeom>
          <a:ln w="12700">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2" name="直接箭头连接符 71"/>
          <p:cNvCxnSpPr>
            <a:stCxn id="50" idx="2"/>
          </p:cNvCxnSpPr>
          <p:nvPr/>
        </p:nvCxnSpPr>
        <p:spPr>
          <a:xfrm flipH="1">
            <a:off x="6719904" y="4558549"/>
            <a:ext cx="1642303" cy="802988"/>
          </a:xfrm>
          <a:prstGeom prst="straightConnector1">
            <a:avLst/>
          </a:prstGeom>
          <a:ln w="12700">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4" name="直接箭头连接符 73"/>
          <p:cNvCxnSpPr/>
          <p:nvPr/>
        </p:nvCxnSpPr>
        <p:spPr>
          <a:xfrm flipH="1" flipV="1">
            <a:off x="6709921" y="5462888"/>
            <a:ext cx="2304022" cy="22366"/>
          </a:xfrm>
          <a:prstGeom prst="straightConnector1">
            <a:avLst/>
          </a:prstGeom>
          <a:ln w="12700">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6" name="直接箭头连接符 75"/>
          <p:cNvCxnSpPr/>
          <p:nvPr/>
        </p:nvCxnSpPr>
        <p:spPr>
          <a:xfrm>
            <a:off x="9904160" y="2250576"/>
            <a:ext cx="0" cy="2541998"/>
          </a:xfrm>
          <a:prstGeom prst="straightConnector1">
            <a:avLst/>
          </a:prstGeom>
          <a:ln w="12700" cap="flat" cmpd="sng" algn="ctr">
            <a:solidFill>
              <a:schemeClr val="bg1">
                <a:lumMod val="75000"/>
              </a:schemeClr>
            </a:solidFill>
            <a:prstDash val="dash"/>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78" name="直接箭头连接符 77"/>
          <p:cNvCxnSpPr/>
          <p:nvPr/>
        </p:nvCxnSpPr>
        <p:spPr>
          <a:xfrm>
            <a:off x="3451226" y="2874894"/>
            <a:ext cx="1081202" cy="10188"/>
          </a:xfrm>
          <a:prstGeom prst="straightConnector1">
            <a:avLst/>
          </a:prstGeom>
          <a:ln w="12700">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0" name="直接箭头连接符 79"/>
          <p:cNvCxnSpPr/>
          <p:nvPr/>
        </p:nvCxnSpPr>
        <p:spPr>
          <a:xfrm flipH="1">
            <a:off x="3526235" y="3069779"/>
            <a:ext cx="1049045" cy="1135834"/>
          </a:xfrm>
          <a:prstGeom prst="straightConnector1">
            <a:avLst/>
          </a:prstGeom>
          <a:ln w="12700">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2" name="直接箭头连接符 81"/>
          <p:cNvCxnSpPr>
            <a:stCxn id="55" idx="3"/>
          </p:cNvCxnSpPr>
          <p:nvPr/>
        </p:nvCxnSpPr>
        <p:spPr>
          <a:xfrm>
            <a:off x="3403970" y="4265168"/>
            <a:ext cx="1128458" cy="1058217"/>
          </a:xfrm>
          <a:prstGeom prst="straightConnector1">
            <a:avLst/>
          </a:prstGeom>
          <a:ln w="12700">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94" name="组合 93"/>
          <p:cNvGrpSpPr/>
          <p:nvPr/>
        </p:nvGrpSpPr>
        <p:grpSpPr>
          <a:xfrm>
            <a:off x="1087868" y="1782936"/>
            <a:ext cx="3695680" cy="4074989"/>
            <a:chOff x="542923" y="1334147"/>
            <a:chExt cx="3695680" cy="4467477"/>
          </a:xfrm>
        </p:grpSpPr>
        <p:cxnSp>
          <p:nvCxnSpPr>
            <p:cNvPr id="86" name="直接箭头连接符 85"/>
            <p:cNvCxnSpPr/>
            <p:nvPr/>
          </p:nvCxnSpPr>
          <p:spPr>
            <a:xfrm>
              <a:off x="542923" y="5781083"/>
              <a:ext cx="3487412" cy="0"/>
            </a:xfrm>
            <a:prstGeom prst="straightConnector1">
              <a:avLst/>
            </a:prstGeom>
            <a:ln w="12700">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9" name="直接连接符 88"/>
            <p:cNvCxnSpPr>
              <a:stCxn id="11" idx="1"/>
            </p:cNvCxnSpPr>
            <p:nvPr/>
          </p:nvCxnSpPr>
          <p:spPr>
            <a:xfrm flipH="1" flipV="1">
              <a:off x="593369" y="1334147"/>
              <a:ext cx="3645234" cy="36268"/>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a:off x="542923" y="1627746"/>
              <a:ext cx="0" cy="4173878"/>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57" name="标题 1"/>
          <p:cNvSpPr txBox="1"/>
          <p:nvPr/>
        </p:nvSpPr>
        <p:spPr>
          <a:xfrm>
            <a:off x="1718929" y="998610"/>
            <a:ext cx="2268279" cy="358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chemeClr val="tx1">
                    <a:lumMod val="75000"/>
                    <a:lumOff val="25000"/>
                  </a:schemeClr>
                </a:solidFill>
                <a:latin typeface="+mn-lt"/>
                <a:ea typeface="+mn-ea"/>
                <a:cs typeface="+mn-ea"/>
                <a:sym typeface="+mn-lt"/>
              </a:rPr>
              <a:t>预算内容</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8" fill="hold"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wipe(left)">
                                      <p:cBhvr>
                                        <p:cTn id="10" dur="500"/>
                                        <p:tgtEl>
                                          <p:spTgt spid="9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500" fill="hold"/>
                                        <p:tgtEl>
                                          <p:spTgt spid="51"/>
                                        </p:tgtEl>
                                        <p:attrNameLst>
                                          <p:attrName>ppt_w</p:attrName>
                                        </p:attrNameLst>
                                      </p:cBhvr>
                                      <p:tavLst>
                                        <p:tav tm="0">
                                          <p:val>
                                            <p:fltVal val="0"/>
                                          </p:val>
                                        </p:tav>
                                        <p:tav tm="100000">
                                          <p:val>
                                            <p:strVal val="#ppt_w"/>
                                          </p:val>
                                        </p:tav>
                                      </p:tavLst>
                                    </p:anim>
                                    <p:anim calcmode="lin" valueType="num">
                                      <p:cBhvr>
                                        <p:cTn id="16" dur="500" fill="hold"/>
                                        <p:tgtEl>
                                          <p:spTgt spid="51"/>
                                        </p:tgtEl>
                                        <p:attrNameLst>
                                          <p:attrName>ppt_h</p:attrName>
                                        </p:attrNameLst>
                                      </p:cBhvr>
                                      <p:tavLst>
                                        <p:tav tm="0">
                                          <p:val>
                                            <p:fltVal val="0"/>
                                          </p:val>
                                        </p:tav>
                                        <p:tav tm="100000">
                                          <p:val>
                                            <p:strVal val="#ppt_h"/>
                                          </p:val>
                                        </p:tav>
                                      </p:tavLst>
                                    </p:anim>
                                    <p:animEffect transition="in" filter="fade">
                                      <p:cBhvr>
                                        <p:cTn id="17" dur="500"/>
                                        <p:tgtEl>
                                          <p:spTgt spid="51"/>
                                        </p:tgtEl>
                                      </p:cBhvr>
                                    </p:animEffect>
                                  </p:childTnLst>
                                </p:cTn>
                              </p:par>
                              <p:par>
                                <p:cTn id="18" presetID="53" presetClass="entr" presetSubtype="16" fill="hold" nodeType="withEffect">
                                  <p:stCondLst>
                                    <p:cond delay="0"/>
                                  </p:stCondLst>
                                  <p:childTnLst>
                                    <p:set>
                                      <p:cBhvr>
                                        <p:cTn id="19" dur="1" fill="hold">
                                          <p:stCondLst>
                                            <p:cond delay="0"/>
                                          </p:stCondLst>
                                        </p:cTn>
                                        <p:tgtEl>
                                          <p:spTgt spid="54"/>
                                        </p:tgtEl>
                                        <p:attrNameLst>
                                          <p:attrName>style.visibility</p:attrName>
                                        </p:attrNameLst>
                                      </p:cBhvr>
                                      <p:to>
                                        <p:strVal val="visible"/>
                                      </p:to>
                                    </p:set>
                                    <p:anim calcmode="lin" valueType="num">
                                      <p:cBhvr>
                                        <p:cTn id="20" dur="500" fill="hold"/>
                                        <p:tgtEl>
                                          <p:spTgt spid="54"/>
                                        </p:tgtEl>
                                        <p:attrNameLst>
                                          <p:attrName>ppt_w</p:attrName>
                                        </p:attrNameLst>
                                      </p:cBhvr>
                                      <p:tavLst>
                                        <p:tav tm="0">
                                          <p:val>
                                            <p:fltVal val="0"/>
                                          </p:val>
                                        </p:tav>
                                        <p:tav tm="100000">
                                          <p:val>
                                            <p:strVal val="#ppt_w"/>
                                          </p:val>
                                        </p:tav>
                                      </p:tavLst>
                                    </p:anim>
                                    <p:anim calcmode="lin" valueType="num">
                                      <p:cBhvr>
                                        <p:cTn id="21" dur="500" fill="hold"/>
                                        <p:tgtEl>
                                          <p:spTgt spid="54"/>
                                        </p:tgtEl>
                                        <p:attrNameLst>
                                          <p:attrName>ppt_h</p:attrName>
                                        </p:attrNameLst>
                                      </p:cBhvr>
                                      <p:tavLst>
                                        <p:tav tm="0">
                                          <p:val>
                                            <p:fltVal val="0"/>
                                          </p:val>
                                        </p:tav>
                                        <p:tav tm="100000">
                                          <p:val>
                                            <p:strVal val="#ppt_h"/>
                                          </p:val>
                                        </p:tav>
                                      </p:tavLst>
                                    </p:anim>
                                    <p:animEffect transition="in" filter="fade">
                                      <p:cBhvr>
                                        <p:cTn id="22" dur="500"/>
                                        <p:tgtEl>
                                          <p:spTgt spid="54"/>
                                        </p:tgtEl>
                                      </p:cBhvr>
                                    </p:animEffect>
                                  </p:childTnLst>
                                </p:cTn>
                              </p:par>
                              <p:par>
                                <p:cTn id="23" presetID="53" presetClass="entr" presetSubtype="16"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par>
                                <p:cTn id="28" presetID="53" presetClass="entr" presetSubtype="16"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par>
                                <p:cTn id="33" presetID="53" presetClass="entr" presetSubtype="16"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500" fill="hold"/>
                                        <p:tgtEl>
                                          <p:spTgt spid="29"/>
                                        </p:tgtEl>
                                        <p:attrNameLst>
                                          <p:attrName>ppt_w</p:attrName>
                                        </p:attrNameLst>
                                      </p:cBhvr>
                                      <p:tavLst>
                                        <p:tav tm="0">
                                          <p:val>
                                            <p:fltVal val="0"/>
                                          </p:val>
                                        </p:tav>
                                        <p:tav tm="100000">
                                          <p:val>
                                            <p:strVal val="#ppt_w"/>
                                          </p:val>
                                        </p:tav>
                                      </p:tavLst>
                                    </p:anim>
                                    <p:anim calcmode="lin" valueType="num">
                                      <p:cBhvr>
                                        <p:cTn id="36" dur="500" fill="hold"/>
                                        <p:tgtEl>
                                          <p:spTgt spid="29"/>
                                        </p:tgtEl>
                                        <p:attrNameLst>
                                          <p:attrName>ppt_h</p:attrName>
                                        </p:attrNameLst>
                                      </p:cBhvr>
                                      <p:tavLst>
                                        <p:tav tm="0">
                                          <p:val>
                                            <p:fltVal val="0"/>
                                          </p:val>
                                        </p:tav>
                                        <p:tav tm="100000">
                                          <p:val>
                                            <p:strVal val="#ppt_h"/>
                                          </p:val>
                                        </p:tav>
                                      </p:tavLst>
                                    </p:anim>
                                    <p:animEffect transition="in" filter="fade">
                                      <p:cBhvr>
                                        <p:cTn id="37" dur="500"/>
                                        <p:tgtEl>
                                          <p:spTgt spid="29"/>
                                        </p:tgtEl>
                                      </p:cBhvr>
                                    </p:animEffect>
                                  </p:childTnLst>
                                </p:cTn>
                              </p:par>
                              <p:par>
                                <p:cTn id="38" presetID="53" presetClass="entr" presetSubtype="16" fill="hold" nodeType="with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p:cTn id="40" dur="500" fill="hold"/>
                                        <p:tgtEl>
                                          <p:spTgt spid="42"/>
                                        </p:tgtEl>
                                        <p:attrNameLst>
                                          <p:attrName>ppt_w</p:attrName>
                                        </p:attrNameLst>
                                      </p:cBhvr>
                                      <p:tavLst>
                                        <p:tav tm="0">
                                          <p:val>
                                            <p:fltVal val="0"/>
                                          </p:val>
                                        </p:tav>
                                        <p:tav tm="100000">
                                          <p:val>
                                            <p:strVal val="#ppt_w"/>
                                          </p:val>
                                        </p:tav>
                                      </p:tavLst>
                                    </p:anim>
                                    <p:anim calcmode="lin" valueType="num">
                                      <p:cBhvr>
                                        <p:cTn id="41" dur="500" fill="hold"/>
                                        <p:tgtEl>
                                          <p:spTgt spid="42"/>
                                        </p:tgtEl>
                                        <p:attrNameLst>
                                          <p:attrName>ppt_h</p:attrName>
                                        </p:attrNameLst>
                                      </p:cBhvr>
                                      <p:tavLst>
                                        <p:tav tm="0">
                                          <p:val>
                                            <p:fltVal val="0"/>
                                          </p:val>
                                        </p:tav>
                                        <p:tav tm="100000">
                                          <p:val>
                                            <p:strVal val="#ppt_h"/>
                                          </p:val>
                                        </p:tav>
                                      </p:tavLst>
                                    </p:anim>
                                    <p:animEffect transition="in" filter="fade">
                                      <p:cBhvr>
                                        <p:cTn id="42" dur="500"/>
                                        <p:tgtEl>
                                          <p:spTgt spid="42"/>
                                        </p:tgtEl>
                                      </p:cBhvr>
                                    </p:animEffect>
                                  </p:childTnLst>
                                </p:cTn>
                              </p:par>
                              <p:par>
                                <p:cTn id="43" presetID="53" presetClass="entr" presetSubtype="16" fill="hold" nodeType="withEffect">
                                  <p:stCondLst>
                                    <p:cond delay="0"/>
                                  </p:stCondLst>
                                  <p:childTnLst>
                                    <p:set>
                                      <p:cBhvr>
                                        <p:cTn id="44" dur="1" fill="hold">
                                          <p:stCondLst>
                                            <p:cond delay="0"/>
                                          </p:stCondLst>
                                        </p:cTn>
                                        <p:tgtEl>
                                          <p:spTgt spid="48"/>
                                        </p:tgtEl>
                                        <p:attrNameLst>
                                          <p:attrName>style.visibility</p:attrName>
                                        </p:attrNameLst>
                                      </p:cBhvr>
                                      <p:to>
                                        <p:strVal val="visible"/>
                                      </p:to>
                                    </p:set>
                                    <p:anim calcmode="lin" valueType="num">
                                      <p:cBhvr>
                                        <p:cTn id="45" dur="500" fill="hold"/>
                                        <p:tgtEl>
                                          <p:spTgt spid="48"/>
                                        </p:tgtEl>
                                        <p:attrNameLst>
                                          <p:attrName>ppt_w</p:attrName>
                                        </p:attrNameLst>
                                      </p:cBhvr>
                                      <p:tavLst>
                                        <p:tav tm="0">
                                          <p:val>
                                            <p:fltVal val="0"/>
                                          </p:val>
                                        </p:tav>
                                        <p:tav tm="100000">
                                          <p:val>
                                            <p:strVal val="#ppt_w"/>
                                          </p:val>
                                        </p:tav>
                                      </p:tavLst>
                                    </p:anim>
                                    <p:anim calcmode="lin" valueType="num">
                                      <p:cBhvr>
                                        <p:cTn id="46" dur="500" fill="hold"/>
                                        <p:tgtEl>
                                          <p:spTgt spid="48"/>
                                        </p:tgtEl>
                                        <p:attrNameLst>
                                          <p:attrName>ppt_h</p:attrName>
                                        </p:attrNameLst>
                                      </p:cBhvr>
                                      <p:tavLst>
                                        <p:tav tm="0">
                                          <p:val>
                                            <p:fltVal val="0"/>
                                          </p:val>
                                        </p:tav>
                                        <p:tav tm="100000">
                                          <p:val>
                                            <p:strVal val="#ppt_h"/>
                                          </p:val>
                                        </p:tav>
                                      </p:tavLst>
                                    </p:anim>
                                    <p:animEffect transition="in" filter="fade">
                                      <p:cBhvr>
                                        <p:cTn id="47" dur="500"/>
                                        <p:tgtEl>
                                          <p:spTgt spid="48"/>
                                        </p:tgtEl>
                                      </p:cBhvr>
                                    </p:animEffect>
                                  </p:childTnLst>
                                </p:cTn>
                              </p:par>
                              <p:par>
                                <p:cTn id="48" presetID="53" presetClass="entr" presetSubtype="16" fill="hold" nodeType="with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par>
                                <p:cTn id="58" presetID="53" presetClass="entr" presetSubtype="16" fill="hold" nodeType="withEffect">
                                  <p:stCondLst>
                                    <p:cond delay="0"/>
                                  </p:stCondLst>
                                  <p:childTnLst>
                                    <p:set>
                                      <p:cBhvr>
                                        <p:cTn id="59" dur="1" fill="hold">
                                          <p:stCondLst>
                                            <p:cond delay="0"/>
                                          </p:stCondLst>
                                        </p:cTn>
                                        <p:tgtEl>
                                          <p:spTgt spid="39"/>
                                        </p:tgtEl>
                                        <p:attrNameLst>
                                          <p:attrName>style.visibility</p:attrName>
                                        </p:attrNameLst>
                                      </p:cBhvr>
                                      <p:to>
                                        <p:strVal val="visible"/>
                                      </p:to>
                                    </p:set>
                                    <p:anim calcmode="lin" valueType="num">
                                      <p:cBhvr>
                                        <p:cTn id="60" dur="500" fill="hold"/>
                                        <p:tgtEl>
                                          <p:spTgt spid="39"/>
                                        </p:tgtEl>
                                        <p:attrNameLst>
                                          <p:attrName>ppt_w</p:attrName>
                                        </p:attrNameLst>
                                      </p:cBhvr>
                                      <p:tavLst>
                                        <p:tav tm="0">
                                          <p:val>
                                            <p:fltVal val="0"/>
                                          </p:val>
                                        </p:tav>
                                        <p:tav tm="100000">
                                          <p:val>
                                            <p:strVal val="#ppt_w"/>
                                          </p:val>
                                        </p:tav>
                                      </p:tavLst>
                                    </p:anim>
                                    <p:anim calcmode="lin" valueType="num">
                                      <p:cBhvr>
                                        <p:cTn id="61" dur="500" fill="hold"/>
                                        <p:tgtEl>
                                          <p:spTgt spid="39"/>
                                        </p:tgtEl>
                                        <p:attrNameLst>
                                          <p:attrName>ppt_h</p:attrName>
                                        </p:attrNameLst>
                                      </p:cBhvr>
                                      <p:tavLst>
                                        <p:tav tm="0">
                                          <p:val>
                                            <p:fltVal val="0"/>
                                          </p:val>
                                        </p:tav>
                                        <p:tav tm="100000">
                                          <p:val>
                                            <p:strVal val="#ppt_h"/>
                                          </p:val>
                                        </p:tav>
                                      </p:tavLst>
                                    </p:anim>
                                    <p:animEffect transition="in" filter="fade">
                                      <p:cBhvr>
                                        <p:cTn id="62" dur="500"/>
                                        <p:tgtEl>
                                          <p:spTgt spid="39"/>
                                        </p:tgtEl>
                                      </p:cBhvr>
                                    </p:animEffect>
                                  </p:childTnLst>
                                </p:cTn>
                              </p:par>
                              <p:par>
                                <p:cTn id="63" presetID="22" presetClass="entr" presetSubtype="8" fill="hold" nodeType="withEffect">
                                  <p:stCondLst>
                                    <p:cond delay="0"/>
                                  </p:stCondLst>
                                  <p:childTnLst>
                                    <p:set>
                                      <p:cBhvr>
                                        <p:cTn id="64" dur="1" fill="hold">
                                          <p:stCondLst>
                                            <p:cond delay="0"/>
                                          </p:stCondLst>
                                        </p:cTn>
                                        <p:tgtEl>
                                          <p:spTgt spid="58"/>
                                        </p:tgtEl>
                                        <p:attrNameLst>
                                          <p:attrName>style.visibility</p:attrName>
                                        </p:attrNameLst>
                                      </p:cBhvr>
                                      <p:to>
                                        <p:strVal val="visible"/>
                                      </p:to>
                                    </p:set>
                                    <p:animEffect transition="in" filter="wipe(left)">
                                      <p:cBhvr>
                                        <p:cTn id="65" dur="500"/>
                                        <p:tgtEl>
                                          <p:spTgt spid="58"/>
                                        </p:tgtEl>
                                      </p:cBhvr>
                                    </p:animEffect>
                                  </p:childTnLst>
                                </p:cTn>
                              </p:par>
                              <p:par>
                                <p:cTn id="66" presetID="22" presetClass="entr" presetSubtype="8" fill="hold" nodeType="with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par>
                                <p:cTn id="69" presetID="22" presetClass="entr" presetSubtype="8" fill="hold" nodeType="withEffect">
                                  <p:stCondLst>
                                    <p:cond delay="0"/>
                                  </p:stCondLst>
                                  <p:childTnLst>
                                    <p:set>
                                      <p:cBhvr>
                                        <p:cTn id="70" dur="1" fill="hold">
                                          <p:stCondLst>
                                            <p:cond delay="0"/>
                                          </p:stCondLst>
                                        </p:cTn>
                                        <p:tgtEl>
                                          <p:spTgt spid="62"/>
                                        </p:tgtEl>
                                        <p:attrNameLst>
                                          <p:attrName>style.visibility</p:attrName>
                                        </p:attrNameLst>
                                      </p:cBhvr>
                                      <p:to>
                                        <p:strVal val="visible"/>
                                      </p:to>
                                    </p:set>
                                    <p:animEffect transition="in" filter="wipe(left)">
                                      <p:cBhvr>
                                        <p:cTn id="71" dur="500"/>
                                        <p:tgtEl>
                                          <p:spTgt spid="62"/>
                                        </p:tgtEl>
                                      </p:cBhvr>
                                    </p:animEffect>
                                  </p:childTnLst>
                                </p:cTn>
                              </p:par>
                              <p:par>
                                <p:cTn id="72" presetID="22" presetClass="entr" presetSubtype="8" fill="hold" nodeType="withEffect">
                                  <p:stCondLst>
                                    <p:cond delay="0"/>
                                  </p:stCondLst>
                                  <p:childTnLst>
                                    <p:set>
                                      <p:cBhvr>
                                        <p:cTn id="73" dur="1" fill="hold">
                                          <p:stCondLst>
                                            <p:cond delay="0"/>
                                          </p:stCondLst>
                                        </p:cTn>
                                        <p:tgtEl>
                                          <p:spTgt spid="64"/>
                                        </p:tgtEl>
                                        <p:attrNameLst>
                                          <p:attrName>style.visibility</p:attrName>
                                        </p:attrNameLst>
                                      </p:cBhvr>
                                      <p:to>
                                        <p:strVal val="visible"/>
                                      </p:to>
                                    </p:set>
                                    <p:animEffect transition="in" filter="wipe(left)">
                                      <p:cBhvr>
                                        <p:cTn id="74" dur="500"/>
                                        <p:tgtEl>
                                          <p:spTgt spid="64"/>
                                        </p:tgtEl>
                                      </p:cBhvr>
                                    </p:animEffect>
                                  </p:childTnLst>
                                </p:cTn>
                              </p:par>
                              <p:par>
                                <p:cTn id="75" presetID="22" presetClass="entr" presetSubtype="8" fill="hold" nodeType="withEffect">
                                  <p:stCondLst>
                                    <p:cond delay="0"/>
                                  </p:stCondLst>
                                  <p:childTnLst>
                                    <p:set>
                                      <p:cBhvr>
                                        <p:cTn id="76" dur="1" fill="hold">
                                          <p:stCondLst>
                                            <p:cond delay="0"/>
                                          </p:stCondLst>
                                        </p:cTn>
                                        <p:tgtEl>
                                          <p:spTgt spid="66"/>
                                        </p:tgtEl>
                                        <p:attrNameLst>
                                          <p:attrName>style.visibility</p:attrName>
                                        </p:attrNameLst>
                                      </p:cBhvr>
                                      <p:to>
                                        <p:strVal val="visible"/>
                                      </p:to>
                                    </p:set>
                                    <p:animEffect transition="in" filter="wipe(left)">
                                      <p:cBhvr>
                                        <p:cTn id="77" dur="500"/>
                                        <p:tgtEl>
                                          <p:spTgt spid="66"/>
                                        </p:tgtEl>
                                      </p:cBhvr>
                                    </p:animEffect>
                                  </p:childTnLst>
                                </p:cTn>
                              </p:par>
                              <p:par>
                                <p:cTn id="78" presetID="22" presetClass="entr" presetSubtype="8" fill="hold" nodeType="with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wipe(left)">
                                      <p:cBhvr>
                                        <p:cTn id="80" dur="500"/>
                                        <p:tgtEl>
                                          <p:spTgt spid="68"/>
                                        </p:tgtEl>
                                      </p:cBhvr>
                                    </p:animEffect>
                                  </p:childTnLst>
                                </p:cTn>
                              </p:par>
                              <p:par>
                                <p:cTn id="81" presetID="22" presetClass="entr" presetSubtype="8" fill="hold" nodeType="withEffect">
                                  <p:stCondLst>
                                    <p:cond delay="0"/>
                                  </p:stCondLst>
                                  <p:childTnLst>
                                    <p:set>
                                      <p:cBhvr>
                                        <p:cTn id="82" dur="1" fill="hold">
                                          <p:stCondLst>
                                            <p:cond delay="0"/>
                                          </p:stCondLst>
                                        </p:cTn>
                                        <p:tgtEl>
                                          <p:spTgt spid="70"/>
                                        </p:tgtEl>
                                        <p:attrNameLst>
                                          <p:attrName>style.visibility</p:attrName>
                                        </p:attrNameLst>
                                      </p:cBhvr>
                                      <p:to>
                                        <p:strVal val="visible"/>
                                      </p:to>
                                    </p:set>
                                    <p:animEffect transition="in" filter="wipe(left)">
                                      <p:cBhvr>
                                        <p:cTn id="83" dur="500"/>
                                        <p:tgtEl>
                                          <p:spTgt spid="70"/>
                                        </p:tgtEl>
                                      </p:cBhvr>
                                    </p:animEffect>
                                  </p:childTnLst>
                                </p:cTn>
                              </p:par>
                              <p:par>
                                <p:cTn id="84" presetID="22" presetClass="entr" presetSubtype="8" fill="hold" nodeType="withEffect">
                                  <p:stCondLst>
                                    <p:cond delay="0"/>
                                  </p:stCondLst>
                                  <p:childTnLst>
                                    <p:set>
                                      <p:cBhvr>
                                        <p:cTn id="85" dur="1" fill="hold">
                                          <p:stCondLst>
                                            <p:cond delay="0"/>
                                          </p:stCondLst>
                                        </p:cTn>
                                        <p:tgtEl>
                                          <p:spTgt spid="72"/>
                                        </p:tgtEl>
                                        <p:attrNameLst>
                                          <p:attrName>style.visibility</p:attrName>
                                        </p:attrNameLst>
                                      </p:cBhvr>
                                      <p:to>
                                        <p:strVal val="visible"/>
                                      </p:to>
                                    </p:set>
                                    <p:animEffect transition="in" filter="wipe(left)">
                                      <p:cBhvr>
                                        <p:cTn id="86" dur="500"/>
                                        <p:tgtEl>
                                          <p:spTgt spid="72"/>
                                        </p:tgtEl>
                                      </p:cBhvr>
                                    </p:animEffect>
                                  </p:childTnLst>
                                </p:cTn>
                              </p:par>
                              <p:par>
                                <p:cTn id="87" presetID="22" presetClass="entr" presetSubtype="8" fill="hold" nodeType="with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wipe(left)">
                                      <p:cBhvr>
                                        <p:cTn id="89" dur="500"/>
                                        <p:tgtEl>
                                          <p:spTgt spid="74"/>
                                        </p:tgtEl>
                                      </p:cBhvr>
                                    </p:animEffect>
                                  </p:childTnLst>
                                </p:cTn>
                              </p:par>
                              <p:par>
                                <p:cTn id="90" presetID="22" presetClass="entr" presetSubtype="8" fill="hold" nodeType="withEffect">
                                  <p:stCondLst>
                                    <p:cond delay="0"/>
                                  </p:stCondLst>
                                  <p:childTnLst>
                                    <p:set>
                                      <p:cBhvr>
                                        <p:cTn id="91" dur="1" fill="hold">
                                          <p:stCondLst>
                                            <p:cond delay="0"/>
                                          </p:stCondLst>
                                        </p:cTn>
                                        <p:tgtEl>
                                          <p:spTgt spid="76"/>
                                        </p:tgtEl>
                                        <p:attrNameLst>
                                          <p:attrName>style.visibility</p:attrName>
                                        </p:attrNameLst>
                                      </p:cBhvr>
                                      <p:to>
                                        <p:strVal val="visible"/>
                                      </p:to>
                                    </p:set>
                                    <p:animEffect transition="in" filter="wipe(left)">
                                      <p:cBhvr>
                                        <p:cTn id="92" dur="500"/>
                                        <p:tgtEl>
                                          <p:spTgt spid="76"/>
                                        </p:tgtEl>
                                      </p:cBhvr>
                                    </p:animEffect>
                                  </p:childTnLst>
                                </p:cTn>
                              </p:par>
                              <p:par>
                                <p:cTn id="93" presetID="22" presetClass="entr" presetSubtype="8" fill="hold" nodeType="withEffect">
                                  <p:stCondLst>
                                    <p:cond delay="0"/>
                                  </p:stCondLst>
                                  <p:childTnLst>
                                    <p:set>
                                      <p:cBhvr>
                                        <p:cTn id="94" dur="1" fill="hold">
                                          <p:stCondLst>
                                            <p:cond delay="0"/>
                                          </p:stCondLst>
                                        </p:cTn>
                                        <p:tgtEl>
                                          <p:spTgt spid="78"/>
                                        </p:tgtEl>
                                        <p:attrNameLst>
                                          <p:attrName>style.visibility</p:attrName>
                                        </p:attrNameLst>
                                      </p:cBhvr>
                                      <p:to>
                                        <p:strVal val="visible"/>
                                      </p:to>
                                    </p:set>
                                    <p:animEffect transition="in" filter="wipe(left)">
                                      <p:cBhvr>
                                        <p:cTn id="95" dur="500"/>
                                        <p:tgtEl>
                                          <p:spTgt spid="78"/>
                                        </p:tgtEl>
                                      </p:cBhvr>
                                    </p:animEffect>
                                  </p:childTnLst>
                                </p:cTn>
                              </p:par>
                              <p:par>
                                <p:cTn id="96" presetID="22" presetClass="entr" presetSubtype="8" fill="hold" nodeType="withEffect">
                                  <p:stCondLst>
                                    <p:cond delay="0"/>
                                  </p:stCondLst>
                                  <p:childTnLst>
                                    <p:set>
                                      <p:cBhvr>
                                        <p:cTn id="97" dur="1" fill="hold">
                                          <p:stCondLst>
                                            <p:cond delay="0"/>
                                          </p:stCondLst>
                                        </p:cTn>
                                        <p:tgtEl>
                                          <p:spTgt spid="80"/>
                                        </p:tgtEl>
                                        <p:attrNameLst>
                                          <p:attrName>style.visibility</p:attrName>
                                        </p:attrNameLst>
                                      </p:cBhvr>
                                      <p:to>
                                        <p:strVal val="visible"/>
                                      </p:to>
                                    </p:set>
                                    <p:animEffect transition="in" filter="wipe(left)">
                                      <p:cBhvr>
                                        <p:cTn id="98" dur="500"/>
                                        <p:tgtEl>
                                          <p:spTgt spid="80"/>
                                        </p:tgtEl>
                                      </p:cBhvr>
                                    </p:animEffect>
                                  </p:childTnLst>
                                </p:cTn>
                              </p:par>
                              <p:par>
                                <p:cTn id="99" presetID="22" presetClass="entr" presetSubtype="8" fill="hold"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wipe(left)">
                                      <p:cBhvr>
                                        <p:cTn id="101"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89678" y="4468803"/>
            <a:ext cx="2692914" cy="628826"/>
          </a:xfrm>
          <a:prstGeom prst="rect">
            <a:avLst/>
          </a:prstGeom>
        </p:spPr>
        <p:txBody>
          <a:bodyPr wrap="square">
            <a:spAutoFit/>
          </a:bodyPr>
          <a:lstStyle/>
          <a:p>
            <a:pPr algn="r">
              <a:lnSpc>
                <a:spcPct val="130000"/>
              </a:lnSpc>
            </a:pPr>
            <a:r>
              <a:rPr lang="zh-CN" altLang="en-US" sz="1400" dirty="0">
                <a:solidFill>
                  <a:schemeClr val="tx1">
                    <a:lumMod val="75000"/>
                    <a:lumOff val="25000"/>
                  </a:schemeClr>
                </a:solidFill>
                <a:cs typeface="+mn-ea"/>
                <a:sym typeface="+mn-lt"/>
              </a:rPr>
              <a:t>通常由销售部负责，财务部需要提供在财务角度上的意见</a:t>
            </a:r>
          </a:p>
        </p:txBody>
      </p:sp>
      <p:sp>
        <p:nvSpPr>
          <p:cNvPr id="6" name="文本框 5"/>
          <p:cNvSpPr txBox="1"/>
          <p:nvPr/>
        </p:nvSpPr>
        <p:spPr>
          <a:xfrm>
            <a:off x="4282592" y="1359406"/>
            <a:ext cx="2933144" cy="400110"/>
          </a:xfrm>
          <a:prstGeom prst="rect">
            <a:avLst/>
          </a:prstGeom>
          <a:solidFill>
            <a:srgbClr val="1E66DE"/>
          </a:solidFill>
        </p:spPr>
        <p:txBody>
          <a:bodyPr wrap="square">
            <a:spAutoFit/>
          </a:bodyPr>
          <a:lstStyle>
            <a:defPPr>
              <a:defRPr lang="zh-CN"/>
            </a:defPPr>
            <a:lvl1pPr algn="ctr">
              <a:defRPr sz="2000">
                <a:solidFill>
                  <a:srgbClr val="3D90C3"/>
                </a:solidFill>
                <a:latin typeface="胡晓波男神体" panose="02010600030101010101" pitchFamily="2" charset="-122"/>
                <a:ea typeface="胡晓波男神体" panose="02010600030101010101" pitchFamily="2" charset="-122"/>
                <a:cs typeface="胡晓波男神体" panose="02010600030101010101" pitchFamily="2" charset="-122"/>
              </a:defRPr>
            </a:lvl1pPr>
          </a:lstStyle>
          <a:p>
            <a:r>
              <a:rPr lang="zh-CN" altLang="en-US" b="1" dirty="0">
                <a:solidFill>
                  <a:schemeClr val="bg1"/>
                </a:solidFill>
                <a:latin typeface="+mn-lt"/>
                <a:ea typeface="+mn-ea"/>
                <a:cs typeface="+mn-ea"/>
                <a:sym typeface="+mn-lt"/>
              </a:rPr>
              <a:t>销售预算包括什么？</a:t>
            </a:r>
          </a:p>
        </p:txBody>
      </p:sp>
      <p:sp>
        <p:nvSpPr>
          <p:cNvPr id="8" name="文本框 7"/>
          <p:cNvSpPr txBox="1"/>
          <p:nvPr/>
        </p:nvSpPr>
        <p:spPr>
          <a:xfrm>
            <a:off x="2829446" y="1854041"/>
            <a:ext cx="6248400" cy="338554"/>
          </a:xfrm>
          <a:prstGeom prst="rect">
            <a:avLst/>
          </a:prstGeom>
          <a:noFill/>
        </p:spPr>
        <p:txBody>
          <a:bodyPr wrap="square">
            <a:spAutoFit/>
          </a:bodyPr>
          <a:lstStyle/>
          <a:p>
            <a:pPr algn="ctr"/>
            <a:r>
              <a:rPr lang="zh-CN" altLang="en-US" sz="1600" dirty="0">
                <a:solidFill>
                  <a:schemeClr val="tx1">
                    <a:lumMod val="75000"/>
                    <a:lumOff val="25000"/>
                  </a:schemeClr>
                </a:solidFill>
                <a:cs typeface="+mn-ea"/>
                <a:sym typeface="+mn-lt"/>
              </a:rPr>
              <a:t>（建议：尽量明细，客观可行）</a:t>
            </a:r>
          </a:p>
        </p:txBody>
      </p:sp>
      <p:sp>
        <p:nvSpPr>
          <p:cNvPr id="23" name="文本框 22"/>
          <p:cNvSpPr txBox="1"/>
          <p:nvPr/>
        </p:nvSpPr>
        <p:spPr>
          <a:xfrm>
            <a:off x="7074547" y="3123390"/>
            <a:ext cx="2818951" cy="628826"/>
          </a:xfrm>
          <a:prstGeom prst="rect">
            <a:avLst/>
          </a:prstGeom>
          <a:noFill/>
        </p:spPr>
        <p:txBody>
          <a:bodyPr wrap="square">
            <a:spAutoFit/>
          </a:bodyPr>
          <a:lstStyle/>
          <a:p>
            <a:pPr>
              <a:lnSpc>
                <a:spcPct val="130000"/>
              </a:lnSpc>
            </a:pPr>
            <a:r>
              <a:rPr lang="zh-CN" altLang="en-US" sz="1400" dirty="0">
                <a:solidFill>
                  <a:schemeClr val="tx1">
                    <a:lumMod val="75000"/>
                    <a:lumOff val="25000"/>
                  </a:schemeClr>
                </a:solidFill>
                <a:cs typeface="+mn-ea"/>
                <a:sym typeface="+mn-lt"/>
              </a:rPr>
              <a:t>准确的销售收入预测是一</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个好的年度财务预算的关键</a:t>
            </a:r>
          </a:p>
        </p:txBody>
      </p:sp>
      <p:grpSp>
        <p:nvGrpSpPr>
          <p:cNvPr id="10" name="组合 9"/>
          <p:cNvGrpSpPr/>
          <p:nvPr/>
        </p:nvGrpSpPr>
        <p:grpSpPr>
          <a:xfrm>
            <a:off x="7057419" y="4188528"/>
            <a:ext cx="1532733" cy="369332"/>
            <a:chOff x="7057419" y="4188528"/>
            <a:chExt cx="1532733" cy="369332"/>
          </a:xfrm>
        </p:grpSpPr>
        <p:sp>
          <p:nvSpPr>
            <p:cNvPr id="9" name="椭圆 8"/>
            <p:cNvSpPr/>
            <p:nvPr/>
          </p:nvSpPr>
          <p:spPr>
            <a:xfrm>
              <a:off x="7057419" y="4224745"/>
              <a:ext cx="316634" cy="316634"/>
            </a:xfrm>
            <a:prstGeom prst="ellipse">
              <a:avLst/>
            </a:prstGeom>
            <a:solidFill>
              <a:srgbClr val="1E6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文本框 24"/>
            <p:cNvSpPr txBox="1"/>
            <p:nvPr/>
          </p:nvSpPr>
          <p:spPr>
            <a:xfrm>
              <a:off x="7519148" y="4188528"/>
              <a:ext cx="1071004" cy="369332"/>
            </a:xfrm>
            <a:prstGeom prst="rect">
              <a:avLst/>
            </a:prstGeom>
            <a:noFill/>
          </p:spPr>
          <p:txBody>
            <a:bodyPr wrap="square">
              <a:spAutoFit/>
            </a:bodyPr>
            <a:lstStyle/>
            <a:p>
              <a:r>
                <a:rPr lang="zh-CN" altLang="en-US" b="1" dirty="0">
                  <a:solidFill>
                    <a:srgbClr val="1E66DE"/>
                  </a:solidFill>
                  <a:cs typeface="+mn-ea"/>
                  <a:sym typeface="+mn-lt"/>
                </a:rPr>
                <a:t>第二点</a:t>
              </a:r>
            </a:p>
          </p:txBody>
        </p:sp>
      </p:grpSp>
      <p:grpSp>
        <p:nvGrpSpPr>
          <p:cNvPr id="7" name="组合 6"/>
          <p:cNvGrpSpPr/>
          <p:nvPr/>
        </p:nvGrpSpPr>
        <p:grpSpPr>
          <a:xfrm>
            <a:off x="7067391" y="2622987"/>
            <a:ext cx="1502610" cy="369332"/>
            <a:chOff x="7067391" y="2469163"/>
            <a:chExt cx="1502610" cy="369332"/>
          </a:xfrm>
        </p:grpSpPr>
        <p:sp>
          <p:nvSpPr>
            <p:cNvPr id="15" name="椭圆 14"/>
            <p:cNvSpPr/>
            <p:nvPr/>
          </p:nvSpPr>
          <p:spPr>
            <a:xfrm>
              <a:off x="7067391" y="2495512"/>
              <a:ext cx="316634" cy="316634"/>
            </a:xfrm>
            <a:prstGeom prst="ellipse">
              <a:avLst/>
            </a:prstGeom>
            <a:solidFill>
              <a:srgbClr val="1E6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文本框 26"/>
            <p:cNvSpPr txBox="1"/>
            <p:nvPr/>
          </p:nvSpPr>
          <p:spPr>
            <a:xfrm>
              <a:off x="7498997" y="2469163"/>
              <a:ext cx="1071004" cy="369332"/>
            </a:xfrm>
            <a:prstGeom prst="rect">
              <a:avLst/>
            </a:prstGeom>
            <a:noFill/>
          </p:spPr>
          <p:txBody>
            <a:bodyPr wrap="square">
              <a:spAutoFit/>
            </a:bodyPr>
            <a:lstStyle/>
            <a:p>
              <a:r>
                <a:rPr lang="zh-CN" altLang="en-US" b="1" dirty="0">
                  <a:solidFill>
                    <a:srgbClr val="1E66DE"/>
                  </a:solidFill>
                  <a:cs typeface="+mn-ea"/>
                  <a:sym typeface="+mn-lt"/>
                </a:rPr>
                <a:t>第一点</a:t>
              </a:r>
            </a:p>
          </p:txBody>
        </p:sp>
      </p:grpSp>
      <p:sp>
        <p:nvSpPr>
          <p:cNvPr id="29" name="文本框 28"/>
          <p:cNvSpPr txBox="1"/>
          <p:nvPr/>
        </p:nvSpPr>
        <p:spPr>
          <a:xfrm>
            <a:off x="7057419" y="4665406"/>
            <a:ext cx="2818951" cy="628826"/>
          </a:xfrm>
          <a:prstGeom prst="rect">
            <a:avLst/>
          </a:prstGeom>
          <a:noFill/>
        </p:spPr>
        <p:txBody>
          <a:bodyPr wrap="square">
            <a:spAutoFit/>
          </a:bodyPr>
          <a:lstStyle/>
          <a:p>
            <a:pPr>
              <a:lnSpc>
                <a:spcPct val="130000"/>
              </a:lnSpc>
            </a:pPr>
            <a:r>
              <a:rPr lang="zh-CN" altLang="en-US" sz="1400" dirty="0">
                <a:solidFill>
                  <a:schemeClr val="tx1">
                    <a:lumMod val="75000"/>
                    <a:lumOff val="25000"/>
                  </a:schemeClr>
                </a:solidFill>
                <a:cs typeface="+mn-ea"/>
                <a:sym typeface="+mn-lt"/>
              </a:rPr>
              <a:t>主要依赖于销售和市场部</a:t>
            </a:r>
            <a:r>
              <a:rPr lang="en-US" altLang="zh-CN" sz="1400" dirty="0" err="1">
                <a:solidFill>
                  <a:schemeClr val="tx1">
                    <a:lumMod val="75000"/>
                    <a:lumOff val="25000"/>
                  </a:schemeClr>
                </a:solidFill>
                <a:cs typeface="+mn-ea"/>
                <a:sym typeface="+mn-lt"/>
              </a:rPr>
              <a:t>i</a:t>
            </a:r>
            <a:r>
              <a:rPr lang="zh-CN" altLang="en-US" sz="1400" dirty="0">
                <a:solidFill>
                  <a:schemeClr val="tx1">
                    <a:lumMod val="75000"/>
                    <a:lumOff val="25000"/>
                  </a:schemeClr>
                </a:solidFill>
                <a:cs typeface="+mn-ea"/>
                <a:sym typeface="+mn-lt"/>
              </a:rPr>
              <a:t>门</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的专业知识和判断</a:t>
            </a:r>
          </a:p>
        </p:txBody>
      </p:sp>
      <p:grpSp>
        <p:nvGrpSpPr>
          <p:cNvPr id="21" name="组合 20"/>
          <p:cNvGrpSpPr/>
          <p:nvPr/>
        </p:nvGrpSpPr>
        <p:grpSpPr>
          <a:xfrm>
            <a:off x="3051119" y="2591584"/>
            <a:ext cx="1387637" cy="374386"/>
            <a:chOff x="3051119" y="2591584"/>
            <a:chExt cx="1387637" cy="374386"/>
          </a:xfrm>
        </p:grpSpPr>
        <p:sp>
          <p:nvSpPr>
            <p:cNvPr id="17" name="椭圆 16"/>
            <p:cNvSpPr/>
            <p:nvPr/>
          </p:nvSpPr>
          <p:spPr>
            <a:xfrm>
              <a:off x="3051119" y="2591584"/>
              <a:ext cx="316634" cy="316634"/>
            </a:xfrm>
            <a:prstGeom prst="ellipse">
              <a:avLst/>
            </a:prstGeom>
            <a:solidFill>
              <a:srgbClr val="1E6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文本框 30"/>
            <p:cNvSpPr txBox="1"/>
            <p:nvPr/>
          </p:nvSpPr>
          <p:spPr>
            <a:xfrm>
              <a:off x="3367753" y="2596638"/>
              <a:ext cx="1071003" cy="369332"/>
            </a:xfrm>
            <a:prstGeom prst="rect">
              <a:avLst/>
            </a:prstGeom>
            <a:noFill/>
          </p:spPr>
          <p:txBody>
            <a:bodyPr wrap="square">
              <a:spAutoFit/>
            </a:bodyPr>
            <a:lstStyle/>
            <a:p>
              <a:r>
                <a:rPr lang="zh-CN" altLang="en-US" b="1" dirty="0">
                  <a:solidFill>
                    <a:srgbClr val="1E66DE"/>
                  </a:solidFill>
                  <a:cs typeface="+mn-ea"/>
                  <a:sym typeface="+mn-lt"/>
                </a:rPr>
                <a:t>第三点</a:t>
              </a:r>
            </a:p>
          </p:txBody>
        </p:sp>
      </p:grpSp>
      <p:sp>
        <p:nvSpPr>
          <p:cNvPr id="33" name="文本框 32"/>
          <p:cNvSpPr txBox="1"/>
          <p:nvPr/>
        </p:nvSpPr>
        <p:spPr>
          <a:xfrm>
            <a:off x="1718928" y="3012992"/>
            <a:ext cx="2609207" cy="628826"/>
          </a:xfrm>
          <a:prstGeom prst="rect">
            <a:avLst/>
          </a:prstGeom>
          <a:noFill/>
        </p:spPr>
        <p:txBody>
          <a:bodyPr wrap="square">
            <a:spAutoFit/>
          </a:bodyPr>
          <a:lstStyle/>
          <a:p>
            <a:pPr algn="r">
              <a:lnSpc>
                <a:spcPct val="130000"/>
              </a:lnSpc>
            </a:pPr>
            <a:r>
              <a:rPr lang="zh-CN" altLang="en-US" sz="1400" dirty="0">
                <a:solidFill>
                  <a:schemeClr val="tx1">
                    <a:lumMod val="75000"/>
                    <a:lumOff val="25000"/>
                  </a:schemeClr>
                </a:solidFill>
                <a:cs typeface="+mn-ea"/>
                <a:sym typeface="+mn-lt"/>
              </a:rPr>
              <a:t>有信誉的第三方的市场调查和分析有很高的参考价值</a:t>
            </a:r>
          </a:p>
        </p:txBody>
      </p:sp>
      <p:grpSp>
        <p:nvGrpSpPr>
          <p:cNvPr id="11" name="组合 10"/>
          <p:cNvGrpSpPr/>
          <p:nvPr/>
        </p:nvGrpSpPr>
        <p:grpSpPr>
          <a:xfrm>
            <a:off x="3051119" y="4064760"/>
            <a:ext cx="1317690" cy="369332"/>
            <a:chOff x="3051119" y="4064760"/>
            <a:chExt cx="1317690" cy="369332"/>
          </a:xfrm>
        </p:grpSpPr>
        <p:sp>
          <p:nvSpPr>
            <p:cNvPr id="19" name="椭圆 18"/>
            <p:cNvSpPr/>
            <p:nvPr/>
          </p:nvSpPr>
          <p:spPr>
            <a:xfrm>
              <a:off x="3051119" y="4064760"/>
              <a:ext cx="316634" cy="316634"/>
            </a:xfrm>
            <a:prstGeom prst="ellipse">
              <a:avLst/>
            </a:prstGeom>
            <a:solidFill>
              <a:srgbClr val="1E6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5" name="文本框 34"/>
            <p:cNvSpPr txBox="1"/>
            <p:nvPr/>
          </p:nvSpPr>
          <p:spPr>
            <a:xfrm>
              <a:off x="3367753" y="4064760"/>
              <a:ext cx="1001056" cy="369332"/>
            </a:xfrm>
            <a:prstGeom prst="rect">
              <a:avLst/>
            </a:prstGeom>
            <a:noFill/>
          </p:spPr>
          <p:txBody>
            <a:bodyPr wrap="square">
              <a:spAutoFit/>
            </a:bodyPr>
            <a:lstStyle/>
            <a:p>
              <a:r>
                <a:rPr lang="zh-CN" altLang="en-US" b="1" dirty="0">
                  <a:solidFill>
                    <a:srgbClr val="1E66DE"/>
                  </a:solidFill>
                  <a:cs typeface="+mn-ea"/>
                  <a:sym typeface="+mn-lt"/>
                </a:rPr>
                <a:t>第四点</a:t>
              </a:r>
            </a:p>
          </p:txBody>
        </p:sp>
      </p:grpSp>
      <p:sp>
        <p:nvSpPr>
          <p:cNvPr id="18" name="标题 1"/>
          <p:cNvSpPr txBox="1"/>
          <p:nvPr/>
        </p:nvSpPr>
        <p:spPr>
          <a:xfrm>
            <a:off x="1718929" y="998610"/>
            <a:ext cx="2268279" cy="358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chemeClr val="tx1">
                    <a:lumMod val="75000"/>
                    <a:lumOff val="25000"/>
                  </a:schemeClr>
                </a:solidFill>
                <a:latin typeface="+mn-lt"/>
                <a:ea typeface="+mn-ea"/>
                <a:cs typeface="+mn-ea"/>
                <a:sym typeface="+mn-lt"/>
              </a:rPr>
              <a:t>预算内容</a:t>
            </a:r>
          </a:p>
        </p:txBody>
      </p:sp>
      <p:grpSp>
        <p:nvGrpSpPr>
          <p:cNvPr id="20" name="组合 19"/>
          <p:cNvGrpSpPr/>
          <p:nvPr/>
        </p:nvGrpSpPr>
        <p:grpSpPr>
          <a:xfrm>
            <a:off x="1718928" y="2591584"/>
            <a:ext cx="8754144" cy="3121891"/>
            <a:chOff x="1718928" y="2591584"/>
            <a:chExt cx="8754144" cy="3121891"/>
          </a:xfrm>
        </p:grpSpPr>
        <p:cxnSp>
          <p:nvCxnSpPr>
            <p:cNvPr id="13" name="直接连接符 12"/>
            <p:cNvCxnSpPr/>
            <p:nvPr/>
          </p:nvCxnSpPr>
          <p:spPr>
            <a:xfrm>
              <a:off x="1718928" y="3892031"/>
              <a:ext cx="875414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671127" y="2591584"/>
              <a:ext cx="0" cy="31218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par>
                                <p:cTn id="27" presetID="53" presetClass="entr" presetSubtype="16"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par>
                                <p:cTn id="32" presetID="53" presetClass="entr" presetSubtype="16"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par>
                                <p:cTn id="37" presetID="53" presetClass="entr" presetSubtype="16"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childTnLst>
                                </p:cTn>
                              </p:par>
                            </p:childTnLst>
                          </p:cTn>
                        </p:par>
                        <p:par>
                          <p:cTn id="42" fill="hold">
                            <p:stCondLst>
                              <p:cond delay="500"/>
                            </p:stCondLst>
                            <p:childTnLst>
                              <p:par>
                                <p:cTn id="43" presetID="42" presetClass="entr" presetSubtype="0"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anim calcmode="lin" valueType="num">
                                      <p:cBhvr>
                                        <p:cTn id="46" dur="500" fill="hold"/>
                                        <p:tgtEl>
                                          <p:spTgt spid="23"/>
                                        </p:tgtEl>
                                        <p:attrNameLst>
                                          <p:attrName>ppt_x</p:attrName>
                                        </p:attrNameLst>
                                      </p:cBhvr>
                                      <p:tavLst>
                                        <p:tav tm="0">
                                          <p:val>
                                            <p:strVal val="#ppt_x"/>
                                          </p:val>
                                        </p:tav>
                                        <p:tav tm="100000">
                                          <p:val>
                                            <p:strVal val="#ppt_x"/>
                                          </p:val>
                                        </p:tav>
                                      </p:tavLst>
                                    </p:anim>
                                    <p:anim calcmode="lin" valueType="num">
                                      <p:cBhvr>
                                        <p:cTn id="47" dur="500" fill="hold"/>
                                        <p:tgtEl>
                                          <p:spTgt spid="23"/>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anim calcmode="lin" valueType="num">
                                      <p:cBhvr>
                                        <p:cTn id="51" dur="500" fill="hold"/>
                                        <p:tgtEl>
                                          <p:spTgt spid="29"/>
                                        </p:tgtEl>
                                        <p:attrNameLst>
                                          <p:attrName>ppt_x</p:attrName>
                                        </p:attrNameLst>
                                      </p:cBhvr>
                                      <p:tavLst>
                                        <p:tav tm="0">
                                          <p:val>
                                            <p:strVal val="#ppt_x"/>
                                          </p:val>
                                        </p:tav>
                                        <p:tav tm="100000">
                                          <p:val>
                                            <p:strVal val="#ppt_x"/>
                                          </p:val>
                                        </p:tav>
                                      </p:tavLst>
                                    </p:anim>
                                    <p:anim calcmode="lin" valueType="num">
                                      <p:cBhvr>
                                        <p:cTn id="52" dur="500" fill="hold"/>
                                        <p:tgtEl>
                                          <p:spTgt spid="29"/>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500"/>
                                        <p:tgtEl>
                                          <p:spTgt spid="33"/>
                                        </p:tgtEl>
                                      </p:cBhvr>
                                    </p:animEffect>
                                    <p:anim calcmode="lin" valueType="num">
                                      <p:cBhvr>
                                        <p:cTn id="56" dur="500" fill="hold"/>
                                        <p:tgtEl>
                                          <p:spTgt spid="33"/>
                                        </p:tgtEl>
                                        <p:attrNameLst>
                                          <p:attrName>ppt_x</p:attrName>
                                        </p:attrNameLst>
                                      </p:cBhvr>
                                      <p:tavLst>
                                        <p:tav tm="0">
                                          <p:val>
                                            <p:strVal val="#ppt_x"/>
                                          </p:val>
                                        </p:tav>
                                        <p:tav tm="100000">
                                          <p:val>
                                            <p:strVal val="#ppt_x"/>
                                          </p:val>
                                        </p:tav>
                                      </p:tavLst>
                                    </p:anim>
                                    <p:anim calcmode="lin" valueType="num">
                                      <p:cBhvr>
                                        <p:cTn id="57" dur="500" fill="hold"/>
                                        <p:tgtEl>
                                          <p:spTgt spid="33"/>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500"/>
                                        <p:tgtEl>
                                          <p:spTgt spid="4"/>
                                        </p:tgtEl>
                                      </p:cBhvr>
                                    </p:animEffect>
                                    <p:anim calcmode="lin" valueType="num">
                                      <p:cBhvr>
                                        <p:cTn id="61" dur="500" fill="hold"/>
                                        <p:tgtEl>
                                          <p:spTgt spid="4"/>
                                        </p:tgtEl>
                                        <p:attrNameLst>
                                          <p:attrName>ppt_x</p:attrName>
                                        </p:attrNameLst>
                                      </p:cBhvr>
                                      <p:tavLst>
                                        <p:tav tm="0">
                                          <p:val>
                                            <p:strVal val="#ppt_x"/>
                                          </p:val>
                                        </p:tav>
                                        <p:tav tm="100000">
                                          <p:val>
                                            <p:strVal val="#ppt_x"/>
                                          </p:val>
                                        </p:tav>
                                      </p:tavLst>
                                    </p:anim>
                                    <p:anim calcmode="lin" valueType="num">
                                      <p:cBhvr>
                                        <p:cTn id="62"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arn(inVertical)">
                                      <p:cBhvr>
                                        <p:cTn id="6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8" grpId="0"/>
      <p:bldP spid="23" grpId="0"/>
      <p:bldP spid="29" grpId="0"/>
      <p:bldP spid="33"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50399" y="1983801"/>
            <a:ext cx="2003004" cy="461665"/>
          </a:xfrm>
          <a:prstGeom prst="rect">
            <a:avLst/>
          </a:prstGeom>
          <a:solidFill>
            <a:srgbClr val="1E66DE"/>
          </a:solidFill>
        </p:spPr>
        <p:txBody>
          <a:bodyPr wrap="square">
            <a:spAutoFit/>
          </a:bodyPr>
          <a:lstStyle>
            <a:defPPr>
              <a:defRPr lang="zh-CN"/>
            </a:defPPr>
            <a:lvl1pPr algn="ctr">
              <a:defRPr sz="2000">
                <a:solidFill>
                  <a:srgbClr val="3D90C3"/>
                </a:solidFill>
                <a:latin typeface="胡晓波男神体" panose="02010600030101010101" pitchFamily="2" charset="-122"/>
                <a:ea typeface="胡晓波男神体" panose="02010600030101010101" pitchFamily="2" charset="-122"/>
                <a:cs typeface="胡晓波男神体" panose="02010600030101010101" pitchFamily="2" charset="-122"/>
              </a:defRPr>
            </a:lvl1pPr>
          </a:lstStyle>
          <a:p>
            <a:r>
              <a:rPr lang="zh-CN" altLang="en-US" sz="2400" b="1" dirty="0">
                <a:solidFill>
                  <a:schemeClr val="bg1"/>
                </a:solidFill>
                <a:latin typeface="+mn-lt"/>
                <a:ea typeface="+mn-ea"/>
                <a:cs typeface="+mn-ea"/>
                <a:sym typeface="+mn-lt"/>
              </a:rPr>
              <a:t>销售预算</a:t>
            </a:r>
          </a:p>
        </p:txBody>
      </p:sp>
      <p:sp>
        <p:nvSpPr>
          <p:cNvPr id="6" name="矩形 5"/>
          <p:cNvSpPr/>
          <p:nvPr/>
        </p:nvSpPr>
        <p:spPr>
          <a:xfrm>
            <a:off x="1982752" y="4909740"/>
            <a:ext cx="4635130" cy="338554"/>
          </a:xfrm>
          <a:prstGeom prst="rect">
            <a:avLst/>
          </a:prstGeom>
        </p:spPr>
        <p:txBody>
          <a:bodyPr wrap="square">
            <a:spAutoFit/>
          </a:bodyPr>
          <a:lstStyle/>
          <a:p>
            <a:r>
              <a:rPr lang="zh-CN" altLang="en-US" sz="1600" dirty="0">
                <a:solidFill>
                  <a:schemeClr val="tx1">
                    <a:lumMod val="75000"/>
                    <a:lumOff val="25000"/>
                  </a:schemeClr>
                </a:solidFill>
                <a:cs typeface="+mn-ea"/>
                <a:sym typeface="+mn-lt"/>
              </a:rPr>
              <a:t>需要成立跨部门的小组来共同讨论，决定</a:t>
            </a:r>
          </a:p>
        </p:txBody>
      </p:sp>
      <p:grpSp>
        <p:nvGrpSpPr>
          <p:cNvPr id="22" name="组合 21"/>
          <p:cNvGrpSpPr/>
          <p:nvPr/>
        </p:nvGrpSpPr>
        <p:grpSpPr>
          <a:xfrm>
            <a:off x="1596525" y="3507705"/>
            <a:ext cx="348796" cy="348796"/>
            <a:chOff x="2008907" y="1725781"/>
            <a:chExt cx="1537855" cy="1537855"/>
          </a:xfrm>
        </p:grpSpPr>
        <p:sp>
          <p:nvSpPr>
            <p:cNvPr id="23" name="泪滴形 22"/>
            <p:cNvSpPr/>
            <p:nvPr/>
          </p:nvSpPr>
          <p:spPr>
            <a:xfrm rot="8123066">
              <a:off x="2008907" y="1725781"/>
              <a:ext cx="1537855" cy="1537855"/>
            </a:xfrm>
            <a:prstGeom prst="teardrop">
              <a:avLst/>
            </a:prstGeom>
            <a:solidFill>
              <a:srgbClr val="1E66D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24" name="图片 23"/>
            <p:cNvPicPr>
              <a:picLocks noChangeAspect="1"/>
            </p:cNvPicPr>
            <p:nvPr/>
          </p:nvPicPr>
          <p:blipFill rotWithShape="1">
            <a:blip r:embed="rId2" cstate="print">
              <a:extLst>
                <a:ext uri="{28A0092B-C50C-407E-A947-70E740481C1C}">
                  <a14:useLocalDpi xmlns:a14="http://schemas.microsoft.com/office/drawing/2010/main" val="0"/>
                </a:ext>
              </a:extLst>
            </a:blip>
            <a:srcRect l="12423" t="18785" r="79194" b="69392"/>
            <a:stretch>
              <a:fillRect/>
            </a:stretch>
          </p:blipFill>
          <p:spPr>
            <a:xfrm>
              <a:off x="2246441" y="1965122"/>
              <a:ext cx="1012431" cy="1070950"/>
            </a:xfrm>
            <a:prstGeom prst="rect">
              <a:avLst/>
            </a:prstGeom>
          </p:spPr>
        </p:pic>
      </p:grpSp>
      <p:sp>
        <p:nvSpPr>
          <p:cNvPr id="26" name="文本框 25"/>
          <p:cNvSpPr txBox="1"/>
          <p:nvPr/>
        </p:nvSpPr>
        <p:spPr>
          <a:xfrm>
            <a:off x="1623510" y="2724966"/>
            <a:ext cx="3898924" cy="400110"/>
          </a:xfrm>
          <a:prstGeom prst="rect">
            <a:avLst/>
          </a:prstGeom>
          <a:noFill/>
        </p:spPr>
        <p:txBody>
          <a:bodyPr wrap="square">
            <a:spAutoFit/>
          </a:bodyPr>
          <a:lstStyle/>
          <a:p>
            <a:r>
              <a:rPr lang="zh-CN" altLang="en-US" sz="2000" b="1" dirty="0">
                <a:solidFill>
                  <a:schemeClr val="tx1">
                    <a:lumMod val="75000"/>
                    <a:lumOff val="25000"/>
                  </a:schemeClr>
                </a:solidFill>
                <a:cs typeface="+mn-ea"/>
                <a:sym typeface="+mn-lt"/>
              </a:rPr>
              <a:t>如何预测新项目或新产品的销售</a:t>
            </a:r>
          </a:p>
        </p:txBody>
      </p:sp>
      <p:grpSp>
        <p:nvGrpSpPr>
          <p:cNvPr id="27" name="组合 26"/>
          <p:cNvGrpSpPr/>
          <p:nvPr/>
        </p:nvGrpSpPr>
        <p:grpSpPr>
          <a:xfrm rot="7501699">
            <a:off x="1598086" y="4163345"/>
            <a:ext cx="345675" cy="345675"/>
            <a:chOff x="1108499" y="3463866"/>
            <a:chExt cx="1537855" cy="1537855"/>
          </a:xfrm>
        </p:grpSpPr>
        <p:sp>
          <p:nvSpPr>
            <p:cNvPr id="28" name="泪滴形 27"/>
            <p:cNvSpPr/>
            <p:nvPr/>
          </p:nvSpPr>
          <p:spPr>
            <a:xfrm rot="5915821" flipH="1">
              <a:off x="1108499" y="3463866"/>
              <a:ext cx="1537855" cy="1537855"/>
            </a:xfrm>
            <a:prstGeom prst="teardrop">
              <a:avLst/>
            </a:prstGeom>
            <a:solidFill>
              <a:srgbClr val="1E66D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29" name="图片 28"/>
            <p:cNvPicPr>
              <a:picLocks noChangeAspect="1"/>
            </p:cNvPicPr>
            <p:nvPr/>
          </p:nvPicPr>
          <p:blipFill rotWithShape="1">
            <a:blip r:embed="rId3" cstate="print">
              <a:extLst>
                <a:ext uri="{28A0092B-C50C-407E-A947-70E740481C1C}">
                  <a14:useLocalDpi xmlns:a14="http://schemas.microsoft.com/office/drawing/2010/main" val="0"/>
                </a:ext>
              </a:extLst>
            </a:blip>
            <a:srcRect l="77674" t="41516" r="11721" b="43365"/>
            <a:stretch>
              <a:fillRect/>
            </a:stretch>
          </p:blipFill>
          <p:spPr>
            <a:xfrm>
              <a:off x="1407508" y="3593889"/>
              <a:ext cx="969717" cy="1036864"/>
            </a:xfrm>
            <a:prstGeom prst="rect">
              <a:avLst/>
            </a:prstGeom>
          </p:spPr>
        </p:pic>
      </p:grpSp>
      <p:grpSp>
        <p:nvGrpSpPr>
          <p:cNvPr id="30" name="组合 29"/>
          <p:cNvGrpSpPr/>
          <p:nvPr/>
        </p:nvGrpSpPr>
        <p:grpSpPr>
          <a:xfrm rot="14035432">
            <a:off x="1592100" y="4815863"/>
            <a:ext cx="357647" cy="357647"/>
            <a:chOff x="2896726" y="3451277"/>
            <a:chExt cx="1537855" cy="1537855"/>
          </a:xfrm>
        </p:grpSpPr>
        <p:sp>
          <p:nvSpPr>
            <p:cNvPr id="31" name="泪滴形 30"/>
            <p:cNvSpPr/>
            <p:nvPr/>
          </p:nvSpPr>
          <p:spPr>
            <a:xfrm rot="15616198">
              <a:off x="2896726" y="3451277"/>
              <a:ext cx="1537855" cy="1537855"/>
            </a:xfrm>
            <a:prstGeom prst="teardrop">
              <a:avLst/>
            </a:prstGeom>
            <a:solidFill>
              <a:srgbClr val="1E66D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2" name="图片 31"/>
            <p:cNvPicPr>
              <a:picLocks noChangeAspect="1"/>
            </p:cNvPicPr>
            <p:nvPr/>
          </p:nvPicPr>
          <p:blipFill rotWithShape="1">
            <a:blip r:embed="rId4" cstate="print">
              <a:extLst>
                <a:ext uri="{28A0092B-C50C-407E-A947-70E740481C1C}">
                  <a14:useLocalDpi xmlns:a14="http://schemas.microsoft.com/office/drawing/2010/main" val="0"/>
                </a:ext>
              </a:extLst>
            </a:blip>
            <a:srcRect l="50995" t="44453" r="38416" b="42492"/>
            <a:stretch>
              <a:fillRect/>
            </a:stretch>
          </p:blipFill>
          <p:spPr>
            <a:xfrm>
              <a:off x="3108441" y="3735403"/>
              <a:ext cx="968227" cy="895350"/>
            </a:xfrm>
            <a:prstGeom prst="rect">
              <a:avLst/>
            </a:prstGeom>
          </p:spPr>
        </p:pic>
      </p:grpSp>
      <p:sp>
        <p:nvSpPr>
          <p:cNvPr id="34" name="文本框 33"/>
          <p:cNvSpPr txBox="1"/>
          <p:nvPr/>
        </p:nvSpPr>
        <p:spPr>
          <a:xfrm>
            <a:off x="1982752" y="3484245"/>
            <a:ext cx="3972935" cy="338554"/>
          </a:xfrm>
          <a:prstGeom prst="rect">
            <a:avLst/>
          </a:prstGeom>
          <a:noFill/>
        </p:spPr>
        <p:txBody>
          <a:bodyPr wrap="square">
            <a:spAutoFit/>
          </a:bodyPr>
          <a:lstStyle/>
          <a:p>
            <a:r>
              <a:rPr lang="zh-CN" altLang="en-US" sz="1600" dirty="0">
                <a:solidFill>
                  <a:schemeClr val="tx1">
                    <a:lumMod val="75000"/>
                    <a:lumOff val="25000"/>
                  </a:schemeClr>
                </a:solidFill>
                <a:cs typeface="+mn-ea"/>
                <a:sym typeface="+mn-lt"/>
              </a:rPr>
              <a:t>销售的估计尽量客观</a:t>
            </a:r>
          </a:p>
        </p:txBody>
      </p:sp>
      <p:sp>
        <p:nvSpPr>
          <p:cNvPr id="36" name="文本框 35"/>
          <p:cNvSpPr txBox="1"/>
          <p:nvPr/>
        </p:nvSpPr>
        <p:spPr>
          <a:xfrm>
            <a:off x="1982752" y="4169810"/>
            <a:ext cx="3898924" cy="338554"/>
          </a:xfrm>
          <a:prstGeom prst="rect">
            <a:avLst/>
          </a:prstGeom>
          <a:noFill/>
        </p:spPr>
        <p:txBody>
          <a:bodyPr wrap="square">
            <a:spAutoFit/>
          </a:bodyPr>
          <a:lstStyle/>
          <a:p>
            <a:r>
              <a:rPr lang="zh-CN" altLang="en-US" sz="1600" dirty="0">
                <a:solidFill>
                  <a:schemeClr val="tx1">
                    <a:lumMod val="75000"/>
                    <a:lumOff val="25000"/>
                  </a:schemeClr>
                </a:solidFill>
                <a:cs typeface="+mn-ea"/>
                <a:sym typeface="+mn-lt"/>
              </a:rPr>
              <a:t>多利用行业内的第三方分析</a:t>
            </a:r>
          </a:p>
        </p:txBody>
      </p:sp>
      <p:sp>
        <p:nvSpPr>
          <p:cNvPr id="18" name="标题 1"/>
          <p:cNvSpPr txBox="1"/>
          <p:nvPr/>
        </p:nvSpPr>
        <p:spPr>
          <a:xfrm>
            <a:off x="1718929" y="998610"/>
            <a:ext cx="2268279" cy="358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chemeClr val="tx1">
                    <a:lumMod val="75000"/>
                    <a:lumOff val="25000"/>
                  </a:schemeClr>
                </a:solidFill>
                <a:latin typeface="+mn-lt"/>
                <a:ea typeface="+mn-ea"/>
                <a:cs typeface="+mn-ea"/>
                <a:sym typeface="+mn-lt"/>
              </a:rPr>
              <a:t>预算内容</a:t>
            </a:r>
          </a:p>
        </p:txBody>
      </p:sp>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5969" y="988642"/>
            <a:ext cx="5146694" cy="51466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p:cTn id="20" dur="500" fill="hold"/>
                                        <p:tgtEl>
                                          <p:spTgt spid="22"/>
                                        </p:tgtEl>
                                        <p:attrNameLst>
                                          <p:attrName>ppt_w</p:attrName>
                                        </p:attrNameLst>
                                      </p:cBhvr>
                                      <p:tavLst>
                                        <p:tav tm="0">
                                          <p:val>
                                            <p:fltVal val="0"/>
                                          </p:val>
                                        </p:tav>
                                        <p:tav tm="100000">
                                          <p:val>
                                            <p:strVal val="#ppt_w"/>
                                          </p:val>
                                        </p:tav>
                                      </p:tavLst>
                                    </p:anim>
                                    <p:anim calcmode="lin" valueType="num">
                                      <p:cBhvr>
                                        <p:cTn id="21" dur="500" fill="hold"/>
                                        <p:tgtEl>
                                          <p:spTgt spid="22"/>
                                        </p:tgtEl>
                                        <p:attrNameLst>
                                          <p:attrName>ppt_h</p:attrName>
                                        </p:attrNameLst>
                                      </p:cBhvr>
                                      <p:tavLst>
                                        <p:tav tm="0">
                                          <p:val>
                                            <p:fltVal val="0"/>
                                          </p:val>
                                        </p:tav>
                                        <p:tav tm="100000">
                                          <p:val>
                                            <p:strVal val="#ppt_h"/>
                                          </p:val>
                                        </p:tav>
                                      </p:tavLst>
                                    </p:anim>
                                    <p:animEffect transition="in" filter="fade">
                                      <p:cBhvr>
                                        <p:cTn id="22" dur="500"/>
                                        <p:tgtEl>
                                          <p:spTgt spid="22"/>
                                        </p:tgtEl>
                                      </p:cBhvr>
                                    </p:animEffect>
                                  </p:childTnLst>
                                </p:cTn>
                              </p:par>
                            </p:childTnLst>
                          </p:cTn>
                        </p:par>
                        <p:par>
                          <p:cTn id="23" fill="hold">
                            <p:stCondLst>
                              <p:cond delay="500"/>
                            </p:stCondLst>
                            <p:childTnLst>
                              <p:par>
                                <p:cTn id="24" presetID="42"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600"/>
                                        <p:tgtEl>
                                          <p:spTgt spid="34"/>
                                        </p:tgtEl>
                                      </p:cBhvr>
                                    </p:animEffect>
                                    <p:anim calcmode="lin" valueType="num">
                                      <p:cBhvr>
                                        <p:cTn id="27" dur="600" fill="hold"/>
                                        <p:tgtEl>
                                          <p:spTgt spid="34"/>
                                        </p:tgtEl>
                                        <p:attrNameLst>
                                          <p:attrName>ppt_x</p:attrName>
                                        </p:attrNameLst>
                                      </p:cBhvr>
                                      <p:tavLst>
                                        <p:tav tm="0">
                                          <p:val>
                                            <p:strVal val="#ppt_x"/>
                                          </p:val>
                                        </p:tav>
                                        <p:tav tm="100000">
                                          <p:val>
                                            <p:strVal val="#ppt_x"/>
                                          </p:val>
                                        </p:tav>
                                      </p:tavLst>
                                    </p:anim>
                                    <p:anim calcmode="lin" valueType="num">
                                      <p:cBhvr>
                                        <p:cTn id="28" dur="6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500"/>
                            </p:stCondLst>
                            <p:childTnLst>
                              <p:par>
                                <p:cTn id="37" presetID="42" presetClass="entr" presetSubtype="0"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600"/>
                                        <p:tgtEl>
                                          <p:spTgt spid="36"/>
                                        </p:tgtEl>
                                      </p:cBhvr>
                                    </p:animEffect>
                                    <p:anim calcmode="lin" valueType="num">
                                      <p:cBhvr>
                                        <p:cTn id="40" dur="600" fill="hold"/>
                                        <p:tgtEl>
                                          <p:spTgt spid="36"/>
                                        </p:tgtEl>
                                        <p:attrNameLst>
                                          <p:attrName>ppt_x</p:attrName>
                                        </p:attrNameLst>
                                      </p:cBhvr>
                                      <p:tavLst>
                                        <p:tav tm="0">
                                          <p:val>
                                            <p:strVal val="#ppt_x"/>
                                          </p:val>
                                        </p:tav>
                                        <p:tav tm="100000">
                                          <p:val>
                                            <p:strVal val="#ppt_x"/>
                                          </p:val>
                                        </p:tav>
                                      </p:tavLst>
                                    </p:anim>
                                    <p:anim calcmode="lin" valueType="num">
                                      <p:cBhvr>
                                        <p:cTn id="41" dur="6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p:cTn id="46" dur="500" fill="hold"/>
                                        <p:tgtEl>
                                          <p:spTgt spid="30"/>
                                        </p:tgtEl>
                                        <p:attrNameLst>
                                          <p:attrName>ppt_w</p:attrName>
                                        </p:attrNameLst>
                                      </p:cBhvr>
                                      <p:tavLst>
                                        <p:tav tm="0">
                                          <p:val>
                                            <p:fltVal val="0"/>
                                          </p:val>
                                        </p:tav>
                                        <p:tav tm="100000">
                                          <p:val>
                                            <p:strVal val="#ppt_w"/>
                                          </p:val>
                                        </p:tav>
                                      </p:tavLst>
                                    </p:anim>
                                    <p:anim calcmode="lin" valueType="num">
                                      <p:cBhvr>
                                        <p:cTn id="47" dur="500" fill="hold"/>
                                        <p:tgtEl>
                                          <p:spTgt spid="30"/>
                                        </p:tgtEl>
                                        <p:attrNameLst>
                                          <p:attrName>ppt_h</p:attrName>
                                        </p:attrNameLst>
                                      </p:cBhvr>
                                      <p:tavLst>
                                        <p:tav tm="0">
                                          <p:val>
                                            <p:fltVal val="0"/>
                                          </p:val>
                                        </p:tav>
                                        <p:tav tm="100000">
                                          <p:val>
                                            <p:strVal val="#ppt_h"/>
                                          </p:val>
                                        </p:tav>
                                      </p:tavLst>
                                    </p:anim>
                                    <p:animEffect transition="in" filter="fade">
                                      <p:cBhvr>
                                        <p:cTn id="48" dur="500"/>
                                        <p:tgtEl>
                                          <p:spTgt spid="30"/>
                                        </p:tgtEl>
                                      </p:cBhvr>
                                    </p:animEffect>
                                  </p:childTnLst>
                                </p:cTn>
                              </p:par>
                            </p:childTnLst>
                          </p:cTn>
                        </p:par>
                        <p:par>
                          <p:cTn id="49" fill="hold">
                            <p:stCondLst>
                              <p:cond delay="500"/>
                            </p:stCondLst>
                            <p:childTnLst>
                              <p:par>
                                <p:cTn id="50" presetID="42" presetClass="entr" presetSubtype="0"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600"/>
                                        <p:tgtEl>
                                          <p:spTgt spid="6"/>
                                        </p:tgtEl>
                                      </p:cBhvr>
                                    </p:animEffect>
                                    <p:anim calcmode="lin" valueType="num">
                                      <p:cBhvr>
                                        <p:cTn id="53" dur="600" fill="hold"/>
                                        <p:tgtEl>
                                          <p:spTgt spid="6"/>
                                        </p:tgtEl>
                                        <p:attrNameLst>
                                          <p:attrName>ppt_x</p:attrName>
                                        </p:attrNameLst>
                                      </p:cBhvr>
                                      <p:tavLst>
                                        <p:tav tm="0">
                                          <p:val>
                                            <p:strVal val="#ppt_x"/>
                                          </p:val>
                                        </p:tav>
                                        <p:tav tm="100000">
                                          <p:val>
                                            <p:strVal val="#ppt_x"/>
                                          </p:val>
                                        </p:tav>
                                      </p:tavLst>
                                    </p:anim>
                                    <p:anim calcmode="lin" valueType="num">
                                      <p:cBhvr>
                                        <p:cTn id="54" dur="6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1000"/>
                                        <p:tgtEl>
                                          <p:spTgt spid="7"/>
                                        </p:tgtEl>
                                      </p:cBhvr>
                                    </p:animEffect>
                                    <p:anim calcmode="lin" valueType="num">
                                      <p:cBhvr>
                                        <p:cTn id="60" dur="1000" fill="hold"/>
                                        <p:tgtEl>
                                          <p:spTgt spid="7"/>
                                        </p:tgtEl>
                                        <p:attrNameLst>
                                          <p:attrName>ppt_x</p:attrName>
                                        </p:attrNameLst>
                                      </p:cBhvr>
                                      <p:tavLst>
                                        <p:tav tm="0">
                                          <p:val>
                                            <p:strVal val="#ppt_x"/>
                                          </p:val>
                                        </p:tav>
                                        <p:tav tm="100000">
                                          <p:val>
                                            <p:strVal val="#ppt_x"/>
                                          </p:val>
                                        </p:tav>
                                      </p:tavLst>
                                    </p:anim>
                                    <p:anim calcmode="lin" valueType="num">
                                      <p:cBhvr>
                                        <p:cTn id="6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26" grpId="0"/>
      <p:bldP spid="34" grpId="0"/>
      <p:bldP spid="36"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圆角 17"/>
          <p:cNvSpPr/>
          <p:nvPr/>
        </p:nvSpPr>
        <p:spPr>
          <a:xfrm>
            <a:off x="1569047" y="2632363"/>
            <a:ext cx="4526953" cy="2780145"/>
          </a:xfrm>
          <a:prstGeom prst="roundRect">
            <a:avLst>
              <a:gd name="adj" fmla="val 7849"/>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圆角 18"/>
          <p:cNvSpPr/>
          <p:nvPr/>
        </p:nvSpPr>
        <p:spPr>
          <a:xfrm>
            <a:off x="6394847" y="2632363"/>
            <a:ext cx="4526953" cy="2780145"/>
          </a:xfrm>
          <a:prstGeom prst="roundRect">
            <a:avLst>
              <a:gd name="adj" fmla="val 7849"/>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765056" y="1900658"/>
            <a:ext cx="1832553" cy="461665"/>
          </a:xfrm>
          <a:prstGeom prst="rect">
            <a:avLst/>
          </a:prstGeom>
          <a:solidFill>
            <a:srgbClr val="1E66DE"/>
          </a:solidFill>
        </p:spPr>
        <p:txBody>
          <a:bodyPr wrap="square">
            <a:spAutoFit/>
          </a:bodyPr>
          <a:lstStyle>
            <a:defPPr>
              <a:defRPr lang="zh-CN"/>
            </a:defPPr>
            <a:lvl1pPr>
              <a:defRPr sz="2800">
                <a:solidFill>
                  <a:srgbClr val="3D90C3"/>
                </a:solidFill>
                <a:latin typeface="胡晓波男神体" panose="02010600030101010101" pitchFamily="2" charset="-122"/>
                <a:ea typeface="胡晓波男神体" panose="02010600030101010101" pitchFamily="2" charset="-122"/>
                <a:cs typeface="胡晓波男神体" panose="02010600030101010101" pitchFamily="2" charset="-122"/>
              </a:defRPr>
            </a:lvl1pPr>
          </a:lstStyle>
          <a:p>
            <a:pPr algn="ctr"/>
            <a:r>
              <a:rPr lang="zh-CN" altLang="en-US" sz="2400" b="1" dirty="0">
                <a:solidFill>
                  <a:schemeClr val="bg1"/>
                </a:solidFill>
                <a:latin typeface="+mn-lt"/>
                <a:ea typeface="+mn-ea"/>
                <a:cs typeface="+mn-ea"/>
                <a:sym typeface="+mn-lt"/>
              </a:rPr>
              <a:t>生产预算</a:t>
            </a:r>
          </a:p>
        </p:txBody>
      </p:sp>
      <p:sp>
        <p:nvSpPr>
          <p:cNvPr id="7" name="文本框 6"/>
          <p:cNvSpPr txBox="1"/>
          <p:nvPr/>
        </p:nvSpPr>
        <p:spPr>
          <a:xfrm>
            <a:off x="2154655" y="3008391"/>
            <a:ext cx="1832553" cy="400110"/>
          </a:xfrm>
          <a:prstGeom prst="rect">
            <a:avLst/>
          </a:prstGeom>
          <a:noFill/>
        </p:spPr>
        <p:txBody>
          <a:bodyPr wrap="square">
            <a:spAutoFit/>
          </a:bodyPr>
          <a:lstStyle>
            <a:defPPr>
              <a:defRPr lang="zh-CN"/>
            </a:defPPr>
            <a:lvl1pPr>
              <a:defRPr sz="2000" b="1">
                <a:solidFill>
                  <a:schemeClr val="tx1">
                    <a:lumMod val="75000"/>
                    <a:lumOff val="25000"/>
                  </a:schemeClr>
                </a:solidFill>
                <a:latin typeface="微软雅黑" panose="020B0503020204020204" charset="-122"/>
                <a:ea typeface="微软雅黑" panose="020B0503020204020204" charset="-122"/>
              </a:defRPr>
            </a:lvl1pPr>
          </a:lstStyle>
          <a:p>
            <a:pPr algn="dist"/>
            <a:r>
              <a:rPr lang="zh-CN" altLang="en-US" dirty="0">
                <a:solidFill>
                  <a:srgbClr val="1E66DE"/>
                </a:solidFill>
                <a:latin typeface="+mn-lt"/>
                <a:ea typeface="+mn-ea"/>
                <a:cs typeface="+mn-ea"/>
                <a:sym typeface="+mn-lt"/>
              </a:rPr>
              <a:t>成本和费用</a:t>
            </a:r>
          </a:p>
        </p:txBody>
      </p:sp>
      <p:sp>
        <p:nvSpPr>
          <p:cNvPr id="8" name="文本框 7"/>
          <p:cNvSpPr txBox="1"/>
          <p:nvPr/>
        </p:nvSpPr>
        <p:spPr>
          <a:xfrm>
            <a:off x="2106391" y="3540905"/>
            <a:ext cx="3380509" cy="381066"/>
          </a:xfrm>
          <a:prstGeom prst="rect">
            <a:avLst/>
          </a:prstGeom>
          <a:noFill/>
        </p:spPr>
        <p:txBody>
          <a:bodyPr wrap="square">
            <a:spAutoFit/>
          </a:bodyPr>
          <a:lstStyle>
            <a:defPPr>
              <a:defRPr lang="zh-CN"/>
            </a:defPPr>
            <a:lvl1pPr>
              <a:defRPr sz="1600">
                <a:solidFill>
                  <a:schemeClr val="tx1">
                    <a:lumMod val="75000"/>
                    <a:lumOff val="25000"/>
                  </a:schemeClr>
                </a:solidFill>
                <a:latin typeface="微软雅黑" panose="020B0503020204020204" charset="-122"/>
                <a:ea typeface="微软雅黑" panose="020B0503020204020204" charset="-122"/>
              </a:defRPr>
            </a:lvl1pPr>
          </a:lstStyle>
          <a:p>
            <a:pPr>
              <a:lnSpc>
                <a:spcPct val="150000"/>
              </a:lnSpc>
            </a:pPr>
            <a:r>
              <a:rPr lang="en-US" altLang="zh-CN" sz="1400" dirty="0">
                <a:latin typeface="+mn-ea"/>
                <a:ea typeface="+mn-ea"/>
                <a:cs typeface="+mn-ea"/>
                <a:sym typeface="+mn-lt"/>
              </a:rPr>
              <a:t>1.</a:t>
            </a:r>
            <a:r>
              <a:rPr lang="zh-CN" altLang="en-US" sz="1400" dirty="0">
                <a:latin typeface="+mn-ea"/>
                <a:ea typeface="+mn-ea"/>
                <a:cs typeface="+mn-ea"/>
                <a:sym typeface="+mn-lt"/>
              </a:rPr>
              <a:t>最有可能做出准确的预算</a:t>
            </a:r>
          </a:p>
        </p:txBody>
      </p:sp>
      <p:sp>
        <p:nvSpPr>
          <p:cNvPr id="10" name="文本框 9"/>
          <p:cNvSpPr txBox="1"/>
          <p:nvPr/>
        </p:nvSpPr>
        <p:spPr>
          <a:xfrm>
            <a:off x="2106391" y="3904556"/>
            <a:ext cx="2909455" cy="381066"/>
          </a:xfrm>
          <a:prstGeom prst="rect">
            <a:avLst/>
          </a:prstGeom>
          <a:noFill/>
        </p:spPr>
        <p:txBody>
          <a:bodyPr wrap="square">
            <a:spAutoFit/>
          </a:bodyPr>
          <a:lstStyle>
            <a:defPPr>
              <a:defRPr lang="zh-CN"/>
            </a:defPPr>
            <a:lvl1pPr>
              <a:defRPr sz="1600">
                <a:solidFill>
                  <a:schemeClr val="tx1">
                    <a:lumMod val="75000"/>
                    <a:lumOff val="25000"/>
                  </a:schemeClr>
                </a:solidFill>
                <a:latin typeface="微软雅黑" panose="020B0503020204020204" charset="-122"/>
                <a:ea typeface="微软雅黑" panose="020B0503020204020204" charset="-122"/>
              </a:defRPr>
            </a:lvl1pPr>
          </a:lstStyle>
          <a:p>
            <a:pPr>
              <a:lnSpc>
                <a:spcPct val="150000"/>
              </a:lnSpc>
            </a:pPr>
            <a:r>
              <a:rPr lang="en-US" altLang="zh-CN" sz="1400" dirty="0">
                <a:latin typeface="+mn-ea"/>
                <a:ea typeface="+mn-ea"/>
                <a:cs typeface="+mn-ea"/>
                <a:sym typeface="+mn-lt"/>
              </a:rPr>
              <a:t>2.</a:t>
            </a:r>
            <a:r>
              <a:rPr lang="zh-CN" altLang="en-US" sz="1400" dirty="0">
                <a:latin typeface="+mn-ea"/>
                <a:ea typeface="+mn-ea"/>
                <a:cs typeface="+mn-ea"/>
                <a:sym typeface="+mn-lt"/>
              </a:rPr>
              <a:t>需要所有部门都参与</a:t>
            </a:r>
          </a:p>
        </p:txBody>
      </p:sp>
      <p:sp>
        <p:nvSpPr>
          <p:cNvPr id="12" name="文本框 11"/>
          <p:cNvSpPr txBox="1"/>
          <p:nvPr/>
        </p:nvSpPr>
        <p:spPr>
          <a:xfrm>
            <a:off x="2154655" y="4347243"/>
            <a:ext cx="2982435" cy="704232"/>
          </a:xfrm>
          <a:prstGeom prst="rect">
            <a:avLst/>
          </a:prstGeom>
          <a:noFill/>
        </p:spPr>
        <p:txBody>
          <a:bodyPr wrap="square">
            <a:spAutoFit/>
          </a:bodyPr>
          <a:lstStyle>
            <a:defPPr>
              <a:defRPr lang="zh-CN"/>
            </a:defPPr>
            <a:lvl1pPr>
              <a:defRPr sz="1600">
                <a:solidFill>
                  <a:schemeClr val="tx1">
                    <a:lumMod val="75000"/>
                    <a:lumOff val="25000"/>
                  </a:schemeClr>
                </a:solidFill>
                <a:latin typeface="微软雅黑" panose="020B0503020204020204" charset="-122"/>
                <a:ea typeface="微软雅黑" panose="020B0503020204020204" charset="-122"/>
              </a:defRPr>
            </a:lvl1pPr>
          </a:lstStyle>
          <a:p>
            <a:pPr>
              <a:lnSpc>
                <a:spcPct val="150000"/>
              </a:lnSpc>
            </a:pPr>
            <a:r>
              <a:rPr lang="en-US" altLang="zh-CN" sz="1400" dirty="0">
                <a:latin typeface="+mn-ea"/>
                <a:ea typeface="+mn-ea"/>
                <a:cs typeface="+mn-ea"/>
                <a:sym typeface="+mn-lt"/>
              </a:rPr>
              <a:t>3.</a:t>
            </a:r>
            <a:r>
              <a:rPr lang="zh-CN" altLang="en-US" sz="1400" dirty="0">
                <a:latin typeface="+mn-ea"/>
                <a:ea typeface="+mn-ea"/>
                <a:cs typeface="+mn-ea"/>
                <a:sym typeface="+mn-lt"/>
              </a:rPr>
              <a:t>生产预算必须要足以满足销售预算，保证有足够的期末库存。</a:t>
            </a:r>
          </a:p>
        </p:txBody>
      </p:sp>
      <p:sp>
        <p:nvSpPr>
          <p:cNvPr id="33" name="文本框 32"/>
          <p:cNvSpPr txBox="1"/>
          <p:nvPr/>
        </p:nvSpPr>
        <p:spPr>
          <a:xfrm>
            <a:off x="7915276" y="2956672"/>
            <a:ext cx="1080654" cy="400110"/>
          </a:xfrm>
          <a:prstGeom prst="rect">
            <a:avLst/>
          </a:prstGeom>
          <a:noFill/>
        </p:spPr>
        <p:txBody>
          <a:bodyPr wrap="square">
            <a:spAutoFit/>
          </a:bodyPr>
          <a:lstStyle>
            <a:defPPr>
              <a:defRPr lang="zh-CN"/>
            </a:defPPr>
            <a:lvl1pPr algn="dist">
              <a:defRPr sz="2000" b="1">
                <a:solidFill>
                  <a:schemeClr val="tx1">
                    <a:lumMod val="75000"/>
                    <a:lumOff val="25000"/>
                  </a:schemeClr>
                </a:solidFill>
                <a:latin typeface="微软雅黑" panose="020B0503020204020204" charset="-122"/>
                <a:ea typeface="微软雅黑" panose="020B0503020204020204" charset="-122"/>
              </a:defRPr>
            </a:lvl1pPr>
          </a:lstStyle>
          <a:p>
            <a:r>
              <a:rPr lang="zh-CN" altLang="en-US" dirty="0">
                <a:solidFill>
                  <a:srgbClr val="1E66DE"/>
                </a:solidFill>
                <a:latin typeface="+mn-lt"/>
                <a:ea typeface="+mn-ea"/>
                <a:cs typeface="+mn-ea"/>
                <a:sym typeface="+mn-lt"/>
              </a:rPr>
              <a:t>内容</a:t>
            </a:r>
          </a:p>
        </p:txBody>
      </p:sp>
      <p:sp>
        <p:nvSpPr>
          <p:cNvPr id="49" name="文本框 48"/>
          <p:cNvSpPr txBox="1"/>
          <p:nvPr/>
        </p:nvSpPr>
        <p:spPr>
          <a:xfrm>
            <a:off x="7274260" y="3448015"/>
            <a:ext cx="2811349" cy="307777"/>
          </a:xfrm>
          <a:prstGeom prst="rect">
            <a:avLst/>
          </a:prstGeom>
          <a:noFill/>
        </p:spPr>
        <p:txBody>
          <a:bodyPr wrap="square">
            <a:spAutoFit/>
          </a:bodyPr>
          <a:lstStyle/>
          <a:p>
            <a:pPr marL="285750" indent="-285750">
              <a:buFont typeface="Wingdings" panose="05000000000000000000" pitchFamily="2" charset="2"/>
              <a:buChar char="u"/>
            </a:pPr>
            <a:r>
              <a:rPr lang="zh-CN" altLang="en-US" sz="1400" dirty="0">
                <a:solidFill>
                  <a:schemeClr val="tx1">
                    <a:lumMod val="75000"/>
                    <a:lumOff val="25000"/>
                  </a:schemeClr>
                </a:solidFill>
                <a:cs typeface="+mn-ea"/>
                <a:sym typeface="+mn-lt"/>
              </a:rPr>
              <a:t>直接材料、运费和装卸费</a:t>
            </a:r>
          </a:p>
        </p:txBody>
      </p:sp>
      <p:sp>
        <p:nvSpPr>
          <p:cNvPr id="51" name="文本框 50"/>
          <p:cNvSpPr txBox="1"/>
          <p:nvPr/>
        </p:nvSpPr>
        <p:spPr>
          <a:xfrm>
            <a:off x="7274259" y="3888590"/>
            <a:ext cx="1721671" cy="307777"/>
          </a:xfrm>
          <a:prstGeom prst="rect">
            <a:avLst/>
          </a:prstGeom>
          <a:noFill/>
        </p:spPr>
        <p:txBody>
          <a:bodyPr wrap="square">
            <a:spAutoFit/>
          </a:bodyPr>
          <a:lstStyle/>
          <a:p>
            <a:pPr marL="285750" indent="-285750">
              <a:buFont typeface="Wingdings" panose="05000000000000000000" pitchFamily="2" charset="2"/>
              <a:buChar char="u"/>
            </a:pPr>
            <a:r>
              <a:rPr lang="zh-CN" altLang="en-US" sz="1400" dirty="0">
                <a:solidFill>
                  <a:schemeClr val="tx1">
                    <a:lumMod val="75000"/>
                    <a:lumOff val="25000"/>
                  </a:schemeClr>
                </a:solidFill>
                <a:cs typeface="+mn-ea"/>
                <a:sym typeface="+mn-lt"/>
              </a:rPr>
              <a:t>直接人工</a:t>
            </a:r>
          </a:p>
        </p:txBody>
      </p:sp>
      <p:sp>
        <p:nvSpPr>
          <p:cNvPr id="53" name="文本框 52"/>
          <p:cNvSpPr txBox="1"/>
          <p:nvPr/>
        </p:nvSpPr>
        <p:spPr>
          <a:xfrm>
            <a:off x="7274260" y="4329165"/>
            <a:ext cx="991999" cy="307777"/>
          </a:xfrm>
          <a:prstGeom prst="rect">
            <a:avLst/>
          </a:prstGeom>
          <a:noFill/>
        </p:spPr>
        <p:txBody>
          <a:bodyPr wrap="square">
            <a:spAutoFit/>
          </a:bodyPr>
          <a:lstStyle/>
          <a:p>
            <a:pPr marL="285750" indent="-285750">
              <a:buFont typeface="Wingdings" panose="05000000000000000000" pitchFamily="2" charset="2"/>
              <a:buChar char="u"/>
            </a:pPr>
            <a:r>
              <a:rPr lang="zh-CN" altLang="en-US" sz="1400" dirty="0">
                <a:solidFill>
                  <a:schemeClr val="tx1">
                    <a:lumMod val="75000"/>
                    <a:lumOff val="25000"/>
                  </a:schemeClr>
                </a:solidFill>
                <a:cs typeface="+mn-ea"/>
                <a:sym typeface="+mn-lt"/>
              </a:rPr>
              <a:t>折旧</a:t>
            </a:r>
          </a:p>
        </p:txBody>
      </p:sp>
      <p:sp>
        <p:nvSpPr>
          <p:cNvPr id="55" name="文本框 54"/>
          <p:cNvSpPr txBox="1"/>
          <p:nvPr/>
        </p:nvSpPr>
        <p:spPr>
          <a:xfrm>
            <a:off x="8139607" y="4303376"/>
            <a:ext cx="1080654" cy="307777"/>
          </a:xfrm>
          <a:prstGeom prst="rect">
            <a:avLst/>
          </a:prstGeom>
          <a:noFill/>
        </p:spPr>
        <p:txBody>
          <a:bodyPr wrap="square">
            <a:spAutoFit/>
          </a:bodyPr>
          <a:lstStyle/>
          <a:p>
            <a:pPr marL="285750" indent="-285750">
              <a:buFont typeface="Wingdings" panose="05000000000000000000" pitchFamily="2" charset="2"/>
              <a:buChar char="u"/>
            </a:pPr>
            <a:r>
              <a:rPr lang="zh-CN" altLang="en-US" sz="1400" dirty="0">
                <a:solidFill>
                  <a:schemeClr val="tx1">
                    <a:lumMod val="75000"/>
                    <a:lumOff val="25000"/>
                  </a:schemeClr>
                </a:solidFill>
                <a:cs typeface="+mn-ea"/>
                <a:sym typeface="+mn-lt"/>
              </a:rPr>
              <a:t>费用</a:t>
            </a:r>
          </a:p>
        </p:txBody>
      </p:sp>
      <p:sp>
        <p:nvSpPr>
          <p:cNvPr id="57" name="文本框 56"/>
          <p:cNvSpPr txBox="1"/>
          <p:nvPr/>
        </p:nvSpPr>
        <p:spPr>
          <a:xfrm>
            <a:off x="9093823" y="4297645"/>
            <a:ext cx="1080654" cy="307777"/>
          </a:xfrm>
          <a:prstGeom prst="rect">
            <a:avLst/>
          </a:prstGeom>
          <a:noFill/>
        </p:spPr>
        <p:txBody>
          <a:bodyPr wrap="square">
            <a:spAutoFit/>
          </a:bodyPr>
          <a:lstStyle/>
          <a:p>
            <a:pPr marL="285750" indent="-285750">
              <a:buFont typeface="Wingdings" panose="05000000000000000000" pitchFamily="2" charset="2"/>
              <a:buChar char="u"/>
            </a:pPr>
            <a:r>
              <a:rPr lang="zh-CN" altLang="en-US" sz="1400" dirty="0">
                <a:solidFill>
                  <a:schemeClr val="tx1">
                    <a:lumMod val="75000"/>
                    <a:lumOff val="25000"/>
                  </a:schemeClr>
                </a:solidFill>
                <a:cs typeface="+mn-ea"/>
                <a:sym typeface="+mn-lt"/>
              </a:rPr>
              <a:t>其他</a:t>
            </a:r>
          </a:p>
        </p:txBody>
      </p:sp>
      <p:sp>
        <p:nvSpPr>
          <p:cNvPr id="17" name="标题 1"/>
          <p:cNvSpPr txBox="1"/>
          <p:nvPr/>
        </p:nvSpPr>
        <p:spPr>
          <a:xfrm>
            <a:off x="1718929" y="998610"/>
            <a:ext cx="2268279" cy="358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chemeClr val="tx1">
                    <a:lumMod val="75000"/>
                    <a:lumOff val="25000"/>
                  </a:schemeClr>
                </a:solidFill>
                <a:latin typeface="+mn-lt"/>
                <a:ea typeface="+mn-ea"/>
                <a:cs typeface="+mn-ea"/>
                <a:sym typeface="+mn-lt"/>
              </a:rPr>
              <a:t>预算内容</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heel(1)">
                                      <p:cBhvr>
                                        <p:cTn id="18" dur="2000"/>
                                        <p:tgtEl>
                                          <p:spTgt spid="18"/>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heel(1)">
                                      <p:cBhvr>
                                        <p:cTn id="21" dur="2000"/>
                                        <p:tgtEl>
                                          <p:spTgt spid="19"/>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1000"/>
                                        <p:tgtEl>
                                          <p:spTgt spid="57"/>
                                        </p:tgtEl>
                                      </p:cBhvr>
                                    </p:animEffect>
                                    <p:anim calcmode="lin" valueType="num">
                                      <p:cBhvr>
                                        <p:cTn id="50" dur="1000" fill="hold"/>
                                        <p:tgtEl>
                                          <p:spTgt spid="57"/>
                                        </p:tgtEl>
                                        <p:attrNameLst>
                                          <p:attrName>ppt_x</p:attrName>
                                        </p:attrNameLst>
                                      </p:cBhvr>
                                      <p:tavLst>
                                        <p:tav tm="0">
                                          <p:val>
                                            <p:strVal val="#ppt_x"/>
                                          </p:val>
                                        </p:tav>
                                        <p:tav tm="100000">
                                          <p:val>
                                            <p:strVal val="#ppt_x"/>
                                          </p:val>
                                        </p:tav>
                                      </p:tavLst>
                                    </p:anim>
                                    <p:anim calcmode="lin" valueType="num">
                                      <p:cBhvr>
                                        <p:cTn id="51" dur="1000" fill="hold"/>
                                        <p:tgtEl>
                                          <p:spTgt spid="5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fade">
                                      <p:cBhvr>
                                        <p:cTn id="61" dur="1000"/>
                                        <p:tgtEl>
                                          <p:spTgt spid="53"/>
                                        </p:tgtEl>
                                      </p:cBhvr>
                                    </p:animEffect>
                                    <p:anim calcmode="lin" valueType="num">
                                      <p:cBhvr>
                                        <p:cTn id="62" dur="1000" fill="hold"/>
                                        <p:tgtEl>
                                          <p:spTgt spid="53"/>
                                        </p:tgtEl>
                                        <p:attrNameLst>
                                          <p:attrName>ppt_x</p:attrName>
                                        </p:attrNameLst>
                                      </p:cBhvr>
                                      <p:tavLst>
                                        <p:tav tm="0">
                                          <p:val>
                                            <p:strVal val="#ppt_x"/>
                                          </p:val>
                                        </p:tav>
                                        <p:tav tm="100000">
                                          <p:val>
                                            <p:strVal val="#ppt_x"/>
                                          </p:val>
                                        </p:tav>
                                      </p:tavLst>
                                    </p:anim>
                                    <p:anim calcmode="lin" valueType="num">
                                      <p:cBhvr>
                                        <p:cTn id="63" dur="1000" fill="hold"/>
                                        <p:tgtEl>
                                          <p:spTgt spid="5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42" presetClass="entr" presetSubtype="0"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fade">
                                      <p:cBhvr>
                                        <p:cTn id="73" dur="1000"/>
                                        <p:tgtEl>
                                          <p:spTgt spid="49"/>
                                        </p:tgtEl>
                                      </p:cBhvr>
                                    </p:animEffect>
                                    <p:anim calcmode="lin" valueType="num">
                                      <p:cBhvr>
                                        <p:cTn id="74" dur="1000" fill="hold"/>
                                        <p:tgtEl>
                                          <p:spTgt spid="49"/>
                                        </p:tgtEl>
                                        <p:attrNameLst>
                                          <p:attrName>ppt_x</p:attrName>
                                        </p:attrNameLst>
                                      </p:cBhvr>
                                      <p:tavLst>
                                        <p:tav tm="0">
                                          <p:val>
                                            <p:strVal val="#ppt_x"/>
                                          </p:val>
                                        </p:tav>
                                        <p:tav tm="100000">
                                          <p:val>
                                            <p:strVal val="#ppt_x"/>
                                          </p:val>
                                        </p:tav>
                                      </p:tavLst>
                                    </p:anim>
                                    <p:anim calcmode="lin" valueType="num">
                                      <p:cBhvr>
                                        <p:cTn id="75" dur="1000" fill="hold"/>
                                        <p:tgtEl>
                                          <p:spTgt spid="49"/>
                                        </p:tgtEl>
                                        <p:attrNameLst>
                                          <p:attrName>ppt_y</p:attrName>
                                        </p:attrNameLst>
                                      </p:cBhvr>
                                      <p:tavLst>
                                        <p:tav tm="0">
                                          <p:val>
                                            <p:strVal val="#ppt_y+.1"/>
                                          </p:val>
                                        </p:tav>
                                        <p:tav tm="100000">
                                          <p:val>
                                            <p:strVal val="#ppt_y"/>
                                          </p:val>
                                        </p:tav>
                                      </p:tavLst>
                                    </p:anim>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4" grpId="0" animBg="1"/>
      <p:bldP spid="7" grpId="0"/>
      <p:bldP spid="8" grpId="0"/>
      <p:bldP spid="10" grpId="0"/>
      <p:bldP spid="12" grpId="0"/>
      <p:bldP spid="33" grpId="0"/>
      <p:bldP spid="49" grpId="0"/>
      <p:bldP spid="51" grpId="0"/>
      <p:bldP spid="53" grpId="0"/>
      <p:bldP spid="55" grpId="0"/>
      <p:bldP spid="57"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671994" y="1910386"/>
            <a:ext cx="4028667" cy="400110"/>
          </a:xfrm>
          <a:prstGeom prst="rect">
            <a:avLst/>
          </a:prstGeom>
          <a:solidFill>
            <a:srgbClr val="1E66DE"/>
          </a:solidFill>
        </p:spPr>
        <p:txBody>
          <a:bodyPr wrap="square">
            <a:spAutoFit/>
          </a:bodyPr>
          <a:lstStyle>
            <a:defPPr>
              <a:defRPr lang="zh-CN"/>
            </a:defPPr>
            <a:lvl1pPr algn="ctr">
              <a:defRPr sz="2000">
                <a:solidFill>
                  <a:srgbClr val="3D90C3"/>
                </a:solidFill>
                <a:latin typeface="胡晓波男神体" panose="02010600030101010101" pitchFamily="2" charset="-122"/>
                <a:ea typeface="胡晓波男神体" panose="02010600030101010101" pitchFamily="2" charset="-122"/>
                <a:cs typeface="胡晓波男神体" panose="02010600030101010101" pitchFamily="2" charset="-122"/>
              </a:defRPr>
            </a:lvl1pPr>
          </a:lstStyle>
          <a:p>
            <a:r>
              <a:rPr lang="zh-CN" altLang="en-US" b="1" dirty="0">
                <a:solidFill>
                  <a:schemeClr val="bg1"/>
                </a:solidFill>
                <a:latin typeface="+mn-lt"/>
                <a:ea typeface="+mn-ea"/>
                <a:cs typeface="+mn-ea"/>
                <a:sym typeface="+mn-lt"/>
              </a:rPr>
              <a:t>生产预算</a:t>
            </a:r>
            <a:r>
              <a:rPr lang="en-US" altLang="zh-CN" b="1" dirty="0">
                <a:solidFill>
                  <a:schemeClr val="bg1"/>
                </a:solidFill>
                <a:latin typeface="+mn-lt"/>
                <a:ea typeface="+mn-ea"/>
                <a:cs typeface="+mn-ea"/>
                <a:sym typeface="+mn-lt"/>
              </a:rPr>
              <a:t>-</a:t>
            </a:r>
            <a:r>
              <a:rPr lang="zh-CN" altLang="en-US" b="1" dirty="0">
                <a:solidFill>
                  <a:schemeClr val="bg1"/>
                </a:solidFill>
                <a:latin typeface="+mn-lt"/>
                <a:ea typeface="+mn-ea"/>
                <a:cs typeface="+mn-ea"/>
                <a:sym typeface="+mn-lt"/>
              </a:rPr>
              <a:t>直接材料费</a:t>
            </a:r>
          </a:p>
        </p:txBody>
      </p:sp>
      <p:sp>
        <p:nvSpPr>
          <p:cNvPr id="10" name="任意多边形 9"/>
          <p:cNvSpPr/>
          <p:nvPr/>
        </p:nvSpPr>
        <p:spPr>
          <a:xfrm>
            <a:off x="296883" y="2134103"/>
            <a:ext cx="7490847" cy="905980"/>
          </a:xfrm>
          <a:custGeom>
            <a:avLst/>
            <a:gdLst>
              <a:gd name="connsiteX0" fmla="*/ 0 w 7490847"/>
              <a:gd name="connsiteY0" fmla="*/ 0 h 905980"/>
              <a:gd name="connsiteX1" fmla="*/ 6994566 w 7490847"/>
              <a:gd name="connsiteY1" fmla="*/ 0 h 905980"/>
              <a:gd name="connsiteX2" fmla="*/ 6994566 w 7490847"/>
              <a:gd name="connsiteY2" fmla="*/ 4364 h 905980"/>
              <a:gd name="connsiteX3" fmla="*/ 7037857 w 7490847"/>
              <a:gd name="connsiteY3" fmla="*/ 0 h 905980"/>
              <a:gd name="connsiteX4" fmla="*/ 7490847 w 7490847"/>
              <a:gd name="connsiteY4" fmla="*/ 452990 h 905980"/>
              <a:gd name="connsiteX5" fmla="*/ 7037857 w 7490847"/>
              <a:gd name="connsiteY5" fmla="*/ 905980 h 905980"/>
              <a:gd name="connsiteX6" fmla="*/ 6994566 w 7490847"/>
              <a:gd name="connsiteY6" fmla="*/ 901616 h 905980"/>
              <a:gd name="connsiteX7" fmla="*/ 6994566 w 7490847"/>
              <a:gd name="connsiteY7" fmla="*/ 905980 h 905980"/>
              <a:gd name="connsiteX8" fmla="*/ 0 w 7490847"/>
              <a:gd name="connsiteY8" fmla="*/ 905980 h 90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0847" h="905980">
                <a:moveTo>
                  <a:pt x="0" y="0"/>
                </a:moveTo>
                <a:lnTo>
                  <a:pt x="6994566" y="0"/>
                </a:lnTo>
                <a:lnTo>
                  <a:pt x="6994566" y="4364"/>
                </a:lnTo>
                <a:lnTo>
                  <a:pt x="7037857" y="0"/>
                </a:lnTo>
                <a:cubicBezTo>
                  <a:pt x="7288036" y="0"/>
                  <a:pt x="7490847" y="202811"/>
                  <a:pt x="7490847" y="452990"/>
                </a:cubicBezTo>
                <a:cubicBezTo>
                  <a:pt x="7490847" y="703169"/>
                  <a:pt x="7288036" y="905980"/>
                  <a:pt x="7037857" y="905980"/>
                </a:cubicBezTo>
                <a:lnTo>
                  <a:pt x="6994566" y="901616"/>
                </a:lnTo>
                <a:lnTo>
                  <a:pt x="6994566" y="905980"/>
                </a:lnTo>
                <a:lnTo>
                  <a:pt x="0" y="905980"/>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cs typeface="+mn-ea"/>
              <a:sym typeface="+mn-lt"/>
            </a:endParaRPr>
          </a:p>
        </p:txBody>
      </p:sp>
      <p:sp>
        <p:nvSpPr>
          <p:cNvPr id="11" name="任意多边形 10"/>
          <p:cNvSpPr/>
          <p:nvPr/>
        </p:nvSpPr>
        <p:spPr>
          <a:xfrm>
            <a:off x="296883" y="3040083"/>
            <a:ext cx="6427767" cy="905980"/>
          </a:xfrm>
          <a:custGeom>
            <a:avLst/>
            <a:gdLst>
              <a:gd name="connsiteX0" fmla="*/ 0 w 7490847"/>
              <a:gd name="connsiteY0" fmla="*/ 0 h 905980"/>
              <a:gd name="connsiteX1" fmla="*/ 6994566 w 7490847"/>
              <a:gd name="connsiteY1" fmla="*/ 0 h 905980"/>
              <a:gd name="connsiteX2" fmla="*/ 6994566 w 7490847"/>
              <a:gd name="connsiteY2" fmla="*/ 4364 h 905980"/>
              <a:gd name="connsiteX3" fmla="*/ 7037857 w 7490847"/>
              <a:gd name="connsiteY3" fmla="*/ 0 h 905980"/>
              <a:gd name="connsiteX4" fmla="*/ 7490847 w 7490847"/>
              <a:gd name="connsiteY4" fmla="*/ 452990 h 905980"/>
              <a:gd name="connsiteX5" fmla="*/ 7037857 w 7490847"/>
              <a:gd name="connsiteY5" fmla="*/ 905980 h 905980"/>
              <a:gd name="connsiteX6" fmla="*/ 6994566 w 7490847"/>
              <a:gd name="connsiteY6" fmla="*/ 901616 h 905980"/>
              <a:gd name="connsiteX7" fmla="*/ 6994566 w 7490847"/>
              <a:gd name="connsiteY7" fmla="*/ 905980 h 905980"/>
              <a:gd name="connsiteX8" fmla="*/ 0 w 7490847"/>
              <a:gd name="connsiteY8" fmla="*/ 905980 h 90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0847" h="905980">
                <a:moveTo>
                  <a:pt x="0" y="0"/>
                </a:moveTo>
                <a:lnTo>
                  <a:pt x="6994566" y="0"/>
                </a:lnTo>
                <a:lnTo>
                  <a:pt x="6994566" y="4364"/>
                </a:lnTo>
                <a:lnTo>
                  <a:pt x="7037857" y="0"/>
                </a:lnTo>
                <a:cubicBezTo>
                  <a:pt x="7288036" y="0"/>
                  <a:pt x="7490847" y="202811"/>
                  <a:pt x="7490847" y="452990"/>
                </a:cubicBezTo>
                <a:cubicBezTo>
                  <a:pt x="7490847" y="703169"/>
                  <a:pt x="7288036" y="905980"/>
                  <a:pt x="7037857" y="905980"/>
                </a:cubicBezTo>
                <a:lnTo>
                  <a:pt x="6994566" y="901616"/>
                </a:lnTo>
                <a:lnTo>
                  <a:pt x="6994566" y="905980"/>
                </a:lnTo>
                <a:lnTo>
                  <a:pt x="0" y="905980"/>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cs typeface="+mn-ea"/>
              <a:sym typeface="+mn-lt"/>
            </a:endParaRPr>
          </a:p>
        </p:txBody>
      </p:sp>
      <p:sp>
        <p:nvSpPr>
          <p:cNvPr id="12" name="任意多边形 11"/>
          <p:cNvSpPr/>
          <p:nvPr/>
        </p:nvSpPr>
        <p:spPr>
          <a:xfrm>
            <a:off x="296882" y="3946063"/>
            <a:ext cx="8218468" cy="905980"/>
          </a:xfrm>
          <a:custGeom>
            <a:avLst/>
            <a:gdLst>
              <a:gd name="connsiteX0" fmla="*/ 0 w 7490847"/>
              <a:gd name="connsiteY0" fmla="*/ 0 h 905980"/>
              <a:gd name="connsiteX1" fmla="*/ 6994566 w 7490847"/>
              <a:gd name="connsiteY1" fmla="*/ 0 h 905980"/>
              <a:gd name="connsiteX2" fmla="*/ 6994566 w 7490847"/>
              <a:gd name="connsiteY2" fmla="*/ 4364 h 905980"/>
              <a:gd name="connsiteX3" fmla="*/ 7037857 w 7490847"/>
              <a:gd name="connsiteY3" fmla="*/ 0 h 905980"/>
              <a:gd name="connsiteX4" fmla="*/ 7490847 w 7490847"/>
              <a:gd name="connsiteY4" fmla="*/ 452990 h 905980"/>
              <a:gd name="connsiteX5" fmla="*/ 7037857 w 7490847"/>
              <a:gd name="connsiteY5" fmla="*/ 905980 h 905980"/>
              <a:gd name="connsiteX6" fmla="*/ 6994566 w 7490847"/>
              <a:gd name="connsiteY6" fmla="*/ 901616 h 905980"/>
              <a:gd name="connsiteX7" fmla="*/ 6994566 w 7490847"/>
              <a:gd name="connsiteY7" fmla="*/ 905980 h 905980"/>
              <a:gd name="connsiteX8" fmla="*/ 0 w 7490847"/>
              <a:gd name="connsiteY8" fmla="*/ 905980 h 90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0847" h="905980">
                <a:moveTo>
                  <a:pt x="0" y="0"/>
                </a:moveTo>
                <a:lnTo>
                  <a:pt x="6994566" y="0"/>
                </a:lnTo>
                <a:lnTo>
                  <a:pt x="6994566" y="4364"/>
                </a:lnTo>
                <a:lnTo>
                  <a:pt x="7037857" y="0"/>
                </a:lnTo>
                <a:cubicBezTo>
                  <a:pt x="7288036" y="0"/>
                  <a:pt x="7490847" y="202811"/>
                  <a:pt x="7490847" y="452990"/>
                </a:cubicBezTo>
                <a:cubicBezTo>
                  <a:pt x="7490847" y="703169"/>
                  <a:pt x="7288036" y="905980"/>
                  <a:pt x="7037857" y="905980"/>
                </a:cubicBezTo>
                <a:lnTo>
                  <a:pt x="6994566" y="901616"/>
                </a:lnTo>
                <a:lnTo>
                  <a:pt x="6994566" y="905980"/>
                </a:lnTo>
                <a:lnTo>
                  <a:pt x="0" y="905980"/>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cs typeface="+mn-ea"/>
              <a:sym typeface="+mn-lt"/>
            </a:endParaRPr>
          </a:p>
        </p:txBody>
      </p:sp>
      <p:sp>
        <p:nvSpPr>
          <p:cNvPr id="13" name="任意多边形 12"/>
          <p:cNvSpPr/>
          <p:nvPr/>
        </p:nvSpPr>
        <p:spPr>
          <a:xfrm>
            <a:off x="296882" y="4863927"/>
            <a:ext cx="8885218" cy="905980"/>
          </a:xfrm>
          <a:custGeom>
            <a:avLst/>
            <a:gdLst>
              <a:gd name="connsiteX0" fmla="*/ 0 w 7490847"/>
              <a:gd name="connsiteY0" fmla="*/ 0 h 905980"/>
              <a:gd name="connsiteX1" fmla="*/ 6994566 w 7490847"/>
              <a:gd name="connsiteY1" fmla="*/ 0 h 905980"/>
              <a:gd name="connsiteX2" fmla="*/ 6994566 w 7490847"/>
              <a:gd name="connsiteY2" fmla="*/ 4364 h 905980"/>
              <a:gd name="connsiteX3" fmla="*/ 7037857 w 7490847"/>
              <a:gd name="connsiteY3" fmla="*/ 0 h 905980"/>
              <a:gd name="connsiteX4" fmla="*/ 7490847 w 7490847"/>
              <a:gd name="connsiteY4" fmla="*/ 452990 h 905980"/>
              <a:gd name="connsiteX5" fmla="*/ 7037857 w 7490847"/>
              <a:gd name="connsiteY5" fmla="*/ 905980 h 905980"/>
              <a:gd name="connsiteX6" fmla="*/ 6994566 w 7490847"/>
              <a:gd name="connsiteY6" fmla="*/ 901616 h 905980"/>
              <a:gd name="connsiteX7" fmla="*/ 6994566 w 7490847"/>
              <a:gd name="connsiteY7" fmla="*/ 905980 h 905980"/>
              <a:gd name="connsiteX8" fmla="*/ 0 w 7490847"/>
              <a:gd name="connsiteY8" fmla="*/ 905980 h 90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0847" h="905980">
                <a:moveTo>
                  <a:pt x="0" y="0"/>
                </a:moveTo>
                <a:lnTo>
                  <a:pt x="6994566" y="0"/>
                </a:lnTo>
                <a:lnTo>
                  <a:pt x="6994566" y="4364"/>
                </a:lnTo>
                <a:lnTo>
                  <a:pt x="7037857" y="0"/>
                </a:lnTo>
                <a:cubicBezTo>
                  <a:pt x="7288036" y="0"/>
                  <a:pt x="7490847" y="202811"/>
                  <a:pt x="7490847" y="452990"/>
                </a:cubicBezTo>
                <a:cubicBezTo>
                  <a:pt x="7490847" y="703169"/>
                  <a:pt x="7288036" y="905980"/>
                  <a:pt x="7037857" y="905980"/>
                </a:cubicBezTo>
                <a:lnTo>
                  <a:pt x="6994566" y="901616"/>
                </a:lnTo>
                <a:lnTo>
                  <a:pt x="6994566" y="905980"/>
                </a:lnTo>
                <a:lnTo>
                  <a:pt x="0" y="905980"/>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cs typeface="+mn-ea"/>
              <a:sym typeface="+mn-lt"/>
            </a:endParaRPr>
          </a:p>
        </p:txBody>
      </p:sp>
      <p:sp>
        <p:nvSpPr>
          <p:cNvPr id="19" name="标题 1"/>
          <p:cNvSpPr txBox="1"/>
          <p:nvPr/>
        </p:nvSpPr>
        <p:spPr>
          <a:xfrm>
            <a:off x="1718929" y="998610"/>
            <a:ext cx="2268279" cy="358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chemeClr val="tx1">
                    <a:lumMod val="75000"/>
                    <a:lumOff val="25000"/>
                  </a:schemeClr>
                </a:solidFill>
                <a:latin typeface="+mn-lt"/>
                <a:ea typeface="+mn-ea"/>
                <a:cs typeface="+mn-ea"/>
                <a:sym typeface="+mn-lt"/>
              </a:rPr>
              <a:t>预算内容</a:t>
            </a:r>
          </a:p>
        </p:txBody>
      </p:sp>
      <p:sp>
        <p:nvSpPr>
          <p:cNvPr id="20" name="矩形 19"/>
          <p:cNvSpPr/>
          <p:nvPr/>
        </p:nvSpPr>
        <p:spPr>
          <a:xfrm>
            <a:off x="2719211" y="2673718"/>
            <a:ext cx="7436665" cy="338554"/>
          </a:xfrm>
          <a:prstGeom prst="rect">
            <a:avLst/>
          </a:prstGeom>
          <a:noFill/>
        </p:spPr>
        <p:txBody>
          <a:bodyPr wrap="square">
            <a:spAutoFit/>
          </a:bodyPr>
          <a:lstStyle/>
          <a:p>
            <a:r>
              <a:rPr lang="zh-CN" altLang="en-US" sz="1600" dirty="0">
                <a:solidFill>
                  <a:schemeClr val="tx1">
                    <a:lumMod val="75000"/>
                    <a:lumOff val="25000"/>
                  </a:schemeClr>
                </a:solidFill>
                <a:cs typeface="+mn-ea"/>
                <a:sym typeface="+mn-lt"/>
              </a:rPr>
              <a:t>直接材料属于纯粹的变动成本项目，需要与销量建立一定的函数关系</a:t>
            </a:r>
          </a:p>
        </p:txBody>
      </p:sp>
      <p:sp>
        <p:nvSpPr>
          <p:cNvPr id="21" name="矩形 20"/>
          <p:cNvSpPr/>
          <p:nvPr/>
        </p:nvSpPr>
        <p:spPr>
          <a:xfrm>
            <a:off x="2719211" y="3304291"/>
            <a:ext cx="3672800" cy="338554"/>
          </a:xfrm>
          <a:prstGeom prst="rect">
            <a:avLst/>
          </a:prstGeom>
          <a:noFill/>
        </p:spPr>
        <p:txBody>
          <a:bodyPr wrap="none">
            <a:spAutoFit/>
          </a:bodyPr>
          <a:lstStyle/>
          <a:p>
            <a:r>
              <a:rPr lang="zh-CN" altLang="en-US" sz="1600" dirty="0">
                <a:solidFill>
                  <a:schemeClr val="tx1">
                    <a:lumMod val="75000"/>
                    <a:lumOff val="25000"/>
                  </a:schemeClr>
                </a:solidFill>
                <a:cs typeface="+mn-ea"/>
                <a:sym typeface="+mn-lt"/>
              </a:rPr>
              <a:t>需要按每一种材料的使用量来计算成本</a:t>
            </a:r>
          </a:p>
        </p:txBody>
      </p:sp>
      <p:sp>
        <p:nvSpPr>
          <p:cNvPr id="22" name="矩形 21"/>
          <p:cNvSpPr/>
          <p:nvPr/>
        </p:nvSpPr>
        <p:spPr>
          <a:xfrm>
            <a:off x="2719211" y="3934864"/>
            <a:ext cx="7734300" cy="338554"/>
          </a:xfrm>
          <a:prstGeom prst="rect">
            <a:avLst/>
          </a:prstGeom>
          <a:noFill/>
        </p:spPr>
        <p:txBody>
          <a:bodyPr wrap="square">
            <a:spAutoFit/>
          </a:bodyPr>
          <a:lstStyle/>
          <a:p>
            <a:r>
              <a:rPr lang="zh-CN" altLang="en-US" sz="1600" dirty="0">
                <a:solidFill>
                  <a:schemeClr val="tx1">
                    <a:lumMod val="75000"/>
                    <a:lumOff val="25000"/>
                  </a:schemeClr>
                </a:solidFill>
                <a:cs typeface="+mn-ea"/>
                <a:sym typeface="+mn-lt"/>
              </a:rPr>
              <a:t>对于材料种类众多的企业，特别需要在平时就维护好成本系统</a:t>
            </a:r>
          </a:p>
        </p:txBody>
      </p:sp>
      <p:sp>
        <p:nvSpPr>
          <p:cNvPr id="23" name="矩形 22"/>
          <p:cNvSpPr/>
          <p:nvPr/>
        </p:nvSpPr>
        <p:spPr>
          <a:xfrm>
            <a:off x="2719211" y="4565436"/>
            <a:ext cx="6462889" cy="584775"/>
          </a:xfrm>
          <a:prstGeom prst="rect">
            <a:avLst/>
          </a:prstGeom>
          <a:noFill/>
        </p:spPr>
        <p:txBody>
          <a:bodyPr wrap="square">
            <a:spAutoFit/>
          </a:bodyPr>
          <a:lstStyle/>
          <a:p>
            <a:r>
              <a:rPr lang="zh-CN" altLang="en-US" sz="1600" dirty="0">
                <a:solidFill>
                  <a:schemeClr val="tx1">
                    <a:lumMod val="75000"/>
                    <a:lumOff val="25000"/>
                  </a:schemeClr>
                </a:solidFill>
                <a:cs typeface="+mn-ea"/>
                <a:sym typeface="+mn-lt"/>
              </a:rPr>
              <a:t>变通的方法是用上一个年度的单位成本或原材料占销售的百分比加以调整作为今年的成本数据但是不精确会漏掉很多应该做的调整</a:t>
            </a:r>
          </a:p>
        </p:txBody>
      </p:sp>
      <p:sp>
        <p:nvSpPr>
          <p:cNvPr id="8" name="泪滴形 7"/>
          <p:cNvSpPr/>
          <p:nvPr/>
        </p:nvSpPr>
        <p:spPr>
          <a:xfrm>
            <a:off x="2004291" y="2707924"/>
            <a:ext cx="434109" cy="434109"/>
          </a:xfrm>
          <a:prstGeom prst="teardrop">
            <a:avLst/>
          </a:prstGeom>
          <a:solidFill>
            <a:srgbClr val="1E6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24" name="泪滴形 23"/>
          <p:cNvSpPr/>
          <p:nvPr/>
        </p:nvSpPr>
        <p:spPr>
          <a:xfrm>
            <a:off x="2004291" y="3382692"/>
            <a:ext cx="434109" cy="434109"/>
          </a:xfrm>
          <a:prstGeom prst="teardrop">
            <a:avLst/>
          </a:prstGeom>
          <a:solidFill>
            <a:srgbClr val="1E6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25" name="泪滴形 24"/>
          <p:cNvSpPr/>
          <p:nvPr/>
        </p:nvSpPr>
        <p:spPr>
          <a:xfrm>
            <a:off x="2004291" y="4067816"/>
            <a:ext cx="434109" cy="434109"/>
          </a:xfrm>
          <a:prstGeom prst="teardrop">
            <a:avLst/>
          </a:prstGeom>
          <a:solidFill>
            <a:srgbClr val="1E6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
        <p:nvSpPr>
          <p:cNvPr id="26" name="泪滴形 25"/>
          <p:cNvSpPr/>
          <p:nvPr/>
        </p:nvSpPr>
        <p:spPr>
          <a:xfrm>
            <a:off x="2004291" y="4764250"/>
            <a:ext cx="434109" cy="434109"/>
          </a:xfrm>
          <a:prstGeom prst="teardrop">
            <a:avLst/>
          </a:prstGeom>
          <a:solidFill>
            <a:srgbClr val="1E6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4</a:t>
            </a:r>
            <a:endParaRPr lang="zh-CN" altLang="en-US" dirty="0"/>
          </a:p>
        </p:txBody>
      </p:sp>
      <p:cxnSp>
        <p:nvCxnSpPr>
          <p:cNvPr id="14" name="直接连接符 13"/>
          <p:cNvCxnSpPr/>
          <p:nvPr/>
        </p:nvCxnSpPr>
        <p:spPr>
          <a:xfrm>
            <a:off x="2671994" y="3142033"/>
            <a:ext cx="685993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2671994" y="3836943"/>
            <a:ext cx="685993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2671994" y="4478068"/>
            <a:ext cx="685993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2671994" y="5290868"/>
            <a:ext cx="685993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arn(inVertical)">
                                      <p:cBhvr>
                                        <p:cTn id="19" dur="500"/>
                                        <p:tgtEl>
                                          <p:spTgt spid="30"/>
                                        </p:tgtEl>
                                      </p:cBhvr>
                                    </p:animEffect>
                                  </p:childTnLst>
                                </p:cTn>
                              </p:par>
                              <p:par>
                                <p:cTn id="20" presetID="16" presetClass="entr" presetSubtype="21"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par>
                                <p:cTn id="23" presetID="16" presetClass="entr" presetSubtype="21"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arn(inVertical)">
                                      <p:cBhvr>
                                        <p:cTn id="25" dur="500"/>
                                        <p:tgtEl>
                                          <p:spTgt spid="28"/>
                                        </p:tgtEl>
                                      </p:cBhvr>
                                    </p:animEffect>
                                  </p:childTnLst>
                                </p:cTn>
                              </p:par>
                              <p:par>
                                <p:cTn id="26" presetID="16" presetClass="entr" presetSubtype="21"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2" presetClass="entr" presetSubtype="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0-#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0-#ppt_w/2"/>
                                          </p:val>
                                        </p:tav>
                                        <p:tav tm="100000">
                                          <p:val>
                                            <p:strVal val="#ppt_x"/>
                                          </p:val>
                                        </p:tav>
                                      </p:tavLst>
                                    </p:anim>
                                    <p:anim calcmode="lin" valueType="num">
                                      <p:cBhvr additive="base">
                                        <p:cTn id="40" dur="500" fill="hold"/>
                                        <p:tgtEl>
                                          <p:spTgt spid="24"/>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0-#ppt_w/2"/>
                                          </p:val>
                                        </p:tav>
                                        <p:tav tm="100000">
                                          <p:val>
                                            <p:strVal val="#ppt_x"/>
                                          </p:val>
                                        </p:tav>
                                      </p:tavLst>
                                    </p:anim>
                                    <p:anim calcmode="lin" valueType="num">
                                      <p:cBhvr additive="base">
                                        <p:cTn id="44" dur="500" fill="hold"/>
                                        <p:tgtEl>
                                          <p:spTgt spid="21"/>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0-#ppt_w/2"/>
                                          </p:val>
                                        </p:tav>
                                        <p:tav tm="100000">
                                          <p:val>
                                            <p:strVal val="#ppt_x"/>
                                          </p:val>
                                        </p:tav>
                                      </p:tavLst>
                                    </p:anim>
                                    <p:anim calcmode="lin" valueType="num">
                                      <p:cBhvr additive="base">
                                        <p:cTn id="48" dur="500" fill="hold"/>
                                        <p:tgtEl>
                                          <p:spTgt spid="25"/>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0-#ppt_w/2"/>
                                          </p:val>
                                        </p:tav>
                                        <p:tav tm="100000">
                                          <p:val>
                                            <p:strVal val="#ppt_x"/>
                                          </p:val>
                                        </p:tav>
                                      </p:tavLst>
                                    </p:anim>
                                    <p:anim calcmode="lin" valueType="num">
                                      <p:cBhvr additive="base">
                                        <p:cTn id="52" dur="500" fill="hold"/>
                                        <p:tgtEl>
                                          <p:spTgt spid="22"/>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0-#ppt_w/2"/>
                                          </p:val>
                                        </p:tav>
                                        <p:tav tm="100000">
                                          <p:val>
                                            <p:strVal val="#ppt_x"/>
                                          </p:val>
                                        </p:tav>
                                      </p:tavLst>
                                    </p:anim>
                                    <p:anim calcmode="lin" valueType="num">
                                      <p:cBhvr additive="base">
                                        <p:cTn id="56" dur="500" fill="hold"/>
                                        <p:tgtEl>
                                          <p:spTgt spid="26"/>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p:bldP spid="20" grpId="0"/>
      <p:bldP spid="21" grpId="0"/>
      <p:bldP spid="22" grpId="0"/>
      <p:bldP spid="23" grpId="0"/>
      <p:bldP spid="8" grpId="0" animBg="1"/>
      <p:bldP spid="24" grpId="0" animBg="1"/>
      <p:bldP spid="25"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圆角 29"/>
          <p:cNvSpPr/>
          <p:nvPr/>
        </p:nvSpPr>
        <p:spPr>
          <a:xfrm>
            <a:off x="3056102" y="1979034"/>
            <a:ext cx="7457417" cy="996548"/>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圆角 31"/>
          <p:cNvSpPr/>
          <p:nvPr/>
        </p:nvSpPr>
        <p:spPr>
          <a:xfrm>
            <a:off x="3056102" y="3200005"/>
            <a:ext cx="7457417" cy="883191"/>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圆角 33"/>
          <p:cNvSpPr/>
          <p:nvPr/>
        </p:nvSpPr>
        <p:spPr>
          <a:xfrm>
            <a:off x="3056102" y="4287332"/>
            <a:ext cx="7457417" cy="1163145"/>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718929" y="1979034"/>
            <a:ext cx="553998" cy="3652211"/>
          </a:xfrm>
          <a:prstGeom prst="rect">
            <a:avLst/>
          </a:prstGeom>
          <a:solidFill>
            <a:srgbClr val="1E66DE"/>
          </a:solidFill>
        </p:spPr>
        <p:txBody>
          <a:bodyPr vert="eaVert" wrap="square">
            <a:spAutoFit/>
          </a:bodyPr>
          <a:lstStyle>
            <a:defPPr>
              <a:defRPr lang="zh-CN"/>
            </a:defPPr>
            <a:lvl1pPr algn="ctr">
              <a:defRPr sz="2000">
                <a:solidFill>
                  <a:srgbClr val="3D90C3"/>
                </a:solidFill>
                <a:latin typeface="胡晓波男神体" panose="02010600030101010101" pitchFamily="2" charset="-122"/>
                <a:ea typeface="胡晓波男神体" panose="02010600030101010101" pitchFamily="2" charset="-122"/>
                <a:cs typeface="胡晓波男神体" panose="02010600030101010101" pitchFamily="2" charset="-122"/>
              </a:defRPr>
            </a:lvl1pPr>
          </a:lstStyle>
          <a:p>
            <a:r>
              <a:rPr lang="zh-CN" altLang="en-US" sz="2400" b="1" dirty="0">
                <a:solidFill>
                  <a:schemeClr val="bg1"/>
                </a:solidFill>
                <a:latin typeface="+mn-lt"/>
                <a:ea typeface="+mn-ea"/>
                <a:cs typeface="+mn-ea"/>
                <a:sym typeface="+mn-lt"/>
              </a:rPr>
              <a:t>生产预算</a:t>
            </a:r>
            <a:r>
              <a:rPr lang="en-US" altLang="zh-CN" sz="2400" b="1" dirty="0">
                <a:solidFill>
                  <a:schemeClr val="bg1"/>
                </a:solidFill>
                <a:latin typeface="+mn-lt"/>
                <a:ea typeface="+mn-ea"/>
                <a:cs typeface="+mn-ea"/>
                <a:sym typeface="+mn-lt"/>
              </a:rPr>
              <a:t>-</a:t>
            </a:r>
            <a:r>
              <a:rPr lang="zh-CN" altLang="en-US" sz="2400" b="1" dirty="0">
                <a:solidFill>
                  <a:schemeClr val="bg1"/>
                </a:solidFill>
                <a:latin typeface="+mn-lt"/>
                <a:ea typeface="+mn-ea"/>
                <a:cs typeface="+mn-ea"/>
                <a:sym typeface="+mn-lt"/>
              </a:rPr>
              <a:t>直接材料费</a:t>
            </a:r>
          </a:p>
        </p:txBody>
      </p:sp>
      <p:sp>
        <p:nvSpPr>
          <p:cNvPr id="27" name="文本框 26"/>
          <p:cNvSpPr txBox="1"/>
          <p:nvPr/>
        </p:nvSpPr>
        <p:spPr>
          <a:xfrm>
            <a:off x="3533543" y="2143776"/>
            <a:ext cx="778705" cy="646331"/>
          </a:xfrm>
          <a:prstGeom prst="rect">
            <a:avLst/>
          </a:prstGeom>
          <a:solidFill>
            <a:srgbClr val="1E66DE"/>
          </a:solidFill>
        </p:spPr>
        <p:txBody>
          <a:bodyPr wrap="square">
            <a:spAutoFit/>
          </a:bodyPr>
          <a:lstStyle>
            <a:defPPr>
              <a:defRPr lang="zh-CN"/>
            </a:defPPr>
            <a:lvl1pPr>
              <a:defRPr sz="2000" b="1">
                <a:solidFill>
                  <a:schemeClr val="tx1">
                    <a:lumMod val="75000"/>
                    <a:lumOff val="25000"/>
                  </a:schemeClr>
                </a:solidFill>
                <a:latin typeface="微软雅黑" panose="020B0503020204020204" charset="-122"/>
                <a:ea typeface="微软雅黑" panose="020B0503020204020204" charset="-122"/>
              </a:defRPr>
            </a:lvl1pPr>
          </a:lstStyle>
          <a:p>
            <a:pPr algn="ctr"/>
            <a:r>
              <a:rPr lang="zh-CN" altLang="en-US" sz="1800" dirty="0">
                <a:solidFill>
                  <a:schemeClr val="bg1"/>
                </a:solidFill>
                <a:latin typeface="+mn-lt"/>
                <a:ea typeface="+mn-ea"/>
                <a:cs typeface="+mn-ea"/>
                <a:sym typeface="+mn-lt"/>
              </a:rPr>
              <a:t>物料清单</a:t>
            </a:r>
          </a:p>
        </p:txBody>
      </p:sp>
      <p:sp>
        <p:nvSpPr>
          <p:cNvPr id="29" name="文本框 28"/>
          <p:cNvSpPr txBox="1"/>
          <p:nvPr/>
        </p:nvSpPr>
        <p:spPr>
          <a:xfrm>
            <a:off x="4660378" y="2085875"/>
            <a:ext cx="3827560" cy="704232"/>
          </a:xfrm>
          <a:prstGeom prst="rect">
            <a:avLst/>
          </a:prstGeom>
          <a:noFill/>
        </p:spPr>
        <p:txBody>
          <a:bodyPr wrap="square">
            <a:spAutoFit/>
          </a:bodyPr>
          <a:lstStyle>
            <a:defPPr>
              <a:defRPr lang="zh-CN"/>
            </a:defPPr>
            <a:lvl1pPr>
              <a:defRPr sz="1600">
                <a:solidFill>
                  <a:schemeClr val="tx1">
                    <a:lumMod val="75000"/>
                    <a:lumOff val="25000"/>
                  </a:schemeClr>
                </a:solidFill>
                <a:latin typeface="微软雅黑" panose="020B0503020204020204" charset="-122"/>
                <a:ea typeface="微软雅黑" panose="020B0503020204020204" charset="-122"/>
              </a:defRPr>
            </a:lvl1pPr>
          </a:lstStyle>
          <a:p>
            <a:pPr>
              <a:lnSpc>
                <a:spcPct val="150000"/>
              </a:lnSpc>
            </a:pPr>
            <a:r>
              <a:rPr lang="en-US" altLang="zh-CN" sz="1400" dirty="0">
                <a:latin typeface="+mn-lt"/>
                <a:ea typeface="+mn-ea"/>
                <a:cs typeface="+mn-ea"/>
                <a:sym typeface="+mn-lt"/>
              </a:rPr>
              <a:t>1.</a:t>
            </a:r>
            <a:r>
              <a:rPr lang="zh-CN" altLang="en-US" sz="1400" dirty="0">
                <a:latin typeface="+mn-lt"/>
                <a:ea typeface="+mn-ea"/>
                <a:cs typeface="+mn-ea"/>
                <a:sym typeface="+mn-lt"/>
              </a:rPr>
              <a:t>考虑国产化</a:t>
            </a:r>
          </a:p>
          <a:p>
            <a:pPr>
              <a:lnSpc>
                <a:spcPct val="150000"/>
              </a:lnSpc>
            </a:pPr>
            <a:r>
              <a:rPr lang="en-US" altLang="zh-CN" sz="1400" dirty="0">
                <a:latin typeface="+mn-lt"/>
                <a:ea typeface="+mn-ea"/>
                <a:cs typeface="+mn-ea"/>
                <a:sym typeface="+mn-lt"/>
              </a:rPr>
              <a:t>2.</a:t>
            </a:r>
            <a:r>
              <a:rPr lang="zh-CN" altLang="en-US" sz="1400" dirty="0">
                <a:latin typeface="+mn-lt"/>
                <a:ea typeface="+mn-ea"/>
                <a:cs typeface="+mn-ea"/>
                <a:sym typeface="+mn-lt"/>
              </a:rPr>
              <a:t>材料使用量的改进</a:t>
            </a:r>
            <a:r>
              <a:rPr lang="en-US" altLang="zh-CN" sz="1400" dirty="0">
                <a:latin typeface="+mn-lt"/>
                <a:ea typeface="+mn-ea"/>
                <a:cs typeface="+mn-ea"/>
                <a:sym typeface="+mn-lt"/>
              </a:rPr>
              <a:t>- </a:t>
            </a:r>
            <a:r>
              <a:rPr lang="zh-CN" altLang="en-US" sz="1400" dirty="0">
                <a:latin typeface="+mn-lt"/>
                <a:ea typeface="+mn-ea"/>
                <a:cs typeface="+mn-ea"/>
                <a:sym typeface="+mn-lt"/>
              </a:rPr>
              <a:t>降低损耗</a:t>
            </a:r>
          </a:p>
        </p:txBody>
      </p:sp>
      <p:sp>
        <p:nvSpPr>
          <p:cNvPr id="33" name="文本框 32"/>
          <p:cNvSpPr txBox="1"/>
          <p:nvPr/>
        </p:nvSpPr>
        <p:spPr>
          <a:xfrm>
            <a:off x="3468887" y="3323126"/>
            <a:ext cx="778705" cy="646331"/>
          </a:xfrm>
          <a:prstGeom prst="rect">
            <a:avLst/>
          </a:prstGeom>
          <a:solidFill>
            <a:srgbClr val="1E66DE"/>
          </a:solidFill>
        </p:spPr>
        <p:txBody>
          <a:bodyPr wrap="square">
            <a:spAutoFit/>
          </a:bodyPr>
          <a:lstStyle>
            <a:defPPr>
              <a:defRPr lang="zh-CN"/>
            </a:defPPr>
            <a:lvl1pPr>
              <a:defRPr sz="2000" b="1">
                <a:solidFill>
                  <a:schemeClr val="tx1">
                    <a:lumMod val="75000"/>
                    <a:lumOff val="25000"/>
                  </a:schemeClr>
                </a:solidFill>
                <a:latin typeface="微软雅黑" panose="020B0503020204020204" charset="-122"/>
                <a:ea typeface="微软雅黑" panose="020B0503020204020204" charset="-122"/>
              </a:defRPr>
            </a:lvl1pPr>
          </a:lstStyle>
          <a:p>
            <a:pPr algn="ctr"/>
            <a:r>
              <a:rPr lang="zh-CN" altLang="en-US" sz="1800" dirty="0">
                <a:solidFill>
                  <a:schemeClr val="bg1"/>
                </a:solidFill>
                <a:latin typeface="+mn-lt"/>
                <a:ea typeface="+mn-ea"/>
                <a:cs typeface="+mn-ea"/>
                <a:sym typeface="+mn-lt"/>
              </a:rPr>
              <a:t>采购单价</a:t>
            </a:r>
          </a:p>
        </p:txBody>
      </p:sp>
      <p:sp>
        <p:nvSpPr>
          <p:cNvPr id="35" name="文本框 34"/>
          <p:cNvSpPr txBox="1"/>
          <p:nvPr/>
        </p:nvSpPr>
        <p:spPr>
          <a:xfrm>
            <a:off x="4545169" y="3515134"/>
            <a:ext cx="5401261" cy="307777"/>
          </a:xfrm>
          <a:prstGeom prst="rect">
            <a:avLst/>
          </a:prstGeom>
          <a:noFill/>
        </p:spPr>
        <p:txBody>
          <a:bodyPr wrap="square">
            <a:spAutoFit/>
          </a:bodyPr>
          <a:lstStyle>
            <a:defPPr>
              <a:defRPr lang="zh-CN"/>
            </a:defPPr>
            <a:lvl1pPr>
              <a:defRPr sz="1600">
                <a:solidFill>
                  <a:schemeClr val="tx1">
                    <a:lumMod val="75000"/>
                    <a:lumOff val="25000"/>
                  </a:schemeClr>
                </a:solidFill>
                <a:latin typeface="微软雅黑" panose="020B0503020204020204" charset="-122"/>
                <a:ea typeface="微软雅黑" panose="020B0503020204020204" charset="-122"/>
              </a:defRPr>
            </a:lvl1pPr>
          </a:lstStyle>
          <a:p>
            <a:r>
              <a:rPr lang="zh-CN" altLang="en-US" sz="1400" dirty="0">
                <a:latin typeface="+mn-lt"/>
                <a:ea typeface="+mn-ea"/>
                <a:cs typeface="+mn-ea"/>
                <a:sym typeface="+mn-lt"/>
              </a:rPr>
              <a:t>考虑采购价格</a:t>
            </a:r>
            <a:r>
              <a:rPr lang="en-US" altLang="zh-CN" sz="1400" dirty="0">
                <a:latin typeface="+mn-lt"/>
                <a:ea typeface="+mn-ea"/>
                <a:cs typeface="+mn-ea"/>
                <a:sym typeface="+mn-lt"/>
              </a:rPr>
              <a:t>,</a:t>
            </a:r>
            <a:r>
              <a:rPr lang="zh-CN" altLang="en-US" sz="1400" dirty="0">
                <a:latin typeface="+mn-lt"/>
                <a:ea typeface="+mn-ea"/>
                <a:cs typeface="+mn-ea"/>
                <a:sym typeface="+mn-lt"/>
              </a:rPr>
              <a:t>运费、装卸费、进口关税的变动汇率影响</a:t>
            </a:r>
          </a:p>
        </p:txBody>
      </p:sp>
      <p:sp>
        <p:nvSpPr>
          <p:cNvPr id="39" name="文本框 38"/>
          <p:cNvSpPr txBox="1"/>
          <p:nvPr/>
        </p:nvSpPr>
        <p:spPr>
          <a:xfrm>
            <a:off x="3652740" y="4545738"/>
            <a:ext cx="411000" cy="646331"/>
          </a:xfrm>
          <a:prstGeom prst="rect">
            <a:avLst/>
          </a:prstGeom>
          <a:solidFill>
            <a:srgbClr val="1E66DE"/>
          </a:solidFill>
        </p:spPr>
        <p:txBody>
          <a:bodyPr wrap="square">
            <a:spAutoFit/>
          </a:bodyPr>
          <a:lstStyle>
            <a:defPPr>
              <a:defRPr lang="zh-CN"/>
            </a:defPPr>
            <a:lvl1pPr>
              <a:defRPr sz="2000" b="1">
                <a:solidFill>
                  <a:schemeClr val="tx1">
                    <a:lumMod val="75000"/>
                    <a:lumOff val="25000"/>
                  </a:schemeClr>
                </a:solidFill>
                <a:latin typeface="微软雅黑" panose="020B0503020204020204" charset="-122"/>
                <a:ea typeface="微软雅黑" panose="020B0503020204020204" charset="-122"/>
              </a:defRPr>
            </a:lvl1pPr>
          </a:lstStyle>
          <a:p>
            <a:r>
              <a:rPr lang="zh-CN" altLang="en-US" sz="1800" dirty="0">
                <a:solidFill>
                  <a:schemeClr val="bg1"/>
                </a:solidFill>
                <a:latin typeface="+mn-lt"/>
                <a:ea typeface="+mn-ea"/>
                <a:cs typeface="+mn-ea"/>
                <a:sym typeface="+mn-lt"/>
              </a:rPr>
              <a:t>建议</a:t>
            </a:r>
          </a:p>
        </p:txBody>
      </p:sp>
      <p:sp>
        <p:nvSpPr>
          <p:cNvPr id="41" name="文本框 40"/>
          <p:cNvSpPr txBox="1"/>
          <p:nvPr/>
        </p:nvSpPr>
        <p:spPr>
          <a:xfrm>
            <a:off x="4660378" y="4607293"/>
            <a:ext cx="6005846" cy="523220"/>
          </a:xfrm>
          <a:prstGeom prst="rect">
            <a:avLst/>
          </a:prstGeom>
          <a:noFill/>
        </p:spPr>
        <p:txBody>
          <a:bodyPr wrap="square">
            <a:spAutoFit/>
          </a:bodyPr>
          <a:lstStyle>
            <a:defPPr>
              <a:defRPr lang="zh-CN"/>
            </a:defPPr>
            <a:lvl1pPr>
              <a:defRPr sz="1600">
                <a:solidFill>
                  <a:schemeClr val="tx1">
                    <a:lumMod val="75000"/>
                    <a:lumOff val="25000"/>
                  </a:schemeClr>
                </a:solidFill>
                <a:latin typeface="微软雅黑" panose="020B0503020204020204" charset="-122"/>
                <a:ea typeface="微软雅黑" panose="020B0503020204020204" charset="-122"/>
              </a:defRPr>
            </a:lvl1pPr>
          </a:lstStyle>
          <a:p>
            <a:r>
              <a:rPr lang="en-US" altLang="zh-CN" sz="1400" dirty="0">
                <a:latin typeface="+mn-lt"/>
                <a:ea typeface="+mn-ea"/>
                <a:cs typeface="+mn-ea"/>
                <a:sym typeface="+mn-lt"/>
              </a:rPr>
              <a:t>1.</a:t>
            </a:r>
            <a:r>
              <a:rPr lang="zh-CN" altLang="en-US" sz="1400" dirty="0">
                <a:latin typeface="+mn-lt"/>
                <a:ea typeface="+mn-ea"/>
                <a:cs typeface="+mn-ea"/>
                <a:sym typeface="+mn-lt"/>
              </a:rPr>
              <a:t>关注主要的，昂贵的材料</a:t>
            </a:r>
          </a:p>
          <a:p>
            <a:r>
              <a:rPr lang="en-US" altLang="zh-CN" sz="1400" dirty="0">
                <a:latin typeface="+mn-lt"/>
                <a:ea typeface="+mn-ea"/>
                <a:cs typeface="+mn-ea"/>
                <a:sym typeface="+mn-lt"/>
              </a:rPr>
              <a:t>2.</a:t>
            </a:r>
            <a:r>
              <a:rPr lang="zh-CN" altLang="en-US" sz="1400" dirty="0">
                <a:latin typeface="+mn-lt"/>
                <a:ea typeface="+mn-ea"/>
                <a:cs typeface="+mn-ea"/>
                <a:sym typeface="+mn-lt"/>
              </a:rPr>
              <a:t>一个日常维护做的好的成本核算系统能节省大量的时间</a:t>
            </a:r>
          </a:p>
        </p:txBody>
      </p:sp>
      <p:sp>
        <p:nvSpPr>
          <p:cNvPr id="28" name="标题 1"/>
          <p:cNvSpPr txBox="1"/>
          <p:nvPr/>
        </p:nvSpPr>
        <p:spPr>
          <a:xfrm>
            <a:off x="1718929" y="998610"/>
            <a:ext cx="2268279" cy="358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chemeClr val="tx1">
                    <a:lumMod val="75000"/>
                    <a:lumOff val="25000"/>
                  </a:schemeClr>
                </a:solidFill>
                <a:latin typeface="+mn-lt"/>
                <a:ea typeface="+mn-ea"/>
                <a:cs typeface="+mn-ea"/>
                <a:sym typeface="+mn-lt"/>
              </a:rPr>
              <a:t>预算内容</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heel(1)">
                                      <p:cBhvr>
                                        <p:cTn id="19" dur="2000"/>
                                        <p:tgtEl>
                                          <p:spTgt spid="30"/>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heel(1)">
                                      <p:cBhvr>
                                        <p:cTn id="22" dur="2000"/>
                                        <p:tgtEl>
                                          <p:spTgt spid="32"/>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heel(1)">
                                      <p:cBhvr>
                                        <p:cTn id="25" dur="2000"/>
                                        <p:tgtEl>
                                          <p:spTgt spid="3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500" fill="hold"/>
                                        <p:tgtEl>
                                          <p:spTgt spid="27"/>
                                        </p:tgtEl>
                                        <p:attrNameLst>
                                          <p:attrName>ppt_x</p:attrName>
                                        </p:attrNameLst>
                                      </p:cBhvr>
                                      <p:tavLst>
                                        <p:tav tm="0">
                                          <p:val>
                                            <p:strVal val="#ppt_x"/>
                                          </p:val>
                                        </p:tav>
                                        <p:tav tm="100000">
                                          <p:val>
                                            <p:strVal val="#ppt_x"/>
                                          </p:val>
                                        </p:tav>
                                      </p:tavLst>
                                    </p:anim>
                                    <p:anim calcmode="lin" valueType="num">
                                      <p:cBhvr additive="base">
                                        <p:cTn id="31" dur="500" fill="hold"/>
                                        <p:tgtEl>
                                          <p:spTgt spid="27"/>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additive="base">
                                        <p:cTn id="34" dur="500" fill="hold"/>
                                        <p:tgtEl>
                                          <p:spTgt spid="33"/>
                                        </p:tgtEl>
                                        <p:attrNameLst>
                                          <p:attrName>ppt_x</p:attrName>
                                        </p:attrNameLst>
                                      </p:cBhvr>
                                      <p:tavLst>
                                        <p:tav tm="0">
                                          <p:val>
                                            <p:strVal val="#ppt_x"/>
                                          </p:val>
                                        </p:tav>
                                        <p:tav tm="100000">
                                          <p:val>
                                            <p:strVal val="#ppt_x"/>
                                          </p:val>
                                        </p:tav>
                                      </p:tavLst>
                                    </p:anim>
                                    <p:anim calcmode="lin" valueType="num">
                                      <p:cBhvr additive="base">
                                        <p:cTn id="35" dur="500" fill="hold"/>
                                        <p:tgtEl>
                                          <p:spTgt spid="33"/>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500" fill="hold"/>
                                        <p:tgtEl>
                                          <p:spTgt spid="39"/>
                                        </p:tgtEl>
                                        <p:attrNameLst>
                                          <p:attrName>ppt_x</p:attrName>
                                        </p:attrNameLst>
                                      </p:cBhvr>
                                      <p:tavLst>
                                        <p:tav tm="0">
                                          <p:val>
                                            <p:strVal val="#ppt_x"/>
                                          </p:val>
                                        </p:tav>
                                        <p:tav tm="100000">
                                          <p:val>
                                            <p:strVal val="#ppt_x"/>
                                          </p:val>
                                        </p:tav>
                                      </p:tavLst>
                                    </p:anim>
                                    <p:anim calcmode="lin" valueType="num">
                                      <p:cBhvr additive="base">
                                        <p:cTn id="39" dur="500" fill="hold"/>
                                        <p:tgtEl>
                                          <p:spTgt spid="39"/>
                                        </p:tgtEl>
                                        <p:attrNameLst>
                                          <p:attrName>ppt_y</p:attrName>
                                        </p:attrNameLst>
                                      </p:cBhvr>
                                      <p:tavLst>
                                        <p:tav tm="0">
                                          <p:val>
                                            <p:strVal val="1+#ppt_h/2"/>
                                          </p:val>
                                        </p:tav>
                                        <p:tav tm="100000">
                                          <p:val>
                                            <p:strVal val="#ppt_y"/>
                                          </p:val>
                                        </p:tav>
                                      </p:tavLst>
                                    </p:anim>
                                  </p:childTnLst>
                                </p:cTn>
                              </p:par>
                            </p:childTnLst>
                          </p:cTn>
                        </p:par>
                        <p:par>
                          <p:cTn id="40" fill="hold">
                            <p:stCondLst>
                              <p:cond delay="500"/>
                            </p:stCondLst>
                            <p:childTnLst>
                              <p:par>
                                <p:cTn id="41" presetID="42"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750"/>
                                        <p:tgtEl>
                                          <p:spTgt spid="29"/>
                                        </p:tgtEl>
                                      </p:cBhvr>
                                    </p:animEffect>
                                    <p:anim calcmode="lin" valueType="num">
                                      <p:cBhvr>
                                        <p:cTn id="44" dur="750" fill="hold"/>
                                        <p:tgtEl>
                                          <p:spTgt spid="29"/>
                                        </p:tgtEl>
                                        <p:attrNameLst>
                                          <p:attrName>ppt_x</p:attrName>
                                        </p:attrNameLst>
                                      </p:cBhvr>
                                      <p:tavLst>
                                        <p:tav tm="0">
                                          <p:val>
                                            <p:strVal val="#ppt_x"/>
                                          </p:val>
                                        </p:tav>
                                        <p:tav tm="100000">
                                          <p:val>
                                            <p:strVal val="#ppt_x"/>
                                          </p:val>
                                        </p:tav>
                                      </p:tavLst>
                                    </p:anim>
                                    <p:anim calcmode="lin" valueType="num">
                                      <p:cBhvr>
                                        <p:cTn id="45" dur="750" fill="hold"/>
                                        <p:tgtEl>
                                          <p:spTgt spid="29"/>
                                        </p:tgtEl>
                                        <p:attrNameLst>
                                          <p:attrName>ppt_y</p:attrName>
                                        </p:attrNameLst>
                                      </p:cBhvr>
                                      <p:tavLst>
                                        <p:tav tm="0">
                                          <p:val>
                                            <p:strVal val="#ppt_y+.1"/>
                                          </p:val>
                                        </p:tav>
                                        <p:tav tm="100000">
                                          <p:val>
                                            <p:strVal val="#ppt_y"/>
                                          </p:val>
                                        </p:tav>
                                      </p:tavLst>
                                    </p:anim>
                                  </p:childTnLst>
                                </p:cTn>
                              </p:par>
                            </p:childTnLst>
                          </p:cTn>
                        </p:par>
                        <p:par>
                          <p:cTn id="46" fill="hold">
                            <p:stCondLst>
                              <p:cond delay="1500"/>
                            </p:stCondLst>
                            <p:childTnLst>
                              <p:par>
                                <p:cTn id="47" presetID="42" presetClass="entr" presetSubtype="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750"/>
                                        <p:tgtEl>
                                          <p:spTgt spid="35"/>
                                        </p:tgtEl>
                                      </p:cBhvr>
                                    </p:animEffect>
                                    <p:anim calcmode="lin" valueType="num">
                                      <p:cBhvr>
                                        <p:cTn id="50" dur="750" fill="hold"/>
                                        <p:tgtEl>
                                          <p:spTgt spid="35"/>
                                        </p:tgtEl>
                                        <p:attrNameLst>
                                          <p:attrName>ppt_x</p:attrName>
                                        </p:attrNameLst>
                                      </p:cBhvr>
                                      <p:tavLst>
                                        <p:tav tm="0">
                                          <p:val>
                                            <p:strVal val="#ppt_x"/>
                                          </p:val>
                                        </p:tav>
                                        <p:tav tm="100000">
                                          <p:val>
                                            <p:strVal val="#ppt_x"/>
                                          </p:val>
                                        </p:tav>
                                      </p:tavLst>
                                    </p:anim>
                                    <p:anim calcmode="lin" valueType="num">
                                      <p:cBhvr>
                                        <p:cTn id="51" dur="750" fill="hold"/>
                                        <p:tgtEl>
                                          <p:spTgt spid="35"/>
                                        </p:tgtEl>
                                        <p:attrNameLst>
                                          <p:attrName>ppt_y</p:attrName>
                                        </p:attrNameLst>
                                      </p:cBhvr>
                                      <p:tavLst>
                                        <p:tav tm="0">
                                          <p:val>
                                            <p:strVal val="#ppt_y+.1"/>
                                          </p:val>
                                        </p:tav>
                                        <p:tav tm="100000">
                                          <p:val>
                                            <p:strVal val="#ppt_y"/>
                                          </p:val>
                                        </p:tav>
                                      </p:tavLst>
                                    </p:anim>
                                  </p:childTnLst>
                                </p:cTn>
                              </p:par>
                            </p:childTnLst>
                          </p:cTn>
                        </p:par>
                        <p:par>
                          <p:cTn id="52" fill="hold">
                            <p:stCondLst>
                              <p:cond delay="2500"/>
                            </p:stCondLst>
                            <p:childTnLst>
                              <p:par>
                                <p:cTn id="53" presetID="42" presetClass="entr" presetSubtype="0"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750"/>
                                        <p:tgtEl>
                                          <p:spTgt spid="41"/>
                                        </p:tgtEl>
                                      </p:cBhvr>
                                    </p:animEffect>
                                    <p:anim calcmode="lin" valueType="num">
                                      <p:cBhvr>
                                        <p:cTn id="56" dur="750" fill="hold"/>
                                        <p:tgtEl>
                                          <p:spTgt spid="41"/>
                                        </p:tgtEl>
                                        <p:attrNameLst>
                                          <p:attrName>ppt_x</p:attrName>
                                        </p:attrNameLst>
                                      </p:cBhvr>
                                      <p:tavLst>
                                        <p:tav tm="0">
                                          <p:val>
                                            <p:strVal val="#ppt_x"/>
                                          </p:val>
                                        </p:tav>
                                        <p:tav tm="100000">
                                          <p:val>
                                            <p:strVal val="#ppt_x"/>
                                          </p:val>
                                        </p:tav>
                                      </p:tavLst>
                                    </p:anim>
                                    <p:anim calcmode="lin" valueType="num">
                                      <p:cBhvr>
                                        <p:cTn id="57" dur="75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34" grpId="0" animBg="1"/>
      <p:bldP spid="4" grpId="0" animBg="1"/>
      <p:bldP spid="27" grpId="0" animBg="1"/>
      <p:bldP spid="29" grpId="0"/>
      <p:bldP spid="33" grpId="0" animBg="1"/>
      <p:bldP spid="35" grpId="0"/>
      <p:bldP spid="39" grpId="0" animBg="1"/>
      <p:bldP spid="41"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圆角 10"/>
          <p:cNvSpPr/>
          <p:nvPr/>
        </p:nvSpPr>
        <p:spPr>
          <a:xfrm>
            <a:off x="1819564" y="2792406"/>
            <a:ext cx="3435927" cy="996548"/>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p:cNvSpPr/>
          <p:nvPr/>
        </p:nvSpPr>
        <p:spPr>
          <a:xfrm>
            <a:off x="1819564" y="4258771"/>
            <a:ext cx="3435927" cy="996548"/>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p:cNvSpPr/>
          <p:nvPr/>
        </p:nvSpPr>
        <p:spPr>
          <a:xfrm>
            <a:off x="6200992" y="4232539"/>
            <a:ext cx="3435926" cy="996548"/>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p:cNvSpPr/>
          <p:nvPr/>
        </p:nvSpPr>
        <p:spPr>
          <a:xfrm>
            <a:off x="6200992" y="2792406"/>
            <a:ext cx="3435926" cy="996548"/>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984248" y="1922479"/>
            <a:ext cx="7652670" cy="400110"/>
          </a:xfrm>
          <a:prstGeom prst="rect">
            <a:avLst/>
          </a:prstGeom>
          <a:solidFill>
            <a:srgbClr val="1E66DE"/>
          </a:solidFill>
        </p:spPr>
        <p:txBody>
          <a:bodyPr wrap="square">
            <a:spAutoFit/>
          </a:bodyPr>
          <a:lstStyle>
            <a:defPPr>
              <a:defRPr lang="zh-CN"/>
            </a:defPPr>
            <a:lvl1pPr algn="ctr">
              <a:defRPr sz="2000">
                <a:solidFill>
                  <a:srgbClr val="3D90C3"/>
                </a:solidFill>
                <a:latin typeface="胡晓波男神体" panose="02010600030101010101" pitchFamily="2" charset="-122"/>
                <a:ea typeface="胡晓波男神体" panose="02010600030101010101" pitchFamily="2" charset="-122"/>
                <a:cs typeface="胡晓波男神体" panose="02010600030101010101" pitchFamily="2" charset="-122"/>
              </a:defRPr>
            </a:lvl1pPr>
          </a:lstStyle>
          <a:p>
            <a:r>
              <a:rPr lang="zh-CN" altLang="en-US" b="1" dirty="0">
                <a:solidFill>
                  <a:schemeClr val="bg1"/>
                </a:solidFill>
                <a:latin typeface="+mn-lt"/>
                <a:ea typeface="+mn-ea"/>
                <a:cs typeface="+mn-ea"/>
                <a:sym typeface="+mn-lt"/>
              </a:rPr>
              <a:t>生产预算</a:t>
            </a:r>
            <a:r>
              <a:rPr lang="en-US" altLang="zh-CN" b="1" dirty="0">
                <a:solidFill>
                  <a:schemeClr val="bg1"/>
                </a:solidFill>
                <a:latin typeface="+mn-lt"/>
                <a:ea typeface="+mn-ea"/>
                <a:cs typeface="+mn-ea"/>
                <a:sym typeface="+mn-lt"/>
              </a:rPr>
              <a:t>-</a:t>
            </a:r>
            <a:r>
              <a:rPr lang="zh-CN" altLang="en-US" b="1" dirty="0">
                <a:solidFill>
                  <a:schemeClr val="bg1"/>
                </a:solidFill>
                <a:latin typeface="+mn-lt"/>
                <a:ea typeface="+mn-ea"/>
                <a:cs typeface="+mn-ea"/>
                <a:sym typeface="+mn-lt"/>
              </a:rPr>
              <a:t>间接制造费用预算</a:t>
            </a:r>
          </a:p>
        </p:txBody>
      </p:sp>
      <p:sp>
        <p:nvSpPr>
          <p:cNvPr id="6" name="矩形 5"/>
          <p:cNvSpPr/>
          <p:nvPr/>
        </p:nvSpPr>
        <p:spPr>
          <a:xfrm>
            <a:off x="7481198" y="4469203"/>
            <a:ext cx="1878775" cy="523220"/>
          </a:xfrm>
          <a:prstGeom prst="rect">
            <a:avLst/>
          </a:prstGeom>
          <a:noFill/>
        </p:spPr>
        <p:txBody>
          <a:bodyPr wrap="square">
            <a:spAutoFit/>
          </a:bodyPr>
          <a:lstStyle/>
          <a:p>
            <a:pPr algn="ctr"/>
            <a:r>
              <a:rPr lang="zh-CN" altLang="en-US" sz="1400" dirty="0">
                <a:solidFill>
                  <a:schemeClr val="tx1">
                    <a:lumMod val="75000"/>
                    <a:lumOff val="25000"/>
                  </a:schemeClr>
                </a:solidFill>
                <a:cs typeface="+mn-ea"/>
                <a:sym typeface="+mn-lt"/>
              </a:rPr>
              <a:t>注意折旧费用在不同核算对象间的分配</a:t>
            </a:r>
          </a:p>
        </p:txBody>
      </p:sp>
      <p:sp>
        <p:nvSpPr>
          <p:cNvPr id="3" name="矩形 2"/>
          <p:cNvSpPr/>
          <p:nvPr/>
        </p:nvSpPr>
        <p:spPr>
          <a:xfrm>
            <a:off x="3016901" y="3011529"/>
            <a:ext cx="1665935" cy="381066"/>
          </a:xfrm>
          <a:prstGeom prst="rect">
            <a:avLst/>
          </a:prstGeom>
          <a:noFill/>
        </p:spPr>
        <p:txBody>
          <a:bodyPr wrap="square">
            <a:spAutoFit/>
          </a:bodyPr>
          <a:lstStyle/>
          <a:p>
            <a:pPr algn="ctr">
              <a:lnSpc>
                <a:spcPct val="150000"/>
              </a:lnSpc>
            </a:pPr>
            <a:r>
              <a:rPr lang="zh-CN" altLang="en-US" sz="1400" dirty="0">
                <a:solidFill>
                  <a:schemeClr val="tx1">
                    <a:lumMod val="75000"/>
                    <a:lumOff val="25000"/>
                  </a:schemeClr>
                </a:solidFill>
                <a:cs typeface="+mn-ea"/>
                <a:sym typeface="+mn-lt"/>
              </a:rPr>
              <a:t>主要就是指折旧费</a:t>
            </a:r>
          </a:p>
        </p:txBody>
      </p:sp>
      <p:sp>
        <p:nvSpPr>
          <p:cNvPr id="14" name="矩形 13"/>
          <p:cNvSpPr/>
          <p:nvPr/>
        </p:nvSpPr>
        <p:spPr>
          <a:xfrm>
            <a:off x="7416998" y="3043702"/>
            <a:ext cx="1966183" cy="381066"/>
          </a:xfrm>
          <a:prstGeom prst="rect">
            <a:avLst/>
          </a:prstGeom>
          <a:noFill/>
        </p:spPr>
        <p:txBody>
          <a:bodyPr wrap="square">
            <a:spAutoFit/>
          </a:bodyPr>
          <a:lstStyle/>
          <a:p>
            <a:pPr algn="ctr">
              <a:lnSpc>
                <a:spcPct val="150000"/>
              </a:lnSpc>
            </a:pPr>
            <a:r>
              <a:rPr lang="zh-CN" altLang="en-US" sz="1400" dirty="0">
                <a:solidFill>
                  <a:schemeClr val="tx1">
                    <a:lumMod val="75000"/>
                    <a:lumOff val="25000"/>
                  </a:schemeClr>
                </a:solidFill>
                <a:cs typeface="+mn-ea"/>
                <a:sym typeface="+mn-lt"/>
              </a:rPr>
              <a:t>相对比较简单</a:t>
            </a:r>
          </a:p>
        </p:txBody>
      </p:sp>
      <p:sp>
        <p:nvSpPr>
          <p:cNvPr id="15" name="矩形 14"/>
          <p:cNvSpPr/>
          <p:nvPr/>
        </p:nvSpPr>
        <p:spPr>
          <a:xfrm>
            <a:off x="3016900" y="4394306"/>
            <a:ext cx="2126595" cy="704232"/>
          </a:xfrm>
          <a:prstGeom prst="rect">
            <a:avLst/>
          </a:prstGeom>
          <a:noFill/>
        </p:spPr>
        <p:txBody>
          <a:bodyPr wrap="square">
            <a:spAutoFit/>
          </a:bodyPr>
          <a:lstStyle/>
          <a:p>
            <a:pPr algn="ctr">
              <a:lnSpc>
                <a:spcPct val="150000"/>
              </a:lnSpc>
            </a:pPr>
            <a:r>
              <a:rPr lang="zh-CN" altLang="en-US" sz="1400" dirty="0">
                <a:solidFill>
                  <a:schemeClr val="tx1">
                    <a:lumMod val="75000"/>
                    <a:lumOff val="25000"/>
                  </a:schemeClr>
                </a:solidFill>
                <a:cs typeface="+mn-ea"/>
                <a:sym typeface="+mn-lt"/>
              </a:rPr>
              <a:t>注意新购的和已经提完折旧的设备</a:t>
            </a:r>
          </a:p>
        </p:txBody>
      </p:sp>
      <p:sp>
        <p:nvSpPr>
          <p:cNvPr id="8" name="标题 1"/>
          <p:cNvSpPr txBox="1"/>
          <p:nvPr/>
        </p:nvSpPr>
        <p:spPr>
          <a:xfrm>
            <a:off x="1718929" y="998610"/>
            <a:ext cx="2268279" cy="358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chemeClr val="tx1">
                    <a:lumMod val="75000"/>
                    <a:lumOff val="25000"/>
                  </a:schemeClr>
                </a:solidFill>
                <a:latin typeface="+mn-lt"/>
                <a:ea typeface="+mn-ea"/>
                <a:cs typeface="+mn-ea"/>
                <a:sym typeface="+mn-lt"/>
              </a:rPr>
              <a:t>预算内容</a:t>
            </a:r>
          </a:p>
        </p:txBody>
      </p:sp>
      <p:sp>
        <p:nvSpPr>
          <p:cNvPr id="9" name="泪滴形 8"/>
          <p:cNvSpPr/>
          <p:nvPr/>
        </p:nvSpPr>
        <p:spPr>
          <a:xfrm>
            <a:off x="2322371" y="3042081"/>
            <a:ext cx="381066" cy="381066"/>
          </a:xfrm>
          <a:prstGeom prst="teardrop">
            <a:avLst/>
          </a:prstGeom>
          <a:solidFill>
            <a:srgbClr val="1E6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17" name="泪滴形 16"/>
          <p:cNvSpPr/>
          <p:nvPr/>
        </p:nvSpPr>
        <p:spPr>
          <a:xfrm>
            <a:off x="2322371" y="4550242"/>
            <a:ext cx="381066" cy="381066"/>
          </a:xfrm>
          <a:prstGeom prst="teardrop">
            <a:avLst/>
          </a:prstGeom>
          <a:solidFill>
            <a:srgbClr val="1E6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18" name="泪滴形 17"/>
          <p:cNvSpPr/>
          <p:nvPr/>
        </p:nvSpPr>
        <p:spPr>
          <a:xfrm>
            <a:off x="6650562" y="3043702"/>
            <a:ext cx="381066" cy="381066"/>
          </a:xfrm>
          <a:prstGeom prst="teardrop">
            <a:avLst/>
          </a:prstGeom>
          <a:solidFill>
            <a:srgbClr val="1E6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
        <p:nvSpPr>
          <p:cNvPr id="19" name="泪滴形 18"/>
          <p:cNvSpPr/>
          <p:nvPr/>
        </p:nvSpPr>
        <p:spPr>
          <a:xfrm>
            <a:off x="6650562" y="4551863"/>
            <a:ext cx="381066" cy="381066"/>
          </a:xfrm>
          <a:prstGeom prst="teardrop">
            <a:avLst/>
          </a:prstGeom>
          <a:solidFill>
            <a:srgbClr val="1E6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4</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2000"/>
                                        <p:tgtEl>
                                          <p:spTgt spid="11"/>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heel(1)">
                                      <p:cBhvr>
                                        <p:cTn id="22" dur="2000"/>
                                        <p:tgtEl>
                                          <p:spTgt spid="16"/>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heel(1)">
                                      <p:cBhvr>
                                        <p:cTn id="25" dur="2000"/>
                                        <p:tgtEl>
                                          <p:spTgt spid="13"/>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heel(1)">
                                      <p:cBhvr>
                                        <p:cTn id="28" dur="2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fltVal val="0"/>
                                          </p:val>
                                        </p:tav>
                                        <p:tav tm="100000">
                                          <p:val>
                                            <p:strVal val="#ppt_w"/>
                                          </p:val>
                                        </p:tav>
                                      </p:tavLst>
                                    </p:anim>
                                    <p:anim calcmode="lin" valueType="num">
                                      <p:cBhvr>
                                        <p:cTn id="49" dur="500" fill="hold"/>
                                        <p:tgtEl>
                                          <p:spTgt spid="18"/>
                                        </p:tgtEl>
                                        <p:attrNameLst>
                                          <p:attrName>ppt_h</p:attrName>
                                        </p:attrNameLst>
                                      </p:cBhvr>
                                      <p:tavLst>
                                        <p:tav tm="0">
                                          <p:val>
                                            <p:fltVal val="0"/>
                                          </p:val>
                                        </p:tav>
                                        <p:tav tm="100000">
                                          <p:val>
                                            <p:strVal val="#ppt_h"/>
                                          </p:val>
                                        </p:tav>
                                      </p:tavLst>
                                    </p:anim>
                                    <p:animEffect transition="in" filter="fade">
                                      <p:cBhvr>
                                        <p:cTn id="50" dur="500"/>
                                        <p:tgtEl>
                                          <p:spTgt spid="18"/>
                                        </p:tgtEl>
                                      </p:cBhvr>
                                    </p:animEffect>
                                  </p:childTnLst>
                                </p:cTn>
                              </p:par>
                            </p:childTnLst>
                          </p:cTn>
                        </p:par>
                        <p:par>
                          <p:cTn id="51" fill="hold">
                            <p:stCondLst>
                              <p:cond delay="500"/>
                            </p:stCondLst>
                            <p:childTnLst>
                              <p:par>
                                <p:cTn id="52" presetID="42" presetClass="entr" presetSubtype="0" fill="hold" grpId="0" nodeType="after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500"/>
                                        <p:tgtEl>
                                          <p:spTgt spid="3"/>
                                        </p:tgtEl>
                                      </p:cBhvr>
                                    </p:animEffect>
                                    <p:anim calcmode="lin" valueType="num">
                                      <p:cBhvr>
                                        <p:cTn id="55" dur="500" fill="hold"/>
                                        <p:tgtEl>
                                          <p:spTgt spid="3"/>
                                        </p:tgtEl>
                                        <p:attrNameLst>
                                          <p:attrName>ppt_x</p:attrName>
                                        </p:attrNameLst>
                                      </p:cBhvr>
                                      <p:tavLst>
                                        <p:tav tm="0">
                                          <p:val>
                                            <p:strVal val="#ppt_x"/>
                                          </p:val>
                                        </p:tav>
                                        <p:tav tm="100000">
                                          <p:val>
                                            <p:strVal val="#ppt_x"/>
                                          </p:val>
                                        </p:tav>
                                      </p:tavLst>
                                    </p:anim>
                                    <p:anim calcmode="lin" valueType="num">
                                      <p:cBhvr>
                                        <p:cTn id="56" dur="500" fill="hold"/>
                                        <p:tgtEl>
                                          <p:spTgt spid="3"/>
                                        </p:tgtEl>
                                        <p:attrNameLst>
                                          <p:attrName>ppt_y</p:attrName>
                                        </p:attrNameLst>
                                      </p:cBhvr>
                                      <p:tavLst>
                                        <p:tav tm="0">
                                          <p:val>
                                            <p:strVal val="#ppt_y+.1"/>
                                          </p:val>
                                        </p:tav>
                                        <p:tav tm="100000">
                                          <p:val>
                                            <p:strVal val="#ppt_y"/>
                                          </p:val>
                                        </p:tav>
                                      </p:tavLst>
                                    </p:anim>
                                  </p:childTnLst>
                                </p:cTn>
                              </p:par>
                            </p:childTnLst>
                          </p:cTn>
                        </p:par>
                        <p:par>
                          <p:cTn id="57" fill="hold">
                            <p:stCondLst>
                              <p:cond delay="1000"/>
                            </p:stCondLst>
                            <p:childTnLst>
                              <p:par>
                                <p:cTn id="58" presetID="42" presetClass="entr" presetSubtype="0"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anim calcmode="lin" valueType="num">
                                      <p:cBhvr>
                                        <p:cTn id="61" dur="500" fill="hold"/>
                                        <p:tgtEl>
                                          <p:spTgt spid="14"/>
                                        </p:tgtEl>
                                        <p:attrNameLst>
                                          <p:attrName>ppt_x</p:attrName>
                                        </p:attrNameLst>
                                      </p:cBhvr>
                                      <p:tavLst>
                                        <p:tav tm="0">
                                          <p:val>
                                            <p:strVal val="#ppt_x"/>
                                          </p:val>
                                        </p:tav>
                                        <p:tav tm="100000">
                                          <p:val>
                                            <p:strVal val="#ppt_x"/>
                                          </p:val>
                                        </p:tav>
                                      </p:tavLst>
                                    </p:anim>
                                    <p:anim calcmode="lin" valueType="num">
                                      <p:cBhvr>
                                        <p:cTn id="62" dur="500" fill="hold"/>
                                        <p:tgtEl>
                                          <p:spTgt spid="14"/>
                                        </p:tgtEl>
                                        <p:attrNameLst>
                                          <p:attrName>ppt_y</p:attrName>
                                        </p:attrNameLst>
                                      </p:cBhvr>
                                      <p:tavLst>
                                        <p:tav tm="0">
                                          <p:val>
                                            <p:strVal val="#ppt_y+.1"/>
                                          </p:val>
                                        </p:tav>
                                        <p:tav tm="100000">
                                          <p:val>
                                            <p:strVal val="#ppt_y"/>
                                          </p:val>
                                        </p:tav>
                                      </p:tavLst>
                                    </p:anim>
                                  </p:childTnLst>
                                </p:cTn>
                              </p:par>
                            </p:childTnLst>
                          </p:cTn>
                        </p:par>
                        <p:par>
                          <p:cTn id="63" fill="hold">
                            <p:stCondLst>
                              <p:cond delay="1500"/>
                            </p:stCondLst>
                            <p:childTnLst>
                              <p:par>
                                <p:cTn id="64" presetID="42"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500"/>
                                        <p:tgtEl>
                                          <p:spTgt spid="15"/>
                                        </p:tgtEl>
                                      </p:cBhvr>
                                    </p:animEffect>
                                    <p:anim calcmode="lin" valueType="num">
                                      <p:cBhvr>
                                        <p:cTn id="67" dur="500" fill="hold"/>
                                        <p:tgtEl>
                                          <p:spTgt spid="15"/>
                                        </p:tgtEl>
                                        <p:attrNameLst>
                                          <p:attrName>ppt_x</p:attrName>
                                        </p:attrNameLst>
                                      </p:cBhvr>
                                      <p:tavLst>
                                        <p:tav tm="0">
                                          <p:val>
                                            <p:strVal val="#ppt_x"/>
                                          </p:val>
                                        </p:tav>
                                        <p:tav tm="100000">
                                          <p:val>
                                            <p:strVal val="#ppt_x"/>
                                          </p:val>
                                        </p:tav>
                                      </p:tavLst>
                                    </p:anim>
                                    <p:anim calcmode="lin" valueType="num">
                                      <p:cBhvr>
                                        <p:cTn id="68" dur="500" fill="hold"/>
                                        <p:tgtEl>
                                          <p:spTgt spid="15"/>
                                        </p:tgtEl>
                                        <p:attrNameLst>
                                          <p:attrName>ppt_y</p:attrName>
                                        </p:attrNameLst>
                                      </p:cBhvr>
                                      <p:tavLst>
                                        <p:tav tm="0">
                                          <p:val>
                                            <p:strVal val="#ppt_y+.1"/>
                                          </p:val>
                                        </p:tav>
                                        <p:tav tm="100000">
                                          <p:val>
                                            <p:strVal val="#ppt_y"/>
                                          </p:val>
                                        </p:tav>
                                      </p:tavLst>
                                    </p:anim>
                                  </p:childTnLst>
                                </p:cTn>
                              </p:par>
                            </p:childTnLst>
                          </p:cTn>
                        </p:par>
                        <p:par>
                          <p:cTn id="69" fill="hold">
                            <p:stCondLst>
                              <p:cond delay="2000"/>
                            </p:stCondLst>
                            <p:childTnLst>
                              <p:par>
                                <p:cTn id="70" presetID="42" presetClass="entr" presetSubtype="0" fill="hold" grpId="0" nodeType="after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fade">
                                      <p:cBhvr>
                                        <p:cTn id="72" dur="500"/>
                                        <p:tgtEl>
                                          <p:spTgt spid="6"/>
                                        </p:tgtEl>
                                      </p:cBhvr>
                                    </p:animEffect>
                                    <p:anim calcmode="lin" valueType="num">
                                      <p:cBhvr>
                                        <p:cTn id="73" dur="500" fill="hold"/>
                                        <p:tgtEl>
                                          <p:spTgt spid="6"/>
                                        </p:tgtEl>
                                        <p:attrNameLst>
                                          <p:attrName>ppt_x</p:attrName>
                                        </p:attrNameLst>
                                      </p:cBhvr>
                                      <p:tavLst>
                                        <p:tav tm="0">
                                          <p:val>
                                            <p:strVal val="#ppt_x"/>
                                          </p:val>
                                        </p:tav>
                                        <p:tav tm="100000">
                                          <p:val>
                                            <p:strVal val="#ppt_x"/>
                                          </p:val>
                                        </p:tav>
                                      </p:tavLst>
                                    </p:anim>
                                    <p:anim calcmode="lin" valueType="num">
                                      <p:cBhvr>
                                        <p:cTn id="7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6" grpId="0" animBg="1"/>
      <p:bldP spid="4" grpId="0" animBg="1"/>
      <p:bldP spid="6" grpId="0"/>
      <p:bldP spid="3" grpId="0"/>
      <p:bldP spid="14" grpId="0"/>
      <p:bldP spid="15" grpId="0"/>
      <p:bldP spid="8" grpId="0"/>
      <p:bldP spid="9"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1483618" y="1865637"/>
            <a:ext cx="3635148" cy="1817574"/>
          </a:xfrm>
          <a:prstGeom prst="rect">
            <a:avLst/>
          </a:prstGeom>
        </p:spPr>
      </p:pic>
      <p:sp>
        <p:nvSpPr>
          <p:cNvPr id="4" name="文本框 3"/>
          <p:cNvSpPr txBox="1"/>
          <p:nvPr/>
        </p:nvSpPr>
        <p:spPr>
          <a:xfrm>
            <a:off x="5466648" y="1452472"/>
            <a:ext cx="2852062" cy="400110"/>
          </a:xfrm>
          <a:prstGeom prst="rect">
            <a:avLst/>
          </a:prstGeom>
          <a:noFill/>
        </p:spPr>
        <p:txBody>
          <a:bodyPr wrap="square">
            <a:spAutoFit/>
          </a:bodyPr>
          <a:lstStyle>
            <a:defPPr>
              <a:defRPr lang="zh-CN"/>
            </a:defPPr>
            <a:lvl1pPr algn="ctr">
              <a:defRPr sz="2000">
                <a:solidFill>
                  <a:srgbClr val="3D90C3"/>
                </a:solidFill>
                <a:latin typeface="胡晓波男神体" panose="02010600030101010101" pitchFamily="2" charset="-122"/>
                <a:ea typeface="胡晓波男神体" panose="02010600030101010101" pitchFamily="2" charset="-122"/>
                <a:cs typeface="胡晓波男神体" panose="02010600030101010101" pitchFamily="2" charset="-122"/>
              </a:defRPr>
            </a:lvl1pPr>
          </a:lstStyle>
          <a:p>
            <a:r>
              <a:rPr lang="zh-CN" altLang="en-US" b="1" dirty="0">
                <a:solidFill>
                  <a:srgbClr val="1E66DE"/>
                </a:solidFill>
                <a:latin typeface="+mn-lt"/>
                <a:ea typeface="+mn-ea"/>
                <a:cs typeface="+mn-ea"/>
                <a:sym typeface="+mn-lt"/>
              </a:rPr>
              <a:t>部门费用的编制步骤</a:t>
            </a:r>
          </a:p>
        </p:txBody>
      </p:sp>
      <p:sp>
        <p:nvSpPr>
          <p:cNvPr id="6" name="矩形 5"/>
          <p:cNvSpPr/>
          <p:nvPr/>
        </p:nvSpPr>
        <p:spPr>
          <a:xfrm>
            <a:off x="1483618" y="3922062"/>
            <a:ext cx="3847558" cy="1986954"/>
          </a:xfrm>
          <a:prstGeom prst="rect">
            <a:avLst/>
          </a:prstGeom>
        </p:spPr>
        <p:txBody>
          <a:bodyPr wrap="square">
            <a:spAutoFit/>
          </a:bodyPr>
          <a:lstStyle/>
          <a:p>
            <a:pPr>
              <a:lnSpc>
                <a:spcPct val="130000"/>
              </a:lnSpc>
            </a:pPr>
            <a:r>
              <a:rPr lang="zh-CN" altLang="en-US" sz="1600" dirty="0">
                <a:solidFill>
                  <a:schemeClr val="tx1">
                    <a:lumMod val="75000"/>
                    <a:lumOff val="25000"/>
                  </a:schemeClr>
                </a:solidFill>
                <a:cs typeface="+mn-ea"/>
                <a:sym typeface="+mn-lt"/>
              </a:rPr>
              <a:t>通常包括制造费用、营业费用和管理费用</a:t>
            </a:r>
            <a:endParaRPr lang="en-US" altLang="zh-CN" sz="1600" dirty="0">
              <a:solidFill>
                <a:schemeClr val="tx1">
                  <a:lumMod val="75000"/>
                  <a:lumOff val="25000"/>
                </a:schemeClr>
              </a:solidFill>
              <a:cs typeface="+mn-ea"/>
              <a:sym typeface="+mn-lt"/>
            </a:endParaRPr>
          </a:p>
          <a:p>
            <a:pPr>
              <a:lnSpc>
                <a:spcPct val="130000"/>
              </a:lnSpc>
            </a:pPr>
            <a:r>
              <a:rPr lang="zh-CN" altLang="en-US" sz="1600" dirty="0">
                <a:solidFill>
                  <a:schemeClr val="tx1">
                    <a:lumMod val="75000"/>
                    <a:lumOff val="25000"/>
                  </a:schemeClr>
                </a:solidFill>
                <a:cs typeface="+mn-ea"/>
                <a:sym typeface="+mn-lt"/>
              </a:rPr>
              <a:t>编制部门门费用预算的方法</a:t>
            </a:r>
          </a:p>
          <a:p>
            <a:pPr>
              <a:lnSpc>
                <a:spcPct val="130000"/>
              </a:lnSpc>
            </a:pPr>
            <a:r>
              <a:rPr lang="zh-CN" altLang="en-US" sz="1600" dirty="0">
                <a:solidFill>
                  <a:schemeClr val="tx1">
                    <a:lumMod val="75000"/>
                    <a:lumOff val="25000"/>
                  </a:schemeClr>
                </a:solidFill>
                <a:cs typeface="+mn-ea"/>
                <a:sym typeface="+mn-lt"/>
              </a:rPr>
              <a:t>■零基预算</a:t>
            </a:r>
          </a:p>
          <a:p>
            <a:pPr>
              <a:lnSpc>
                <a:spcPct val="130000"/>
              </a:lnSpc>
            </a:pPr>
            <a:r>
              <a:rPr lang="zh-CN" altLang="en-US" sz="1600" dirty="0">
                <a:solidFill>
                  <a:schemeClr val="tx1">
                    <a:lumMod val="75000"/>
                    <a:lumOff val="25000"/>
                  </a:schemeClr>
                </a:solidFill>
                <a:cs typeface="+mn-ea"/>
                <a:sym typeface="+mn-lt"/>
              </a:rPr>
              <a:t>■历史数据加调整</a:t>
            </a:r>
          </a:p>
          <a:p>
            <a:pPr>
              <a:lnSpc>
                <a:spcPct val="130000"/>
              </a:lnSpc>
            </a:pPr>
            <a:r>
              <a:rPr lang="zh-CN" altLang="en-US" sz="1600" dirty="0">
                <a:solidFill>
                  <a:schemeClr val="tx1">
                    <a:lumMod val="75000"/>
                    <a:lumOff val="25000"/>
                  </a:schemeClr>
                </a:solidFill>
                <a:cs typeface="+mn-ea"/>
                <a:sym typeface="+mn-lt"/>
              </a:rPr>
              <a:t>编制部门费用预算应该用零基预算的方法</a:t>
            </a:r>
          </a:p>
          <a:p>
            <a:pPr>
              <a:lnSpc>
                <a:spcPct val="130000"/>
              </a:lnSpc>
            </a:pPr>
            <a:endParaRPr lang="en-US" altLang="zh-CN" sz="1600" dirty="0">
              <a:solidFill>
                <a:schemeClr val="tx1">
                  <a:lumMod val="75000"/>
                  <a:lumOff val="25000"/>
                </a:schemeClr>
              </a:solidFill>
              <a:cs typeface="+mn-ea"/>
              <a:sym typeface="+mn-lt"/>
            </a:endParaRPr>
          </a:p>
        </p:txBody>
      </p:sp>
      <p:sp>
        <p:nvSpPr>
          <p:cNvPr id="3" name="矩形 2"/>
          <p:cNvSpPr/>
          <p:nvPr/>
        </p:nvSpPr>
        <p:spPr>
          <a:xfrm>
            <a:off x="6336672" y="5066974"/>
            <a:ext cx="3899118" cy="338554"/>
          </a:xfrm>
          <a:prstGeom prst="rect">
            <a:avLst/>
          </a:prstGeom>
        </p:spPr>
        <p:txBody>
          <a:bodyPr wrap="square">
            <a:spAutoFit/>
          </a:bodyPr>
          <a:lstStyle/>
          <a:p>
            <a:pPr marL="285750" indent="-285750">
              <a:buFont typeface="Wingdings" panose="05000000000000000000" pitchFamily="2" charset="2"/>
              <a:buChar char="ü"/>
            </a:pPr>
            <a:r>
              <a:rPr lang="zh-CN" altLang="en-US" sz="1600" dirty="0">
                <a:solidFill>
                  <a:schemeClr val="tx1">
                    <a:lumMod val="75000"/>
                    <a:lumOff val="25000"/>
                  </a:schemeClr>
                </a:solidFill>
                <a:cs typeface="+mn-ea"/>
                <a:sym typeface="+mn-lt"/>
              </a:rPr>
              <a:t>财务负责汇总</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审核各部门的预算</a:t>
            </a:r>
          </a:p>
        </p:txBody>
      </p:sp>
      <p:sp>
        <p:nvSpPr>
          <p:cNvPr id="35" name="矩形 34"/>
          <p:cNvSpPr/>
          <p:nvPr/>
        </p:nvSpPr>
        <p:spPr>
          <a:xfrm>
            <a:off x="6336672" y="2032582"/>
            <a:ext cx="2525050" cy="338554"/>
          </a:xfrm>
          <a:prstGeom prst="rect">
            <a:avLst/>
          </a:prstGeom>
        </p:spPr>
        <p:txBody>
          <a:bodyPr wrap="none">
            <a:spAutoFit/>
          </a:bodyPr>
          <a:lstStyle/>
          <a:p>
            <a:pPr marL="285750" indent="-285750">
              <a:buFont typeface="Wingdings" panose="05000000000000000000" pitchFamily="2" charset="2"/>
              <a:buChar char="ü"/>
            </a:pPr>
            <a:r>
              <a:rPr lang="zh-CN" altLang="en-US" sz="1600" dirty="0">
                <a:solidFill>
                  <a:schemeClr val="tx1">
                    <a:lumMod val="75000"/>
                    <a:lumOff val="25000"/>
                  </a:schemeClr>
                </a:solidFill>
                <a:cs typeface="+mn-ea"/>
                <a:sym typeface="+mn-lt"/>
              </a:rPr>
              <a:t>把所有的费用项目分类</a:t>
            </a:r>
          </a:p>
        </p:txBody>
      </p:sp>
      <p:sp>
        <p:nvSpPr>
          <p:cNvPr id="36" name="矩形 35"/>
          <p:cNvSpPr/>
          <p:nvPr/>
        </p:nvSpPr>
        <p:spPr>
          <a:xfrm>
            <a:off x="6336672" y="2639460"/>
            <a:ext cx="2525050" cy="338554"/>
          </a:xfrm>
          <a:prstGeom prst="rect">
            <a:avLst/>
          </a:prstGeom>
        </p:spPr>
        <p:txBody>
          <a:bodyPr wrap="none">
            <a:spAutoFit/>
          </a:bodyPr>
          <a:lstStyle/>
          <a:p>
            <a:pPr marL="285750" indent="-285750">
              <a:buFont typeface="Wingdings" panose="05000000000000000000" pitchFamily="2" charset="2"/>
              <a:buChar char="ü"/>
            </a:pPr>
            <a:r>
              <a:rPr lang="zh-CN" altLang="en-US" sz="1600" dirty="0">
                <a:solidFill>
                  <a:schemeClr val="tx1">
                    <a:lumMod val="75000"/>
                    <a:lumOff val="25000"/>
                  </a:schemeClr>
                </a:solidFill>
                <a:cs typeface="+mn-ea"/>
                <a:sym typeface="+mn-lt"/>
              </a:rPr>
              <a:t>提供历史数据以做参考</a:t>
            </a:r>
          </a:p>
        </p:txBody>
      </p:sp>
      <p:sp>
        <p:nvSpPr>
          <p:cNvPr id="37" name="矩形 36"/>
          <p:cNvSpPr/>
          <p:nvPr/>
        </p:nvSpPr>
        <p:spPr>
          <a:xfrm>
            <a:off x="6336672" y="3246338"/>
            <a:ext cx="3140603" cy="338554"/>
          </a:xfrm>
          <a:prstGeom prst="rect">
            <a:avLst/>
          </a:prstGeom>
        </p:spPr>
        <p:txBody>
          <a:bodyPr wrap="none">
            <a:spAutoFit/>
          </a:bodyPr>
          <a:lstStyle/>
          <a:p>
            <a:pPr marL="285750" indent="-285750">
              <a:buFont typeface="Wingdings" panose="05000000000000000000" pitchFamily="2" charset="2"/>
              <a:buChar char="ü"/>
            </a:pPr>
            <a:r>
              <a:rPr lang="zh-CN" altLang="en-US" sz="1600" dirty="0">
                <a:solidFill>
                  <a:schemeClr val="tx1">
                    <a:lumMod val="75000"/>
                    <a:lumOff val="25000"/>
                  </a:schemeClr>
                </a:solidFill>
                <a:cs typeface="+mn-ea"/>
                <a:sym typeface="+mn-lt"/>
              </a:rPr>
              <a:t>设计给各个部门使用的工作表</a:t>
            </a:r>
          </a:p>
        </p:txBody>
      </p:sp>
      <p:sp>
        <p:nvSpPr>
          <p:cNvPr id="38" name="矩形 37"/>
          <p:cNvSpPr/>
          <p:nvPr/>
        </p:nvSpPr>
        <p:spPr>
          <a:xfrm>
            <a:off x="6336672" y="3853216"/>
            <a:ext cx="3550972" cy="338554"/>
          </a:xfrm>
          <a:prstGeom prst="rect">
            <a:avLst/>
          </a:prstGeom>
        </p:spPr>
        <p:txBody>
          <a:bodyPr wrap="none">
            <a:spAutoFit/>
          </a:bodyPr>
          <a:lstStyle/>
          <a:p>
            <a:pPr marL="285750" indent="-285750">
              <a:buFont typeface="Wingdings" panose="05000000000000000000" pitchFamily="2" charset="2"/>
              <a:buChar char="ü"/>
            </a:pPr>
            <a:r>
              <a:rPr lang="zh-CN" altLang="en-US" sz="1600" dirty="0">
                <a:solidFill>
                  <a:schemeClr val="tx1">
                    <a:lumMod val="75000"/>
                    <a:lumOff val="25000"/>
                  </a:schemeClr>
                </a:solidFill>
                <a:cs typeface="+mn-ea"/>
                <a:sym typeface="+mn-lt"/>
              </a:rPr>
              <a:t>对各个成本中心的负责人提供培训</a:t>
            </a:r>
          </a:p>
        </p:txBody>
      </p:sp>
      <p:sp>
        <p:nvSpPr>
          <p:cNvPr id="39" name="矩形 38"/>
          <p:cNvSpPr/>
          <p:nvPr/>
        </p:nvSpPr>
        <p:spPr>
          <a:xfrm>
            <a:off x="6336672" y="4460094"/>
            <a:ext cx="4371710" cy="338554"/>
          </a:xfrm>
          <a:prstGeom prst="rect">
            <a:avLst/>
          </a:prstGeom>
        </p:spPr>
        <p:txBody>
          <a:bodyPr wrap="none">
            <a:spAutoFit/>
          </a:bodyPr>
          <a:lstStyle/>
          <a:p>
            <a:pPr marL="285750" indent="-285750">
              <a:buFont typeface="Wingdings" panose="05000000000000000000" pitchFamily="2" charset="2"/>
              <a:buChar char="ü"/>
            </a:pPr>
            <a:r>
              <a:rPr lang="zh-CN" altLang="en-US" sz="1600" dirty="0">
                <a:solidFill>
                  <a:schemeClr val="tx1">
                    <a:lumMod val="75000"/>
                    <a:lumOff val="25000"/>
                  </a:schemeClr>
                </a:solidFill>
                <a:cs typeface="+mn-ea"/>
                <a:sym typeface="+mn-lt"/>
              </a:rPr>
              <a:t>各个成本中心的负责人编制各自的明细预算</a:t>
            </a:r>
          </a:p>
        </p:txBody>
      </p:sp>
      <p:sp>
        <p:nvSpPr>
          <p:cNvPr id="40" name="文本框 39"/>
          <p:cNvSpPr txBox="1"/>
          <p:nvPr/>
        </p:nvSpPr>
        <p:spPr>
          <a:xfrm>
            <a:off x="1782283" y="3097965"/>
            <a:ext cx="2807736" cy="400110"/>
          </a:xfrm>
          <a:prstGeom prst="rect">
            <a:avLst/>
          </a:prstGeom>
          <a:solidFill>
            <a:srgbClr val="1E66DE"/>
          </a:solidFill>
        </p:spPr>
        <p:txBody>
          <a:bodyPr wrap="square">
            <a:spAutoFit/>
          </a:bodyPr>
          <a:lstStyle>
            <a:defPPr>
              <a:defRPr lang="zh-CN"/>
            </a:defPPr>
            <a:lvl1pPr algn="ctr">
              <a:defRPr sz="2000">
                <a:solidFill>
                  <a:srgbClr val="3D90C3"/>
                </a:solidFill>
                <a:latin typeface="胡晓波男神体" panose="02010600030101010101" pitchFamily="2" charset="-122"/>
                <a:ea typeface="胡晓波男神体" panose="02010600030101010101" pitchFamily="2" charset="-122"/>
                <a:cs typeface="胡晓波男神体" panose="02010600030101010101" pitchFamily="2" charset="-122"/>
              </a:defRPr>
            </a:lvl1pPr>
          </a:lstStyle>
          <a:p>
            <a:r>
              <a:rPr lang="zh-CN" altLang="en-US" b="1" dirty="0">
                <a:solidFill>
                  <a:schemeClr val="bg1"/>
                </a:solidFill>
                <a:latin typeface="+mn-lt"/>
                <a:ea typeface="+mn-ea"/>
                <a:cs typeface="+mn-ea"/>
                <a:sym typeface="+mn-lt"/>
              </a:rPr>
              <a:t>部门费用的组成</a:t>
            </a:r>
          </a:p>
        </p:txBody>
      </p:sp>
      <p:sp>
        <p:nvSpPr>
          <p:cNvPr id="41" name="标题 1"/>
          <p:cNvSpPr txBox="1"/>
          <p:nvPr/>
        </p:nvSpPr>
        <p:spPr>
          <a:xfrm>
            <a:off x="1718929" y="998610"/>
            <a:ext cx="2268279" cy="358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chemeClr val="tx1">
                    <a:lumMod val="75000"/>
                    <a:lumOff val="25000"/>
                  </a:schemeClr>
                </a:solidFill>
                <a:latin typeface="+mn-lt"/>
                <a:ea typeface="+mn-ea"/>
                <a:cs typeface="+mn-ea"/>
                <a:sym typeface="+mn-lt"/>
              </a:rPr>
              <a:t>预算内容</a:t>
            </a:r>
          </a:p>
        </p:txBody>
      </p:sp>
      <p:grpSp>
        <p:nvGrpSpPr>
          <p:cNvPr id="48" name="组合 47"/>
          <p:cNvGrpSpPr/>
          <p:nvPr/>
        </p:nvGrpSpPr>
        <p:grpSpPr>
          <a:xfrm>
            <a:off x="5926302" y="2032582"/>
            <a:ext cx="196963" cy="3372946"/>
            <a:chOff x="5800556" y="2300178"/>
            <a:chExt cx="196963" cy="3372946"/>
          </a:xfrm>
        </p:grpSpPr>
        <p:grpSp>
          <p:nvGrpSpPr>
            <p:cNvPr id="47" name="组合 46"/>
            <p:cNvGrpSpPr/>
            <p:nvPr/>
          </p:nvGrpSpPr>
          <p:grpSpPr>
            <a:xfrm>
              <a:off x="5800556" y="2300178"/>
              <a:ext cx="196963" cy="3372946"/>
              <a:chOff x="5800556" y="2300178"/>
              <a:chExt cx="196963" cy="3372946"/>
            </a:xfrm>
          </p:grpSpPr>
          <p:cxnSp>
            <p:nvCxnSpPr>
              <p:cNvPr id="34" name="直接连接符 33"/>
              <p:cNvCxnSpPr/>
              <p:nvPr/>
            </p:nvCxnSpPr>
            <p:spPr>
              <a:xfrm>
                <a:off x="5882646" y="2300178"/>
                <a:ext cx="0" cy="3372946"/>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33" name="箭头: V 形 32"/>
              <p:cNvSpPr/>
              <p:nvPr/>
            </p:nvSpPr>
            <p:spPr>
              <a:xfrm>
                <a:off x="5800556" y="2370973"/>
                <a:ext cx="196963" cy="19696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2" name="箭头: V 形 41"/>
              <p:cNvSpPr/>
              <p:nvPr/>
            </p:nvSpPr>
            <p:spPr>
              <a:xfrm>
                <a:off x="5800556" y="2909758"/>
                <a:ext cx="196963" cy="19696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箭头: V 形 42"/>
              <p:cNvSpPr/>
              <p:nvPr/>
            </p:nvSpPr>
            <p:spPr>
              <a:xfrm>
                <a:off x="5800556" y="3554317"/>
                <a:ext cx="196963" cy="19696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4" name="箭头: V 形 43"/>
              <p:cNvSpPr/>
              <p:nvPr/>
            </p:nvSpPr>
            <p:spPr>
              <a:xfrm>
                <a:off x="5800556" y="4198876"/>
                <a:ext cx="196963" cy="19696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6" name="箭头: V 形 45"/>
              <p:cNvSpPr/>
              <p:nvPr/>
            </p:nvSpPr>
            <p:spPr>
              <a:xfrm>
                <a:off x="5800556" y="5334570"/>
                <a:ext cx="196963" cy="19696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45" name="箭头: V 形 44"/>
            <p:cNvSpPr/>
            <p:nvPr/>
          </p:nvSpPr>
          <p:spPr>
            <a:xfrm>
              <a:off x="5800556" y="4799920"/>
              <a:ext cx="196963" cy="19696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left)">
                                      <p:cBhvr>
                                        <p:cTn id="17" dur="500"/>
                                        <p:tgtEl>
                                          <p:spTgt spid="40"/>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1500"/>
                            </p:stCondLst>
                            <p:childTnLst>
                              <p:par>
                                <p:cTn id="40" presetID="42" presetClass="entr" presetSubtype="0" fill="hold" grpId="0" nodeType="after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1000"/>
                                        <p:tgtEl>
                                          <p:spTgt spid="36"/>
                                        </p:tgtEl>
                                      </p:cBhvr>
                                    </p:animEffect>
                                    <p:anim calcmode="lin" valueType="num">
                                      <p:cBhvr>
                                        <p:cTn id="43" dur="1000" fill="hold"/>
                                        <p:tgtEl>
                                          <p:spTgt spid="36"/>
                                        </p:tgtEl>
                                        <p:attrNameLst>
                                          <p:attrName>ppt_x</p:attrName>
                                        </p:attrNameLst>
                                      </p:cBhvr>
                                      <p:tavLst>
                                        <p:tav tm="0">
                                          <p:val>
                                            <p:strVal val="#ppt_x"/>
                                          </p:val>
                                        </p:tav>
                                        <p:tav tm="100000">
                                          <p:val>
                                            <p:strVal val="#ppt_x"/>
                                          </p:val>
                                        </p:tav>
                                      </p:tavLst>
                                    </p:anim>
                                    <p:anim calcmode="lin" valueType="num">
                                      <p:cBhvr>
                                        <p:cTn id="44" dur="1000" fill="hold"/>
                                        <p:tgtEl>
                                          <p:spTgt spid="36"/>
                                        </p:tgtEl>
                                        <p:attrNameLst>
                                          <p:attrName>ppt_y</p:attrName>
                                        </p:attrNameLst>
                                      </p:cBhvr>
                                      <p:tavLst>
                                        <p:tav tm="0">
                                          <p:val>
                                            <p:strVal val="#ppt_y+.1"/>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3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1000"/>
                                        <p:tgtEl>
                                          <p:spTgt spid="39"/>
                                        </p:tgtEl>
                                      </p:cBhvr>
                                    </p:animEffect>
                                    <p:anim calcmode="lin" valueType="num">
                                      <p:cBhvr>
                                        <p:cTn id="61" dur="1000" fill="hold"/>
                                        <p:tgtEl>
                                          <p:spTgt spid="39"/>
                                        </p:tgtEl>
                                        <p:attrNameLst>
                                          <p:attrName>ppt_x</p:attrName>
                                        </p:attrNameLst>
                                      </p:cBhvr>
                                      <p:tavLst>
                                        <p:tav tm="0">
                                          <p:val>
                                            <p:strVal val="#ppt_x"/>
                                          </p:val>
                                        </p:tav>
                                        <p:tav tm="100000">
                                          <p:val>
                                            <p:strVal val="#ppt_x"/>
                                          </p:val>
                                        </p:tav>
                                      </p:tavLst>
                                    </p:anim>
                                    <p:anim calcmode="lin" valueType="num">
                                      <p:cBhvr>
                                        <p:cTn id="62" dur="1000" fill="hold"/>
                                        <p:tgtEl>
                                          <p:spTgt spid="39"/>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grpId="0" nodeType="after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fade">
                                      <p:cBhvr>
                                        <p:cTn id="66" dur="1000"/>
                                        <p:tgtEl>
                                          <p:spTgt spid="3"/>
                                        </p:tgtEl>
                                      </p:cBhvr>
                                    </p:animEffect>
                                    <p:anim calcmode="lin" valueType="num">
                                      <p:cBhvr>
                                        <p:cTn id="67" dur="1000" fill="hold"/>
                                        <p:tgtEl>
                                          <p:spTgt spid="3"/>
                                        </p:tgtEl>
                                        <p:attrNameLst>
                                          <p:attrName>ppt_x</p:attrName>
                                        </p:attrNameLst>
                                      </p:cBhvr>
                                      <p:tavLst>
                                        <p:tav tm="0">
                                          <p:val>
                                            <p:strVal val="#ppt_x"/>
                                          </p:val>
                                        </p:tav>
                                        <p:tav tm="100000">
                                          <p:val>
                                            <p:strVal val="#ppt_x"/>
                                          </p:val>
                                        </p:tav>
                                      </p:tavLst>
                                    </p:anim>
                                    <p:anim calcmode="lin" valueType="num">
                                      <p:cBhvr>
                                        <p:cTn id="6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3" grpId="0"/>
      <p:bldP spid="35" grpId="0"/>
      <p:bldP spid="36" grpId="0"/>
      <p:bldP spid="37" grpId="0"/>
      <p:bldP spid="38" grpId="0"/>
      <p:bldP spid="39" grpId="0"/>
      <p:bldP spid="40" grpId="0" animBg="1"/>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198710" y="2682233"/>
            <a:ext cx="1300620" cy="2111746"/>
            <a:chOff x="3090424" y="2529250"/>
            <a:chExt cx="945542" cy="1266747"/>
          </a:xfrm>
        </p:grpSpPr>
        <p:cxnSp>
          <p:nvCxnSpPr>
            <p:cNvPr id="23" name="直接连接符 22"/>
            <p:cNvCxnSpPr/>
            <p:nvPr/>
          </p:nvCxnSpPr>
          <p:spPr>
            <a:xfrm flipH="1">
              <a:off x="3119690" y="2529250"/>
              <a:ext cx="775330" cy="53381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flipV="1">
              <a:off x="3119690" y="3086244"/>
              <a:ext cx="916276" cy="36883"/>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flipV="1">
              <a:off x="3090424" y="3072476"/>
              <a:ext cx="844346" cy="723521"/>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1208147" y="3112440"/>
            <a:ext cx="1304544" cy="1304544"/>
            <a:chOff x="4115886" y="2709644"/>
            <a:chExt cx="1304544" cy="1304544"/>
          </a:xfrm>
        </p:grpSpPr>
        <p:sp>
          <p:nvSpPr>
            <p:cNvPr id="3" name="矩形: 圆角 2"/>
            <p:cNvSpPr/>
            <p:nvPr/>
          </p:nvSpPr>
          <p:spPr>
            <a:xfrm>
              <a:off x="4115886" y="2709644"/>
              <a:ext cx="1304544" cy="1304544"/>
            </a:xfrm>
            <a:prstGeom prst="roundRect">
              <a:avLst/>
            </a:prstGeom>
            <a:solidFill>
              <a:srgbClr val="1E66D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 name="文本框 3"/>
            <p:cNvSpPr txBox="1"/>
            <p:nvPr/>
          </p:nvSpPr>
          <p:spPr>
            <a:xfrm>
              <a:off x="4337128" y="3007973"/>
              <a:ext cx="862060" cy="707886"/>
            </a:xfrm>
            <a:prstGeom prst="rect">
              <a:avLst/>
            </a:prstGeom>
            <a:noFill/>
          </p:spPr>
          <p:txBody>
            <a:bodyPr wrap="square">
              <a:spAutoFit/>
            </a:bodyPr>
            <a:lstStyle>
              <a:defPPr>
                <a:defRPr lang="zh-CN"/>
              </a:defPPr>
              <a:lvl1pPr algn="ctr">
                <a:defRPr sz="2000">
                  <a:solidFill>
                    <a:srgbClr val="3D90C3"/>
                  </a:solidFill>
                  <a:latin typeface="胡晓波男神体" panose="02010600030101010101" pitchFamily="2" charset="-122"/>
                  <a:ea typeface="胡晓波男神体" panose="02010600030101010101" pitchFamily="2" charset="-122"/>
                  <a:cs typeface="胡晓波男神体" panose="02010600030101010101" pitchFamily="2" charset="-122"/>
                </a:defRPr>
              </a:lvl1pPr>
            </a:lstStyle>
            <a:p>
              <a:r>
                <a:rPr lang="zh-CN" altLang="en-US" dirty="0">
                  <a:solidFill>
                    <a:schemeClr val="bg1"/>
                  </a:solidFill>
                  <a:latin typeface="+mn-lt"/>
                  <a:ea typeface="+mn-ea"/>
                  <a:cs typeface="+mn-ea"/>
                  <a:sym typeface="+mn-lt"/>
                </a:rPr>
                <a:t>部门费用</a:t>
              </a:r>
            </a:p>
          </p:txBody>
        </p:sp>
      </p:grpSp>
      <p:sp>
        <p:nvSpPr>
          <p:cNvPr id="8" name="椭圆 7"/>
          <p:cNvSpPr/>
          <p:nvPr/>
        </p:nvSpPr>
        <p:spPr>
          <a:xfrm>
            <a:off x="3103615" y="2395624"/>
            <a:ext cx="585883" cy="585883"/>
          </a:xfrm>
          <a:prstGeom prst="ellipse">
            <a:avLst/>
          </a:prstGeom>
          <a:solidFill>
            <a:schemeClr val="bg1">
              <a:lumMod val="6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1</a:t>
            </a:r>
            <a:endParaRPr lang="zh-CN" altLang="en-US" dirty="0">
              <a:cs typeface="+mn-ea"/>
              <a:sym typeface="+mn-lt"/>
            </a:endParaRPr>
          </a:p>
        </p:txBody>
      </p:sp>
      <p:sp>
        <p:nvSpPr>
          <p:cNvPr id="30" name="矩形 29"/>
          <p:cNvSpPr/>
          <p:nvPr/>
        </p:nvSpPr>
        <p:spPr>
          <a:xfrm>
            <a:off x="3977922" y="2245117"/>
            <a:ext cx="2268279" cy="908903"/>
          </a:xfrm>
          <a:prstGeom prst="rect">
            <a:avLst/>
          </a:prstGeom>
        </p:spPr>
        <p:txBody>
          <a:bodyPr wrap="square">
            <a:spAutoFit/>
          </a:bodyPr>
          <a:lstStyle/>
          <a:p>
            <a:pPr>
              <a:lnSpc>
                <a:spcPct val="130000"/>
              </a:lnSpc>
            </a:pPr>
            <a:r>
              <a:rPr lang="zh-CN" altLang="en-US" sz="1400" dirty="0">
                <a:solidFill>
                  <a:schemeClr val="tx1">
                    <a:lumMod val="75000"/>
                    <a:lumOff val="25000"/>
                  </a:schemeClr>
                </a:solidFill>
                <a:cs typeface="+mn-ea"/>
                <a:sym typeface="+mn-lt"/>
              </a:rPr>
              <a:t>按照管理和报表的要求列出所有的费用项目和成本中心</a:t>
            </a:r>
          </a:p>
        </p:txBody>
      </p:sp>
      <p:sp>
        <p:nvSpPr>
          <p:cNvPr id="31" name="矩形 30"/>
          <p:cNvSpPr/>
          <p:nvPr/>
        </p:nvSpPr>
        <p:spPr>
          <a:xfrm>
            <a:off x="4017715" y="3442631"/>
            <a:ext cx="2000314" cy="628826"/>
          </a:xfrm>
          <a:prstGeom prst="rect">
            <a:avLst/>
          </a:prstGeom>
        </p:spPr>
        <p:txBody>
          <a:bodyPr wrap="square">
            <a:spAutoFit/>
          </a:bodyPr>
          <a:lstStyle/>
          <a:p>
            <a:pPr>
              <a:lnSpc>
                <a:spcPct val="130000"/>
              </a:lnSpc>
            </a:pPr>
            <a:r>
              <a:rPr lang="zh-CN" altLang="en-US" sz="1400" dirty="0">
                <a:solidFill>
                  <a:schemeClr val="tx1">
                    <a:lumMod val="75000"/>
                    <a:lumOff val="25000"/>
                  </a:schemeClr>
                </a:solidFill>
                <a:cs typeface="+mn-ea"/>
                <a:sym typeface="+mn-lt"/>
              </a:rPr>
              <a:t>区分部门门可控费用和不可控费用</a:t>
            </a:r>
          </a:p>
        </p:txBody>
      </p:sp>
      <p:sp>
        <p:nvSpPr>
          <p:cNvPr id="32" name="矩形 31"/>
          <p:cNvSpPr/>
          <p:nvPr/>
        </p:nvSpPr>
        <p:spPr>
          <a:xfrm>
            <a:off x="3977922" y="4398285"/>
            <a:ext cx="2055005" cy="908903"/>
          </a:xfrm>
          <a:prstGeom prst="rect">
            <a:avLst/>
          </a:prstGeom>
        </p:spPr>
        <p:txBody>
          <a:bodyPr wrap="square">
            <a:spAutoFit/>
          </a:bodyPr>
          <a:lstStyle/>
          <a:p>
            <a:pPr>
              <a:lnSpc>
                <a:spcPct val="130000"/>
              </a:lnSpc>
            </a:pPr>
            <a:r>
              <a:rPr lang="zh-CN" altLang="en-US" sz="1400" dirty="0">
                <a:solidFill>
                  <a:schemeClr val="tx1">
                    <a:lumMod val="75000"/>
                    <a:lumOff val="25000"/>
                  </a:schemeClr>
                </a:solidFill>
                <a:cs typeface="+mn-ea"/>
                <a:sym typeface="+mn-lt"/>
              </a:rPr>
              <a:t>把所有的成本中心和费用项目放进同一张表内作为财务控制总表</a:t>
            </a:r>
          </a:p>
        </p:txBody>
      </p:sp>
      <p:sp>
        <p:nvSpPr>
          <p:cNvPr id="36" name="椭圆 35"/>
          <p:cNvSpPr/>
          <p:nvPr/>
        </p:nvSpPr>
        <p:spPr>
          <a:xfrm>
            <a:off x="7447168" y="1726991"/>
            <a:ext cx="293334" cy="293334"/>
          </a:xfrm>
          <a:prstGeom prst="ellipse">
            <a:avLst/>
          </a:prstGeom>
          <a:solidFill>
            <a:srgbClr val="1E66D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椭圆 36"/>
          <p:cNvSpPr/>
          <p:nvPr/>
        </p:nvSpPr>
        <p:spPr>
          <a:xfrm>
            <a:off x="7447168" y="2846042"/>
            <a:ext cx="293334" cy="293334"/>
          </a:xfrm>
          <a:prstGeom prst="ellipse">
            <a:avLst/>
          </a:prstGeom>
          <a:solidFill>
            <a:srgbClr val="1E66D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椭圆 37"/>
          <p:cNvSpPr/>
          <p:nvPr/>
        </p:nvSpPr>
        <p:spPr>
          <a:xfrm>
            <a:off x="7447168" y="3965093"/>
            <a:ext cx="293334" cy="293334"/>
          </a:xfrm>
          <a:prstGeom prst="ellipse">
            <a:avLst/>
          </a:prstGeom>
          <a:solidFill>
            <a:srgbClr val="1E66D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椭圆 38"/>
          <p:cNvSpPr/>
          <p:nvPr/>
        </p:nvSpPr>
        <p:spPr>
          <a:xfrm>
            <a:off x="7447168" y="5084144"/>
            <a:ext cx="293334" cy="293334"/>
          </a:xfrm>
          <a:prstGeom prst="ellipse">
            <a:avLst/>
          </a:prstGeom>
          <a:solidFill>
            <a:srgbClr val="1E66D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矩形 45"/>
          <p:cNvSpPr/>
          <p:nvPr/>
        </p:nvSpPr>
        <p:spPr>
          <a:xfrm>
            <a:off x="7946345" y="1569635"/>
            <a:ext cx="2345972" cy="552202"/>
          </a:xfrm>
          <a:prstGeom prst="rect">
            <a:avLst/>
          </a:prstGeom>
        </p:spPr>
        <p:txBody>
          <a:bodyPr wrap="square">
            <a:spAutoFit/>
          </a:bodyPr>
          <a:lstStyle/>
          <a:p>
            <a:pPr>
              <a:lnSpc>
                <a:spcPct val="130000"/>
              </a:lnSpc>
            </a:pPr>
            <a:r>
              <a:rPr lang="zh-CN" altLang="en-US" sz="1200" dirty="0">
                <a:solidFill>
                  <a:schemeClr val="tx1">
                    <a:lumMod val="75000"/>
                    <a:lumOff val="25000"/>
                  </a:schemeClr>
                </a:solidFill>
                <a:cs typeface="+mn-ea"/>
                <a:sym typeface="+mn-lt"/>
              </a:rPr>
              <a:t>与人有关的费用</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工资、福利、加班以及工会费等</a:t>
            </a:r>
          </a:p>
        </p:txBody>
      </p:sp>
      <p:sp>
        <p:nvSpPr>
          <p:cNvPr id="47" name="矩形 46"/>
          <p:cNvSpPr/>
          <p:nvPr/>
        </p:nvSpPr>
        <p:spPr>
          <a:xfrm>
            <a:off x="7956670" y="2682233"/>
            <a:ext cx="2165525" cy="792268"/>
          </a:xfrm>
          <a:prstGeom prst="rect">
            <a:avLst/>
          </a:prstGeom>
        </p:spPr>
        <p:txBody>
          <a:bodyPr wrap="square">
            <a:spAutoFit/>
          </a:bodyPr>
          <a:lstStyle/>
          <a:p>
            <a:pPr>
              <a:lnSpc>
                <a:spcPct val="130000"/>
              </a:lnSpc>
            </a:pPr>
            <a:r>
              <a:rPr lang="zh-CN" altLang="en-US" sz="1200" dirty="0">
                <a:solidFill>
                  <a:schemeClr val="tx1">
                    <a:lumMod val="75000"/>
                    <a:lumOff val="25000"/>
                  </a:schemeClr>
                </a:solidFill>
                <a:cs typeface="+mn-ea"/>
                <a:sym typeface="+mn-lt"/>
              </a:rPr>
              <a:t>与生产有关的费用</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包装、低值易耗品、维修费用、备件、辅助性物料以及水电费等</a:t>
            </a:r>
          </a:p>
        </p:txBody>
      </p:sp>
      <p:sp>
        <p:nvSpPr>
          <p:cNvPr id="48" name="矩形 47"/>
          <p:cNvSpPr/>
          <p:nvPr/>
        </p:nvSpPr>
        <p:spPr>
          <a:xfrm>
            <a:off x="7956670" y="3874800"/>
            <a:ext cx="2345972" cy="792268"/>
          </a:xfrm>
          <a:prstGeom prst="rect">
            <a:avLst/>
          </a:prstGeom>
        </p:spPr>
        <p:txBody>
          <a:bodyPr wrap="square">
            <a:spAutoFit/>
          </a:bodyPr>
          <a:lstStyle/>
          <a:p>
            <a:pPr>
              <a:lnSpc>
                <a:spcPct val="130000"/>
              </a:lnSpc>
            </a:pPr>
            <a:r>
              <a:rPr lang="zh-CN" altLang="en-US" sz="1200" dirty="0">
                <a:solidFill>
                  <a:schemeClr val="tx1">
                    <a:lumMod val="75000"/>
                    <a:lumOff val="25000"/>
                  </a:schemeClr>
                </a:solidFill>
                <a:cs typeface="+mn-ea"/>
                <a:sym typeface="+mn-lt"/>
              </a:rPr>
              <a:t>与业务有关的费用</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办公费用、差旅费、招待费</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电话费以及电脑有关的费用</a:t>
            </a:r>
          </a:p>
        </p:txBody>
      </p:sp>
      <p:sp>
        <p:nvSpPr>
          <p:cNvPr id="49" name="矩形 48"/>
          <p:cNvSpPr/>
          <p:nvPr/>
        </p:nvSpPr>
        <p:spPr>
          <a:xfrm>
            <a:off x="7956670" y="4926788"/>
            <a:ext cx="2165525" cy="792268"/>
          </a:xfrm>
          <a:prstGeom prst="rect">
            <a:avLst/>
          </a:prstGeom>
        </p:spPr>
        <p:txBody>
          <a:bodyPr wrap="square">
            <a:spAutoFit/>
          </a:bodyPr>
          <a:lstStyle/>
          <a:p>
            <a:pPr>
              <a:lnSpc>
                <a:spcPct val="130000"/>
              </a:lnSpc>
            </a:pPr>
            <a:r>
              <a:rPr lang="zh-CN" altLang="en-US" sz="1200" dirty="0">
                <a:solidFill>
                  <a:schemeClr val="tx1">
                    <a:lumMod val="75000"/>
                    <a:lumOff val="25000"/>
                  </a:schemeClr>
                </a:solidFill>
                <a:cs typeface="+mn-ea"/>
                <a:sym typeface="+mn-lt"/>
              </a:rPr>
              <a:t>特殊项目</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培训、审计、咨询、坏帐、政府税收和规费以及其他公司特定的费用</a:t>
            </a:r>
          </a:p>
        </p:txBody>
      </p:sp>
      <p:sp>
        <p:nvSpPr>
          <p:cNvPr id="40" name="标题 1"/>
          <p:cNvSpPr txBox="1"/>
          <p:nvPr/>
        </p:nvSpPr>
        <p:spPr>
          <a:xfrm>
            <a:off x="1718929" y="998610"/>
            <a:ext cx="2268279" cy="358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chemeClr val="tx1">
                    <a:lumMod val="75000"/>
                    <a:lumOff val="25000"/>
                  </a:schemeClr>
                </a:solidFill>
                <a:latin typeface="+mn-lt"/>
                <a:ea typeface="+mn-ea"/>
                <a:cs typeface="+mn-ea"/>
                <a:sym typeface="+mn-lt"/>
              </a:rPr>
              <a:t>预算内容</a:t>
            </a:r>
          </a:p>
        </p:txBody>
      </p:sp>
      <p:sp>
        <p:nvSpPr>
          <p:cNvPr id="42" name="椭圆 41"/>
          <p:cNvSpPr/>
          <p:nvPr/>
        </p:nvSpPr>
        <p:spPr>
          <a:xfrm>
            <a:off x="3285432" y="3444158"/>
            <a:ext cx="585883" cy="585883"/>
          </a:xfrm>
          <a:prstGeom prst="ellipse">
            <a:avLst/>
          </a:prstGeom>
          <a:solidFill>
            <a:schemeClr val="bg1">
              <a:lumMod val="6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2</a:t>
            </a:r>
            <a:endParaRPr lang="zh-CN" altLang="en-US" dirty="0">
              <a:cs typeface="+mn-ea"/>
              <a:sym typeface="+mn-lt"/>
            </a:endParaRPr>
          </a:p>
        </p:txBody>
      </p:sp>
      <p:sp>
        <p:nvSpPr>
          <p:cNvPr id="44" name="椭圆 43"/>
          <p:cNvSpPr/>
          <p:nvPr/>
        </p:nvSpPr>
        <p:spPr>
          <a:xfrm>
            <a:off x="3115583" y="4442417"/>
            <a:ext cx="585883" cy="585883"/>
          </a:xfrm>
          <a:prstGeom prst="ellipse">
            <a:avLst/>
          </a:prstGeom>
          <a:solidFill>
            <a:schemeClr val="bg1">
              <a:lumMod val="6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3</a:t>
            </a:r>
            <a:endParaRPr lang="zh-CN" altLang="en-US" dirty="0">
              <a:cs typeface="+mn-ea"/>
              <a:sym typeface="+mn-lt"/>
            </a:endParaRPr>
          </a:p>
        </p:txBody>
      </p:sp>
      <p:sp>
        <p:nvSpPr>
          <p:cNvPr id="50" name="矩形 49"/>
          <p:cNvSpPr/>
          <p:nvPr/>
        </p:nvSpPr>
        <p:spPr>
          <a:xfrm>
            <a:off x="6426230" y="1848320"/>
            <a:ext cx="400110" cy="3647886"/>
          </a:xfrm>
          <a:prstGeom prst="rect">
            <a:avLst/>
          </a:prstGeom>
          <a:solidFill>
            <a:srgbClr val="1E66DE"/>
          </a:solidFill>
        </p:spPr>
        <p:txBody>
          <a:bodyPr vert="eaVert" wrap="square">
            <a:spAutoFit/>
          </a:bodyPr>
          <a:lstStyle/>
          <a:p>
            <a:pPr algn="ctr"/>
            <a:r>
              <a:rPr lang="zh-CN" altLang="en-US" sz="1400" b="1" dirty="0">
                <a:solidFill>
                  <a:schemeClr val="bg1"/>
                </a:solidFill>
                <a:cs typeface="+mn-ea"/>
                <a:sym typeface="+mn-lt"/>
              </a:rPr>
              <a:t>对所有项目分类，并确定引起其变动的变量</a:t>
            </a:r>
          </a:p>
        </p:txBody>
      </p:sp>
      <p:sp>
        <p:nvSpPr>
          <p:cNvPr id="19" name="左大括号 18"/>
          <p:cNvSpPr/>
          <p:nvPr/>
        </p:nvSpPr>
        <p:spPr>
          <a:xfrm>
            <a:off x="6942826" y="1845736"/>
            <a:ext cx="472404" cy="3530082"/>
          </a:xfrm>
          <a:prstGeom prst="leftBrac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1)">
                                      <p:cBhvr>
                                        <p:cTn id="24" dur="2000"/>
                                        <p:tgtEl>
                                          <p:spTgt spid="8"/>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heel(1)">
                                      <p:cBhvr>
                                        <p:cTn id="27" dur="2000"/>
                                        <p:tgtEl>
                                          <p:spTgt spid="42"/>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wheel(1)">
                                      <p:cBhvr>
                                        <p:cTn id="30" dur="2000"/>
                                        <p:tgtEl>
                                          <p:spTgt spid="44"/>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1000"/>
                                        <p:tgtEl>
                                          <p:spTgt spid="31"/>
                                        </p:tgtEl>
                                      </p:cBhvr>
                                    </p:animEffect>
                                    <p:anim calcmode="lin" valueType="num">
                                      <p:cBhvr>
                                        <p:cTn id="41" dur="1000" fill="hold"/>
                                        <p:tgtEl>
                                          <p:spTgt spid="31"/>
                                        </p:tgtEl>
                                        <p:attrNameLst>
                                          <p:attrName>ppt_x</p:attrName>
                                        </p:attrNameLst>
                                      </p:cBhvr>
                                      <p:tavLst>
                                        <p:tav tm="0">
                                          <p:val>
                                            <p:strVal val="#ppt_x"/>
                                          </p:val>
                                        </p:tav>
                                        <p:tav tm="100000">
                                          <p:val>
                                            <p:strVal val="#ppt_x"/>
                                          </p:val>
                                        </p:tav>
                                      </p:tavLst>
                                    </p:anim>
                                    <p:anim calcmode="lin" valueType="num">
                                      <p:cBhvr>
                                        <p:cTn id="42" dur="1000" fill="hold"/>
                                        <p:tgtEl>
                                          <p:spTgt spid="31"/>
                                        </p:tgtEl>
                                        <p:attrNameLst>
                                          <p:attrName>ppt_y</p:attrName>
                                        </p:attrNameLst>
                                      </p:cBhvr>
                                      <p:tavLst>
                                        <p:tav tm="0">
                                          <p:val>
                                            <p:strVal val="#ppt_y+.1"/>
                                          </p:val>
                                        </p:tav>
                                        <p:tav tm="100000">
                                          <p:val>
                                            <p:strVal val="#ppt_y"/>
                                          </p:val>
                                        </p:tav>
                                      </p:tavLst>
                                    </p:anim>
                                  </p:childTnLst>
                                </p:cTn>
                              </p:par>
                            </p:childTnLst>
                          </p:cTn>
                        </p:par>
                        <p:par>
                          <p:cTn id="43" fill="hold">
                            <p:stCondLst>
                              <p:cond delay="4000"/>
                            </p:stCondLst>
                            <p:childTnLst>
                              <p:par>
                                <p:cTn id="44" presetID="42" presetClass="entr" presetSubtype="0"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1000"/>
                                        <p:tgtEl>
                                          <p:spTgt spid="32"/>
                                        </p:tgtEl>
                                      </p:cBhvr>
                                    </p:animEffect>
                                    <p:anim calcmode="lin" valueType="num">
                                      <p:cBhvr>
                                        <p:cTn id="47" dur="1000" fill="hold"/>
                                        <p:tgtEl>
                                          <p:spTgt spid="32"/>
                                        </p:tgtEl>
                                        <p:attrNameLst>
                                          <p:attrName>ppt_x</p:attrName>
                                        </p:attrNameLst>
                                      </p:cBhvr>
                                      <p:tavLst>
                                        <p:tav tm="0">
                                          <p:val>
                                            <p:strVal val="#ppt_x"/>
                                          </p:val>
                                        </p:tav>
                                        <p:tav tm="100000">
                                          <p:val>
                                            <p:strVal val="#ppt_x"/>
                                          </p:val>
                                        </p:tav>
                                      </p:tavLst>
                                    </p:anim>
                                    <p:anim calcmode="lin" valueType="num">
                                      <p:cBhvr>
                                        <p:cTn id="48" dur="1000" fill="hold"/>
                                        <p:tgtEl>
                                          <p:spTgt spid="32"/>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42" presetClass="entr" presetSubtype="0" fill="hold" grpId="0" nodeType="after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1000"/>
                                        <p:tgtEl>
                                          <p:spTgt spid="50"/>
                                        </p:tgtEl>
                                      </p:cBhvr>
                                    </p:animEffect>
                                    <p:anim calcmode="lin" valueType="num">
                                      <p:cBhvr>
                                        <p:cTn id="53" dur="1000" fill="hold"/>
                                        <p:tgtEl>
                                          <p:spTgt spid="50"/>
                                        </p:tgtEl>
                                        <p:attrNameLst>
                                          <p:attrName>ppt_x</p:attrName>
                                        </p:attrNameLst>
                                      </p:cBhvr>
                                      <p:tavLst>
                                        <p:tav tm="0">
                                          <p:val>
                                            <p:strVal val="#ppt_x"/>
                                          </p:val>
                                        </p:tav>
                                        <p:tav tm="100000">
                                          <p:val>
                                            <p:strVal val="#ppt_x"/>
                                          </p:val>
                                        </p:tav>
                                      </p:tavLst>
                                    </p:anim>
                                    <p:anim calcmode="lin" valueType="num">
                                      <p:cBhvr>
                                        <p:cTn id="54"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barn(inVertical)">
                                      <p:cBhvr>
                                        <p:cTn id="59" dur="500"/>
                                        <p:tgtEl>
                                          <p:spTgt spid="19"/>
                                        </p:tgtEl>
                                      </p:cBhvr>
                                    </p:animEffect>
                                  </p:childTnLst>
                                </p:cTn>
                              </p:par>
                            </p:childTnLst>
                          </p:cTn>
                        </p:par>
                        <p:par>
                          <p:cTn id="60" fill="hold">
                            <p:stCondLst>
                              <p:cond delay="500"/>
                            </p:stCondLst>
                            <p:childTnLst>
                              <p:par>
                                <p:cTn id="61" presetID="53" presetClass="entr" presetSubtype="16"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p:cTn id="63" dur="500" fill="hold"/>
                                        <p:tgtEl>
                                          <p:spTgt spid="36"/>
                                        </p:tgtEl>
                                        <p:attrNameLst>
                                          <p:attrName>ppt_w</p:attrName>
                                        </p:attrNameLst>
                                      </p:cBhvr>
                                      <p:tavLst>
                                        <p:tav tm="0">
                                          <p:val>
                                            <p:fltVal val="0"/>
                                          </p:val>
                                        </p:tav>
                                        <p:tav tm="100000">
                                          <p:val>
                                            <p:strVal val="#ppt_w"/>
                                          </p:val>
                                        </p:tav>
                                      </p:tavLst>
                                    </p:anim>
                                    <p:anim calcmode="lin" valueType="num">
                                      <p:cBhvr>
                                        <p:cTn id="64" dur="500" fill="hold"/>
                                        <p:tgtEl>
                                          <p:spTgt spid="36"/>
                                        </p:tgtEl>
                                        <p:attrNameLst>
                                          <p:attrName>ppt_h</p:attrName>
                                        </p:attrNameLst>
                                      </p:cBhvr>
                                      <p:tavLst>
                                        <p:tav tm="0">
                                          <p:val>
                                            <p:fltVal val="0"/>
                                          </p:val>
                                        </p:tav>
                                        <p:tav tm="100000">
                                          <p:val>
                                            <p:strVal val="#ppt_h"/>
                                          </p:val>
                                        </p:tav>
                                      </p:tavLst>
                                    </p:anim>
                                    <p:animEffect transition="in" filter="fade">
                                      <p:cBhvr>
                                        <p:cTn id="65" dur="500"/>
                                        <p:tgtEl>
                                          <p:spTgt spid="36"/>
                                        </p:tgtEl>
                                      </p:cBhvr>
                                    </p:animEffect>
                                  </p:childTnLst>
                                </p:cTn>
                              </p:par>
                            </p:childTnLst>
                          </p:cTn>
                        </p:par>
                        <p:par>
                          <p:cTn id="66" fill="hold">
                            <p:stCondLst>
                              <p:cond delay="1000"/>
                            </p:stCondLst>
                            <p:childTnLst>
                              <p:par>
                                <p:cTn id="67" presetID="42" presetClass="entr" presetSubtype="0" fill="hold" grpId="0"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fade">
                                      <p:cBhvr>
                                        <p:cTn id="69" dur="1000"/>
                                        <p:tgtEl>
                                          <p:spTgt spid="46"/>
                                        </p:tgtEl>
                                      </p:cBhvr>
                                    </p:animEffect>
                                    <p:anim calcmode="lin" valueType="num">
                                      <p:cBhvr>
                                        <p:cTn id="70" dur="1000" fill="hold"/>
                                        <p:tgtEl>
                                          <p:spTgt spid="46"/>
                                        </p:tgtEl>
                                        <p:attrNameLst>
                                          <p:attrName>ppt_x</p:attrName>
                                        </p:attrNameLst>
                                      </p:cBhvr>
                                      <p:tavLst>
                                        <p:tav tm="0">
                                          <p:val>
                                            <p:strVal val="#ppt_x"/>
                                          </p:val>
                                        </p:tav>
                                        <p:tav tm="100000">
                                          <p:val>
                                            <p:strVal val="#ppt_x"/>
                                          </p:val>
                                        </p:tav>
                                      </p:tavLst>
                                    </p:anim>
                                    <p:anim calcmode="lin" valueType="num">
                                      <p:cBhvr>
                                        <p:cTn id="71" dur="1000" fill="hold"/>
                                        <p:tgtEl>
                                          <p:spTgt spid="46"/>
                                        </p:tgtEl>
                                        <p:attrNameLst>
                                          <p:attrName>ppt_y</p:attrName>
                                        </p:attrNameLst>
                                      </p:cBhvr>
                                      <p:tavLst>
                                        <p:tav tm="0">
                                          <p:val>
                                            <p:strVal val="#ppt_y+.1"/>
                                          </p:val>
                                        </p:tav>
                                        <p:tav tm="100000">
                                          <p:val>
                                            <p:strVal val="#ppt_y"/>
                                          </p:val>
                                        </p:tav>
                                      </p:tavLst>
                                    </p:anim>
                                  </p:childTnLst>
                                </p:cTn>
                              </p:par>
                            </p:childTnLst>
                          </p:cTn>
                        </p:par>
                        <p:par>
                          <p:cTn id="72" fill="hold">
                            <p:stCondLst>
                              <p:cond delay="2000"/>
                            </p:stCondLst>
                            <p:childTnLst>
                              <p:par>
                                <p:cTn id="73" presetID="53" presetClass="entr" presetSubtype="16"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childTnLst>
                                </p:cTn>
                              </p:par>
                            </p:childTnLst>
                          </p:cTn>
                        </p:par>
                        <p:par>
                          <p:cTn id="78" fill="hold">
                            <p:stCondLst>
                              <p:cond delay="2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3500"/>
                            </p:stCondLst>
                            <p:childTnLst>
                              <p:par>
                                <p:cTn id="85" presetID="53" presetClass="entr" presetSubtype="16"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childTnLst>
                                </p:cTn>
                              </p:par>
                            </p:childTnLst>
                          </p:cTn>
                        </p:par>
                        <p:par>
                          <p:cTn id="90" fill="hold">
                            <p:stCondLst>
                              <p:cond delay="4000"/>
                            </p:stCondLst>
                            <p:childTnLst>
                              <p:par>
                                <p:cTn id="91" presetID="42" presetClass="entr" presetSubtype="0" fill="hold" grpId="0" nodeType="afterEffect">
                                  <p:stCondLst>
                                    <p:cond delay="0"/>
                                  </p:stCondLst>
                                  <p:childTnLst>
                                    <p:set>
                                      <p:cBhvr>
                                        <p:cTn id="92" dur="1" fill="hold">
                                          <p:stCondLst>
                                            <p:cond delay="0"/>
                                          </p:stCondLst>
                                        </p:cTn>
                                        <p:tgtEl>
                                          <p:spTgt spid="48"/>
                                        </p:tgtEl>
                                        <p:attrNameLst>
                                          <p:attrName>style.visibility</p:attrName>
                                        </p:attrNameLst>
                                      </p:cBhvr>
                                      <p:to>
                                        <p:strVal val="visible"/>
                                      </p:to>
                                    </p:set>
                                    <p:animEffect transition="in" filter="fade">
                                      <p:cBhvr>
                                        <p:cTn id="93" dur="1000"/>
                                        <p:tgtEl>
                                          <p:spTgt spid="48"/>
                                        </p:tgtEl>
                                      </p:cBhvr>
                                    </p:animEffect>
                                    <p:anim calcmode="lin" valueType="num">
                                      <p:cBhvr>
                                        <p:cTn id="94" dur="1000" fill="hold"/>
                                        <p:tgtEl>
                                          <p:spTgt spid="48"/>
                                        </p:tgtEl>
                                        <p:attrNameLst>
                                          <p:attrName>ppt_x</p:attrName>
                                        </p:attrNameLst>
                                      </p:cBhvr>
                                      <p:tavLst>
                                        <p:tav tm="0">
                                          <p:val>
                                            <p:strVal val="#ppt_x"/>
                                          </p:val>
                                        </p:tav>
                                        <p:tav tm="100000">
                                          <p:val>
                                            <p:strVal val="#ppt_x"/>
                                          </p:val>
                                        </p:tav>
                                      </p:tavLst>
                                    </p:anim>
                                    <p:anim calcmode="lin" valueType="num">
                                      <p:cBhvr>
                                        <p:cTn id="95" dur="1000" fill="hold"/>
                                        <p:tgtEl>
                                          <p:spTgt spid="48"/>
                                        </p:tgtEl>
                                        <p:attrNameLst>
                                          <p:attrName>ppt_y</p:attrName>
                                        </p:attrNameLst>
                                      </p:cBhvr>
                                      <p:tavLst>
                                        <p:tav tm="0">
                                          <p:val>
                                            <p:strVal val="#ppt_y+.1"/>
                                          </p:val>
                                        </p:tav>
                                        <p:tav tm="100000">
                                          <p:val>
                                            <p:strVal val="#ppt_y"/>
                                          </p:val>
                                        </p:tav>
                                      </p:tavLst>
                                    </p:anim>
                                  </p:childTnLst>
                                </p:cTn>
                              </p:par>
                            </p:childTnLst>
                          </p:cTn>
                        </p:par>
                        <p:par>
                          <p:cTn id="96" fill="hold">
                            <p:stCondLst>
                              <p:cond delay="50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childTnLst>
                          </p:cTn>
                        </p:par>
                        <p:par>
                          <p:cTn id="102" fill="hold">
                            <p:stCondLst>
                              <p:cond delay="5500"/>
                            </p:stCondLst>
                            <p:childTnLst>
                              <p:par>
                                <p:cTn id="103" presetID="42" presetClass="entr" presetSubtype="0" fill="hold" grpId="0"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0" grpId="0"/>
      <p:bldP spid="31" grpId="0"/>
      <p:bldP spid="32" grpId="0"/>
      <p:bldP spid="36" grpId="0" animBg="1"/>
      <p:bldP spid="37" grpId="0" animBg="1"/>
      <p:bldP spid="38" grpId="0" animBg="1"/>
      <p:bldP spid="39" grpId="0" animBg="1"/>
      <p:bldP spid="46" grpId="0"/>
      <p:bldP spid="47" grpId="0"/>
      <p:bldP spid="48" grpId="0"/>
      <p:bldP spid="49" grpId="0"/>
      <p:bldP spid="40" grpId="0"/>
      <p:bldP spid="42" grpId="0" animBg="1"/>
      <p:bldP spid="44" grpId="0" animBg="1"/>
      <p:bldP spid="50"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r="6515"/>
          <a:stretch>
            <a:fillRect/>
          </a:stretch>
        </p:blipFill>
        <p:spPr>
          <a:xfrm>
            <a:off x="-4" y="0"/>
            <a:ext cx="12223531" cy="6858000"/>
          </a:xfrm>
          <a:prstGeom prst="rect">
            <a:avLst/>
          </a:prstGeom>
        </p:spPr>
      </p:pic>
      <p:sp>
        <p:nvSpPr>
          <p:cNvPr id="16" name="矩形: 圆角 15"/>
          <p:cNvSpPr/>
          <p:nvPr/>
        </p:nvSpPr>
        <p:spPr>
          <a:xfrm>
            <a:off x="404037" y="1158948"/>
            <a:ext cx="11366206" cy="4561367"/>
          </a:xfrm>
          <a:prstGeom prst="roundRect">
            <a:avLst>
              <a:gd name="adj" fmla="val 98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3072" y="1725829"/>
            <a:ext cx="3946670" cy="3946670"/>
          </a:xfrm>
          <a:prstGeom prst="rect">
            <a:avLst/>
          </a:prstGeom>
        </p:spPr>
      </p:pic>
      <p:sp>
        <p:nvSpPr>
          <p:cNvPr id="19" name="文本框 18"/>
          <p:cNvSpPr txBox="1"/>
          <p:nvPr/>
        </p:nvSpPr>
        <p:spPr>
          <a:xfrm>
            <a:off x="1634301" y="1547883"/>
            <a:ext cx="2552700" cy="830997"/>
          </a:xfrm>
          <a:prstGeom prst="rect">
            <a:avLst/>
          </a:prstGeom>
          <a:noFill/>
        </p:spPr>
        <p:txBody>
          <a:bodyPr wrap="square" rtlCol="0">
            <a:spAutoFit/>
          </a:bodyPr>
          <a:lstStyle/>
          <a:p>
            <a:pPr algn="ctr"/>
            <a:r>
              <a:rPr lang="zh-CN" altLang="en-US" sz="4800" b="1" dirty="0">
                <a:solidFill>
                  <a:srgbClr val="1E66DE"/>
                </a:solidFill>
                <a:cs typeface="+mn-ea"/>
                <a:sym typeface="+mn-lt"/>
              </a:rPr>
              <a:t>目录</a:t>
            </a:r>
          </a:p>
        </p:txBody>
      </p:sp>
      <p:sp>
        <p:nvSpPr>
          <p:cNvPr id="20" name="文本框 19"/>
          <p:cNvSpPr txBox="1"/>
          <p:nvPr/>
        </p:nvSpPr>
        <p:spPr>
          <a:xfrm>
            <a:off x="3467669" y="1768832"/>
            <a:ext cx="1556497" cy="523220"/>
          </a:xfrm>
          <a:prstGeom prst="rect">
            <a:avLst/>
          </a:prstGeom>
          <a:noFill/>
        </p:spPr>
        <p:txBody>
          <a:bodyPr wrap="square" rtlCol="0">
            <a:spAutoFit/>
          </a:bodyPr>
          <a:lstStyle/>
          <a:p>
            <a:r>
              <a:rPr lang="en-US" altLang="zh-CN" sz="2800" dirty="0">
                <a:solidFill>
                  <a:schemeClr val="tx1">
                    <a:lumMod val="75000"/>
                    <a:lumOff val="25000"/>
                  </a:schemeClr>
                </a:solidFill>
                <a:cs typeface="+mn-ea"/>
                <a:sym typeface="+mn-lt"/>
              </a:rPr>
              <a:t>Contents</a:t>
            </a:r>
            <a:endParaRPr lang="zh-CN" altLang="en-US" sz="2800" dirty="0">
              <a:solidFill>
                <a:schemeClr val="tx1">
                  <a:lumMod val="75000"/>
                  <a:lumOff val="25000"/>
                </a:schemeClr>
              </a:solidFill>
              <a:cs typeface="+mn-ea"/>
              <a:sym typeface="+mn-lt"/>
            </a:endParaRPr>
          </a:p>
        </p:txBody>
      </p:sp>
      <p:grpSp>
        <p:nvGrpSpPr>
          <p:cNvPr id="21" name="组合 20"/>
          <p:cNvGrpSpPr/>
          <p:nvPr/>
        </p:nvGrpSpPr>
        <p:grpSpPr>
          <a:xfrm>
            <a:off x="6240577" y="1881998"/>
            <a:ext cx="571500" cy="572232"/>
            <a:chOff x="7439025" y="1672101"/>
            <a:chExt cx="571500" cy="812921"/>
          </a:xfrm>
        </p:grpSpPr>
        <p:sp>
          <p:nvSpPr>
            <p:cNvPr id="23" name="矩形 22"/>
            <p:cNvSpPr/>
            <p:nvPr/>
          </p:nvSpPr>
          <p:spPr>
            <a:xfrm>
              <a:off x="7439025" y="1733908"/>
              <a:ext cx="571500" cy="751114"/>
            </a:xfrm>
            <a:prstGeom prst="rect">
              <a:avLst/>
            </a:prstGeom>
            <a:solidFill>
              <a:srgbClr val="1E6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文本框 24"/>
            <p:cNvSpPr txBox="1"/>
            <p:nvPr/>
          </p:nvSpPr>
          <p:spPr>
            <a:xfrm>
              <a:off x="7439025" y="1672101"/>
              <a:ext cx="571500" cy="646331"/>
            </a:xfrm>
            <a:prstGeom prst="rect">
              <a:avLst/>
            </a:prstGeom>
            <a:noFill/>
          </p:spPr>
          <p:txBody>
            <a:bodyPr wrap="square" rtlCol="0">
              <a:spAutoFit/>
            </a:bodyPr>
            <a:lstStyle/>
            <a:p>
              <a:pPr algn="ctr"/>
              <a:r>
                <a:rPr lang="en-US" altLang="zh-CN" sz="3600" dirty="0">
                  <a:solidFill>
                    <a:schemeClr val="bg1"/>
                  </a:solidFill>
                  <a:cs typeface="+mn-ea"/>
                  <a:sym typeface="+mn-lt"/>
                </a:rPr>
                <a:t>1</a:t>
              </a:r>
              <a:endParaRPr lang="zh-CN" altLang="en-US" sz="3600" dirty="0">
                <a:solidFill>
                  <a:schemeClr val="bg1"/>
                </a:solidFill>
                <a:cs typeface="+mn-ea"/>
                <a:sym typeface="+mn-lt"/>
              </a:endParaRPr>
            </a:p>
          </p:txBody>
        </p:sp>
      </p:grpSp>
      <p:sp>
        <p:nvSpPr>
          <p:cNvPr id="26" name="文本框 25"/>
          <p:cNvSpPr txBox="1"/>
          <p:nvPr/>
        </p:nvSpPr>
        <p:spPr>
          <a:xfrm>
            <a:off x="7143110" y="1917215"/>
            <a:ext cx="2723721" cy="461665"/>
          </a:xfrm>
          <a:prstGeom prst="rect">
            <a:avLst/>
          </a:prstGeom>
          <a:solidFill>
            <a:schemeClr val="bg1">
              <a:lumMod val="95000"/>
            </a:schemeClr>
          </a:solidFill>
        </p:spPr>
        <p:txBody>
          <a:bodyPr wrap="square">
            <a:spAutoFit/>
          </a:bodyPr>
          <a:lstStyle/>
          <a:p>
            <a:pPr algn="dist"/>
            <a:r>
              <a:rPr lang="zh-CN" altLang="en-US" sz="2400" b="1" dirty="0">
                <a:solidFill>
                  <a:schemeClr val="tx1">
                    <a:lumMod val="75000"/>
                    <a:lumOff val="25000"/>
                  </a:schemeClr>
                </a:solidFill>
                <a:cs typeface="+mn-ea"/>
                <a:sym typeface="+mn-lt"/>
              </a:rPr>
              <a:t>预算是什么</a:t>
            </a:r>
            <a:endParaRPr lang="en-US" altLang="zh-CN" sz="2400" b="1" dirty="0">
              <a:solidFill>
                <a:schemeClr val="tx1">
                  <a:lumMod val="75000"/>
                  <a:lumOff val="25000"/>
                </a:schemeClr>
              </a:solidFill>
              <a:cs typeface="+mn-ea"/>
              <a:sym typeface="+mn-lt"/>
            </a:endParaRPr>
          </a:p>
        </p:txBody>
      </p:sp>
      <p:sp>
        <p:nvSpPr>
          <p:cNvPr id="27" name="文本框 26"/>
          <p:cNvSpPr txBox="1"/>
          <p:nvPr/>
        </p:nvSpPr>
        <p:spPr>
          <a:xfrm>
            <a:off x="7143110" y="2629178"/>
            <a:ext cx="2723720" cy="461665"/>
          </a:xfrm>
          <a:prstGeom prst="rect">
            <a:avLst/>
          </a:prstGeom>
          <a:solidFill>
            <a:schemeClr val="bg1">
              <a:lumMod val="95000"/>
            </a:schemeClr>
          </a:solidFill>
        </p:spPr>
        <p:txBody>
          <a:bodyPr wrap="square">
            <a:spAutoFit/>
          </a:bodyPr>
          <a:lstStyle/>
          <a:p>
            <a:pPr algn="dist"/>
            <a:r>
              <a:rPr lang="zh-CN" altLang="en-US" sz="2400" b="1" dirty="0">
                <a:solidFill>
                  <a:schemeClr val="tx1">
                    <a:lumMod val="75000"/>
                    <a:lumOff val="25000"/>
                  </a:schemeClr>
                </a:solidFill>
                <a:cs typeface="+mn-ea"/>
                <a:sym typeface="+mn-lt"/>
              </a:rPr>
              <a:t>企业预算</a:t>
            </a:r>
            <a:endParaRPr lang="en-US" altLang="zh-CN" sz="2400" b="1" dirty="0">
              <a:solidFill>
                <a:schemeClr val="tx1">
                  <a:lumMod val="75000"/>
                  <a:lumOff val="25000"/>
                </a:schemeClr>
              </a:solidFill>
              <a:cs typeface="+mn-ea"/>
              <a:sym typeface="+mn-lt"/>
            </a:endParaRPr>
          </a:p>
        </p:txBody>
      </p:sp>
      <p:sp>
        <p:nvSpPr>
          <p:cNvPr id="28" name="文本框 27"/>
          <p:cNvSpPr txBox="1"/>
          <p:nvPr/>
        </p:nvSpPr>
        <p:spPr>
          <a:xfrm>
            <a:off x="7143110" y="3341141"/>
            <a:ext cx="2723721" cy="461665"/>
          </a:xfrm>
          <a:prstGeom prst="rect">
            <a:avLst/>
          </a:prstGeom>
          <a:solidFill>
            <a:schemeClr val="bg1">
              <a:lumMod val="95000"/>
            </a:schemeClr>
          </a:solidFill>
        </p:spPr>
        <p:txBody>
          <a:bodyPr wrap="square">
            <a:spAutoFit/>
          </a:bodyPr>
          <a:lstStyle/>
          <a:p>
            <a:pPr algn="dist"/>
            <a:r>
              <a:rPr lang="zh-CN" altLang="en-US" sz="2400" b="1" dirty="0">
                <a:solidFill>
                  <a:schemeClr val="tx1">
                    <a:lumMod val="75000"/>
                    <a:lumOff val="25000"/>
                  </a:schemeClr>
                </a:solidFill>
                <a:cs typeface="+mn-ea"/>
                <a:sym typeface="+mn-lt"/>
              </a:rPr>
              <a:t>预算内容</a:t>
            </a:r>
            <a:endParaRPr lang="en-US" altLang="zh-CN" sz="2400" b="1" dirty="0">
              <a:solidFill>
                <a:schemeClr val="tx1">
                  <a:lumMod val="75000"/>
                  <a:lumOff val="25000"/>
                </a:schemeClr>
              </a:solidFill>
              <a:cs typeface="+mn-ea"/>
              <a:sym typeface="+mn-lt"/>
            </a:endParaRPr>
          </a:p>
        </p:txBody>
      </p:sp>
      <p:sp>
        <p:nvSpPr>
          <p:cNvPr id="29" name="文本框 28"/>
          <p:cNvSpPr txBox="1"/>
          <p:nvPr/>
        </p:nvSpPr>
        <p:spPr>
          <a:xfrm>
            <a:off x="7143110" y="4053104"/>
            <a:ext cx="2723721" cy="461665"/>
          </a:xfrm>
          <a:prstGeom prst="rect">
            <a:avLst/>
          </a:prstGeom>
          <a:solidFill>
            <a:schemeClr val="bg1">
              <a:lumMod val="95000"/>
            </a:schemeClr>
          </a:solidFill>
        </p:spPr>
        <p:txBody>
          <a:bodyPr wrap="square">
            <a:spAutoFit/>
          </a:bodyPr>
          <a:lstStyle/>
          <a:p>
            <a:pPr algn="dist"/>
            <a:r>
              <a:rPr lang="zh-CN" altLang="en-US" sz="2400" b="1" dirty="0">
                <a:solidFill>
                  <a:schemeClr val="tx1">
                    <a:lumMod val="75000"/>
                    <a:lumOff val="25000"/>
                  </a:schemeClr>
                </a:solidFill>
                <a:cs typeface="+mn-ea"/>
                <a:sym typeface="+mn-lt"/>
              </a:rPr>
              <a:t>预算的监督与控制</a:t>
            </a:r>
            <a:endParaRPr lang="en-US" altLang="zh-CN" sz="2400" b="1" dirty="0">
              <a:solidFill>
                <a:schemeClr val="tx1">
                  <a:lumMod val="75000"/>
                  <a:lumOff val="25000"/>
                </a:schemeClr>
              </a:solidFill>
              <a:cs typeface="+mn-ea"/>
              <a:sym typeface="+mn-lt"/>
            </a:endParaRPr>
          </a:p>
        </p:txBody>
      </p:sp>
      <p:sp>
        <p:nvSpPr>
          <p:cNvPr id="30" name="文本框 29"/>
          <p:cNvSpPr txBox="1"/>
          <p:nvPr/>
        </p:nvSpPr>
        <p:spPr>
          <a:xfrm>
            <a:off x="7143110" y="4765067"/>
            <a:ext cx="2723720" cy="461665"/>
          </a:xfrm>
          <a:prstGeom prst="rect">
            <a:avLst/>
          </a:prstGeom>
          <a:solidFill>
            <a:schemeClr val="bg1">
              <a:lumMod val="95000"/>
            </a:schemeClr>
          </a:solidFill>
        </p:spPr>
        <p:txBody>
          <a:bodyPr wrap="square">
            <a:spAutoFit/>
          </a:bodyPr>
          <a:lstStyle/>
          <a:p>
            <a:pPr algn="dist"/>
            <a:r>
              <a:rPr lang="zh-CN" altLang="en-US" sz="2400" b="1" dirty="0">
                <a:solidFill>
                  <a:schemeClr val="tx1">
                    <a:lumMod val="75000"/>
                    <a:lumOff val="25000"/>
                  </a:schemeClr>
                </a:solidFill>
                <a:cs typeface="+mn-ea"/>
                <a:sym typeface="+mn-lt"/>
              </a:rPr>
              <a:t>预算调整</a:t>
            </a:r>
          </a:p>
        </p:txBody>
      </p:sp>
      <p:grpSp>
        <p:nvGrpSpPr>
          <p:cNvPr id="31" name="组合 30"/>
          <p:cNvGrpSpPr/>
          <p:nvPr/>
        </p:nvGrpSpPr>
        <p:grpSpPr>
          <a:xfrm>
            <a:off x="6240577" y="2556812"/>
            <a:ext cx="571500" cy="646331"/>
            <a:chOff x="7439025" y="1672101"/>
            <a:chExt cx="571500" cy="918187"/>
          </a:xfrm>
        </p:grpSpPr>
        <p:sp>
          <p:nvSpPr>
            <p:cNvPr id="32" name="矩形 31"/>
            <p:cNvSpPr/>
            <p:nvPr/>
          </p:nvSpPr>
          <p:spPr>
            <a:xfrm>
              <a:off x="7439025" y="1733908"/>
              <a:ext cx="571500" cy="751114"/>
            </a:xfrm>
            <a:prstGeom prst="rect">
              <a:avLst/>
            </a:prstGeom>
            <a:solidFill>
              <a:srgbClr val="1E6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文本框 32"/>
            <p:cNvSpPr txBox="1"/>
            <p:nvPr/>
          </p:nvSpPr>
          <p:spPr>
            <a:xfrm>
              <a:off x="7439025" y="1672101"/>
              <a:ext cx="571500" cy="918187"/>
            </a:xfrm>
            <a:prstGeom prst="rect">
              <a:avLst/>
            </a:prstGeom>
            <a:noFill/>
          </p:spPr>
          <p:txBody>
            <a:bodyPr wrap="square" rtlCol="0">
              <a:spAutoFit/>
            </a:bodyPr>
            <a:lstStyle/>
            <a:p>
              <a:pPr algn="ctr"/>
              <a:r>
                <a:rPr lang="en-US" altLang="zh-CN" sz="3600" dirty="0">
                  <a:solidFill>
                    <a:schemeClr val="bg1"/>
                  </a:solidFill>
                  <a:cs typeface="+mn-ea"/>
                  <a:sym typeface="+mn-lt"/>
                </a:rPr>
                <a:t>2</a:t>
              </a:r>
              <a:endParaRPr lang="zh-CN" altLang="en-US" sz="3600" dirty="0">
                <a:solidFill>
                  <a:schemeClr val="bg1"/>
                </a:solidFill>
                <a:cs typeface="+mn-ea"/>
                <a:sym typeface="+mn-lt"/>
              </a:endParaRPr>
            </a:p>
          </p:txBody>
        </p:sp>
      </p:grpSp>
      <p:grpSp>
        <p:nvGrpSpPr>
          <p:cNvPr id="34" name="组合 33"/>
          <p:cNvGrpSpPr/>
          <p:nvPr/>
        </p:nvGrpSpPr>
        <p:grpSpPr>
          <a:xfrm>
            <a:off x="6240577" y="3293814"/>
            <a:ext cx="571500" cy="646331"/>
            <a:chOff x="7439025" y="1672101"/>
            <a:chExt cx="571500" cy="918187"/>
          </a:xfrm>
        </p:grpSpPr>
        <p:sp>
          <p:nvSpPr>
            <p:cNvPr id="35" name="矩形 34"/>
            <p:cNvSpPr/>
            <p:nvPr/>
          </p:nvSpPr>
          <p:spPr>
            <a:xfrm>
              <a:off x="7439025" y="1733908"/>
              <a:ext cx="571500" cy="751114"/>
            </a:xfrm>
            <a:prstGeom prst="rect">
              <a:avLst/>
            </a:prstGeom>
            <a:solidFill>
              <a:srgbClr val="1E6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文本框 35"/>
            <p:cNvSpPr txBox="1"/>
            <p:nvPr/>
          </p:nvSpPr>
          <p:spPr>
            <a:xfrm>
              <a:off x="7439025" y="1672101"/>
              <a:ext cx="571500" cy="918187"/>
            </a:xfrm>
            <a:prstGeom prst="rect">
              <a:avLst/>
            </a:prstGeom>
            <a:noFill/>
          </p:spPr>
          <p:txBody>
            <a:bodyPr wrap="square" rtlCol="0">
              <a:spAutoFit/>
            </a:bodyPr>
            <a:lstStyle/>
            <a:p>
              <a:pPr algn="ctr"/>
              <a:r>
                <a:rPr lang="en-US" altLang="zh-CN" sz="3600" dirty="0">
                  <a:solidFill>
                    <a:schemeClr val="bg1"/>
                  </a:solidFill>
                  <a:cs typeface="+mn-ea"/>
                  <a:sym typeface="+mn-lt"/>
                </a:rPr>
                <a:t>3</a:t>
              </a:r>
              <a:endParaRPr lang="zh-CN" altLang="en-US" sz="3600" dirty="0">
                <a:solidFill>
                  <a:schemeClr val="bg1"/>
                </a:solidFill>
                <a:cs typeface="+mn-ea"/>
                <a:sym typeface="+mn-lt"/>
              </a:endParaRPr>
            </a:p>
          </p:txBody>
        </p:sp>
      </p:grpSp>
      <p:grpSp>
        <p:nvGrpSpPr>
          <p:cNvPr id="37" name="组合 36"/>
          <p:cNvGrpSpPr/>
          <p:nvPr/>
        </p:nvGrpSpPr>
        <p:grpSpPr>
          <a:xfrm>
            <a:off x="6240577" y="3979407"/>
            <a:ext cx="571500" cy="646331"/>
            <a:chOff x="7439025" y="1672101"/>
            <a:chExt cx="571500" cy="918187"/>
          </a:xfrm>
        </p:grpSpPr>
        <p:sp>
          <p:nvSpPr>
            <p:cNvPr id="38" name="矩形 37"/>
            <p:cNvSpPr/>
            <p:nvPr/>
          </p:nvSpPr>
          <p:spPr>
            <a:xfrm>
              <a:off x="7439025" y="1733908"/>
              <a:ext cx="571500" cy="751114"/>
            </a:xfrm>
            <a:prstGeom prst="rect">
              <a:avLst/>
            </a:prstGeom>
            <a:solidFill>
              <a:srgbClr val="1E6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文本框 38"/>
            <p:cNvSpPr txBox="1"/>
            <p:nvPr/>
          </p:nvSpPr>
          <p:spPr>
            <a:xfrm>
              <a:off x="7439025" y="1672101"/>
              <a:ext cx="571500" cy="918187"/>
            </a:xfrm>
            <a:prstGeom prst="rect">
              <a:avLst/>
            </a:prstGeom>
            <a:noFill/>
          </p:spPr>
          <p:txBody>
            <a:bodyPr wrap="square" rtlCol="0">
              <a:spAutoFit/>
            </a:bodyPr>
            <a:lstStyle/>
            <a:p>
              <a:pPr algn="ctr"/>
              <a:r>
                <a:rPr lang="en-US" altLang="zh-CN" sz="3600" dirty="0">
                  <a:solidFill>
                    <a:schemeClr val="bg1"/>
                  </a:solidFill>
                  <a:cs typeface="+mn-ea"/>
                  <a:sym typeface="+mn-lt"/>
                </a:rPr>
                <a:t>4</a:t>
              </a:r>
              <a:endParaRPr lang="zh-CN" altLang="en-US" sz="3600" dirty="0">
                <a:solidFill>
                  <a:schemeClr val="bg1"/>
                </a:solidFill>
                <a:cs typeface="+mn-ea"/>
                <a:sym typeface="+mn-lt"/>
              </a:endParaRPr>
            </a:p>
          </p:txBody>
        </p:sp>
      </p:grpSp>
      <p:grpSp>
        <p:nvGrpSpPr>
          <p:cNvPr id="40" name="组合 39"/>
          <p:cNvGrpSpPr/>
          <p:nvPr/>
        </p:nvGrpSpPr>
        <p:grpSpPr>
          <a:xfrm>
            <a:off x="6240577" y="4716409"/>
            <a:ext cx="571500" cy="646331"/>
            <a:chOff x="7439025" y="1672101"/>
            <a:chExt cx="571500" cy="918187"/>
          </a:xfrm>
        </p:grpSpPr>
        <p:sp>
          <p:nvSpPr>
            <p:cNvPr id="41" name="矩形 40"/>
            <p:cNvSpPr/>
            <p:nvPr/>
          </p:nvSpPr>
          <p:spPr>
            <a:xfrm>
              <a:off x="7439025" y="1733908"/>
              <a:ext cx="571500" cy="751114"/>
            </a:xfrm>
            <a:prstGeom prst="rect">
              <a:avLst/>
            </a:prstGeom>
            <a:solidFill>
              <a:srgbClr val="1E6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文本框 41"/>
            <p:cNvSpPr txBox="1"/>
            <p:nvPr/>
          </p:nvSpPr>
          <p:spPr>
            <a:xfrm>
              <a:off x="7439025" y="1672101"/>
              <a:ext cx="571500" cy="918187"/>
            </a:xfrm>
            <a:prstGeom prst="rect">
              <a:avLst/>
            </a:prstGeom>
            <a:noFill/>
          </p:spPr>
          <p:txBody>
            <a:bodyPr wrap="square" rtlCol="0">
              <a:spAutoFit/>
            </a:bodyPr>
            <a:lstStyle/>
            <a:p>
              <a:pPr algn="ctr"/>
              <a:r>
                <a:rPr lang="en-US" altLang="zh-CN" sz="3600" dirty="0">
                  <a:solidFill>
                    <a:schemeClr val="bg1"/>
                  </a:solidFill>
                  <a:cs typeface="+mn-ea"/>
                  <a:sym typeface="+mn-lt"/>
                </a:rPr>
                <a:t>5</a:t>
              </a:r>
              <a:endParaRPr lang="zh-CN" altLang="en-US" sz="3600"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 presetClass="entr" presetSubtype="8" fill="hold" grpId="0" nodeType="withEffect" p14:presetBounceEnd="50000">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14:bounceEnd="50000">
                                          <p:cBhvr additive="base">
                                            <p:cTn id="10" dur="500" fill="hold"/>
                                            <p:tgtEl>
                                              <p:spTgt spid="16"/>
                                            </p:tgtEl>
                                            <p:attrNameLst>
                                              <p:attrName>ppt_x</p:attrName>
                                            </p:attrNameLst>
                                          </p:cBhvr>
                                          <p:tavLst>
                                            <p:tav tm="0">
                                              <p:val>
                                                <p:strVal val="0-#ppt_w/2"/>
                                              </p:val>
                                            </p:tav>
                                            <p:tav tm="100000">
                                              <p:val>
                                                <p:strVal val="#ppt_x"/>
                                              </p:val>
                                            </p:tav>
                                          </p:tavLst>
                                        </p:anim>
                                        <p:anim calcmode="lin" valueType="num" p14:bounceEnd="50000">
                                          <p:cBhvr additive="base">
                                            <p:cTn id="11"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2000"/>
                                            <p:tgtEl>
                                              <p:spTgt spid="21"/>
                                            </p:tgtEl>
                                          </p:cBhvr>
                                        </p:animEffect>
                                        <p:anim calcmode="lin" valueType="num">
                                          <p:cBhvr>
                                            <p:cTn id="33" dur="2000" fill="hold"/>
                                            <p:tgtEl>
                                              <p:spTgt spid="21"/>
                                            </p:tgtEl>
                                            <p:attrNameLst>
                                              <p:attrName>ppt_w</p:attrName>
                                            </p:attrNameLst>
                                          </p:cBhvr>
                                          <p:tavLst>
                                            <p:tav tm="0" fmla="#ppt_w*sin(2.5*pi*$)">
                                              <p:val>
                                                <p:fltVal val="0"/>
                                              </p:val>
                                            </p:tav>
                                            <p:tav tm="100000">
                                              <p:val>
                                                <p:fltVal val="1"/>
                                              </p:val>
                                            </p:tav>
                                          </p:tavLst>
                                        </p:anim>
                                        <p:anim calcmode="lin" valueType="num">
                                          <p:cBhvr>
                                            <p:cTn id="34" dur="2000" fill="hold"/>
                                            <p:tgtEl>
                                              <p:spTgt spid="21"/>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2000"/>
                                            <p:tgtEl>
                                              <p:spTgt spid="31"/>
                                            </p:tgtEl>
                                          </p:cBhvr>
                                        </p:animEffect>
                                        <p:anim calcmode="lin" valueType="num">
                                          <p:cBhvr>
                                            <p:cTn id="38" dur="2000" fill="hold"/>
                                            <p:tgtEl>
                                              <p:spTgt spid="31"/>
                                            </p:tgtEl>
                                            <p:attrNameLst>
                                              <p:attrName>ppt_w</p:attrName>
                                            </p:attrNameLst>
                                          </p:cBhvr>
                                          <p:tavLst>
                                            <p:tav tm="0" fmla="#ppt_w*sin(2.5*pi*$)">
                                              <p:val>
                                                <p:fltVal val="0"/>
                                              </p:val>
                                            </p:tav>
                                            <p:tav tm="100000">
                                              <p:val>
                                                <p:fltVal val="1"/>
                                              </p:val>
                                            </p:tav>
                                          </p:tavLst>
                                        </p:anim>
                                        <p:anim calcmode="lin" valueType="num">
                                          <p:cBhvr>
                                            <p:cTn id="39" dur="2000" fill="hold"/>
                                            <p:tgtEl>
                                              <p:spTgt spid="3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2000"/>
                                            <p:tgtEl>
                                              <p:spTgt spid="34"/>
                                            </p:tgtEl>
                                          </p:cBhvr>
                                        </p:animEffect>
                                        <p:anim calcmode="lin" valueType="num">
                                          <p:cBhvr>
                                            <p:cTn id="43" dur="2000" fill="hold"/>
                                            <p:tgtEl>
                                              <p:spTgt spid="34"/>
                                            </p:tgtEl>
                                            <p:attrNameLst>
                                              <p:attrName>ppt_w</p:attrName>
                                            </p:attrNameLst>
                                          </p:cBhvr>
                                          <p:tavLst>
                                            <p:tav tm="0" fmla="#ppt_w*sin(2.5*pi*$)">
                                              <p:val>
                                                <p:fltVal val="0"/>
                                              </p:val>
                                            </p:tav>
                                            <p:tav tm="100000">
                                              <p:val>
                                                <p:fltVal val="1"/>
                                              </p:val>
                                            </p:tav>
                                          </p:tavLst>
                                        </p:anim>
                                        <p:anim calcmode="lin" valueType="num">
                                          <p:cBhvr>
                                            <p:cTn id="44" dur="2000" fill="hold"/>
                                            <p:tgtEl>
                                              <p:spTgt spid="34"/>
                                            </p:tgtEl>
                                            <p:attrNameLst>
                                              <p:attrName>ppt_h</p:attrName>
                                            </p:attrNameLst>
                                          </p:cBhvr>
                                          <p:tavLst>
                                            <p:tav tm="0">
                                              <p:val>
                                                <p:strVal val="#ppt_h"/>
                                              </p:val>
                                            </p:tav>
                                            <p:tav tm="100000">
                                              <p:val>
                                                <p:strVal val="#ppt_h"/>
                                              </p:val>
                                            </p:tav>
                                          </p:tavLst>
                                        </p:anim>
                                      </p:childTnLst>
                                    </p:cTn>
                                  </p:par>
                                  <p:par>
                                    <p:cTn id="45" presetID="45"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2000"/>
                                            <p:tgtEl>
                                              <p:spTgt spid="37"/>
                                            </p:tgtEl>
                                          </p:cBhvr>
                                        </p:animEffect>
                                        <p:anim calcmode="lin" valueType="num">
                                          <p:cBhvr>
                                            <p:cTn id="48" dur="2000" fill="hold"/>
                                            <p:tgtEl>
                                              <p:spTgt spid="37"/>
                                            </p:tgtEl>
                                            <p:attrNameLst>
                                              <p:attrName>ppt_w</p:attrName>
                                            </p:attrNameLst>
                                          </p:cBhvr>
                                          <p:tavLst>
                                            <p:tav tm="0" fmla="#ppt_w*sin(2.5*pi*$)">
                                              <p:val>
                                                <p:fltVal val="0"/>
                                              </p:val>
                                            </p:tav>
                                            <p:tav tm="100000">
                                              <p:val>
                                                <p:fltVal val="1"/>
                                              </p:val>
                                            </p:tav>
                                          </p:tavLst>
                                        </p:anim>
                                        <p:anim calcmode="lin" valueType="num">
                                          <p:cBhvr>
                                            <p:cTn id="49" dur="2000" fill="hold"/>
                                            <p:tgtEl>
                                              <p:spTgt spid="37"/>
                                            </p:tgtEl>
                                            <p:attrNameLst>
                                              <p:attrName>ppt_h</p:attrName>
                                            </p:attrNameLst>
                                          </p:cBhvr>
                                          <p:tavLst>
                                            <p:tav tm="0">
                                              <p:val>
                                                <p:strVal val="#ppt_h"/>
                                              </p:val>
                                            </p:tav>
                                            <p:tav tm="100000">
                                              <p:val>
                                                <p:strVal val="#ppt_h"/>
                                              </p:val>
                                            </p:tav>
                                          </p:tavLst>
                                        </p:anim>
                                      </p:childTnLst>
                                    </p:cTn>
                                  </p:par>
                                  <p:par>
                                    <p:cTn id="50" presetID="45" presetClass="entr" presetSubtype="0" fill="hold"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2000"/>
                                            <p:tgtEl>
                                              <p:spTgt spid="40"/>
                                            </p:tgtEl>
                                          </p:cBhvr>
                                        </p:animEffect>
                                        <p:anim calcmode="lin" valueType="num">
                                          <p:cBhvr>
                                            <p:cTn id="53" dur="2000" fill="hold"/>
                                            <p:tgtEl>
                                              <p:spTgt spid="40"/>
                                            </p:tgtEl>
                                            <p:attrNameLst>
                                              <p:attrName>ppt_w</p:attrName>
                                            </p:attrNameLst>
                                          </p:cBhvr>
                                          <p:tavLst>
                                            <p:tav tm="0" fmla="#ppt_w*sin(2.5*pi*$)">
                                              <p:val>
                                                <p:fltVal val="0"/>
                                              </p:val>
                                            </p:tav>
                                            <p:tav tm="100000">
                                              <p:val>
                                                <p:fltVal val="1"/>
                                              </p:val>
                                            </p:tav>
                                          </p:tavLst>
                                        </p:anim>
                                        <p:anim calcmode="lin" valueType="num">
                                          <p:cBhvr>
                                            <p:cTn id="54" dur="2000" fill="hold"/>
                                            <p:tgtEl>
                                              <p:spTgt spid="40"/>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1000"/>
                                            <p:tgtEl>
                                              <p:spTgt spid="26"/>
                                            </p:tgtEl>
                                          </p:cBhvr>
                                        </p:animEffect>
                                        <p:anim calcmode="lin" valueType="num">
                                          <p:cBhvr>
                                            <p:cTn id="58" dur="1000" fill="hold"/>
                                            <p:tgtEl>
                                              <p:spTgt spid="26"/>
                                            </p:tgtEl>
                                            <p:attrNameLst>
                                              <p:attrName>ppt_x</p:attrName>
                                            </p:attrNameLst>
                                          </p:cBhvr>
                                          <p:tavLst>
                                            <p:tav tm="0">
                                              <p:val>
                                                <p:strVal val="#ppt_x"/>
                                              </p:val>
                                            </p:tav>
                                            <p:tav tm="100000">
                                              <p:val>
                                                <p:strVal val="#ppt_x"/>
                                              </p:val>
                                            </p:tav>
                                          </p:tavLst>
                                        </p:anim>
                                        <p:anim calcmode="lin" valueType="num">
                                          <p:cBhvr>
                                            <p:cTn id="59" dur="1000" fill="hold"/>
                                            <p:tgtEl>
                                              <p:spTgt spid="2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1000"/>
                                            <p:tgtEl>
                                              <p:spTgt spid="27"/>
                                            </p:tgtEl>
                                          </p:cBhvr>
                                        </p:animEffect>
                                        <p:anim calcmode="lin" valueType="num">
                                          <p:cBhvr>
                                            <p:cTn id="63" dur="1000" fill="hold"/>
                                            <p:tgtEl>
                                              <p:spTgt spid="27"/>
                                            </p:tgtEl>
                                            <p:attrNameLst>
                                              <p:attrName>ppt_x</p:attrName>
                                            </p:attrNameLst>
                                          </p:cBhvr>
                                          <p:tavLst>
                                            <p:tav tm="0">
                                              <p:val>
                                                <p:strVal val="#ppt_x"/>
                                              </p:val>
                                            </p:tav>
                                            <p:tav tm="100000">
                                              <p:val>
                                                <p:strVal val="#ppt_x"/>
                                              </p:val>
                                            </p:tav>
                                          </p:tavLst>
                                        </p:anim>
                                        <p:anim calcmode="lin" valueType="num">
                                          <p:cBhvr>
                                            <p:cTn id="64" dur="1000" fill="hold"/>
                                            <p:tgtEl>
                                              <p:spTgt spid="2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1000"/>
                                            <p:tgtEl>
                                              <p:spTgt spid="29"/>
                                            </p:tgtEl>
                                          </p:cBhvr>
                                        </p:animEffect>
                                        <p:anim calcmode="lin" valueType="num">
                                          <p:cBhvr>
                                            <p:cTn id="73" dur="1000" fill="hold"/>
                                            <p:tgtEl>
                                              <p:spTgt spid="29"/>
                                            </p:tgtEl>
                                            <p:attrNameLst>
                                              <p:attrName>ppt_x</p:attrName>
                                            </p:attrNameLst>
                                          </p:cBhvr>
                                          <p:tavLst>
                                            <p:tav tm="0">
                                              <p:val>
                                                <p:strVal val="#ppt_x"/>
                                              </p:val>
                                            </p:tav>
                                            <p:tav tm="100000">
                                              <p:val>
                                                <p:strVal val="#ppt_x"/>
                                              </p:val>
                                            </p:tav>
                                          </p:tavLst>
                                        </p:anim>
                                        <p:anim calcmode="lin" valueType="num">
                                          <p:cBhvr>
                                            <p:cTn id="74" dur="1000" fill="hold"/>
                                            <p:tgtEl>
                                              <p:spTgt spid="29"/>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000"/>
                                            <p:tgtEl>
                                              <p:spTgt spid="30"/>
                                            </p:tgtEl>
                                          </p:cBhvr>
                                        </p:animEffect>
                                        <p:anim calcmode="lin" valueType="num">
                                          <p:cBhvr>
                                            <p:cTn id="78" dur="1000" fill="hold"/>
                                            <p:tgtEl>
                                              <p:spTgt spid="30"/>
                                            </p:tgtEl>
                                            <p:attrNameLst>
                                              <p:attrName>ppt_x</p:attrName>
                                            </p:attrNameLst>
                                          </p:cBhvr>
                                          <p:tavLst>
                                            <p:tav tm="0">
                                              <p:val>
                                                <p:strVal val="#ppt_x"/>
                                              </p:val>
                                            </p:tav>
                                            <p:tav tm="100000">
                                              <p:val>
                                                <p:strVal val="#ppt_x"/>
                                              </p:val>
                                            </p:tav>
                                          </p:tavLst>
                                        </p:anim>
                                        <p:anim calcmode="lin" valueType="num">
                                          <p:cBhvr>
                                            <p:cTn id="7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P spid="20" grpId="0"/>
          <p:bldP spid="26" grpId="0" animBg="1"/>
          <p:bldP spid="27" grpId="0" animBg="1"/>
          <p:bldP spid="28" grpId="0" animBg="1"/>
          <p:bldP spid="29" grpId="0" animBg="1"/>
          <p:bldP spid="30"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500" fill="hold"/>
                                            <p:tgtEl>
                                              <p:spTgt spid="16"/>
                                            </p:tgtEl>
                                            <p:attrNameLst>
                                              <p:attrName>ppt_x</p:attrName>
                                            </p:attrNameLst>
                                          </p:cBhvr>
                                          <p:tavLst>
                                            <p:tav tm="0">
                                              <p:val>
                                                <p:strVal val="0-#ppt_w/2"/>
                                              </p:val>
                                            </p:tav>
                                            <p:tav tm="100000">
                                              <p:val>
                                                <p:strVal val="#ppt_x"/>
                                              </p:val>
                                            </p:tav>
                                          </p:tavLst>
                                        </p:anim>
                                        <p:anim calcmode="lin" valueType="num">
                                          <p:cBhvr additive="base">
                                            <p:cTn id="11"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2000"/>
                                            <p:tgtEl>
                                              <p:spTgt spid="21"/>
                                            </p:tgtEl>
                                          </p:cBhvr>
                                        </p:animEffect>
                                        <p:anim calcmode="lin" valueType="num">
                                          <p:cBhvr>
                                            <p:cTn id="33" dur="2000" fill="hold"/>
                                            <p:tgtEl>
                                              <p:spTgt spid="21"/>
                                            </p:tgtEl>
                                            <p:attrNameLst>
                                              <p:attrName>ppt_w</p:attrName>
                                            </p:attrNameLst>
                                          </p:cBhvr>
                                          <p:tavLst>
                                            <p:tav tm="0" fmla="#ppt_w*sin(2.5*pi*$)">
                                              <p:val>
                                                <p:fltVal val="0"/>
                                              </p:val>
                                            </p:tav>
                                            <p:tav tm="100000">
                                              <p:val>
                                                <p:fltVal val="1"/>
                                              </p:val>
                                            </p:tav>
                                          </p:tavLst>
                                        </p:anim>
                                        <p:anim calcmode="lin" valueType="num">
                                          <p:cBhvr>
                                            <p:cTn id="34" dur="2000" fill="hold"/>
                                            <p:tgtEl>
                                              <p:spTgt spid="21"/>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2000"/>
                                            <p:tgtEl>
                                              <p:spTgt spid="31"/>
                                            </p:tgtEl>
                                          </p:cBhvr>
                                        </p:animEffect>
                                        <p:anim calcmode="lin" valueType="num">
                                          <p:cBhvr>
                                            <p:cTn id="38" dur="2000" fill="hold"/>
                                            <p:tgtEl>
                                              <p:spTgt spid="31"/>
                                            </p:tgtEl>
                                            <p:attrNameLst>
                                              <p:attrName>ppt_w</p:attrName>
                                            </p:attrNameLst>
                                          </p:cBhvr>
                                          <p:tavLst>
                                            <p:tav tm="0" fmla="#ppt_w*sin(2.5*pi*$)">
                                              <p:val>
                                                <p:fltVal val="0"/>
                                              </p:val>
                                            </p:tav>
                                            <p:tav tm="100000">
                                              <p:val>
                                                <p:fltVal val="1"/>
                                              </p:val>
                                            </p:tav>
                                          </p:tavLst>
                                        </p:anim>
                                        <p:anim calcmode="lin" valueType="num">
                                          <p:cBhvr>
                                            <p:cTn id="39" dur="2000" fill="hold"/>
                                            <p:tgtEl>
                                              <p:spTgt spid="3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2000"/>
                                            <p:tgtEl>
                                              <p:spTgt spid="34"/>
                                            </p:tgtEl>
                                          </p:cBhvr>
                                        </p:animEffect>
                                        <p:anim calcmode="lin" valueType="num">
                                          <p:cBhvr>
                                            <p:cTn id="43" dur="2000" fill="hold"/>
                                            <p:tgtEl>
                                              <p:spTgt spid="34"/>
                                            </p:tgtEl>
                                            <p:attrNameLst>
                                              <p:attrName>ppt_w</p:attrName>
                                            </p:attrNameLst>
                                          </p:cBhvr>
                                          <p:tavLst>
                                            <p:tav tm="0" fmla="#ppt_w*sin(2.5*pi*$)">
                                              <p:val>
                                                <p:fltVal val="0"/>
                                              </p:val>
                                            </p:tav>
                                            <p:tav tm="100000">
                                              <p:val>
                                                <p:fltVal val="1"/>
                                              </p:val>
                                            </p:tav>
                                          </p:tavLst>
                                        </p:anim>
                                        <p:anim calcmode="lin" valueType="num">
                                          <p:cBhvr>
                                            <p:cTn id="44" dur="2000" fill="hold"/>
                                            <p:tgtEl>
                                              <p:spTgt spid="34"/>
                                            </p:tgtEl>
                                            <p:attrNameLst>
                                              <p:attrName>ppt_h</p:attrName>
                                            </p:attrNameLst>
                                          </p:cBhvr>
                                          <p:tavLst>
                                            <p:tav tm="0">
                                              <p:val>
                                                <p:strVal val="#ppt_h"/>
                                              </p:val>
                                            </p:tav>
                                            <p:tav tm="100000">
                                              <p:val>
                                                <p:strVal val="#ppt_h"/>
                                              </p:val>
                                            </p:tav>
                                          </p:tavLst>
                                        </p:anim>
                                      </p:childTnLst>
                                    </p:cTn>
                                  </p:par>
                                  <p:par>
                                    <p:cTn id="45" presetID="45"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2000"/>
                                            <p:tgtEl>
                                              <p:spTgt spid="37"/>
                                            </p:tgtEl>
                                          </p:cBhvr>
                                        </p:animEffect>
                                        <p:anim calcmode="lin" valueType="num">
                                          <p:cBhvr>
                                            <p:cTn id="48" dur="2000" fill="hold"/>
                                            <p:tgtEl>
                                              <p:spTgt spid="37"/>
                                            </p:tgtEl>
                                            <p:attrNameLst>
                                              <p:attrName>ppt_w</p:attrName>
                                            </p:attrNameLst>
                                          </p:cBhvr>
                                          <p:tavLst>
                                            <p:tav tm="0" fmla="#ppt_w*sin(2.5*pi*$)">
                                              <p:val>
                                                <p:fltVal val="0"/>
                                              </p:val>
                                            </p:tav>
                                            <p:tav tm="100000">
                                              <p:val>
                                                <p:fltVal val="1"/>
                                              </p:val>
                                            </p:tav>
                                          </p:tavLst>
                                        </p:anim>
                                        <p:anim calcmode="lin" valueType="num">
                                          <p:cBhvr>
                                            <p:cTn id="49" dur="2000" fill="hold"/>
                                            <p:tgtEl>
                                              <p:spTgt spid="37"/>
                                            </p:tgtEl>
                                            <p:attrNameLst>
                                              <p:attrName>ppt_h</p:attrName>
                                            </p:attrNameLst>
                                          </p:cBhvr>
                                          <p:tavLst>
                                            <p:tav tm="0">
                                              <p:val>
                                                <p:strVal val="#ppt_h"/>
                                              </p:val>
                                            </p:tav>
                                            <p:tav tm="100000">
                                              <p:val>
                                                <p:strVal val="#ppt_h"/>
                                              </p:val>
                                            </p:tav>
                                          </p:tavLst>
                                        </p:anim>
                                      </p:childTnLst>
                                    </p:cTn>
                                  </p:par>
                                  <p:par>
                                    <p:cTn id="50" presetID="45" presetClass="entr" presetSubtype="0" fill="hold"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2000"/>
                                            <p:tgtEl>
                                              <p:spTgt spid="40"/>
                                            </p:tgtEl>
                                          </p:cBhvr>
                                        </p:animEffect>
                                        <p:anim calcmode="lin" valueType="num">
                                          <p:cBhvr>
                                            <p:cTn id="53" dur="2000" fill="hold"/>
                                            <p:tgtEl>
                                              <p:spTgt spid="40"/>
                                            </p:tgtEl>
                                            <p:attrNameLst>
                                              <p:attrName>ppt_w</p:attrName>
                                            </p:attrNameLst>
                                          </p:cBhvr>
                                          <p:tavLst>
                                            <p:tav tm="0" fmla="#ppt_w*sin(2.5*pi*$)">
                                              <p:val>
                                                <p:fltVal val="0"/>
                                              </p:val>
                                            </p:tav>
                                            <p:tav tm="100000">
                                              <p:val>
                                                <p:fltVal val="1"/>
                                              </p:val>
                                            </p:tav>
                                          </p:tavLst>
                                        </p:anim>
                                        <p:anim calcmode="lin" valueType="num">
                                          <p:cBhvr>
                                            <p:cTn id="54" dur="2000" fill="hold"/>
                                            <p:tgtEl>
                                              <p:spTgt spid="40"/>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1000"/>
                                            <p:tgtEl>
                                              <p:spTgt spid="26"/>
                                            </p:tgtEl>
                                          </p:cBhvr>
                                        </p:animEffect>
                                        <p:anim calcmode="lin" valueType="num">
                                          <p:cBhvr>
                                            <p:cTn id="58" dur="1000" fill="hold"/>
                                            <p:tgtEl>
                                              <p:spTgt spid="26"/>
                                            </p:tgtEl>
                                            <p:attrNameLst>
                                              <p:attrName>ppt_x</p:attrName>
                                            </p:attrNameLst>
                                          </p:cBhvr>
                                          <p:tavLst>
                                            <p:tav tm="0">
                                              <p:val>
                                                <p:strVal val="#ppt_x"/>
                                              </p:val>
                                            </p:tav>
                                            <p:tav tm="100000">
                                              <p:val>
                                                <p:strVal val="#ppt_x"/>
                                              </p:val>
                                            </p:tav>
                                          </p:tavLst>
                                        </p:anim>
                                        <p:anim calcmode="lin" valueType="num">
                                          <p:cBhvr>
                                            <p:cTn id="59" dur="1000" fill="hold"/>
                                            <p:tgtEl>
                                              <p:spTgt spid="2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1000"/>
                                            <p:tgtEl>
                                              <p:spTgt spid="27"/>
                                            </p:tgtEl>
                                          </p:cBhvr>
                                        </p:animEffect>
                                        <p:anim calcmode="lin" valueType="num">
                                          <p:cBhvr>
                                            <p:cTn id="63" dur="1000" fill="hold"/>
                                            <p:tgtEl>
                                              <p:spTgt spid="27"/>
                                            </p:tgtEl>
                                            <p:attrNameLst>
                                              <p:attrName>ppt_x</p:attrName>
                                            </p:attrNameLst>
                                          </p:cBhvr>
                                          <p:tavLst>
                                            <p:tav tm="0">
                                              <p:val>
                                                <p:strVal val="#ppt_x"/>
                                              </p:val>
                                            </p:tav>
                                            <p:tav tm="100000">
                                              <p:val>
                                                <p:strVal val="#ppt_x"/>
                                              </p:val>
                                            </p:tav>
                                          </p:tavLst>
                                        </p:anim>
                                        <p:anim calcmode="lin" valueType="num">
                                          <p:cBhvr>
                                            <p:cTn id="64" dur="1000" fill="hold"/>
                                            <p:tgtEl>
                                              <p:spTgt spid="2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1000"/>
                                            <p:tgtEl>
                                              <p:spTgt spid="29"/>
                                            </p:tgtEl>
                                          </p:cBhvr>
                                        </p:animEffect>
                                        <p:anim calcmode="lin" valueType="num">
                                          <p:cBhvr>
                                            <p:cTn id="73" dur="1000" fill="hold"/>
                                            <p:tgtEl>
                                              <p:spTgt spid="29"/>
                                            </p:tgtEl>
                                            <p:attrNameLst>
                                              <p:attrName>ppt_x</p:attrName>
                                            </p:attrNameLst>
                                          </p:cBhvr>
                                          <p:tavLst>
                                            <p:tav tm="0">
                                              <p:val>
                                                <p:strVal val="#ppt_x"/>
                                              </p:val>
                                            </p:tav>
                                            <p:tav tm="100000">
                                              <p:val>
                                                <p:strVal val="#ppt_x"/>
                                              </p:val>
                                            </p:tav>
                                          </p:tavLst>
                                        </p:anim>
                                        <p:anim calcmode="lin" valueType="num">
                                          <p:cBhvr>
                                            <p:cTn id="74" dur="1000" fill="hold"/>
                                            <p:tgtEl>
                                              <p:spTgt spid="29"/>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000"/>
                                            <p:tgtEl>
                                              <p:spTgt spid="30"/>
                                            </p:tgtEl>
                                          </p:cBhvr>
                                        </p:animEffect>
                                        <p:anim calcmode="lin" valueType="num">
                                          <p:cBhvr>
                                            <p:cTn id="78" dur="1000" fill="hold"/>
                                            <p:tgtEl>
                                              <p:spTgt spid="30"/>
                                            </p:tgtEl>
                                            <p:attrNameLst>
                                              <p:attrName>ppt_x</p:attrName>
                                            </p:attrNameLst>
                                          </p:cBhvr>
                                          <p:tavLst>
                                            <p:tav tm="0">
                                              <p:val>
                                                <p:strVal val="#ppt_x"/>
                                              </p:val>
                                            </p:tav>
                                            <p:tav tm="100000">
                                              <p:val>
                                                <p:strVal val="#ppt_x"/>
                                              </p:val>
                                            </p:tav>
                                          </p:tavLst>
                                        </p:anim>
                                        <p:anim calcmode="lin" valueType="num">
                                          <p:cBhvr>
                                            <p:cTn id="7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P spid="20" grpId="0"/>
          <p:bldP spid="26" grpId="0" animBg="1"/>
          <p:bldP spid="27" grpId="0" animBg="1"/>
          <p:bldP spid="28" grpId="0" animBg="1"/>
          <p:bldP spid="29" grpId="0" animBg="1"/>
          <p:bldP spid="30"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8433880" y="2700211"/>
            <a:ext cx="2083397" cy="584775"/>
          </a:xfrm>
          <a:prstGeom prst="rect">
            <a:avLst/>
          </a:prstGeom>
          <a:noFill/>
        </p:spPr>
        <p:txBody>
          <a:bodyPr wrap="square">
            <a:spAutoFit/>
          </a:bodyPr>
          <a:lstStyle/>
          <a:p>
            <a:r>
              <a:rPr lang="zh-CN" altLang="en-US" sz="1600" dirty="0">
                <a:solidFill>
                  <a:schemeClr val="tx1">
                    <a:lumMod val="75000"/>
                    <a:lumOff val="25000"/>
                  </a:schemeClr>
                </a:solidFill>
                <a:cs typeface="+mn-ea"/>
                <a:sym typeface="+mn-lt"/>
              </a:rPr>
              <a:t>给每一个成本中心准备单独的工作表单</a:t>
            </a:r>
          </a:p>
        </p:txBody>
      </p:sp>
      <p:sp>
        <p:nvSpPr>
          <p:cNvPr id="16" name="文本框 15"/>
          <p:cNvSpPr txBox="1"/>
          <p:nvPr/>
        </p:nvSpPr>
        <p:spPr>
          <a:xfrm>
            <a:off x="2138743" y="2073578"/>
            <a:ext cx="1339112" cy="369332"/>
          </a:xfrm>
          <a:prstGeom prst="rect">
            <a:avLst/>
          </a:prstGeom>
          <a:solidFill>
            <a:srgbClr val="1E66DE"/>
          </a:solidFill>
        </p:spPr>
        <p:txBody>
          <a:bodyPr wrap="square">
            <a:spAutoFit/>
          </a:bodyPr>
          <a:lstStyle/>
          <a:p>
            <a:pPr algn="ctr"/>
            <a:r>
              <a:rPr lang="zh-CN" altLang="en-US" b="1" dirty="0">
                <a:solidFill>
                  <a:schemeClr val="bg1"/>
                </a:solidFill>
                <a:cs typeface="+mn-ea"/>
                <a:sym typeface="+mn-lt"/>
              </a:rPr>
              <a:t>第一点</a:t>
            </a:r>
          </a:p>
        </p:txBody>
      </p:sp>
      <p:sp>
        <p:nvSpPr>
          <p:cNvPr id="18" name="文本框 17"/>
          <p:cNvSpPr txBox="1"/>
          <p:nvPr/>
        </p:nvSpPr>
        <p:spPr>
          <a:xfrm>
            <a:off x="5402568" y="2073578"/>
            <a:ext cx="1339112" cy="369332"/>
          </a:xfrm>
          <a:prstGeom prst="rect">
            <a:avLst/>
          </a:prstGeom>
          <a:solidFill>
            <a:srgbClr val="1E66DE"/>
          </a:solidFill>
        </p:spPr>
        <p:txBody>
          <a:bodyPr wrap="square">
            <a:spAutoFit/>
          </a:bodyPr>
          <a:lstStyle/>
          <a:p>
            <a:pPr algn="ctr"/>
            <a:r>
              <a:rPr lang="zh-CN" altLang="en-US" b="1" dirty="0">
                <a:solidFill>
                  <a:schemeClr val="bg1"/>
                </a:solidFill>
                <a:cs typeface="+mn-ea"/>
                <a:sym typeface="+mn-lt"/>
              </a:rPr>
              <a:t>第二点</a:t>
            </a:r>
          </a:p>
        </p:txBody>
      </p:sp>
      <p:sp>
        <p:nvSpPr>
          <p:cNvPr id="20" name="文本框 19"/>
          <p:cNvSpPr txBox="1"/>
          <p:nvPr/>
        </p:nvSpPr>
        <p:spPr>
          <a:xfrm>
            <a:off x="5289543" y="4415505"/>
            <a:ext cx="1987921" cy="1077218"/>
          </a:xfrm>
          <a:prstGeom prst="rect">
            <a:avLst/>
          </a:prstGeom>
          <a:noFill/>
        </p:spPr>
        <p:txBody>
          <a:bodyPr wrap="square">
            <a:spAutoFit/>
          </a:bodyPr>
          <a:lstStyle/>
          <a:p>
            <a:r>
              <a:rPr lang="zh-CN" altLang="en-US" sz="1600" dirty="0">
                <a:solidFill>
                  <a:schemeClr val="tx1">
                    <a:lumMod val="75000"/>
                    <a:lumOff val="25000"/>
                  </a:schemeClr>
                </a:solidFill>
                <a:cs typeface="+mn-ea"/>
                <a:sym typeface="+mn-lt"/>
              </a:rPr>
              <a:t>整理好以前年度的各个成本中心的实际部门费用支出情况给各负责人参考</a:t>
            </a:r>
          </a:p>
        </p:txBody>
      </p:sp>
      <p:sp>
        <p:nvSpPr>
          <p:cNvPr id="22" name="文本框 21"/>
          <p:cNvSpPr txBox="1"/>
          <p:nvPr/>
        </p:nvSpPr>
        <p:spPr>
          <a:xfrm>
            <a:off x="8666393" y="2073578"/>
            <a:ext cx="1339112" cy="369332"/>
          </a:xfrm>
          <a:prstGeom prst="rect">
            <a:avLst/>
          </a:prstGeom>
          <a:solidFill>
            <a:srgbClr val="1E66DE"/>
          </a:solidFill>
        </p:spPr>
        <p:txBody>
          <a:bodyPr wrap="square">
            <a:spAutoFit/>
          </a:bodyPr>
          <a:lstStyle/>
          <a:p>
            <a:pPr algn="ctr"/>
            <a:r>
              <a:rPr lang="zh-CN" altLang="en-US" b="1" dirty="0">
                <a:solidFill>
                  <a:schemeClr val="bg1"/>
                </a:solidFill>
                <a:cs typeface="+mn-ea"/>
                <a:sym typeface="+mn-lt"/>
              </a:rPr>
              <a:t>第三点</a:t>
            </a:r>
          </a:p>
        </p:txBody>
      </p:sp>
      <p:sp>
        <p:nvSpPr>
          <p:cNvPr id="24" name="文本框 23"/>
          <p:cNvSpPr txBox="1"/>
          <p:nvPr/>
        </p:nvSpPr>
        <p:spPr>
          <a:xfrm>
            <a:off x="8433880" y="4415505"/>
            <a:ext cx="1987921" cy="830997"/>
          </a:xfrm>
          <a:prstGeom prst="rect">
            <a:avLst/>
          </a:prstGeom>
          <a:noFill/>
        </p:spPr>
        <p:txBody>
          <a:bodyPr wrap="square">
            <a:spAutoFit/>
          </a:bodyPr>
          <a:lstStyle/>
          <a:p>
            <a:r>
              <a:rPr lang="zh-CN" altLang="en-US" sz="1600" dirty="0">
                <a:solidFill>
                  <a:schemeClr val="tx1">
                    <a:lumMod val="75000"/>
                    <a:lumOff val="25000"/>
                  </a:schemeClr>
                </a:solidFill>
                <a:cs typeface="+mn-ea"/>
                <a:sym typeface="+mn-lt"/>
              </a:rPr>
              <a:t>把相应的消息和有关的预测沟通给各个成本中心负责人</a:t>
            </a:r>
          </a:p>
        </p:txBody>
      </p:sp>
      <p:sp>
        <p:nvSpPr>
          <p:cNvPr id="28" name="文本框 27"/>
          <p:cNvSpPr txBox="1"/>
          <p:nvPr/>
        </p:nvSpPr>
        <p:spPr>
          <a:xfrm>
            <a:off x="5402568" y="3891687"/>
            <a:ext cx="1339112" cy="369332"/>
          </a:xfrm>
          <a:prstGeom prst="rect">
            <a:avLst/>
          </a:prstGeom>
          <a:solidFill>
            <a:srgbClr val="1E66DE"/>
          </a:solidFill>
        </p:spPr>
        <p:txBody>
          <a:bodyPr wrap="square">
            <a:spAutoFit/>
          </a:bodyPr>
          <a:lstStyle/>
          <a:p>
            <a:pPr algn="ctr"/>
            <a:r>
              <a:rPr lang="zh-CN" altLang="en-US" b="1" dirty="0">
                <a:solidFill>
                  <a:schemeClr val="bg1"/>
                </a:solidFill>
                <a:cs typeface="+mn-ea"/>
                <a:sym typeface="+mn-lt"/>
              </a:rPr>
              <a:t>第五点</a:t>
            </a:r>
          </a:p>
        </p:txBody>
      </p:sp>
      <p:sp>
        <p:nvSpPr>
          <p:cNvPr id="30" name="文本框 29"/>
          <p:cNvSpPr txBox="1"/>
          <p:nvPr/>
        </p:nvSpPr>
        <p:spPr>
          <a:xfrm>
            <a:off x="1970738" y="2577099"/>
            <a:ext cx="1987921" cy="830997"/>
          </a:xfrm>
          <a:prstGeom prst="rect">
            <a:avLst/>
          </a:prstGeom>
          <a:noFill/>
        </p:spPr>
        <p:txBody>
          <a:bodyPr wrap="square">
            <a:spAutoFit/>
          </a:bodyPr>
          <a:lstStyle/>
          <a:p>
            <a:r>
              <a:rPr lang="zh-CN" altLang="en-US" sz="1600" dirty="0">
                <a:solidFill>
                  <a:schemeClr val="tx1">
                    <a:lumMod val="75000"/>
                    <a:lumOff val="25000"/>
                  </a:schemeClr>
                </a:solidFill>
                <a:cs typeface="+mn-ea"/>
                <a:sym typeface="+mn-lt"/>
              </a:rPr>
              <a:t>让各个成本中心明确本次部门费用预算的要求</a:t>
            </a:r>
          </a:p>
        </p:txBody>
      </p:sp>
      <p:sp>
        <p:nvSpPr>
          <p:cNvPr id="32" name="文本框 31"/>
          <p:cNvSpPr txBox="1"/>
          <p:nvPr/>
        </p:nvSpPr>
        <p:spPr>
          <a:xfrm>
            <a:off x="2138743" y="3891687"/>
            <a:ext cx="1339112" cy="369332"/>
          </a:xfrm>
          <a:prstGeom prst="rect">
            <a:avLst/>
          </a:prstGeom>
          <a:solidFill>
            <a:srgbClr val="1E66DE"/>
          </a:solidFill>
        </p:spPr>
        <p:txBody>
          <a:bodyPr wrap="square">
            <a:spAutoFit/>
          </a:bodyPr>
          <a:lstStyle/>
          <a:p>
            <a:pPr algn="ctr"/>
            <a:r>
              <a:rPr lang="zh-CN" altLang="en-US" b="1" dirty="0">
                <a:solidFill>
                  <a:schemeClr val="bg1"/>
                </a:solidFill>
                <a:cs typeface="+mn-ea"/>
                <a:sym typeface="+mn-lt"/>
              </a:rPr>
              <a:t>第四点</a:t>
            </a:r>
          </a:p>
        </p:txBody>
      </p:sp>
      <p:sp>
        <p:nvSpPr>
          <p:cNvPr id="34" name="文本框 33"/>
          <p:cNvSpPr txBox="1"/>
          <p:nvPr/>
        </p:nvSpPr>
        <p:spPr>
          <a:xfrm>
            <a:off x="5289543" y="2635682"/>
            <a:ext cx="1612915" cy="830997"/>
          </a:xfrm>
          <a:prstGeom prst="rect">
            <a:avLst/>
          </a:prstGeom>
          <a:noFill/>
        </p:spPr>
        <p:txBody>
          <a:bodyPr wrap="square">
            <a:spAutoFit/>
          </a:bodyPr>
          <a:lstStyle/>
          <a:p>
            <a:r>
              <a:rPr lang="zh-CN" altLang="en-US" sz="1600" dirty="0">
                <a:solidFill>
                  <a:schemeClr val="tx1">
                    <a:lumMod val="75000"/>
                    <a:lumOff val="25000"/>
                  </a:schemeClr>
                </a:solidFill>
                <a:cs typeface="+mn-ea"/>
                <a:sym typeface="+mn-lt"/>
              </a:rPr>
              <a:t>各个成本中心的负责人完成其部</a:t>
            </a:r>
            <a:r>
              <a:rPr lang="en-US" altLang="zh-CN" sz="1600" dirty="0" err="1">
                <a:solidFill>
                  <a:schemeClr val="tx1">
                    <a:lumMod val="75000"/>
                    <a:lumOff val="25000"/>
                  </a:schemeClr>
                </a:solidFill>
                <a:cs typeface="+mn-ea"/>
                <a:sym typeface="+mn-lt"/>
              </a:rPr>
              <a:t>i</a:t>
            </a:r>
            <a:r>
              <a:rPr lang="zh-CN" altLang="en-US" sz="1600" dirty="0">
                <a:solidFill>
                  <a:schemeClr val="tx1">
                    <a:lumMod val="75000"/>
                    <a:lumOff val="25000"/>
                  </a:schemeClr>
                </a:solidFill>
                <a:cs typeface="+mn-ea"/>
                <a:sym typeface="+mn-lt"/>
              </a:rPr>
              <a:t>门</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预算</a:t>
            </a:r>
          </a:p>
        </p:txBody>
      </p:sp>
      <p:sp>
        <p:nvSpPr>
          <p:cNvPr id="36" name="文本框 35"/>
          <p:cNvSpPr txBox="1"/>
          <p:nvPr/>
        </p:nvSpPr>
        <p:spPr>
          <a:xfrm>
            <a:off x="8666393" y="3891687"/>
            <a:ext cx="1339112" cy="369332"/>
          </a:xfrm>
          <a:prstGeom prst="rect">
            <a:avLst/>
          </a:prstGeom>
          <a:solidFill>
            <a:srgbClr val="1E66DE"/>
          </a:solidFill>
        </p:spPr>
        <p:txBody>
          <a:bodyPr wrap="square">
            <a:spAutoFit/>
          </a:bodyPr>
          <a:lstStyle/>
          <a:p>
            <a:pPr algn="ctr"/>
            <a:r>
              <a:rPr lang="zh-CN" altLang="en-US" b="1" dirty="0">
                <a:solidFill>
                  <a:schemeClr val="bg1"/>
                </a:solidFill>
                <a:cs typeface="+mn-ea"/>
                <a:sym typeface="+mn-lt"/>
              </a:rPr>
              <a:t>第六点</a:t>
            </a:r>
          </a:p>
        </p:txBody>
      </p:sp>
      <p:sp>
        <p:nvSpPr>
          <p:cNvPr id="38" name="文本框 37"/>
          <p:cNvSpPr txBox="1"/>
          <p:nvPr/>
        </p:nvSpPr>
        <p:spPr>
          <a:xfrm>
            <a:off x="1970738" y="4443252"/>
            <a:ext cx="2174012" cy="1077218"/>
          </a:xfrm>
          <a:prstGeom prst="rect">
            <a:avLst/>
          </a:prstGeom>
          <a:noFill/>
        </p:spPr>
        <p:txBody>
          <a:bodyPr wrap="square">
            <a:spAutoFit/>
          </a:bodyPr>
          <a:lstStyle/>
          <a:p>
            <a:r>
              <a:rPr lang="zh-CN" altLang="en-US" sz="1600" dirty="0">
                <a:solidFill>
                  <a:schemeClr val="tx1">
                    <a:lumMod val="75000"/>
                    <a:lumOff val="25000"/>
                  </a:schemeClr>
                </a:solidFill>
                <a:cs typeface="+mn-ea"/>
                <a:sym typeface="+mn-lt"/>
              </a:rPr>
              <a:t>财务部需要审核，汇总所有的部门费用预算，并要求相关部门做出解析或修正</a:t>
            </a:r>
          </a:p>
        </p:txBody>
      </p:sp>
      <p:sp>
        <p:nvSpPr>
          <p:cNvPr id="17" name="标题 1"/>
          <p:cNvSpPr txBox="1"/>
          <p:nvPr/>
        </p:nvSpPr>
        <p:spPr>
          <a:xfrm>
            <a:off x="1718929" y="998610"/>
            <a:ext cx="2268279" cy="358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chemeClr val="tx1">
                    <a:lumMod val="75000"/>
                    <a:lumOff val="25000"/>
                  </a:schemeClr>
                </a:solidFill>
                <a:latin typeface="+mn-lt"/>
                <a:ea typeface="+mn-ea"/>
                <a:cs typeface="+mn-ea"/>
                <a:sym typeface="+mn-lt"/>
              </a:rPr>
              <a:t>预算内容</a:t>
            </a:r>
          </a:p>
        </p:txBody>
      </p:sp>
      <p:grpSp>
        <p:nvGrpSpPr>
          <p:cNvPr id="8" name="组合 7"/>
          <p:cNvGrpSpPr/>
          <p:nvPr/>
        </p:nvGrpSpPr>
        <p:grpSpPr>
          <a:xfrm>
            <a:off x="1555898" y="1850065"/>
            <a:ext cx="9080204" cy="3642658"/>
            <a:chOff x="1362584" y="1828800"/>
            <a:chExt cx="9080204" cy="3642658"/>
          </a:xfrm>
        </p:grpSpPr>
        <p:cxnSp>
          <p:nvCxnSpPr>
            <p:cNvPr id="5" name="直接连接符 4"/>
            <p:cNvCxnSpPr/>
            <p:nvPr/>
          </p:nvCxnSpPr>
          <p:spPr>
            <a:xfrm>
              <a:off x="1362584" y="3541107"/>
              <a:ext cx="908020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231758" y="1828800"/>
              <a:ext cx="0" cy="364265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570382" y="1828800"/>
              <a:ext cx="0" cy="364265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1000"/>
                                        <p:tgtEl>
                                          <p:spTgt spid="28"/>
                                        </p:tgtEl>
                                      </p:cBhvr>
                                    </p:animEffect>
                                    <p:anim calcmode="lin" valueType="num">
                                      <p:cBhvr>
                                        <p:cTn id="36" dur="1000" fill="hold"/>
                                        <p:tgtEl>
                                          <p:spTgt spid="28"/>
                                        </p:tgtEl>
                                        <p:attrNameLst>
                                          <p:attrName>ppt_x</p:attrName>
                                        </p:attrNameLst>
                                      </p:cBhvr>
                                      <p:tavLst>
                                        <p:tav tm="0">
                                          <p:val>
                                            <p:strVal val="#ppt_x"/>
                                          </p:val>
                                        </p:tav>
                                        <p:tav tm="100000">
                                          <p:val>
                                            <p:strVal val="#ppt_x"/>
                                          </p:val>
                                        </p:tav>
                                      </p:tavLst>
                                    </p:anim>
                                    <p:anim calcmode="lin" valueType="num">
                                      <p:cBhvr>
                                        <p:cTn id="37" dur="1000" fill="hold"/>
                                        <p:tgtEl>
                                          <p:spTgt spid="28"/>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2" presetClass="entr" presetSubtype="0"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1000"/>
                                        <p:tgtEl>
                                          <p:spTgt spid="30"/>
                                        </p:tgtEl>
                                      </p:cBhvr>
                                    </p:animEffect>
                                    <p:anim calcmode="lin" valueType="num">
                                      <p:cBhvr>
                                        <p:cTn id="48" dur="1000" fill="hold"/>
                                        <p:tgtEl>
                                          <p:spTgt spid="30"/>
                                        </p:tgtEl>
                                        <p:attrNameLst>
                                          <p:attrName>ppt_x</p:attrName>
                                        </p:attrNameLst>
                                      </p:cBhvr>
                                      <p:tavLst>
                                        <p:tav tm="0">
                                          <p:val>
                                            <p:strVal val="#ppt_x"/>
                                          </p:val>
                                        </p:tav>
                                        <p:tav tm="100000">
                                          <p:val>
                                            <p:strVal val="#ppt_x"/>
                                          </p:val>
                                        </p:tav>
                                      </p:tavLst>
                                    </p:anim>
                                    <p:anim calcmode="lin" valueType="num">
                                      <p:cBhvr>
                                        <p:cTn id="49" dur="1000" fill="hold"/>
                                        <p:tgtEl>
                                          <p:spTgt spid="3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1000"/>
                                        <p:tgtEl>
                                          <p:spTgt spid="38"/>
                                        </p:tgtEl>
                                      </p:cBhvr>
                                    </p:animEffect>
                                    <p:anim calcmode="lin" valueType="num">
                                      <p:cBhvr>
                                        <p:cTn id="63" dur="1000" fill="hold"/>
                                        <p:tgtEl>
                                          <p:spTgt spid="38"/>
                                        </p:tgtEl>
                                        <p:attrNameLst>
                                          <p:attrName>ppt_x</p:attrName>
                                        </p:attrNameLst>
                                      </p:cBhvr>
                                      <p:tavLst>
                                        <p:tav tm="0">
                                          <p:val>
                                            <p:strVal val="#ppt_x"/>
                                          </p:val>
                                        </p:tav>
                                        <p:tav tm="100000">
                                          <p:val>
                                            <p:strVal val="#ppt_x"/>
                                          </p:val>
                                        </p:tav>
                                      </p:tavLst>
                                    </p:anim>
                                    <p:anim calcmode="lin" valueType="num">
                                      <p:cBhvr>
                                        <p:cTn id="64" dur="1000" fill="hold"/>
                                        <p:tgtEl>
                                          <p:spTgt spid="3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1000"/>
                                        <p:tgtEl>
                                          <p:spTgt spid="20"/>
                                        </p:tgtEl>
                                      </p:cBhvr>
                                    </p:animEffect>
                                    <p:anim calcmode="lin" valueType="num">
                                      <p:cBhvr>
                                        <p:cTn id="68" dur="1000" fill="hold"/>
                                        <p:tgtEl>
                                          <p:spTgt spid="20"/>
                                        </p:tgtEl>
                                        <p:attrNameLst>
                                          <p:attrName>ppt_x</p:attrName>
                                        </p:attrNameLst>
                                      </p:cBhvr>
                                      <p:tavLst>
                                        <p:tav tm="0">
                                          <p:val>
                                            <p:strVal val="#ppt_x"/>
                                          </p:val>
                                        </p:tav>
                                        <p:tav tm="100000">
                                          <p:val>
                                            <p:strVal val="#ppt_x"/>
                                          </p:val>
                                        </p:tav>
                                      </p:tavLst>
                                    </p:anim>
                                    <p:anim calcmode="lin" valueType="num">
                                      <p:cBhvr>
                                        <p:cTn id="69" dur="1000" fill="hold"/>
                                        <p:tgtEl>
                                          <p:spTgt spid="2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barn(inVertical)">
                                      <p:cBhvr>
                                        <p:cTn id="7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8" grpId="0" animBg="1"/>
      <p:bldP spid="20" grpId="0"/>
      <p:bldP spid="22" grpId="0" animBg="1"/>
      <p:bldP spid="24" grpId="0"/>
      <p:bldP spid="28" grpId="0" animBg="1"/>
      <p:bldP spid="30" grpId="0"/>
      <p:bldP spid="32" grpId="0" animBg="1"/>
      <p:bldP spid="34" grpId="0"/>
      <p:bldP spid="36" grpId="0" animBg="1"/>
      <p:bldP spid="38"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5818648" y="3243345"/>
            <a:ext cx="4116578" cy="338554"/>
          </a:xfrm>
          <a:prstGeom prst="rect">
            <a:avLst/>
          </a:prstGeom>
        </p:spPr>
        <p:txBody>
          <a:bodyPr wrap="square">
            <a:spAutoFit/>
          </a:bodyPr>
          <a:lstStyle/>
          <a:p>
            <a:pPr marL="285750" indent="-285750">
              <a:buFont typeface="Wingdings" panose="05000000000000000000" pitchFamily="2" charset="2"/>
              <a:buChar char="u"/>
            </a:pPr>
            <a:r>
              <a:rPr lang="zh-CN" altLang="en-US" sz="1600" dirty="0">
                <a:solidFill>
                  <a:schemeClr val="tx1">
                    <a:lumMod val="75000"/>
                    <a:lumOff val="25000"/>
                  </a:schemeClr>
                </a:solidFill>
                <a:cs typeface="+mn-ea"/>
                <a:sym typeface="+mn-lt"/>
              </a:rPr>
              <a:t>给每一个成本中心准备单独的工作表单</a:t>
            </a:r>
          </a:p>
        </p:txBody>
      </p:sp>
      <p:sp>
        <p:nvSpPr>
          <p:cNvPr id="24" name="矩形 23"/>
          <p:cNvSpPr/>
          <p:nvPr/>
        </p:nvSpPr>
        <p:spPr>
          <a:xfrm>
            <a:off x="5818648" y="4212999"/>
            <a:ext cx="4435003" cy="584775"/>
          </a:xfrm>
          <a:prstGeom prst="rect">
            <a:avLst/>
          </a:prstGeom>
        </p:spPr>
        <p:txBody>
          <a:bodyPr wrap="square">
            <a:spAutoFit/>
          </a:bodyPr>
          <a:lstStyle/>
          <a:p>
            <a:pPr marL="285750" indent="-285750">
              <a:buFont typeface="Wingdings" panose="05000000000000000000" pitchFamily="2" charset="2"/>
              <a:buChar char="u"/>
            </a:pPr>
            <a:r>
              <a:rPr lang="zh-CN" altLang="en-US" sz="1600" dirty="0">
                <a:solidFill>
                  <a:schemeClr val="tx1">
                    <a:lumMod val="75000"/>
                    <a:lumOff val="25000"/>
                  </a:schemeClr>
                </a:solidFill>
                <a:cs typeface="+mn-ea"/>
                <a:sym typeface="+mn-lt"/>
              </a:rPr>
              <a:t>整理好以前年度的各个成本中心的实际部门费用支出情况给各负责人参考</a:t>
            </a:r>
          </a:p>
        </p:txBody>
      </p:sp>
      <p:sp>
        <p:nvSpPr>
          <p:cNvPr id="25" name="矩形 24"/>
          <p:cNvSpPr/>
          <p:nvPr/>
        </p:nvSpPr>
        <p:spPr>
          <a:xfrm>
            <a:off x="5818648" y="4944047"/>
            <a:ext cx="4264091" cy="584775"/>
          </a:xfrm>
          <a:prstGeom prst="rect">
            <a:avLst/>
          </a:prstGeom>
        </p:spPr>
        <p:txBody>
          <a:bodyPr wrap="square">
            <a:spAutoFit/>
          </a:bodyPr>
          <a:lstStyle/>
          <a:p>
            <a:pPr marL="285750" indent="-285750">
              <a:buFont typeface="Wingdings" panose="05000000000000000000" pitchFamily="2" charset="2"/>
              <a:buChar char="u"/>
            </a:pPr>
            <a:r>
              <a:rPr lang="zh-CN" altLang="en-US" sz="1600" dirty="0">
                <a:solidFill>
                  <a:schemeClr val="tx1">
                    <a:lumMod val="75000"/>
                    <a:lumOff val="25000"/>
                  </a:schemeClr>
                </a:solidFill>
                <a:cs typeface="+mn-ea"/>
                <a:sym typeface="+mn-lt"/>
              </a:rPr>
              <a:t>把相应的消息和有关的预测沟通给各个成本中心负责人</a:t>
            </a:r>
          </a:p>
        </p:txBody>
      </p:sp>
      <p:sp>
        <p:nvSpPr>
          <p:cNvPr id="26" name="矩形 25"/>
          <p:cNvSpPr/>
          <p:nvPr/>
        </p:nvSpPr>
        <p:spPr>
          <a:xfrm>
            <a:off x="5818648" y="3728172"/>
            <a:ext cx="4744800" cy="338554"/>
          </a:xfrm>
          <a:prstGeom prst="rect">
            <a:avLst/>
          </a:prstGeom>
        </p:spPr>
        <p:txBody>
          <a:bodyPr wrap="square">
            <a:spAutoFit/>
          </a:bodyPr>
          <a:lstStyle/>
          <a:p>
            <a:pPr marL="285750" indent="-285750">
              <a:buFont typeface="Wingdings" panose="05000000000000000000" pitchFamily="2" charset="2"/>
              <a:buChar char="u"/>
            </a:pPr>
            <a:r>
              <a:rPr lang="zh-CN" altLang="en-US" sz="1600" dirty="0">
                <a:solidFill>
                  <a:schemeClr val="tx1">
                    <a:lumMod val="75000"/>
                    <a:lumOff val="25000"/>
                  </a:schemeClr>
                </a:solidFill>
                <a:cs typeface="+mn-ea"/>
                <a:sym typeface="+mn-lt"/>
              </a:rPr>
              <a:t>让各个成本中心明确本次部门费用预算的要求</a:t>
            </a:r>
          </a:p>
        </p:txBody>
      </p:sp>
      <p:sp>
        <p:nvSpPr>
          <p:cNvPr id="27" name="矩形 26"/>
          <p:cNvSpPr/>
          <p:nvPr/>
        </p:nvSpPr>
        <p:spPr>
          <a:xfrm>
            <a:off x="5818648" y="2758518"/>
            <a:ext cx="4744800" cy="338554"/>
          </a:xfrm>
          <a:prstGeom prst="rect">
            <a:avLst/>
          </a:prstGeom>
        </p:spPr>
        <p:txBody>
          <a:bodyPr wrap="square">
            <a:spAutoFit/>
          </a:bodyPr>
          <a:lstStyle/>
          <a:p>
            <a:pPr marL="285750" indent="-285750">
              <a:buFont typeface="Wingdings" panose="05000000000000000000" pitchFamily="2" charset="2"/>
              <a:buChar char="u"/>
            </a:pPr>
            <a:r>
              <a:rPr lang="zh-CN" altLang="en-US" sz="1600" dirty="0">
                <a:solidFill>
                  <a:schemeClr val="tx1">
                    <a:lumMod val="75000"/>
                    <a:lumOff val="25000"/>
                  </a:schemeClr>
                </a:solidFill>
                <a:cs typeface="+mn-ea"/>
                <a:sym typeface="+mn-lt"/>
              </a:rPr>
              <a:t>各个成本中心的负责人完成其部</a:t>
            </a:r>
            <a:r>
              <a:rPr lang="en-US" altLang="zh-CN" sz="1600" dirty="0" err="1">
                <a:solidFill>
                  <a:schemeClr val="tx1">
                    <a:lumMod val="75000"/>
                    <a:lumOff val="25000"/>
                  </a:schemeClr>
                </a:solidFill>
                <a:cs typeface="+mn-ea"/>
                <a:sym typeface="+mn-lt"/>
              </a:rPr>
              <a:t>i</a:t>
            </a:r>
            <a:r>
              <a:rPr lang="zh-CN" altLang="en-US" sz="1600" dirty="0">
                <a:solidFill>
                  <a:schemeClr val="tx1">
                    <a:lumMod val="75000"/>
                    <a:lumOff val="25000"/>
                  </a:schemeClr>
                </a:solidFill>
                <a:cs typeface="+mn-ea"/>
                <a:sym typeface="+mn-lt"/>
              </a:rPr>
              <a:t>门</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预算</a:t>
            </a:r>
          </a:p>
        </p:txBody>
      </p:sp>
      <p:sp>
        <p:nvSpPr>
          <p:cNvPr id="28" name="矩形 27"/>
          <p:cNvSpPr/>
          <p:nvPr/>
        </p:nvSpPr>
        <p:spPr>
          <a:xfrm>
            <a:off x="5818648" y="2027470"/>
            <a:ext cx="4586706" cy="584775"/>
          </a:xfrm>
          <a:prstGeom prst="rect">
            <a:avLst/>
          </a:prstGeom>
        </p:spPr>
        <p:txBody>
          <a:bodyPr wrap="square">
            <a:spAutoFit/>
          </a:bodyPr>
          <a:lstStyle/>
          <a:p>
            <a:pPr marL="285750" indent="-285750">
              <a:buFont typeface="Wingdings" panose="05000000000000000000" pitchFamily="2" charset="2"/>
              <a:buChar char="u"/>
            </a:pPr>
            <a:r>
              <a:rPr lang="zh-CN" altLang="en-US" sz="1600" dirty="0">
                <a:solidFill>
                  <a:schemeClr val="tx1">
                    <a:lumMod val="75000"/>
                    <a:lumOff val="25000"/>
                  </a:schemeClr>
                </a:solidFill>
                <a:cs typeface="+mn-ea"/>
                <a:sym typeface="+mn-lt"/>
              </a:rPr>
              <a:t>财务部需要审核，汇总所有的部门费用预算，并要求相关部门做出解析或修正</a:t>
            </a:r>
          </a:p>
        </p:txBody>
      </p:sp>
      <p:sp>
        <p:nvSpPr>
          <p:cNvPr id="10" name="标题 1"/>
          <p:cNvSpPr txBox="1"/>
          <p:nvPr/>
        </p:nvSpPr>
        <p:spPr>
          <a:xfrm>
            <a:off x="1718929" y="998610"/>
            <a:ext cx="2268279" cy="358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chemeClr val="tx1">
                    <a:lumMod val="75000"/>
                    <a:lumOff val="25000"/>
                  </a:schemeClr>
                </a:solidFill>
                <a:latin typeface="+mn-lt"/>
                <a:ea typeface="+mn-ea"/>
                <a:cs typeface="+mn-ea"/>
                <a:sym typeface="+mn-lt"/>
              </a:rPr>
              <a:t>预算内容</a:t>
            </a:r>
          </a:p>
        </p:txBody>
      </p:sp>
      <p:pic>
        <p:nvPicPr>
          <p:cNvPr id="4" name="图片 3"/>
          <p:cNvPicPr>
            <a:picLocks noChangeAspect="1"/>
          </p:cNvPicPr>
          <p:nvPr/>
        </p:nvPicPr>
        <p:blipFill>
          <a:blip r:embed="rId2"/>
          <a:stretch>
            <a:fillRect/>
          </a:stretch>
        </p:blipFill>
        <p:spPr>
          <a:xfrm>
            <a:off x="1527542" y="2479244"/>
            <a:ext cx="3884429" cy="3049578"/>
          </a:xfrm>
          <a:prstGeom prst="roundRect">
            <a:avLst>
              <a:gd name="adj" fmla="val 6207"/>
            </a:avLst>
          </a:prstGeom>
        </p:spPr>
      </p:pic>
      <p:sp>
        <p:nvSpPr>
          <p:cNvPr id="6" name="文本框 5"/>
          <p:cNvSpPr txBox="1"/>
          <p:nvPr/>
        </p:nvSpPr>
        <p:spPr>
          <a:xfrm>
            <a:off x="1628551" y="1805318"/>
            <a:ext cx="3687727" cy="400110"/>
          </a:xfrm>
          <a:prstGeom prst="rect">
            <a:avLst/>
          </a:prstGeom>
          <a:solidFill>
            <a:srgbClr val="1E66DE"/>
          </a:solidFill>
        </p:spPr>
        <p:txBody>
          <a:bodyPr wrap="square">
            <a:spAutoFit/>
          </a:bodyPr>
          <a:lstStyle>
            <a:defPPr>
              <a:defRPr lang="zh-CN"/>
            </a:defPPr>
            <a:lvl1pPr algn="ctr">
              <a:defRPr sz="2000">
                <a:solidFill>
                  <a:srgbClr val="3D90C3"/>
                </a:solidFill>
                <a:latin typeface="胡晓波男神体" panose="02010600030101010101" pitchFamily="2" charset="-122"/>
                <a:ea typeface="胡晓波男神体" panose="02010600030101010101" pitchFamily="2" charset="-122"/>
                <a:cs typeface="胡晓波男神体" panose="02010600030101010101" pitchFamily="2" charset="-122"/>
              </a:defRPr>
            </a:lvl1pPr>
            <a:lvl2pPr marL="457200" algn="l" rtl="0" fontAlgn="base">
              <a:spcBef>
                <a:spcPct val="0"/>
              </a:spcBef>
              <a:spcAft>
                <a:spcPct val="0"/>
              </a:spcAft>
              <a:buSzPct val="100000"/>
              <a:defRPr sz="24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buSzPct val="100000"/>
              <a:defRPr sz="24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buSzPct val="100000"/>
              <a:defRPr sz="24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buSzPct val="100000"/>
              <a:defRPr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9pPr>
          </a:lstStyle>
          <a:p>
            <a:r>
              <a:rPr lang="zh-CN" altLang="en-US" b="1" dirty="0">
                <a:solidFill>
                  <a:schemeClr val="bg1"/>
                </a:solidFill>
                <a:latin typeface="+mn-lt"/>
                <a:ea typeface="+mn-ea"/>
                <a:cs typeface="+mn-ea"/>
                <a:sym typeface="+mn-lt"/>
              </a:rPr>
              <a:t>部门费用</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fill="hold"/>
                                        <p:tgtEl>
                                          <p:spTgt spid="25"/>
                                        </p:tgtEl>
                                        <p:attrNameLst>
                                          <p:attrName>ppt_x</p:attrName>
                                        </p:attrNameLst>
                                      </p:cBhvr>
                                      <p:tavLst>
                                        <p:tav tm="0">
                                          <p:val>
                                            <p:strVal val="#ppt_x"/>
                                          </p:val>
                                        </p:tav>
                                        <p:tav tm="100000">
                                          <p:val>
                                            <p:strVal val="#ppt_x"/>
                                          </p:val>
                                        </p:tav>
                                      </p:tavLst>
                                    </p:anim>
                                    <p:anim calcmode="lin" valueType="num">
                                      <p:cBhvr additive="base">
                                        <p:cTn id="33" dur="500" fill="hold"/>
                                        <p:tgtEl>
                                          <p:spTgt spid="25"/>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ppt_x"/>
                                          </p:val>
                                        </p:tav>
                                        <p:tav tm="100000">
                                          <p:val>
                                            <p:strVal val="#ppt_x"/>
                                          </p:val>
                                        </p:tav>
                                      </p:tavLst>
                                    </p:anim>
                                    <p:anim calcmode="lin" valueType="num">
                                      <p:cBhvr additive="base">
                                        <p:cTn id="41" dur="500" fill="hold"/>
                                        <p:tgtEl>
                                          <p:spTgt spid="27"/>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additive="base">
                                        <p:cTn id="44" dur="500" fill="hold"/>
                                        <p:tgtEl>
                                          <p:spTgt spid="28"/>
                                        </p:tgtEl>
                                        <p:attrNameLst>
                                          <p:attrName>ppt_x</p:attrName>
                                        </p:attrNameLst>
                                      </p:cBhvr>
                                      <p:tavLst>
                                        <p:tav tm="0">
                                          <p:val>
                                            <p:strVal val="#ppt_x"/>
                                          </p:val>
                                        </p:tav>
                                        <p:tav tm="100000">
                                          <p:val>
                                            <p:strVal val="#ppt_x"/>
                                          </p:val>
                                        </p:tav>
                                      </p:tavLst>
                                    </p:anim>
                                    <p:anim calcmode="lin" valueType="num">
                                      <p:cBhvr additive="base">
                                        <p:cTn id="4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4" grpId="0"/>
      <p:bldP spid="25" grpId="0"/>
      <p:bldP spid="26" grpId="0"/>
      <p:bldP spid="27" grpId="0"/>
      <p:bldP spid="28" grpId="0"/>
      <p:bldP spid="10" grpId="0"/>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352210" y="947164"/>
            <a:ext cx="1315483" cy="400110"/>
          </a:xfrm>
          <a:prstGeom prst="rect">
            <a:avLst/>
          </a:prstGeom>
          <a:noFill/>
        </p:spPr>
        <p:txBody>
          <a:bodyPr wrap="square">
            <a:spAutoFit/>
          </a:bodyPr>
          <a:lstStyle>
            <a:defPPr>
              <a:defRPr lang="zh-CN"/>
            </a:defPPr>
            <a:lvl1pPr>
              <a:defRPr sz="2400">
                <a:solidFill>
                  <a:srgbClr val="3D90C3"/>
                </a:solidFill>
                <a:latin typeface="胡晓波男神体" panose="02010600030101010101" pitchFamily="2" charset="-122"/>
                <a:ea typeface="胡晓波男神体" panose="02010600030101010101" pitchFamily="2" charset="-122"/>
                <a:cs typeface="胡晓波男神体" panose="02010600030101010101" pitchFamily="2" charset="-122"/>
              </a:defRPr>
            </a:lvl1pPr>
          </a:lstStyle>
          <a:p>
            <a:r>
              <a:rPr lang="zh-CN" altLang="en-US" sz="2000" b="1" dirty="0">
                <a:solidFill>
                  <a:srgbClr val="1E66DE"/>
                </a:solidFill>
                <a:latin typeface="+mn-lt"/>
                <a:ea typeface="+mn-ea"/>
                <a:cs typeface="+mn-ea"/>
                <a:sym typeface="+mn-lt"/>
              </a:rPr>
              <a:t>人工预算</a:t>
            </a:r>
          </a:p>
        </p:txBody>
      </p:sp>
      <p:sp>
        <p:nvSpPr>
          <p:cNvPr id="6" name="矩形 5"/>
          <p:cNvSpPr/>
          <p:nvPr/>
        </p:nvSpPr>
        <p:spPr>
          <a:xfrm>
            <a:off x="5455666" y="4120516"/>
            <a:ext cx="5141025" cy="705450"/>
          </a:xfrm>
          <a:prstGeom prst="rect">
            <a:avLst/>
          </a:prstGeom>
        </p:spPr>
        <p:txBody>
          <a:bodyPr wrap="square">
            <a:spAutoFit/>
          </a:bodyPr>
          <a:lstStyle/>
          <a:p>
            <a:pPr>
              <a:lnSpc>
                <a:spcPct val="130000"/>
              </a:lnSpc>
            </a:pPr>
            <a:r>
              <a:rPr lang="zh-CN" altLang="en-US" sz="1600" b="1" dirty="0">
                <a:solidFill>
                  <a:schemeClr val="tx1">
                    <a:lumMod val="75000"/>
                    <a:lumOff val="25000"/>
                  </a:schemeClr>
                </a:solidFill>
                <a:latin typeface="+mn-ea"/>
                <a:cs typeface="+mn-ea"/>
                <a:sym typeface="+mn-lt"/>
              </a:rPr>
              <a:t>■直接人工</a:t>
            </a:r>
            <a:r>
              <a:rPr lang="en-US" altLang="zh-CN" sz="1600" b="1" dirty="0">
                <a:solidFill>
                  <a:schemeClr val="tx1">
                    <a:lumMod val="75000"/>
                    <a:lumOff val="25000"/>
                  </a:schemeClr>
                </a:solidFill>
                <a:latin typeface="+mn-ea"/>
                <a:cs typeface="+mn-ea"/>
                <a:sym typeface="+mn-lt"/>
              </a:rPr>
              <a:t>-</a:t>
            </a:r>
            <a:r>
              <a:rPr lang="zh-CN" altLang="en-US" sz="1600" b="1" dirty="0">
                <a:solidFill>
                  <a:schemeClr val="tx1">
                    <a:lumMod val="75000"/>
                    <a:lumOff val="25000"/>
                  </a:schemeClr>
                </a:solidFill>
                <a:latin typeface="+mn-ea"/>
                <a:cs typeface="+mn-ea"/>
                <a:sym typeface="+mn-lt"/>
              </a:rPr>
              <a:t>生产数量和自动化程度</a:t>
            </a:r>
          </a:p>
          <a:p>
            <a:pPr>
              <a:lnSpc>
                <a:spcPct val="130000"/>
              </a:lnSpc>
            </a:pPr>
            <a:r>
              <a:rPr lang="zh-CN" altLang="en-US" sz="1600" b="1" dirty="0">
                <a:solidFill>
                  <a:schemeClr val="tx1">
                    <a:lumMod val="75000"/>
                    <a:lumOff val="25000"/>
                  </a:schemeClr>
                </a:solidFill>
                <a:latin typeface="+mn-ea"/>
                <a:cs typeface="+mn-ea"/>
                <a:sym typeface="+mn-lt"/>
              </a:rPr>
              <a:t>■间接员工</a:t>
            </a:r>
            <a:r>
              <a:rPr lang="en-US" altLang="zh-CN" sz="1600" b="1" dirty="0">
                <a:solidFill>
                  <a:schemeClr val="tx1">
                    <a:lumMod val="75000"/>
                    <a:lumOff val="25000"/>
                  </a:schemeClr>
                </a:solidFill>
                <a:latin typeface="+mn-ea"/>
                <a:cs typeface="+mn-ea"/>
                <a:sym typeface="+mn-lt"/>
              </a:rPr>
              <a:t>-</a:t>
            </a:r>
            <a:r>
              <a:rPr lang="zh-CN" altLang="en-US" sz="1600" b="1" dirty="0">
                <a:solidFill>
                  <a:schemeClr val="tx1">
                    <a:lumMod val="75000"/>
                    <a:lumOff val="25000"/>
                  </a:schemeClr>
                </a:solidFill>
                <a:latin typeface="+mn-ea"/>
                <a:cs typeface="+mn-ea"/>
                <a:sym typeface="+mn-lt"/>
              </a:rPr>
              <a:t>所需的活动</a:t>
            </a:r>
          </a:p>
        </p:txBody>
      </p:sp>
      <p:sp>
        <p:nvSpPr>
          <p:cNvPr id="3" name="矩形 2"/>
          <p:cNvSpPr/>
          <p:nvPr/>
        </p:nvSpPr>
        <p:spPr>
          <a:xfrm>
            <a:off x="1826613" y="2339065"/>
            <a:ext cx="6105275" cy="1025537"/>
          </a:xfrm>
          <a:prstGeom prst="rect">
            <a:avLst/>
          </a:prstGeom>
        </p:spPr>
        <p:txBody>
          <a:bodyPr wrap="square">
            <a:spAutoFit/>
          </a:bodyPr>
          <a:lstStyle/>
          <a:p>
            <a:pPr>
              <a:lnSpc>
                <a:spcPct val="130000"/>
              </a:lnSpc>
            </a:pPr>
            <a:r>
              <a:rPr lang="zh-CN" altLang="en-US" sz="1600" b="1" dirty="0">
                <a:solidFill>
                  <a:schemeClr val="tx1">
                    <a:lumMod val="75000"/>
                    <a:lumOff val="25000"/>
                  </a:schemeClr>
                </a:solidFill>
                <a:latin typeface="+mn-ea"/>
                <a:cs typeface="+mn-ea"/>
                <a:sym typeface="+mn-lt"/>
              </a:rPr>
              <a:t>■直接人工</a:t>
            </a:r>
            <a:r>
              <a:rPr lang="en-US" altLang="zh-CN" sz="1600" b="1" dirty="0">
                <a:solidFill>
                  <a:schemeClr val="tx1">
                    <a:lumMod val="75000"/>
                    <a:lumOff val="25000"/>
                  </a:schemeClr>
                </a:solidFill>
                <a:latin typeface="+mn-ea"/>
                <a:cs typeface="+mn-ea"/>
                <a:sym typeface="+mn-lt"/>
              </a:rPr>
              <a:t>-</a:t>
            </a:r>
            <a:r>
              <a:rPr lang="zh-CN" altLang="en-US" sz="1600" b="1" dirty="0">
                <a:solidFill>
                  <a:schemeClr val="tx1">
                    <a:lumMod val="75000"/>
                    <a:lumOff val="25000"/>
                  </a:schemeClr>
                </a:solidFill>
                <a:latin typeface="+mn-ea"/>
                <a:cs typeface="+mn-ea"/>
                <a:sym typeface="+mn-lt"/>
              </a:rPr>
              <a:t>直接生产产品的工人，属于变动成本</a:t>
            </a:r>
          </a:p>
          <a:p>
            <a:pPr>
              <a:lnSpc>
                <a:spcPct val="130000"/>
              </a:lnSpc>
            </a:pPr>
            <a:r>
              <a:rPr lang="zh-CN" altLang="en-US" sz="1600" b="1" dirty="0">
                <a:solidFill>
                  <a:schemeClr val="tx1">
                    <a:lumMod val="75000"/>
                    <a:lumOff val="25000"/>
                  </a:schemeClr>
                </a:solidFill>
                <a:latin typeface="+mn-ea"/>
                <a:cs typeface="+mn-ea"/>
                <a:sym typeface="+mn-lt"/>
              </a:rPr>
              <a:t>■间接人工</a:t>
            </a:r>
            <a:r>
              <a:rPr lang="en-US" altLang="zh-CN" sz="1600" b="1" dirty="0">
                <a:solidFill>
                  <a:schemeClr val="tx1">
                    <a:lumMod val="75000"/>
                    <a:lumOff val="25000"/>
                  </a:schemeClr>
                </a:solidFill>
                <a:latin typeface="+mn-ea"/>
                <a:cs typeface="+mn-ea"/>
                <a:sym typeface="+mn-lt"/>
              </a:rPr>
              <a:t>-</a:t>
            </a:r>
            <a:r>
              <a:rPr lang="zh-CN" altLang="en-US" sz="1600" b="1" dirty="0">
                <a:solidFill>
                  <a:schemeClr val="tx1">
                    <a:lumMod val="75000"/>
                    <a:lumOff val="25000"/>
                  </a:schemeClr>
                </a:solidFill>
                <a:latin typeface="+mn-ea"/>
                <a:cs typeface="+mn-ea"/>
                <a:sym typeface="+mn-lt"/>
              </a:rPr>
              <a:t>属于支援，管理和后勤方面</a:t>
            </a:r>
            <a:r>
              <a:rPr lang="en-US" altLang="zh-CN" sz="1600" b="1" dirty="0">
                <a:solidFill>
                  <a:schemeClr val="tx1">
                    <a:lumMod val="75000"/>
                    <a:lumOff val="25000"/>
                  </a:schemeClr>
                </a:solidFill>
                <a:latin typeface="+mn-ea"/>
                <a:cs typeface="+mn-ea"/>
                <a:sym typeface="+mn-lt"/>
              </a:rPr>
              <a:t>,</a:t>
            </a:r>
            <a:r>
              <a:rPr lang="zh-CN" altLang="en-US" sz="1600" b="1" dirty="0">
                <a:solidFill>
                  <a:schemeClr val="tx1">
                    <a:lumMod val="75000"/>
                    <a:lumOff val="25000"/>
                  </a:schemeClr>
                </a:solidFill>
                <a:latin typeface="+mn-ea"/>
                <a:cs typeface="+mn-ea"/>
                <a:sym typeface="+mn-lt"/>
              </a:rPr>
              <a:t>属于半固定或固定成本</a:t>
            </a:r>
          </a:p>
          <a:p>
            <a:pPr>
              <a:lnSpc>
                <a:spcPct val="130000"/>
              </a:lnSpc>
            </a:pPr>
            <a:r>
              <a:rPr lang="zh-CN" altLang="en-US" sz="1600" b="1" dirty="0">
                <a:solidFill>
                  <a:schemeClr val="tx1">
                    <a:lumMod val="75000"/>
                    <a:lumOff val="25000"/>
                  </a:schemeClr>
                </a:solidFill>
                <a:latin typeface="+mn-ea"/>
                <a:cs typeface="+mn-ea"/>
                <a:sym typeface="+mn-lt"/>
              </a:rPr>
              <a:t>■企业可根据管理的需要增加分类</a:t>
            </a:r>
          </a:p>
        </p:txBody>
      </p:sp>
      <p:grpSp>
        <p:nvGrpSpPr>
          <p:cNvPr id="12" name="组合 11"/>
          <p:cNvGrpSpPr/>
          <p:nvPr/>
        </p:nvGrpSpPr>
        <p:grpSpPr>
          <a:xfrm>
            <a:off x="1914032" y="1796121"/>
            <a:ext cx="4456536" cy="436676"/>
            <a:chOff x="891640" y="1707480"/>
            <a:chExt cx="4456536" cy="436676"/>
          </a:xfrm>
        </p:grpSpPr>
        <p:sp>
          <p:nvSpPr>
            <p:cNvPr id="9" name="圆角矩形 8"/>
            <p:cNvSpPr/>
            <p:nvPr/>
          </p:nvSpPr>
          <p:spPr>
            <a:xfrm>
              <a:off x="891640" y="1707480"/>
              <a:ext cx="4456536" cy="436676"/>
            </a:xfrm>
            <a:prstGeom prst="roundRect">
              <a:avLst>
                <a:gd name="adj" fmla="val 50000"/>
              </a:avLst>
            </a:prstGeom>
            <a:solidFill>
              <a:srgbClr val="1E66D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5" name="矩形 4"/>
            <p:cNvSpPr/>
            <p:nvPr/>
          </p:nvSpPr>
          <p:spPr>
            <a:xfrm>
              <a:off x="1446383" y="1769809"/>
              <a:ext cx="3185487" cy="369332"/>
            </a:xfrm>
            <a:prstGeom prst="rect">
              <a:avLst/>
            </a:prstGeom>
          </p:spPr>
          <p:txBody>
            <a:bodyPr wrap="none">
              <a:spAutoFit/>
            </a:bodyPr>
            <a:lstStyle/>
            <a:p>
              <a:pPr algn="ctr"/>
              <a:r>
                <a:rPr lang="zh-CN" altLang="en-US" b="1" dirty="0">
                  <a:solidFill>
                    <a:schemeClr val="bg1"/>
                  </a:solidFill>
                  <a:cs typeface="+mn-ea"/>
                  <a:sym typeface="+mn-lt"/>
                </a:rPr>
                <a:t>公司的员工大致可以分成两类</a:t>
              </a:r>
            </a:p>
          </p:txBody>
        </p:sp>
      </p:grpSp>
      <p:grpSp>
        <p:nvGrpSpPr>
          <p:cNvPr id="13" name="组合 12"/>
          <p:cNvGrpSpPr/>
          <p:nvPr/>
        </p:nvGrpSpPr>
        <p:grpSpPr>
          <a:xfrm>
            <a:off x="5493234" y="3442624"/>
            <a:ext cx="4456537" cy="436676"/>
            <a:chOff x="891639" y="3772728"/>
            <a:chExt cx="4456537" cy="436676"/>
          </a:xfrm>
        </p:grpSpPr>
        <p:sp>
          <p:nvSpPr>
            <p:cNvPr id="10" name="圆角矩形 9"/>
            <p:cNvSpPr/>
            <p:nvPr/>
          </p:nvSpPr>
          <p:spPr>
            <a:xfrm>
              <a:off x="891639" y="3772728"/>
              <a:ext cx="4456537" cy="436676"/>
            </a:xfrm>
            <a:prstGeom prst="roundRect">
              <a:avLst>
                <a:gd name="adj" fmla="val 50000"/>
              </a:avLst>
            </a:prstGeom>
            <a:solidFill>
              <a:srgbClr val="1E66D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7" name="矩形 6"/>
            <p:cNvSpPr/>
            <p:nvPr/>
          </p:nvSpPr>
          <p:spPr>
            <a:xfrm>
              <a:off x="1180914" y="3812740"/>
              <a:ext cx="3877985" cy="369332"/>
            </a:xfrm>
            <a:prstGeom prst="rect">
              <a:avLst/>
            </a:prstGeom>
          </p:spPr>
          <p:txBody>
            <a:bodyPr wrap="none">
              <a:spAutoFit/>
            </a:bodyPr>
            <a:lstStyle/>
            <a:p>
              <a:r>
                <a:rPr lang="zh-CN" altLang="en-US" b="1" dirty="0">
                  <a:solidFill>
                    <a:schemeClr val="bg1"/>
                  </a:solidFill>
                  <a:cs typeface="+mn-ea"/>
                  <a:sym typeface="+mn-lt"/>
                </a:rPr>
                <a:t>不同的员工数量由不同的因素来决定</a:t>
              </a:r>
            </a:p>
          </p:txBody>
        </p:sp>
      </p:grpSp>
      <p:sp>
        <p:nvSpPr>
          <p:cNvPr id="8" name="矩形 7"/>
          <p:cNvSpPr/>
          <p:nvPr/>
        </p:nvSpPr>
        <p:spPr>
          <a:xfrm>
            <a:off x="5503234" y="4769728"/>
            <a:ext cx="6096000" cy="916405"/>
          </a:xfrm>
          <a:prstGeom prst="rect">
            <a:avLst/>
          </a:prstGeom>
        </p:spPr>
        <p:txBody>
          <a:bodyPr>
            <a:spAutoFit/>
          </a:bodyPr>
          <a:lstStyle/>
          <a:p>
            <a:pPr>
              <a:lnSpc>
                <a:spcPct val="130000"/>
              </a:lnSpc>
            </a:pPr>
            <a:r>
              <a:rPr lang="zh-CN" altLang="en-US" sz="1400" dirty="0">
                <a:solidFill>
                  <a:schemeClr val="tx1">
                    <a:lumMod val="75000"/>
                    <a:lumOff val="25000"/>
                  </a:schemeClr>
                </a:solidFill>
                <a:latin typeface="+mn-ea"/>
                <a:cs typeface="+mn-ea"/>
                <a:sym typeface="+mn-lt"/>
              </a:rPr>
              <a:t>各个部门的人数由各个部门预测，由人事部审核，汇总</a:t>
            </a:r>
          </a:p>
          <a:p>
            <a:pPr>
              <a:lnSpc>
                <a:spcPct val="130000"/>
              </a:lnSpc>
            </a:pPr>
            <a:r>
              <a:rPr lang="zh-CN" altLang="en-US" sz="1400" dirty="0">
                <a:solidFill>
                  <a:schemeClr val="tx1">
                    <a:lumMod val="75000"/>
                    <a:lumOff val="25000"/>
                  </a:schemeClr>
                </a:solidFill>
                <a:latin typeface="+mn-ea"/>
                <a:cs typeface="+mn-ea"/>
                <a:sym typeface="+mn-lt"/>
              </a:rPr>
              <a:t>各类薪酬福利成本预测，由人事部负责完成</a:t>
            </a:r>
          </a:p>
          <a:p>
            <a:pPr>
              <a:lnSpc>
                <a:spcPct val="130000"/>
              </a:lnSpc>
            </a:pPr>
            <a:r>
              <a:rPr lang="zh-CN" altLang="en-US" sz="1400" dirty="0">
                <a:solidFill>
                  <a:schemeClr val="tx1">
                    <a:lumMod val="75000"/>
                    <a:lumOff val="25000"/>
                  </a:schemeClr>
                </a:solidFill>
                <a:latin typeface="+mn-ea"/>
                <a:cs typeface="+mn-ea"/>
                <a:sym typeface="+mn-lt"/>
              </a:rPr>
              <a:t>以上两点最终由公司领导层决定</a:t>
            </a:r>
          </a:p>
        </p:txBody>
      </p:sp>
      <p:sp>
        <p:nvSpPr>
          <p:cNvPr id="14" name="标题 1"/>
          <p:cNvSpPr txBox="1"/>
          <p:nvPr/>
        </p:nvSpPr>
        <p:spPr>
          <a:xfrm>
            <a:off x="1718929" y="998610"/>
            <a:ext cx="2268279" cy="358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chemeClr val="tx1">
                    <a:lumMod val="75000"/>
                    <a:lumOff val="25000"/>
                  </a:schemeClr>
                </a:solidFill>
                <a:latin typeface="+mn-lt"/>
                <a:ea typeface="+mn-ea"/>
                <a:cs typeface="+mn-ea"/>
                <a:sym typeface="+mn-lt"/>
              </a:rPr>
              <a:t>预算内容</a:t>
            </a:r>
          </a:p>
        </p:txBody>
      </p:sp>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6057" y="370191"/>
            <a:ext cx="3139723" cy="3139723"/>
          </a:xfrm>
          <a:prstGeom prst="rect">
            <a:avLst/>
          </a:prstGeom>
        </p:spPr>
      </p:pic>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8279" y="3035646"/>
            <a:ext cx="2875190" cy="28751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500"/>
                            </p:stCondLst>
                            <p:childTnLst>
                              <p:par>
                                <p:cTn id="19" presetID="42"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par>
                          <p:cTn id="29" fill="hold">
                            <p:stCondLst>
                              <p:cond delay="500"/>
                            </p:stCondLst>
                            <p:childTnLst>
                              <p:par>
                                <p:cTn id="30" presetID="42"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42"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3" grpId="0"/>
      <p:bldP spid="8"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297154" y="1709522"/>
            <a:ext cx="2387714" cy="461665"/>
          </a:xfrm>
          <a:prstGeom prst="rect">
            <a:avLst/>
          </a:prstGeom>
          <a:solidFill>
            <a:srgbClr val="1E66DE"/>
          </a:solidFill>
        </p:spPr>
        <p:txBody>
          <a:bodyPr wrap="square">
            <a:spAutoFit/>
          </a:bodyPr>
          <a:lstStyle>
            <a:defPPr>
              <a:defRPr lang="zh-CN"/>
            </a:defPPr>
            <a:lvl1pPr algn="ctr">
              <a:defRPr sz="2000">
                <a:solidFill>
                  <a:srgbClr val="3D90C3"/>
                </a:solidFill>
                <a:latin typeface="胡晓波男神体" panose="02010600030101010101" pitchFamily="2" charset="-122"/>
                <a:ea typeface="胡晓波男神体" panose="02010600030101010101" pitchFamily="2" charset="-122"/>
                <a:cs typeface="胡晓波男神体" panose="02010600030101010101" pitchFamily="2" charset="-122"/>
              </a:defRPr>
            </a:lvl1pPr>
          </a:lstStyle>
          <a:p>
            <a:r>
              <a:rPr lang="zh-CN" altLang="en-US" sz="2400" b="1" dirty="0">
                <a:solidFill>
                  <a:schemeClr val="bg1"/>
                </a:solidFill>
                <a:latin typeface="+mn-lt"/>
                <a:ea typeface="+mn-ea"/>
                <a:cs typeface="+mn-ea"/>
                <a:sym typeface="+mn-lt"/>
              </a:rPr>
              <a:t>现金流量预算</a:t>
            </a:r>
          </a:p>
        </p:txBody>
      </p:sp>
      <p:sp>
        <p:nvSpPr>
          <p:cNvPr id="6" name="矩形 5"/>
          <p:cNvSpPr/>
          <p:nvPr/>
        </p:nvSpPr>
        <p:spPr>
          <a:xfrm>
            <a:off x="5297154" y="4179989"/>
            <a:ext cx="3796275" cy="1160959"/>
          </a:xfrm>
          <a:prstGeom prst="rect">
            <a:avLst/>
          </a:prstGeom>
        </p:spPr>
        <p:txBody>
          <a:bodyPr wrap="square">
            <a:spAutoFit/>
          </a:bodyPr>
          <a:lstStyle/>
          <a:p>
            <a:pPr>
              <a:lnSpc>
                <a:spcPct val="150000"/>
              </a:lnSpc>
            </a:pPr>
            <a:r>
              <a:rPr lang="en-US" altLang="zh-CN" sz="1600" dirty="0">
                <a:solidFill>
                  <a:schemeClr val="tx1">
                    <a:lumMod val="75000"/>
                    <a:lumOff val="25000"/>
                  </a:schemeClr>
                </a:solidFill>
                <a:latin typeface="+mn-ea"/>
                <a:cs typeface="+mn-ea"/>
                <a:sym typeface="+mn-lt"/>
              </a:rPr>
              <a:t>1.</a:t>
            </a:r>
            <a:r>
              <a:rPr lang="zh-CN" altLang="en-US" sz="1600" dirty="0">
                <a:solidFill>
                  <a:schemeClr val="tx1">
                    <a:lumMod val="75000"/>
                    <a:lumOff val="25000"/>
                  </a:schemeClr>
                </a:solidFill>
                <a:latin typeface="+mn-ea"/>
                <a:cs typeface="+mn-ea"/>
                <a:sym typeface="+mn-lt"/>
              </a:rPr>
              <a:t>外汇汇率波动</a:t>
            </a:r>
          </a:p>
          <a:p>
            <a:pPr>
              <a:lnSpc>
                <a:spcPct val="150000"/>
              </a:lnSpc>
            </a:pPr>
            <a:r>
              <a:rPr lang="en-US" altLang="zh-CN" sz="1600" dirty="0">
                <a:solidFill>
                  <a:schemeClr val="tx1">
                    <a:lumMod val="75000"/>
                    <a:lumOff val="25000"/>
                  </a:schemeClr>
                </a:solidFill>
                <a:latin typeface="+mn-ea"/>
                <a:cs typeface="+mn-ea"/>
                <a:sym typeface="+mn-lt"/>
              </a:rPr>
              <a:t>2.</a:t>
            </a:r>
            <a:r>
              <a:rPr lang="zh-CN" altLang="en-US" sz="1600" dirty="0">
                <a:solidFill>
                  <a:schemeClr val="tx1">
                    <a:lumMod val="75000"/>
                    <a:lumOff val="25000"/>
                  </a:schemeClr>
                </a:solidFill>
                <a:latin typeface="+mn-ea"/>
                <a:cs typeface="+mn-ea"/>
                <a:sym typeface="+mn-lt"/>
              </a:rPr>
              <a:t>可能会有的高通胀率</a:t>
            </a:r>
          </a:p>
          <a:p>
            <a:pPr>
              <a:lnSpc>
                <a:spcPct val="150000"/>
              </a:lnSpc>
            </a:pPr>
            <a:r>
              <a:rPr lang="en-US" altLang="zh-CN" sz="1600" dirty="0">
                <a:solidFill>
                  <a:schemeClr val="tx1">
                    <a:lumMod val="75000"/>
                    <a:lumOff val="25000"/>
                  </a:schemeClr>
                </a:solidFill>
                <a:latin typeface="+mn-ea"/>
                <a:cs typeface="+mn-ea"/>
                <a:sym typeface="+mn-lt"/>
              </a:rPr>
              <a:t>3.</a:t>
            </a:r>
            <a:r>
              <a:rPr lang="zh-CN" altLang="en-US" sz="1600" dirty="0">
                <a:solidFill>
                  <a:schemeClr val="tx1">
                    <a:lumMod val="75000"/>
                    <a:lumOff val="25000"/>
                  </a:schemeClr>
                </a:solidFill>
                <a:latin typeface="+mn-ea"/>
                <a:cs typeface="+mn-ea"/>
                <a:sym typeface="+mn-lt"/>
              </a:rPr>
              <a:t>当地政府政策</a:t>
            </a:r>
          </a:p>
        </p:txBody>
      </p:sp>
      <p:sp>
        <p:nvSpPr>
          <p:cNvPr id="3" name="矩形 2"/>
          <p:cNvSpPr/>
          <p:nvPr/>
        </p:nvSpPr>
        <p:spPr>
          <a:xfrm>
            <a:off x="5229813" y="2772777"/>
            <a:ext cx="6096000" cy="791627"/>
          </a:xfrm>
          <a:prstGeom prst="rect">
            <a:avLst/>
          </a:prstGeom>
        </p:spPr>
        <p:txBody>
          <a:bodyPr>
            <a:spAutoFit/>
          </a:bodyPr>
          <a:lstStyle/>
          <a:p>
            <a:pPr>
              <a:lnSpc>
                <a:spcPct val="150000"/>
              </a:lnSpc>
            </a:pPr>
            <a:r>
              <a:rPr lang="en-US" altLang="zh-CN" sz="1600" dirty="0">
                <a:solidFill>
                  <a:schemeClr val="tx1">
                    <a:lumMod val="75000"/>
                    <a:lumOff val="25000"/>
                  </a:schemeClr>
                </a:solidFill>
                <a:latin typeface="+mn-ea"/>
                <a:cs typeface="+mn-ea"/>
                <a:sym typeface="+mn-lt"/>
              </a:rPr>
              <a:t>1.</a:t>
            </a:r>
            <a:r>
              <a:rPr lang="zh-CN" altLang="en-US" sz="1600" dirty="0">
                <a:solidFill>
                  <a:schemeClr val="tx1">
                    <a:lumMod val="75000"/>
                    <a:lumOff val="25000"/>
                  </a:schemeClr>
                </a:solidFill>
                <a:latin typeface="+mn-ea"/>
                <a:cs typeface="+mn-ea"/>
                <a:sym typeface="+mn-lt"/>
              </a:rPr>
              <a:t>这个是财务部门的事情，我们先不去管它了。</a:t>
            </a:r>
          </a:p>
          <a:p>
            <a:pPr>
              <a:lnSpc>
                <a:spcPct val="150000"/>
              </a:lnSpc>
            </a:pPr>
            <a:r>
              <a:rPr lang="en-US" altLang="zh-CN" sz="1600" dirty="0">
                <a:solidFill>
                  <a:schemeClr val="tx1">
                    <a:lumMod val="75000"/>
                    <a:lumOff val="25000"/>
                  </a:schemeClr>
                </a:solidFill>
                <a:latin typeface="+mn-ea"/>
                <a:cs typeface="+mn-ea"/>
                <a:sym typeface="+mn-lt"/>
              </a:rPr>
              <a:t>2.</a:t>
            </a:r>
            <a:r>
              <a:rPr lang="zh-CN" altLang="en-US" sz="1600" dirty="0">
                <a:solidFill>
                  <a:schemeClr val="tx1">
                    <a:lumMod val="75000"/>
                    <a:lumOff val="25000"/>
                  </a:schemeClr>
                </a:solidFill>
                <a:latin typeface="+mn-ea"/>
                <a:cs typeface="+mn-ea"/>
                <a:sym typeface="+mn-lt"/>
              </a:rPr>
              <a:t>之后基本都是财务部门的事情了。</a:t>
            </a:r>
          </a:p>
        </p:txBody>
      </p:sp>
      <p:sp>
        <p:nvSpPr>
          <p:cNvPr id="5" name="矩形 4"/>
          <p:cNvSpPr/>
          <p:nvPr/>
        </p:nvSpPr>
        <p:spPr>
          <a:xfrm>
            <a:off x="5229813" y="2338658"/>
            <a:ext cx="5724644" cy="369332"/>
          </a:xfrm>
          <a:prstGeom prst="rect">
            <a:avLst/>
          </a:prstGeom>
        </p:spPr>
        <p:txBody>
          <a:bodyPr wrap="none">
            <a:spAutoFit/>
          </a:bodyPr>
          <a:lstStyle/>
          <a:p>
            <a:r>
              <a:rPr lang="zh-CN" altLang="en-US" b="1" dirty="0">
                <a:solidFill>
                  <a:srgbClr val="1E66DE"/>
                </a:solidFill>
                <a:cs typeface="+mn-ea"/>
                <a:sym typeface="+mn-lt"/>
              </a:rPr>
              <a:t>要完成现金流量预测，需要首先完成资产负债表的预测</a:t>
            </a:r>
          </a:p>
        </p:txBody>
      </p:sp>
      <p:sp>
        <p:nvSpPr>
          <p:cNvPr id="7" name="矩形 6"/>
          <p:cNvSpPr/>
          <p:nvPr/>
        </p:nvSpPr>
        <p:spPr>
          <a:xfrm>
            <a:off x="5229813" y="3810657"/>
            <a:ext cx="5083443" cy="369332"/>
          </a:xfrm>
          <a:prstGeom prst="rect">
            <a:avLst/>
          </a:prstGeom>
        </p:spPr>
        <p:txBody>
          <a:bodyPr wrap="none">
            <a:spAutoFit/>
          </a:bodyPr>
          <a:lstStyle/>
          <a:p>
            <a:r>
              <a:rPr lang="zh-CN" altLang="en-US" b="1" dirty="0">
                <a:solidFill>
                  <a:srgbClr val="1E66DE"/>
                </a:solidFill>
                <a:cs typeface="+mn-ea"/>
                <a:sym typeface="+mn-lt"/>
              </a:rPr>
              <a:t>作为跨国公司我们在做预算时面临着特殊的问题</a:t>
            </a:r>
            <a:r>
              <a:rPr lang="en-US" altLang="zh-CN" b="1" dirty="0">
                <a:solidFill>
                  <a:srgbClr val="1E66DE"/>
                </a:solidFill>
                <a:cs typeface="+mn-ea"/>
                <a:sym typeface="+mn-lt"/>
              </a:rPr>
              <a:t>:</a:t>
            </a:r>
          </a:p>
        </p:txBody>
      </p:sp>
      <p:sp>
        <p:nvSpPr>
          <p:cNvPr id="9" name="标题 1"/>
          <p:cNvSpPr txBox="1"/>
          <p:nvPr/>
        </p:nvSpPr>
        <p:spPr>
          <a:xfrm>
            <a:off x="1718929" y="998610"/>
            <a:ext cx="2268279" cy="358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chemeClr val="tx1">
                    <a:lumMod val="75000"/>
                    <a:lumOff val="25000"/>
                  </a:schemeClr>
                </a:solidFill>
                <a:latin typeface="+mn-lt"/>
                <a:ea typeface="+mn-ea"/>
                <a:cs typeface="+mn-ea"/>
                <a:sym typeface="+mn-lt"/>
              </a:rPr>
              <a:t>预算内容</a:t>
            </a:r>
          </a:p>
        </p:txBody>
      </p:sp>
      <p:pic>
        <p:nvPicPr>
          <p:cNvPr id="10" name="图片 9"/>
          <p:cNvPicPr>
            <a:picLocks noChangeAspect="1"/>
          </p:cNvPicPr>
          <p:nvPr/>
        </p:nvPicPr>
        <p:blipFill rotWithShape="1">
          <a:blip r:embed="rId2"/>
          <a:srcRect r="35487"/>
          <a:stretch>
            <a:fillRect/>
          </a:stretch>
        </p:blipFill>
        <p:spPr>
          <a:xfrm>
            <a:off x="1237543" y="2079226"/>
            <a:ext cx="3510884" cy="3261722"/>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42" presetClass="entr" presetSubtype="0"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3" grpId="0"/>
      <p:bldP spid="5" grpId="0"/>
      <p:bldP spid="7"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065563" y="2381431"/>
            <a:ext cx="553998" cy="2912920"/>
          </a:xfrm>
          <a:prstGeom prst="rect">
            <a:avLst/>
          </a:prstGeom>
          <a:solidFill>
            <a:schemeClr val="bg1">
              <a:lumMod val="85000"/>
            </a:schemeClr>
          </a:solidFill>
        </p:spPr>
        <p:txBody>
          <a:bodyPr vert="eaVert" wrap="square">
            <a:spAutoFit/>
          </a:bodyPr>
          <a:lstStyle>
            <a:defPPr>
              <a:defRPr lang="zh-CN"/>
            </a:defPPr>
            <a:lvl1pPr algn="ctr">
              <a:defRPr sz="2000">
                <a:solidFill>
                  <a:srgbClr val="3D90C3"/>
                </a:solidFill>
                <a:latin typeface="胡晓波男神体" panose="02010600030101010101" pitchFamily="2" charset="-122"/>
                <a:ea typeface="胡晓波男神体" panose="02010600030101010101" pitchFamily="2" charset="-122"/>
                <a:cs typeface="胡晓波男神体" panose="02010600030101010101" pitchFamily="2" charset="-122"/>
              </a:defRPr>
            </a:lvl1pPr>
          </a:lstStyle>
          <a:p>
            <a:r>
              <a:rPr lang="zh-CN" altLang="en-US" sz="2400" b="1" dirty="0">
                <a:solidFill>
                  <a:srgbClr val="1E66DE"/>
                </a:solidFill>
                <a:latin typeface="+mn-lt"/>
                <a:ea typeface="+mn-ea"/>
                <a:cs typeface="+mn-ea"/>
                <a:sym typeface="+mn-lt"/>
              </a:rPr>
              <a:t>其他预算</a:t>
            </a:r>
          </a:p>
        </p:txBody>
      </p:sp>
      <p:sp>
        <p:nvSpPr>
          <p:cNvPr id="6" name="矩形 5"/>
          <p:cNvSpPr/>
          <p:nvPr/>
        </p:nvSpPr>
        <p:spPr>
          <a:xfrm>
            <a:off x="7385527" y="2701546"/>
            <a:ext cx="3453566" cy="2453620"/>
          </a:xfrm>
          <a:prstGeom prst="rect">
            <a:avLst/>
          </a:prstGeom>
        </p:spPr>
        <p:txBody>
          <a:bodyPr wrap="square">
            <a:spAutoFit/>
          </a:bodyPr>
          <a:lstStyle/>
          <a:p>
            <a:pPr marL="342900" indent="-342900">
              <a:lnSpc>
                <a:spcPct val="250000"/>
              </a:lnSpc>
              <a:buFont typeface="+mj-ea"/>
              <a:buAutoNum type="circleNumDbPlain"/>
            </a:pPr>
            <a:r>
              <a:rPr lang="zh-CN" altLang="en-US" sz="1600" dirty="0">
                <a:solidFill>
                  <a:schemeClr val="tx1">
                    <a:lumMod val="75000"/>
                    <a:lumOff val="25000"/>
                  </a:schemeClr>
                </a:solidFill>
                <a:cs typeface="+mn-ea"/>
                <a:sym typeface="+mn-lt"/>
              </a:rPr>
              <a:t>固定资产投资预算</a:t>
            </a:r>
          </a:p>
          <a:p>
            <a:pPr marL="342900" indent="-342900">
              <a:lnSpc>
                <a:spcPct val="250000"/>
              </a:lnSpc>
              <a:buFont typeface="+mj-ea"/>
              <a:buAutoNum type="circleNumDbPlain"/>
            </a:pPr>
            <a:r>
              <a:rPr lang="zh-CN" altLang="en-US" sz="1600" dirty="0">
                <a:solidFill>
                  <a:schemeClr val="tx1">
                    <a:lumMod val="75000"/>
                    <a:lumOff val="25000"/>
                  </a:schemeClr>
                </a:solidFill>
                <a:cs typeface="+mn-ea"/>
                <a:sym typeface="+mn-lt"/>
              </a:rPr>
              <a:t>权益性资本投资预算</a:t>
            </a:r>
          </a:p>
          <a:p>
            <a:pPr marL="342900" indent="-342900">
              <a:lnSpc>
                <a:spcPct val="250000"/>
              </a:lnSpc>
              <a:buFont typeface="+mj-ea"/>
              <a:buAutoNum type="circleNumDbPlain"/>
            </a:pPr>
            <a:r>
              <a:rPr lang="zh-CN" altLang="en-US" sz="1600" dirty="0">
                <a:solidFill>
                  <a:schemeClr val="tx1">
                    <a:lumMod val="75000"/>
                    <a:lumOff val="25000"/>
                  </a:schemeClr>
                </a:solidFill>
                <a:cs typeface="+mn-ea"/>
                <a:sym typeface="+mn-lt"/>
              </a:rPr>
              <a:t>债券投资预算</a:t>
            </a:r>
          </a:p>
          <a:p>
            <a:pPr marL="342900" indent="-342900">
              <a:lnSpc>
                <a:spcPct val="250000"/>
              </a:lnSpc>
              <a:buFont typeface="+mj-ea"/>
              <a:buAutoNum type="circleNumDbPlain"/>
            </a:pPr>
            <a:r>
              <a:rPr lang="zh-CN" altLang="en-US" sz="1600" dirty="0">
                <a:solidFill>
                  <a:schemeClr val="tx1">
                    <a:lumMod val="75000"/>
                    <a:lumOff val="25000"/>
                  </a:schemeClr>
                </a:solidFill>
                <a:cs typeface="+mn-ea"/>
                <a:sym typeface="+mn-lt"/>
              </a:rPr>
              <a:t>融资预算</a:t>
            </a:r>
          </a:p>
        </p:txBody>
      </p:sp>
      <p:sp>
        <p:nvSpPr>
          <p:cNvPr id="3" name="矩形 2"/>
          <p:cNvSpPr/>
          <p:nvPr/>
        </p:nvSpPr>
        <p:spPr>
          <a:xfrm>
            <a:off x="1718929" y="2836670"/>
            <a:ext cx="3834809" cy="2634183"/>
          </a:xfrm>
          <a:prstGeom prst="rect">
            <a:avLst/>
          </a:prstGeom>
        </p:spPr>
        <p:txBody>
          <a:bodyPr wrap="square">
            <a:spAutoFit/>
          </a:bodyPr>
          <a:lstStyle/>
          <a:p>
            <a:pPr marL="457200" indent="-457200">
              <a:lnSpc>
                <a:spcPct val="150000"/>
              </a:lnSpc>
              <a:buFont typeface="+mj-ea"/>
              <a:buAutoNum type="circleNumDbPlain"/>
            </a:pPr>
            <a:r>
              <a:rPr lang="zh-CN" altLang="en-US" sz="1600" dirty="0">
                <a:solidFill>
                  <a:schemeClr val="tx1">
                    <a:lumMod val="75000"/>
                    <a:lumOff val="25000"/>
                  </a:schemeClr>
                </a:solidFill>
                <a:latin typeface="+mn-ea"/>
                <a:cs typeface="+mn-ea"/>
                <a:sym typeface="+mn-lt"/>
              </a:rPr>
              <a:t>成立采购部门，对采购的时间、方式等进行预测</a:t>
            </a:r>
            <a:r>
              <a:rPr lang="en-US" altLang="zh-CN" sz="1600" dirty="0">
                <a:solidFill>
                  <a:schemeClr val="tx1">
                    <a:lumMod val="75000"/>
                    <a:lumOff val="25000"/>
                  </a:schemeClr>
                </a:solidFill>
                <a:latin typeface="+mn-ea"/>
                <a:cs typeface="+mn-ea"/>
                <a:sym typeface="+mn-lt"/>
              </a:rPr>
              <a:t>;</a:t>
            </a:r>
          </a:p>
          <a:p>
            <a:pPr marL="457200" indent="-457200">
              <a:lnSpc>
                <a:spcPct val="150000"/>
              </a:lnSpc>
              <a:buFont typeface="+mj-ea"/>
              <a:buAutoNum type="circleNumDbPlain"/>
            </a:pPr>
            <a:r>
              <a:rPr lang="zh-CN" altLang="en-US" sz="1600" dirty="0">
                <a:solidFill>
                  <a:schemeClr val="tx1">
                    <a:lumMod val="75000"/>
                    <a:lumOff val="25000"/>
                  </a:schemeClr>
                </a:solidFill>
                <a:latin typeface="+mn-ea"/>
                <a:cs typeface="+mn-ea"/>
                <a:sym typeface="+mn-lt"/>
              </a:rPr>
              <a:t>在物资需要前进场</a:t>
            </a:r>
          </a:p>
          <a:p>
            <a:pPr marL="457200" indent="-457200">
              <a:lnSpc>
                <a:spcPct val="150000"/>
              </a:lnSpc>
              <a:buFont typeface="+mj-ea"/>
              <a:buAutoNum type="circleNumDbPlain"/>
            </a:pPr>
            <a:r>
              <a:rPr lang="zh-CN" altLang="en-US" sz="1600" dirty="0">
                <a:solidFill>
                  <a:schemeClr val="tx1">
                    <a:lumMod val="75000"/>
                    <a:lumOff val="25000"/>
                  </a:schemeClr>
                </a:solidFill>
                <a:latin typeface="+mn-ea"/>
                <a:cs typeface="+mn-ea"/>
                <a:sym typeface="+mn-lt"/>
              </a:rPr>
              <a:t>供应商关系</a:t>
            </a:r>
          </a:p>
          <a:p>
            <a:pPr marL="457200" indent="-457200">
              <a:lnSpc>
                <a:spcPct val="150000"/>
              </a:lnSpc>
              <a:buFont typeface="+mj-ea"/>
              <a:buAutoNum type="circleNumDbPlain"/>
            </a:pPr>
            <a:r>
              <a:rPr lang="zh-CN" altLang="en-US" sz="1600" dirty="0">
                <a:solidFill>
                  <a:schemeClr val="tx1">
                    <a:lumMod val="75000"/>
                    <a:lumOff val="25000"/>
                  </a:schemeClr>
                </a:solidFill>
                <a:latin typeface="+mn-ea"/>
                <a:cs typeface="+mn-ea"/>
                <a:sym typeface="+mn-lt"/>
              </a:rPr>
              <a:t>大宗原材料囤积问题</a:t>
            </a:r>
          </a:p>
          <a:p>
            <a:pPr marL="457200" indent="-457200">
              <a:lnSpc>
                <a:spcPct val="150000"/>
              </a:lnSpc>
              <a:buFont typeface="+mj-ea"/>
              <a:buAutoNum type="circleNumDbPlain"/>
            </a:pPr>
            <a:r>
              <a:rPr lang="zh-CN" altLang="en-US" sz="1600" dirty="0">
                <a:solidFill>
                  <a:schemeClr val="tx1">
                    <a:lumMod val="75000"/>
                    <a:lumOff val="25000"/>
                  </a:schemeClr>
                </a:solidFill>
                <a:latin typeface="+mn-ea"/>
                <a:cs typeface="+mn-ea"/>
                <a:sym typeface="+mn-lt"/>
              </a:rPr>
              <a:t>货款付出时间</a:t>
            </a:r>
          </a:p>
          <a:p>
            <a:pPr marL="457200" indent="-457200">
              <a:lnSpc>
                <a:spcPct val="150000"/>
              </a:lnSpc>
              <a:buFont typeface="+mj-ea"/>
              <a:buAutoNum type="circleNumDbPlain"/>
            </a:pPr>
            <a:r>
              <a:rPr lang="zh-CN" altLang="en-US" sz="1600" dirty="0">
                <a:solidFill>
                  <a:schemeClr val="tx1">
                    <a:lumMod val="75000"/>
                    <a:lumOff val="25000"/>
                  </a:schemeClr>
                </a:solidFill>
                <a:latin typeface="+mn-ea"/>
                <a:cs typeface="+mn-ea"/>
                <a:sym typeface="+mn-lt"/>
              </a:rPr>
              <a:t>原料检验费用等</a:t>
            </a:r>
          </a:p>
        </p:txBody>
      </p:sp>
      <p:grpSp>
        <p:nvGrpSpPr>
          <p:cNvPr id="11" name="组合 10"/>
          <p:cNvGrpSpPr/>
          <p:nvPr/>
        </p:nvGrpSpPr>
        <p:grpSpPr>
          <a:xfrm>
            <a:off x="1718929" y="2194924"/>
            <a:ext cx="2164694" cy="461665"/>
            <a:chOff x="1559496" y="1787735"/>
            <a:chExt cx="2736733" cy="602287"/>
          </a:xfrm>
        </p:grpSpPr>
        <p:sp>
          <p:nvSpPr>
            <p:cNvPr id="8" name="五边形 7"/>
            <p:cNvSpPr/>
            <p:nvPr/>
          </p:nvSpPr>
          <p:spPr>
            <a:xfrm>
              <a:off x="1559496" y="1787735"/>
              <a:ext cx="2736733" cy="602287"/>
            </a:xfrm>
            <a:prstGeom prst="homePlate">
              <a:avLst>
                <a:gd name="adj" fmla="val 0"/>
              </a:avLst>
            </a:prstGeom>
            <a:solidFill>
              <a:srgbClr val="1E66D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5" name="矩形 4"/>
            <p:cNvSpPr/>
            <p:nvPr/>
          </p:nvSpPr>
          <p:spPr>
            <a:xfrm>
              <a:off x="1788015" y="1904212"/>
              <a:ext cx="1800493" cy="369332"/>
            </a:xfrm>
            <a:prstGeom prst="rect">
              <a:avLst/>
            </a:prstGeom>
          </p:spPr>
          <p:txBody>
            <a:bodyPr wrap="none">
              <a:spAutoFit/>
            </a:bodyPr>
            <a:lstStyle/>
            <a:p>
              <a:r>
                <a:rPr lang="zh-CN" altLang="en-US" b="1" dirty="0">
                  <a:solidFill>
                    <a:schemeClr val="bg1"/>
                  </a:solidFill>
                  <a:cs typeface="+mn-ea"/>
                  <a:sym typeface="+mn-lt"/>
                </a:rPr>
                <a:t>适时采购的预算</a:t>
              </a:r>
            </a:p>
          </p:txBody>
        </p:sp>
      </p:grpSp>
      <p:grpSp>
        <p:nvGrpSpPr>
          <p:cNvPr id="10" name="组合 9"/>
          <p:cNvGrpSpPr/>
          <p:nvPr/>
        </p:nvGrpSpPr>
        <p:grpSpPr>
          <a:xfrm>
            <a:off x="7385527" y="2194923"/>
            <a:ext cx="2164694" cy="461665"/>
            <a:chOff x="1559496" y="4410427"/>
            <a:chExt cx="2736733" cy="602287"/>
          </a:xfrm>
        </p:grpSpPr>
        <p:sp>
          <p:nvSpPr>
            <p:cNvPr id="9" name="五边形 8"/>
            <p:cNvSpPr/>
            <p:nvPr/>
          </p:nvSpPr>
          <p:spPr>
            <a:xfrm>
              <a:off x="1559496" y="4410427"/>
              <a:ext cx="2736733" cy="602287"/>
            </a:xfrm>
            <a:prstGeom prst="homePlate">
              <a:avLst>
                <a:gd name="adj" fmla="val 0"/>
              </a:avLst>
            </a:prstGeom>
            <a:solidFill>
              <a:srgbClr val="1E66D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7" name="矩形 6"/>
            <p:cNvSpPr/>
            <p:nvPr/>
          </p:nvSpPr>
          <p:spPr>
            <a:xfrm>
              <a:off x="2184625" y="4469079"/>
              <a:ext cx="1107996" cy="369332"/>
            </a:xfrm>
            <a:prstGeom prst="rect">
              <a:avLst/>
            </a:prstGeom>
          </p:spPr>
          <p:txBody>
            <a:bodyPr wrap="none">
              <a:spAutoFit/>
            </a:bodyPr>
            <a:lstStyle/>
            <a:p>
              <a:r>
                <a:rPr lang="zh-CN" altLang="en-US" b="1" dirty="0">
                  <a:solidFill>
                    <a:schemeClr val="bg1"/>
                  </a:solidFill>
                  <a:cs typeface="+mn-ea"/>
                  <a:sym typeface="+mn-lt"/>
                </a:rPr>
                <a:t>资本预算</a:t>
              </a:r>
            </a:p>
          </p:txBody>
        </p:sp>
      </p:grpSp>
      <p:sp>
        <p:nvSpPr>
          <p:cNvPr id="12" name="标题 1"/>
          <p:cNvSpPr txBox="1"/>
          <p:nvPr/>
        </p:nvSpPr>
        <p:spPr>
          <a:xfrm>
            <a:off x="1718929" y="998610"/>
            <a:ext cx="2268279" cy="358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chemeClr val="tx1">
                    <a:lumMod val="75000"/>
                    <a:lumOff val="25000"/>
                  </a:schemeClr>
                </a:solidFill>
                <a:latin typeface="+mn-lt"/>
                <a:ea typeface="+mn-ea"/>
                <a:cs typeface="+mn-ea"/>
                <a:sym typeface="+mn-lt"/>
              </a:rPr>
              <a:t>预算内容</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500"/>
                            </p:stCondLst>
                            <p:childTnLst>
                              <p:par>
                                <p:cTn id="25" presetID="42"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3"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r="6515"/>
          <a:stretch>
            <a:fillRect/>
          </a:stretch>
        </p:blipFill>
        <p:spPr>
          <a:xfrm>
            <a:off x="-4" y="0"/>
            <a:ext cx="12223531" cy="6858000"/>
          </a:xfrm>
          <a:prstGeom prst="rect">
            <a:avLst/>
          </a:prstGeom>
        </p:spPr>
      </p:pic>
      <p:sp>
        <p:nvSpPr>
          <p:cNvPr id="16" name="矩形: 圆角 15"/>
          <p:cNvSpPr/>
          <p:nvPr/>
        </p:nvSpPr>
        <p:spPr>
          <a:xfrm>
            <a:off x="404037" y="1158948"/>
            <a:ext cx="11366206" cy="4561367"/>
          </a:xfrm>
          <a:prstGeom prst="roundRect">
            <a:avLst>
              <a:gd name="adj" fmla="val 98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2" name="文本框 11"/>
          <p:cNvSpPr txBox="1"/>
          <p:nvPr/>
        </p:nvSpPr>
        <p:spPr>
          <a:xfrm>
            <a:off x="5426046" y="4246415"/>
            <a:ext cx="4969686" cy="369332"/>
          </a:xfrm>
          <a:prstGeom prst="rect">
            <a:avLst/>
          </a:prstGeom>
          <a:noFill/>
        </p:spPr>
        <p:txBody>
          <a:bodyPr wrap="square" rtlCol="0">
            <a:spAutoFit/>
          </a:bodyPr>
          <a:lstStyle/>
          <a:p>
            <a:pPr algn="dist"/>
            <a:r>
              <a:rPr lang="en-US" altLang="zh-CN" dirty="0">
                <a:solidFill>
                  <a:schemeClr val="tx1">
                    <a:lumMod val="75000"/>
                    <a:lumOff val="25000"/>
                  </a:schemeClr>
                </a:solidFill>
                <a:latin typeface="+mn-ea"/>
                <a:cs typeface="+mn-ea"/>
                <a:sym typeface="+mn-lt"/>
              </a:rPr>
              <a:t>Financial budget training</a:t>
            </a:r>
            <a:endParaRPr lang="zh-CN" altLang="en-US" dirty="0">
              <a:solidFill>
                <a:schemeClr val="tx1">
                  <a:lumMod val="75000"/>
                  <a:lumOff val="25000"/>
                </a:schemeClr>
              </a:solidFill>
              <a:latin typeface="+mn-ea"/>
              <a:cs typeface="+mn-ea"/>
              <a:sym typeface="+mn-lt"/>
            </a:endParaRPr>
          </a:p>
        </p:txBody>
      </p:sp>
      <p:cxnSp>
        <p:nvCxnSpPr>
          <p:cNvPr id="17" name="直接连接符 16"/>
          <p:cNvCxnSpPr/>
          <p:nvPr/>
        </p:nvCxnSpPr>
        <p:spPr>
          <a:xfrm>
            <a:off x="5239031" y="4053068"/>
            <a:ext cx="535881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5426046" y="2176035"/>
            <a:ext cx="1954501" cy="646331"/>
          </a:xfrm>
          <a:prstGeom prst="rect">
            <a:avLst/>
          </a:prstGeom>
          <a:solidFill>
            <a:srgbClr val="1E66DE"/>
          </a:solidFill>
        </p:spPr>
        <p:txBody>
          <a:bodyPr wrap="square">
            <a:spAutoFit/>
          </a:bodyPr>
          <a:lstStyle>
            <a:defPPr>
              <a:defRPr lang="zh-CN"/>
            </a:defPPr>
            <a:lvl1pPr>
              <a:defRPr sz="4800" b="1">
                <a:solidFill>
                  <a:schemeClr val="tx1">
                    <a:lumMod val="75000"/>
                    <a:lumOff val="25000"/>
                  </a:schemeClr>
                </a:solidFill>
                <a:latin typeface="+mn-ea"/>
                <a:cs typeface="+mn-ea"/>
              </a:defRPr>
            </a:lvl1pPr>
          </a:lstStyle>
          <a:p>
            <a:pPr algn="ctr"/>
            <a:r>
              <a:rPr lang="en-US" altLang="zh-CN" sz="3600" dirty="0">
                <a:solidFill>
                  <a:schemeClr val="bg1"/>
                </a:solidFill>
              </a:rPr>
              <a:t>PAR04</a:t>
            </a:r>
            <a:endParaRPr lang="zh-CN" altLang="en-US" sz="3600" dirty="0">
              <a:solidFill>
                <a:schemeClr val="bg1"/>
              </a:solidFill>
            </a:endParaRPr>
          </a:p>
        </p:txBody>
      </p:sp>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9330" y="1303189"/>
            <a:ext cx="3984696" cy="3984696"/>
          </a:xfrm>
          <a:prstGeom prst="rect">
            <a:avLst/>
          </a:prstGeom>
        </p:spPr>
      </p:pic>
      <p:sp>
        <p:nvSpPr>
          <p:cNvPr id="18" name="文本框 17"/>
          <p:cNvSpPr txBox="1"/>
          <p:nvPr/>
        </p:nvSpPr>
        <p:spPr>
          <a:xfrm>
            <a:off x="5237888" y="3057984"/>
            <a:ext cx="5358811" cy="830997"/>
          </a:xfrm>
          <a:prstGeom prst="rect">
            <a:avLst/>
          </a:prstGeom>
          <a:noFill/>
        </p:spPr>
        <p:txBody>
          <a:bodyPr wrap="square">
            <a:spAutoFit/>
          </a:bodyPr>
          <a:lstStyle/>
          <a:p>
            <a:pPr algn="dist"/>
            <a:r>
              <a:rPr lang="zh-CN" altLang="en-US" sz="4800" b="1" dirty="0">
                <a:solidFill>
                  <a:srgbClr val="1E66DE"/>
                </a:solidFill>
                <a:latin typeface="+mn-ea"/>
                <a:cs typeface="+mn-ea"/>
                <a:sym typeface="+mn-lt"/>
              </a:rPr>
              <a:t>预算的监控与控制</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heel(1)">
                                      <p:cBhvr>
                                        <p:cTn id="10" dur="2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childTnLst>
                          </p:cTn>
                        </p:par>
                        <p:par>
                          <p:cTn id="31" fill="hold">
                            <p:stCondLst>
                              <p:cond delay="2500"/>
                            </p:stCondLst>
                            <p:childTnLst>
                              <p:par>
                                <p:cTn id="32" presetID="1"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p:bldP spid="14" grpId="0" animBg="1"/>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圆角 12"/>
          <p:cNvSpPr/>
          <p:nvPr/>
        </p:nvSpPr>
        <p:spPr>
          <a:xfrm rot="16200000">
            <a:off x="870573" y="2313781"/>
            <a:ext cx="4064001" cy="2858544"/>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4" name="矩形: 圆角 13"/>
          <p:cNvSpPr/>
          <p:nvPr/>
        </p:nvSpPr>
        <p:spPr>
          <a:xfrm rot="16200000">
            <a:off x="4081839" y="2313781"/>
            <a:ext cx="4064001" cy="2858544"/>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5" name="矩形: 圆角 14"/>
          <p:cNvSpPr/>
          <p:nvPr/>
        </p:nvSpPr>
        <p:spPr>
          <a:xfrm rot="16200000">
            <a:off x="7321753" y="2313781"/>
            <a:ext cx="4064001" cy="2858544"/>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 name="矩形 2"/>
          <p:cNvSpPr/>
          <p:nvPr/>
        </p:nvSpPr>
        <p:spPr>
          <a:xfrm>
            <a:off x="1206350" y="1683657"/>
            <a:ext cx="2951202" cy="40640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D90C3"/>
              </a:solidFill>
              <a:cs typeface="+mn-ea"/>
              <a:sym typeface="+mn-lt"/>
            </a:endParaRPr>
          </a:p>
        </p:txBody>
      </p:sp>
      <p:sp>
        <p:nvSpPr>
          <p:cNvPr id="6" name="矩形 5"/>
          <p:cNvSpPr/>
          <p:nvPr/>
        </p:nvSpPr>
        <p:spPr>
          <a:xfrm>
            <a:off x="4565415" y="1683657"/>
            <a:ext cx="2951202" cy="40640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D90C3"/>
              </a:solidFill>
              <a:cs typeface="+mn-ea"/>
              <a:sym typeface="+mn-lt"/>
            </a:endParaRPr>
          </a:p>
        </p:txBody>
      </p:sp>
      <p:sp>
        <p:nvSpPr>
          <p:cNvPr id="7" name="矩形 6"/>
          <p:cNvSpPr/>
          <p:nvPr/>
        </p:nvSpPr>
        <p:spPr>
          <a:xfrm>
            <a:off x="7895834" y="1683657"/>
            <a:ext cx="2951202" cy="40640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D90C3"/>
              </a:solidFill>
              <a:cs typeface="+mn-ea"/>
              <a:sym typeface="+mn-lt"/>
            </a:endParaRPr>
          </a:p>
        </p:txBody>
      </p:sp>
      <p:sp>
        <p:nvSpPr>
          <p:cNvPr id="4" name="矩形 3"/>
          <p:cNvSpPr/>
          <p:nvPr/>
        </p:nvSpPr>
        <p:spPr>
          <a:xfrm>
            <a:off x="2013846" y="2984105"/>
            <a:ext cx="2143706" cy="2308517"/>
          </a:xfrm>
          <a:prstGeom prst="rect">
            <a:avLst/>
          </a:prstGeom>
          <a:noFill/>
        </p:spPr>
        <p:txBody>
          <a:bodyPr wrap="square">
            <a:spAutoFit/>
          </a:bodyPr>
          <a:lstStyle/>
          <a:p>
            <a:pPr>
              <a:lnSpc>
                <a:spcPct val="200000"/>
              </a:lnSpc>
            </a:pPr>
            <a:r>
              <a:rPr lang="en-US" altLang="zh-CN" sz="1600" b="1" dirty="0">
                <a:solidFill>
                  <a:schemeClr val="tx1">
                    <a:lumMod val="75000"/>
                    <a:lumOff val="25000"/>
                  </a:schemeClr>
                </a:solidFill>
                <a:cs typeface="+mn-ea"/>
                <a:sym typeface="+mn-lt"/>
              </a:rPr>
              <a:t>●</a:t>
            </a:r>
            <a:r>
              <a:rPr lang="zh-CN" altLang="en-US" sz="1600" b="1" dirty="0">
                <a:solidFill>
                  <a:schemeClr val="tx1">
                    <a:lumMod val="75000"/>
                    <a:lumOff val="25000"/>
                  </a:schemeClr>
                </a:solidFill>
                <a:cs typeface="+mn-ea"/>
                <a:sym typeface="+mn-lt"/>
              </a:rPr>
              <a:t>自我监督</a:t>
            </a:r>
          </a:p>
          <a:p>
            <a:pPr>
              <a:lnSpc>
                <a:spcPct val="200000"/>
              </a:lnSpc>
            </a:pPr>
            <a:r>
              <a:rPr lang="zh-CN" altLang="en-US" sz="1600" b="1" dirty="0">
                <a:solidFill>
                  <a:schemeClr val="tx1">
                    <a:lumMod val="75000"/>
                    <a:lumOff val="25000"/>
                  </a:schemeClr>
                </a:solidFill>
                <a:cs typeface="+mn-ea"/>
                <a:sym typeface="+mn-lt"/>
              </a:rPr>
              <a:t>●他人监督</a:t>
            </a:r>
            <a:r>
              <a:rPr lang="en-US" altLang="zh-CN" sz="1600" b="1" dirty="0">
                <a:solidFill>
                  <a:schemeClr val="tx1">
                    <a:lumMod val="75000"/>
                    <a:lumOff val="25000"/>
                  </a:schemeClr>
                </a:solidFill>
                <a:cs typeface="+mn-ea"/>
                <a:sym typeface="+mn-lt"/>
              </a:rPr>
              <a:t>:</a:t>
            </a:r>
          </a:p>
          <a:p>
            <a:pPr marL="342900" indent="-342900">
              <a:lnSpc>
                <a:spcPct val="200000"/>
              </a:lnSpc>
              <a:buFont typeface="+mj-ea"/>
              <a:buAutoNum type="circleNumDbPlain"/>
            </a:pPr>
            <a:r>
              <a:rPr lang="zh-CN" altLang="en-US" sz="1400" dirty="0">
                <a:solidFill>
                  <a:schemeClr val="tx1">
                    <a:lumMod val="75000"/>
                    <a:lumOff val="25000"/>
                  </a:schemeClr>
                </a:solidFill>
                <a:cs typeface="+mn-ea"/>
                <a:sym typeface="+mn-lt"/>
              </a:rPr>
              <a:t>监事会</a:t>
            </a:r>
          </a:p>
          <a:p>
            <a:pPr marL="342900" indent="-342900">
              <a:lnSpc>
                <a:spcPct val="200000"/>
              </a:lnSpc>
              <a:buFont typeface="+mj-ea"/>
              <a:buAutoNum type="circleNumDbPlain"/>
            </a:pPr>
            <a:r>
              <a:rPr lang="zh-CN" altLang="en-US" sz="1400" dirty="0">
                <a:solidFill>
                  <a:schemeClr val="tx1">
                    <a:lumMod val="75000"/>
                    <a:lumOff val="25000"/>
                  </a:schemeClr>
                </a:solidFill>
                <a:cs typeface="+mn-ea"/>
                <a:sym typeface="+mn-lt"/>
              </a:rPr>
              <a:t>财务总监</a:t>
            </a:r>
          </a:p>
          <a:p>
            <a:pPr marL="342900" indent="-342900">
              <a:lnSpc>
                <a:spcPct val="200000"/>
              </a:lnSpc>
              <a:buFont typeface="+mj-ea"/>
              <a:buAutoNum type="circleNumDbPlain"/>
            </a:pPr>
            <a:r>
              <a:rPr lang="zh-CN" altLang="en-US" sz="1400" dirty="0">
                <a:solidFill>
                  <a:schemeClr val="tx1">
                    <a:lumMod val="75000"/>
                    <a:lumOff val="25000"/>
                  </a:schemeClr>
                </a:solidFill>
                <a:cs typeface="+mn-ea"/>
                <a:sym typeface="+mn-lt"/>
              </a:rPr>
              <a:t>其他相关职能部门</a:t>
            </a:r>
          </a:p>
        </p:txBody>
      </p:sp>
      <p:sp>
        <p:nvSpPr>
          <p:cNvPr id="5" name="矩形 4"/>
          <p:cNvSpPr/>
          <p:nvPr/>
        </p:nvSpPr>
        <p:spPr>
          <a:xfrm>
            <a:off x="5005462" y="3310588"/>
            <a:ext cx="2262302" cy="1997919"/>
          </a:xfrm>
          <a:prstGeom prst="rect">
            <a:avLst/>
          </a:prstGeom>
          <a:noFill/>
        </p:spPr>
        <p:txBody>
          <a:bodyPr wrap="square">
            <a:spAutoFit/>
          </a:bodyPr>
          <a:lstStyle/>
          <a:p>
            <a:pPr marL="342900" indent="-342900">
              <a:lnSpc>
                <a:spcPct val="150000"/>
              </a:lnSpc>
              <a:buFont typeface="+mj-ea"/>
              <a:buAutoNum type="circleNumDbPlain"/>
            </a:pPr>
            <a:r>
              <a:rPr lang="zh-CN" altLang="en-US" sz="1400" dirty="0">
                <a:solidFill>
                  <a:schemeClr val="tx1">
                    <a:lumMod val="75000"/>
                    <a:lumOff val="25000"/>
                  </a:schemeClr>
                </a:solidFill>
                <a:cs typeface="+mn-ea"/>
                <a:sym typeface="+mn-lt"/>
              </a:rPr>
              <a:t>业务监控</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重点环节监控、合理环节监控、和质量监控有机结合</a:t>
            </a:r>
          </a:p>
          <a:p>
            <a:pPr marL="342900" indent="-342900">
              <a:lnSpc>
                <a:spcPct val="150000"/>
              </a:lnSpc>
              <a:buFont typeface="+mj-ea"/>
              <a:buAutoNum type="circleNumDbPlain"/>
            </a:pPr>
            <a:r>
              <a:rPr lang="zh-CN" altLang="en-US" sz="1400" dirty="0">
                <a:solidFill>
                  <a:schemeClr val="tx1">
                    <a:lumMod val="75000"/>
                    <a:lumOff val="25000"/>
                  </a:schemeClr>
                </a:solidFill>
                <a:cs typeface="+mn-ea"/>
                <a:sym typeface="+mn-lt"/>
              </a:rPr>
              <a:t>资金监控</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结算监控、审批环节监控</a:t>
            </a:r>
          </a:p>
          <a:p>
            <a:pPr>
              <a:lnSpc>
                <a:spcPct val="150000"/>
              </a:lnSpc>
            </a:pPr>
            <a:endParaRPr lang="en-US" altLang="zh-CN" sz="1400" dirty="0">
              <a:solidFill>
                <a:schemeClr val="tx1">
                  <a:lumMod val="75000"/>
                  <a:lumOff val="25000"/>
                </a:schemeClr>
              </a:solidFill>
              <a:cs typeface="+mn-ea"/>
              <a:sym typeface="+mn-lt"/>
            </a:endParaRPr>
          </a:p>
        </p:txBody>
      </p:sp>
      <p:sp>
        <p:nvSpPr>
          <p:cNvPr id="8" name="矩形 7"/>
          <p:cNvSpPr/>
          <p:nvPr/>
        </p:nvSpPr>
        <p:spPr>
          <a:xfrm>
            <a:off x="8342818" y="3604097"/>
            <a:ext cx="2169629" cy="892745"/>
          </a:xfrm>
          <a:prstGeom prst="rect">
            <a:avLst/>
          </a:prstGeom>
          <a:noFill/>
        </p:spPr>
        <p:txBody>
          <a:bodyPr wrap="square">
            <a:spAutoFit/>
          </a:bodyPr>
          <a:lstStyle/>
          <a:p>
            <a:pPr marL="342900" indent="-342900">
              <a:lnSpc>
                <a:spcPct val="200000"/>
              </a:lnSpc>
              <a:buFont typeface="+mj-ea"/>
              <a:buAutoNum type="circleNumDbPlain"/>
            </a:pPr>
            <a:r>
              <a:rPr lang="zh-CN" altLang="en-US" sz="1400" dirty="0">
                <a:solidFill>
                  <a:schemeClr val="tx1">
                    <a:lumMod val="75000"/>
                    <a:lumOff val="25000"/>
                  </a:schemeClr>
                </a:solidFill>
                <a:cs typeface="+mn-ea"/>
                <a:sym typeface="+mn-lt"/>
              </a:rPr>
              <a:t>定期书面报告制度</a:t>
            </a:r>
          </a:p>
          <a:p>
            <a:pPr marL="342900" indent="-342900">
              <a:lnSpc>
                <a:spcPct val="200000"/>
              </a:lnSpc>
              <a:buFont typeface="+mj-ea"/>
              <a:buAutoNum type="circleNumDbPlain"/>
            </a:pPr>
            <a:r>
              <a:rPr lang="zh-CN" altLang="en-US" sz="1400" dirty="0">
                <a:solidFill>
                  <a:schemeClr val="tx1">
                    <a:lumMod val="75000"/>
                    <a:lumOff val="25000"/>
                  </a:schemeClr>
                </a:solidFill>
                <a:cs typeface="+mn-ea"/>
                <a:sym typeface="+mn-lt"/>
              </a:rPr>
              <a:t>例会制度</a:t>
            </a:r>
          </a:p>
        </p:txBody>
      </p:sp>
      <p:sp>
        <p:nvSpPr>
          <p:cNvPr id="9" name="矩形 8"/>
          <p:cNvSpPr/>
          <p:nvPr/>
        </p:nvSpPr>
        <p:spPr>
          <a:xfrm>
            <a:off x="1948003" y="2319527"/>
            <a:ext cx="2143706" cy="400110"/>
          </a:xfrm>
          <a:prstGeom prst="rect">
            <a:avLst/>
          </a:prstGeom>
          <a:solidFill>
            <a:srgbClr val="1E66DE"/>
          </a:solidFill>
        </p:spPr>
        <p:txBody>
          <a:bodyPr wrap="square">
            <a:spAutoFit/>
          </a:bodyPr>
          <a:lstStyle/>
          <a:p>
            <a:pPr algn="ctr"/>
            <a:r>
              <a:rPr lang="zh-CN" altLang="en-US" sz="2000" b="1" dirty="0">
                <a:solidFill>
                  <a:schemeClr val="bg1"/>
                </a:solidFill>
                <a:cs typeface="+mn-ea"/>
                <a:sym typeface="+mn-lt"/>
              </a:rPr>
              <a:t>预算监督主体</a:t>
            </a:r>
            <a:endParaRPr lang="en-US" altLang="zh-CN" sz="2000" b="1" dirty="0">
              <a:solidFill>
                <a:schemeClr val="bg1"/>
              </a:solidFill>
              <a:cs typeface="+mn-ea"/>
              <a:sym typeface="+mn-lt"/>
            </a:endParaRPr>
          </a:p>
        </p:txBody>
      </p:sp>
      <p:sp>
        <p:nvSpPr>
          <p:cNvPr id="10" name="矩形 9"/>
          <p:cNvSpPr/>
          <p:nvPr/>
        </p:nvSpPr>
        <p:spPr>
          <a:xfrm>
            <a:off x="5054038" y="2471329"/>
            <a:ext cx="2165151" cy="400110"/>
          </a:xfrm>
          <a:prstGeom prst="rect">
            <a:avLst/>
          </a:prstGeom>
          <a:solidFill>
            <a:srgbClr val="1E66DE"/>
          </a:solidFill>
        </p:spPr>
        <p:txBody>
          <a:bodyPr wrap="square">
            <a:spAutoFit/>
          </a:bodyPr>
          <a:lstStyle/>
          <a:p>
            <a:pPr algn="ctr"/>
            <a:r>
              <a:rPr lang="zh-CN" altLang="en-US" sz="2000" b="1" dirty="0">
                <a:solidFill>
                  <a:schemeClr val="bg1"/>
                </a:solidFill>
                <a:cs typeface="+mn-ea"/>
                <a:sym typeface="+mn-lt"/>
              </a:rPr>
              <a:t>预算监控手段</a:t>
            </a:r>
          </a:p>
        </p:txBody>
      </p:sp>
      <p:sp>
        <p:nvSpPr>
          <p:cNvPr id="11" name="矩形 10"/>
          <p:cNvSpPr/>
          <p:nvPr/>
        </p:nvSpPr>
        <p:spPr>
          <a:xfrm>
            <a:off x="8249547" y="2420521"/>
            <a:ext cx="2310248" cy="707886"/>
          </a:xfrm>
          <a:prstGeom prst="rect">
            <a:avLst/>
          </a:prstGeom>
          <a:solidFill>
            <a:srgbClr val="1E66DE"/>
          </a:solidFill>
        </p:spPr>
        <p:txBody>
          <a:bodyPr wrap="none">
            <a:spAutoFit/>
          </a:bodyPr>
          <a:lstStyle/>
          <a:p>
            <a:pPr algn="ctr"/>
            <a:r>
              <a:rPr lang="zh-CN" altLang="en-US" sz="2000" b="1" dirty="0">
                <a:solidFill>
                  <a:schemeClr val="bg1"/>
                </a:solidFill>
                <a:cs typeface="+mn-ea"/>
                <a:sym typeface="+mn-lt"/>
              </a:rPr>
              <a:t>事先控制</a:t>
            </a:r>
            <a:endParaRPr lang="en-US" altLang="zh-CN" sz="2000" b="1" dirty="0">
              <a:solidFill>
                <a:schemeClr val="bg1"/>
              </a:solidFill>
              <a:cs typeface="+mn-ea"/>
              <a:sym typeface="+mn-lt"/>
            </a:endParaRPr>
          </a:p>
          <a:p>
            <a:pPr algn="ctr"/>
            <a:r>
              <a:rPr lang="zh-CN" altLang="en-US" sz="2000" b="1" dirty="0">
                <a:solidFill>
                  <a:schemeClr val="bg1"/>
                </a:solidFill>
                <a:cs typeface="+mn-ea"/>
                <a:sym typeface="+mn-lt"/>
              </a:rPr>
              <a:t>事后控制</a:t>
            </a:r>
            <a:r>
              <a:rPr lang="en-US" altLang="zh-CN" sz="2000" b="1" dirty="0">
                <a:solidFill>
                  <a:schemeClr val="bg1"/>
                </a:solidFill>
                <a:cs typeface="+mn-ea"/>
                <a:sym typeface="+mn-lt"/>
              </a:rPr>
              <a:t>:</a:t>
            </a:r>
            <a:r>
              <a:rPr lang="zh-CN" altLang="en-US" sz="2000" b="1" dirty="0">
                <a:solidFill>
                  <a:schemeClr val="bg1"/>
                </a:solidFill>
                <a:cs typeface="+mn-ea"/>
                <a:sym typeface="+mn-lt"/>
              </a:rPr>
              <a:t>反馈制度</a:t>
            </a:r>
          </a:p>
        </p:txBody>
      </p:sp>
      <p:sp>
        <p:nvSpPr>
          <p:cNvPr id="12" name="标题 1"/>
          <p:cNvSpPr txBox="1"/>
          <p:nvPr/>
        </p:nvSpPr>
        <p:spPr>
          <a:xfrm>
            <a:off x="1718929" y="998610"/>
            <a:ext cx="2438623" cy="358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chemeClr val="tx1">
                    <a:lumMod val="75000"/>
                    <a:lumOff val="25000"/>
                  </a:schemeClr>
                </a:solidFill>
                <a:latin typeface="+mn-lt"/>
                <a:ea typeface="+mn-ea"/>
                <a:cs typeface="+mn-ea"/>
                <a:sym typeface="+mn-lt"/>
              </a:rPr>
              <a:t>预算监控与控制</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nodePh="1">
                                  <p:stCondLst>
                                    <p:cond delay="0"/>
                                  </p:stCondLst>
                                  <p:endCondLst>
                                    <p:cond evt="begin" delay="0">
                                      <p:tn val="10"/>
                                    </p:cond>
                                  </p:end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nodePh="1">
                                  <p:stCondLst>
                                    <p:cond delay="0"/>
                                  </p:stCondLst>
                                  <p:endCondLst>
                                    <p:cond evt="begin" delay="0">
                                      <p:tn val="15"/>
                                    </p:cond>
                                  </p:end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nodePh="1">
                                  <p:stCondLst>
                                    <p:cond delay="0"/>
                                  </p:stCondLst>
                                  <p:endCondLst>
                                    <p:cond evt="begin" delay="0">
                                      <p:tn val="20"/>
                                    </p:cond>
                                  </p:end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heel(1)">
                                      <p:cBhvr>
                                        <p:cTn id="27" dur="2000"/>
                                        <p:tgtEl>
                                          <p:spTgt spid="15"/>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heel(1)">
                                      <p:cBhvr>
                                        <p:cTn id="30" dur="2000"/>
                                        <p:tgtEl>
                                          <p:spTgt spid="14"/>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heel(1)">
                                      <p:cBhvr>
                                        <p:cTn id="33" dur="2000"/>
                                        <p:tgtEl>
                                          <p:spTgt spid="13"/>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1000"/>
                                        <p:tgtEl>
                                          <p:spTgt spid="8"/>
                                        </p:tgtEl>
                                      </p:cBhvr>
                                    </p:animEffect>
                                    <p:anim calcmode="lin" valueType="num">
                                      <p:cBhvr>
                                        <p:cTn id="62" dur="1000" fill="hold"/>
                                        <p:tgtEl>
                                          <p:spTgt spid="8"/>
                                        </p:tgtEl>
                                        <p:attrNameLst>
                                          <p:attrName>ppt_x</p:attrName>
                                        </p:attrNameLst>
                                      </p:cBhvr>
                                      <p:tavLst>
                                        <p:tav tm="0">
                                          <p:val>
                                            <p:strVal val="#ppt_x"/>
                                          </p:val>
                                        </p:tav>
                                        <p:tav tm="100000">
                                          <p:val>
                                            <p:strVal val="#ppt_x"/>
                                          </p:val>
                                        </p:tav>
                                      </p:tavLst>
                                    </p:anim>
                                    <p:anim calcmode="lin" valueType="num">
                                      <p:cBhvr>
                                        <p:cTn id="6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3" grpId="0"/>
      <p:bldP spid="6" grpId="0"/>
      <p:bldP spid="7" grpId="0"/>
      <p:bldP spid="4" grpId="0"/>
      <p:bldP spid="5" grpId="0"/>
      <p:bldP spid="8" grpId="0"/>
      <p:bldP spid="9" grpId="0" animBg="1"/>
      <p:bldP spid="10" grpId="0" animBg="1"/>
      <p:bldP spid="11" grpId="0" animBg="1"/>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71876" y="1723635"/>
            <a:ext cx="2517204" cy="400110"/>
          </a:xfrm>
          <a:prstGeom prst="rect">
            <a:avLst/>
          </a:prstGeom>
          <a:solidFill>
            <a:srgbClr val="1E66DE"/>
          </a:solidFill>
        </p:spPr>
        <p:txBody>
          <a:bodyPr wrap="square">
            <a:spAutoFit/>
          </a:bodyPr>
          <a:lstStyle/>
          <a:p>
            <a:pPr algn="ctr"/>
            <a:r>
              <a:rPr lang="zh-CN" altLang="en-US" sz="2000" b="1" dirty="0">
                <a:solidFill>
                  <a:schemeClr val="bg1"/>
                </a:solidFill>
                <a:cs typeface="+mn-ea"/>
                <a:sym typeface="+mn-lt"/>
              </a:rPr>
              <a:t>制度的完善</a:t>
            </a:r>
            <a:endParaRPr lang="en-US" altLang="zh-CN" sz="2000" b="1" dirty="0">
              <a:solidFill>
                <a:schemeClr val="bg1"/>
              </a:solidFill>
              <a:cs typeface="+mn-ea"/>
              <a:sym typeface="+mn-lt"/>
            </a:endParaRPr>
          </a:p>
        </p:txBody>
      </p:sp>
      <p:grpSp>
        <p:nvGrpSpPr>
          <p:cNvPr id="33" name="组合 32"/>
          <p:cNvGrpSpPr/>
          <p:nvPr/>
        </p:nvGrpSpPr>
        <p:grpSpPr>
          <a:xfrm>
            <a:off x="1913858" y="2633555"/>
            <a:ext cx="1267630" cy="1063547"/>
            <a:chOff x="6049261" y="785030"/>
            <a:chExt cx="1267630" cy="1063547"/>
          </a:xfrm>
        </p:grpSpPr>
        <p:sp>
          <p:nvSpPr>
            <p:cNvPr id="23" name="六边形 22"/>
            <p:cNvSpPr/>
            <p:nvPr/>
          </p:nvSpPr>
          <p:spPr>
            <a:xfrm>
              <a:off x="6049261" y="785030"/>
              <a:ext cx="1233714" cy="1063547"/>
            </a:xfrm>
            <a:prstGeom prst="hexagon">
              <a:avLst>
                <a:gd name="adj" fmla="val 0"/>
                <a:gd name="vf" fmla="val 115470"/>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24" name="矩形 23"/>
            <p:cNvSpPr/>
            <p:nvPr/>
          </p:nvSpPr>
          <p:spPr>
            <a:xfrm>
              <a:off x="6059488" y="983385"/>
              <a:ext cx="1257403" cy="646331"/>
            </a:xfrm>
            <a:prstGeom prst="rect">
              <a:avLst/>
            </a:prstGeom>
          </p:spPr>
          <p:txBody>
            <a:bodyPr wrap="square">
              <a:spAutoFit/>
            </a:bodyPr>
            <a:lstStyle/>
            <a:p>
              <a:pPr algn="ctr"/>
              <a:r>
                <a:rPr lang="zh-CN" altLang="en-US" dirty="0">
                  <a:solidFill>
                    <a:schemeClr val="tx1">
                      <a:lumMod val="75000"/>
                      <a:lumOff val="25000"/>
                    </a:schemeClr>
                  </a:solidFill>
                  <a:cs typeface="+mn-ea"/>
                  <a:sym typeface="+mn-lt"/>
                </a:rPr>
                <a:t>货币资金管理制度</a:t>
              </a:r>
            </a:p>
          </p:txBody>
        </p:sp>
      </p:grpSp>
      <p:grpSp>
        <p:nvGrpSpPr>
          <p:cNvPr id="34" name="组合 33"/>
          <p:cNvGrpSpPr/>
          <p:nvPr/>
        </p:nvGrpSpPr>
        <p:grpSpPr>
          <a:xfrm>
            <a:off x="6893757" y="2633555"/>
            <a:ext cx="1233714" cy="1063547"/>
            <a:chOff x="5241065" y="1848577"/>
            <a:chExt cx="1233714" cy="1063547"/>
          </a:xfrm>
        </p:grpSpPr>
        <p:sp>
          <p:nvSpPr>
            <p:cNvPr id="16" name="六边形 15"/>
            <p:cNvSpPr/>
            <p:nvPr/>
          </p:nvSpPr>
          <p:spPr>
            <a:xfrm>
              <a:off x="5241065" y="1848577"/>
              <a:ext cx="1233714" cy="1063547"/>
            </a:xfrm>
            <a:prstGeom prst="hexagon">
              <a:avLst>
                <a:gd name="adj" fmla="val 0"/>
                <a:gd name="vf" fmla="val 115470"/>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25" name="矩形 24"/>
            <p:cNvSpPr/>
            <p:nvPr/>
          </p:nvSpPr>
          <p:spPr>
            <a:xfrm>
              <a:off x="5438403" y="2086078"/>
              <a:ext cx="825563" cy="646331"/>
            </a:xfrm>
            <a:prstGeom prst="rect">
              <a:avLst/>
            </a:prstGeom>
          </p:spPr>
          <p:txBody>
            <a:bodyPr wrap="square">
              <a:spAutoFit/>
            </a:bodyPr>
            <a:lstStyle/>
            <a:p>
              <a:pPr algn="ctr"/>
              <a:r>
                <a:rPr lang="zh-CN" altLang="en-US" dirty="0">
                  <a:solidFill>
                    <a:schemeClr val="tx1">
                      <a:lumMod val="75000"/>
                      <a:lumOff val="25000"/>
                    </a:schemeClr>
                  </a:solidFill>
                  <a:cs typeface="+mn-ea"/>
                  <a:sym typeface="+mn-lt"/>
                </a:rPr>
                <a:t>审批权限</a:t>
              </a:r>
            </a:p>
          </p:txBody>
        </p:sp>
      </p:grpSp>
      <p:grpSp>
        <p:nvGrpSpPr>
          <p:cNvPr id="35" name="组合 34"/>
          <p:cNvGrpSpPr/>
          <p:nvPr/>
        </p:nvGrpSpPr>
        <p:grpSpPr>
          <a:xfrm>
            <a:off x="8491686" y="4212398"/>
            <a:ext cx="1233714" cy="1063547"/>
            <a:chOff x="5530819" y="3060028"/>
            <a:chExt cx="1233714" cy="1063547"/>
          </a:xfrm>
        </p:grpSpPr>
        <p:sp>
          <p:nvSpPr>
            <p:cNvPr id="19" name="六边形 18"/>
            <p:cNvSpPr/>
            <p:nvPr/>
          </p:nvSpPr>
          <p:spPr>
            <a:xfrm>
              <a:off x="5530819" y="3060028"/>
              <a:ext cx="1233714" cy="1063547"/>
            </a:xfrm>
            <a:prstGeom prst="hexagon">
              <a:avLst>
                <a:gd name="adj" fmla="val 0"/>
                <a:gd name="vf" fmla="val 115470"/>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26" name="矩形 25"/>
            <p:cNvSpPr/>
            <p:nvPr/>
          </p:nvSpPr>
          <p:spPr>
            <a:xfrm>
              <a:off x="5671278" y="3268635"/>
              <a:ext cx="952796" cy="646331"/>
            </a:xfrm>
            <a:prstGeom prst="rect">
              <a:avLst/>
            </a:prstGeom>
          </p:spPr>
          <p:txBody>
            <a:bodyPr wrap="square">
              <a:spAutoFit/>
            </a:bodyPr>
            <a:lstStyle/>
            <a:p>
              <a:pPr algn="ctr"/>
              <a:r>
                <a:rPr lang="zh-CN" altLang="en-US" dirty="0">
                  <a:solidFill>
                    <a:schemeClr val="tx1">
                      <a:lumMod val="75000"/>
                      <a:lumOff val="25000"/>
                    </a:schemeClr>
                  </a:solidFill>
                  <a:cs typeface="+mn-ea"/>
                  <a:sym typeface="+mn-lt"/>
                </a:rPr>
                <a:t>采购付款制度</a:t>
              </a:r>
            </a:p>
          </p:txBody>
        </p:sp>
      </p:grpSp>
      <p:grpSp>
        <p:nvGrpSpPr>
          <p:cNvPr id="5" name="组合 4"/>
          <p:cNvGrpSpPr/>
          <p:nvPr/>
        </p:nvGrpSpPr>
        <p:grpSpPr>
          <a:xfrm>
            <a:off x="5245096" y="2633555"/>
            <a:ext cx="1233714" cy="1063547"/>
            <a:chOff x="6931980" y="2294016"/>
            <a:chExt cx="1233714" cy="1063547"/>
          </a:xfrm>
        </p:grpSpPr>
        <p:sp>
          <p:nvSpPr>
            <p:cNvPr id="15" name="六边形 14"/>
            <p:cNvSpPr/>
            <p:nvPr/>
          </p:nvSpPr>
          <p:spPr>
            <a:xfrm>
              <a:off x="6931980" y="2294016"/>
              <a:ext cx="1233714" cy="1063547"/>
            </a:xfrm>
            <a:prstGeom prst="hexagon">
              <a:avLst>
                <a:gd name="adj" fmla="val 0"/>
                <a:gd name="vf" fmla="val 115470"/>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27" name="矩形 26"/>
            <p:cNvSpPr/>
            <p:nvPr/>
          </p:nvSpPr>
          <p:spPr>
            <a:xfrm>
              <a:off x="7053249" y="2459548"/>
              <a:ext cx="935947" cy="646331"/>
            </a:xfrm>
            <a:prstGeom prst="rect">
              <a:avLst/>
            </a:prstGeom>
          </p:spPr>
          <p:txBody>
            <a:bodyPr wrap="square">
              <a:spAutoFit/>
            </a:bodyPr>
            <a:lstStyle/>
            <a:p>
              <a:pPr algn="ctr"/>
              <a:r>
                <a:rPr lang="zh-CN" altLang="en-US" dirty="0">
                  <a:solidFill>
                    <a:schemeClr val="tx1">
                      <a:lumMod val="75000"/>
                      <a:lumOff val="25000"/>
                    </a:schemeClr>
                  </a:solidFill>
                  <a:cs typeface="+mn-ea"/>
                  <a:sym typeface="+mn-lt"/>
                </a:rPr>
                <a:t>销售收款制度</a:t>
              </a:r>
            </a:p>
          </p:txBody>
        </p:sp>
      </p:grpSp>
      <p:grpSp>
        <p:nvGrpSpPr>
          <p:cNvPr id="36" name="组合 35"/>
          <p:cNvGrpSpPr/>
          <p:nvPr/>
        </p:nvGrpSpPr>
        <p:grpSpPr>
          <a:xfrm>
            <a:off x="8542419" y="2633555"/>
            <a:ext cx="1233714" cy="1063547"/>
            <a:chOff x="5857922" y="4225838"/>
            <a:chExt cx="1233714" cy="1063547"/>
          </a:xfrm>
        </p:grpSpPr>
        <p:sp>
          <p:nvSpPr>
            <p:cNvPr id="20" name="六边形 19"/>
            <p:cNvSpPr/>
            <p:nvPr/>
          </p:nvSpPr>
          <p:spPr>
            <a:xfrm>
              <a:off x="5857922" y="4225838"/>
              <a:ext cx="1233714" cy="1063547"/>
            </a:xfrm>
            <a:prstGeom prst="hexagon">
              <a:avLst>
                <a:gd name="adj" fmla="val 0"/>
                <a:gd name="vf" fmla="val 115470"/>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28" name="矩形 27"/>
            <p:cNvSpPr/>
            <p:nvPr/>
          </p:nvSpPr>
          <p:spPr>
            <a:xfrm>
              <a:off x="5951715" y="4549002"/>
              <a:ext cx="1107996" cy="369332"/>
            </a:xfrm>
            <a:prstGeom prst="rect">
              <a:avLst/>
            </a:prstGeom>
          </p:spPr>
          <p:txBody>
            <a:bodyPr wrap="none">
              <a:spAutoFit/>
            </a:bodyPr>
            <a:lstStyle/>
            <a:p>
              <a:r>
                <a:rPr lang="zh-CN" altLang="en-US" dirty="0">
                  <a:solidFill>
                    <a:schemeClr val="tx1">
                      <a:lumMod val="75000"/>
                      <a:lumOff val="25000"/>
                    </a:schemeClr>
                  </a:solidFill>
                  <a:cs typeface="+mn-ea"/>
                  <a:sym typeface="+mn-lt"/>
                </a:rPr>
                <a:t>赊销制度</a:t>
              </a:r>
            </a:p>
          </p:txBody>
        </p:sp>
      </p:grpSp>
      <p:grpSp>
        <p:nvGrpSpPr>
          <p:cNvPr id="38" name="组合 37"/>
          <p:cNvGrpSpPr/>
          <p:nvPr/>
        </p:nvGrpSpPr>
        <p:grpSpPr>
          <a:xfrm>
            <a:off x="3596435" y="2633555"/>
            <a:ext cx="1233714" cy="1063547"/>
            <a:chOff x="6989811" y="4859874"/>
            <a:chExt cx="1233714" cy="1063547"/>
          </a:xfrm>
        </p:grpSpPr>
        <p:sp>
          <p:nvSpPr>
            <p:cNvPr id="21" name="六边形 20"/>
            <p:cNvSpPr/>
            <p:nvPr/>
          </p:nvSpPr>
          <p:spPr>
            <a:xfrm>
              <a:off x="6989811" y="4859874"/>
              <a:ext cx="1233714" cy="1063547"/>
            </a:xfrm>
            <a:prstGeom prst="hexagon">
              <a:avLst>
                <a:gd name="adj" fmla="val 0"/>
                <a:gd name="vf" fmla="val 115470"/>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29" name="矩形 28"/>
            <p:cNvSpPr/>
            <p:nvPr/>
          </p:nvSpPr>
          <p:spPr>
            <a:xfrm>
              <a:off x="7184381" y="5068481"/>
              <a:ext cx="946399" cy="646331"/>
            </a:xfrm>
            <a:prstGeom prst="rect">
              <a:avLst/>
            </a:prstGeom>
          </p:spPr>
          <p:txBody>
            <a:bodyPr wrap="square">
              <a:spAutoFit/>
            </a:bodyPr>
            <a:lstStyle/>
            <a:p>
              <a:pPr algn="ctr"/>
              <a:r>
                <a:rPr lang="zh-CN" altLang="en-US" dirty="0">
                  <a:solidFill>
                    <a:schemeClr val="tx1">
                      <a:lumMod val="75000"/>
                      <a:lumOff val="25000"/>
                    </a:schemeClr>
                  </a:solidFill>
                  <a:cs typeface="+mn-ea"/>
                  <a:sym typeface="+mn-lt"/>
                </a:rPr>
                <a:t>存货管理制度</a:t>
              </a:r>
            </a:p>
          </p:txBody>
        </p:sp>
      </p:grpSp>
      <p:grpSp>
        <p:nvGrpSpPr>
          <p:cNvPr id="39" name="组合 38"/>
          <p:cNvGrpSpPr/>
          <p:nvPr/>
        </p:nvGrpSpPr>
        <p:grpSpPr>
          <a:xfrm>
            <a:off x="6282361" y="4212398"/>
            <a:ext cx="1233714" cy="1063547"/>
            <a:chOff x="4410433" y="3567361"/>
            <a:chExt cx="1233714" cy="1063547"/>
          </a:xfrm>
        </p:grpSpPr>
        <p:sp>
          <p:nvSpPr>
            <p:cNvPr id="18" name="六边形 17"/>
            <p:cNvSpPr/>
            <p:nvPr/>
          </p:nvSpPr>
          <p:spPr>
            <a:xfrm>
              <a:off x="4410433" y="3567361"/>
              <a:ext cx="1233714" cy="1063547"/>
            </a:xfrm>
            <a:prstGeom prst="hexagon">
              <a:avLst>
                <a:gd name="adj" fmla="val 0"/>
                <a:gd name="vf" fmla="val 115470"/>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30" name="矩形 29"/>
            <p:cNvSpPr/>
            <p:nvPr/>
          </p:nvSpPr>
          <p:spPr>
            <a:xfrm>
              <a:off x="4593829" y="3730910"/>
              <a:ext cx="952796" cy="646331"/>
            </a:xfrm>
            <a:prstGeom prst="rect">
              <a:avLst/>
            </a:prstGeom>
          </p:spPr>
          <p:txBody>
            <a:bodyPr wrap="square">
              <a:spAutoFit/>
            </a:bodyPr>
            <a:lstStyle/>
            <a:p>
              <a:r>
                <a:rPr lang="zh-CN" altLang="en-US" dirty="0">
                  <a:solidFill>
                    <a:schemeClr val="tx1">
                      <a:lumMod val="75000"/>
                      <a:lumOff val="25000"/>
                    </a:schemeClr>
                  </a:solidFill>
                  <a:cs typeface="+mn-ea"/>
                  <a:sym typeface="+mn-lt"/>
                </a:rPr>
                <a:t>费用管理制度</a:t>
              </a:r>
            </a:p>
          </p:txBody>
        </p:sp>
      </p:grpSp>
      <p:grpSp>
        <p:nvGrpSpPr>
          <p:cNvPr id="40" name="组合 39"/>
          <p:cNvGrpSpPr/>
          <p:nvPr/>
        </p:nvGrpSpPr>
        <p:grpSpPr>
          <a:xfrm>
            <a:off x="4073035" y="4212398"/>
            <a:ext cx="1233714" cy="1063547"/>
            <a:chOff x="3260222" y="3240886"/>
            <a:chExt cx="1233714" cy="1063547"/>
          </a:xfrm>
        </p:grpSpPr>
        <p:sp>
          <p:nvSpPr>
            <p:cNvPr id="17" name="六边形 16"/>
            <p:cNvSpPr/>
            <p:nvPr/>
          </p:nvSpPr>
          <p:spPr>
            <a:xfrm>
              <a:off x="3260222" y="3240886"/>
              <a:ext cx="1233714" cy="1063547"/>
            </a:xfrm>
            <a:prstGeom prst="hexagon">
              <a:avLst>
                <a:gd name="adj" fmla="val 0"/>
                <a:gd name="vf" fmla="val 115470"/>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31" name="矩形 30"/>
            <p:cNvSpPr/>
            <p:nvPr/>
          </p:nvSpPr>
          <p:spPr>
            <a:xfrm>
              <a:off x="3471720" y="3462539"/>
              <a:ext cx="810718" cy="646331"/>
            </a:xfrm>
            <a:prstGeom prst="rect">
              <a:avLst/>
            </a:prstGeom>
          </p:spPr>
          <p:txBody>
            <a:bodyPr wrap="square">
              <a:spAutoFit/>
            </a:bodyPr>
            <a:lstStyle/>
            <a:p>
              <a:pPr algn="ctr"/>
              <a:r>
                <a:rPr lang="zh-CN" altLang="en-US" dirty="0">
                  <a:solidFill>
                    <a:schemeClr val="tx1">
                      <a:lumMod val="75000"/>
                      <a:lumOff val="25000"/>
                    </a:schemeClr>
                  </a:solidFill>
                  <a:cs typeface="+mn-ea"/>
                  <a:sym typeface="+mn-lt"/>
                </a:rPr>
                <a:t>盘点制度</a:t>
              </a:r>
            </a:p>
          </p:txBody>
        </p:sp>
      </p:grpSp>
      <p:grpSp>
        <p:nvGrpSpPr>
          <p:cNvPr id="41" name="组合 40"/>
          <p:cNvGrpSpPr/>
          <p:nvPr/>
        </p:nvGrpSpPr>
        <p:grpSpPr>
          <a:xfrm>
            <a:off x="1863709" y="4212398"/>
            <a:ext cx="1233714" cy="1063547"/>
            <a:chOff x="2291704" y="3935897"/>
            <a:chExt cx="1233714" cy="1063547"/>
          </a:xfrm>
        </p:grpSpPr>
        <p:sp>
          <p:nvSpPr>
            <p:cNvPr id="22" name="六边形 21"/>
            <p:cNvSpPr/>
            <p:nvPr/>
          </p:nvSpPr>
          <p:spPr>
            <a:xfrm>
              <a:off x="2291704" y="3935897"/>
              <a:ext cx="1233714" cy="1063547"/>
            </a:xfrm>
            <a:prstGeom prst="hexagon">
              <a:avLst>
                <a:gd name="adj" fmla="val 0"/>
                <a:gd name="vf" fmla="val 115470"/>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cs typeface="+mn-ea"/>
                <a:sym typeface="+mn-lt"/>
              </a:endParaRPr>
            </a:p>
          </p:txBody>
        </p:sp>
        <p:sp>
          <p:nvSpPr>
            <p:cNvPr id="32" name="矩形 31"/>
            <p:cNvSpPr/>
            <p:nvPr/>
          </p:nvSpPr>
          <p:spPr>
            <a:xfrm>
              <a:off x="2393762" y="4020583"/>
              <a:ext cx="1017947" cy="923330"/>
            </a:xfrm>
            <a:prstGeom prst="rect">
              <a:avLst/>
            </a:prstGeom>
          </p:spPr>
          <p:txBody>
            <a:bodyPr wrap="square">
              <a:spAutoFit/>
            </a:bodyPr>
            <a:lstStyle/>
            <a:p>
              <a:pPr algn="ctr"/>
              <a:r>
                <a:rPr lang="zh-CN" altLang="en-US" dirty="0">
                  <a:solidFill>
                    <a:schemeClr val="tx1">
                      <a:lumMod val="75000"/>
                      <a:lumOff val="25000"/>
                    </a:schemeClr>
                  </a:solidFill>
                  <a:cs typeface="+mn-ea"/>
                  <a:sym typeface="+mn-lt"/>
                </a:rPr>
                <a:t>固定资产管理制度</a:t>
              </a:r>
            </a:p>
          </p:txBody>
        </p:sp>
      </p:grpSp>
      <p:sp>
        <p:nvSpPr>
          <p:cNvPr id="37" name="标题 1"/>
          <p:cNvSpPr txBox="1"/>
          <p:nvPr/>
        </p:nvSpPr>
        <p:spPr>
          <a:xfrm>
            <a:off x="1718929" y="998610"/>
            <a:ext cx="2438623" cy="358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chemeClr val="tx1">
                    <a:lumMod val="75000"/>
                    <a:lumOff val="25000"/>
                  </a:schemeClr>
                </a:solidFill>
                <a:latin typeface="+mn-lt"/>
                <a:ea typeface="+mn-ea"/>
                <a:cs typeface="+mn-ea"/>
                <a:sym typeface="+mn-lt"/>
              </a:rPr>
              <a:t>预算监控与控制</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p:cTn id="29" dur="500" fill="hold"/>
                                        <p:tgtEl>
                                          <p:spTgt spid="40"/>
                                        </p:tgtEl>
                                        <p:attrNameLst>
                                          <p:attrName>ppt_w</p:attrName>
                                        </p:attrNameLst>
                                      </p:cBhvr>
                                      <p:tavLst>
                                        <p:tav tm="0">
                                          <p:val>
                                            <p:fltVal val="0"/>
                                          </p:val>
                                        </p:tav>
                                        <p:tav tm="100000">
                                          <p:val>
                                            <p:strVal val="#ppt_w"/>
                                          </p:val>
                                        </p:tav>
                                      </p:tavLst>
                                    </p:anim>
                                    <p:anim calcmode="lin" valueType="num">
                                      <p:cBhvr>
                                        <p:cTn id="30" dur="500" fill="hold"/>
                                        <p:tgtEl>
                                          <p:spTgt spid="40"/>
                                        </p:tgtEl>
                                        <p:attrNameLst>
                                          <p:attrName>ppt_h</p:attrName>
                                        </p:attrNameLst>
                                      </p:cBhvr>
                                      <p:tavLst>
                                        <p:tav tm="0">
                                          <p:val>
                                            <p:fltVal val="0"/>
                                          </p:val>
                                        </p:tav>
                                        <p:tav tm="100000">
                                          <p:val>
                                            <p:strVal val="#ppt_h"/>
                                          </p:val>
                                        </p:tav>
                                      </p:tavLst>
                                    </p:anim>
                                    <p:animEffect transition="in" filter="fade">
                                      <p:cBhvr>
                                        <p:cTn id="31" dur="500"/>
                                        <p:tgtEl>
                                          <p:spTgt spid="40"/>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p:cTn id="35" dur="500" fill="hold"/>
                                        <p:tgtEl>
                                          <p:spTgt spid="41"/>
                                        </p:tgtEl>
                                        <p:attrNameLst>
                                          <p:attrName>ppt_w</p:attrName>
                                        </p:attrNameLst>
                                      </p:cBhvr>
                                      <p:tavLst>
                                        <p:tav tm="0">
                                          <p:val>
                                            <p:fltVal val="0"/>
                                          </p:val>
                                        </p:tav>
                                        <p:tav tm="100000">
                                          <p:val>
                                            <p:strVal val="#ppt_w"/>
                                          </p:val>
                                        </p:tav>
                                      </p:tavLst>
                                    </p:anim>
                                    <p:anim calcmode="lin" valueType="num">
                                      <p:cBhvr>
                                        <p:cTn id="36" dur="500" fill="hold"/>
                                        <p:tgtEl>
                                          <p:spTgt spid="41"/>
                                        </p:tgtEl>
                                        <p:attrNameLst>
                                          <p:attrName>ppt_h</p:attrName>
                                        </p:attrNameLst>
                                      </p:cBhvr>
                                      <p:tavLst>
                                        <p:tav tm="0">
                                          <p:val>
                                            <p:fltVal val="0"/>
                                          </p:val>
                                        </p:tav>
                                        <p:tav tm="100000">
                                          <p:val>
                                            <p:strVal val="#ppt_h"/>
                                          </p:val>
                                        </p:tav>
                                      </p:tavLst>
                                    </p:anim>
                                    <p:animEffect transition="in" filter="fade">
                                      <p:cBhvr>
                                        <p:cTn id="37" dur="500"/>
                                        <p:tgtEl>
                                          <p:spTgt spid="4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animEffect transition="in" filter="fade">
                                      <p:cBhvr>
                                        <p:cTn id="49" dur="500"/>
                                        <p:tgtEl>
                                          <p:spTgt spid="35"/>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36"/>
                                        </p:tgtEl>
                                        <p:attrNameLst>
                                          <p:attrName>style.visibility</p:attrName>
                                        </p:attrNameLst>
                                      </p:cBhvr>
                                      <p:to>
                                        <p:strVal val="visible"/>
                                      </p:to>
                                    </p:set>
                                    <p:anim calcmode="lin" valueType="num">
                                      <p:cBhvr>
                                        <p:cTn id="53" dur="500" fill="hold"/>
                                        <p:tgtEl>
                                          <p:spTgt spid="36"/>
                                        </p:tgtEl>
                                        <p:attrNameLst>
                                          <p:attrName>ppt_w</p:attrName>
                                        </p:attrNameLst>
                                      </p:cBhvr>
                                      <p:tavLst>
                                        <p:tav tm="0">
                                          <p:val>
                                            <p:fltVal val="0"/>
                                          </p:val>
                                        </p:tav>
                                        <p:tav tm="100000">
                                          <p:val>
                                            <p:strVal val="#ppt_w"/>
                                          </p:val>
                                        </p:tav>
                                      </p:tavLst>
                                    </p:anim>
                                    <p:anim calcmode="lin" valueType="num">
                                      <p:cBhvr>
                                        <p:cTn id="54" dur="500" fill="hold"/>
                                        <p:tgtEl>
                                          <p:spTgt spid="36"/>
                                        </p:tgtEl>
                                        <p:attrNameLst>
                                          <p:attrName>ppt_h</p:attrName>
                                        </p:attrNameLst>
                                      </p:cBhvr>
                                      <p:tavLst>
                                        <p:tav tm="0">
                                          <p:val>
                                            <p:fltVal val="0"/>
                                          </p:val>
                                        </p:tav>
                                        <p:tav tm="100000">
                                          <p:val>
                                            <p:strVal val="#ppt_h"/>
                                          </p:val>
                                        </p:tav>
                                      </p:tavLst>
                                    </p:anim>
                                    <p:animEffect transition="in" filter="fade">
                                      <p:cBhvr>
                                        <p:cTn id="55" dur="500"/>
                                        <p:tgtEl>
                                          <p:spTgt spid="36"/>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p:cTn id="59" dur="500" fill="hold"/>
                                        <p:tgtEl>
                                          <p:spTgt spid="38"/>
                                        </p:tgtEl>
                                        <p:attrNameLst>
                                          <p:attrName>ppt_w</p:attrName>
                                        </p:attrNameLst>
                                      </p:cBhvr>
                                      <p:tavLst>
                                        <p:tav tm="0">
                                          <p:val>
                                            <p:fltVal val="0"/>
                                          </p:val>
                                        </p:tav>
                                        <p:tav tm="100000">
                                          <p:val>
                                            <p:strVal val="#ppt_w"/>
                                          </p:val>
                                        </p:tav>
                                      </p:tavLst>
                                    </p:anim>
                                    <p:anim calcmode="lin" valueType="num">
                                      <p:cBhvr>
                                        <p:cTn id="60" dur="500" fill="hold"/>
                                        <p:tgtEl>
                                          <p:spTgt spid="38"/>
                                        </p:tgtEl>
                                        <p:attrNameLst>
                                          <p:attrName>ppt_h</p:attrName>
                                        </p:attrNameLst>
                                      </p:cBhvr>
                                      <p:tavLst>
                                        <p:tav tm="0">
                                          <p:val>
                                            <p:fltVal val="0"/>
                                          </p:val>
                                        </p:tav>
                                        <p:tav tm="100000">
                                          <p:val>
                                            <p:strVal val="#ppt_h"/>
                                          </p:val>
                                        </p:tav>
                                      </p:tavLst>
                                    </p:anim>
                                    <p:animEffect transition="in" filter="fade">
                                      <p:cBhvr>
                                        <p:cTn id="61" dur="500"/>
                                        <p:tgtEl>
                                          <p:spTgt spid="38"/>
                                        </p:tgtEl>
                                      </p:cBhvr>
                                    </p:animEffect>
                                  </p:childTnLst>
                                </p:cTn>
                              </p:par>
                            </p:childTnLst>
                          </p:cTn>
                        </p:par>
                        <p:par>
                          <p:cTn id="62" fill="hold">
                            <p:stCondLst>
                              <p:cond delay="5500"/>
                            </p:stCondLst>
                            <p:childTnLst>
                              <p:par>
                                <p:cTn id="63" presetID="53" presetClass="entr" presetSubtype="16" fill="hold" nodeType="afterEffect">
                                  <p:stCondLst>
                                    <p:cond delay="0"/>
                                  </p:stCondLst>
                                  <p:childTnLst>
                                    <p:set>
                                      <p:cBhvr>
                                        <p:cTn id="64" dur="1" fill="hold">
                                          <p:stCondLst>
                                            <p:cond delay="0"/>
                                          </p:stCondLst>
                                        </p:cTn>
                                        <p:tgtEl>
                                          <p:spTgt spid="5"/>
                                        </p:tgtEl>
                                        <p:attrNameLst>
                                          <p:attrName>style.visibility</p:attrName>
                                        </p:attrNameLst>
                                      </p:cBhvr>
                                      <p:to>
                                        <p:strVal val="visible"/>
                                      </p:to>
                                    </p:set>
                                    <p:anim calcmode="lin" valueType="num">
                                      <p:cBhvr>
                                        <p:cTn id="65" dur="500" fill="hold"/>
                                        <p:tgtEl>
                                          <p:spTgt spid="5"/>
                                        </p:tgtEl>
                                        <p:attrNameLst>
                                          <p:attrName>ppt_w</p:attrName>
                                        </p:attrNameLst>
                                      </p:cBhvr>
                                      <p:tavLst>
                                        <p:tav tm="0">
                                          <p:val>
                                            <p:fltVal val="0"/>
                                          </p:val>
                                        </p:tav>
                                        <p:tav tm="100000">
                                          <p:val>
                                            <p:strVal val="#ppt_w"/>
                                          </p:val>
                                        </p:tav>
                                      </p:tavLst>
                                    </p:anim>
                                    <p:anim calcmode="lin" valueType="num">
                                      <p:cBhvr>
                                        <p:cTn id="66" dur="500" fill="hold"/>
                                        <p:tgtEl>
                                          <p:spTgt spid="5"/>
                                        </p:tgtEl>
                                        <p:attrNameLst>
                                          <p:attrName>ppt_h</p:attrName>
                                        </p:attrNameLst>
                                      </p:cBhvr>
                                      <p:tavLst>
                                        <p:tav tm="0">
                                          <p:val>
                                            <p:fltVal val="0"/>
                                          </p:val>
                                        </p:tav>
                                        <p:tav tm="100000">
                                          <p:val>
                                            <p:strVal val="#ppt_h"/>
                                          </p:val>
                                        </p:tav>
                                      </p:tavLst>
                                    </p:anim>
                                    <p:animEffect transition="in" filter="fade">
                                      <p:cBhvr>
                                        <p:cTn id="6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29607" y="1600566"/>
            <a:ext cx="3544845" cy="400110"/>
          </a:xfrm>
          <a:prstGeom prst="rect">
            <a:avLst/>
          </a:prstGeom>
          <a:solidFill>
            <a:srgbClr val="1E66DE"/>
          </a:solidFill>
        </p:spPr>
        <p:txBody>
          <a:bodyPr wrap="square">
            <a:spAutoFit/>
          </a:bodyPr>
          <a:lstStyle/>
          <a:p>
            <a:pPr algn="ctr"/>
            <a:r>
              <a:rPr lang="zh-CN" altLang="en-US" sz="2000" b="1" dirty="0">
                <a:solidFill>
                  <a:schemeClr val="bg1"/>
                </a:solidFill>
                <a:cs typeface="+mn-ea"/>
                <a:sym typeface="+mn-lt"/>
              </a:rPr>
              <a:t>生产成本传统控制方法</a:t>
            </a:r>
            <a:endParaRPr lang="en-US" altLang="zh-CN" sz="2000" b="1" dirty="0">
              <a:solidFill>
                <a:schemeClr val="bg1"/>
              </a:solidFill>
              <a:cs typeface="+mn-ea"/>
              <a:sym typeface="+mn-lt"/>
            </a:endParaRPr>
          </a:p>
        </p:txBody>
      </p:sp>
      <p:grpSp>
        <p:nvGrpSpPr>
          <p:cNvPr id="9" name="组合 8"/>
          <p:cNvGrpSpPr/>
          <p:nvPr/>
        </p:nvGrpSpPr>
        <p:grpSpPr>
          <a:xfrm>
            <a:off x="1299006" y="2491299"/>
            <a:ext cx="2543281" cy="814236"/>
            <a:chOff x="1710966" y="2361998"/>
            <a:chExt cx="526352" cy="1976582"/>
          </a:xfrm>
        </p:grpSpPr>
        <p:sp>
          <p:nvSpPr>
            <p:cNvPr id="16" name="矩形: 圆角 15"/>
            <p:cNvSpPr/>
            <p:nvPr/>
          </p:nvSpPr>
          <p:spPr>
            <a:xfrm rot="16200000">
              <a:off x="985851" y="3087113"/>
              <a:ext cx="1976582" cy="526352"/>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7" name="矩形 16"/>
            <p:cNvSpPr/>
            <p:nvPr/>
          </p:nvSpPr>
          <p:spPr>
            <a:xfrm>
              <a:off x="1785789" y="2503031"/>
              <a:ext cx="407240" cy="1517621"/>
            </a:xfrm>
            <a:prstGeom prst="rect">
              <a:avLst/>
            </a:prstGeom>
          </p:spPr>
          <p:txBody>
            <a:bodyPr vert="horz" wrap="square">
              <a:spAutoFit/>
            </a:bodyPr>
            <a:lstStyle/>
            <a:p>
              <a:pPr>
                <a:lnSpc>
                  <a:spcPct val="130000"/>
                </a:lnSpc>
              </a:pPr>
              <a:r>
                <a:rPr lang="zh-CN" altLang="en-US" sz="1400" dirty="0">
                  <a:solidFill>
                    <a:schemeClr val="tx1">
                      <a:lumMod val="75000"/>
                      <a:lumOff val="25000"/>
                    </a:schemeClr>
                  </a:solidFill>
                  <a:latin typeface="+mn-ea"/>
                  <a:cs typeface="+mn-ea"/>
                  <a:sym typeface="+mn-lt"/>
                </a:rPr>
                <a:t>减少非必要的开支，如广告、研制和开发</a:t>
              </a:r>
            </a:p>
          </p:txBody>
        </p:sp>
      </p:grpSp>
      <p:grpSp>
        <p:nvGrpSpPr>
          <p:cNvPr id="11" name="组合 10"/>
          <p:cNvGrpSpPr/>
          <p:nvPr/>
        </p:nvGrpSpPr>
        <p:grpSpPr>
          <a:xfrm>
            <a:off x="1299006" y="3554218"/>
            <a:ext cx="1581257" cy="727265"/>
            <a:chOff x="2261788" y="4279623"/>
            <a:chExt cx="558818" cy="1765457"/>
          </a:xfrm>
        </p:grpSpPr>
        <p:sp>
          <p:nvSpPr>
            <p:cNvPr id="34" name="矩形: 圆角 33"/>
            <p:cNvSpPr/>
            <p:nvPr/>
          </p:nvSpPr>
          <p:spPr>
            <a:xfrm rot="16200000">
              <a:off x="1658468" y="4882943"/>
              <a:ext cx="1765457" cy="558818"/>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8" name="矩形 17"/>
            <p:cNvSpPr/>
            <p:nvPr/>
          </p:nvSpPr>
          <p:spPr>
            <a:xfrm>
              <a:off x="2373941" y="4411126"/>
              <a:ext cx="342827" cy="837726"/>
            </a:xfrm>
            <a:prstGeom prst="rect">
              <a:avLst/>
            </a:prstGeom>
          </p:spPr>
          <p:txBody>
            <a:bodyPr vert="horz" wrap="square">
              <a:spAutoFit/>
            </a:bodyPr>
            <a:lstStyle/>
            <a:p>
              <a:pPr>
                <a:lnSpc>
                  <a:spcPct val="130000"/>
                </a:lnSpc>
              </a:pPr>
              <a:r>
                <a:rPr lang="zh-CN" altLang="en-US" sz="1400" dirty="0">
                  <a:solidFill>
                    <a:schemeClr val="tx1">
                      <a:lumMod val="75000"/>
                      <a:lumOff val="25000"/>
                    </a:schemeClr>
                  </a:solidFill>
                  <a:latin typeface="+mn-ea"/>
                  <a:cs typeface="+mn-ea"/>
                  <a:sym typeface="+mn-lt"/>
                </a:rPr>
                <a:t>冻结人员的招聘</a:t>
              </a:r>
            </a:p>
          </p:txBody>
        </p:sp>
      </p:grpSp>
      <p:grpSp>
        <p:nvGrpSpPr>
          <p:cNvPr id="8" name="组合 7"/>
          <p:cNvGrpSpPr/>
          <p:nvPr/>
        </p:nvGrpSpPr>
        <p:grpSpPr>
          <a:xfrm>
            <a:off x="4108881" y="2491299"/>
            <a:ext cx="1967744" cy="814236"/>
            <a:chOff x="3074253" y="2391747"/>
            <a:chExt cx="407240" cy="1976582"/>
          </a:xfrm>
        </p:grpSpPr>
        <p:sp>
          <p:nvSpPr>
            <p:cNvPr id="28" name="矩形: 圆角 27"/>
            <p:cNvSpPr/>
            <p:nvPr/>
          </p:nvSpPr>
          <p:spPr>
            <a:xfrm rot="16200000">
              <a:off x="2289582" y="3176418"/>
              <a:ext cx="1976582" cy="40724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9" name="矩形 18"/>
            <p:cNvSpPr/>
            <p:nvPr/>
          </p:nvSpPr>
          <p:spPr>
            <a:xfrm>
              <a:off x="3178721" y="2825736"/>
              <a:ext cx="227008" cy="837726"/>
            </a:xfrm>
            <a:prstGeom prst="rect">
              <a:avLst/>
            </a:prstGeom>
          </p:spPr>
          <p:txBody>
            <a:bodyPr vert="horz" wrap="square">
              <a:spAutoFit/>
            </a:bodyPr>
            <a:lstStyle/>
            <a:p>
              <a:pPr>
                <a:lnSpc>
                  <a:spcPct val="130000"/>
                </a:lnSpc>
              </a:pPr>
              <a:r>
                <a:rPr lang="zh-CN" altLang="en-US" sz="1400" dirty="0">
                  <a:solidFill>
                    <a:schemeClr val="tx1">
                      <a:lumMod val="75000"/>
                      <a:lumOff val="25000"/>
                    </a:schemeClr>
                  </a:solidFill>
                  <a:latin typeface="+mn-ea"/>
                  <a:cs typeface="+mn-ea"/>
                  <a:sym typeface="+mn-lt"/>
                </a:rPr>
                <a:t>冻结加班</a:t>
              </a:r>
            </a:p>
          </p:txBody>
        </p:sp>
      </p:grpSp>
      <p:grpSp>
        <p:nvGrpSpPr>
          <p:cNvPr id="10" name="组合 9"/>
          <p:cNvGrpSpPr/>
          <p:nvPr/>
        </p:nvGrpSpPr>
        <p:grpSpPr>
          <a:xfrm>
            <a:off x="1299009" y="4688881"/>
            <a:ext cx="2273801" cy="727264"/>
            <a:chOff x="3591489" y="4293598"/>
            <a:chExt cx="470581" cy="1765455"/>
          </a:xfrm>
        </p:grpSpPr>
        <p:sp>
          <p:nvSpPr>
            <p:cNvPr id="35" name="矩形: 圆角 34"/>
            <p:cNvSpPr/>
            <p:nvPr/>
          </p:nvSpPr>
          <p:spPr>
            <a:xfrm rot="16200000">
              <a:off x="2944052" y="4941035"/>
              <a:ext cx="1765455" cy="470581"/>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0" name="矩形 19"/>
            <p:cNvSpPr/>
            <p:nvPr/>
          </p:nvSpPr>
          <p:spPr>
            <a:xfrm>
              <a:off x="3635565" y="4393006"/>
              <a:ext cx="426505" cy="1270132"/>
            </a:xfrm>
            <a:prstGeom prst="rect">
              <a:avLst/>
            </a:prstGeom>
          </p:spPr>
          <p:txBody>
            <a:bodyPr vert="horz" wrap="square">
              <a:spAutoFit/>
            </a:bodyPr>
            <a:lstStyle/>
            <a:p>
              <a:r>
                <a:rPr lang="zh-CN" altLang="en-US" sz="1400" dirty="0">
                  <a:solidFill>
                    <a:schemeClr val="tx1">
                      <a:lumMod val="75000"/>
                      <a:lumOff val="25000"/>
                    </a:schemeClr>
                  </a:solidFill>
                  <a:latin typeface="+mn-ea"/>
                  <a:cs typeface="+mn-ea"/>
                  <a:sym typeface="+mn-lt"/>
                </a:rPr>
                <a:t>重新审核每个部门的预算，找出可以砍的地方</a:t>
              </a:r>
            </a:p>
          </p:txBody>
        </p:sp>
      </p:grpSp>
      <p:grpSp>
        <p:nvGrpSpPr>
          <p:cNvPr id="7" name="组合 6"/>
          <p:cNvGrpSpPr/>
          <p:nvPr/>
        </p:nvGrpSpPr>
        <p:grpSpPr>
          <a:xfrm>
            <a:off x="5650207" y="3590091"/>
            <a:ext cx="2367501" cy="814236"/>
            <a:chOff x="4501594" y="2331396"/>
            <a:chExt cx="489973" cy="1976582"/>
          </a:xfrm>
        </p:grpSpPr>
        <p:sp>
          <p:nvSpPr>
            <p:cNvPr id="30" name="矩形: 圆角 29"/>
            <p:cNvSpPr/>
            <p:nvPr/>
          </p:nvSpPr>
          <p:spPr>
            <a:xfrm rot="16200000">
              <a:off x="3758290" y="3074700"/>
              <a:ext cx="1976582" cy="48997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1" name="矩形 20"/>
            <p:cNvSpPr/>
            <p:nvPr/>
          </p:nvSpPr>
          <p:spPr>
            <a:xfrm>
              <a:off x="4586339" y="2648746"/>
              <a:ext cx="392813" cy="1517621"/>
            </a:xfrm>
            <a:prstGeom prst="rect">
              <a:avLst/>
            </a:prstGeom>
          </p:spPr>
          <p:txBody>
            <a:bodyPr vert="horz" wrap="square">
              <a:spAutoFit/>
            </a:bodyPr>
            <a:lstStyle/>
            <a:p>
              <a:pPr>
                <a:lnSpc>
                  <a:spcPct val="130000"/>
                </a:lnSpc>
              </a:pPr>
              <a:r>
                <a:rPr lang="zh-CN" altLang="en-US" sz="1400" dirty="0">
                  <a:solidFill>
                    <a:schemeClr val="tx1">
                      <a:lumMod val="75000"/>
                      <a:lumOff val="25000"/>
                    </a:schemeClr>
                  </a:solidFill>
                  <a:latin typeface="+mn-ea"/>
                  <a:cs typeface="+mn-ea"/>
                  <a:sym typeface="+mn-lt"/>
                </a:rPr>
                <a:t>给每一个成本中心下达减少的目标</a:t>
              </a:r>
            </a:p>
          </p:txBody>
        </p:sp>
      </p:grpSp>
      <p:grpSp>
        <p:nvGrpSpPr>
          <p:cNvPr id="12" name="组合 11"/>
          <p:cNvGrpSpPr/>
          <p:nvPr/>
        </p:nvGrpSpPr>
        <p:grpSpPr>
          <a:xfrm>
            <a:off x="3281363" y="3677063"/>
            <a:ext cx="1967744" cy="727264"/>
            <a:chOff x="5006415" y="4293598"/>
            <a:chExt cx="407240" cy="1765455"/>
          </a:xfrm>
        </p:grpSpPr>
        <p:sp>
          <p:nvSpPr>
            <p:cNvPr id="36" name="矩形: 圆角 35"/>
            <p:cNvSpPr/>
            <p:nvPr/>
          </p:nvSpPr>
          <p:spPr>
            <a:xfrm rot="16200000">
              <a:off x="4327307" y="4972706"/>
              <a:ext cx="1765455" cy="40724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2" name="矩形 21"/>
            <p:cNvSpPr/>
            <p:nvPr/>
          </p:nvSpPr>
          <p:spPr>
            <a:xfrm>
              <a:off x="5076921" y="4613202"/>
              <a:ext cx="297376" cy="1270132"/>
            </a:xfrm>
            <a:prstGeom prst="rect">
              <a:avLst/>
            </a:prstGeom>
          </p:spPr>
          <p:txBody>
            <a:bodyPr vert="horz" wrap="square">
              <a:spAutoFit/>
            </a:bodyPr>
            <a:lstStyle/>
            <a:p>
              <a:r>
                <a:rPr lang="zh-CN" altLang="en-US" sz="1400" dirty="0">
                  <a:solidFill>
                    <a:schemeClr val="tx1">
                      <a:lumMod val="75000"/>
                      <a:lumOff val="25000"/>
                    </a:schemeClr>
                  </a:solidFill>
                  <a:latin typeface="+mn-ea"/>
                  <a:cs typeface="+mn-ea"/>
                  <a:sym typeface="+mn-lt"/>
                </a:rPr>
                <a:t>收紧费用支出的审批权限</a:t>
              </a:r>
            </a:p>
          </p:txBody>
        </p:sp>
      </p:grpSp>
      <p:grpSp>
        <p:nvGrpSpPr>
          <p:cNvPr id="13" name="组合 12"/>
          <p:cNvGrpSpPr/>
          <p:nvPr/>
        </p:nvGrpSpPr>
        <p:grpSpPr>
          <a:xfrm>
            <a:off x="3842288" y="4688881"/>
            <a:ext cx="2472672" cy="727265"/>
            <a:chOff x="6679194" y="4293599"/>
            <a:chExt cx="511739" cy="1765457"/>
          </a:xfrm>
        </p:grpSpPr>
        <p:sp>
          <p:nvSpPr>
            <p:cNvPr id="37" name="矩形: 圆角 36"/>
            <p:cNvSpPr/>
            <p:nvPr/>
          </p:nvSpPr>
          <p:spPr>
            <a:xfrm rot="16200000">
              <a:off x="6052335" y="4920458"/>
              <a:ext cx="1765457" cy="511739"/>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4" name="矩形 23"/>
            <p:cNvSpPr/>
            <p:nvPr/>
          </p:nvSpPr>
          <p:spPr>
            <a:xfrm>
              <a:off x="6811603" y="4707116"/>
              <a:ext cx="282546" cy="747138"/>
            </a:xfrm>
            <a:prstGeom prst="rect">
              <a:avLst/>
            </a:prstGeom>
          </p:spPr>
          <p:txBody>
            <a:bodyPr vert="horz" wrap="square">
              <a:spAutoFit/>
            </a:bodyPr>
            <a:lstStyle/>
            <a:p>
              <a:r>
                <a:rPr lang="zh-CN" altLang="en-US" sz="1400" dirty="0">
                  <a:solidFill>
                    <a:schemeClr val="tx1">
                      <a:lumMod val="75000"/>
                      <a:lumOff val="25000"/>
                    </a:schemeClr>
                  </a:solidFill>
                  <a:latin typeface="+mn-ea"/>
                  <a:cs typeface="+mn-ea"/>
                  <a:sym typeface="+mn-lt"/>
                </a:rPr>
                <a:t>冻结薪金增长</a:t>
              </a:r>
            </a:p>
          </p:txBody>
        </p:sp>
      </p:grpSp>
      <p:grpSp>
        <p:nvGrpSpPr>
          <p:cNvPr id="14" name="组合 13"/>
          <p:cNvGrpSpPr/>
          <p:nvPr/>
        </p:nvGrpSpPr>
        <p:grpSpPr>
          <a:xfrm>
            <a:off x="8418807" y="3677063"/>
            <a:ext cx="2098857" cy="727264"/>
            <a:chOff x="8562305" y="4293599"/>
            <a:chExt cx="434375" cy="1765455"/>
          </a:xfrm>
        </p:grpSpPr>
        <p:sp>
          <p:nvSpPr>
            <p:cNvPr id="38" name="矩形: 圆角 37"/>
            <p:cNvSpPr/>
            <p:nvPr/>
          </p:nvSpPr>
          <p:spPr>
            <a:xfrm rot="16200000">
              <a:off x="7896765" y="4959139"/>
              <a:ext cx="1765455" cy="434375"/>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6" name="矩形 25"/>
            <p:cNvSpPr/>
            <p:nvPr/>
          </p:nvSpPr>
          <p:spPr>
            <a:xfrm>
              <a:off x="8605202" y="4707114"/>
              <a:ext cx="374758" cy="1270132"/>
            </a:xfrm>
            <a:prstGeom prst="rect">
              <a:avLst/>
            </a:prstGeom>
          </p:spPr>
          <p:txBody>
            <a:bodyPr vert="horz" wrap="square">
              <a:spAutoFit/>
            </a:bodyPr>
            <a:lstStyle/>
            <a:p>
              <a:r>
                <a:rPr lang="zh-CN" altLang="en-US" sz="1400" dirty="0">
                  <a:solidFill>
                    <a:schemeClr val="tx1">
                      <a:lumMod val="75000"/>
                      <a:lumOff val="25000"/>
                    </a:schemeClr>
                  </a:solidFill>
                  <a:latin typeface="+mn-ea"/>
                  <a:cs typeface="+mn-ea"/>
                  <a:sym typeface="+mn-lt"/>
                </a:rPr>
                <a:t>关闭某些业绩不好的厂家或子公司</a:t>
              </a:r>
            </a:p>
          </p:txBody>
        </p:sp>
      </p:grpSp>
      <p:sp>
        <p:nvSpPr>
          <p:cNvPr id="15" name="标题 1"/>
          <p:cNvSpPr txBox="1"/>
          <p:nvPr/>
        </p:nvSpPr>
        <p:spPr>
          <a:xfrm>
            <a:off x="1718929" y="998610"/>
            <a:ext cx="2438623" cy="358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chemeClr val="tx1">
                    <a:lumMod val="75000"/>
                    <a:lumOff val="25000"/>
                  </a:schemeClr>
                </a:solidFill>
                <a:latin typeface="+mn-lt"/>
                <a:ea typeface="+mn-ea"/>
                <a:cs typeface="+mn-ea"/>
                <a:sym typeface="+mn-lt"/>
              </a:rPr>
              <a:t>预算监控与控制</a:t>
            </a:r>
          </a:p>
        </p:txBody>
      </p:sp>
      <p:grpSp>
        <p:nvGrpSpPr>
          <p:cNvPr id="6" name="组合 5"/>
          <p:cNvGrpSpPr/>
          <p:nvPr/>
        </p:nvGrpSpPr>
        <p:grpSpPr>
          <a:xfrm>
            <a:off x="6343219" y="2491299"/>
            <a:ext cx="2640900" cy="814236"/>
            <a:chOff x="6161958" y="2391748"/>
            <a:chExt cx="546555" cy="1976582"/>
          </a:xfrm>
        </p:grpSpPr>
        <p:sp>
          <p:nvSpPr>
            <p:cNvPr id="32" name="矩形: 圆角 31"/>
            <p:cNvSpPr/>
            <p:nvPr/>
          </p:nvSpPr>
          <p:spPr>
            <a:xfrm rot="16200000">
              <a:off x="5446945" y="3106761"/>
              <a:ext cx="1976582" cy="546555"/>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3" name="矩形 22"/>
            <p:cNvSpPr/>
            <p:nvPr/>
          </p:nvSpPr>
          <p:spPr>
            <a:xfrm>
              <a:off x="6227165" y="2648746"/>
              <a:ext cx="422423" cy="1517621"/>
            </a:xfrm>
            <a:prstGeom prst="rect">
              <a:avLst/>
            </a:prstGeom>
          </p:spPr>
          <p:txBody>
            <a:bodyPr vert="horz" wrap="square">
              <a:spAutoFit/>
            </a:bodyPr>
            <a:lstStyle/>
            <a:p>
              <a:pPr>
                <a:lnSpc>
                  <a:spcPct val="130000"/>
                </a:lnSpc>
              </a:pPr>
              <a:r>
                <a:rPr lang="zh-CN" altLang="en-US" sz="1400" dirty="0">
                  <a:solidFill>
                    <a:schemeClr val="tx1">
                      <a:lumMod val="75000"/>
                      <a:lumOff val="25000"/>
                    </a:schemeClr>
                  </a:solidFill>
                  <a:latin typeface="+mn-ea"/>
                  <a:cs typeface="+mn-ea"/>
                  <a:sym typeface="+mn-lt"/>
                </a:rPr>
                <a:t>更多的业绩</a:t>
              </a:r>
              <a:r>
                <a:rPr lang="en-US" altLang="zh-CN" sz="1400" dirty="0">
                  <a:solidFill>
                    <a:schemeClr val="tx1">
                      <a:lumMod val="75000"/>
                      <a:lumOff val="25000"/>
                    </a:schemeClr>
                  </a:solidFill>
                  <a:latin typeface="+mn-ea"/>
                  <a:cs typeface="+mn-ea"/>
                  <a:sym typeface="+mn-lt"/>
                </a:rPr>
                <a:t>/</a:t>
              </a:r>
              <a:r>
                <a:rPr lang="zh-CN" altLang="en-US" sz="1400" dirty="0">
                  <a:solidFill>
                    <a:schemeClr val="tx1">
                      <a:lumMod val="75000"/>
                      <a:lumOff val="25000"/>
                    </a:schemeClr>
                  </a:solidFill>
                  <a:latin typeface="+mn-ea"/>
                  <a:cs typeface="+mn-ea"/>
                  <a:sym typeface="+mn-lt"/>
                </a:rPr>
                <a:t>费用分析报告</a:t>
              </a:r>
            </a:p>
          </p:txBody>
        </p:sp>
      </p:grpSp>
      <p:grpSp>
        <p:nvGrpSpPr>
          <p:cNvPr id="5" name="组合 4"/>
          <p:cNvGrpSpPr/>
          <p:nvPr/>
        </p:nvGrpSpPr>
        <p:grpSpPr>
          <a:xfrm>
            <a:off x="9250713" y="2502520"/>
            <a:ext cx="1280744" cy="803015"/>
            <a:chOff x="8045070" y="2391748"/>
            <a:chExt cx="875236" cy="1949343"/>
          </a:xfrm>
        </p:grpSpPr>
        <p:sp>
          <p:nvSpPr>
            <p:cNvPr id="33" name="矩形: 圆角 32"/>
            <p:cNvSpPr/>
            <p:nvPr/>
          </p:nvSpPr>
          <p:spPr>
            <a:xfrm rot="16200000">
              <a:off x="7508016" y="2928802"/>
              <a:ext cx="1949343" cy="87523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5" name="矩形 24"/>
            <p:cNvSpPr/>
            <p:nvPr/>
          </p:nvSpPr>
          <p:spPr>
            <a:xfrm>
              <a:off x="8318490" y="3059490"/>
              <a:ext cx="543739" cy="345094"/>
            </a:xfrm>
            <a:prstGeom prst="rect">
              <a:avLst/>
            </a:prstGeom>
          </p:spPr>
          <p:txBody>
            <a:bodyPr vert="horz" wrap="none">
              <a:spAutoFit/>
            </a:bodyPr>
            <a:lstStyle/>
            <a:p>
              <a:pPr>
                <a:lnSpc>
                  <a:spcPct val="130000"/>
                </a:lnSpc>
              </a:pPr>
              <a:r>
                <a:rPr lang="zh-CN" altLang="en-US" sz="1400" dirty="0">
                  <a:solidFill>
                    <a:schemeClr val="tx1">
                      <a:lumMod val="75000"/>
                      <a:lumOff val="25000"/>
                    </a:schemeClr>
                  </a:solidFill>
                  <a:latin typeface="+mn-ea"/>
                  <a:cs typeface="+mn-ea"/>
                  <a:sym typeface="+mn-lt"/>
                </a:rPr>
                <a:t>裁员</a:t>
              </a: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arn(inVertical)">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barn(inVertical)">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barn(inVertical)">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barn(inVertical)">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barn(inVertical)">
                                      <p:cBhvr>
                                        <p:cTn id="6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圆角 50"/>
          <p:cNvSpPr/>
          <p:nvPr/>
        </p:nvSpPr>
        <p:spPr>
          <a:xfrm>
            <a:off x="5151271" y="1505855"/>
            <a:ext cx="5525680" cy="103579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2" name="矩形: 圆角 51"/>
          <p:cNvSpPr/>
          <p:nvPr/>
        </p:nvSpPr>
        <p:spPr>
          <a:xfrm>
            <a:off x="5151271" y="2685000"/>
            <a:ext cx="5525680" cy="743999"/>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3" name="矩形: 圆角 52"/>
          <p:cNvSpPr/>
          <p:nvPr/>
        </p:nvSpPr>
        <p:spPr>
          <a:xfrm>
            <a:off x="5151271" y="3620807"/>
            <a:ext cx="5525680" cy="918051"/>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4" name="矩形: 圆角 53"/>
          <p:cNvSpPr/>
          <p:nvPr/>
        </p:nvSpPr>
        <p:spPr>
          <a:xfrm>
            <a:off x="5151271" y="4607957"/>
            <a:ext cx="5525680" cy="918051"/>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nvGrpSpPr>
          <p:cNvPr id="46" name="组合 45"/>
          <p:cNvGrpSpPr/>
          <p:nvPr/>
        </p:nvGrpSpPr>
        <p:grpSpPr>
          <a:xfrm>
            <a:off x="5454988" y="1798771"/>
            <a:ext cx="504395" cy="504395"/>
            <a:chOff x="5875747" y="1819847"/>
            <a:chExt cx="1035187" cy="1035187"/>
          </a:xfrm>
          <a:solidFill>
            <a:srgbClr val="1E66DE"/>
          </a:solidFill>
        </p:grpSpPr>
        <p:sp>
          <p:nvSpPr>
            <p:cNvPr id="18" name="椭圆 17"/>
            <p:cNvSpPr/>
            <p:nvPr/>
          </p:nvSpPr>
          <p:spPr>
            <a:xfrm>
              <a:off x="5875747" y="1819847"/>
              <a:ext cx="1035187" cy="1035187"/>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矩形 40"/>
            <p:cNvSpPr/>
            <p:nvPr/>
          </p:nvSpPr>
          <p:spPr>
            <a:xfrm>
              <a:off x="6061403" y="2019636"/>
              <a:ext cx="663874" cy="585591"/>
            </a:xfrm>
            <a:prstGeom prst="rect">
              <a:avLst/>
            </a:prstGeom>
            <a:noFill/>
          </p:spPr>
          <p:txBody>
            <a:bodyPr wrap="none">
              <a:spAutoFit/>
            </a:bodyPr>
            <a:lstStyle/>
            <a:p>
              <a:pPr algn="ctr"/>
              <a:r>
                <a:rPr lang="en-US" altLang="zh-CN" b="1" dirty="0">
                  <a:solidFill>
                    <a:schemeClr val="bg1"/>
                  </a:solidFill>
                  <a:cs typeface="+mn-ea"/>
                  <a:sym typeface="+mn-lt"/>
                </a:rPr>
                <a:t>02</a:t>
              </a:r>
              <a:endParaRPr lang="zh-CN" altLang="en-US" b="1" dirty="0">
                <a:solidFill>
                  <a:schemeClr val="bg1"/>
                </a:solidFill>
                <a:cs typeface="+mn-ea"/>
                <a:sym typeface="+mn-lt"/>
              </a:endParaRPr>
            </a:p>
          </p:txBody>
        </p:sp>
      </p:grpSp>
      <p:grpSp>
        <p:nvGrpSpPr>
          <p:cNvPr id="47" name="组合 46"/>
          <p:cNvGrpSpPr/>
          <p:nvPr/>
        </p:nvGrpSpPr>
        <p:grpSpPr>
          <a:xfrm>
            <a:off x="5437411" y="2773006"/>
            <a:ext cx="504395" cy="504395"/>
            <a:chOff x="5837973" y="3018605"/>
            <a:chExt cx="1035187" cy="1035187"/>
          </a:xfrm>
          <a:solidFill>
            <a:srgbClr val="1E66DE"/>
          </a:solidFill>
        </p:grpSpPr>
        <p:sp>
          <p:nvSpPr>
            <p:cNvPr id="33" name="椭圆 32"/>
            <p:cNvSpPr/>
            <p:nvPr/>
          </p:nvSpPr>
          <p:spPr>
            <a:xfrm>
              <a:off x="5837973" y="3018605"/>
              <a:ext cx="1035187" cy="1035187"/>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矩形 41"/>
            <p:cNvSpPr/>
            <p:nvPr/>
          </p:nvSpPr>
          <p:spPr>
            <a:xfrm>
              <a:off x="6047450" y="3131402"/>
              <a:ext cx="663874" cy="585591"/>
            </a:xfrm>
            <a:prstGeom prst="rect">
              <a:avLst/>
            </a:prstGeom>
            <a:noFill/>
          </p:spPr>
          <p:txBody>
            <a:bodyPr wrap="none">
              <a:spAutoFit/>
            </a:bodyPr>
            <a:lstStyle/>
            <a:p>
              <a:pPr algn="ctr"/>
              <a:r>
                <a:rPr lang="en-US" altLang="zh-CN" b="1" dirty="0">
                  <a:solidFill>
                    <a:schemeClr val="bg1"/>
                  </a:solidFill>
                  <a:cs typeface="+mn-ea"/>
                  <a:sym typeface="+mn-lt"/>
                </a:rPr>
                <a:t>03</a:t>
              </a:r>
              <a:endParaRPr lang="zh-CN" altLang="en-US" b="1" dirty="0">
                <a:solidFill>
                  <a:schemeClr val="bg1"/>
                </a:solidFill>
                <a:cs typeface="+mn-ea"/>
                <a:sym typeface="+mn-lt"/>
              </a:endParaRPr>
            </a:p>
          </p:txBody>
        </p:sp>
      </p:grpSp>
      <p:grpSp>
        <p:nvGrpSpPr>
          <p:cNvPr id="48" name="组合 47"/>
          <p:cNvGrpSpPr/>
          <p:nvPr/>
        </p:nvGrpSpPr>
        <p:grpSpPr>
          <a:xfrm>
            <a:off x="5454988" y="3852165"/>
            <a:ext cx="504395" cy="504395"/>
            <a:chOff x="5875747" y="4172737"/>
            <a:chExt cx="1035187" cy="1035187"/>
          </a:xfrm>
          <a:solidFill>
            <a:srgbClr val="1E66DE"/>
          </a:solidFill>
        </p:grpSpPr>
        <p:sp>
          <p:nvSpPr>
            <p:cNvPr id="36" name="椭圆 35"/>
            <p:cNvSpPr/>
            <p:nvPr/>
          </p:nvSpPr>
          <p:spPr>
            <a:xfrm>
              <a:off x="5875747" y="4172737"/>
              <a:ext cx="1035187" cy="1035187"/>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矩形 42"/>
            <p:cNvSpPr/>
            <p:nvPr/>
          </p:nvSpPr>
          <p:spPr>
            <a:xfrm>
              <a:off x="6025332" y="4366428"/>
              <a:ext cx="663874" cy="585591"/>
            </a:xfrm>
            <a:prstGeom prst="rect">
              <a:avLst/>
            </a:prstGeom>
            <a:noFill/>
          </p:spPr>
          <p:txBody>
            <a:bodyPr wrap="none">
              <a:spAutoFit/>
            </a:bodyPr>
            <a:lstStyle/>
            <a:p>
              <a:pPr algn="ctr"/>
              <a:r>
                <a:rPr lang="en-US" altLang="zh-CN" b="1" dirty="0">
                  <a:solidFill>
                    <a:schemeClr val="bg1"/>
                  </a:solidFill>
                  <a:cs typeface="+mn-ea"/>
                  <a:sym typeface="+mn-lt"/>
                </a:rPr>
                <a:t>04</a:t>
              </a:r>
              <a:endParaRPr lang="zh-CN" altLang="en-US" b="1" dirty="0">
                <a:solidFill>
                  <a:schemeClr val="bg1"/>
                </a:solidFill>
                <a:cs typeface="+mn-ea"/>
                <a:sym typeface="+mn-lt"/>
              </a:endParaRPr>
            </a:p>
          </p:txBody>
        </p:sp>
      </p:grpSp>
      <p:grpSp>
        <p:nvGrpSpPr>
          <p:cNvPr id="49" name="组合 48"/>
          <p:cNvGrpSpPr/>
          <p:nvPr/>
        </p:nvGrpSpPr>
        <p:grpSpPr>
          <a:xfrm>
            <a:off x="5425643" y="4816522"/>
            <a:ext cx="504395" cy="504395"/>
            <a:chOff x="6059488" y="5391955"/>
            <a:chExt cx="1035187" cy="1035187"/>
          </a:xfrm>
          <a:solidFill>
            <a:srgbClr val="1E66DE"/>
          </a:solidFill>
        </p:grpSpPr>
        <p:sp>
          <p:nvSpPr>
            <p:cNvPr id="39" name="椭圆 38"/>
            <p:cNvSpPr/>
            <p:nvPr/>
          </p:nvSpPr>
          <p:spPr>
            <a:xfrm>
              <a:off x="6059488" y="5391955"/>
              <a:ext cx="1035187" cy="1035187"/>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矩形 43"/>
            <p:cNvSpPr/>
            <p:nvPr/>
          </p:nvSpPr>
          <p:spPr>
            <a:xfrm>
              <a:off x="6251042" y="5559206"/>
              <a:ext cx="663874" cy="585591"/>
            </a:xfrm>
            <a:prstGeom prst="rect">
              <a:avLst/>
            </a:prstGeom>
            <a:noFill/>
          </p:spPr>
          <p:txBody>
            <a:bodyPr wrap="none">
              <a:spAutoFit/>
            </a:bodyPr>
            <a:lstStyle/>
            <a:p>
              <a:pPr algn="ctr"/>
              <a:r>
                <a:rPr lang="en-US" altLang="zh-CN" b="1" dirty="0">
                  <a:solidFill>
                    <a:schemeClr val="bg1"/>
                  </a:solidFill>
                  <a:cs typeface="+mn-ea"/>
                  <a:sym typeface="+mn-lt"/>
                </a:rPr>
                <a:t>05</a:t>
              </a:r>
              <a:endParaRPr lang="zh-CN" altLang="en-US" b="1" dirty="0">
                <a:solidFill>
                  <a:schemeClr val="bg1"/>
                </a:solidFill>
                <a:cs typeface="+mn-ea"/>
                <a:sym typeface="+mn-lt"/>
              </a:endParaRPr>
            </a:p>
          </p:txBody>
        </p:sp>
      </p:grpSp>
      <p:grpSp>
        <p:nvGrpSpPr>
          <p:cNvPr id="45" name="组合 44"/>
          <p:cNvGrpSpPr/>
          <p:nvPr/>
        </p:nvGrpSpPr>
        <p:grpSpPr>
          <a:xfrm>
            <a:off x="1466731" y="2325111"/>
            <a:ext cx="504395" cy="504395"/>
            <a:chOff x="833027" y="1805996"/>
            <a:chExt cx="1035187" cy="1035187"/>
          </a:xfrm>
          <a:solidFill>
            <a:srgbClr val="1E66DE"/>
          </a:solidFill>
        </p:grpSpPr>
        <p:sp>
          <p:nvSpPr>
            <p:cNvPr id="30" name="椭圆 29"/>
            <p:cNvSpPr/>
            <p:nvPr/>
          </p:nvSpPr>
          <p:spPr>
            <a:xfrm>
              <a:off x="833027" y="1805996"/>
              <a:ext cx="1035187" cy="1035187"/>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0" name="矩形 39"/>
            <p:cNvSpPr/>
            <p:nvPr/>
          </p:nvSpPr>
          <p:spPr>
            <a:xfrm>
              <a:off x="1018683" y="1932741"/>
              <a:ext cx="663874" cy="585591"/>
            </a:xfrm>
            <a:prstGeom prst="rect">
              <a:avLst/>
            </a:prstGeom>
            <a:noFill/>
          </p:spPr>
          <p:txBody>
            <a:bodyPr wrap="none">
              <a:spAutoFit/>
            </a:bodyPr>
            <a:lstStyle/>
            <a:p>
              <a:pPr algn="ctr"/>
              <a:r>
                <a:rPr lang="en-US" altLang="zh-CN" b="1" dirty="0">
                  <a:solidFill>
                    <a:schemeClr val="bg1"/>
                  </a:solidFill>
                  <a:cs typeface="+mn-ea"/>
                  <a:sym typeface="+mn-lt"/>
                </a:rPr>
                <a:t>01</a:t>
              </a:r>
              <a:endParaRPr lang="zh-CN" altLang="en-US" b="1" dirty="0">
                <a:solidFill>
                  <a:schemeClr val="bg1"/>
                </a:solidFill>
                <a:cs typeface="+mn-ea"/>
                <a:sym typeface="+mn-lt"/>
              </a:endParaRPr>
            </a:p>
          </p:txBody>
        </p:sp>
      </p:grpSp>
      <p:sp>
        <p:nvSpPr>
          <p:cNvPr id="8" name="文本框 7"/>
          <p:cNvSpPr txBox="1"/>
          <p:nvPr/>
        </p:nvSpPr>
        <p:spPr>
          <a:xfrm>
            <a:off x="1515049" y="1735993"/>
            <a:ext cx="2940872" cy="400110"/>
          </a:xfrm>
          <a:prstGeom prst="rect">
            <a:avLst/>
          </a:prstGeom>
          <a:solidFill>
            <a:srgbClr val="1E66DE"/>
          </a:solidFill>
        </p:spPr>
        <p:txBody>
          <a:bodyPr wrap="square">
            <a:spAutoFit/>
          </a:bodyPr>
          <a:lstStyle>
            <a:defPPr>
              <a:defRPr lang="zh-CN"/>
            </a:defPPr>
            <a:lvl1pPr>
              <a:defRPr sz="2000" b="1">
                <a:solidFill>
                  <a:schemeClr val="tx1">
                    <a:lumMod val="75000"/>
                    <a:lumOff val="25000"/>
                  </a:schemeClr>
                </a:solidFill>
                <a:latin typeface="微软雅黑" panose="020B0503020204020204" charset="-122"/>
                <a:ea typeface="微软雅黑" panose="020B0503020204020204" charset="-122"/>
                <a:cs typeface="胡晓波男神体" panose="02010600030101010101" pitchFamily="2" charset="-122"/>
              </a:defRPr>
            </a:lvl1pPr>
          </a:lstStyle>
          <a:p>
            <a:pPr algn="ctr"/>
            <a:r>
              <a:rPr lang="zh-CN" altLang="en-US" dirty="0">
                <a:solidFill>
                  <a:schemeClr val="bg1"/>
                </a:solidFill>
                <a:latin typeface="+mn-lt"/>
                <a:ea typeface="+mn-ea"/>
                <a:cs typeface="+mn-ea"/>
                <a:sym typeface="+mn-lt"/>
              </a:rPr>
              <a:t>应收账款的控制</a:t>
            </a:r>
          </a:p>
        </p:txBody>
      </p:sp>
      <p:sp>
        <p:nvSpPr>
          <p:cNvPr id="3" name="矩形 2"/>
          <p:cNvSpPr/>
          <p:nvPr/>
        </p:nvSpPr>
        <p:spPr>
          <a:xfrm>
            <a:off x="1466731" y="2891697"/>
            <a:ext cx="4350366" cy="2616294"/>
          </a:xfrm>
          <a:prstGeom prst="rect">
            <a:avLst/>
          </a:prstGeom>
        </p:spPr>
        <p:txBody>
          <a:bodyPr wrap="square">
            <a:spAutoFit/>
          </a:bodyPr>
          <a:lstStyle/>
          <a:p>
            <a:pPr>
              <a:lnSpc>
                <a:spcPct val="200000"/>
              </a:lnSpc>
            </a:pPr>
            <a:r>
              <a:rPr lang="en-US" altLang="zh-CN" sz="1400" dirty="0">
                <a:solidFill>
                  <a:schemeClr val="tx1">
                    <a:lumMod val="75000"/>
                    <a:lumOff val="25000"/>
                  </a:schemeClr>
                </a:solidFill>
                <a:cs typeface="+mn-ea"/>
                <a:sym typeface="+mn-lt"/>
              </a:rPr>
              <a:t>1.</a:t>
            </a:r>
            <a:r>
              <a:rPr lang="zh-CN" altLang="en-US" sz="1400" dirty="0">
                <a:solidFill>
                  <a:schemeClr val="tx1">
                    <a:lumMod val="75000"/>
                    <a:lumOff val="25000"/>
                  </a:schemeClr>
                </a:solidFill>
                <a:cs typeface="+mn-ea"/>
                <a:sym typeface="+mn-lt"/>
              </a:rPr>
              <a:t>客户信用风险评估</a:t>
            </a:r>
          </a:p>
          <a:p>
            <a:pPr>
              <a:lnSpc>
                <a:spcPct val="200000"/>
              </a:lnSpc>
            </a:pPr>
            <a:r>
              <a:rPr lang="en-US" altLang="zh-CN" sz="1400" dirty="0">
                <a:solidFill>
                  <a:schemeClr val="tx1">
                    <a:lumMod val="75000"/>
                    <a:lumOff val="25000"/>
                  </a:schemeClr>
                </a:solidFill>
                <a:cs typeface="+mn-ea"/>
                <a:sym typeface="+mn-lt"/>
              </a:rPr>
              <a:t>2.</a:t>
            </a:r>
            <a:r>
              <a:rPr lang="zh-CN" altLang="en-US" sz="1400" dirty="0">
                <a:solidFill>
                  <a:schemeClr val="tx1">
                    <a:lumMod val="75000"/>
                    <a:lumOff val="25000"/>
                  </a:schemeClr>
                </a:solidFill>
                <a:cs typeface="+mn-ea"/>
                <a:sym typeface="+mn-lt"/>
              </a:rPr>
              <a:t>参考信用调查公司的风险报告</a:t>
            </a:r>
          </a:p>
          <a:p>
            <a:pPr>
              <a:lnSpc>
                <a:spcPct val="200000"/>
              </a:lnSpc>
            </a:pPr>
            <a:r>
              <a:rPr lang="en-US" altLang="zh-CN" sz="1400" dirty="0">
                <a:solidFill>
                  <a:schemeClr val="tx1">
                    <a:lumMod val="75000"/>
                    <a:lumOff val="25000"/>
                  </a:schemeClr>
                </a:solidFill>
                <a:cs typeface="+mn-ea"/>
                <a:sym typeface="+mn-lt"/>
              </a:rPr>
              <a:t>3.</a:t>
            </a:r>
            <a:r>
              <a:rPr lang="zh-CN" altLang="en-US" sz="1400" dirty="0">
                <a:solidFill>
                  <a:schemeClr val="tx1">
                    <a:lumMod val="75000"/>
                    <a:lumOff val="25000"/>
                  </a:schemeClr>
                </a:solidFill>
                <a:cs typeface="+mn-ea"/>
                <a:sym typeface="+mn-lt"/>
              </a:rPr>
              <a:t>客户授信额度</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期限的确定</a:t>
            </a:r>
          </a:p>
          <a:p>
            <a:pPr>
              <a:lnSpc>
                <a:spcPct val="200000"/>
              </a:lnSpc>
            </a:pPr>
            <a:r>
              <a:rPr lang="en-US" altLang="zh-CN" sz="1400" dirty="0">
                <a:solidFill>
                  <a:schemeClr val="tx1">
                    <a:lumMod val="75000"/>
                    <a:lumOff val="25000"/>
                  </a:schemeClr>
                </a:solidFill>
                <a:cs typeface="+mn-ea"/>
                <a:sym typeface="+mn-lt"/>
              </a:rPr>
              <a:t>4.</a:t>
            </a:r>
            <a:r>
              <a:rPr lang="zh-CN" altLang="en-US" sz="1400" dirty="0">
                <a:solidFill>
                  <a:schemeClr val="tx1">
                    <a:lumMod val="75000"/>
                    <a:lumOff val="25000"/>
                  </a:schemeClr>
                </a:solidFill>
                <a:cs typeface="+mn-ea"/>
                <a:sym typeface="+mn-lt"/>
              </a:rPr>
              <a:t>公司对客户信用超期和超额的行动</a:t>
            </a:r>
          </a:p>
          <a:p>
            <a:pPr>
              <a:lnSpc>
                <a:spcPct val="200000"/>
              </a:lnSpc>
            </a:pPr>
            <a:r>
              <a:rPr lang="en-US" altLang="zh-CN" sz="1400" dirty="0">
                <a:solidFill>
                  <a:schemeClr val="tx1">
                    <a:lumMod val="75000"/>
                    <a:lumOff val="25000"/>
                  </a:schemeClr>
                </a:solidFill>
                <a:cs typeface="+mn-ea"/>
                <a:sym typeface="+mn-lt"/>
              </a:rPr>
              <a:t>5.</a:t>
            </a:r>
            <a:r>
              <a:rPr lang="zh-CN" altLang="en-US" sz="1400" dirty="0">
                <a:solidFill>
                  <a:schemeClr val="tx1">
                    <a:lumMod val="75000"/>
                    <a:lumOff val="25000"/>
                  </a:schemeClr>
                </a:solidFill>
                <a:cs typeface="+mn-ea"/>
                <a:sym typeface="+mn-lt"/>
              </a:rPr>
              <a:t>公司本身对风险的态度</a:t>
            </a:r>
          </a:p>
          <a:p>
            <a:pPr>
              <a:lnSpc>
                <a:spcPct val="200000"/>
              </a:lnSpc>
            </a:pPr>
            <a:r>
              <a:rPr lang="en-US" altLang="zh-CN" sz="1400" dirty="0">
                <a:solidFill>
                  <a:schemeClr val="tx1">
                    <a:lumMod val="75000"/>
                    <a:lumOff val="25000"/>
                  </a:schemeClr>
                </a:solidFill>
                <a:cs typeface="+mn-ea"/>
                <a:sym typeface="+mn-lt"/>
              </a:rPr>
              <a:t>6.</a:t>
            </a:r>
            <a:r>
              <a:rPr lang="zh-CN" altLang="en-US" sz="1400" dirty="0">
                <a:solidFill>
                  <a:schemeClr val="tx1">
                    <a:lumMod val="75000"/>
                    <a:lumOff val="25000"/>
                  </a:schemeClr>
                </a:solidFill>
                <a:cs typeface="+mn-ea"/>
                <a:sym typeface="+mn-lt"/>
              </a:rPr>
              <a:t>制定客户对公司的重要程度以及风险大小</a:t>
            </a:r>
          </a:p>
        </p:txBody>
      </p:sp>
      <p:sp>
        <p:nvSpPr>
          <p:cNvPr id="5" name="矩形 4"/>
          <p:cNvSpPr/>
          <p:nvPr/>
        </p:nvSpPr>
        <p:spPr>
          <a:xfrm>
            <a:off x="2072414" y="2411468"/>
            <a:ext cx="1826141" cy="338554"/>
          </a:xfrm>
          <a:prstGeom prst="rect">
            <a:avLst/>
          </a:prstGeom>
        </p:spPr>
        <p:txBody>
          <a:bodyPr wrap="none">
            <a:spAutoFit/>
          </a:bodyPr>
          <a:lstStyle/>
          <a:p>
            <a:r>
              <a:rPr lang="zh-CN" altLang="en-US" sz="1600" b="1" dirty="0">
                <a:solidFill>
                  <a:schemeClr val="tx1">
                    <a:lumMod val="75000"/>
                    <a:lumOff val="25000"/>
                  </a:schemeClr>
                </a:solidFill>
                <a:cs typeface="+mn-ea"/>
                <a:sym typeface="+mn-lt"/>
              </a:rPr>
              <a:t>建立信用管理体系</a:t>
            </a:r>
          </a:p>
        </p:txBody>
      </p:sp>
      <p:sp>
        <p:nvSpPr>
          <p:cNvPr id="7" name="矩形 6"/>
          <p:cNvSpPr/>
          <p:nvPr/>
        </p:nvSpPr>
        <p:spPr>
          <a:xfrm>
            <a:off x="6154001" y="1763259"/>
            <a:ext cx="4222613" cy="628826"/>
          </a:xfrm>
          <a:prstGeom prst="rect">
            <a:avLst/>
          </a:prstGeom>
        </p:spPr>
        <p:txBody>
          <a:bodyPr wrap="square">
            <a:spAutoFit/>
          </a:bodyPr>
          <a:lstStyle/>
          <a:p>
            <a:pPr>
              <a:lnSpc>
                <a:spcPct val="130000"/>
              </a:lnSpc>
            </a:pPr>
            <a:r>
              <a:rPr lang="zh-CN" altLang="en-US" sz="1400" dirty="0">
                <a:solidFill>
                  <a:schemeClr val="tx1">
                    <a:lumMod val="75000"/>
                    <a:lumOff val="25000"/>
                  </a:schemeClr>
                </a:solidFill>
                <a:cs typeface="+mn-ea"/>
                <a:sym typeface="+mn-lt"/>
              </a:rPr>
              <a:t>客户的订单需要通过财务的信用审核，以确定有无超期或超额</a:t>
            </a:r>
          </a:p>
        </p:txBody>
      </p:sp>
      <p:sp>
        <p:nvSpPr>
          <p:cNvPr id="9" name="矩形 8"/>
          <p:cNvSpPr/>
          <p:nvPr/>
        </p:nvSpPr>
        <p:spPr>
          <a:xfrm>
            <a:off x="6154001" y="2880428"/>
            <a:ext cx="3954929" cy="348750"/>
          </a:xfrm>
          <a:prstGeom prst="rect">
            <a:avLst/>
          </a:prstGeom>
        </p:spPr>
        <p:txBody>
          <a:bodyPr wrap="none">
            <a:spAutoFit/>
          </a:bodyPr>
          <a:lstStyle/>
          <a:p>
            <a:pPr>
              <a:lnSpc>
                <a:spcPct val="130000"/>
              </a:lnSpc>
            </a:pPr>
            <a:r>
              <a:rPr lang="zh-CN" altLang="en-US" sz="1400" dirty="0">
                <a:solidFill>
                  <a:schemeClr val="tx1">
                    <a:lumMod val="75000"/>
                    <a:lumOff val="25000"/>
                  </a:schemeClr>
                </a:solidFill>
                <a:cs typeface="+mn-ea"/>
                <a:sym typeface="+mn-lt"/>
              </a:rPr>
              <a:t>对有超期或超额的客户订单由更高的管理层批准</a:t>
            </a:r>
          </a:p>
        </p:txBody>
      </p:sp>
      <p:sp>
        <p:nvSpPr>
          <p:cNvPr id="10" name="矩形 9"/>
          <p:cNvSpPr/>
          <p:nvPr/>
        </p:nvSpPr>
        <p:spPr>
          <a:xfrm>
            <a:off x="6154001" y="3751778"/>
            <a:ext cx="4411727" cy="628826"/>
          </a:xfrm>
          <a:prstGeom prst="rect">
            <a:avLst/>
          </a:prstGeom>
        </p:spPr>
        <p:txBody>
          <a:bodyPr wrap="square">
            <a:spAutoFit/>
          </a:bodyPr>
          <a:lstStyle/>
          <a:p>
            <a:pPr>
              <a:lnSpc>
                <a:spcPct val="130000"/>
              </a:lnSpc>
            </a:pPr>
            <a:r>
              <a:rPr lang="zh-CN" altLang="en-US" sz="1400" dirty="0">
                <a:solidFill>
                  <a:schemeClr val="tx1">
                    <a:lumMod val="75000"/>
                    <a:lumOff val="25000"/>
                  </a:schemeClr>
                </a:solidFill>
                <a:cs typeface="+mn-ea"/>
                <a:sym typeface="+mn-lt"/>
              </a:rPr>
              <a:t>发票和客户的回款需及时地输入信用管理系统，使系统可以随时反映最新的情况</a:t>
            </a:r>
          </a:p>
        </p:txBody>
      </p:sp>
      <p:sp>
        <p:nvSpPr>
          <p:cNvPr id="11" name="矩形 10"/>
          <p:cNvSpPr/>
          <p:nvPr/>
        </p:nvSpPr>
        <p:spPr>
          <a:xfrm>
            <a:off x="6154001" y="4807488"/>
            <a:ext cx="4095684" cy="628826"/>
          </a:xfrm>
          <a:prstGeom prst="rect">
            <a:avLst/>
          </a:prstGeom>
        </p:spPr>
        <p:txBody>
          <a:bodyPr wrap="square">
            <a:spAutoFit/>
          </a:bodyPr>
          <a:lstStyle/>
          <a:p>
            <a:pPr>
              <a:lnSpc>
                <a:spcPct val="130000"/>
              </a:lnSpc>
            </a:pPr>
            <a:r>
              <a:rPr lang="zh-CN" altLang="en-US" sz="1400" dirty="0">
                <a:solidFill>
                  <a:schemeClr val="tx1">
                    <a:lumMod val="75000"/>
                    <a:lumOff val="25000"/>
                  </a:schemeClr>
                </a:solidFill>
                <a:cs typeface="+mn-ea"/>
                <a:sym typeface="+mn-lt"/>
              </a:rPr>
              <a:t>定期审视应收账款的明细账龄表，对超期或超额的客户要通过销售部门及时催款</a:t>
            </a:r>
          </a:p>
        </p:txBody>
      </p:sp>
      <p:sp>
        <p:nvSpPr>
          <p:cNvPr id="50" name="标题 1"/>
          <p:cNvSpPr txBox="1"/>
          <p:nvPr/>
        </p:nvSpPr>
        <p:spPr>
          <a:xfrm>
            <a:off x="1718929" y="998610"/>
            <a:ext cx="2438623" cy="358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chemeClr val="tx1">
                    <a:lumMod val="75000"/>
                    <a:lumOff val="25000"/>
                  </a:schemeClr>
                </a:solidFill>
                <a:latin typeface="+mn-lt"/>
                <a:ea typeface="+mn-ea"/>
                <a:cs typeface="+mn-ea"/>
                <a:sym typeface="+mn-lt"/>
              </a:rPr>
              <a:t>预算监控与控制</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heel(1)">
                                      <p:cBhvr>
                                        <p:cTn id="33" dur="2000"/>
                                        <p:tgtEl>
                                          <p:spTgt spid="51"/>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wheel(1)">
                                      <p:cBhvr>
                                        <p:cTn id="36" dur="2000"/>
                                        <p:tgtEl>
                                          <p:spTgt spid="52"/>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wheel(1)">
                                      <p:cBhvr>
                                        <p:cTn id="39" dur="2000"/>
                                        <p:tgtEl>
                                          <p:spTgt spid="53"/>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heel(1)">
                                      <p:cBhvr>
                                        <p:cTn id="42" dur="2000"/>
                                        <p:tgtEl>
                                          <p:spTgt spid="5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500"/>
                            </p:stCondLst>
                            <p:childTnLst>
                              <p:par>
                                <p:cTn id="49" presetID="42" presetClass="entr" presetSubtype="0"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anim calcmode="lin" valueType="num">
                                      <p:cBhvr>
                                        <p:cTn id="52" dur="1000" fill="hold"/>
                                        <p:tgtEl>
                                          <p:spTgt spid="7"/>
                                        </p:tgtEl>
                                        <p:attrNameLst>
                                          <p:attrName>ppt_x</p:attrName>
                                        </p:attrNameLst>
                                      </p:cBhvr>
                                      <p:tavLst>
                                        <p:tav tm="0">
                                          <p:val>
                                            <p:strVal val="#ppt_x"/>
                                          </p:val>
                                        </p:tav>
                                        <p:tav tm="100000">
                                          <p:val>
                                            <p:strVal val="#ppt_x"/>
                                          </p:val>
                                        </p:tav>
                                      </p:tavLst>
                                    </p:anim>
                                    <p:anim calcmode="lin" valueType="num">
                                      <p:cBhvr>
                                        <p:cTn id="5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left)">
                                      <p:cBhvr>
                                        <p:cTn id="58" dur="500"/>
                                        <p:tgtEl>
                                          <p:spTgt spid="47"/>
                                        </p:tgtEl>
                                      </p:cBhvr>
                                    </p:animEffect>
                                  </p:childTnLst>
                                </p:cTn>
                              </p:par>
                            </p:childTnLst>
                          </p:cTn>
                        </p:par>
                        <p:par>
                          <p:cTn id="59" fill="hold">
                            <p:stCondLst>
                              <p:cond delay="500"/>
                            </p:stCondLst>
                            <p:childTnLst>
                              <p:par>
                                <p:cTn id="60" presetID="42" presetClass="entr" presetSubtype="0"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1000"/>
                                        <p:tgtEl>
                                          <p:spTgt spid="9"/>
                                        </p:tgtEl>
                                      </p:cBhvr>
                                    </p:animEffect>
                                    <p:anim calcmode="lin" valueType="num">
                                      <p:cBhvr>
                                        <p:cTn id="63" dur="1000" fill="hold"/>
                                        <p:tgtEl>
                                          <p:spTgt spid="9"/>
                                        </p:tgtEl>
                                        <p:attrNameLst>
                                          <p:attrName>ppt_x</p:attrName>
                                        </p:attrNameLst>
                                      </p:cBhvr>
                                      <p:tavLst>
                                        <p:tav tm="0">
                                          <p:val>
                                            <p:strVal val="#ppt_x"/>
                                          </p:val>
                                        </p:tav>
                                        <p:tav tm="100000">
                                          <p:val>
                                            <p:strVal val="#ppt_x"/>
                                          </p:val>
                                        </p:tav>
                                      </p:tavLst>
                                    </p:anim>
                                    <p:anim calcmode="lin" valueType="num">
                                      <p:cBhvr>
                                        <p:cTn id="6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wipe(left)">
                                      <p:cBhvr>
                                        <p:cTn id="69" dur="500"/>
                                        <p:tgtEl>
                                          <p:spTgt spid="48"/>
                                        </p:tgtEl>
                                      </p:cBhvr>
                                    </p:animEffect>
                                  </p:childTnLst>
                                </p:cTn>
                              </p:par>
                            </p:childTnLst>
                          </p:cTn>
                        </p:par>
                        <p:par>
                          <p:cTn id="70" fill="hold">
                            <p:stCondLst>
                              <p:cond delay="500"/>
                            </p:stCondLst>
                            <p:childTnLst>
                              <p:par>
                                <p:cTn id="71" presetID="42" presetClass="entr" presetSubtype="0" fill="hold" grpId="0" nodeType="after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1000"/>
                                        <p:tgtEl>
                                          <p:spTgt spid="10"/>
                                        </p:tgtEl>
                                      </p:cBhvr>
                                    </p:animEffect>
                                    <p:anim calcmode="lin" valueType="num">
                                      <p:cBhvr>
                                        <p:cTn id="74" dur="1000" fill="hold"/>
                                        <p:tgtEl>
                                          <p:spTgt spid="10"/>
                                        </p:tgtEl>
                                        <p:attrNameLst>
                                          <p:attrName>ppt_x</p:attrName>
                                        </p:attrNameLst>
                                      </p:cBhvr>
                                      <p:tavLst>
                                        <p:tav tm="0">
                                          <p:val>
                                            <p:strVal val="#ppt_x"/>
                                          </p:val>
                                        </p:tav>
                                        <p:tav tm="100000">
                                          <p:val>
                                            <p:strVal val="#ppt_x"/>
                                          </p:val>
                                        </p:tav>
                                      </p:tavLst>
                                    </p:anim>
                                    <p:anim calcmode="lin" valueType="num">
                                      <p:cBhvr>
                                        <p:cTn id="7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49"/>
                                        </p:tgtEl>
                                        <p:attrNameLst>
                                          <p:attrName>style.visibility</p:attrName>
                                        </p:attrNameLst>
                                      </p:cBhvr>
                                      <p:to>
                                        <p:strVal val="visible"/>
                                      </p:to>
                                    </p:set>
                                    <p:animEffect transition="in" filter="wipe(left)">
                                      <p:cBhvr>
                                        <p:cTn id="80" dur="500"/>
                                        <p:tgtEl>
                                          <p:spTgt spid="49"/>
                                        </p:tgtEl>
                                      </p:cBhvr>
                                    </p:animEffect>
                                  </p:childTnLst>
                                </p:cTn>
                              </p:par>
                            </p:childTnLst>
                          </p:cTn>
                        </p:par>
                        <p:par>
                          <p:cTn id="81" fill="hold">
                            <p:stCondLst>
                              <p:cond delay="500"/>
                            </p:stCondLst>
                            <p:childTnLst>
                              <p:par>
                                <p:cTn id="82" presetID="42" presetClass="entr" presetSubtype="0" fill="hold" grpId="0" nodeType="after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fade">
                                      <p:cBhvr>
                                        <p:cTn id="84" dur="1000"/>
                                        <p:tgtEl>
                                          <p:spTgt spid="11"/>
                                        </p:tgtEl>
                                      </p:cBhvr>
                                    </p:animEffect>
                                    <p:anim calcmode="lin" valueType="num">
                                      <p:cBhvr>
                                        <p:cTn id="85" dur="1000" fill="hold"/>
                                        <p:tgtEl>
                                          <p:spTgt spid="11"/>
                                        </p:tgtEl>
                                        <p:attrNameLst>
                                          <p:attrName>ppt_x</p:attrName>
                                        </p:attrNameLst>
                                      </p:cBhvr>
                                      <p:tavLst>
                                        <p:tav tm="0">
                                          <p:val>
                                            <p:strVal val="#ppt_x"/>
                                          </p:val>
                                        </p:tav>
                                        <p:tav tm="100000">
                                          <p:val>
                                            <p:strVal val="#ppt_x"/>
                                          </p:val>
                                        </p:tav>
                                      </p:tavLst>
                                    </p:anim>
                                    <p:anim calcmode="lin" valueType="num">
                                      <p:cBhvr>
                                        <p:cTn id="8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P spid="8" grpId="0" animBg="1"/>
      <p:bldP spid="3" grpId="0"/>
      <p:bldP spid="5" grpId="0"/>
      <p:bldP spid="7" grpId="0"/>
      <p:bldP spid="9" grpId="0"/>
      <p:bldP spid="10" grpId="0"/>
      <p:bldP spid="11"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r="6515"/>
          <a:stretch>
            <a:fillRect/>
          </a:stretch>
        </p:blipFill>
        <p:spPr>
          <a:xfrm>
            <a:off x="-4" y="0"/>
            <a:ext cx="12223531" cy="6858000"/>
          </a:xfrm>
          <a:prstGeom prst="rect">
            <a:avLst/>
          </a:prstGeom>
        </p:spPr>
      </p:pic>
      <p:sp>
        <p:nvSpPr>
          <p:cNvPr id="16" name="矩形: 圆角 15"/>
          <p:cNvSpPr/>
          <p:nvPr/>
        </p:nvSpPr>
        <p:spPr>
          <a:xfrm>
            <a:off x="404037" y="1158948"/>
            <a:ext cx="11366206" cy="4561367"/>
          </a:xfrm>
          <a:prstGeom prst="roundRect">
            <a:avLst>
              <a:gd name="adj" fmla="val 98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2" name="文本框 11"/>
          <p:cNvSpPr txBox="1"/>
          <p:nvPr/>
        </p:nvSpPr>
        <p:spPr>
          <a:xfrm>
            <a:off x="5426046" y="4246415"/>
            <a:ext cx="4969686" cy="369332"/>
          </a:xfrm>
          <a:prstGeom prst="rect">
            <a:avLst/>
          </a:prstGeom>
          <a:noFill/>
        </p:spPr>
        <p:txBody>
          <a:bodyPr wrap="square" rtlCol="0">
            <a:spAutoFit/>
          </a:bodyPr>
          <a:lstStyle/>
          <a:p>
            <a:pPr algn="dist"/>
            <a:r>
              <a:rPr lang="en-US" altLang="zh-CN" dirty="0">
                <a:solidFill>
                  <a:schemeClr val="tx1">
                    <a:lumMod val="75000"/>
                    <a:lumOff val="25000"/>
                  </a:schemeClr>
                </a:solidFill>
                <a:latin typeface="+mn-ea"/>
                <a:cs typeface="+mn-ea"/>
                <a:sym typeface="+mn-lt"/>
              </a:rPr>
              <a:t>Financial budget training</a:t>
            </a:r>
            <a:endParaRPr lang="zh-CN" altLang="en-US" dirty="0">
              <a:solidFill>
                <a:schemeClr val="tx1">
                  <a:lumMod val="75000"/>
                  <a:lumOff val="25000"/>
                </a:schemeClr>
              </a:solidFill>
              <a:latin typeface="+mn-ea"/>
              <a:cs typeface="+mn-ea"/>
              <a:sym typeface="+mn-lt"/>
            </a:endParaRPr>
          </a:p>
        </p:txBody>
      </p:sp>
      <p:cxnSp>
        <p:nvCxnSpPr>
          <p:cNvPr id="17" name="直接连接符 16"/>
          <p:cNvCxnSpPr/>
          <p:nvPr/>
        </p:nvCxnSpPr>
        <p:spPr>
          <a:xfrm>
            <a:off x="5239031" y="4053068"/>
            <a:ext cx="535881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5426046" y="2176035"/>
            <a:ext cx="1954501" cy="646331"/>
          </a:xfrm>
          <a:prstGeom prst="rect">
            <a:avLst/>
          </a:prstGeom>
          <a:solidFill>
            <a:srgbClr val="1E66DE"/>
          </a:solidFill>
        </p:spPr>
        <p:txBody>
          <a:bodyPr wrap="square">
            <a:spAutoFit/>
          </a:bodyPr>
          <a:lstStyle>
            <a:defPPr>
              <a:defRPr lang="zh-CN"/>
            </a:defPPr>
            <a:lvl1pPr>
              <a:defRPr sz="4800" b="1">
                <a:solidFill>
                  <a:schemeClr val="tx1">
                    <a:lumMod val="75000"/>
                    <a:lumOff val="25000"/>
                  </a:schemeClr>
                </a:solidFill>
                <a:latin typeface="+mn-ea"/>
                <a:cs typeface="+mn-ea"/>
              </a:defRPr>
            </a:lvl1pPr>
          </a:lstStyle>
          <a:p>
            <a:pPr algn="ctr"/>
            <a:r>
              <a:rPr lang="en-US" altLang="zh-CN" sz="3600" dirty="0">
                <a:solidFill>
                  <a:schemeClr val="bg1"/>
                </a:solidFill>
              </a:rPr>
              <a:t>PAR01</a:t>
            </a:r>
            <a:endParaRPr lang="zh-CN" altLang="en-US" sz="3600" dirty="0">
              <a:solidFill>
                <a:schemeClr val="bg1"/>
              </a:solidFill>
            </a:endParaRPr>
          </a:p>
        </p:txBody>
      </p:sp>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675" y="1253621"/>
            <a:ext cx="3984696" cy="3984696"/>
          </a:xfrm>
          <a:prstGeom prst="rect">
            <a:avLst/>
          </a:prstGeom>
        </p:spPr>
      </p:pic>
      <p:sp>
        <p:nvSpPr>
          <p:cNvPr id="18" name="文本框 17"/>
          <p:cNvSpPr txBox="1"/>
          <p:nvPr/>
        </p:nvSpPr>
        <p:spPr>
          <a:xfrm>
            <a:off x="5239031" y="3057984"/>
            <a:ext cx="5358810" cy="923330"/>
          </a:xfrm>
          <a:prstGeom prst="rect">
            <a:avLst/>
          </a:prstGeom>
          <a:noFill/>
        </p:spPr>
        <p:txBody>
          <a:bodyPr wrap="square">
            <a:spAutoFit/>
          </a:bodyPr>
          <a:lstStyle/>
          <a:p>
            <a:pPr algn="dist"/>
            <a:r>
              <a:rPr lang="zh-CN" altLang="en-US" sz="5400" b="1">
                <a:solidFill>
                  <a:srgbClr val="1E66DE"/>
                </a:solidFill>
                <a:latin typeface="+mn-ea"/>
                <a:cs typeface="+mn-ea"/>
                <a:sym typeface="+mn-lt"/>
              </a:rPr>
              <a:t>财务预算是什么</a:t>
            </a:r>
            <a:endParaRPr lang="zh-CN" altLang="en-US" sz="5400" b="1" dirty="0">
              <a:solidFill>
                <a:srgbClr val="1E66DE"/>
              </a:solidFill>
              <a:latin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heel(1)">
                                      <p:cBhvr>
                                        <p:cTn id="10" dur="2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childTnLst>
                          </p:cTn>
                        </p:par>
                        <p:par>
                          <p:cTn id="31" fill="hold">
                            <p:stCondLst>
                              <p:cond delay="2500"/>
                            </p:stCondLst>
                            <p:childTnLst>
                              <p:par>
                                <p:cTn id="32" presetID="1"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p:bldP spid="14" grpId="0" animBg="1"/>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18928" y="2615238"/>
            <a:ext cx="5439253" cy="2702663"/>
          </a:xfrm>
          <a:prstGeom prst="rect">
            <a:avLst/>
          </a:prstGeom>
        </p:spPr>
        <p:txBody>
          <a:bodyPr wrap="square">
            <a:spAutoFit/>
          </a:bodyPr>
          <a:lstStyle/>
          <a:p>
            <a:pPr>
              <a:lnSpc>
                <a:spcPct val="130000"/>
              </a:lnSpc>
            </a:pPr>
            <a:r>
              <a:rPr lang="zh-CN" altLang="en-US" sz="1600" dirty="0">
                <a:solidFill>
                  <a:schemeClr val="tx1">
                    <a:lumMod val="75000"/>
                    <a:lumOff val="25000"/>
                  </a:schemeClr>
                </a:solidFill>
                <a:cs typeface="+mn-ea"/>
                <a:sym typeface="+mn-lt"/>
              </a:rPr>
              <a:t>按时付款与按时收款其实同等重要</a:t>
            </a:r>
          </a:p>
          <a:p>
            <a:pPr>
              <a:lnSpc>
                <a:spcPct val="130000"/>
              </a:lnSpc>
            </a:pPr>
            <a:r>
              <a:rPr lang="zh-CN" altLang="en-US" sz="1600" dirty="0">
                <a:solidFill>
                  <a:schemeClr val="tx1">
                    <a:lumMod val="75000"/>
                    <a:lumOff val="25000"/>
                  </a:schemeClr>
                </a:solidFill>
                <a:cs typeface="+mn-ea"/>
                <a:sym typeface="+mn-lt"/>
              </a:rPr>
              <a:t>国外的供应商对其客户的信用管理是非常严格的</a:t>
            </a:r>
          </a:p>
          <a:p>
            <a:pPr>
              <a:lnSpc>
                <a:spcPct val="130000"/>
              </a:lnSpc>
            </a:pPr>
            <a:r>
              <a:rPr lang="zh-CN" altLang="en-US" sz="1600" dirty="0">
                <a:solidFill>
                  <a:schemeClr val="tx1">
                    <a:lumMod val="75000"/>
                    <a:lumOff val="25000"/>
                  </a:schemeClr>
                </a:solidFill>
                <a:cs typeface="+mn-ea"/>
                <a:sym typeface="+mn-lt"/>
              </a:rPr>
              <a:t>●更严厉的价格条款</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如预付款</a:t>
            </a:r>
          </a:p>
          <a:p>
            <a:pPr>
              <a:lnSpc>
                <a:spcPct val="130000"/>
              </a:lnSpc>
            </a:pPr>
            <a:r>
              <a:rPr lang="zh-CN" altLang="en-US" sz="1600" dirty="0">
                <a:solidFill>
                  <a:schemeClr val="tx1">
                    <a:lumMod val="75000"/>
                    <a:lumOff val="25000"/>
                  </a:schemeClr>
                </a:solidFill>
                <a:cs typeface="+mn-ea"/>
                <a:sym typeface="+mn-lt"/>
              </a:rPr>
              <a:t>●更高的单价</a:t>
            </a:r>
          </a:p>
          <a:p>
            <a:pPr>
              <a:lnSpc>
                <a:spcPct val="130000"/>
              </a:lnSpc>
            </a:pPr>
            <a:r>
              <a:rPr lang="zh-CN" altLang="en-US" sz="1600" dirty="0">
                <a:solidFill>
                  <a:schemeClr val="tx1">
                    <a:lumMod val="75000"/>
                    <a:lumOff val="25000"/>
                  </a:schemeClr>
                </a:solidFill>
                <a:cs typeface="+mn-ea"/>
                <a:sym typeface="+mn-lt"/>
              </a:rPr>
              <a:t>●停止发货</a:t>
            </a:r>
          </a:p>
          <a:p>
            <a:pPr>
              <a:lnSpc>
                <a:spcPct val="130000"/>
              </a:lnSpc>
            </a:pPr>
            <a:r>
              <a:rPr lang="zh-CN" altLang="en-US" sz="1600" dirty="0">
                <a:solidFill>
                  <a:schemeClr val="tx1">
                    <a:lumMod val="75000"/>
                    <a:lumOff val="25000"/>
                  </a:schemeClr>
                </a:solidFill>
                <a:cs typeface="+mn-ea"/>
                <a:sym typeface="+mn-lt"/>
              </a:rPr>
              <a:t>定期审核应付账款的明细账龄表</a:t>
            </a:r>
          </a:p>
          <a:p>
            <a:pPr>
              <a:lnSpc>
                <a:spcPct val="130000"/>
              </a:lnSpc>
            </a:pPr>
            <a:r>
              <a:rPr lang="zh-CN" altLang="en-US" sz="1600" dirty="0">
                <a:solidFill>
                  <a:schemeClr val="tx1">
                    <a:lumMod val="75000"/>
                    <a:lumOff val="25000"/>
                  </a:schemeClr>
                </a:solidFill>
                <a:cs typeface="+mn-ea"/>
                <a:sym typeface="+mn-lt"/>
              </a:rPr>
              <a:t>对有问题的发票及时跟踪和解决</a:t>
            </a:r>
          </a:p>
          <a:p>
            <a:pPr>
              <a:lnSpc>
                <a:spcPct val="130000"/>
              </a:lnSpc>
            </a:pPr>
            <a:r>
              <a:rPr lang="zh-CN" altLang="en-US" sz="1600" dirty="0">
                <a:solidFill>
                  <a:schemeClr val="tx1">
                    <a:lumMod val="75000"/>
                    <a:lumOff val="25000"/>
                  </a:schemeClr>
                </a:solidFill>
                <a:cs typeface="+mn-ea"/>
                <a:sym typeface="+mn-lt"/>
              </a:rPr>
              <a:t>提早付款同样是问题</a:t>
            </a:r>
            <a:endParaRPr lang="en-US" altLang="zh-CN" sz="1600" dirty="0">
              <a:solidFill>
                <a:schemeClr val="tx1">
                  <a:lumMod val="75000"/>
                  <a:lumOff val="25000"/>
                </a:schemeClr>
              </a:solidFill>
              <a:cs typeface="+mn-ea"/>
              <a:sym typeface="+mn-lt"/>
            </a:endParaRPr>
          </a:p>
        </p:txBody>
      </p:sp>
      <p:sp>
        <p:nvSpPr>
          <p:cNvPr id="6" name="文本框 5"/>
          <p:cNvSpPr txBox="1"/>
          <p:nvPr/>
        </p:nvSpPr>
        <p:spPr>
          <a:xfrm>
            <a:off x="1718929" y="1954671"/>
            <a:ext cx="3247920" cy="461665"/>
          </a:xfrm>
          <a:prstGeom prst="rect">
            <a:avLst/>
          </a:prstGeom>
          <a:solidFill>
            <a:srgbClr val="1E66DE"/>
          </a:solidFill>
        </p:spPr>
        <p:txBody>
          <a:bodyPr wrap="square">
            <a:spAutoFit/>
          </a:bodyPr>
          <a:lstStyle>
            <a:defPPr>
              <a:defRPr lang="zh-CN"/>
            </a:defPPr>
            <a:lvl1pPr algn="ctr">
              <a:defRPr sz="2400">
                <a:solidFill>
                  <a:srgbClr val="3D90C3"/>
                </a:solidFill>
                <a:latin typeface="胡晓波男神体" panose="02010600030101010101" pitchFamily="2" charset="-122"/>
                <a:ea typeface="胡晓波男神体" panose="02010600030101010101" pitchFamily="2" charset="-122"/>
                <a:cs typeface="胡晓波男神体" panose="02010600030101010101" pitchFamily="2" charset="-122"/>
              </a:defRPr>
            </a:lvl1pPr>
          </a:lstStyle>
          <a:p>
            <a:r>
              <a:rPr lang="zh-CN" altLang="en-US" b="1" dirty="0">
                <a:solidFill>
                  <a:schemeClr val="bg1"/>
                </a:solidFill>
                <a:latin typeface="+mn-lt"/>
                <a:ea typeface="+mn-ea"/>
                <a:cs typeface="+mn-ea"/>
                <a:sym typeface="+mn-lt"/>
              </a:rPr>
              <a:t>应收账款的控制</a:t>
            </a:r>
          </a:p>
        </p:txBody>
      </p:sp>
      <p:sp>
        <p:nvSpPr>
          <p:cNvPr id="5" name="标题 1"/>
          <p:cNvSpPr txBox="1"/>
          <p:nvPr/>
        </p:nvSpPr>
        <p:spPr>
          <a:xfrm>
            <a:off x="1718929" y="998610"/>
            <a:ext cx="2438623" cy="358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chemeClr val="tx1">
                    <a:lumMod val="75000"/>
                    <a:lumOff val="25000"/>
                  </a:schemeClr>
                </a:solidFill>
                <a:latin typeface="+mn-lt"/>
                <a:ea typeface="+mn-ea"/>
                <a:cs typeface="+mn-ea"/>
                <a:sym typeface="+mn-lt"/>
              </a:rPr>
              <a:t>预算监控与控制</a:t>
            </a: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1141" y="998610"/>
            <a:ext cx="5047673" cy="50476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030680" y="1883240"/>
            <a:ext cx="2592288" cy="461665"/>
          </a:xfrm>
          <a:prstGeom prst="rect">
            <a:avLst/>
          </a:prstGeom>
          <a:solidFill>
            <a:srgbClr val="1E66DE"/>
          </a:solidFill>
        </p:spPr>
        <p:txBody>
          <a:bodyPr wrap="square">
            <a:spAutoFit/>
          </a:bodyPr>
          <a:lstStyle>
            <a:defPPr>
              <a:defRPr lang="zh-CN"/>
            </a:defPPr>
            <a:lvl1pPr algn="ctr">
              <a:defRPr sz="2400">
                <a:solidFill>
                  <a:srgbClr val="3D90C3"/>
                </a:solidFill>
                <a:latin typeface="胡晓波男神体" panose="02010600030101010101" pitchFamily="2" charset="-122"/>
                <a:ea typeface="胡晓波男神体" panose="02010600030101010101" pitchFamily="2" charset="-122"/>
                <a:cs typeface="胡晓波男神体" panose="02010600030101010101" pitchFamily="2" charset="-122"/>
              </a:defRPr>
            </a:lvl1pPr>
          </a:lstStyle>
          <a:p>
            <a:r>
              <a:rPr lang="zh-CN" altLang="en-US" b="1" dirty="0">
                <a:solidFill>
                  <a:schemeClr val="bg1"/>
                </a:solidFill>
                <a:latin typeface="+mn-lt"/>
                <a:ea typeface="+mn-ea"/>
                <a:cs typeface="+mn-ea"/>
                <a:sym typeface="+mn-lt"/>
              </a:rPr>
              <a:t>预算控制方法</a:t>
            </a:r>
          </a:p>
        </p:txBody>
      </p:sp>
      <p:sp>
        <p:nvSpPr>
          <p:cNvPr id="8" name="文本框 7"/>
          <p:cNvSpPr txBox="1"/>
          <p:nvPr/>
        </p:nvSpPr>
        <p:spPr>
          <a:xfrm>
            <a:off x="2252353" y="2501709"/>
            <a:ext cx="1723549" cy="400110"/>
          </a:xfrm>
          <a:prstGeom prst="rect">
            <a:avLst/>
          </a:prstGeom>
          <a:noFill/>
        </p:spPr>
        <p:txBody>
          <a:bodyPr wrap="square">
            <a:spAutoFit/>
          </a:bodyPr>
          <a:lstStyle>
            <a:defPPr>
              <a:defRPr lang="zh-CN"/>
            </a:defPPr>
            <a:lvl1pPr>
              <a:defRPr sz="2400">
                <a:solidFill>
                  <a:srgbClr val="3D90C3"/>
                </a:solidFill>
                <a:latin typeface="胡晓波男神体" panose="02010600030101010101" pitchFamily="2" charset="-122"/>
                <a:ea typeface="胡晓波男神体" panose="02010600030101010101" pitchFamily="2" charset="-122"/>
                <a:cs typeface="胡晓波男神体" panose="02010600030101010101" pitchFamily="2" charset="-122"/>
              </a:defRPr>
            </a:lvl1pPr>
          </a:lstStyle>
          <a:p>
            <a:r>
              <a:rPr lang="zh-CN" altLang="en-US" sz="2000" b="1" dirty="0">
                <a:solidFill>
                  <a:srgbClr val="1E66DE"/>
                </a:solidFill>
                <a:latin typeface="+mn-lt"/>
                <a:ea typeface="+mn-ea"/>
                <a:cs typeface="+mn-ea"/>
                <a:sym typeface="+mn-lt"/>
              </a:rPr>
              <a:t>存货的控制</a:t>
            </a:r>
          </a:p>
        </p:txBody>
      </p:sp>
      <p:sp>
        <p:nvSpPr>
          <p:cNvPr id="3" name="矩形 2"/>
          <p:cNvSpPr/>
          <p:nvPr/>
        </p:nvSpPr>
        <p:spPr>
          <a:xfrm>
            <a:off x="2356376" y="2938273"/>
            <a:ext cx="7775080" cy="422295"/>
          </a:xfrm>
          <a:prstGeom prst="rect">
            <a:avLst/>
          </a:prstGeom>
        </p:spPr>
        <p:txBody>
          <a:bodyPr wrap="square">
            <a:spAutoFit/>
          </a:bodyPr>
          <a:lstStyle/>
          <a:p>
            <a:pPr>
              <a:lnSpc>
                <a:spcPct val="150000"/>
              </a:lnSpc>
            </a:pPr>
            <a:r>
              <a:rPr lang="zh-CN" altLang="en-US" sz="1600" dirty="0">
                <a:solidFill>
                  <a:schemeClr val="tx1">
                    <a:lumMod val="75000"/>
                    <a:lumOff val="25000"/>
                  </a:schemeClr>
                </a:solidFill>
                <a:cs typeface="+mn-ea"/>
                <a:sym typeface="+mn-lt"/>
              </a:rPr>
              <a:t>    明确存货管理是谁的工作内容和责任财务基本上只是履行监督的职能</a:t>
            </a:r>
            <a:r>
              <a:rPr lang="en-US" altLang="zh-CN" sz="1600" dirty="0">
                <a:solidFill>
                  <a:schemeClr val="tx1">
                    <a:lumMod val="75000"/>
                    <a:lumOff val="25000"/>
                  </a:schemeClr>
                </a:solidFill>
                <a:cs typeface="+mn-ea"/>
                <a:sym typeface="+mn-lt"/>
              </a:rPr>
              <a:t>.</a:t>
            </a:r>
            <a:endParaRPr lang="zh-CN" altLang="en-US" sz="1600" dirty="0">
              <a:solidFill>
                <a:schemeClr val="tx1">
                  <a:lumMod val="75000"/>
                  <a:lumOff val="25000"/>
                </a:schemeClr>
              </a:solidFill>
              <a:cs typeface="+mn-ea"/>
              <a:sym typeface="+mn-lt"/>
            </a:endParaRPr>
          </a:p>
        </p:txBody>
      </p:sp>
      <p:sp>
        <p:nvSpPr>
          <p:cNvPr id="9" name="标题 1"/>
          <p:cNvSpPr txBox="1"/>
          <p:nvPr/>
        </p:nvSpPr>
        <p:spPr>
          <a:xfrm>
            <a:off x="1718929" y="998610"/>
            <a:ext cx="2438623" cy="358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a:solidFill>
                  <a:schemeClr val="tx1">
                    <a:lumMod val="75000"/>
                    <a:lumOff val="25000"/>
                  </a:schemeClr>
                </a:solidFill>
                <a:latin typeface="+mn-lt"/>
                <a:ea typeface="+mn-ea"/>
                <a:cs typeface="+mn-ea"/>
                <a:sym typeface="+mn-lt"/>
              </a:rPr>
              <a:t>预算监控与控制</a:t>
            </a:r>
            <a:endParaRPr lang="zh-CN" altLang="en-US" sz="2400" b="1" dirty="0">
              <a:solidFill>
                <a:schemeClr val="tx1">
                  <a:lumMod val="75000"/>
                  <a:lumOff val="25000"/>
                </a:schemeClr>
              </a:solidFill>
              <a:latin typeface="+mn-lt"/>
              <a:ea typeface="+mn-ea"/>
              <a:cs typeface="+mn-ea"/>
              <a:sym typeface="+mn-lt"/>
            </a:endParaRPr>
          </a:p>
        </p:txBody>
      </p:sp>
      <p:grpSp>
        <p:nvGrpSpPr>
          <p:cNvPr id="18" name="组合 17"/>
          <p:cNvGrpSpPr/>
          <p:nvPr/>
        </p:nvGrpSpPr>
        <p:grpSpPr>
          <a:xfrm>
            <a:off x="2013043" y="3667781"/>
            <a:ext cx="3665871" cy="644694"/>
            <a:chOff x="1718929" y="1989037"/>
            <a:chExt cx="3665871" cy="682940"/>
          </a:xfrm>
        </p:grpSpPr>
        <p:sp>
          <p:nvSpPr>
            <p:cNvPr id="13" name="矩形: 圆角 12"/>
            <p:cNvSpPr/>
            <p:nvPr/>
          </p:nvSpPr>
          <p:spPr>
            <a:xfrm>
              <a:off x="1718929" y="1989037"/>
              <a:ext cx="3665871" cy="68294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 name="矩形 5"/>
            <p:cNvSpPr/>
            <p:nvPr/>
          </p:nvSpPr>
          <p:spPr>
            <a:xfrm>
              <a:off x="1959564" y="2145841"/>
              <a:ext cx="1909497" cy="338554"/>
            </a:xfrm>
            <a:prstGeom prst="rect">
              <a:avLst/>
            </a:prstGeom>
          </p:spPr>
          <p:txBody>
            <a:bodyPr wrap="none">
              <a:spAutoFit/>
            </a:bodyPr>
            <a:lstStyle/>
            <a:p>
              <a:pPr marL="285750" lvl="0" indent="-285750">
                <a:buFont typeface="Wingdings" panose="05000000000000000000" pitchFamily="2" charset="2"/>
                <a:buChar char="l"/>
              </a:pPr>
              <a:r>
                <a:rPr lang="zh-CN" altLang="en-US" sz="1600" dirty="0">
                  <a:solidFill>
                    <a:schemeClr val="tx1">
                      <a:lumMod val="65000"/>
                      <a:lumOff val="35000"/>
                    </a:schemeClr>
                  </a:solidFill>
                  <a:cs typeface="+mn-ea"/>
                  <a:sym typeface="+mn-lt"/>
                </a:rPr>
                <a:t>采购价差的处理</a:t>
              </a:r>
            </a:p>
          </p:txBody>
        </p:sp>
      </p:grpSp>
      <p:grpSp>
        <p:nvGrpSpPr>
          <p:cNvPr id="21" name="组合 20"/>
          <p:cNvGrpSpPr/>
          <p:nvPr/>
        </p:nvGrpSpPr>
        <p:grpSpPr>
          <a:xfrm>
            <a:off x="2013043" y="4598324"/>
            <a:ext cx="3665871" cy="644694"/>
            <a:chOff x="1718929" y="2919580"/>
            <a:chExt cx="3665871" cy="682940"/>
          </a:xfrm>
        </p:grpSpPr>
        <p:sp>
          <p:nvSpPr>
            <p:cNvPr id="14" name="矩形: 圆角 13"/>
            <p:cNvSpPr/>
            <p:nvPr/>
          </p:nvSpPr>
          <p:spPr>
            <a:xfrm>
              <a:off x="1718929" y="2919580"/>
              <a:ext cx="3665871" cy="68294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0" name="矩形 9"/>
            <p:cNvSpPr/>
            <p:nvPr/>
          </p:nvSpPr>
          <p:spPr>
            <a:xfrm>
              <a:off x="1959564" y="3076384"/>
              <a:ext cx="2935419" cy="338554"/>
            </a:xfrm>
            <a:prstGeom prst="rect">
              <a:avLst/>
            </a:prstGeom>
          </p:spPr>
          <p:txBody>
            <a:bodyPr wrap="none">
              <a:spAutoFit/>
            </a:bodyPr>
            <a:lstStyle/>
            <a:p>
              <a:pPr marL="285750" lvl="0" indent="-285750">
                <a:buFont typeface="Wingdings" panose="05000000000000000000" pitchFamily="2" charset="2"/>
                <a:buChar char="l"/>
              </a:pPr>
              <a:r>
                <a:rPr lang="zh-CN" altLang="en-US" sz="1600" dirty="0">
                  <a:solidFill>
                    <a:schemeClr val="tx1">
                      <a:lumMod val="65000"/>
                      <a:lumOff val="35000"/>
                    </a:schemeClr>
                  </a:solidFill>
                  <a:cs typeface="+mn-ea"/>
                  <a:sym typeface="+mn-lt"/>
                </a:rPr>
                <a:t>月末存货的金额和周转次数</a:t>
              </a:r>
            </a:p>
          </p:txBody>
        </p:sp>
      </p:grpSp>
      <p:grpSp>
        <p:nvGrpSpPr>
          <p:cNvPr id="19" name="组合 18"/>
          <p:cNvGrpSpPr/>
          <p:nvPr/>
        </p:nvGrpSpPr>
        <p:grpSpPr>
          <a:xfrm>
            <a:off x="6177807" y="3631589"/>
            <a:ext cx="3665871" cy="644694"/>
            <a:chOff x="1718929" y="3850123"/>
            <a:chExt cx="3665871" cy="682940"/>
          </a:xfrm>
        </p:grpSpPr>
        <p:sp>
          <p:nvSpPr>
            <p:cNvPr id="15" name="矩形: 圆角 14"/>
            <p:cNvSpPr/>
            <p:nvPr/>
          </p:nvSpPr>
          <p:spPr>
            <a:xfrm>
              <a:off x="1718929" y="3850123"/>
              <a:ext cx="3665871" cy="68294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1" name="矩形 10"/>
            <p:cNvSpPr/>
            <p:nvPr/>
          </p:nvSpPr>
          <p:spPr>
            <a:xfrm>
              <a:off x="1959564" y="4046850"/>
              <a:ext cx="1909497" cy="338554"/>
            </a:xfrm>
            <a:prstGeom prst="rect">
              <a:avLst/>
            </a:prstGeom>
          </p:spPr>
          <p:txBody>
            <a:bodyPr wrap="none">
              <a:spAutoFit/>
            </a:bodyPr>
            <a:lstStyle/>
            <a:p>
              <a:pPr marL="285750" lvl="0" indent="-285750">
                <a:buFont typeface="Wingdings" panose="05000000000000000000" pitchFamily="2" charset="2"/>
                <a:buChar char="l"/>
              </a:pPr>
              <a:r>
                <a:rPr lang="zh-CN" altLang="en-US" sz="1600" dirty="0">
                  <a:solidFill>
                    <a:schemeClr val="tx1">
                      <a:lumMod val="65000"/>
                      <a:lumOff val="35000"/>
                    </a:schemeClr>
                  </a:solidFill>
                  <a:cs typeface="+mn-ea"/>
                  <a:sym typeface="+mn-lt"/>
                </a:rPr>
                <a:t>使用量差的处理</a:t>
              </a:r>
            </a:p>
          </p:txBody>
        </p:sp>
      </p:grpSp>
      <p:grpSp>
        <p:nvGrpSpPr>
          <p:cNvPr id="20" name="组合 19"/>
          <p:cNvGrpSpPr/>
          <p:nvPr/>
        </p:nvGrpSpPr>
        <p:grpSpPr>
          <a:xfrm>
            <a:off x="6177807" y="4562131"/>
            <a:ext cx="3665871" cy="644694"/>
            <a:chOff x="1718929" y="4780665"/>
            <a:chExt cx="3665871" cy="682940"/>
          </a:xfrm>
        </p:grpSpPr>
        <p:sp>
          <p:nvSpPr>
            <p:cNvPr id="16" name="矩形: 圆角 15"/>
            <p:cNvSpPr/>
            <p:nvPr/>
          </p:nvSpPr>
          <p:spPr>
            <a:xfrm>
              <a:off x="1718929" y="4780665"/>
              <a:ext cx="3665871" cy="68294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 name="矩形 11"/>
            <p:cNvSpPr/>
            <p:nvPr/>
          </p:nvSpPr>
          <p:spPr>
            <a:xfrm>
              <a:off x="1959564" y="4937469"/>
              <a:ext cx="2935419" cy="338554"/>
            </a:xfrm>
            <a:prstGeom prst="rect">
              <a:avLst/>
            </a:prstGeom>
          </p:spPr>
          <p:txBody>
            <a:bodyPr wrap="none">
              <a:spAutoFit/>
            </a:bodyPr>
            <a:lstStyle/>
            <a:p>
              <a:pPr marL="285750" lvl="0" indent="-285750">
                <a:buFont typeface="Wingdings" panose="05000000000000000000" pitchFamily="2" charset="2"/>
                <a:buChar char="l"/>
              </a:pPr>
              <a:r>
                <a:rPr lang="zh-CN" altLang="en-US" sz="1600" dirty="0">
                  <a:solidFill>
                    <a:schemeClr val="tx1">
                      <a:lumMod val="65000"/>
                      <a:lumOff val="35000"/>
                    </a:schemeClr>
                  </a:solidFill>
                  <a:cs typeface="+mn-ea"/>
                  <a:sym typeface="+mn-lt"/>
                </a:rPr>
                <a:t>仓库收发材料的流程与控制</a:t>
              </a: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par>
                                <p:cTn id="32" presetID="16" presetClass="entr" presetSubtype="21"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par>
                                <p:cTn id="35" presetID="16" presetClass="entr" presetSubtype="21"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par>
                                <p:cTn id="38" presetID="16" presetClass="entr" presetSubtype="21"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arn(inVertical)">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3"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r="6515"/>
          <a:stretch>
            <a:fillRect/>
          </a:stretch>
        </p:blipFill>
        <p:spPr>
          <a:xfrm>
            <a:off x="-4" y="0"/>
            <a:ext cx="12223531" cy="6858000"/>
          </a:xfrm>
          <a:prstGeom prst="rect">
            <a:avLst/>
          </a:prstGeom>
        </p:spPr>
      </p:pic>
      <p:sp>
        <p:nvSpPr>
          <p:cNvPr id="16" name="矩形: 圆角 15"/>
          <p:cNvSpPr/>
          <p:nvPr/>
        </p:nvSpPr>
        <p:spPr>
          <a:xfrm>
            <a:off x="404037" y="1158948"/>
            <a:ext cx="11366206" cy="4561367"/>
          </a:xfrm>
          <a:prstGeom prst="roundRect">
            <a:avLst>
              <a:gd name="adj" fmla="val 98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2" name="文本框 11"/>
          <p:cNvSpPr txBox="1"/>
          <p:nvPr/>
        </p:nvSpPr>
        <p:spPr>
          <a:xfrm>
            <a:off x="5426046" y="4246415"/>
            <a:ext cx="4512281" cy="369332"/>
          </a:xfrm>
          <a:prstGeom prst="rect">
            <a:avLst/>
          </a:prstGeom>
          <a:noFill/>
        </p:spPr>
        <p:txBody>
          <a:bodyPr wrap="square" rtlCol="0">
            <a:spAutoFit/>
          </a:bodyPr>
          <a:lstStyle/>
          <a:p>
            <a:pPr algn="dist"/>
            <a:r>
              <a:rPr lang="en-US" altLang="zh-CN" dirty="0">
                <a:solidFill>
                  <a:schemeClr val="tx1">
                    <a:lumMod val="75000"/>
                    <a:lumOff val="25000"/>
                  </a:schemeClr>
                </a:solidFill>
                <a:latin typeface="+mn-ea"/>
                <a:cs typeface="+mn-ea"/>
                <a:sym typeface="+mn-lt"/>
              </a:rPr>
              <a:t>Financial budget training</a:t>
            </a:r>
            <a:endParaRPr lang="zh-CN" altLang="en-US" dirty="0">
              <a:solidFill>
                <a:schemeClr val="tx1">
                  <a:lumMod val="75000"/>
                  <a:lumOff val="25000"/>
                </a:schemeClr>
              </a:solidFill>
              <a:latin typeface="+mn-ea"/>
              <a:cs typeface="+mn-ea"/>
              <a:sym typeface="+mn-lt"/>
            </a:endParaRPr>
          </a:p>
        </p:txBody>
      </p:sp>
      <p:cxnSp>
        <p:nvCxnSpPr>
          <p:cNvPr id="17" name="直接连接符 16"/>
          <p:cNvCxnSpPr/>
          <p:nvPr/>
        </p:nvCxnSpPr>
        <p:spPr>
          <a:xfrm>
            <a:off x="5239031" y="4053068"/>
            <a:ext cx="469929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5426046" y="2176035"/>
            <a:ext cx="1954501" cy="646331"/>
          </a:xfrm>
          <a:prstGeom prst="rect">
            <a:avLst/>
          </a:prstGeom>
          <a:solidFill>
            <a:srgbClr val="1E66DE"/>
          </a:solidFill>
        </p:spPr>
        <p:txBody>
          <a:bodyPr wrap="square">
            <a:spAutoFit/>
          </a:bodyPr>
          <a:lstStyle>
            <a:defPPr>
              <a:defRPr lang="zh-CN"/>
            </a:defPPr>
            <a:lvl1pPr>
              <a:defRPr sz="4800" b="1">
                <a:solidFill>
                  <a:schemeClr val="tx1">
                    <a:lumMod val="75000"/>
                    <a:lumOff val="25000"/>
                  </a:schemeClr>
                </a:solidFill>
                <a:latin typeface="+mn-ea"/>
                <a:cs typeface="+mn-ea"/>
              </a:defRPr>
            </a:lvl1pPr>
          </a:lstStyle>
          <a:p>
            <a:pPr algn="ctr"/>
            <a:r>
              <a:rPr lang="en-US" altLang="zh-CN" sz="3600" dirty="0">
                <a:solidFill>
                  <a:schemeClr val="bg1"/>
                </a:solidFill>
              </a:rPr>
              <a:t>PAR05</a:t>
            </a:r>
            <a:endParaRPr lang="zh-CN" altLang="en-US" sz="3600" dirty="0">
              <a:solidFill>
                <a:schemeClr val="bg1"/>
              </a:solidFill>
            </a:endParaRPr>
          </a:p>
        </p:txBody>
      </p:sp>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6149" y="1349371"/>
            <a:ext cx="3984696" cy="3984696"/>
          </a:xfrm>
          <a:prstGeom prst="rect">
            <a:avLst/>
          </a:prstGeom>
        </p:spPr>
      </p:pic>
      <p:sp>
        <p:nvSpPr>
          <p:cNvPr id="18" name="文本框 17"/>
          <p:cNvSpPr txBox="1"/>
          <p:nvPr/>
        </p:nvSpPr>
        <p:spPr>
          <a:xfrm>
            <a:off x="5542688" y="3100242"/>
            <a:ext cx="4137021" cy="830997"/>
          </a:xfrm>
          <a:prstGeom prst="rect">
            <a:avLst/>
          </a:prstGeom>
          <a:noFill/>
        </p:spPr>
        <p:txBody>
          <a:bodyPr wrap="square">
            <a:spAutoFit/>
          </a:bodyPr>
          <a:lstStyle/>
          <a:p>
            <a:pPr algn="dist"/>
            <a:r>
              <a:rPr lang="zh-CN" altLang="en-US" sz="4800" b="1">
                <a:solidFill>
                  <a:srgbClr val="1E66DE"/>
                </a:solidFill>
                <a:latin typeface="+mn-ea"/>
                <a:cs typeface="+mn-ea"/>
                <a:sym typeface="+mn-lt"/>
              </a:rPr>
              <a:t>预算的调整</a:t>
            </a:r>
            <a:endParaRPr lang="zh-CN" altLang="en-US" sz="4800" b="1" dirty="0">
              <a:solidFill>
                <a:srgbClr val="1E66DE"/>
              </a:solidFill>
              <a:latin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heel(1)">
                                      <p:cBhvr>
                                        <p:cTn id="10" dur="2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childTnLst>
                          </p:cTn>
                        </p:par>
                        <p:par>
                          <p:cTn id="31" fill="hold">
                            <p:stCondLst>
                              <p:cond delay="2500"/>
                            </p:stCondLst>
                            <p:childTnLst>
                              <p:par>
                                <p:cTn id="32" presetID="1"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p:bldP spid="14" grpId="0" animBg="1"/>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875802" y="2331534"/>
            <a:ext cx="5227396" cy="1027397"/>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sz="1400" dirty="0">
                <a:solidFill>
                  <a:schemeClr val="tx1">
                    <a:lumMod val="75000"/>
                    <a:lumOff val="25000"/>
                  </a:schemeClr>
                </a:solidFill>
                <a:cs typeface="+mn-ea"/>
                <a:sym typeface="+mn-lt"/>
              </a:rPr>
              <a:t>不事先声明，几乎不可调整</a:t>
            </a:r>
          </a:p>
          <a:p>
            <a:pPr marL="285750" indent="-285750">
              <a:lnSpc>
                <a:spcPct val="150000"/>
              </a:lnSpc>
              <a:buFont typeface="Wingdings" panose="05000000000000000000" pitchFamily="2" charset="2"/>
              <a:buChar char="u"/>
            </a:pPr>
            <a:r>
              <a:rPr lang="zh-CN" altLang="en-US" sz="1400" dirty="0">
                <a:solidFill>
                  <a:schemeClr val="tx1">
                    <a:lumMod val="75000"/>
                    <a:lumOff val="25000"/>
                  </a:schemeClr>
                </a:solidFill>
                <a:cs typeface="+mn-ea"/>
                <a:sym typeface="+mn-lt"/>
              </a:rPr>
              <a:t>预算向上与董事会相关，向下与每个人的考核相关，如预算与实际相差太远，预算就失去了意义。</a:t>
            </a:r>
          </a:p>
        </p:txBody>
      </p:sp>
      <p:sp>
        <p:nvSpPr>
          <p:cNvPr id="5" name="矩形 4"/>
          <p:cNvSpPr/>
          <p:nvPr/>
        </p:nvSpPr>
        <p:spPr>
          <a:xfrm>
            <a:off x="1875802" y="3950930"/>
            <a:ext cx="7435273" cy="1350563"/>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sz="1400" dirty="0">
                <a:solidFill>
                  <a:schemeClr val="tx1">
                    <a:lumMod val="75000"/>
                    <a:lumOff val="25000"/>
                  </a:schemeClr>
                </a:solidFill>
                <a:cs typeface="+mn-ea"/>
                <a:sym typeface="+mn-lt"/>
              </a:rPr>
              <a:t>市场需求发生变化，应该相应调整预算</a:t>
            </a:r>
            <a:r>
              <a:rPr lang="en-US" altLang="zh-CN" sz="1400" dirty="0">
                <a:solidFill>
                  <a:schemeClr val="tx1">
                    <a:lumMod val="75000"/>
                    <a:lumOff val="25000"/>
                  </a:schemeClr>
                </a:solidFill>
                <a:cs typeface="+mn-ea"/>
                <a:sym typeface="+mn-lt"/>
              </a:rPr>
              <a:t>;</a:t>
            </a:r>
          </a:p>
          <a:p>
            <a:pPr marL="285750" indent="-285750">
              <a:lnSpc>
                <a:spcPct val="150000"/>
              </a:lnSpc>
              <a:buFont typeface="Wingdings" panose="05000000000000000000" pitchFamily="2" charset="2"/>
              <a:buChar char="u"/>
            </a:pPr>
            <a:r>
              <a:rPr lang="zh-CN" altLang="en-US" sz="1400" dirty="0">
                <a:solidFill>
                  <a:schemeClr val="tx1">
                    <a:lumMod val="75000"/>
                    <a:lumOff val="25000"/>
                  </a:schemeClr>
                </a:solidFill>
                <a:cs typeface="+mn-ea"/>
                <a:sym typeface="+mn-lt"/>
              </a:rPr>
              <a:t>企业内部资源发生变化，应该相应调整生产经营预算，并适当调整预算目标责任</a:t>
            </a:r>
            <a:r>
              <a:rPr lang="en-US" altLang="zh-CN" sz="1400" dirty="0">
                <a:solidFill>
                  <a:schemeClr val="tx1">
                    <a:lumMod val="75000"/>
                    <a:lumOff val="25000"/>
                  </a:schemeClr>
                </a:solidFill>
                <a:cs typeface="+mn-ea"/>
                <a:sym typeface="+mn-lt"/>
              </a:rPr>
              <a:t>;</a:t>
            </a:r>
          </a:p>
          <a:p>
            <a:pPr marL="285750" indent="-285750">
              <a:lnSpc>
                <a:spcPct val="150000"/>
              </a:lnSpc>
              <a:buFont typeface="Wingdings" panose="05000000000000000000" pitchFamily="2" charset="2"/>
              <a:buChar char="u"/>
            </a:pPr>
            <a:r>
              <a:rPr lang="zh-CN" altLang="en-US" sz="1400" dirty="0">
                <a:solidFill>
                  <a:schemeClr val="tx1">
                    <a:lumMod val="75000"/>
                    <a:lumOff val="25000"/>
                  </a:schemeClr>
                </a:solidFill>
                <a:cs typeface="+mn-ea"/>
                <a:sym typeface="+mn-lt"/>
              </a:rPr>
              <a:t>增补临时预算</a:t>
            </a:r>
            <a:r>
              <a:rPr lang="en-US" altLang="zh-CN" sz="1400" dirty="0">
                <a:solidFill>
                  <a:schemeClr val="tx1">
                    <a:lumMod val="75000"/>
                    <a:lumOff val="25000"/>
                  </a:schemeClr>
                </a:solidFill>
                <a:cs typeface="+mn-ea"/>
                <a:sym typeface="+mn-lt"/>
              </a:rPr>
              <a:t>;</a:t>
            </a:r>
          </a:p>
          <a:p>
            <a:pPr marL="285750" indent="-285750">
              <a:lnSpc>
                <a:spcPct val="150000"/>
              </a:lnSpc>
              <a:buFont typeface="Wingdings" panose="05000000000000000000" pitchFamily="2" charset="2"/>
              <a:buChar char="u"/>
            </a:pPr>
            <a:r>
              <a:rPr lang="zh-CN" altLang="en-US" sz="1400" dirty="0">
                <a:solidFill>
                  <a:schemeClr val="tx1">
                    <a:lumMod val="75000"/>
                    <a:lumOff val="25000"/>
                  </a:schemeClr>
                </a:solidFill>
                <a:cs typeface="+mn-ea"/>
                <a:sym typeface="+mn-lt"/>
              </a:rPr>
              <a:t>外部市场环境发生重大变化，应该调整预算，同时相应调整目标责任。</a:t>
            </a:r>
            <a:endParaRPr lang="en-US" altLang="zh-CN" sz="1400" dirty="0">
              <a:solidFill>
                <a:schemeClr val="tx1">
                  <a:lumMod val="75000"/>
                  <a:lumOff val="25000"/>
                </a:schemeClr>
              </a:solidFill>
              <a:cs typeface="+mn-ea"/>
              <a:sym typeface="+mn-lt"/>
            </a:endParaRPr>
          </a:p>
        </p:txBody>
      </p:sp>
      <p:sp>
        <p:nvSpPr>
          <p:cNvPr id="6" name="文本框 5"/>
          <p:cNvSpPr txBox="1"/>
          <p:nvPr/>
        </p:nvSpPr>
        <p:spPr>
          <a:xfrm>
            <a:off x="1875802" y="3527978"/>
            <a:ext cx="2849259" cy="400110"/>
          </a:xfrm>
          <a:prstGeom prst="rect">
            <a:avLst/>
          </a:prstGeom>
          <a:solidFill>
            <a:srgbClr val="1E66DE"/>
          </a:solidFill>
        </p:spPr>
        <p:txBody>
          <a:bodyPr wrap="square">
            <a:spAutoFit/>
          </a:bodyPr>
          <a:lstStyle>
            <a:defPPr>
              <a:defRPr lang="zh-CN"/>
            </a:defPPr>
            <a:lvl1pPr algn="ctr">
              <a:defRPr sz="2400">
                <a:solidFill>
                  <a:srgbClr val="3D90C3"/>
                </a:solidFill>
                <a:latin typeface="胡晓波男神体" panose="02010600030101010101" pitchFamily="2" charset="-122"/>
                <a:ea typeface="胡晓波男神体" panose="02010600030101010101" pitchFamily="2" charset="-122"/>
                <a:cs typeface="胡晓波男神体" panose="02010600030101010101" pitchFamily="2" charset="-122"/>
              </a:defRPr>
            </a:lvl1pPr>
          </a:lstStyle>
          <a:p>
            <a:r>
              <a:rPr lang="zh-CN" altLang="en-US" sz="2000" b="1" dirty="0">
                <a:solidFill>
                  <a:schemeClr val="bg1"/>
                </a:solidFill>
                <a:latin typeface="+mn-ea"/>
                <a:ea typeface="+mn-ea"/>
                <a:cs typeface="+mn-ea"/>
                <a:sym typeface="+mn-lt"/>
              </a:rPr>
              <a:t>预算调整原则</a:t>
            </a:r>
          </a:p>
        </p:txBody>
      </p:sp>
      <p:sp>
        <p:nvSpPr>
          <p:cNvPr id="7" name="文本框 6"/>
          <p:cNvSpPr txBox="1"/>
          <p:nvPr/>
        </p:nvSpPr>
        <p:spPr>
          <a:xfrm>
            <a:off x="1875802" y="1762377"/>
            <a:ext cx="2849259" cy="400110"/>
          </a:xfrm>
          <a:prstGeom prst="rect">
            <a:avLst/>
          </a:prstGeom>
          <a:solidFill>
            <a:srgbClr val="1E66DE"/>
          </a:solidFill>
        </p:spPr>
        <p:txBody>
          <a:bodyPr wrap="square">
            <a:spAutoFit/>
          </a:bodyPr>
          <a:lstStyle>
            <a:defPPr>
              <a:defRPr lang="zh-CN"/>
            </a:defPPr>
            <a:lvl1pPr algn="ctr">
              <a:defRPr sz="2400">
                <a:solidFill>
                  <a:srgbClr val="3D90C3"/>
                </a:solidFill>
                <a:latin typeface="胡晓波男神体" panose="02010600030101010101" pitchFamily="2" charset="-122"/>
                <a:ea typeface="胡晓波男神体" panose="02010600030101010101" pitchFamily="2" charset="-122"/>
                <a:cs typeface="胡晓波男神体" panose="02010600030101010101" pitchFamily="2" charset="-122"/>
              </a:defRPr>
            </a:lvl1pPr>
          </a:lstStyle>
          <a:p>
            <a:r>
              <a:rPr lang="zh-CN" altLang="en-US" sz="2000" b="1" dirty="0">
                <a:solidFill>
                  <a:schemeClr val="bg1"/>
                </a:solidFill>
                <a:latin typeface="+mn-ea"/>
                <a:ea typeface="+mn-ea"/>
                <a:cs typeface="+mn-ea"/>
                <a:sym typeface="+mn-lt"/>
              </a:rPr>
              <a:t>预算能否调整</a:t>
            </a:r>
            <a:r>
              <a:rPr lang="en-US" altLang="zh-CN" sz="2000" b="1" dirty="0">
                <a:solidFill>
                  <a:schemeClr val="bg1"/>
                </a:solidFill>
                <a:latin typeface="+mn-ea"/>
                <a:ea typeface="+mn-ea"/>
                <a:cs typeface="+mn-ea"/>
                <a:sym typeface="+mn-lt"/>
              </a:rPr>
              <a:t>?</a:t>
            </a:r>
          </a:p>
        </p:txBody>
      </p:sp>
      <p:sp>
        <p:nvSpPr>
          <p:cNvPr id="8" name="标题 1"/>
          <p:cNvSpPr txBox="1"/>
          <p:nvPr/>
        </p:nvSpPr>
        <p:spPr>
          <a:xfrm>
            <a:off x="1718929" y="998610"/>
            <a:ext cx="2438623" cy="358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chemeClr val="tx1">
                    <a:lumMod val="75000"/>
                    <a:lumOff val="25000"/>
                  </a:schemeClr>
                </a:solidFill>
                <a:latin typeface="+mn-lt"/>
                <a:ea typeface="+mn-ea"/>
                <a:cs typeface="+mn-ea"/>
                <a:sym typeface="+mn-lt"/>
              </a:rPr>
              <a:t>预算调整</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par>
                          <p:cTn id="24" fill="hold">
                            <p:stCondLst>
                              <p:cond delay="500"/>
                            </p:stCondLst>
                            <p:childTnLst>
                              <p:par>
                                <p:cTn id="25" presetID="42"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147834" y="2864225"/>
            <a:ext cx="1744327" cy="1744327"/>
            <a:chOff x="2140141" y="3103418"/>
            <a:chExt cx="1744327" cy="1744327"/>
          </a:xfrm>
        </p:grpSpPr>
        <p:sp>
          <p:nvSpPr>
            <p:cNvPr id="3" name="椭圆 2"/>
            <p:cNvSpPr/>
            <p:nvPr/>
          </p:nvSpPr>
          <p:spPr>
            <a:xfrm>
              <a:off x="2140141" y="3103418"/>
              <a:ext cx="1744327" cy="1744327"/>
            </a:xfrm>
            <a:prstGeom prst="ellipse">
              <a:avLst/>
            </a:prstGeom>
            <a:solidFill>
              <a:schemeClr val="bg1"/>
            </a:solidFill>
            <a:ln w="28575">
              <a:solidFill>
                <a:srgbClr val="1E66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2253574" y="3713971"/>
              <a:ext cx="1517459" cy="523220"/>
            </a:xfrm>
            <a:prstGeom prst="homePlate">
              <a:avLst/>
            </a:prstGeom>
            <a:noFill/>
            <a:ln>
              <a:noFill/>
            </a:ln>
          </p:spPr>
          <p:txBody>
            <a:bodyPr wrap="square">
              <a:spAutoFit/>
            </a:bodyPr>
            <a:lstStyle/>
            <a:p>
              <a:pPr algn="ctr"/>
              <a:r>
                <a:rPr lang="zh-CN" altLang="en-US" sz="2800" dirty="0">
                  <a:solidFill>
                    <a:schemeClr val="tx1">
                      <a:lumMod val="75000"/>
                      <a:lumOff val="25000"/>
                    </a:schemeClr>
                  </a:solidFill>
                  <a:cs typeface="+mn-ea"/>
                  <a:sym typeface="+mn-lt"/>
                </a:rPr>
                <a:t>申请</a:t>
              </a:r>
            </a:p>
          </p:txBody>
        </p:sp>
      </p:grpSp>
      <p:sp>
        <p:nvSpPr>
          <p:cNvPr id="15" name="文本框 14"/>
          <p:cNvSpPr txBox="1"/>
          <p:nvPr/>
        </p:nvSpPr>
        <p:spPr>
          <a:xfrm>
            <a:off x="1766457" y="1725748"/>
            <a:ext cx="2308225" cy="461665"/>
          </a:xfrm>
          <a:prstGeom prst="rect">
            <a:avLst/>
          </a:prstGeom>
          <a:solidFill>
            <a:srgbClr val="1E66DE"/>
          </a:solidFill>
        </p:spPr>
        <p:txBody>
          <a:bodyPr wrap="square">
            <a:spAutoFit/>
          </a:bodyPr>
          <a:lstStyle>
            <a:defPPr>
              <a:defRPr lang="zh-CN"/>
            </a:defPPr>
            <a:lvl1pPr algn="ctr">
              <a:defRPr sz="2000" b="1">
                <a:solidFill>
                  <a:schemeClr val="bg1"/>
                </a:solidFill>
                <a:latin typeface="+mn-ea"/>
                <a:cs typeface="+mn-ea"/>
              </a:defRPr>
            </a:lvl1pPr>
          </a:lstStyle>
          <a:p>
            <a:r>
              <a:rPr lang="zh-CN" altLang="en-US" dirty="0">
                <a:sym typeface="+mn-lt"/>
              </a:rPr>
              <a:t>预算调整程序</a:t>
            </a:r>
            <a:endParaRPr lang="en-US" altLang="zh-CN" dirty="0">
              <a:sym typeface="+mn-lt"/>
            </a:endParaRPr>
          </a:p>
        </p:txBody>
      </p:sp>
      <p:grpSp>
        <p:nvGrpSpPr>
          <p:cNvPr id="8" name="组合 7"/>
          <p:cNvGrpSpPr/>
          <p:nvPr/>
        </p:nvGrpSpPr>
        <p:grpSpPr>
          <a:xfrm>
            <a:off x="5093900" y="2860693"/>
            <a:ext cx="1744327" cy="1744327"/>
            <a:chOff x="4907487" y="2864225"/>
            <a:chExt cx="1744327" cy="1744327"/>
          </a:xfrm>
        </p:grpSpPr>
        <p:sp>
          <p:nvSpPr>
            <p:cNvPr id="10" name="椭圆 9"/>
            <p:cNvSpPr/>
            <p:nvPr/>
          </p:nvSpPr>
          <p:spPr>
            <a:xfrm>
              <a:off x="4907487" y="2864225"/>
              <a:ext cx="1744327" cy="1744327"/>
            </a:xfrm>
            <a:prstGeom prst="ellipse">
              <a:avLst/>
            </a:prstGeom>
            <a:solidFill>
              <a:schemeClr val="bg1"/>
            </a:solidFill>
            <a:ln w="28575">
              <a:solidFill>
                <a:srgbClr val="1E66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5192184" y="3471248"/>
              <a:ext cx="1254798" cy="523220"/>
            </a:xfrm>
            <a:prstGeom prst="homePlate">
              <a:avLst/>
            </a:prstGeom>
            <a:noFill/>
            <a:ln>
              <a:noFill/>
            </a:ln>
          </p:spPr>
          <p:txBody>
            <a:bodyPr wrap="square">
              <a:spAutoFit/>
            </a:bodyPr>
            <a:lstStyle>
              <a:defPPr>
                <a:defRPr lang="zh-CN"/>
              </a:defPPr>
              <a:lvl1pPr algn="ctr">
                <a:defRPr sz="2800">
                  <a:solidFill>
                    <a:schemeClr val="tx1">
                      <a:lumMod val="75000"/>
                      <a:lumOff val="25000"/>
                    </a:schemeClr>
                  </a:solidFill>
                  <a:cs typeface="+mn-ea"/>
                </a:defRPr>
              </a:lvl1pPr>
            </a:lstStyle>
            <a:p>
              <a:r>
                <a:rPr lang="zh-CN" altLang="en-US" dirty="0">
                  <a:sym typeface="+mn-lt"/>
                </a:rPr>
                <a:t>审议</a:t>
              </a:r>
            </a:p>
          </p:txBody>
        </p:sp>
      </p:grpSp>
      <p:grpSp>
        <p:nvGrpSpPr>
          <p:cNvPr id="6" name="组合 5"/>
          <p:cNvGrpSpPr/>
          <p:nvPr/>
        </p:nvGrpSpPr>
        <p:grpSpPr>
          <a:xfrm>
            <a:off x="7950879" y="2860694"/>
            <a:ext cx="1744327" cy="1744327"/>
            <a:chOff x="7507534" y="2864225"/>
            <a:chExt cx="1744327" cy="1744327"/>
          </a:xfrm>
        </p:grpSpPr>
        <p:sp>
          <p:nvSpPr>
            <p:cNvPr id="11" name="椭圆 10"/>
            <p:cNvSpPr/>
            <p:nvPr/>
          </p:nvSpPr>
          <p:spPr>
            <a:xfrm>
              <a:off x="7507534" y="2864225"/>
              <a:ext cx="1744327" cy="1744327"/>
            </a:xfrm>
            <a:prstGeom prst="ellipse">
              <a:avLst/>
            </a:prstGeom>
            <a:solidFill>
              <a:schemeClr val="bg1"/>
            </a:solidFill>
            <a:ln w="28575">
              <a:solidFill>
                <a:srgbClr val="1E66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7813488" y="3444351"/>
              <a:ext cx="1132417" cy="523220"/>
            </a:xfrm>
            <a:prstGeom prst="homePlate">
              <a:avLst/>
            </a:prstGeom>
            <a:noFill/>
            <a:ln>
              <a:noFill/>
            </a:ln>
          </p:spPr>
          <p:txBody>
            <a:bodyPr wrap="square">
              <a:spAutoFit/>
            </a:bodyPr>
            <a:lstStyle>
              <a:defPPr>
                <a:defRPr lang="zh-CN"/>
              </a:defPPr>
              <a:lvl1pPr algn="ctr">
                <a:defRPr sz="2800">
                  <a:solidFill>
                    <a:schemeClr val="tx1">
                      <a:lumMod val="75000"/>
                      <a:lumOff val="25000"/>
                    </a:schemeClr>
                  </a:solidFill>
                  <a:cs typeface="+mn-ea"/>
                </a:defRPr>
              </a:lvl1pPr>
            </a:lstStyle>
            <a:p>
              <a:r>
                <a:rPr lang="zh-CN" altLang="en-US" dirty="0">
                  <a:sym typeface="+mn-lt"/>
                </a:rPr>
                <a:t>批准</a:t>
              </a:r>
            </a:p>
          </p:txBody>
        </p:sp>
      </p:grpSp>
      <p:sp>
        <p:nvSpPr>
          <p:cNvPr id="7" name="标题 1"/>
          <p:cNvSpPr txBox="1"/>
          <p:nvPr/>
        </p:nvSpPr>
        <p:spPr>
          <a:xfrm>
            <a:off x="1718929" y="998610"/>
            <a:ext cx="2438623" cy="358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chemeClr val="tx1">
                    <a:lumMod val="75000"/>
                    <a:lumOff val="25000"/>
                  </a:schemeClr>
                </a:solidFill>
                <a:latin typeface="+mn-lt"/>
                <a:ea typeface="+mn-ea"/>
                <a:cs typeface="+mn-ea"/>
                <a:sym typeface="+mn-lt"/>
              </a:rPr>
              <a:t>预算调整</a:t>
            </a:r>
          </a:p>
        </p:txBody>
      </p:sp>
      <p:sp>
        <p:nvSpPr>
          <p:cNvPr id="5" name="箭头: V 形 4"/>
          <p:cNvSpPr/>
          <p:nvPr/>
        </p:nvSpPr>
        <p:spPr>
          <a:xfrm>
            <a:off x="4276436" y="3471248"/>
            <a:ext cx="343370" cy="343370"/>
          </a:xfrm>
          <a:prstGeom prst="chevron">
            <a:avLst/>
          </a:prstGeom>
          <a:solidFill>
            <a:srgbClr val="1E6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箭头: V 形 12"/>
          <p:cNvSpPr/>
          <p:nvPr/>
        </p:nvSpPr>
        <p:spPr>
          <a:xfrm>
            <a:off x="7129661" y="3467177"/>
            <a:ext cx="343370" cy="343370"/>
          </a:xfrm>
          <a:prstGeom prst="chevron">
            <a:avLst/>
          </a:prstGeom>
          <a:solidFill>
            <a:srgbClr val="1E6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par>
                          <p:cTn id="18" fill="hold">
                            <p:stCondLst>
                              <p:cond delay="2000"/>
                            </p:stCondLst>
                            <p:childTnLst>
                              <p:par>
                                <p:cTn id="19" presetID="21" presetClass="entr" presetSubtype="1"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heel(1)">
                                      <p:cBhvr>
                                        <p:cTn id="21" dur="2000"/>
                                        <p:tgtEl>
                                          <p:spTgt spid="8"/>
                                        </p:tgtEl>
                                      </p:cBhvr>
                                    </p:animEffect>
                                  </p:childTnLst>
                                </p:cTn>
                              </p:par>
                            </p:childTnLst>
                          </p:cTn>
                        </p:par>
                        <p:par>
                          <p:cTn id="22" fill="hold">
                            <p:stCondLst>
                              <p:cond delay="4000"/>
                            </p:stCondLst>
                            <p:childTnLst>
                              <p:par>
                                <p:cTn id="23" presetID="21" presetClass="entr" presetSubtype="1"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0-#ppt_w/2"/>
                                          </p:val>
                                        </p:tav>
                                        <p:tav tm="100000">
                                          <p:val>
                                            <p:strVal val="#ppt_x"/>
                                          </p:val>
                                        </p:tav>
                                      </p:tavLst>
                                    </p:anim>
                                    <p:anim calcmode="lin" valueType="num">
                                      <p:cBhvr additive="base">
                                        <p:cTn id="31" dur="500" fill="hold"/>
                                        <p:tgtEl>
                                          <p:spTgt spid="5"/>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0-#ppt_w/2"/>
                                          </p:val>
                                        </p:tav>
                                        <p:tav tm="100000">
                                          <p:val>
                                            <p:strVal val="#ppt_x"/>
                                          </p:val>
                                        </p:tav>
                                      </p:tavLst>
                                    </p:anim>
                                    <p:anim calcmode="lin" valueType="num">
                                      <p:cBhvr additive="base">
                                        <p:cTn id="35"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5"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18929" y="2137639"/>
            <a:ext cx="9078380" cy="3469283"/>
          </a:xfrm>
          <a:prstGeom prst="rect">
            <a:avLst/>
          </a:prstGeom>
        </p:spPr>
        <p:txBody>
          <a:bodyPr wrap="square">
            <a:spAutoFit/>
          </a:bodyPr>
          <a:lstStyle/>
          <a:p>
            <a:pPr marL="285750" indent="-285750">
              <a:lnSpc>
                <a:spcPct val="200000"/>
              </a:lnSpc>
              <a:buFont typeface="Wingdings" panose="05000000000000000000" pitchFamily="2" charset="2"/>
              <a:buChar char="u"/>
            </a:pPr>
            <a:r>
              <a:rPr lang="zh-CN" altLang="en-US" sz="1600" dirty="0">
                <a:solidFill>
                  <a:schemeClr val="tx1">
                    <a:lumMod val="75000"/>
                    <a:lumOff val="25000"/>
                  </a:schemeClr>
                </a:solidFill>
                <a:cs typeface="+mn-ea"/>
                <a:sym typeface="+mn-lt"/>
              </a:rPr>
              <a:t>预算系统是实现企业目标的手段</a:t>
            </a:r>
            <a:r>
              <a:rPr lang="en-US" altLang="zh-CN" sz="1600" dirty="0">
                <a:solidFill>
                  <a:schemeClr val="tx1">
                    <a:lumMod val="75000"/>
                    <a:lumOff val="25000"/>
                  </a:schemeClr>
                </a:solidFill>
                <a:cs typeface="+mn-ea"/>
                <a:sym typeface="+mn-lt"/>
              </a:rPr>
              <a:t>;</a:t>
            </a:r>
          </a:p>
          <a:p>
            <a:pPr marL="285750" indent="-285750">
              <a:lnSpc>
                <a:spcPct val="200000"/>
              </a:lnSpc>
              <a:buFont typeface="Wingdings" panose="05000000000000000000" pitchFamily="2" charset="2"/>
              <a:buChar char="u"/>
            </a:pPr>
            <a:r>
              <a:rPr lang="zh-CN" altLang="en-US" sz="1600" dirty="0">
                <a:solidFill>
                  <a:schemeClr val="tx1">
                    <a:lumMod val="75000"/>
                    <a:lumOff val="25000"/>
                  </a:schemeClr>
                </a:solidFill>
                <a:cs typeface="+mn-ea"/>
                <a:sym typeface="+mn-lt"/>
              </a:rPr>
              <a:t>企业首先应具备明确的战略规划，即公司发展战略与年度战略行动计划</a:t>
            </a:r>
            <a:r>
              <a:rPr lang="en-US" altLang="zh-CN" sz="1600" dirty="0">
                <a:solidFill>
                  <a:schemeClr val="tx1">
                    <a:lumMod val="75000"/>
                    <a:lumOff val="25000"/>
                  </a:schemeClr>
                </a:solidFill>
                <a:cs typeface="+mn-ea"/>
                <a:sym typeface="+mn-lt"/>
              </a:rPr>
              <a:t>;</a:t>
            </a:r>
          </a:p>
          <a:p>
            <a:pPr marL="285750" indent="-285750">
              <a:lnSpc>
                <a:spcPct val="200000"/>
              </a:lnSpc>
              <a:buFont typeface="Wingdings" panose="05000000000000000000" pitchFamily="2" charset="2"/>
              <a:buChar char="u"/>
            </a:pPr>
            <a:r>
              <a:rPr lang="zh-CN" altLang="en-US" sz="1600" dirty="0">
                <a:solidFill>
                  <a:schemeClr val="tx1">
                    <a:lumMod val="75000"/>
                    <a:lumOff val="25000"/>
                  </a:schemeClr>
                </a:solidFill>
                <a:cs typeface="+mn-ea"/>
                <a:sym typeface="+mn-lt"/>
              </a:rPr>
              <a:t>企业目标就是预算目标</a:t>
            </a:r>
            <a:r>
              <a:rPr lang="en-US" altLang="zh-CN" sz="1600" dirty="0">
                <a:solidFill>
                  <a:schemeClr val="tx1">
                    <a:lumMod val="75000"/>
                    <a:lumOff val="25000"/>
                  </a:schemeClr>
                </a:solidFill>
                <a:cs typeface="+mn-ea"/>
                <a:sym typeface="+mn-lt"/>
              </a:rPr>
              <a:t>;</a:t>
            </a:r>
          </a:p>
          <a:p>
            <a:pPr marL="285750" indent="-285750">
              <a:lnSpc>
                <a:spcPct val="200000"/>
              </a:lnSpc>
              <a:buFont typeface="Wingdings" panose="05000000000000000000" pitchFamily="2" charset="2"/>
              <a:buChar char="u"/>
            </a:pPr>
            <a:r>
              <a:rPr lang="zh-CN" altLang="en-US" sz="1600" dirty="0">
                <a:solidFill>
                  <a:schemeClr val="tx1">
                    <a:lumMod val="75000"/>
                    <a:lumOff val="25000"/>
                  </a:schemeClr>
                </a:solidFill>
                <a:cs typeface="+mn-ea"/>
                <a:sym typeface="+mn-lt"/>
              </a:rPr>
              <a:t>预算系统依附于企业总目标</a:t>
            </a:r>
            <a:r>
              <a:rPr lang="en-US" altLang="zh-CN" sz="1600" dirty="0">
                <a:solidFill>
                  <a:schemeClr val="tx1">
                    <a:lumMod val="75000"/>
                    <a:lumOff val="25000"/>
                  </a:schemeClr>
                </a:solidFill>
                <a:cs typeface="+mn-ea"/>
                <a:sym typeface="+mn-lt"/>
              </a:rPr>
              <a:t>;</a:t>
            </a:r>
          </a:p>
          <a:p>
            <a:pPr marL="285750" indent="-285750">
              <a:lnSpc>
                <a:spcPct val="200000"/>
              </a:lnSpc>
              <a:buFont typeface="Wingdings" panose="05000000000000000000" pitchFamily="2" charset="2"/>
              <a:buChar char="u"/>
            </a:pPr>
            <a:r>
              <a:rPr lang="zh-CN" altLang="en-US" sz="1600" dirty="0">
                <a:solidFill>
                  <a:schemeClr val="tx1">
                    <a:lumMod val="75000"/>
                    <a:lumOff val="25000"/>
                  </a:schemeClr>
                </a:solidFill>
                <a:cs typeface="+mn-ea"/>
                <a:sym typeface="+mn-lt"/>
              </a:rPr>
              <a:t>战略计划就象宪法，不可操作，而预算更象基本法，我们必须逐条遵循。</a:t>
            </a:r>
          </a:p>
          <a:p>
            <a:pPr marL="285750" indent="-285750">
              <a:lnSpc>
                <a:spcPct val="200000"/>
              </a:lnSpc>
              <a:buFont typeface="Wingdings" panose="05000000000000000000" pitchFamily="2" charset="2"/>
              <a:buChar char="u"/>
            </a:pPr>
            <a:r>
              <a:rPr lang="zh-CN" altLang="en-US" sz="1600" dirty="0">
                <a:solidFill>
                  <a:schemeClr val="tx1">
                    <a:lumMod val="75000"/>
                    <a:lumOff val="25000"/>
                  </a:schemeClr>
                </a:solidFill>
                <a:cs typeface="+mn-ea"/>
                <a:sym typeface="+mn-lt"/>
              </a:rPr>
              <a:t>企业预算编制一般需要经过自 上而下，自下而上几个反复，最终才能上下达成一致，得出最后的预算考核指标。</a:t>
            </a:r>
          </a:p>
        </p:txBody>
      </p:sp>
      <p:sp>
        <p:nvSpPr>
          <p:cNvPr id="8" name="文本框 7"/>
          <p:cNvSpPr txBox="1"/>
          <p:nvPr/>
        </p:nvSpPr>
        <p:spPr>
          <a:xfrm>
            <a:off x="1946851" y="1737529"/>
            <a:ext cx="2308225" cy="400110"/>
          </a:xfrm>
          <a:prstGeom prst="rect">
            <a:avLst/>
          </a:prstGeom>
          <a:solidFill>
            <a:srgbClr val="1E66DE"/>
          </a:solidFill>
        </p:spPr>
        <p:txBody>
          <a:bodyPr wrap="square">
            <a:spAutoFit/>
          </a:bodyPr>
          <a:lstStyle>
            <a:defPPr>
              <a:defRPr lang="zh-CN"/>
            </a:defPPr>
            <a:lvl1pPr algn="ctr">
              <a:defRPr sz="2000" b="1">
                <a:solidFill>
                  <a:schemeClr val="bg1"/>
                </a:solidFill>
                <a:latin typeface="+mn-ea"/>
                <a:cs typeface="+mn-ea"/>
              </a:defRPr>
            </a:lvl1pPr>
          </a:lstStyle>
          <a:p>
            <a:r>
              <a:rPr lang="zh-CN" altLang="en-US" dirty="0">
                <a:sym typeface="+mn-lt"/>
              </a:rPr>
              <a:t>预算调整步骤</a:t>
            </a:r>
            <a:endParaRPr lang="en-US" altLang="zh-CN" dirty="0">
              <a:sym typeface="+mn-lt"/>
            </a:endParaRPr>
          </a:p>
        </p:txBody>
      </p:sp>
      <p:sp>
        <p:nvSpPr>
          <p:cNvPr id="5" name="标题 1"/>
          <p:cNvSpPr txBox="1"/>
          <p:nvPr/>
        </p:nvSpPr>
        <p:spPr>
          <a:xfrm>
            <a:off x="1718929" y="998610"/>
            <a:ext cx="2438623" cy="358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chemeClr val="tx1">
                    <a:lumMod val="75000"/>
                    <a:lumOff val="25000"/>
                  </a:schemeClr>
                </a:solidFill>
                <a:latin typeface="+mn-lt"/>
                <a:ea typeface="+mn-ea"/>
                <a:cs typeface="+mn-ea"/>
                <a:sym typeface="+mn-lt"/>
              </a:rPr>
              <a:t>预算调整</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r="6515"/>
          <a:stretch>
            <a:fillRect/>
          </a:stretch>
        </p:blipFill>
        <p:spPr>
          <a:xfrm>
            <a:off x="-4" y="0"/>
            <a:ext cx="12223531" cy="6858000"/>
          </a:xfrm>
          <a:prstGeom prst="rect">
            <a:avLst/>
          </a:prstGeom>
        </p:spPr>
      </p:pic>
      <p:sp>
        <p:nvSpPr>
          <p:cNvPr id="16" name="矩形: 圆角 15"/>
          <p:cNvSpPr/>
          <p:nvPr/>
        </p:nvSpPr>
        <p:spPr>
          <a:xfrm>
            <a:off x="404037" y="1158948"/>
            <a:ext cx="11366206" cy="4561367"/>
          </a:xfrm>
          <a:prstGeom prst="roundRect">
            <a:avLst>
              <a:gd name="adj" fmla="val 98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5" name="文本框 4"/>
          <p:cNvSpPr txBox="1"/>
          <p:nvPr/>
        </p:nvSpPr>
        <p:spPr>
          <a:xfrm>
            <a:off x="7433407" y="1811963"/>
            <a:ext cx="3329241" cy="769441"/>
          </a:xfrm>
          <a:prstGeom prst="rect">
            <a:avLst/>
          </a:prstGeom>
          <a:noFill/>
        </p:spPr>
        <p:txBody>
          <a:bodyPr wrap="square">
            <a:spAutoFit/>
          </a:bodyPr>
          <a:lstStyle/>
          <a:p>
            <a:pPr algn="dist"/>
            <a:r>
              <a:rPr lang="zh-CN" altLang="en-US" sz="4400" b="1" dirty="0">
                <a:solidFill>
                  <a:schemeClr val="tx1">
                    <a:lumMod val="75000"/>
                    <a:lumOff val="25000"/>
                  </a:schemeClr>
                </a:solidFill>
                <a:latin typeface="+mn-ea"/>
                <a:cs typeface="+mn-ea"/>
                <a:sym typeface="+mn-lt"/>
              </a:rPr>
              <a:t>非财务人员</a:t>
            </a:r>
          </a:p>
        </p:txBody>
      </p:sp>
      <p:sp>
        <p:nvSpPr>
          <p:cNvPr id="7" name="文本框 6"/>
          <p:cNvSpPr txBox="1"/>
          <p:nvPr/>
        </p:nvSpPr>
        <p:spPr>
          <a:xfrm>
            <a:off x="4706663" y="2642644"/>
            <a:ext cx="6105777" cy="1107996"/>
          </a:xfrm>
          <a:prstGeom prst="rect">
            <a:avLst/>
          </a:prstGeom>
          <a:noFill/>
        </p:spPr>
        <p:txBody>
          <a:bodyPr wrap="square">
            <a:spAutoFit/>
          </a:bodyPr>
          <a:lstStyle/>
          <a:p>
            <a:pPr algn="dist"/>
            <a:r>
              <a:rPr lang="zh-CN" altLang="en-US" sz="6600" b="1" dirty="0">
                <a:solidFill>
                  <a:srgbClr val="1E66DE"/>
                </a:solidFill>
                <a:latin typeface="+mn-ea"/>
                <a:cs typeface="+mn-ea"/>
                <a:sym typeface="+mn-lt"/>
              </a:rPr>
              <a:t>财务预算培训</a:t>
            </a:r>
          </a:p>
        </p:txBody>
      </p:sp>
      <p:grpSp>
        <p:nvGrpSpPr>
          <p:cNvPr id="2" name="组合 1"/>
          <p:cNvGrpSpPr/>
          <p:nvPr/>
        </p:nvGrpSpPr>
        <p:grpSpPr>
          <a:xfrm>
            <a:off x="5601056" y="4558729"/>
            <a:ext cx="2065379" cy="369332"/>
            <a:chOff x="704850" y="4510250"/>
            <a:chExt cx="2065379" cy="558707"/>
          </a:xfrm>
        </p:grpSpPr>
        <p:sp>
          <p:nvSpPr>
            <p:cNvPr id="13" name="矩形: 圆角 12"/>
            <p:cNvSpPr/>
            <p:nvPr/>
          </p:nvSpPr>
          <p:spPr>
            <a:xfrm>
              <a:off x="704850" y="4510250"/>
              <a:ext cx="1752600" cy="558707"/>
            </a:xfrm>
            <a:prstGeom prst="roundRect">
              <a:avLst>
                <a:gd name="adj" fmla="val 50000"/>
              </a:avLst>
            </a:prstGeom>
            <a:solidFill>
              <a:srgbClr val="1E6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mn-ea"/>
                <a:cs typeface="+mn-ea"/>
                <a:sym typeface="+mn-lt"/>
              </a:endParaRPr>
            </a:p>
          </p:txBody>
        </p:sp>
        <p:sp>
          <p:nvSpPr>
            <p:cNvPr id="9" name="文本框 8"/>
            <p:cNvSpPr txBox="1"/>
            <p:nvPr/>
          </p:nvSpPr>
          <p:spPr>
            <a:xfrm>
              <a:off x="789029" y="4556808"/>
              <a:ext cx="1981200" cy="463968"/>
            </a:xfrm>
            <a:prstGeom prst="rect">
              <a:avLst/>
            </a:prstGeom>
            <a:noFill/>
          </p:spPr>
          <p:txBody>
            <a:bodyPr wrap="square">
              <a:spAutoFit/>
            </a:bodyPr>
            <a:lstStyle/>
            <a:p>
              <a:r>
                <a:rPr lang="zh-CN" altLang="en-US" sz="1400">
                  <a:solidFill>
                    <a:schemeClr val="bg1"/>
                  </a:solidFill>
                  <a:latin typeface="+mn-ea"/>
                  <a:cs typeface="+mn-ea"/>
                  <a:sym typeface="+mn-lt"/>
                </a:rPr>
                <a:t>演讲人：喜爱</a:t>
              </a:r>
              <a:r>
                <a:rPr lang="en-US" altLang="zh-CN" sz="1400">
                  <a:solidFill>
                    <a:schemeClr val="bg1"/>
                  </a:solidFill>
                  <a:latin typeface="+mn-ea"/>
                  <a:cs typeface="+mn-ea"/>
                  <a:sym typeface="+mn-lt"/>
                </a:rPr>
                <a:t>PPT</a:t>
              </a:r>
              <a:endParaRPr lang="zh-CN" altLang="en-US" sz="1400" dirty="0">
                <a:solidFill>
                  <a:schemeClr val="bg1"/>
                </a:solidFill>
                <a:latin typeface="+mn-ea"/>
                <a:cs typeface="+mn-ea"/>
                <a:sym typeface="+mn-lt"/>
              </a:endParaRPr>
            </a:p>
          </p:txBody>
        </p:sp>
      </p:grpSp>
      <p:grpSp>
        <p:nvGrpSpPr>
          <p:cNvPr id="3" name="组合 2"/>
          <p:cNvGrpSpPr/>
          <p:nvPr/>
        </p:nvGrpSpPr>
        <p:grpSpPr>
          <a:xfrm>
            <a:off x="7887056" y="4558729"/>
            <a:ext cx="1844758" cy="369332"/>
            <a:chOff x="2990850" y="4510250"/>
            <a:chExt cx="1844758" cy="558707"/>
          </a:xfrm>
          <a:solidFill>
            <a:srgbClr val="1E66DE"/>
          </a:solidFill>
        </p:grpSpPr>
        <p:sp>
          <p:nvSpPr>
            <p:cNvPr id="15" name="矩形: 圆角 14"/>
            <p:cNvSpPr/>
            <p:nvPr/>
          </p:nvSpPr>
          <p:spPr>
            <a:xfrm>
              <a:off x="2990850" y="4510250"/>
              <a:ext cx="1752600" cy="55870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bg1"/>
                </a:solidFill>
                <a:latin typeface="+mn-ea"/>
                <a:cs typeface="+mn-ea"/>
                <a:sym typeface="+mn-lt"/>
              </a:endParaRPr>
            </a:p>
          </p:txBody>
        </p:sp>
        <p:sp>
          <p:nvSpPr>
            <p:cNvPr id="11" name="文本框 10"/>
            <p:cNvSpPr txBox="1"/>
            <p:nvPr/>
          </p:nvSpPr>
          <p:spPr>
            <a:xfrm>
              <a:off x="3083008" y="4524521"/>
              <a:ext cx="1752600" cy="512147"/>
            </a:xfrm>
            <a:prstGeom prst="rect">
              <a:avLst/>
            </a:prstGeom>
            <a:noFill/>
          </p:spPr>
          <p:txBody>
            <a:bodyPr wrap="square">
              <a:spAutoFit/>
            </a:bodyPr>
            <a:lstStyle/>
            <a:p>
              <a:r>
                <a:rPr lang="zh-CN" altLang="en-US" sz="1600" dirty="0">
                  <a:solidFill>
                    <a:schemeClr val="bg1"/>
                  </a:solidFill>
                  <a:latin typeface="+mn-ea"/>
                  <a:cs typeface="+mn-ea"/>
                  <a:sym typeface="+mn-lt"/>
                </a:rPr>
                <a:t>时间：</a:t>
              </a:r>
              <a:r>
                <a:rPr lang="en-US" altLang="zh-CN" sz="1600" dirty="0">
                  <a:solidFill>
                    <a:schemeClr val="bg1"/>
                  </a:solidFill>
                  <a:latin typeface="+mn-ea"/>
                  <a:cs typeface="+mn-ea"/>
                  <a:sym typeface="+mn-lt"/>
                </a:rPr>
                <a:t>2020</a:t>
              </a:r>
              <a:r>
                <a:rPr lang="zh-CN" altLang="en-US" sz="1600" dirty="0">
                  <a:solidFill>
                    <a:schemeClr val="bg1"/>
                  </a:solidFill>
                  <a:latin typeface="+mn-ea"/>
                  <a:cs typeface="+mn-ea"/>
                  <a:sym typeface="+mn-lt"/>
                </a:rPr>
                <a:t>年</a:t>
              </a:r>
            </a:p>
          </p:txBody>
        </p:sp>
      </p:grpSp>
      <p:sp>
        <p:nvSpPr>
          <p:cNvPr id="12" name="文本框 11"/>
          <p:cNvSpPr txBox="1"/>
          <p:nvPr/>
        </p:nvSpPr>
        <p:spPr>
          <a:xfrm>
            <a:off x="4656871" y="3909112"/>
            <a:ext cx="5969336" cy="369332"/>
          </a:xfrm>
          <a:prstGeom prst="rect">
            <a:avLst/>
          </a:prstGeom>
          <a:noFill/>
        </p:spPr>
        <p:txBody>
          <a:bodyPr wrap="square" rtlCol="0">
            <a:spAutoFit/>
          </a:bodyPr>
          <a:lstStyle/>
          <a:p>
            <a:pPr algn="dist"/>
            <a:r>
              <a:rPr lang="en-US" altLang="zh-CN" dirty="0">
                <a:solidFill>
                  <a:schemeClr val="tx1">
                    <a:lumMod val="75000"/>
                    <a:lumOff val="25000"/>
                  </a:schemeClr>
                </a:solidFill>
                <a:latin typeface="+mn-ea"/>
                <a:cs typeface="+mn-ea"/>
                <a:sym typeface="+mn-lt"/>
              </a:rPr>
              <a:t>Financial budget training</a:t>
            </a:r>
            <a:endParaRPr lang="zh-CN" altLang="en-US" dirty="0">
              <a:solidFill>
                <a:schemeClr val="tx1">
                  <a:lumMod val="75000"/>
                  <a:lumOff val="25000"/>
                </a:schemeClr>
              </a:solidFill>
              <a:latin typeface="+mn-ea"/>
              <a:cs typeface="+mn-ea"/>
              <a:sym typeface="+mn-lt"/>
            </a:endParaRPr>
          </a:p>
        </p:txBody>
      </p:sp>
      <p:cxnSp>
        <p:nvCxnSpPr>
          <p:cNvPr id="17" name="直接连接符 16"/>
          <p:cNvCxnSpPr/>
          <p:nvPr/>
        </p:nvCxnSpPr>
        <p:spPr>
          <a:xfrm>
            <a:off x="4480045" y="3755357"/>
            <a:ext cx="628260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5309576" y="1811963"/>
            <a:ext cx="1954501" cy="707886"/>
          </a:xfrm>
          <a:prstGeom prst="rect">
            <a:avLst/>
          </a:prstGeom>
          <a:solidFill>
            <a:srgbClr val="1E66DE"/>
          </a:solidFill>
        </p:spPr>
        <p:txBody>
          <a:bodyPr wrap="square">
            <a:spAutoFit/>
          </a:bodyPr>
          <a:lstStyle>
            <a:defPPr>
              <a:defRPr lang="zh-CN"/>
            </a:defPPr>
            <a:lvl1pPr>
              <a:defRPr sz="4800" b="1">
                <a:solidFill>
                  <a:schemeClr val="tx1">
                    <a:lumMod val="75000"/>
                    <a:lumOff val="25000"/>
                  </a:schemeClr>
                </a:solidFill>
                <a:latin typeface="+mn-ea"/>
                <a:cs typeface="+mn-ea"/>
              </a:defRPr>
            </a:lvl1pPr>
          </a:lstStyle>
          <a:p>
            <a:pPr algn="ctr"/>
            <a:r>
              <a:rPr lang="en-US" altLang="zh-CN" sz="4000" dirty="0">
                <a:solidFill>
                  <a:schemeClr val="bg1"/>
                </a:solidFill>
              </a:rPr>
              <a:t>2020</a:t>
            </a:r>
            <a:endParaRPr lang="zh-CN" altLang="en-US" sz="4000" dirty="0">
              <a:solidFill>
                <a:schemeClr val="bg1"/>
              </a:solidFill>
            </a:endParaRPr>
          </a:p>
        </p:txBody>
      </p:sp>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967" y="1293953"/>
            <a:ext cx="3984696" cy="39846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 presetClass="entr" presetSubtype="8" fill="hold" grpId="0" nodeType="withEffect" p14:presetBounceEnd="50000">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14:bounceEnd="50000">
                                          <p:cBhvr additive="base">
                                            <p:cTn id="10" dur="500" fill="hold"/>
                                            <p:tgtEl>
                                              <p:spTgt spid="16"/>
                                            </p:tgtEl>
                                            <p:attrNameLst>
                                              <p:attrName>ppt_x</p:attrName>
                                            </p:attrNameLst>
                                          </p:cBhvr>
                                          <p:tavLst>
                                            <p:tav tm="0">
                                              <p:val>
                                                <p:strVal val="0-#ppt_w/2"/>
                                              </p:val>
                                            </p:tav>
                                            <p:tav tm="100000">
                                              <p:val>
                                                <p:strVal val="#ppt_x"/>
                                              </p:val>
                                            </p:tav>
                                          </p:tavLst>
                                        </p:anim>
                                        <p:anim calcmode="lin" valueType="num" p14:bounceEnd="50000">
                                          <p:cBhvr additive="base">
                                            <p:cTn id="11"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ppt_x"/>
                                              </p:val>
                                            </p:tav>
                                            <p:tav tm="100000">
                                              <p:val>
                                                <p:strVal val="#ppt_x"/>
                                              </p:val>
                                            </p:tav>
                                          </p:tavLst>
                                        </p:anim>
                                        <p:anim calcmode="lin" valueType="num">
                                          <p:cBhvr additive="base">
                                            <p:cTn id="17" dur="500" fill="hold"/>
                                            <p:tgtEl>
                                              <p:spTgt spid="22"/>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42"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iterate type="lt">
                                        <p:tmPct val="10000"/>
                                      </p:iterate>
                                      <p:childTnLst>
                                        <p:set>
                                          <p:cBhvr>
                                            <p:cTn id="32" dur="1" fill="hold">
                                              <p:stCondLst>
                                                <p:cond delay="0"/>
                                              </p:stCondLst>
                                            </p:cTn>
                                            <p:tgtEl>
                                              <p:spTgt spid="7"/>
                                            </p:tgtEl>
                                            <p:attrNameLst>
                                              <p:attrName>style.visibility</p:attrName>
                                            </p:attrNameLst>
                                          </p:cBhvr>
                                          <p:to>
                                            <p:strVal val="visible"/>
                                          </p:to>
                                        </p:set>
                                        <p:animEffect transition="in" filter="fade">
                                          <p:cBhvr>
                                            <p:cTn id="33" dur="2000"/>
                                            <p:tgtEl>
                                              <p:spTgt spid="7"/>
                                            </p:tgtEl>
                                          </p:cBhvr>
                                        </p:animEffect>
                                        <p:anim calcmode="lin" valueType="num">
                                          <p:cBhvr>
                                            <p:cTn id="34" dur="2000" fill="hold"/>
                                            <p:tgtEl>
                                              <p:spTgt spid="7"/>
                                            </p:tgtEl>
                                            <p:attrNameLst>
                                              <p:attrName>ppt_w</p:attrName>
                                            </p:attrNameLst>
                                          </p:cBhvr>
                                          <p:tavLst>
                                            <p:tav tm="0" fmla="#ppt_w*sin(2.5*pi*$)">
                                              <p:val>
                                                <p:fltVal val="0"/>
                                              </p:val>
                                            </p:tav>
                                            <p:tav tm="100000">
                                              <p:val>
                                                <p:fltVal val="1"/>
                                              </p:val>
                                            </p:tav>
                                          </p:tavLst>
                                        </p:anim>
                                        <p:anim calcmode="lin" valueType="num">
                                          <p:cBhvr>
                                            <p:cTn id="35"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par>
                              <p:cTn id="43" fill="hold">
                                <p:stCondLst>
                                  <p:cond delay="500"/>
                                </p:stCondLst>
                                <p:childTnLst>
                                  <p:par>
                                    <p:cTn id="44" presetID="42"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1000"/>
                                            <p:tgtEl>
                                              <p:spTgt spid="2"/>
                                            </p:tgtEl>
                                          </p:cBhvr>
                                        </p:animEffect>
                                        <p:anim calcmode="lin" valueType="num">
                                          <p:cBhvr>
                                            <p:cTn id="47" dur="1000" fill="hold"/>
                                            <p:tgtEl>
                                              <p:spTgt spid="2"/>
                                            </p:tgtEl>
                                            <p:attrNameLst>
                                              <p:attrName>ppt_x</p:attrName>
                                            </p:attrNameLst>
                                          </p:cBhvr>
                                          <p:tavLst>
                                            <p:tav tm="0">
                                              <p:val>
                                                <p:strVal val="#ppt_x"/>
                                              </p:val>
                                            </p:tav>
                                            <p:tav tm="100000">
                                              <p:val>
                                                <p:strVal val="#ppt_x"/>
                                              </p:val>
                                            </p:tav>
                                          </p:tavLst>
                                        </p:anim>
                                        <p:anim calcmode="lin" valueType="num">
                                          <p:cBhvr>
                                            <p:cTn id="48" dur="1000" fill="hold"/>
                                            <p:tgtEl>
                                              <p:spTgt spid="2"/>
                                            </p:tgtEl>
                                            <p:attrNameLst>
                                              <p:attrName>ppt_y</p:attrName>
                                            </p:attrNameLst>
                                          </p:cBhvr>
                                          <p:tavLst>
                                            <p:tav tm="0">
                                              <p:val>
                                                <p:strVal val="#ppt_y+.1"/>
                                              </p:val>
                                            </p:tav>
                                            <p:tav tm="100000">
                                              <p:val>
                                                <p:strVal val="#ppt_y"/>
                                              </p:val>
                                            </p:tav>
                                          </p:tavLst>
                                        </p:anim>
                                      </p:childTnLst>
                                    </p:cTn>
                                  </p:par>
                                </p:childTnLst>
                              </p:cTn>
                            </p:par>
                            <p:par>
                              <p:cTn id="49" fill="hold">
                                <p:stCondLst>
                                  <p:cond delay="1500"/>
                                </p:stCondLst>
                                <p:childTnLst>
                                  <p:par>
                                    <p:cTn id="50" presetID="42" presetClass="entr" presetSubtype="0" fill="hold"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1000"/>
                                            <p:tgtEl>
                                              <p:spTgt spid="3"/>
                                            </p:tgtEl>
                                          </p:cBhvr>
                                        </p:animEffect>
                                        <p:anim calcmode="lin" valueType="num">
                                          <p:cBhvr>
                                            <p:cTn id="53" dur="1000" fill="hold"/>
                                            <p:tgtEl>
                                              <p:spTgt spid="3"/>
                                            </p:tgtEl>
                                            <p:attrNameLst>
                                              <p:attrName>ppt_x</p:attrName>
                                            </p:attrNameLst>
                                          </p:cBhvr>
                                          <p:tavLst>
                                            <p:tav tm="0">
                                              <p:val>
                                                <p:strVal val="#ppt_x"/>
                                              </p:val>
                                            </p:tav>
                                            <p:tav tm="100000">
                                              <p:val>
                                                <p:strVal val="#ppt_x"/>
                                              </p:val>
                                            </p:tav>
                                          </p:tavLst>
                                        </p:anim>
                                        <p:anim calcmode="lin" valueType="num">
                                          <p:cBhvr>
                                            <p:cTn id="5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p:bldP spid="7" grpId="0"/>
          <p:bldP spid="12" grpId="0"/>
          <p:bldP spid="1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500" fill="hold"/>
                                            <p:tgtEl>
                                              <p:spTgt spid="16"/>
                                            </p:tgtEl>
                                            <p:attrNameLst>
                                              <p:attrName>ppt_x</p:attrName>
                                            </p:attrNameLst>
                                          </p:cBhvr>
                                          <p:tavLst>
                                            <p:tav tm="0">
                                              <p:val>
                                                <p:strVal val="0-#ppt_w/2"/>
                                              </p:val>
                                            </p:tav>
                                            <p:tav tm="100000">
                                              <p:val>
                                                <p:strVal val="#ppt_x"/>
                                              </p:val>
                                            </p:tav>
                                          </p:tavLst>
                                        </p:anim>
                                        <p:anim calcmode="lin" valueType="num">
                                          <p:cBhvr additive="base">
                                            <p:cTn id="11"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ppt_x"/>
                                              </p:val>
                                            </p:tav>
                                            <p:tav tm="100000">
                                              <p:val>
                                                <p:strVal val="#ppt_x"/>
                                              </p:val>
                                            </p:tav>
                                          </p:tavLst>
                                        </p:anim>
                                        <p:anim calcmode="lin" valueType="num">
                                          <p:cBhvr additive="base">
                                            <p:cTn id="17" dur="500" fill="hold"/>
                                            <p:tgtEl>
                                              <p:spTgt spid="22"/>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42"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iterate type="lt">
                                        <p:tmPct val="10000"/>
                                      </p:iterate>
                                      <p:childTnLst>
                                        <p:set>
                                          <p:cBhvr>
                                            <p:cTn id="32" dur="1" fill="hold">
                                              <p:stCondLst>
                                                <p:cond delay="0"/>
                                              </p:stCondLst>
                                            </p:cTn>
                                            <p:tgtEl>
                                              <p:spTgt spid="7"/>
                                            </p:tgtEl>
                                            <p:attrNameLst>
                                              <p:attrName>style.visibility</p:attrName>
                                            </p:attrNameLst>
                                          </p:cBhvr>
                                          <p:to>
                                            <p:strVal val="visible"/>
                                          </p:to>
                                        </p:set>
                                        <p:animEffect transition="in" filter="fade">
                                          <p:cBhvr>
                                            <p:cTn id="33" dur="2000"/>
                                            <p:tgtEl>
                                              <p:spTgt spid="7"/>
                                            </p:tgtEl>
                                          </p:cBhvr>
                                        </p:animEffect>
                                        <p:anim calcmode="lin" valueType="num">
                                          <p:cBhvr>
                                            <p:cTn id="34" dur="2000" fill="hold"/>
                                            <p:tgtEl>
                                              <p:spTgt spid="7"/>
                                            </p:tgtEl>
                                            <p:attrNameLst>
                                              <p:attrName>ppt_w</p:attrName>
                                            </p:attrNameLst>
                                          </p:cBhvr>
                                          <p:tavLst>
                                            <p:tav tm="0" fmla="#ppt_w*sin(2.5*pi*$)">
                                              <p:val>
                                                <p:fltVal val="0"/>
                                              </p:val>
                                            </p:tav>
                                            <p:tav tm="100000">
                                              <p:val>
                                                <p:fltVal val="1"/>
                                              </p:val>
                                            </p:tav>
                                          </p:tavLst>
                                        </p:anim>
                                        <p:anim calcmode="lin" valueType="num">
                                          <p:cBhvr>
                                            <p:cTn id="35"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par>
                              <p:cTn id="43" fill="hold">
                                <p:stCondLst>
                                  <p:cond delay="500"/>
                                </p:stCondLst>
                                <p:childTnLst>
                                  <p:par>
                                    <p:cTn id="44" presetID="42"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1000"/>
                                            <p:tgtEl>
                                              <p:spTgt spid="2"/>
                                            </p:tgtEl>
                                          </p:cBhvr>
                                        </p:animEffect>
                                        <p:anim calcmode="lin" valueType="num">
                                          <p:cBhvr>
                                            <p:cTn id="47" dur="1000" fill="hold"/>
                                            <p:tgtEl>
                                              <p:spTgt spid="2"/>
                                            </p:tgtEl>
                                            <p:attrNameLst>
                                              <p:attrName>ppt_x</p:attrName>
                                            </p:attrNameLst>
                                          </p:cBhvr>
                                          <p:tavLst>
                                            <p:tav tm="0">
                                              <p:val>
                                                <p:strVal val="#ppt_x"/>
                                              </p:val>
                                            </p:tav>
                                            <p:tav tm="100000">
                                              <p:val>
                                                <p:strVal val="#ppt_x"/>
                                              </p:val>
                                            </p:tav>
                                          </p:tavLst>
                                        </p:anim>
                                        <p:anim calcmode="lin" valueType="num">
                                          <p:cBhvr>
                                            <p:cTn id="48" dur="1000" fill="hold"/>
                                            <p:tgtEl>
                                              <p:spTgt spid="2"/>
                                            </p:tgtEl>
                                            <p:attrNameLst>
                                              <p:attrName>ppt_y</p:attrName>
                                            </p:attrNameLst>
                                          </p:cBhvr>
                                          <p:tavLst>
                                            <p:tav tm="0">
                                              <p:val>
                                                <p:strVal val="#ppt_y+.1"/>
                                              </p:val>
                                            </p:tav>
                                            <p:tav tm="100000">
                                              <p:val>
                                                <p:strVal val="#ppt_y"/>
                                              </p:val>
                                            </p:tav>
                                          </p:tavLst>
                                        </p:anim>
                                      </p:childTnLst>
                                    </p:cTn>
                                  </p:par>
                                </p:childTnLst>
                              </p:cTn>
                            </p:par>
                            <p:par>
                              <p:cTn id="49" fill="hold">
                                <p:stCondLst>
                                  <p:cond delay="1500"/>
                                </p:stCondLst>
                                <p:childTnLst>
                                  <p:par>
                                    <p:cTn id="50" presetID="42" presetClass="entr" presetSubtype="0" fill="hold"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1000"/>
                                            <p:tgtEl>
                                              <p:spTgt spid="3"/>
                                            </p:tgtEl>
                                          </p:cBhvr>
                                        </p:animEffect>
                                        <p:anim calcmode="lin" valueType="num">
                                          <p:cBhvr>
                                            <p:cTn id="53" dur="1000" fill="hold"/>
                                            <p:tgtEl>
                                              <p:spTgt spid="3"/>
                                            </p:tgtEl>
                                            <p:attrNameLst>
                                              <p:attrName>ppt_x</p:attrName>
                                            </p:attrNameLst>
                                          </p:cBhvr>
                                          <p:tavLst>
                                            <p:tav tm="0">
                                              <p:val>
                                                <p:strVal val="#ppt_x"/>
                                              </p:val>
                                            </p:tav>
                                            <p:tav tm="100000">
                                              <p:val>
                                                <p:strVal val="#ppt_x"/>
                                              </p:val>
                                            </p:tav>
                                          </p:tavLst>
                                        </p:anim>
                                        <p:anim calcmode="lin" valueType="num">
                                          <p:cBhvr>
                                            <p:cTn id="5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p:bldP spid="7" grpId="0"/>
          <p:bldP spid="12" grpId="0"/>
          <p:bldP spid="14"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718929" y="998610"/>
            <a:ext cx="2268279" cy="358775"/>
          </a:xfrm>
        </p:spPr>
        <p:txBody>
          <a:bodyPr>
            <a:noAutofit/>
          </a:bodyPr>
          <a:lstStyle/>
          <a:p>
            <a:r>
              <a:rPr lang="zh-CN" altLang="en-US" sz="2400" b="1" dirty="0">
                <a:solidFill>
                  <a:schemeClr val="tx1">
                    <a:lumMod val="75000"/>
                    <a:lumOff val="25000"/>
                  </a:schemeClr>
                </a:solidFill>
                <a:latin typeface="+mn-lt"/>
                <a:ea typeface="+mn-ea"/>
                <a:cs typeface="+mn-ea"/>
                <a:sym typeface="+mn-lt"/>
              </a:rPr>
              <a:t>预算是什么</a:t>
            </a:r>
          </a:p>
        </p:txBody>
      </p:sp>
      <p:sp>
        <p:nvSpPr>
          <p:cNvPr id="4" name="文本框 3"/>
          <p:cNvSpPr txBox="1"/>
          <p:nvPr/>
        </p:nvSpPr>
        <p:spPr>
          <a:xfrm>
            <a:off x="2222035" y="3311784"/>
            <a:ext cx="2507011" cy="1675459"/>
          </a:xfrm>
          <a:prstGeom prst="rect">
            <a:avLst/>
          </a:prstGeom>
          <a:noFill/>
        </p:spPr>
        <p:txBody>
          <a:bodyPr wrap="square">
            <a:spAutoFit/>
          </a:bodyPr>
          <a:lstStyle/>
          <a:p>
            <a:pPr>
              <a:lnSpc>
                <a:spcPct val="200000"/>
              </a:lnSpc>
            </a:pPr>
            <a:r>
              <a:rPr lang="zh-CN" altLang="en-US" dirty="0">
                <a:solidFill>
                  <a:schemeClr val="tx1">
                    <a:lumMod val="75000"/>
                    <a:lumOff val="25000"/>
                  </a:schemeClr>
                </a:solidFill>
                <a:cs typeface="+mn-ea"/>
                <a:sym typeface="+mn-lt"/>
              </a:rPr>
              <a:t>预算就是预测的量化过程，是每一个高级管理人员的必修课</a:t>
            </a:r>
            <a:r>
              <a:rPr lang="en-US" altLang="zh-CN" dirty="0">
                <a:solidFill>
                  <a:schemeClr val="tx1">
                    <a:lumMod val="75000"/>
                    <a:lumOff val="25000"/>
                  </a:schemeClr>
                </a:solidFill>
                <a:cs typeface="+mn-ea"/>
                <a:sym typeface="+mn-lt"/>
              </a:rPr>
              <a:t>;</a:t>
            </a:r>
          </a:p>
        </p:txBody>
      </p:sp>
      <p:sp>
        <p:nvSpPr>
          <p:cNvPr id="50" name="文本框 49"/>
          <p:cNvSpPr txBox="1"/>
          <p:nvPr/>
        </p:nvSpPr>
        <p:spPr>
          <a:xfrm>
            <a:off x="2158240" y="2112889"/>
            <a:ext cx="2911048" cy="523220"/>
          </a:xfrm>
          <a:prstGeom prst="rect">
            <a:avLst/>
          </a:prstGeom>
          <a:solidFill>
            <a:srgbClr val="1E66DE"/>
          </a:solidFill>
        </p:spPr>
        <p:txBody>
          <a:bodyPr wrap="square">
            <a:spAutoFit/>
          </a:bodyPr>
          <a:lstStyle/>
          <a:p>
            <a:pPr algn="ctr"/>
            <a:r>
              <a:rPr lang="zh-CN" altLang="en-US" sz="2800" b="1" dirty="0">
                <a:solidFill>
                  <a:schemeClr val="bg1"/>
                </a:solidFill>
                <a:cs typeface="+mn-ea"/>
                <a:sym typeface="+mn-lt"/>
              </a:rPr>
              <a:t>预算是什么？</a:t>
            </a:r>
            <a:endParaRPr lang="en-US" altLang="zh-CN" sz="2800" b="1" dirty="0">
              <a:solidFill>
                <a:schemeClr val="bg1"/>
              </a:solidFill>
              <a:cs typeface="+mn-ea"/>
              <a:sym typeface="+mn-lt"/>
            </a:endParaRPr>
          </a:p>
        </p:txBody>
      </p:sp>
      <p:sp>
        <p:nvSpPr>
          <p:cNvPr id="51" name="矩形 50"/>
          <p:cNvSpPr/>
          <p:nvPr/>
        </p:nvSpPr>
        <p:spPr>
          <a:xfrm>
            <a:off x="2064989" y="2817628"/>
            <a:ext cx="3072980" cy="53162"/>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rotWithShape="1">
          <a:blip r:embed="rId2"/>
          <a:srcRect l="14549"/>
          <a:stretch>
            <a:fillRect/>
          </a:stretch>
        </p:blipFill>
        <p:spPr>
          <a:xfrm>
            <a:off x="6000807" y="1917780"/>
            <a:ext cx="4823637" cy="3476964"/>
          </a:xfrm>
          <a:prstGeom prst="wedgeRectCallout">
            <a:avLst>
              <a:gd name="adj1" fmla="val -58932"/>
              <a:gd name="adj2" fmla="val -25570"/>
            </a:avLst>
          </a:prstGeom>
          <a:ln w="28575">
            <a:solidFill>
              <a:srgbClr val="1E66DE"/>
            </a:solid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left)">
                                      <p:cBhvr>
                                        <p:cTn id="11" dur="500"/>
                                        <p:tgtEl>
                                          <p:spTgt spid="5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wipe(left)">
                                      <p:cBhvr>
                                        <p:cTn id="15" dur="500"/>
                                        <p:tgtEl>
                                          <p:spTgt spid="51"/>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0" grpId="0" animBg="1"/>
      <p:bldP spid="5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18"/>
          <p:cNvSpPr/>
          <p:nvPr/>
        </p:nvSpPr>
        <p:spPr>
          <a:xfrm>
            <a:off x="7322150" y="1470778"/>
            <a:ext cx="3212739" cy="1958222"/>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p:cNvSpPr/>
          <p:nvPr/>
        </p:nvSpPr>
        <p:spPr>
          <a:xfrm>
            <a:off x="3668233" y="3654300"/>
            <a:ext cx="3212739" cy="1958222"/>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p:cNvSpPr/>
          <p:nvPr/>
        </p:nvSpPr>
        <p:spPr>
          <a:xfrm>
            <a:off x="7322150" y="3654300"/>
            <a:ext cx="3212739" cy="1958222"/>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p:nvSpPr>
        <p:spPr>
          <a:xfrm>
            <a:off x="3668233" y="1470778"/>
            <a:ext cx="3212739" cy="1958222"/>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3987208" y="4390130"/>
            <a:ext cx="2730926" cy="1077218"/>
          </a:xfrm>
          <a:prstGeom prst="rect">
            <a:avLst/>
          </a:prstGeom>
          <a:noFill/>
        </p:spPr>
        <p:txBody>
          <a:bodyPr wrap="square">
            <a:spAutoFit/>
          </a:bodyPr>
          <a:lstStyle/>
          <a:p>
            <a:r>
              <a:rPr lang="zh-CN" altLang="en-US" sz="1600" dirty="0">
                <a:solidFill>
                  <a:schemeClr val="tx1">
                    <a:lumMod val="75000"/>
                    <a:lumOff val="25000"/>
                  </a:schemeClr>
                </a:solidFill>
                <a:latin typeface="+mn-ea"/>
                <a:cs typeface="+mn-ea"/>
                <a:sym typeface="+mn-lt"/>
              </a:rPr>
              <a:t>预算编制主要是财务部的工作，其他部门只需要了解和知晓，必要时给予财务部一定的协助就可以了。</a:t>
            </a:r>
          </a:p>
        </p:txBody>
      </p:sp>
      <p:sp>
        <p:nvSpPr>
          <p:cNvPr id="8" name="矩形 7"/>
          <p:cNvSpPr/>
          <p:nvPr/>
        </p:nvSpPr>
        <p:spPr>
          <a:xfrm>
            <a:off x="1788870" y="2044992"/>
            <a:ext cx="553998" cy="3133164"/>
          </a:xfrm>
          <a:prstGeom prst="rect">
            <a:avLst/>
          </a:prstGeom>
          <a:solidFill>
            <a:srgbClr val="1E66DE"/>
          </a:solidFill>
        </p:spPr>
        <p:txBody>
          <a:bodyPr vert="eaVert" wrap="square">
            <a:spAutoFit/>
          </a:bodyPr>
          <a:lstStyle/>
          <a:p>
            <a:pPr algn="ctr"/>
            <a:r>
              <a:rPr lang="zh-CN" altLang="en-US" sz="2400" b="1" dirty="0">
                <a:solidFill>
                  <a:schemeClr val="bg1"/>
                </a:solidFill>
                <a:latin typeface="+mn-ea"/>
                <a:cs typeface="+mn-ea"/>
                <a:sym typeface="+mn-lt"/>
              </a:rPr>
              <a:t>几个错误的认识</a:t>
            </a:r>
            <a:r>
              <a:rPr lang="en-US" altLang="zh-CN" sz="2400" b="1" dirty="0">
                <a:solidFill>
                  <a:schemeClr val="bg1"/>
                </a:solidFill>
                <a:latin typeface="+mn-ea"/>
                <a:cs typeface="+mn-ea"/>
                <a:sym typeface="+mn-lt"/>
              </a:rPr>
              <a:t>:</a:t>
            </a:r>
          </a:p>
        </p:txBody>
      </p:sp>
      <p:grpSp>
        <p:nvGrpSpPr>
          <p:cNvPr id="35" name="组合 34"/>
          <p:cNvGrpSpPr/>
          <p:nvPr/>
        </p:nvGrpSpPr>
        <p:grpSpPr>
          <a:xfrm>
            <a:off x="2720049" y="3237461"/>
            <a:ext cx="553999" cy="663639"/>
            <a:chOff x="3298708" y="2778673"/>
            <a:chExt cx="862475" cy="1033165"/>
          </a:xfrm>
          <a:solidFill>
            <a:schemeClr val="bg1">
              <a:lumMod val="75000"/>
            </a:schemeClr>
          </a:solidFill>
        </p:grpSpPr>
        <p:sp>
          <p:nvSpPr>
            <p:cNvPr id="32" name="箭头: V 形 31"/>
            <p:cNvSpPr/>
            <p:nvPr/>
          </p:nvSpPr>
          <p:spPr>
            <a:xfrm>
              <a:off x="3600450" y="2778673"/>
              <a:ext cx="560733" cy="1033165"/>
            </a:xfrm>
            <a:prstGeom prst="chevron">
              <a:avLst>
                <a:gd name="adj" fmla="val 63798"/>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cs typeface="+mn-ea"/>
                <a:sym typeface="+mn-lt"/>
              </a:endParaRPr>
            </a:p>
          </p:txBody>
        </p:sp>
        <p:sp>
          <p:nvSpPr>
            <p:cNvPr id="34" name="箭头: V 形 33"/>
            <p:cNvSpPr/>
            <p:nvPr/>
          </p:nvSpPr>
          <p:spPr>
            <a:xfrm>
              <a:off x="3298708" y="2778673"/>
              <a:ext cx="560733" cy="1033165"/>
            </a:xfrm>
            <a:prstGeom prst="chevron">
              <a:avLst>
                <a:gd name="adj" fmla="val 63798"/>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cs typeface="+mn-ea"/>
                <a:sym typeface="+mn-lt"/>
              </a:endParaRPr>
            </a:p>
          </p:txBody>
        </p:sp>
      </p:grpSp>
      <p:sp>
        <p:nvSpPr>
          <p:cNvPr id="41" name="文本框 40"/>
          <p:cNvSpPr txBox="1"/>
          <p:nvPr/>
        </p:nvSpPr>
        <p:spPr>
          <a:xfrm>
            <a:off x="3965807" y="2333578"/>
            <a:ext cx="2839172" cy="830997"/>
          </a:xfrm>
          <a:prstGeom prst="rect">
            <a:avLst/>
          </a:prstGeom>
          <a:noFill/>
        </p:spPr>
        <p:txBody>
          <a:bodyPr wrap="square">
            <a:spAutoFit/>
          </a:bodyPr>
          <a:lstStyle/>
          <a:p>
            <a:r>
              <a:rPr lang="zh-CN" altLang="en-US" sz="1600" dirty="0">
                <a:solidFill>
                  <a:schemeClr val="tx1">
                    <a:lumMod val="75000"/>
                    <a:lumOff val="25000"/>
                  </a:schemeClr>
                </a:solidFill>
                <a:latin typeface="+mn-ea"/>
                <a:cs typeface="+mn-ea"/>
                <a:sym typeface="+mn-lt"/>
              </a:rPr>
              <a:t>预算编制工作只要在年初的时候开始就可以了，完成之后可以用来指导整个年度的工作</a:t>
            </a:r>
            <a:r>
              <a:rPr lang="en-US" altLang="zh-CN" sz="1600" dirty="0">
                <a:solidFill>
                  <a:schemeClr val="tx1">
                    <a:lumMod val="75000"/>
                    <a:lumOff val="25000"/>
                  </a:schemeClr>
                </a:solidFill>
                <a:latin typeface="+mn-ea"/>
                <a:cs typeface="+mn-ea"/>
                <a:sym typeface="+mn-lt"/>
              </a:rPr>
              <a:t>;</a:t>
            </a:r>
          </a:p>
        </p:txBody>
      </p:sp>
      <p:sp>
        <p:nvSpPr>
          <p:cNvPr id="45" name="文本框 44"/>
          <p:cNvSpPr txBox="1"/>
          <p:nvPr/>
        </p:nvSpPr>
        <p:spPr>
          <a:xfrm>
            <a:off x="8604519" y="1600564"/>
            <a:ext cx="648000" cy="432000"/>
          </a:xfrm>
          <a:prstGeom prst="roundRect">
            <a:avLst/>
          </a:prstGeom>
          <a:solidFill>
            <a:srgbClr val="1E66DE"/>
          </a:solidFill>
        </p:spPr>
        <p:txBody>
          <a:bodyPr wrap="square">
            <a:spAutoFit/>
          </a:bodyPr>
          <a:lstStyle>
            <a:defPPr>
              <a:defRPr lang="zh-CN"/>
            </a:defPPr>
            <a:lvl1pPr algn="ctr">
              <a:defRPr sz="360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defRPr>
            </a:lvl1pPr>
          </a:lstStyle>
          <a:p>
            <a:r>
              <a:rPr lang="en-US" altLang="zh-CN" sz="2400" b="1" dirty="0">
                <a:latin typeface="+mn-ea"/>
                <a:ea typeface="+mn-ea"/>
                <a:cs typeface="+mn-ea"/>
                <a:sym typeface="+mn-lt"/>
              </a:rPr>
              <a:t>03</a:t>
            </a:r>
            <a:endParaRPr lang="zh-CN" altLang="en-US" sz="2400" b="1" dirty="0">
              <a:latin typeface="+mn-ea"/>
              <a:ea typeface="+mn-ea"/>
              <a:cs typeface="+mn-ea"/>
              <a:sym typeface="+mn-lt"/>
            </a:endParaRPr>
          </a:p>
        </p:txBody>
      </p:sp>
      <p:sp>
        <p:nvSpPr>
          <p:cNvPr id="39" name="文本框 38"/>
          <p:cNvSpPr txBox="1"/>
          <p:nvPr/>
        </p:nvSpPr>
        <p:spPr>
          <a:xfrm>
            <a:off x="7589513" y="4489089"/>
            <a:ext cx="2522049" cy="830997"/>
          </a:xfrm>
          <a:prstGeom prst="rect">
            <a:avLst/>
          </a:prstGeom>
          <a:noFill/>
        </p:spPr>
        <p:txBody>
          <a:bodyPr wrap="square">
            <a:spAutoFit/>
          </a:bodyPr>
          <a:lstStyle/>
          <a:p>
            <a:r>
              <a:rPr lang="zh-CN" altLang="en-US" sz="1600" dirty="0">
                <a:solidFill>
                  <a:schemeClr val="tx1">
                    <a:lumMod val="75000"/>
                    <a:lumOff val="25000"/>
                  </a:schemeClr>
                </a:solidFill>
                <a:latin typeface="+mn-ea"/>
                <a:cs typeface="+mn-ea"/>
                <a:sym typeface="+mn-lt"/>
              </a:rPr>
              <a:t>预算就是应该体现公司投资者与经营层的想法，从上往下地推进编制工作</a:t>
            </a:r>
            <a:r>
              <a:rPr lang="en-US" altLang="zh-CN" sz="1600" dirty="0">
                <a:solidFill>
                  <a:schemeClr val="tx1">
                    <a:lumMod val="75000"/>
                    <a:lumOff val="25000"/>
                  </a:schemeClr>
                </a:solidFill>
                <a:latin typeface="+mn-ea"/>
                <a:cs typeface="+mn-ea"/>
                <a:sym typeface="+mn-lt"/>
              </a:rPr>
              <a:t>;</a:t>
            </a:r>
          </a:p>
        </p:txBody>
      </p:sp>
      <p:sp>
        <p:nvSpPr>
          <p:cNvPr id="44" name="文本框 43"/>
          <p:cNvSpPr txBox="1"/>
          <p:nvPr/>
        </p:nvSpPr>
        <p:spPr>
          <a:xfrm>
            <a:off x="4926255" y="3803373"/>
            <a:ext cx="648000" cy="432000"/>
          </a:xfrm>
          <a:prstGeom prst="roundRect">
            <a:avLst/>
          </a:prstGeom>
          <a:solidFill>
            <a:srgbClr val="1E66DE"/>
          </a:solidFill>
        </p:spPr>
        <p:txBody>
          <a:bodyPr wrap="square">
            <a:spAutoFit/>
          </a:bodyPr>
          <a:lstStyle>
            <a:defPPr>
              <a:defRPr lang="zh-CN"/>
            </a:defPPr>
            <a:lvl1pPr algn="ctr">
              <a:defRPr sz="360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defRPr>
            </a:lvl1pPr>
          </a:lstStyle>
          <a:p>
            <a:r>
              <a:rPr lang="en-US" altLang="zh-CN" sz="2400" b="1" dirty="0">
                <a:latin typeface="+mn-ea"/>
                <a:ea typeface="+mn-ea"/>
                <a:cs typeface="+mn-ea"/>
                <a:sym typeface="+mn-lt"/>
              </a:rPr>
              <a:t>02</a:t>
            </a:r>
            <a:endParaRPr lang="zh-CN" altLang="en-US" sz="2400" b="1" dirty="0">
              <a:latin typeface="+mn-ea"/>
              <a:ea typeface="+mn-ea"/>
              <a:cs typeface="+mn-ea"/>
              <a:sym typeface="+mn-lt"/>
            </a:endParaRPr>
          </a:p>
        </p:txBody>
      </p:sp>
      <p:sp>
        <p:nvSpPr>
          <p:cNvPr id="37" name="文本框 36"/>
          <p:cNvSpPr txBox="1"/>
          <p:nvPr/>
        </p:nvSpPr>
        <p:spPr>
          <a:xfrm>
            <a:off x="7566590" y="2162349"/>
            <a:ext cx="2917001" cy="1077218"/>
          </a:xfrm>
          <a:prstGeom prst="rect">
            <a:avLst/>
          </a:prstGeom>
          <a:noFill/>
        </p:spPr>
        <p:txBody>
          <a:bodyPr wrap="square">
            <a:spAutoFit/>
          </a:bodyPr>
          <a:lstStyle/>
          <a:p>
            <a:r>
              <a:rPr lang="zh-CN" altLang="en-US" sz="1600" dirty="0">
                <a:solidFill>
                  <a:schemeClr val="tx1">
                    <a:lumMod val="75000"/>
                    <a:lumOff val="25000"/>
                  </a:schemeClr>
                </a:solidFill>
                <a:latin typeface="+mn-ea"/>
                <a:cs typeface="+mn-ea"/>
                <a:sym typeface="+mn-lt"/>
              </a:rPr>
              <a:t>预算就是指一套涵盖所有会计科目的表格，最终得出公司明年的损益表、资产负债表和现金流量表的具体预测结果</a:t>
            </a:r>
            <a:r>
              <a:rPr lang="en-US" altLang="zh-CN" sz="1600" dirty="0">
                <a:solidFill>
                  <a:schemeClr val="tx1">
                    <a:lumMod val="75000"/>
                    <a:lumOff val="25000"/>
                  </a:schemeClr>
                </a:solidFill>
                <a:latin typeface="+mn-ea"/>
                <a:cs typeface="+mn-ea"/>
                <a:sym typeface="+mn-lt"/>
              </a:rPr>
              <a:t>;</a:t>
            </a:r>
          </a:p>
        </p:txBody>
      </p:sp>
      <p:sp>
        <p:nvSpPr>
          <p:cNvPr id="6" name="矩形: 圆角 5"/>
          <p:cNvSpPr/>
          <p:nvPr/>
        </p:nvSpPr>
        <p:spPr>
          <a:xfrm>
            <a:off x="4885655" y="1612992"/>
            <a:ext cx="648000" cy="432000"/>
          </a:xfrm>
          <a:prstGeom prst="roundRect">
            <a:avLst/>
          </a:prstGeom>
          <a:solidFill>
            <a:srgbClr val="1E66DE"/>
          </a:solidFill>
        </p:spPr>
        <p:txBody>
          <a:bodyPr wrap="square">
            <a:spAutoFit/>
          </a:bodyPr>
          <a:lstStyle/>
          <a:p>
            <a:pPr algn="ctr"/>
            <a:r>
              <a:rPr lang="en-US" altLang="zh-CN" sz="2400" b="1" dirty="0">
                <a:solidFill>
                  <a:schemeClr val="bg1"/>
                </a:solidFill>
                <a:latin typeface="+mn-ea"/>
                <a:cs typeface="+mn-ea"/>
                <a:sym typeface="+mn-lt"/>
              </a:rPr>
              <a:t>01</a:t>
            </a:r>
            <a:endParaRPr lang="zh-CN" altLang="en-US" sz="2400" b="1" dirty="0">
              <a:solidFill>
                <a:schemeClr val="bg1"/>
              </a:solidFill>
              <a:latin typeface="+mn-ea"/>
              <a:cs typeface="+mn-ea"/>
              <a:sym typeface="+mn-lt"/>
            </a:endParaRPr>
          </a:p>
        </p:txBody>
      </p:sp>
      <p:sp>
        <p:nvSpPr>
          <p:cNvPr id="16" name="标题 1"/>
          <p:cNvSpPr txBox="1"/>
          <p:nvPr/>
        </p:nvSpPr>
        <p:spPr>
          <a:xfrm>
            <a:off x="1718929" y="998610"/>
            <a:ext cx="2268279" cy="358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en-US" sz="2400" b="1">
                <a:solidFill>
                  <a:schemeClr val="tx1">
                    <a:lumMod val="75000"/>
                    <a:lumOff val="25000"/>
                  </a:schemeClr>
                </a:solidFill>
                <a:latin typeface="+mn-ea"/>
                <a:ea typeface="+mn-ea"/>
                <a:cs typeface="+mn-ea"/>
                <a:sym typeface="+mn-lt"/>
              </a:rPr>
              <a:t>预算是什么</a:t>
            </a:r>
            <a:endParaRPr lang="zh-CN" altLang="en-US" sz="2400" b="1" dirty="0">
              <a:solidFill>
                <a:schemeClr val="tx1">
                  <a:lumMod val="75000"/>
                  <a:lumOff val="25000"/>
                </a:schemeClr>
              </a:solidFill>
              <a:latin typeface="+mn-ea"/>
              <a:ea typeface="+mn-ea"/>
              <a:cs typeface="+mn-ea"/>
              <a:sym typeface="+mn-lt"/>
            </a:endParaRPr>
          </a:p>
        </p:txBody>
      </p:sp>
      <p:sp>
        <p:nvSpPr>
          <p:cNvPr id="17" name="文本框 16"/>
          <p:cNvSpPr txBox="1"/>
          <p:nvPr/>
        </p:nvSpPr>
        <p:spPr>
          <a:xfrm>
            <a:off x="8429418" y="3810868"/>
            <a:ext cx="648000" cy="510778"/>
          </a:xfrm>
          <a:prstGeom prst="roundRect">
            <a:avLst/>
          </a:prstGeom>
          <a:solidFill>
            <a:srgbClr val="1E66DE"/>
          </a:solidFill>
        </p:spPr>
        <p:txBody>
          <a:bodyPr wrap="square">
            <a:spAutoFit/>
          </a:bodyPr>
          <a:lstStyle>
            <a:defPPr>
              <a:defRPr lang="zh-CN"/>
            </a:defPPr>
            <a:lvl1pPr algn="ctr">
              <a:defRPr sz="360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defRPr>
            </a:lvl1pPr>
          </a:lstStyle>
          <a:p>
            <a:r>
              <a:rPr lang="en-US" altLang="zh-CN" sz="2400" b="1" dirty="0">
                <a:latin typeface="+mn-ea"/>
                <a:ea typeface="+mn-ea"/>
                <a:cs typeface="+mn-ea"/>
                <a:sym typeface="+mn-lt"/>
              </a:rPr>
              <a:t>04</a:t>
            </a:r>
            <a:endParaRPr lang="zh-CN" altLang="en-US" sz="2400" b="1" dirty="0">
              <a:latin typeface="+mn-ea"/>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heel(1)">
                                      <p:cBhvr>
                                        <p:cTn id="21" dur="2000"/>
                                        <p:tgtEl>
                                          <p:spTgt spid="3"/>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heel(1)">
                                      <p:cBhvr>
                                        <p:cTn id="24" dur="2000"/>
                                        <p:tgtEl>
                                          <p:spTgt spid="19"/>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heel(1)">
                                      <p:cBhvr>
                                        <p:cTn id="27" dur="2000"/>
                                        <p:tgtEl>
                                          <p:spTgt spid="21"/>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heel(1)">
                                      <p:cBhvr>
                                        <p:cTn id="30" dur="20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additive="base">
                                        <p:cTn id="39" dur="500" fill="hold"/>
                                        <p:tgtEl>
                                          <p:spTgt spid="41"/>
                                        </p:tgtEl>
                                        <p:attrNameLst>
                                          <p:attrName>ppt_x</p:attrName>
                                        </p:attrNameLst>
                                      </p:cBhvr>
                                      <p:tavLst>
                                        <p:tav tm="0">
                                          <p:val>
                                            <p:strVal val="#ppt_x"/>
                                          </p:val>
                                        </p:tav>
                                        <p:tav tm="100000">
                                          <p:val>
                                            <p:strVal val="#ppt_x"/>
                                          </p:val>
                                        </p:tav>
                                      </p:tavLst>
                                    </p:anim>
                                    <p:anim calcmode="lin" valueType="num">
                                      <p:cBhvr additive="base">
                                        <p:cTn id="40" dur="500" fill="hold"/>
                                        <p:tgtEl>
                                          <p:spTgt spid="4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additive="base">
                                        <p:cTn id="43" dur="500" fill="hold"/>
                                        <p:tgtEl>
                                          <p:spTgt spid="44"/>
                                        </p:tgtEl>
                                        <p:attrNameLst>
                                          <p:attrName>ppt_x</p:attrName>
                                        </p:attrNameLst>
                                      </p:cBhvr>
                                      <p:tavLst>
                                        <p:tav tm="0">
                                          <p:val>
                                            <p:strVal val="#ppt_x"/>
                                          </p:val>
                                        </p:tav>
                                        <p:tav tm="100000">
                                          <p:val>
                                            <p:strVal val="#ppt_x"/>
                                          </p:val>
                                        </p:tav>
                                      </p:tavLst>
                                    </p:anim>
                                    <p:anim calcmode="lin" valueType="num">
                                      <p:cBhvr additive="base">
                                        <p:cTn id="44" dur="500" fill="hold"/>
                                        <p:tgtEl>
                                          <p:spTgt spid="4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additive="base">
                                        <p:cTn id="47" dur="500" fill="hold"/>
                                        <p:tgtEl>
                                          <p:spTgt spid="43"/>
                                        </p:tgtEl>
                                        <p:attrNameLst>
                                          <p:attrName>ppt_x</p:attrName>
                                        </p:attrNameLst>
                                      </p:cBhvr>
                                      <p:tavLst>
                                        <p:tav tm="0">
                                          <p:val>
                                            <p:strVal val="#ppt_x"/>
                                          </p:val>
                                        </p:tav>
                                        <p:tav tm="100000">
                                          <p:val>
                                            <p:strVal val="#ppt_x"/>
                                          </p:val>
                                        </p:tav>
                                      </p:tavLst>
                                    </p:anim>
                                    <p:anim calcmode="lin" valueType="num">
                                      <p:cBhvr additive="base">
                                        <p:cTn id="48" dur="500" fill="hold"/>
                                        <p:tgtEl>
                                          <p:spTgt spid="4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additive="base">
                                        <p:cTn id="51" dur="500" fill="hold"/>
                                        <p:tgtEl>
                                          <p:spTgt spid="39"/>
                                        </p:tgtEl>
                                        <p:attrNameLst>
                                          <p:attrName>ppt_x</p:attrName>
                                        </p:attrNameLst>
                                      </p:cBhvr>
                                      <p:tavLst>
                                        <p:tav tm="0">
                                          <p:val>
                                            <p:strVal val="#ppt_x"/>
                                          </p:val>
                                        </p:tav>
                                        <p:tav tm="100000">
                                          <p:val>
                                            <p:strVal val="#ppt_x"/>
                                          </p:val>
                                        </p:tav>
                                      </p:tavLst>
                                    </p:anim>
                                    <p:anim calcmode="lin" valueType="num">
                                      <p:cBhvr additive="base">
                                        <p:cTn id="52" dur="500" fill="hold"/>
                                        <p:tgtEl>
                                          <p:spTgt spid="3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fill="hold"/>
                                        <p:tgtEl>
                                          <p:spTgt spid="45"/>
                                        </p:tgtEl>
                                        <p:attrNameLst>
                                          <p:attrName>ppt_x</p:attrName>
                                        </p:attrNameLst>
                                      </p:cBhvr>
                                      <p:tavLst>
                                        <p:tav tm="0">
                                          <p:val>
                                            <p:strVal val="#ppt_x"/>
                                          </p:val>
                                        </p:tav>
                                        <p:tav tm="100000">
                                          <p:val>
                                            <p:strVal val="#ppt_x"/>
                                          </p:val>
                                        </p:tav>
                                      </p:tavLst>
                                    </p:anim>
                                    <p:anim calcmode="lin" valueType="num">
                                      <p:cBhvr additive="base">
                                        <p:cTn id="60" dur="500" fill="hold"/>
                                        <p:tgtEl>
                                          <p:spTgt spid="4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additive="base">
                                        <p:cTn id="63" dur="500" fill="hold"/>
                                        <p:tgtEl>
                                          <p:spTgt spid="37"/>
                                        </p:tgtEl>
                                        <p:attrNameLst>
                                          <p:attrName>ppt_x</p:attrName>
                                        </p:attrNameLst>
                                      </p:cBhvr>
                                      <p:tavLst>
                                        <p:tav tm="0">
                                          <p:val>
                                            <p:strVal val="#ppt_x"/>
                                          </p:val>
                                        </p:tav>
                                        <p:tav tm="100000">
                                          <p:val>
                                            <p:strVal val="#ppt_x"/>
                                          </p:val>
                                        </p:tav>
                                      </p:tavLst>
                                    </p:anim>
                                    <p:anim calcmode="lin" valueType="num">
                                      <p:cBhvr additive="base">
                                        <p:cTn id="6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3" grpId="0" animBg="1"/>
      <p:bldP spid="43" grpId="0"/>
      <p:bldP spid="8" grpId="0" animBg="1"/>
      <p:bldP spid="41" grpId="0"/>
      <p:bldP spid="45" grpId="0" animBg="1"/>
      <p:bldP spid="39" grpId="0"/>
      <p:bldP spid="44" grpId="0" animBg="1"/>
      <p:bldP spid="37" grpId="0"/>
      <p:bldP spid="6" grpId="0" animBg="1"/>
      <p:bldP spid="16" grpId="0"/>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r="6515"/>
          <a:stretch>
            <a:fillRect/>
          </a:stretch>
        </p:blipFill>
        <p:spPr>
          <a:xfrm>
            <a:off x="-4" y="0"/>
            <a:ext cx="12223531" cy="6858000"/>
          </a:xfrm>
          <a:prstGeom prst="rect">
            <a:avLst/>
          </a:prstGeom>
        </p:spPr>
      </p:pic>
      <p:sp>
        <p:nvSpPr>
          <p:cNvPr id="16" name="矩形: 圆角 15"/>
          <p:cNvSpPr/>
          <p:nvPr/>
        </p:nvSpPr>
        <p:spPr>
          <a:xfrm>
            <a:off x="404037" y="1158948"/>
            <a:ext cx="11366206" cy="4561367"/>
          </a:xfrm>
          <a:prstGeom prst="roundRect">
            <a:avLst>
              <a:gd name="adj" fmla="val 98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2" name="文本框 11"/>
          <p:cNvSpPr txBox="1"/>
          <p:nvPr/>
        </p:nvSpPr>
        <p:spPr>
          <a:xfrm>
            <a:off x="5426046" y="4246415"/>
            <a:ext cx="4969686" cy="369332"/>
          </a:xfrm>
          <a:prstGeom prst="rect">
            <a:avLst/>
          </a:prstGeom>
          <a:noFill/>
        </p:spPr>
        <p:txBody>
          <a:bodyPr wrap="square" rtlCol="0">
            <a:spAutoFit/>
          </a:bodyPr>
          <a:lstStyle/>
          <a:p>
            <a:pPr algn="dist"/>
            <a:r>
              <a:rPr lang="en-US" altLang="zh-CN" dirty="0">
                <a:solidFill>
                  <a:schemeClr val="tx1">
                    <a:lumMod val="75000"/>
                    <a:lumOff val="25000"/>
                  </a:schemeClr>
                </a:solidFill>
                <a:latin typeface="+mn-ea"/>
                <a:cs typeface="+mn-ea"/>
                <a:sym typeface="+mn-lt"/>
              </a:rPr>
              <a:t>Financial budget training</a:t>
            </a:r>
            <a:endParaRPr lang="zh-CN" altLang="en-US" dirty="0">
              <a:solidFill>
                <a:schemeClr val="tx1">
                  <a:lumMod val="75000"/>
                  <a:lumOff val="25000"/>
                </a:schemeClr>
              </a:solidFill>
              <a:latin typeface="+mn-ea"/>
              <a:cs typeface="+mn-ea"/>
              <a:sym typeface="+mn-lt"/>
            </a:endParaRPr>
          </a:p>
        </p:txBody>
      </p:sp>
      <p:cxnSp>
        <p:nvCxnSpPr>
          <p:cNvPr id="17" name="直接连接符 16"/>
          <p:cNvCxnSpPr/>
          <p:nvPr/>
        </p:nvCxnSpPr>
        <p:spPr>
          <a:xfrm>
            <a:off x="5239031" y="4053068"/>
            <a:ext cx="535881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5426046" y="2176035"/>
            <a:ext cx="1954501" cy="646331"/>
          </a:xfrm>
          <a:prstGeom prst="rect">
            <a:avLst/>
          </a:prstGeom>
          <a:solidFill>
            <a:srgbClr val="1E66DE"/>
          </a:solidFill>
        </p:spPr>
        <p:txBody>
          <a:bodyPr wrap="square">
            <a:spAutoFit/>
          </a:bodyPr>
          <a:lstStyle>
            <a:defPPr>
              <a:defRPr lang="zh-CN"/>
            </a:defPPr>
            <a:lvl1pPr>
              <a:defRPr sz="4800" b="1">
                <a:solidFill>
                  <a:schemeClr val="tx1">
                    <a:lumMod val="75000"/>
                    <a:lumOff val="25000"/>
                  </a:schemeClr>
                </a:solidFill>
                <a:latin typeface="+mn-ea"/>
                <a:cs typeface="+mn-ea"/>
              </a:defRPr>
            </a:lvl1pPr>
          </a:lstStyle>
          <a:p>
            <a:pPr algn="ctr"/>
            <a:r>
              <a:rPr lang="en-US" altLang="zh-CN" sz="3600" dirty="0">
                <a:solidFill>
                  <a:schemeClr val="bg1"/>
                </a:solidFill>
              </a:rPr>
              <a:t>PAR02</a:t>
            </a:r>
            <a:endParaRPr lang="zh-CN" altLang="en-US" sz="3600" dirty="0">
              <a:solidFill>
                <a:schemeClr val="bg1"/>
              </a:solidFill>
            </a:endParaRPr>
          </a:p>
        </p:txBody>
      </p:sp>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315" y="1229298"/>
            <a:ext cx="3984696" cy="3984696"/>
          </a:xfrm>
          <a:prstGeom prst="rect">
            <a:avLst/>
          </a:prstGeom>
        </p:spPr>
      </p:pic>
      <p:sp>
        <p:nvSpPr>
          <p:cNvPr id="18" name="文本框 17"/>
          <p:cNvSpPr txBox="1"/>
          <p:nvPr/>
        </p:nvSpPr>
        <p:spPr>
          <a:xfrm>
            <a:off x="5239031" y="3057984"/>
            <a:ext cx="5358810" cy="923330"/>
          </a:xfrm>
          <a:prstGeom prst="rect">
            <a:avLst/>
          </a:prstGeom>
          <a:noFill/>
        </p:spPr>
        <p:txBody>
          <a:bodyPr wrap="square">
            <a:spAutoFit/>
          </a:bodyPr>
          <a:lstStyle/>
          <a:p>
            <a:pPr algn="dist"/>
            <a:r>
              <a:rPr lang="zh-CN" altLang="en-US" sz="5400" b="1" dirty="0">
                <a:solidFill>
                  <a:srgbClr val="1E66DE"/>
                </a:solidFill>
                <a:latin typeface="+mn-ea"/>
                <a:cs typeface="+mn-ea"/>
                <a:sym typeface="+mn-lt"/>
              </a:rPr>
              <a:t>企业预算</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heel(1)">
                                      <p:cBhvr>
                                        <p:cTn id="10" dur="2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childTnLst>
                          </p:cTn>
                        </p:par>
                        <p:par>
                          <p:cTn id="31" fill="hold">
                            <p:stCondLst>
                              <p:cond delay="2500"/>
                            </p:stCondLst>
                            <p:childTnLst>
                              <p:par>
                                <p:cTn id="32" presetID="1"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p:bldP spid="14" grpId="0" animBg="1"/>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圆角 21"/>
          <p:cNvSpPr/>
          <p:nvPr/>
        </p:nvSpPr>
        <p:spPr>
          <a:xfrm>
            <a:off x="1423532" y="2434855"/>
            <a:ext cx="1922015" cy="2987749"/>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圆角 22"/>
          <p:cNvSpPr/>
          <p:nvPr/>
        </p:nvSpPr>
        <p:spPr>
          <a:xfrm>
            <a:off x="3874167" y="2434855"/>
            <a:ext cx="1922015" cy="2987749"/>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圆角 23"/>
          <p:cNvSpPr/>
          <p:nvPr/>
        </p:nvSpPr>
        <p:spPr>
          <a:xfrm>
            <a:off x="6324802" y="2434855"/>
            <a:ext cx="1922015" cy="2987749"/>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p:cNvSpPr/>
          <p:nvPr/>
        </p:nvSpPr>
        <p:spPr>
          <a:xfrm>
            <a:off x="8775436" y="2434855"/>
            <a:ext cx="1922015" cy="2987749"/>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879980" y="1624111"/>
            <a:ext cx="6096000" cy="400110"/>
          </a:xfrm>
          <a:prstGeom prst="rect">
            <a:avLst/>
          </a:prstGeom>
          <a:solidFill>
            <a:srgbClr val="1E66DE"/>
          </a:solidFill>
        </p:spPr>
        <p:txBody>
          <a:bodyPr wrap="square">
            <a:spAutoFit/>
          </a:bodyPr>
          <a:lstStyle/>
          <a:p>
            <a:pPr algn="ctr"/>
            <a:r>
              <a:rPr lang="zh-CN" altLang="ru-RU" sz="2000" dirty="0">
                <a:solidFill>
                  <a:schemeClr val="bg1"/>
                </a:solidFill>
                <a:cs typeface="+mn-ea"/>
                <a:sym typeface="+mn-lt"/>
              </a:rPr>
              <a:t>企业在不同阶段需要不同的预算模式</a:t>
            </a:r>
          </a:p>
        </p:txBody>
      </p:sp>
      <p:sp>
        <p:nvSpPr>
          <p:cNvPr id="29" name="文本框 28"/>
          <p:cNvSpPr txBox="1"/>
          <p:nvPr/>
        </p:nvSpPr>
        <p:spPr>
          <a:xfrm>
            <a:off x="1751923" y="4056331"/>
            <a:ext cx="1258769" cy="791755"/>
          </a:xfrm>
          <a:prstGeom prst="rect">
            <a:avLst/>
          </a:prstGeom>
          <a:noFill/>
        </p:spPr>
        <p:txBody>
          <a:bodyPr wrap="square">
            <a:spAutoFit/>
          </a:bodyPr>
          <a:lstStyle/>
          <a:p>
            <a:pPr marL="0" lvl="1" algn="ctr">
              <a:lnSpc>
                <a:spcPct val="130000"/>
              </a:lnSpc>
            </a:pPr>
            <a:r>
              <a:rPr lang="zh-CN" altLang="ru-RU" dirty="0">
                <a:solidFill>
                  <a:schemeClr val="tx1">
                    <a:lumMod val="75000"/>
                    <a:lumOff val="25000"/>
                  </a:schemeClr>
                </a:solidFill>
                <a:cs typeface="+mn-ea"/>
                <a:sym typeface="+mn-lt"/>
              </a:rPr>
              <a:t>以资本预算为基础</a:t>
            </a:r>
          </a:p>
        </p:txBody>
      </p:sp>
      <p:sp>
        <p:nvSpPr>
          <p:cNvPr id="68" name="矩形: 圆角 67"/>
          <p:cNvSpPr/>
          <p:nvPr/>
        </p:nvSpPr>
        <p:spPr>
          <a:xfrm>
            <a:off x="4240195" y="2143988"/>
            <a:ext cx="1558978" cy="21389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cs typeface="+mn-ea"/>
              <a:sym typeface="+mn-lt"/>
            </a:endParaRPr>
          </a:p>
        </p:txBody>
      </p:sp>
      <p:sp>
        <p:nvSpPr>
          <p:cNvPr id="74" name="文本框 73"/>
          <p:cNvSpPr txBox="1"/>
          <p:nvPr/>
        </p:nvSpPr>
        <p:spPr>
          <a:xfrm>
            <a:off x="4240652" y="4026794"/>
            <a:ext cx="1258769" cy="791755"/>
          </a:xfrm>
          <a:prstGeom prst="rect">
            <a:avLst/>
          </a:prstGeom>
          <a:noFill/>
        </p:spPr>
        <p:txBody>
          <a:bodyPr wrap="square">
            <a:spAutoFit/>
          </a:bodyPr>
          <a:lstStyle/>
          <a:p>
            <a:pPr marL="0" lvl="1" algn="ctr">
              <a:lnSpc>
                <a:spcPct val="130000"/>
              </a:lnSpc>
            </a:pPr>
            <a:r>
              <a:rPr lang="zh-CN" altLang="ru-RU" dirty="0">
                <a:solidFill>
                  <a:schemeClr val="tx1">
                    <a:lumMod val="75000"/>
                    <a:lumOff val="25000"/>
                  </a:schemeClr>
                </a:solidFill>
                <a:cs typeface="+mn-ea"/>
                <a:sym typeface="+mn-lt"/>
              </a:rPr>
              <a:t>以</a:t>
            </a:r>
            <a:r>
              <a:rPr lang="zh-CN" altLang="en-US" dirty="0">
                <a:solidFill>
                  <a:schemeClr val="tx1">
                    <a:lumMod val="75000"/>
                    <a:lumOff val="25000"/>
                  </a:schemeClr>
                </a:solidFill>
                <a:cs typeface="+mn-ea"/>
                <a:sym typeface="+mn-lt"/>
              </a:rPr>
              <a:t>销售</a:t>
            </a:r>
            <a:r>
              <a:rPr lang="zh-CN" altLang="ru-RU" dirty="0">
                <a:solidFill>
                  <a:schemeClr val="tx1">
                    <a:lumMod val="75000"/>
                    <a:lumOff val="25000"/>
                  </a:schemeClr>
                </a:solidFill>
                <a:cs typeface="+mn-ea"/>
                <a:sym typeface="+mn-lt"/>
              </a:rPr>
              <a:t>预算为基础</a:t>
            </a:r>
          </a:p>
        </p:txBody>
      </p:sp>
      <p:sp>
        <p:nvSpPr>
          <p:cNvPr id="76" name="文本框 75"/>
          <p:cNvSpPr txBox="1"/>
          <p:nvPr/>
        </p:nvSpPr>
        <p:spPr>
          <a:xfrm>
            <a:off x="6710304" y="2982284"/>
            <a:ext cx="1177396" cy="369332"/>
          </a:xfrm>
          <a:prstGeom prst="rect">
            <a:avLst/>
          </a:prstGeom>
          <a:solidFill>
            <a:srgbClr val="1E66DE"/>
          </a:solidFill>
        </p:spPr>
        <p:txBody>
          <a:bodyPr wrap="square">
            <a:spAutoFit/>
          </a:bodyPr>
          <a:lstStyle/>
          <a:p>
            <a:pPr algn="ctr"/>
            <a:r>
              <a:rPr lang="zh-CN" altLang="en-US" b="1" dirty="0">
                <a:solidFill>
                  <a:schemeClr val="bg1"/>
                </a:solidFill>
                <a:cs typeface="+mn-ea"/>
                <a:sym typeface="+mn-lt"/>
              </a:rPr>
              <a:t>成熟</a:t>
            </a:r>
            <a:r>
              <a:rPr lang="zh-CN" altLang="ru-RU" b="1" dirty="0">
                <a:solidFill>
                  <a:schemeClr val="bg1"/>
                </a:solidFill>
                <a:cs typeface="+mn-ea"/>
                <a:sym typeface="+mn-lt"/>
              </a:rPr>
              <a:t>期间</a:t>
            </a:r>
            <a:endParaRPr lang="zh-CN" altLang="en-US" b="1" dirty="0">
              <a:solidFill>
                <a:schemeClr val="bg1"/>
              </a:solidFill>
              <a:cs typeface="+mn-ea"/>
              <a:sym typeface="+mn-lt"/>
            </a:endParaRPr>
          </a:p>
        </p:txBody>
      </p:sp>
      <p:sp>
        <p:nvSpPr>
          <p:cNvPr id="81" name="文本框 80"/>
          <p:cNvSpPr txBox="1"/>
          <p:nvPr/>
        </p:nvSpPr>
        <p:spPr>
          <a:xfrm>
            <a:off x="6665484" y="3970120"/>
            <a:ext cx="1258769" cy="791755"/>
          </a:xfrm>
          <a:prstGeom prst="rect">
            <a:avLst/>
          </a:prstGeom>
          <a:noFill/>
        </p:spPr>
        <p:txBody>
          <a:bodyPr wrap="square">
            <a:spAutoFit/>
          </a:bodyPr>
          <a:lstStyle/>
          <a:p>
            <a:pPr marL="0" lvl="1" algn="ctr">
              <a:lnSpc>
                <a:spcPct val="130000"/>
              </a:lnSpc>
            </a:pPr>
            <a:r>
              <a:rPr lang="zh-CN" altLang="ru-RU" dirty="0">
                <a:solidFill>
                  <a:schemeClr val="tx1">
                    <a:lumMod val="75000"/>
                    <a:lumOff val="25000"/>
                  </a:schemeClr>
                </a:solidFill>
                <a:cs typeface="+mn-ea"/>
                <a:sym typeface="+mn-lt"/>
              </a:rPr>
              <a:t>以</a:t>
            </a:r>
            <a:r>
              <a:rPr lang="zh-CN" altLang="en-US" dirty="0">
                <a:solidFill>
                  <a:schemeClr val="tx1">
                    <a:lumMod val="75000"/>
                    <a:lumOff val="25000"/>
                  </a:schemeClr>
                </a:solidFill>
                <a:cs typeface="+mn-ea"/>
                <a:sym typeface="+mn-lt"/>
              </a:rPr>
              <a:t>成本控制</a:t>
            </a:r>
            <a:r>
              <a:rPr lang="zh-CN" altLang="ru-RU" dirty="0">
                <a:solidFill>
                  <a:schemeClr val="tx1">
                    <a:lumMod val="75000"/>
                    <a:lumOff val="25000"/>
                  </a:schemeClr>
                </a:solidFill>
                <a:cs typeface="+mn-ea"/>
                <a:sym typeface="+mn-lt"/>
              </a:rPr>
              <a:t>为基础</a:t>
            </a:r>
          </a:p>
        </p:txBody>
      </p:sp>
      <p:sp>
        <p:nvSpPr>
          <p:cNvPr id="82" name="矩形: 圆角 81"/>
          <p:cNvSpPr/>
          <p:nvPr/>
        </p:nvSpPr>
        <p:spPr>
          <a:xfrm>
            <a:off x="8493642" y="2122066"/>
            <a:ext cx="1558978" cy="21389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cs typeface="+mn-ea"/>
              <a:sym typeface="+mn-lt"/>
            </a:endParaRPr>
          </a:p>
        </p:txBody>
      </p:sp>
      <p:sp>
        <p:nvSpPr>
          <p:cNvPr id="88" name="文本框 87"/>
          <p:cNvSpPr txBox="1"/>
          <p:nvPr/>
        </p:nvSpPr>
        <p:spPr>
          <a:xfrm>
            <a:off x="9125148" y="4056331"/>
            <a:ext cx="1258769" cy="791755"/>
          </a:xfrm>
          <a:prstGeom prst="rect">
            <a:avLst/>
          </a:prstGeom>
          <a:noFill/>
        </p:spPr>
        <p:txBody>
          <a:bodyPr wrap="square">
            <a:spAutoFit/>
          </a:bodyPr>
          <a:lstStyle/>
          <a:p>
            <a:pPr marL="0" lvl="1" algn="ctr">
              <a:lnSpc>
                <a:spcPct val="130000"/>
              </a:lnSpc>
            </a:pPr>
            <a:r>
              <a:rPr lang="zh-CN" altLang="ru-RU" dirty="0">
                <a:solidFill>
                  <a:schemeClr val="tx1">
                    <a:lumMod val="75000"/>
                    <a:lumOff val="25000"/>
                  </a:schemeClr>
                </a:solidFill>
                <a:cs typeface="+mn-ea"/>
                <a:sym typeface="+mn-lt"/>
              </a:rPr>
              <a:t>以</a:t>
            </a:r>
            <a:r>
              <a:rPr lang="zh-CN" altLang="en-US" dirty="0">
                <a:solidFill>
                  <a:schemeClr val="tx1">
                    <a:lumMod val="75000"/>
                    <a:lumOff val="25000"/>
                  </a:schemeClr>
                </a:solidFill>
                <a:cs typeface="+mn-ea"/>
                <a:sym typeface="+mn-lt"/>
              </a:rPr>
              <a:t>现金流量</a:t>
            </a:r>
            <a:r>
              <a:rPr lang="zh-CN" altLang="ru-RU" dirty="0">
                <a:solidFill>
                  <a:schemeClr val="tx1">
                    <a:lumMod val="75000"/>
                    <a:lumOff val="25000"/>
                  </a:schemeClr>
                </a:solidFill>
                <a:cs typeface="+mn-ea"/>
                <a:sym typeface="+mn-lt"/>
              </a:rPr>
              <a:t>为基础</a:t>
            </a:r>
          </a:p>
        </p:txBody>
      </p:sp>
      <p:sp>
        <p:nvSpPr>
          <p:cNvPr id="20" name="标题 1"/>
          <p:cNvSpPr txBox="1"/>
          <p:nvPr/>
        </p:nvSpPr>
        <p:spPr>
          <a:xfrm>
            <a:off x="1718929" y="998610"/>
            <a:ext cx="2268279" cy="358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chemeClr val="tx1">
                    <a:lumMod val="75000"/>
                    <a:lumOff val="25000"/>
                  </a:schemeClr>
                </a:solidFill>
                <a:latin typeface="+mn-lt"/>
                <a:ea typeface="+mn-ea"/>
                <a:cs typeface="+mn-ea"/>
                <a:sym typeface="+mn-lt"/>
              </a:rPr>
              <a:t>企业预算</a:t>
            </a:r>
          </a:p>
        </p:txBody>
      </p:sp>
      <p:sp>
        <p:nvSpPr>
          <p:cNvPr id="28" name="文本框 27"/>
          <p:cNvSpPr txBox="1"/>
          <p:nvPr/>
        </p:nvSpPr>
        <p:spPr>
          <a:xfrm>
            <a:off x="1813656" y="2989150"/>
            <a:ext cx="1177396" cy="369332"/>
          </a:xfrm>
          <a:prstGeom prst="rect">
            <a:avLst/>
          </a:prstGeom>
          <a:solidFill>
            <a:srgbClr val="1E66DE"/>
          </a:solidFill>
        </p:spPr>
        <p:txBody>
          <a:bodyPr wrap="square">
            <a:spAutoFit/>
          </a:bodyPr>
          <a:lstStyle/>
          <a:p>
            <a:pPr algn="ctr"/>
            <a:r>
              <a:rPr lang="zh-CN" altLang="ru-RU" b="1" dirty="0">
                <a:solidFill>
                  <a:schemeClr val="bg1"/>
                </a:solidFill>
                <a:cs typeface="+mn-ea"/>
                <a:sym typeface="+mn-lt"/>
              </a:rPr>
              <a:t>创业期间</a:t>
            </a:r>
            <a:endParaRPr lang="zh-CN" altLang="en-US" b="1" dirty="0">
              <a:solidFill>
                <a:schemeClr val="bg1"/>
              </a:solidFill>
              <a:cs typeface="+mn-ea"/>
              <a:sym typeface="+mn-lt"/>
            </a:endParaRPr>
          </a:p>
        </p:txBody>
      </p:sp>
      <p:sp>
        <p:nvSpPr>
          <p:cNvPr id="30" name="文本框 29"/>
          <p:cNvSpPr txBox="1"/>
          <p:nvPr/>
        </p:nvSpPr>
        <p:spPr>
          <a:xfrm>
            <a:off x="9197640" y="2982284"/>
            <a:ext cx="1177396" cy="369332"/>
          </a:xfrm>
          <a:prstGeom prst="rect">
            <a:avLst/>
          </a:prstGeom>
          <a:solidFill>
            <a:srgbClr val="1E66DE"/>
          </a:solidFill>
        </p:spPr>
        <p:txBody>
          <a:bodyPr wrap="square">
            <a:spAutoFit/>
          </a:bodyPr>
          <a:lstStyle/>
          <a:p>
            <a:pPr algn="ctr"/>
            <a:r>
              <a:rPr lang="zh-CN" altLang="en-US" b="1" dirty="0">
                <a:solidFill>
                  <a:schemeClr val="bg1"/>
                </a:solidFill>
                <a:cs typeface="+mn-ea"/>
                <a:sym typeface="+mn-lt"/>
              </a:rPr>
              <a:t>衰退</a:t>
            </a:r>
            <a:r>
              <a:rPr lang="zh-CN" altLang="ru-RU" b="1" dirty="0">
                <a:solidFill>
                  <a:schemeClr val="bg1"/>
                </a:solidFill>
                <a:cs typeface="+mn-ea"/>
                <a:sym typeface="+mn-lt"/>
              </a:rPr>
              <a:t>期间</a:t>
            </a:r>
            <a:endParaRPr lang="zh-CN" altLang="en-US" b="1" dirty="0">
              <a:solidFill>
                <a:schemeClr val="bg1"/>
              </a:solidFill>
              <a:cs typeface="+mn-ea"/>
              <a:sym typeface="+mn-lt"/>
            </a:endParaRPr>
          </a:p>
        </p:txBody>
      </p:sp>
      <p:sp>
        <p:nvSpPr>
          <p:cNvPr id="31" name="文本框 30"/>
          <p:cNvSpPr txBox="1"/>
          <p:nvPr/>
        </p:nvSpPr>
        <p:spPr>
          <a:xfrm>
            <a:off x="4292903" y="2989150"/>
            <a:ext cx="1177396" cy="369332"/>
          </a:xfrm>
          <a:prstGeom prst="rect">
            <a:avLst/>
          </a:prstGeom>
          <a:solidFill>
            <a:srgbClr val="1E66DE"/>
          </a:solidFill>
        </p:spPr>
        <p:txBody>
          <a:bodyPr wrap="square">
            <a:spAutoFit/>
          </a:bodyPr>
          <a:lstStyle/>
          <a:p>
            <a:pPr algn="ctr"/>
            <a:r>
              <a:rPr lang="zh-CN" altLang="en-US" b="1" dirty="0">
                <a:solidFill>
                  <a:schemeClr val="bg1"/>
                </a:solidFill>
                <a:cs typeface="+mn-ea"/>
                <a:sym typeface="+mn-lt"/>
              </a:rPr>
              <a:t>成长</a:t>
            </a:r>
            <a:r>
              <a:rPr lang="zh-CN" altLang="ru-RU" b="1" dirty="0">
                <a:solidFill>
                  <a:schemeClr val="bg1"/>
                </a:solidFill>
                <a:cs typeface="+mn-ea"/>
                <a:sym typeface="+mn-lt"/>
              </a:rPr>
              <a:t>期间</a:t>
            </a:r>
            <a:endParaRPr lang="zh-CN" altLang="en-US" b="1" dirty="0">
              <a:solidFill>
                <a:schemeClr val="bg1"/>
              </a:solidFill>
              <a:cs typeface="+mn-ea"/>
              <a:sym typeface="+mn-lt"/>
            </a:endParaRPr>
          </a:p>
        </p:txBody>
      </p:sp>
      <p:grpSp>
        <p:nvGrpSpPr>
          <p:cNvPr id="32" name="组合 31"/>
          <p:cNvGrpSpPr/>
          <p:nvPr/>
        </p:nvGrpSpPr>
        <p:grpSpPr>
          <a:xfrm>
            <a:off x="3424955" y="3526229"/>
            <a:ext cx="308315" cy="369332"/>
            <a:chOff x="3298708" y="2778673"/>
            <a:chExt cx="862475" cy="1033165"/>
          </a:xfrm>
          <a:solidFill>
            <a:schemeClr val="bg1">
              <a:lumMod val="75000"/>
            </a:schemeClr>
          </a:solidFill>
        </p:grpSpPr>
        <p:sp>
          <p:nvSpPr>
            <p:cNvPr id="33" name="箭头: V 形 32"/>
            <p:cNvSpPr/>
            <p:nvPr/>
          </p:nvSpPr>
          <p:spPr>
            <a:xfrm>
              <a:off x="3600450" y="2778673"/>
              <a:ext cx="560733" cy="1033165"/>
            </a:xfrm>
            <a:prstGeom prst="chevron">
              <a:avLst>
                <a:gd name="adj" fmla="val 63798"/>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cs typeface="+mn-ea"/>
                <a:sym typeface="+mn-lt"/>
              </a:endParaRPr>
            </a:p>
          </p:txBody>
        </p:sp>
        <p:sp>
          <p:nvSpPr>
            <p:cNvPr id="34" name="箭头: V 形 33"/>
            <p:cNvSpPr/>
            <p:nvPr/>
          </p:nvSpPr>
          <p:spPr>
            <a:xfrm>
              <a:off x="3298708" y="2778673"/>
              <a:ext cx="560733" cy="1033165"/>
            </a:xfrm>
            <a:prstGeom prst="chevron">
              <a:avLst>
                <a:gd name="adj" fmla="val 63798"/>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cs typeface="+mn-ea"/>
                <a:sym typeface="+mn-lt"/>
              </a:endParaRPr>
            </a:p>
          </p:txBody>
        </p:sp>
      </p:grpSp>
      <p:grpSp>
        <p:nvGrpSpPr>
          <p:cNvPr id="35" name="组合 34"/>
          <p:cNvGrpSpPr/>
          <p:nvPr/>
        </p:nvGrpSpPr>
        <p:grpSpPr>
          <a:xfrm>
            <a:off x="5904839" y="3526229"/>
            <a:ext cx="308315" cy="369332"/>
            <a:chOff x="3298708" y="2778673"/>
            <a:chExt cx="862475" cy="1033165"/>
          </a:xfrm>
          <a:solidFill>
            <a:schemeClr val="bg1">
              <a:lumMod val="75000"/>
            </a:schemeClr>
          </a:solidFill>
        </p:grpSpPr>
        <p:sp>
          <p:nvSpPr>
            <p:cNvPr id="36" name="箭头: V 形 35"/>
            <p:cNvSpPr/>
            <p:nvPr/>
          </p:nvSpPr>
          <p:spPr>
            <a:xfrm>
              <a:off x="3600450" y="2778673"/>
              <a:ext cx="560733" cy="1033165"/>
            </a:xfrm>
            <a:prstGeom prst="chevron">
              <a:avLst>
                <a:gd name="adj" fmla="val 63798"/>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cs typeface="+mn-ea"/>
                <a:sym typeface="+mn-lt"/>
              </a:endParaRPr>
            </a:p>
          </p:txBody>
        </p:sp>
        <p:sp>
          <p:nvSpPr>
            <p:cNvPr id="37" name="箭头: V 形 36"/>
            <p:cNvSpPr/>
            <p:nvPr/>
          </p:nvSpPr>
          <p:spPr>
            <a:xfrm>
              <a:off x="3298708" y="2778673"/>
              <a:ext cx="560733" cy="1033165"/>
            </a:xfrm>
            <a:prstGeom prst="chevron">
              <a:avLst>
                <a:gd name="adj" fmla="val 63798"/>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cs typeface="+mn-ea"/>
                <a:sym typeface="+mn-lt"/>
              </a:endParaRPr>
            </a:p>
          </p:txBody>
        </p:sp>
      </p:grpSp>
      <p:grpSp>
        <p:nvGrpSpPr>
          <p:cNvPr id="38" name="组合 37"/>
          <p:cNvGrpSpPr/>
          <p:nvPr/>
        </p:nvGrpSpPr>
        <p:grpSpPr>
          <a:xfrm>
            <a:off x="8353122" y="3526229"/>
            <a:ext cx="308315" cy="369332"/>
            <a:chOff x="3298708" y="2778673"/>
            <a:chExt cx="862475" cy="1033165"/>
          </a:xfrm>
          <a:solidFill>
            <a:schemeClr val="bg1">
              <a:lumMod val="75000"/>
            </a:schemeClr>
          </a:solidFill>
        </p:grpSpPr>
        <p:sp>
          <p:nvSpPr>
            <p:cNvPr id="39" name="箭头: V 形 38"/>
            <p:cNvSpPr/>
            <p:nvPr/>
          </p:nvSpPr>
          <p:spPr>
            <a:xfrm>
              <a:off x="3600450" y="2778673"/>
              <a:ext cx="560733" cy="1033165"/>
            </a:xfrm>
            <a:prstGeom prst="chevron">
              <a:avLst>
                <a:gd name="adj" fmla="val 63798"/>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cs typeface="+mn-ea"/>
                <a:sym typeface="+mn-lt"/>
              </a:endParaRPr>
            </a:p>
          </p:txBody>
        </p:sp>
        <p:sp>
          <p:nvSpPr>
            <p:cNvPr id="40" name="箭头: V 形 39"/>
            <p:cNvSpPr/>
            <p:nvPr/>
          </p:nvSpPr>
          <p:spPr>
            <a:xfrm>
              <a:off x="3298708" y="2778673"/>
              <a:ext cx="560733" cy="1033165"/>
            </a:xfrm>
            <a:prstGeom prst="chevron">
              <a:avLst>
                <a:gd name="adj" fmla="val 63798"/>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cs typeface="+mn-ea"/>
                <a:sym typeface="+mn-lt"/>
              </a:endParaRPr>
            </a:p>
          </p:txBody>
        </p:sp>
      </p:grpSp>
      <p:sp>
        <p:nvSpPr>
          <p:cNvPr id="41" name="矩形 40"/>
          <p:cNvSpPr/>
          <p:nvPr/>
        </p:nvSpPr>
        <p:spPr>
          <a:xfrm>
            <a:off x="1785309" y="3645697"/>
            <a:ext cx="1116000" cy="3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矩形 41"/>
          <p:cNvSpPr/>
          <p:nvPr/>
        </p:nvSpPr>
        <p:spPr>
          <a:xfrm>
            <a:off x="4240195" y="3645697"/>
            <a:ext cx="1116000" cy="3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矩形 42"/>
          <p:cNvSpPr/>
          <p:nvPr/>
        </p:nvSpPr>
        <p:spPr>
          <a:xfrm>
            <a:off x="6729989" y="3642868"/>
            <a:ext cx="1116000" cy="3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矩形 43"/>
          <p:cNvSpPr/>
          <p:nvPr/>
        </p:nvSpPr>
        <p:spPr>
          <a:xfrm>
            <a:off x="9143897" y="3642868"/>
            <a:ext cx="1116000" cy="3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heel(1)">
                                      <p:cBhvr>
                                        <p:cTn id="19" dur="2000"/>
                                        <p:tgtEl>
                                          <p:spTgt spid="22"/>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heel(1)">
                                      <p:cBhvr>
                                        <p:cTn id="22" dur="2000"/>
                                        <p:tgtEl>
                                          <p:spTgt spid="23"/>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heel(1)">
                                      <p:cBhvr>
                                        <p:cTn id="25" dur="2000"/>
                                        <p:tgtEl>
                                          <p:spTgt spid="24"/>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heel(1)">
                                      <p:cBhvr>
                                        <p:cTn id="28" dur="20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fade">
                                      <p:cBhvr>
                                        <p:cTn id="39" dur="500"/>
                                        <p:tgtEl>
                                          <p:spTgt spid="7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wipe(left)">
                                      <p:cBhvr>
                                        <p:cTn id="46" dur="500"/>
                                        <p:tgtEl>
                                          <p:spTgt spid="41"/>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ipe(left)">
                                      <p:cBhvr>
                                        <p:cTn id="52" dur="500"/>
                                        <p:tgtEl>
                                          <p:spTgt spid="43"/>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wipe(left)">
                                      <p:cBhvr>
                                        <p:cTn id="55" dur="500"/>
                                        <p:tgtEl>
                                          <p:spTgt spid="44"/>
                                        </p:tgtEl>
                                      </p:cBhvr>
                                    </p:animEffect>
                                  </p:childTnLst>
                                </p:cTn>
                              </p:par>
                            </p:childTnLst>
                          </p:cTn>
                        </p:par>
                        <p:par>
                          <p:cTn id="56" fill="hold">
                            <p:stCondLst>
                              <p:cond delay="1000"/>
                            </p:stCondLst>
                            <p:childTnLst>
                              <p:par>
                                <p:cTn id="57" presetID="42"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anim calcmode="lin" valueType="num">
                                      <p:cBhvr>
                                        <p:cTn id="60" dur="500" fill="hold"/>
                                        <p:tgtEl>
                                          <p:spTgt spid="29"/>
                                        </p:tgtEl>
                                        <p:attrNameLst>
                                          <p:attrName>ppt_x</p:attrName>
                                        </p:attrNameLst>
                                      </p:cBhvr>
                                      <p:tavLst>
                                        <p:tav tm="0">
                                          <p:val>
                                            <p:strVal val="#ppt_x"/>
                                          </p:val>
                                        </p:tav>
                                        <p:tav tm="100000">
                                          <p:val>
                                            <p:strVal val="#ppt_x"/>
                                          </p:val>
                                        </p:tav>
                                      </p:tavLst>
                                    </p:anim>
                                    <p:anim calcmode="lin" valueType="num">
                                      <p:cBhvr>
                                        <p:cTn id="61" dur="500" fill="hold"/>
                                        <p:tgtEl>
                                          <p:spTgt spid="29"/>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74"/>
                                        </p:tgtEl>
                                        <p:attrNameLst>
                                          <p:attrName>style.visibility</p:attrName>
                                        </p:attrNameLst>
                                      </p:cBhvr>
                                      <p:to>
                                        <p:strVal val="visible"/>
                                      </p:to>
                                    </p:set>
                                    <p:animEffect transition="in" filter="fade">
                                      <p:cBhvr>
                                        <p:cTn id="64" dur="500"/>
                                        <p:tgtEl>
                                          <p:spTgt spid="74"/>
                                        </p:tgtEl>
                                      </p:cBhvr>
                                    </p:animEffect>
                                    <p:anim calcmode="lin" valueType="num">
                                      <p:cBhvr>
                                        <p:cTn id="65" dur="500" fill="hold"/>
                                        <p:tgtEl>
                                          <p:spTgt spid="74"/>
                                        </p:tgtEl>
                                        <p:attrNameLst>
                                          <p:attrName>ppt_x</p:attrName>
                                        </p:attrNameLst>
                                      </p:cBhvr>
                                      <p:tavLst>
                                        <p:tav tm="0">
                                          <p:val>
                                            <p:strVal val="#ppt_x"/>
                                          </p:val>
                                        </p:tav>
                                        <p:tav tm="100000">
                                          <p:val>
                                            <p:strVal val="#ppt_x"/>
                                          </p:val>
                                        </p:tav>
                                      </p:tavLst>
                                    </p:anim>
                                    <p:anim calcmode="lin" valueType="num">
                                      <p:cBhvr>
                                        <p:cTn id="66" dur="500" fill="hold"/>
                                        <p:tgtEl>
                                          <p:spTgt spid="7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81"/>
                                        </p:tgtEl>
                                        <p:attrNameLst>
                                          <p:attrName>style.visibility</p:attrName>
                                        </p:attrNameLst>
                                      </p:cBhvr>
                                      <p:to>
                                        <p:strVal val="visible"/>
                                      </p:to>
                                    </p:set>
                                    <p:animEffect transition="in" filter="fade">
                                      <p:cBhvr>
                                        <p:cTn id="69" dur="500"/>
                                        <p:tgtEl>
                                          <p:spTgt spid="81"/>
                                        </p:tgtEl>
                                      </p:cBhvr>
                                    </p:animEffect>
                                    <p:anim calcmode="lin" valueType="num">
                                      <p:cBhvr>
                                        <p:cTn id="70" dur="500" fill="hold"/>
                                        <p:tgtEl>
                                          <p:spTgt spid="81"/>
                                        </p:tgtEl>
                                        <p:attrNameLst>
                                          <p:attrName>ppt_x</p:attrName>
                                        </p:attrNameLst>
                                      </p:cBhvr>
                                      <p:tavLst>
                                        <p:tav tm="0">
                                          <p:val>
                                            <p:strVal val="#ppt_x"/>
                                          </p:val>
                                        </p:tav>
                                        <p:tav tm="100000">
                                          <p:val>
                                            <p:strVal val="#ppt_x"/>
                                          </p:val>
                                        </p:tav>
                                      </p:tavLst>
                                    </p:anim>
                                    <p:anim calcmode="lin" valueType="num">
                                      <p:cBhvr>
                                        <p:cTn id="71" dur="500" fill="hold"/>
                                        <p:tgtEl>
                                          <p:spTgt spid="81"/>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88"/>
                                        </p:tgtEl>
                                        <p:attrNameLst>
                                          <p:attrName>style.visibility</p:attrName>
                                        </p:attrNameLst>
                                      </p:cBhvr>
                                      <p:to>
                                        <p:strVal val="visible"/>
                                      </p:to>
                                    </p:set>
                                    <p:animEffect transition="in" filter="fade">
                                      <p:cBhvr>
                                        <p:cTn id="74" dur="500"/>
                                        <p:tgtEl>
                                          <p:spTgt spid="88"/>
                                        </p:tgtEl>
                                      </p:cBhvr>
                                    </p:animEffect>
                                    <p:anim calcmode="lin" valueType="num">
                                      <p:cBhvr>
                                        <p:cTn id="75" dur="500" fill="hold"/>
                                        <p:tgtEl>
                                          <p:spTgt spid="88"/>
                                        </p:tgtEl>
                                        <p:attrNameLst>
                                          <p:attrName>ppt_x</p:attrName>
                                        </p:attrNameLst>
                                      </p:cBhvr>
                                      <p:tavLst>
                                        <p:tav tm="0">
                                          <p:val>
                                            <p:strVal val="#ppt_x"/>
                                          </p:val>
                                        </p:tav>
                                        <p:tav tm="100000">
                                          <p:val>
                                            <p:strVal val="#ppt_x"/>
                                          </p:val>
                                        </p:tav>
                                      </p:tavLst>
                                    </p:anim>
                                    <p:anim calcmode="lin" valueType="num">
                                      <p:cBhvr>
                                        <p:cTn id="76" dur="500" fill="hold"/>
                                        <p:tgtEl>
                                          <p:spTgt spid="88"/>
                                        </p:tgtEl>
                                        <p:attrNameLst>
                                          <p:attrName>ppt_y</p:attrName>
                                        </p:attrNameLst>
                                      </p:cBhvr>
                                      <p:tavLst>
                                        <p:tav tm="0">
                                          <p:val>
                                            <p:strVal val="#ppt_y+.1"/>
                                          </p:val>
                                        </p:tav>
                                        <p:tav tm="100000">
                                          <p:val>
                                            <p:strVal val="#ppt_y"/>
                                          </p:val>
                                        </p:tav>
                                      </p:tavLst>
                                    </p:anim>
                                  </p:childTnLst>
                                </p:cTn>
                              </p:par>
                            </p:childTnLst>
                          </p:cTn>
                        </p:par>
                        <p:par>
                          <p:cTn id="77" fill="hold">
                            <p:stCondLst>
                              <p:cond delay="1500"/>
                            </p:stCondLst>
                            <p:childTnLst>
                              <p:par>
                                <p:cTn id="78" presetID="22" presetClass="entr" presetSubtype="8" fill="hold" nodeType="after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wipe(left)">
                                      <p:cBhvr>
                                        <p:cTn id="80" dur="500"/>
                                        <p:tgtEl>
                                          <p:spTgt spid="32"/>
                                        </p:tgtEl>
                                      </p:cBhvr>
                                    </p:animEffect>
                                  </p:childTnLst>
                                </p:cTn>
                              </p:par>
                            </p:childTnLst>
                          </p:cTn>
                        </p:par>
                        <p:par>
                          <p:cTn id="81" fill="hold">
                            <p:stCondLst>
                              <p:cond delay="2000"/>
                            </p:stCondLst>
                            <p:childTnLst>
                              <p:par>
                                <p:cTn id="82" presetID="22" presetClass="entr" presetSubtype="8"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left)">
                                      <p:cBhvr>
                                        <p:cTn id="84" dur="500"/>
                                        <p:tgtEl>
                                          <p:spTgt spid="35"/>
                                        </p:tgtEl>
                                      </p:cBhvr>
                                    </p:animEffect>
                                  </p:childTnLst>
                                </p:cTn>
                              </p:par>
                            </p:childTnLst>
                          </p:cTn>
                        </p:par>
                        <p:par>
                          <p:cTn id="85" fill="hold">
                            <p:stCondLst>
                              <p:cond delay="2500"/>
                            </p:stCondLst>
                            <p:childTnLst>
                              <p:par>
                                <p:cTn id="86" presetID="22" presetClass="entr" presetSubtype="8" fill="hold"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left)">
                                      <p:cBhvr>
                                        <p:cTn id="8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6" grpId="0" animBg="1"/>
      <p:bldP spid="29" grpId="0"/>
      <p:bldP spid="74" grpId="0"/>
      <p:bldP spid="76" grpId="0" animBg="1"/>
      <p:bldP spid="81" grpId="0"/>
      <p:bldP spid="88" grpId="0"/>
      <p:bldP spid="20" grpId="0"/>
      <p:bldP spid="28" grpId="0" animBg="1"/>
      <p:bldP spid="30" grpId="0" animBg="1"/>
      <p:bldP spid="31" grpId="0" animBg="1"/>
      <p:bldP spid="41" grpId="0" animBg="1"/>
      <p:bldP spid="42" grpId="0" animBg="1"/>
      <p:bldP spid="4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形状 18"/>
          <p:cNvSpPr/>
          <p:nvPr/>
        </p:nvSpPr>
        <p:spPr>
          <a:xfrm flipH="1" flipV="1">
            <a:off x="2333017" y="2671088"/>
            <a:ext cx="10476155" cy="2265673"/>
          </a:xfrm>
          <a:custGeom>
            <a:avLst/>
            <a:gdLst>
              <a:gd name="connsiteX0" fmla="*/ 0 w 8665535"/>
              <a:gd name="connsiteY0" fmla="*/ 0 h 1839454"/>
              <a:gd name="connsiteX1" fmla="*/ 1509824 w 8665535"/>
              <a:gd name="connsiteY1" fmla="*/ 223283 h 1839454"/>
              <a:gd name="connsiteX2" fmla="*/ 2892056 w 8665535"/>
              <a:gd name="connsiteY2" fmla="*/ 202018 h 1839454"/>
              <a:gd name="connsiteX3" fmla="*/ 2923954 w 8665535"/>
              <a:gd name="connsiteY3" fmla="*/ 1531088 h 1839454"/>
              <a:gd name="connsiteX4" fmla="*/ 5092996 w 8665535"/>
              <a:gd name="connsiteY4" fmla="*/ 138223 h 1839454"/>
              <a:gd name="connsiteX5" fmla="*/ 5582093 w 8665535"/>
              <a:gd name="connsiteY5" fmla="*/ 1839432 h 1839454"/>
              <a:gd name="connsiteX6" fmla="*/ 8665535 w 8665535"/>
              <a:gd name="connsiteY6" fmla="*/ 95693 h 183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65535" h="1839454">
                <a:moveTo>
                  <a:pt x="0" y="0"/>
                </a:moveTo>
                <a:cubicBezTo>
                  <a:pt x="513907" y="94806"/>
                  <a:pt x="1027815" y="189613"/>
                  <a:pt x="1509824" y="223283"/>
                </a:cubicBezTo>
                <a:cubicBezTo>
                  <a:pt x="1991833" y="256953"/>
                  <a:pt x="2656368" y="-15949"/>
                  <a:pt x="2892056" y="202018"/>
                </a:cubicBezTo>
                <a:cubicBezTo>
                  <a:pt x="3127744" y="419985"/>
                  <a:pt x="2557131" y="1541721"/>
                  <a:pt x="2923954" y="1531088"/>
                </a:cubicBezTo>
                <a:cubicBezTo>
                  <a:pt x="3290777" y="1520456"/>
                  <a:pt x="4649973" y="86832"/>
                  <a:pt x="5092996" y="138223"/>
                </a:cubicBezTo>
                <a:cubicBezTo>
                  <a:pt x="5536019" y="189614"/>
                  <a:pt x="4986670" y="1846520"/>
                  <a:pt x="5582093" y="1839432"/>
                </a:cubicBezTo>
                <a:cubicBezTo>
                  <a:pt x="6177516" y="1832344"/>
                  <a:pt x="7602279" y="375684"/>
                  <a:pt x="8665535" y="95693"/>
                </a:cubicBez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2"/>
          <a:stretch>
            <a:fillRect/>
          </a:stretch>
        </p:blipFill>
        <p:spPr>
          <a:xfrm flipV="1">
            <a:off x="1518683" y="2475628"/>
            <a:ext cx="3439542" cy="3365072"/>
          </a:xfrm>
          <a:prstGeom prst="ellipse">
            <a:avLst/>
          </a:prstGeom>
        </p:spPr>
      </p:pic>
      <p:sp>
        <p:nvSpPr>
          <p:cNvPr id="8" name="文本框 7"/>
          <p:cNvSpPr txBox="1"/>
          <p:nvPr/>
        </p:nvSpPr>
        <p:spPr>
          <a:xfrm>
            <a:off x="1447248" y="1685674"/>
            <a:ext cx="3652668" cy="461665"/>
          </a:xfrm>
          <a:prstGeom prst="rect">
            <a:avLst/>
          </a:prstGeom>
          <a:noFill/>
        </p:spPr>
        <p:txBody>
          <a:bodyPr wrap="square">
            <a:spAutoFit/>
          </a:bodyPr>
          <a:lstStyle>
            <a:defPPr>
              <a:defRPr lang="zh-CN"/>
            </a:defPPr>
            <a:lvl1pPr algn="ctr">
              <a:defRPr sz="2000">
                <a:solidFill>
                  <a:srgbClr val="3D90C3"/>
                </a:solidFill>
                <a:latin typeface="胡晓波男神体" panose="02010600030101010101" pitchFamily="2" charset="-122"/>
                <a:ea typeface="胡晓波男神体" panose="02010600030101010101" pitchFamily="2" charset="-122"/>
                <a:cs typeface="胡晓波男神体" panose="02010600030101010101" pitchFamily="2" charset="-122"/>
              </a:defRPr>
            </a:lvl1pPr>
          </a:lstStyle>
          <a:p>
            <a:r>
              <a:rPr lang="zh-CN" altLang="ru-RU" sz="2400" b="1" dirty="0">
                <a:solidFill>
                  <a:srgbClr val="1E66DE"/>
                </a:solidFill>
                <a:latin typeface="+mn-lt"/>
                <a:ea typeface="+mn-ea"/>
                <a:cs typeface="+mn-ea"/>
                <a:sym typeface="+mn-lt"/>
              </a:rPr>
              <a:t>企业有哪些需要预算？</a:t>
            </a:r>
            <a:endParaRPr lang="zh-CN" altLang="en-US" sz="2400" b="1" dirty="0">
              <a:solidFill>
                <a:srgbClr val="1E66DE"/>
              </a:solidFill>
              <a:latin typeface="+mn-lt"/>
              <a:ea typeface="+mn-ea"/>
              <a:cs typeface="+mn-ea"/>
              <a:sym typeface="+mn-lt"/>
            </a:endParaRPr>
          </a:p>
        </p:txBody>
      </p:sp>
      <p:grpSp>
        <p:nvGrpSpPr>
          <p:cNvPr id="4" name="组合 3"/>
          <p:cNvGrpSpPr/>
          <p:nvPr/>
        </p:nvGrpSpPr>
        <p:grpSpPr>
          <a:xfrm>
            <a:off x="8476523" y="2671088"/>
            <a:ext cx="1245967" cy="1241032"/>
            <a:chOff x="6419195" y="1617327"/>
            <a:chExt cx="1245967" cy="1241032"/>
          </a:xfrm>
        </p:grpSpPr>
        <p:sp>
          <p:nvSpPr>
            <p:cNvPr id="20" name="椭圆 26"/>
            <p:cNvSpPr>
              <a:spLocks noChangeArrowheads="1"/>
            </p:cNvSpPr>
            <p:nvPr/>
          </p:nvSpPr>
          <p:spPr bwMode="auto">
            <a:xfrm>
              <a:off x="6419195" y="1617327"/>
              <a:ext cx="1241032" cy="1241032"/>
            </a:xfrm>
            <a:prstGeom prst="ellipse">
              <a:avLst/>
            </a:prstGeom>
            <a:solidFill>
              <a:schemeClr val="bg1">
                <a:lumMod val="65000"/>
              </a:schemeClr>
            </a:solidFill>
            <a:ln w="9525" cap="flat" cmpd="sng">
              <a:solidFill>
                <a:srgbClr val="FFFFFF"/>
              </a:solidFill>
              <a:bevel/>
            </a:ln>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200" b="1" i="1">
                <a:solidFill>
                  <a:schemeClr val="bg1"/>
                </a:solidFill>
                <a:latin typeface="+mn-lt"/>
                <a:ea typeface="+mn-ea"/>
                <a:cs typeface="+mn-ea"/>
                <a:sym typeface="+mn-lt"/>
              </a:endParaRPr>
            </a:p>
          </p:txBody>
        </p:sp>
        <p:sp>
          <p:nvSpPr>
            <p:cNvPr id="30" name="文本框 29"/>
            <p:cNvSpPr txBox="1"/>
            <p:nvPr/>
          </p:nvSpPr>
          <p:spPr>
            <a:xfrm>
              <a:off x="6420081" y="1983269"/>
              <a:ext cx="1245081" cy="430887"/>
            </a:xfrm>
            <a:prstGeom prst="rect">
              <a:avLst/>
            </a:prstGeom>
            <a:noFill/>
          </p:spPr>
          <p:txBody>
            <a:bodyPr wrap="square" rtlCol="0">
              <a:spAutoFit/>
            </a:bodyPr>
            <a:lstStyle/>
            <a:p>
              <a:pPr algn="ctr">
                <a:lnSpc>
                  <a:spcPct val="150000"/>
                </a:lnSpc>
              </a:pPr>
              <a:r>
                <a:rPr lang="zh-CN" altLang="en-US" sz="1600" b="1" dirty="0">
                  <a:solidFill>
                    <a:schemeClr val="bg1"/>
                  </a:solidFill>
                  <a:cs typeface="+mn-ea"/>
                  <a:sym typeface="+mn-lt"/>
                </a:rPr>
                <a:t>收入预算</a:t>
              </a:r>
            </a:p>
          </p:txBody>
        </p:sp>
      </p:grpSp>
      <p:grpSp>
        <p:nvGrpSpPr>
          <p:cNvPr id="5" name="组合 4"/>
          <p:cNvGrpSpPr/>
          <p:nvPr/>
        </p:nvGrpSpPr>
        <p:grpSpPr>
          <a:xfrm>
            <a:off x="5264997" y="2099241"/>
            <a:ext cx="1481245" cy="1481245"/>
            <a:chOff x="5516612" y="3309491"/>
            <a:chExt cx="1756641" cy="1756641"/>
          </a:xfrm>
        </p:grpSpPr>
        <p:sp>
          <p:nvSpPr>
            <p:cNvPr id="22" name="椭圆 27"/>
            <p:cNvSpPr>
              <a:spLocks noChangeArrowheads="1"/>
            </p:cNvSpPr>
            <p:nvPr/>
          </p:nvSpPr>
          <p:spPr bwMode="auto">
            <a:xfrm>
              <a:off x="5516612" y="3309491"/>
              <a:ext cx="1756641" cy="1756641"/>
            </a:xfrm>
            <a:prstGeom prst="ellipse">
              <a:avLst/>
            </a:prstGeom>
            <a:solidFill>
              <a:schemeClr val="bg1">
                <a:lumMod val="65000"/>
              </a:schemeClr>
            </a:solidFill>
            <a:ln w="9525" cap="flat" cmpd="sng">
              <a:solidFill>
                <a:srgbClr val="FFFFFF"/>
              </a:solidFill>
              <a:bevel/>
            </a:ln>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200" b="1" i="1" dirty="0">
                <a:solidFill>
                  <a:schemeClr val="bg1"/>
                </a:solidFill>
                <a:latin typeface="+mn-lt"/>
                <a:ea typeface="+mn-ea"/>
                <a:cs typeface="+mn-ea"/>
                <a:sym typeface="+mn-lt"/>
              </a:endParaRPr>
            </a:p>
          </p:txBody>
        </p:sp>
        <p:sp>
          <p:nvSpPr>
            <p:cNvPr id="34" name="文本框 33"/>
            <p:cNvSpPr txBox="1"/>
            <p:nvPr/>
          </p:nvSpPr>
          <p:spPr>
            <a:xfrm>
              <a:off x="5749863" y="3969205"/>
              <a:ext cx="1245081" cy="430887"/>
            </a:xfrm>
            <a:prstGeom prst="rect">
              <a:avLst/>
            </a:prstGeom>
            <a:noFill/>
          </p:spPr>
          <p:txBody>
            <a:bodyPr wrap="square" rtlCol="0">
              <a:spAutoFit/>
            </a:bodyPr>
            <a:lstStyle/>
            <a:p>
              <a:pPr algn="ctr">
                <a:lnSpc>
                  <a:spcPct val="150000"/>
                </a:lnSpc>
              </a:pPr>
              <a:r>
                <a:rPr lang="zh-CN" altLang="en-US" sz="1600" b="1" dirty="0">
                  <a:solidFill>
                    <a:schemeClr val="bg1"/>
                  </a:solidFill>
                  <a:cs typeface="+mn-ea"/>
                  <a:sym typeface="+mn-lt"/>
                </a:rPr>
                <a:t>费用预算</a:t>
              </a:r>
            </a:p>
          </p:txBody>
        </p:sp>
      </p:grpSp>
      <p:grpSp>
        <p:nvGrpSpPr>
          <p:cNvPr id="7" name="组合 6"/>
          <p:cNvGrpSpPr/>
          <p:nvPr/>
        </p:nvGrpSpPr>
        <p:grpSpPr>
          <a:xfrm>
            <a:off x="9288289" y="4198015"/>
            <a:ext cx="1245081" cy="982112"/>
            <a:chOff x="7517083" y="5035835"/>
            <a:chExt cx="1245081" cy="982112"/>
          </a:xfrm>
        </p:grpSpPr>
        <p:sp>
          <p:nvSpPr>
            <p:cNvPr id="24" name="椭圆 28"/>
            <p:cNvSpPr>
              <a:spLocks noChangeArrowheads="1"/>
            </p:cNvSpPr>
            <p:nvPr/>
          </p:nvSpPr>
          <p:spPr bwMode="auto">
            <a:xfrm>
              <a:off x="7629204" y="5035835"/>
              <a:ext cx="980996" cy="982112"/>
            </a:xfrm>
            <a:prstGeom prst="ellipse">
              <a:avLst/>
            </a:prstGeom>
            <a:solidFill>
              <a:srgbClr val="1E66DE"/>
            </a:solidFill>
            <a:ln w="9525" cap="flat" cmpd="sng">
              <a:solidFill>
                <a:srgbClr val="FFFFFF"/>
              </a:solidFill>
              <a:bevel/>
            </a:ln>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200" b="1" i="1">
                <a:solidFill>
                  <a:schemeClr val="bg1"/>
                </a:solidFill>
                <a:latin typeface="+mn-lt"/>
                <a:ea typeface="+mn-ea"/>
                <a:cs typeface="+mn-ea"/>
                <a:sym typeface="+mn-lt"/>
              </a:endParaRPr>
            </a:p>
          </p:txBody>
        </p:sp>
        <p:sp>
          <p:nvSpPr>
            <p:cNvPr id="38" name="文本框 37"/>
            <p:cNvSpPr txBox="1"/>
            <p:nvPr/>
          </p:nvSpPr>
          <p:spPr>
            <a:xfrm>
              <a:off x="7517083" y="5317795"/>
              <a:ext cx="1245081" cy="430887"/>
            </a:xfrm>
            <a:prstGeom prst="rect">
              <a:avLst/>
            </a:prstGeom>
            <a:noFill/>
          </p:spPr>
          <p:txBody>
            <a:bodyPr wrap="square" rtlCol="0">
              <a:spAutoFit/>
            </a:bodyPr>
            <a:lstStyle/>
            <a:p>
              <a:pPr algn="ctr">
                <a:lnSpc>
                  <a:spcPct val="150000"/>
                </a:lnSpc>
              </a:pPr>
              <a:r>
                <a:rPr lang="zh-CN" altLang="en-US" sz="1600" b="1" dirty="0">
                  <a:solidFill>
                    <a:schemeClr val="bg1"/>
                  </a:solidFill>
                  <a:cs typeface="+mn-ea"/>
                  <a:sym typeface="+mn-lt"/>
                </a:rPr>
                <a:t>生产预算</a:t>
              </a:r>
            </a:p>
          </p:txBody>
        </p:sp>
      </p:grpSp>
      <p:grpSp>
        <p:nvGrpSpPr>
          <p:cNvPr id="9" name="组合 8"/>
          <p:cNvGrpSpPr/>
          <p:nvPr/>
        </p:nvGrpSpPr>
        <p:grpSpPr>
          <a:xfrm>
            <a:off x="6210424" y="4057148"/>
            <a:ext cx="1288406" cy="1230848"/>
            <a:chOff x="9239515" y="5075451"/>
            <a:chExt cx="1069991" cy="1022191"/>
          </a:xfrm>
        </p:grpSpPr>
        <p:sp>
          <p:nvSpPr>
            <p:cNvPr id="26" name="椭圆 29"/>
            <p:cNvSpPr>
              <a:spLocks noChangeArrowheads="1"/>
            </p:cNvSpPr>
            <p:nvPr/>
          </p:nvSpPr>
          <p:spPr bwMode="auto">
            <a:xfrm>
              <a:off x="9239515" y="5075451"/>
              <a:ext cx="1022192" cy="1022191"/>
            </a:xfrm>
            <a:prstGeom prst="ellipse">
              <a:avLst/>
            </a:prstGeom>
            <a:solidFill>
              <a:srgbClr val="1E66DE"/>
            </a:solidFill>
            <a:ln w="9525" cap="flat" cmpd="sng">
              <a:solidFill>
                <a:srgbClr val="FFFFFF"/>
              </a:solidFill>
              <a:bevel/>
            </a:ln>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200" b="1" i="1">
                <a:solidFill>
                  <a:schemeClr val="bg1"/>
                </a:solidFill>
                <a:latin typeface="+mn-lt"/>
                <a:ea typeface="+mn-ea"/>
                <a:cs typeface="+mn-ea"/>
                <a:sym typeface="+mn-lt"/>
              </a:endParaRPr>
            </a:p>
          </p:txBody>
        </p:sp>
        <p:sp>
          <p:nvSpPr>
            <p:cNvPr id="42" name="文本框 41"/>
            <p:cNvSpPr txBox="1"/>
            <p:nvPr/>
          </p:nvSpPr>
          <p:spPr>
            <a:xfrm>
              <a:off x="9240590" y="5466381"/>
              <a:ext cx="1068916" cy="338554"/>
            </a:xfrm>
            <a:prstGeom prst="rect">
              <a:avLst/>
            </a:prstGeom>
            <a:noFill/>
          </p:spPr>
          <p:txBody>
            <a:bodyPr wrap="square" rtlCol="0">
              <a:spAutoFit/>
            </a:bodyPr>
            <a:lstStyle/>
            <a:p>
              <a:pPr algn="ctr"/>
              <a:r>
                <a:rPr lang="zh-CN" altLang="en-US" sz="1600" b="1" dirty="0">
                  <a:solidFill>
                    <a:schemeClr val="bg1"/>
                  </a:solidFill>
                  <a:cs typeface="+mn-ea"/>
                  <a:sym typeface="+mn-lt"/>
                </a:rPr>
                <a:t>损益预算</a:t>
              </a:r>
            </a:p>
          </p:txBody>
        </p:sp>
      </p:grpSp>
      <p:grpSp>
        <p:nvGrpSpPr>
          <p:cNvPr id="3" name="组合 2"/>
          <p:cNvGrpSpPr/>
          <p:nvPr/>
        </p:nvGrpSpPr>
        <p:grpSpPr>
          <a:xfrm>
            <a:off x="1744517" y="2817478"/>
            <a:ext cx="2882722" cy="2761074"/>
            <a:chOff x="7388305" y="2224099"/>
            <a:chExt cx="2882722" cy="2761074"/>
          </a:xfrm>
        </p:grpSpPr>
        <p:sp>
          <p:nvSpPr>
            <p:cNvPr id="16" name="椭圆 24"/>
            <p:cNvSpPr>
              <a:spLocks noChangeArrowheads="1"/>
            </p:cNvSpPr>
            <p:nvPr/>
          </p:nvSpPr>
          <p:spPr bwMode="auto">
            <a:xfrm>
              <a:off x="7509953" y="2224099"/>
              <a:ext cx="2761074" cy="2761074"/>
            </a:xfrm>
            <a:prstGeom prst="ellipse">
              <a:avLst/>
            </a:prstGeom>
            <a:solidFill>
              <a:schemeClr val="bg1"/>
            </a:solid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200" b="1" i="1">
                <a:solidFill>
                  <a:schemeClr val="bg1"/>
                </a:solidFill>
                <a:latin typeface="+mn-lt"/>
                <a:ea typeface="+mn-ea"/>
                <a:cs typeface="+mn-ea"/>
                <a:sym typeface="+mn-lt"/>
              </a:endParaRPr>
            </a:p>
          </p:txBody>
        </p:sp>
        <p:sp>
          <p:nvSpPr>
            <p:cNvPr id="18" name="椭圆 25"/>
            <p:cNvSpPr>
              <a:spLocks noChangeArrowheads="1"/>
            </p:cNvSpPr>
            <p:nvPr/>
          </p:nvSpPr>
          <p:spPr bwMode="auto">
            <a:xfrm>
              <a:off x="7646708" y="2366353"/>
              <a:ext cx="2482065" cy="2482065"/>
            </a:xfrm>
            <a:prstGeom prst="ellipse">
              <a:avLst/>
            </a:prstGeom>
            <a:solidFill>
              <a:srgbClr val="1E66DE"/>
            </a:solidFill>
            <a:ln w="25400" cap="flat" cmpd="sng">
              <a:solidFill>
                <a:srgbClr val="FFFFFF"/>
              </a:solidFill>
              <a:bevel/>
            </a:ln>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200" b="1" i="1">
                <a:solidFill>
                  <a:schemeClr val="bg1"/>
                </a:solidFill>
                <a:latin typeface="+mn-lt"/>
                <a:ea typeface="+mn-ea"/>
                <a:cs typeface="+mn-ea"/>
                <a:sym typeface="+mn-lt"/>
              </a:endParaRPr>
            </a:p>
          </p:txBody>
        </p:sp>
        <p:sp>
          <p:nvSpPr>
            <p:cNvPr id="28" name="TextBox 30"/>
            <p:cNvSpPr>
              <a:spLocks noChangeArrowheads="1"/>
            </p:cNvSpPr>
            <p:nvPr/>
          </p:nvSpPr>
          <p:spPr bwMode="auto">
            <a:xfrm>
              <a:off x="7388305" y="3280420"/>
              <a:ext cx="28827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ru-RU" sz="2400" b="1" dirty="0">
                  <a:solidFill>
                    <a:schemeClr val="bg1"/>
                  </a:solidFill>
                  <a:latin typeface="+mn-lt"/>
                  <a:ea typeface="+mn-ea"/>
                  <a:cs typeface="+mn-ea"/>
                  <a:sym typeface="+mn-lt"/>
                </a:rPr>
                <a:t>经营预算</a:t>
              </a:r>
              <a:endParaRPr lang="en-US" altLang="zh-CN" sz="2400" b="1" dirty="0">
                <a:solidFill>
                  <a:schemeClr val="bg1"/>
                </a:solidFill>
                <a:latin typeface="+mn-lt"/>
                <a:ea typeface="+mn-ea"/>
                <a:cs typeface="+mn-ea"/>
                <a:sym typeface="+mn-lt"/>
              </a:endParaRPr>
            </a:p>
          </p:txBody>
        </p:sp>
        <p:sp>
          <p:nvSpPr>
            <p:cNvPr id="45" name="文本框 44"/>
            <p:cNvSpPr txBox="1"/>
            <p:nvPr/>
          </p:nvSpPr>
          <p:spPr>
            <a:xfrm>
              <a:off x="7897611" y="3742085"/>
              <a:ext cx="2161532" cy="307777"/>
            </a:xfrm>
            <a:prstGeom prst="rect">
              <a:avLst/>
            </a:prstGeom>
            <a:noFill/>
          </p:spPr>
          <p:txBody>
            <a:bodyPr wrap="square">
              <a:spAutoFit/>
            </a:bodyPr>
            <a:lstStyle/>
            <a:p>
              <a:pPr algn="ctr"/>
              <a:r>
                <a:rPr lang="zh-CN" altLang="ru-RU" sz="1400" dirty="0">
                  <a:solidFill>
                    <a:schemeClr val="bg1"/>
                  </a:solidFill>
                  <a:cs typeface="+mn-ea"/>
                  <a:sym typeface="+mn-lt"/>
                </a:rPr>
                <a:t>支出仅涉及一个年度内的）</a:t>
              </a:r>
            </a:p>
          </p:txBody>
        </p:sp>
      </p:grpSp>
      <p:sp>
        <p:nvSpPr>
          <p:cNvPr id="25" name="标题 1"/>
          <p:cNvSpPr txBox="1"/>
          <p:nvPr/>
        </p:nvSpPr>
        <p:spPr>
          <a:xfrm>
            <a:off x="1718929" y="998610"/>
            <a:ext cx="2268279" cy="358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chemeClr val="tx1">
                    <a:lumMod val="75000"/>
                    <a:lumOff val="25000"/>
                  </a:schemeClr>
                </a:solidFill>
                <a:latin typeface="+mn-lt"/>
                <a:ea typeface="+mn-ea"/>
                <a:cs typeface="+mn-ea"/>
                <a:sym typeface="+mn-lt"/>
              </a:rPr>
              <a:t>企业预算</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0.7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2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par>
                          <p:cTn id="32" fill="hold">
                            <p:stCondLst>
                              <p:cond delay="500"/>
                            </p:stCondLst>
                            <p:childTnLst>
                              <p:par>
                                <p:cTn id="33" presetID="53" presetClass="entr" presetSubtype="16"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childTnLst>
                          </p:cTn>
                        </p:par>
                        <p:par>
                          <p:cTn id="38" fill="hold">
                            <p:stCondLst>
                              <p:cond delay="1000"/>
                            </p:stCondLst>
                            <p:childTnLst>
                              <p:par>
                                <p:cTn id="39" presetID="53" presetClass="entr" presetSubtype="16"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Effect transition="in" filter="fade">
                                      <p:cBhvr>
                                        <p:cTn id="43" dur="500"/>
                                        <p:tgtEl>
                                          <p:spTgt spid="5"/>
                                        </p:tgtEl>
                                      </p:cBhvr>
                                    </p:animEffect>
                                  </p:childTnLst>
                                </p:cTn>
                              </p:par>
                            </p:childTnLst>
                          </p:cTn>
                        </p:par>
                        <p:par>
                          <p:cTn id="44" fill="hold">
                            <p:stCondLst>
                              <p:cond delay="1500"/>
                            </p:stCondLst>
                            <p:childTnLst>
                              <p:par>
                                <p:cTn id="45" presetID="53" presetClass="entr" presetSubtype="1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childTnLst>
                          </p:cTn>
                        </p:par>
                        <p:par>
                          <p:cTn id="50" fill="hold">
                            <p:stCondLst>
                              <p:cond delay="2000"/>
                            </p:stCondLst>
                            <p:childTnLst>
                              <p:par>
                                <p:cTn id="51" presetID="53" presetClass="entr" presetSubtype="16"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8"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a:srcRect r="48463"/>
          <a:stretch>
            <a:fillRect/>
          </a:stretch>
        </p:blipFill>
        <p:spPr>
          <a:xfrm>
            <a:off x="1718929" y="1995011"/>
            <a:ext cx="3774988" cy="3506833"/>
          </a:xfrm>
          <a:prstGeom prst="wedgeRectCallout">
            <a:avLst>
              <a:gd name="adj1" fmla="val 54893"/>
              <a:gd name="adj2" fmla="val -19613"/>
            </a:avLst>
          </a:prstGeom>
          <a:ln w="19050">
            <a:solidFill>
              <a:srgbClr val="1E66DE"/>
            </a:solidFill>
          </a:ln>
        </p:spPr>
      </p:pic>
      <p:sp>
        <p:nvSpPr>
          <p:cNvPr id="13" name="矩形 12"/>
          <p:cNvSpPr/>
          <p:nvPr/>
        </p:nvSpPr>
        <p:spPr>
          <a:xfrm>
            <a:off x="5937262" y="1995011"/>
            <a:ext cx="4809460" cy="34329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7260965" y="3855801"/>
            <a:ext cx="2350866" cy="373705"/>
            <a:chOff x="6096000" y="3201038"/>
            <a:chExt cx="2350866" cy="373705"/>
          </a:xfrm>
        </p:grpSpPr>
        <p:sp>
          <p:nvSpPr>
            <p:cNvPr id="3" name="矩形 2"/>
            <p:cNvSpPr/>
            <p:nvPr/>
          </p:nvSpPr>
          <p:spPr>
            <a:xfrm>
              <a:off x="6096000" y="3201038"/>
              <a:ext cx="2350866" cy="369332"/>
            </a:xfrm>
            <a:prstGeom prst="rect">
              <a:avLst/>
            </a:prstGeom>
            <a:solidFill>
              <a:srgbClr val="1E6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E66DE"/>
                </a:solidFill>
                <a:cs typeface="+mn-ea"/>
                <a:sym typeface="+mn-lt"/>
              </a:endParaRPr>
            </a:p>
          </p:txBody>
        </p:sp>
        <p:sp>
          <p:nvSpPr>
            <p:cNvPr id="4" name="文本框 3"/>
            <p:cNvSpPr txBox="1"/>
            <p:nvPr/>
          </p:nvSpPr>
          <p:spPr>
            <a:xfrm>
              <a:off x="6264993" y="3205411"/>
              <a:ext cx="2129837" cy="369332"/>
            </a:xfrm>
            <a:prstGeom prst="rect">
              <a:avLst/>
            </a:prstGeom>
            <a:noFill/>
          </p:spPr>
          <p:txBody>
            <a:bodyPr wrap="square">
              <a:spAutoFit/>
            </a:bodyPr>
            <a:lstStyle/>
            <a:p>
              <a:r>
                <a:rPr lang="zh-CN" altLang="ru-RU" b="1" dirty="0">
                  <a:solidFill>
                    <a:schemeClr val="bg1"/>
                  </a:solidFill>
                  <a:cs typeface="+mn-ea"/>
                  <a:sym typeface="+mn-lt"/>
                </a:rPr>
                <a:t>分部预算包括哪些</a:t>
              </a:r>
              <a:endParaRPr lang="zh-CN" altLang="en-US" b="1" dirty="0">
                <a:solidFill>
                  <a:schemeClr val="bg1"/>
                </a:solidFill>
                <a:cs typeface="+mn-ea"/>
                <a:sym typeface="+mn-lt"/>
              </a:endParaRPr>
            </a:p>
          </p:txBody>
        </p:sp>
      </p:grpSp>
      <p:sp>
        <p:nvSpPr>
          <p:cNvPr id="6" name="文本框 5"/>
          <p:cNvSpPr txBox="1"/>
          <p:nvPr/>
        </p:nvSpPr>
        <p:spPr>
          <a:xfrm>
            <a:off x="7653293" y="4525381"/>
            <a:ext cx="2812473" cy="584775"/>
          </a:xfrm>
          <a:prstGeom prst="rect">
            <a:avLst/>
          </a:prstGeom>
          <a:noFill/>
        </p:spPr>
        <p:txBody>
          <a:bodyPr wrap="square">
            <a:spAutoFit/>
          </a:bodyPr>
          <a:lstStyle/>
          <a:p>
            <a:pPr marL="285750" indent="-285750">
              <a:buFont typeface="Wingdings" panose="05000000000000000000" pitchFamily="2" charset="2"/>
              <a:buChar char="u"/>
            </a:pPr>
            <a:r>
              <a:rPr lang="zh-CN" altLang="ru-RU" sz="1600" dirty="0">
                <a:solidFill>
                  <a:schemeClr val="tx1">
                    <a:lumMod val="75000"/>
                    <a:lumOff val="25000"/>
                  </a:schemeClr>
                </a:solidFill>
                <a:cs typeface="+mn-ea"/>
                <a:sym typeface="+mn-lt"/>
              </a:rPr>
              <a:t>费用预算</a:t>
            </a:r>
          </a:p>
          <a:p>
            <a:pPr marL="285750" indent="-285750">
              <a:buFont typeface="Wingdings" panose="05000000000000000000" pitchFamily="2" charset="2"/>
              <a:buChar char="u"/>
            </a:pPr>
            <a:r>
              <a:rPr lang="zh-CN" altLang="ru-RU" sz="1600" dirty="0">
                <a:solidFill>
                  <a:schemeClr val="tx1">
                    <a:lumMod val="75000"/>
                    <a:lumOff val="25000"/>
                  </a:schemeClr>
                </a:solidFill>
                <a:cs typeface="+mn-ea"/>
                <a:sym typeface="+mn-lt"/>
              </a:rPr>
              <a:t>资产预算</a:t>
            </a:r>
          </a:p>
        </p:txBody>
      </p:sp>
      <p:grpSp>
        <p:nvGrpSpPr>
          <p:cNvPr id="7" name="组合 6"/>
          <p:cNvGrpSpPr/>
          <p:nvPr/>
        </p:nvGrpSpPr>
        <p:grpSpPr>
          <a:xfrm>
            <a:off x="7260965" y="2386618"/>
            <a:ext cx="2350866" cy="371868"/>
            <a:chOff x="6059488" y="1482260"/>
            <a:chExt cx="4760912" cy="371868"/>
          </a:xfrm>
        </p:grpSpPr>
        <p:sp>
          <p:nvSpPr>
            <p:cNvPr id="5" name="矩形 4"/>
            <p:cNvSpPr/>
            <p:nvPr/>
          </p:nvSpPr>
          <p:spPr>
            <a:xfrm>
              <a:off x="6059488" y="1482260"/>
              <a:ext cx="4760912" cy="369332"/>
            </a:xfrm>
            <a:prstGeom prst="rect">
              <a:avLst/>
            </a:prstGeom>
            <a:solidFill>
              <a:srgbClr val="1E6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9" name="文本框 8"/>
            <p:cNvSpPr txBox="1"/>
            <p:nvPr/>
          </p:nvSpPr>
          <p:spPr>
            <a:xfrm>
              <a:off x="6296348" y="1484796"/>
              <a:ext cx="4524052" cy="369332"/>
            </a:xfrm>
            <a:prstGeom prst="rect">
              <a:avLst/>
            </a:prstGeom>
            <a:noFill/>
          </p:spPr>
          <p:txBody>
            <a:bodyPr wrap="square">
              <a:spAutoFit/>
            </a:bodyPr>
            <a:lstStyle/>
            <a:p>
              <a:r>
                <a:rPr lang="zh-CN" altLang="en-US" b="1" dirty="0">
                  <a:solidFill>
                    <a:schemeClr val="bg1"/>
                  </a:solidFill>
                  <a:cs typeface="+mn-ea"/>
                  <a:sym typeface="+mn-lt"/>
                </a:rPr>
                <a:t>资本</a:t>
              </a:r>
              <a:r>
                <a:rPr lang="zh-CN" altLang="ru-RU" b="1" dirty="0">
                  <a:solidFill>
                    <a:schemeClr val="bg1"/>
                  </a:solidFill>
                  <a:cs typeface="+mn-ea"/>
                  <a:sym typeface="+mn-lt"/>
                </a:rPr>
                <a:t>预算包括哪些</a:t>
              </a:r>
              <a:endParaRPr lang="zh-CN" altLang="en-US" b="1" dirty="0">
                <a:solidFill>
                  <a:schemeClr val="bg1"/>
                </a:solidFill>
                <a:cs typeface="+mn-ea"/>
                <a:sym typeface="+mn-lt"/>
              </a:endParaRPr>
            </a:p>
          </p:txBody>
        </p:sp>
      </p:grpSp>
      <p:sp>
        <p:nvSpPr>
          <p:cNvPr id="11" name="文本框 10"/>
          <p:cNvSpPr txBox="1"/>
          <p:nvPr/>
        </p:nvSpPr>
        <p:spPr>
          <a:xfrm>
            <a:off x="7653292" y="2979525"/>
            <a:ext cx="2812473" cy="584775"/>
          </a:xfrm>
          <a:prstGeom prst="rect">
            <a:avLst/>
          </a:prstGeom>
          <a:noFill/>
        </p:spPr>
        <p:txBody>
          <a:bodyPr wrap="square">
            <a:spAutoFit/>
          </a:bodyPr>
          <a:lstStyle/>
          <a:p>
            <a:pPr marL="285750" indent="-285750">
              <a:buFont typeface="Wingdings" panose="05000000000000000000" pitchFamily="2" charset="2"/>
              <a:buChar char="u"/>
            </a:pPr>
            <a:r>
              <a:rPr lang="zh-CN" altLang="ru-RU" sz="1600" dirty="0">
                <a:solidFill>
                  <a:schemeClr val="tx1">
                    <a:lumMod val="75000"/>
                    <a:lumOff val="25000"/>
                  </a:schemeClr>
                </a:solidFill>
                <a:cs typeface="+mn-ea"/>
                <a:sym typeface="+mn-lt"/>
              </a:rPr>
              <a:t>资产预算</a:t>
            </a:r>
            <a:endParaRPr lang="en-US" altLang="zh-CN" sz="1600" dirty="0">
              <a:solidFill>
                <a:schemeClr val="tx1">
                  <a:lumMod val="75000"/>
                  <a:lumOff val="25000"/>
                </a:schemeClr>
              </a:solidFill>
              <a:cs typeface="+mn-ea"/>
              <a:sym typeface="+mn-lt"/>
            </a:endParaRPr>
          </a:p>
          <a:p>
            <a:pPr marL="285750" indent="-285750">
              <a:buFont typeface="Wingdings" panose="05000000000000000000" pitchFamily="2" charset="2"/>
              <a:buChar char="u"/>
            </a:pPr>
            <a:r>
              <a:rPr lang="zh-CN" altLang="en-US" sz="1600" dirty="0">
                <a:solidFill>
                  <a:schemeClr val="tx1">
                    <a:lumMod val="75000"/>
                    <a:lumOff val="25000"/>
                  </a:schemeClr>
                </a:solidFill>
                <a:cs typeface="+mn-ea"/>
                <a:sym typeface="+mn-lt"/>
              </a:rPr>
              <a:t>外部投资预算</a:t>
            </a:r>
          </a:p>
        </p:txBody>
      </p:sp>
      <p:sp>
        <p:nvSpPr>
          <p:cNvPr id="12" name="标题 1"/>
          <p:cNvSpPr txBox="1"/>
          <p:nvPr/>
        </p:nvSpPr>
        <p:spPr>
          <a:xfrm>
            <a:off x="1718929" y="998610"/>
            <a:ext cx="2268279" cy="358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chemeClr val="tx1">
                    <a:lumMod val="75000"/>
                    <a:lumOff val="25000"/>
                  </a:schemeClr>
                </a:solidFill>
                <a:latin typeface="+mn-lt"/>
                <a:ea typeface="+mn-ea"/>
                <a:cs typeface="+mn-ea"/>
                <a:sym typeface="+mn-lt"/>
              </a:rPr>
              <a:t>企业预算</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600"/>
                                        <p:tgtEl>
                                          <p:spTgt spid="11"/>
                                        </p:tgtEl>
                                      </p:cBhvr>
                                    </p:animEffect>
                                    <p:anim calcmode="lin" valueType="num">
                                      <p:cBhvr>
                                        <p:cTn id="27" dur="600" fill="hold"/>
                                        <p:tgtEl>
                                          <p:spTgt spid="11"/>
                                        </p:tgtEl>
                                        <p:attrNameLst>
                                          <p:attrName>ppt_x</p:attrName>
                                        </p:attrNameLst>
                                      </p:cBhvr>
                                      <p:tavLst>
                                        <p:tav tm="0">
                                          <p:val>
                                            <p:strVal val="#ppt_x"/>
                                          </p:val>
                                        </p:tav>
                                        <p:tav tm="100000">
                                          <p:val>
                                            <p:strVal val="#ppt_x"/>
                                          </p:val>
                                        </p:tav>
                                      </p:tavLst>
                                    </p:anim>
                                    <p:anim calcmode="lin" valueType="num">
                                      <p:cBhvr>
                                        <p:cTn id="28" dur="6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
                            </p:stCondLst>
                            <p:childTnLst>
                              <p:par>
                                <p:cTn id="35" presetID="42" presetClass="entr" presetSubtype="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600"/>
                                        <p:tgtEl>
                                          <p:spTgt spid="6"/>
                                        </p:tgtEl>
                                      </p:cBhvr>
                                    </p:animEffect>
                                    <p:anim calcmode="lin" valueType="num">
                                      <p:cBhvr>
                                        <p:cTn id="38" dur="600" fill="hold"/>
                                        <p:tgtEl>
                                          <p:spTgt spid="6"/>
                                        </p:tgtEl>
                                        <p:attrNameLst>
                                          <p:attrName>ppt_x</p:attrName>
                                        </p:attrNameLst>
                                      </p:cBhvr>
                                      <p:tavLst>
                                        <p:tav tm="0">
                                          <p:val>
                                            <p:strVal val="#ppt_x"/>
                                          </p:val>
                                        </p:tav>
                                        <p:tav tm="100000">
                                          <p:val>
                                            <p:strVal val="#ppt_x"/>
                                          </p:val>
                                        </p:tav>
                                      </p:tavLst>
                                    </p:anim>
                                    <p:anim calcmode="lin" valueType="num">
                                      <p:cBhvr>
                                        <p:cTn id="39" dur="6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p:bldP spid="11" grpId="0"/>
      <p:bldP spid="1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03vaf2b">
      <a:majorFont>
        <a:latin typeface="Adobe Arabic"/>
        <a:ea typeface="微软雅黑"/>
        <a:cs typeface=""/>
      </a:majorFont>
      <a:minorFont>
        <a:latin typeface="Adobe Arabic"/>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2004</Words>
  <Application>Microsoft Office PowerPoint</Application>
  <PresentationFormat>宽屏</PresentationFormat>
  <Paragraphs>327</Paragraphs>
  <Slides>36</Slides>
  <Notes>0</Notes>
  <HiddenSlides>0</HiddenSlides>
  <MMClips>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36</vt:i4>
      </vt:variant>
    </vt:vector>
  </HeadingPairs>
  <TitlesOfParts>
    <vt:vector size="42" baseType="lpstr">
      <vt:lpstr>Adobe Arabic</vt:lpstr>
      <vt:lpstr>微软雅黑</vt:lpstr>
      <vt:lpstr>Arial</vt:lpstr>
      <vt:lpstr>Calibri</vt:lpstr>
      <vt:lpstr>Wingdings</vt:lpstr>
      <vt:lpstr>Office 主题​​</vt:lpstr>
      <vt:lpstr>PowerPoint 演示文稿</vt:lpstr>
      <vt:lpstr>PowerPoint 演示文稿</vt:lpstr>
      <vt:lpstr>PowerPoint 演示文稿</vt:lpstr>
      <vt:lpstr>预算是什么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天 下</cp:lastModifiedBy>
  <cp:revision>94</cp:revision>
  <dcterms:created xsi:type="dcterms:W3CDTF">2020-08-08T03:36:00Z</dcterms:created>
  <dcterms:modified xsi:type="dcterms:W3CDTF">2021-03-10T16:43:04Z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