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2.xml" ContentType="application/vnd.openxmlformats-officedocument.themeOverr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6.xml" ContentType="application/vnd.openxmlformats-officedocument.themeOverr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7" r:id="rId3"/>
  </p:sldMasterIdLst>
  <p:notesMasterIdLst>
    <p:notesMasterId r:id="rId30"/>
  </p:notesMasterIdLst>
  <p:handoutMasterIdLst>
    <p:handoutMasterId r:id="rId31"/>
  </p:handoutMasterIdLst>
  <p:sldIdLst>
    <p:sldId id="1889" r:id="rId4"/>
    <p:sldId id="1801" r:id="rId5"/>
    <p:sldId id="1297" r:id="rId6"/>
    <p:sldId id="844" r:id="rId7"/>
    <p:sldId id="1815" r:id="rId8"/>
    <p:sldId id="1816" r:id="rId9"/>
    <p:sldId id="1817" r:id="rId10"/>
    <p:sldId id="1818" r:id="rId11"/>
    <p:sldId id="1819" r:id="rId12"/>
    <p:sldId id="1842" r:id="rId13"/>
    <p:sldId id="1811" r:id="rId14"/>
    <p:sldId id="1820" r:id="rId15"/>
    <p:sldId id="1821" r:id="rId16"/>
    <p:sldId id="1822" r:id="rId17"/>
    <p:sldId id="1829" r:id="rId18"/>
    <p:sldId id="1875" r:id="rId19"/>
    <p:sldId id="1812" r:id="rId20"/>
    <p:sldId id="1876" r:id="rId21"/>
    <p:sldId id="1824" r:id="rId22"/>
    <p:sldId id="1877" r:id="rId23"/>
    <p:sldId id="1813" r:id="rId24"/>
    <p:sldId id="1826" r:id="rId25"/>
    <p:sldId id="1887" r:id="rId26"/>
    <p:sldId id="1828" r:id="rId27"/>
    <p:sldId id="1830" r:id="rId28"/>
    <p:sldId id="1890" r:id="rId29"/>
  </p:sldIdLst>
  <p:sldSz cx="12198350" cy="6858000"/>
  <p:notesSz cx="6858000" cy="9144000"/>
  <p:custDataLst>
    <p:tags r:id="rId3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700">
          <p15:clr>
            <a:srgbClr val="A4A3A4"/>
          </p15:clr>
        </p15:guide>
        <p15:guide id="2" pos="2201">
          <p15:clr>
            <a:srgbClr val="A4A3A4"/>
          </p15:clr>
        </p15:guide>
      </p15:notesGuideLst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233A"/>
    <a:srgbClr val="FFFFFF"/>
    <a:srgbClr val="425268"/>
    <a:srgbClr val="313D4D"/>
    <a:srgbClr val="B81D33"/>
    <a:srgbClr val="D1243C"/>
    <a:srgbClr val="B11C31"/>
    <a:srgbClr val="D41E34"/>
    <a:srgbClr val="D5263E"/>
    <a:srgbClr val="CC2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55" autoAdjust="0"/>
    <p:restoredTop sz="96314" autoAdjust="0"/>
  </p:normalViewPr>
  <p:slideViewPr>
    <p:cSldViewPr snapToObjects="1">
      <p:cViewPr varScale="1">
        <p:scale>
          <a:sx n="108" d="100"/>
          <a:sy n="108" d="100"/>
        </p:scale>
        <p:origin x="91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90"/>
    </p:cViewPr>
  </p:sorterViewPr>
  <p:notesViewPr>
    <p:cSldViewPr snapToObjects="1">
      <p:cViewPr varScale="1">
        <p:scale>
          <a:sx n="81" d="100"/>
          <a:sy n="81" d="100"/>
        </p:scale>
        <p:origin x="-2088" y="-102"/>
      </p:cViewPr>
      <p:guideLst>
        <p:guide orient="horz" pos="2700"/>
        <p:guide pos="22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b="1"/>
              <a:t>2019</a:t>
            </a:r>
            <a:r>
              <a:rPr lang="zh-CN" altLang="en-US" b="1"/>
              <a:t>任务完成情况</a:t>
            </a:r>
          </a:p>
        </c:rich>
      </c:tx>
      <c:layout>
        <c:manualLayout>
          <c:xMode val="edge"/>
          <c:yMode val="edge"/>
          <c:x val="0.44080000000000003"/>
          <c:y val="1.9199999999999998E-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zh-CN"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2019年计划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单位：万元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AE-4891-AC96-6A03B31C4E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2019年实绩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单位：万元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247.6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AE-4891-AC96-6A03B31C4E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305411488"/>
        <c:axId val="-305408224"/>
      </c:barChart>
      <c:catAx>
        <c:axId val="-3054114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305408224"/>
        <c:crosses val="autoZero"/>
        <c:auto val="1"/>
        <c:lblAlgn val="ctr"/>
        <c:lblOffset val="100"/>
        <c:noMultiLvlLbl val="0"/>
      </c:catAx>
      <c:valAx>
        <c:axId val="-305408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305411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ayout>
        <c:manualLayout>
          <c:xMode val="edge"/>
          <c:yMode val="edge"/>
          <c:x val="0.7298"/>
          <c:y val="0.56106666666666705"/>
          <c:w val="0.20319999999999999"/>
          <c:h val="0.23253333333333301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A产品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21192202825713399"/>
                  <c:y val="-6.22222086128153E-2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sz="1300" b="0"/>
                      <a:t>565</a:t>
                    </a:r>
                    <a:r>
                      <a:rPr lang="zh-CN" altLang="en-US" sz="1300" b="0"/>
                      <a:t>万元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42052256307602"/>
                      <c:h val="0.1715971846900299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5402-49D4-9AA1-C126382CB74E}"/>
                </c:ext>
              </c:extLst>
            </c:dLbl>
            <c:dLbl>
              <c:idx val="1"/>
              <c:layout>
                <c:manualLayout>
                  <c:x val="0"/>
                  <c:y val="-3.2083326315982902E-2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sz="1300" b="0"/>
                      <a:t>621</a:t>
                    </a:r>
                    <a:r>
                      <a:rPr lang="zh-CN" altLang="en-US" sz="1300" b="0"/>
                      <a:t>万元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93167777661601"/>
                      <c:h val="0.1715971846900299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5402-49D4-9AA1-C126382CB7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565</c:v>
                </c:pt>
                <c:pt idx="1">
                  <c:v>621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402-49D4-9AA1-C126382CB7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B产品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20781102867891599"/>
                  <c:y val="6.8784707177448098E-2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sz="1300" b="0"/>
                      <a:t>371</a:t>
                    </a:r>
                    <a:r>
                      <a:rPr lang="zh-CN" altLang="en-US" sz="1300" b="0"/>
                      <a:t>万元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60962336446097"/>
                      <c:h val="0.1715971846900299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5402-49D4-9AA1-C126382CB74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zh-CN" sz="1300" b="0"/>
                      <a:t>404</a:t>
                    </a:r>
                    <a:r>
                      <a:rPr lang="zh-CN" altLang="en-US" sz="1300" b="0"/>
                      <a:t>万元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402-49D4-9AA1-C126382CB7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371</c:v>
                </c:pt>
                <c:pt idx="1">
                  <c:v>404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402-49D4-9AA1-C126382CB7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305407680"/>
        <c:axId val="-305389728"/>
      </c:lineChart>
      <c:catAx>
        <c:axId val="-30540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305389728"/>
        <c:crosses val="autoZero"/>
        <c:auto val="1"/>
        <c:lblAlgn val="ctr"/>
        <c:lblOffset val="100"/>
        <c:noMultiLvlLbl val="0"/>
      </c:catAx>
      <c:valAx>
        <c:axId val="-30538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305407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A系列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88435602133388"/>
                  <c:y val="-5.95485980864833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94-4723-818E-E763EE27265D}"/>
                </c:ext>
              </c:extLst>
            </c:dLbl>
            <c:dLbl>
              <c:idx val="1"/>
              <c:layout>
                <c:manualLayout>
                  <c:x val="-7.5459026276137403E-2"/>
                  <c:y val="7.55902612444747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94-4723-818E-E763EE2726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Sheet1!$B$2:$B$3</c:f>
              <c:numCache>
                <c:formatCode>0.00%</c:formatCode>
                <c:ptCount val="2"/>
                <c:pt idx="0">
                  <c:v>4.3700000000000003E-2</c:v>
                </c:pt>
                <c:pt idx="1">
                  <c:v>5.33E-2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894-4723-818E-E763EE27265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B系列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08313377604231"/>
                  <c:y val="4.86111004787619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94-4723-818E-E763EE27265D}"/>
                </c:ext>
              </c:extLst>
            </c:dLbl>
            <c:dLbl>
              <c:idx val="1"/>
              <c:layout>
                <c:manualLayout>
                  <c:x val="-6.5920666213142506E-2"/>
                  <c:y val="-4.11990385974689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894-4723-818E-E763EE2726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Sheet1!$C$2:$C$3</c:f>
              <c:numCache>
                <c:formatCode>0.00%</c:formatCode>
                <c:ptCount val="2"/>
                <c:pt idx="0">
                  <c:v>3.15E-2</c:v>
                </c:pt>
                <c:pt idx="1">
                  <c:v>5.7099999999999998E-2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894-4723-818E-E763EE2726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305401152"/>
        <c:axId val="-305393536"/>
      </c:lineChart>
      <c:catAx>
        <c:axId val="-30540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305393536"/>
        <c:crosses val="autoZero"/>
        <c:auto val="1"/>
        <c:lblAlgn val="ctr"/>
        <c:lblOffset val="100"/>
        <c:noMultiLvlLbl val="0"/>
      </c:catAx>
      <c:valAx>
        <c:axId val="-305393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305401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新媒体广告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9650577983881601"/>
                  <c:y val="8.2152759809107606E-2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sz="1300"/>
                      <a:t>450</a:t>
                    </a:r>
                    <a:r>
                      <a:rPr lang="zh-CN" altLang="en-US" sz="1300"/>
                      <a:t>万元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48217460871899"/>
                      <c:h val="0.1715971846900299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567D-438E-8EE7-D3186414D3D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zh-CN" sz="1300"/>
                      <a:t>560</a:t>
                    </a:r>
                    <a:r>
                      <a:rPr lang="zh-CN" altLang="en-US" sz="1300"/>
                      <a:t>万元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67D-438E-8EE7-D3186414D3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450</c:v>
                </c:pt>
                <c:pt idx="1">
                  <c:v>560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67D-438E-8EE7-D3186414D3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305405504"/>
        <c:axId val="-305398976"/>
      </c:lineChart>
      <c:catAx>
        <c:axId val="-30540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305398976"/>
        <c:crosses val="autoZero"/>
        <c:auto val="1"/>
        <c:lblAlgn val="ctr"/>
        <c:lblOffset val="100"/>
        <c:noMultiLvlLbl val="0"/>
      </c:catAx>
      <c:valAx>
        <c:axId val="-305398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30540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66804-583B-42BE-962B-441699487C40}" type="datetimeFigureOut">
              <a:rPr lang="zh-CN" altLang="en-US" smtClean="0"/>
              <a:t>2021/1/25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0FDFD-A5D4-42F3-BCC8-12887DAA73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693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fld id="{B9EEDA17-7CE7-49CA-897E-A1888A19DA62}" type="datetimeFigureOut">
              <a:rPr lang="zh-CN" altLang="en-US"/>
              <a:t>2021/1/25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79413" y="685800"/>
            <a:ext cx="60991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CE1689F0-D8FB-450F-A36F-553F26501FEE}" type="slidenum">
              <a:rPr lang="zh-CN" alt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11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CE1689F0-D8FB-450F-A36F-553F26501F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579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E1689F0-D8FB-450F-A36F-553F26501F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745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10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3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91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67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27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E1689F0-D8FB-450F-A36F-553F26501F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34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11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945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82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133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E1689F0-D8FB-450F-A36F-553F26501F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5727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309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392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242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525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177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CE1689F0-D8FB-450F-A36F-553F26501F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48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E1689F0-D8FB-450F-A36F-553F26501F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090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9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95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78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85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71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32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Relationship Id="rId1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Relationship Id="rId1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ECLOGO-eff-0-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7454" y="2886611"/>
            <a:ext cx="1060487" cy="79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PPECLOGO-eff-0-2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31559" y="2758267"/>
            <a:ext cx="1096957" cy="8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PECLOGO-eff-0-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40587" y="1447781"/>
            <a:ext cx="3014123" cy="237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PPECLOGO-eff-0-1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68018" y="3771071"/>
            <a:ext cx="524195" cy="3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PECLOGO-eff-0-1"/>
          <p:cNvPicPr>
            <a:picLocks noChangeAspect="1" noChangeArrowheads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77300" y="2904248"/>
            <a:ext cx="401210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PECLOGO-eff-0-2"/>
          <p:cNvPicPr>
            <a:picLocks noChangeAspect="1" noChangeArrowheads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78504" y="2574151"/>
            <a:ext cx="981859" cy="7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PPECLOGO-eff-5-4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62367" y="3206628"/>
            <a:ext cx="1477829" cy="11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PECLOGO-eff-5-2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353101" y="3446016"/>
            <a:ext cx="1834683" cy="143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PPECLOGO-eff-5-4"/>
          <p:cNvPicPr>
            <a:picLocks noChangeAspect="1" noChangeArrowheads="1"/>
          </p:cNvPicPr>
          <p:nvPr userDrawn="1"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9887388" y="2725340"/>
            <a:ext cx="1116940" cy="85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PECLOGO-eff-0-1"/>
          <p:cNvPicPr>
            <a:picLocks noChangeAspect="1" noChangeArrowheads="1"/>
          </p:cNvPicPr>
          <p:nvPr userDrawn="1"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943834" y="3624921"/>
            <a:ext cx="522180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PPECLOGO-eff-0-1"/>
          <p:cNvPicPr>
            <a:picLocks noChangeAspect="1" noChangeArrowheads="1"/>
          </p:cNvPicPr>
          <p:nvPr userDrawn="1"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1256344" y="2365002"/>
            <a:ext cx="522179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PPECLOGO-eff2-1-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2054705" y="2795896"/>
            <a:ext cx="1697586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PPECLOGO-eff2-1-3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984146" y="2785815"/>
            <a:ext cx="437502" cy="3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PPECLOGO-eff2-1-4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520449" y="3325063"/>
            <a:ext cx="703632" cy="58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PPECLOGO-eff2-1-3"/>
          <p:cNvPicPr>
            <a:picLocks noChangeAspect="1" noChangeArrowheads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9240210" y="2909287"/>
            <a:ext cx="360888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PPECLOGO-eff2-1-3"/>
          <p:cNvPicPr>
            <a:picLocks noChangeAspect="1" noChangeArrowheads="1"/>
          </p:cNvPicPr>
          <p:nvPr userDrawn="1"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9746259" y="3446015"/>
            <a:ext cx="282259" cy="23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1632 3.33333E-6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6 L -0.46684 -1.85185E-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9531 1.11111E-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3594 2.59259E-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3577 -1.85185E-6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62813 2.96296E-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42465 -2.96296E-6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C1B7B3F-A56B-4310-A966-BD55D80449F1}" type="datetimeFigureOut">
              <a:rPr lang="zh-CN" altLang="en-US" smtClean="0"/>
              <a:t>2021/1/25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 userDrawn="1"/>
        </p:nvSpPr>
        <p:spPr bwMode="auto">
          <a:xfrm>
            <a:off x="11563739" y="6233417"/>
            <a:ext cx="634612" cy="634529"/>
          </a:xfrm>
          <a:custGeom>
            <a:avLst/>
            <a:gdLst>
              <a:gd name="connsiteX0" fmla="*/ 487988 w 487988"/>
              <a:gd name="connsiteY0" fmla="*/ 0 h 487988"/>
              <a:gd name="connsiteX1" fmla="*/ 487988 w 487988"/>
              <a:gd name="connsiteY1" fmla="*/ 487988 h 487988"/>
              <a:gd name="connsiteX2" fmla="*/ 0 w 487988"/>
              <a:gd name="connsiteY2" fmla="*/ 487988 h 48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7988" h="487988">
                <a:moveTo>
                  <a:pt x="487988" y="0"/>
                </a:moveTo>
                <a:lnTo>
                  <a:pt x="487988" y="487988"/>
                </a:lnTo>
                <a:lnTo>
                  <a:pt x="0" y="487988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TextBox 19"/>
          <p:cNvSpPr txBox="1"/>
          <p:nvPr userDrawn="1"/>
        </p:nvSpPr>
        <p:spPr>
          <a:xfrm>
            <a:off x="11817260" y="6513637"/>
            <a:ext cx="423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BA2BEF17-5336-49D4-9F7F-1AE04EBEDEA7}" type="slidenum">
              <a:rPr lang="zh-CN" altLang="en-US" sz="1400" smtClean="0">
                <a:solidFill>
                  <a:schemeClr val="bg1"/>
                </a:solidFill>
                <a:latin typeface="+mj-ea"/>
                <a:ea typeface="+mj-ea"/>
              </a:rPr>
              <a:t>‹#›</a:t>
            </a:fld>
            <a:endParaRPr lang="zh-CN" altLang="en-US" sz="1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795" y="6715126"/>
            <a:ext cx="12196763" cy="1428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zh-CN" altLang="en-US">
              <a:solidFill>
                <a:srgbClr val="3D3D3D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 userDrawn="1"/>
        </p:nvSpPr>
        <p:spPr bwMode="auto">
          <a:xfrm>
            <a:off x="11636325" y="6393515"/>
            <a:ext cx="511729" cy="2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fld id="{147BAE08-4BDD-4DD0-83FF-A4CAB9D57868}" type="slidenum"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ECLOGO-eff-0-1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7453" y="2886610"/>
            <a:ext cx="1060487" cy="79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PPECLOGO-eff-0-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1559" y="2758266"/>
            <a:ext cx="1096957" cy="8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PECLOGO-eff-0-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587" y="1447780"/>
            <a:ext cx="3014123" cy="237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PPECLOGO-eff-0-1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8018" y="3771071"/>
            <a:ext cx="524195" cy="3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PECLOGO-eff-0-1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7300" y="2904247"/>
            <a:ext cx="401210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PECLOGO-eff-0-2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8504" y="2574150"/>
            <a:ext cx="981859" cy="7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PPECLOGO-eff-5-4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2367" y="3206628"/>
            <a:ext cx="1477828" cy="11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PECLOGO-eff-5-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3100" y="3446015"/>
            <a:ext cx="1834683" cy="143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PPECLOGO-eff-5-4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7389" y="2725339"/>
            <a:ext cx="1116939" cy="85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PECLOGO-eff-0-1"/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3833" y="3624921"/>
            <a:ext cx="522180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PPECLOGO-eff-0-1"/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6344" y="2365001"/>
            <a:ext cx="522178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PPECLOGO-eff2-1-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4705" y="2795895"/>
            <a:ext cx="1697586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PPECLOGO-eff2-1-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4145" y="2785815"/>
            <a:ext cx="437502" cy="3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PPECLOGO-eff2-1-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0448" y="3325062"/>
            <a:ext cx="703632" cy="58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PPECLOGO-eff2-1-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0211" y="2909286"/>
            <a:ext cx="360888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PPECLOGO-eff2-1-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46258" y="3446014"/>
            <a:ext cx="282259" cy="23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1632 3.33333E-6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6 L -0.46684 -1.85185E-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9531 1.11111E-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3594 2.59259E-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3577 -1.85185E-6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62813 2.96296E-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42465 -2.96296E-6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ECLOGO-eff-0-1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7453" y="2886610"/>
            <a:ext cx="1060487" cy="79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PPECLOGO-eff-0-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1559" y="2758266"/>
            <a:ext cx="1096957" cy="8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PECLOGO-eff-0-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587" y="1447780"/>
            <a:ext cx="3014123" cy="237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PPECLOGO-eff-0-1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8018" y="3771071"/>
            <a:ext cx="524195" cy="3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PECLOGO-eff-0-1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7300" y="2904247"/>
            <a:ext cx="401210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PECLOGO-eff-0-2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8504" y="2574150"/>
            <a:ext cx="981859" cy="7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PPECLOGO-eff-5-4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2367" y="3206628"/>
            <a:ext cx="1477828" cy="11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PECLOGO-eff-5-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3100" y="3446015"/>
            <a:ext cx="1834683" cy="143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PPECLOGO-eff-5-4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7389" y="2725339"/>
            <a:ext cx="1116939" cy="85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PECLOGO-eff-0-1"/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3833" y="3624921"/>
            <a:ext cx="522180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PPECLOGO-eff-0-1"/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6344" y="2365001"/>
            <a:ext cx="522178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PPECLOGO-eff2-1-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4705" y="2795895"/>
            <a:ext cx="1697586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PPECLOGO-eff2-1-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4145" y="2785815"/>
            <a:ext cx="437502" cy="3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PPECLOGO-eff2-1-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0448" y="3325062"/>
            <a:ext cx="703632" cy="58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PPECLOGO-eff2-1-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0211" y="2909286"/>
            <a:ext cx="360888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PPECLOGO-eff2-1-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46258" y="3446014"/>
            <a:ext cx="282259" cy="23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1632 3.33333E-6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6 L -0.46684 -1.85185E-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9531 1.11111E-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3594 2.59259E-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3577 -1.85185E-6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62813 2.96296E-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42465 -2.96296E-6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7004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8ACE0A4E-3E89-4063-83E2-256F89C7378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95" y="6715126"/>
            <a:ext cx="12196763" cy="1428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>
              <a:solidFill>
                <a:srgbClr val="3D3D3D"/>
              </a:solidFill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565EDB3-2606-4CF4-9B62-1D36821542A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36325" y="6393515"/>
            <a:ext cx="511729" cy="2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fld id="{147BAE08-4BDD-4DD0-83FF-A4CAB9D57868}" type="slidenum">
              <a:rPr lang="en-US" altLang="zh-CN" sz="1200">
                <a:solidFill>
                  <a:srgbClr val="FFFFFF"/>
                </a:solidFill>
                <a:latin typeface="微软雅黑"/>
                <a:ea typeface="微软雅黑"/>
              </a:rPr>
              <a:pPr algn="ctr">
                <a:defRPr/>
              </a:pPr>
              <a:t>‹#›</a:t>
            </a:fld>
            <a:endParaRPr lang="zh-CN" altLang="en-US" sz="1400" dirty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0062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041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411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1527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6363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4856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788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6212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2074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7196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ECLOGO-eff-0-1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7454" y="2886611"/>
            <a:ext cx="1060487" cy="79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PPECLOGO-eff-0-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1559" y="2758267"/>
            <a:ext cx="1096957" cy="8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PECLOGO-eff-0-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587" y="1447781"/>
            <a:ext cx="3014123" cy="237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PPECLOGO-eff-0-1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8018" y="3771071"/>
            <a:ext cx="524195" cy="3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PECLOGO-eff-0-1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7300" y="2904248"/>
            <a:ext cx="401210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PECLOGO-eff-0-2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8504" y="2574151"/>
            <a:ext cx="981859" cy="7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PPECLOGO-eff-5-4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2367" y="3206628"/>
            <a:ext cx="1477829" cy="11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PECLOGO-eff-5-2"/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3101" y="3446016"/>
            <a:ext cx="1834683" cy="143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PPECLOGO-eff-5-4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7388" y="2725340"/>
            <a:ext cx="1116940" cy="85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PECLOGO-eff-0-1"/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3834" y="3624921"/>
            <a:ext cx="522180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PPECLOGO-eff-0-1"/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6344" y="2365002"/>
            <a:ext cx="522179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PPECLOGO-eff2-1-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4705" y="2795896"/>
            <a:ext cx="1697586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PPECLOGO-eff2-1-3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4146" y="2785815"/>
            <a:ext cx="437502" cy="3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PPECLOGO-eff2-1-4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0449" y="3325063"/>
            <a:ext cx="703632" cy="58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PPECLOGO-eff2-1-3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0210" y="2909287"/>
            <a:ext cx="360888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PPECLOGO-eff2-1-3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46259" y="3446015"/>
            <a:ext cx="282259" cy="23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39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1632 3.33333E-6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6 L -0.46684 -1.85185E-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9531 1.11111E-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3594 2.59259E-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3577 -1.85185E-6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62813 2.96296E-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42465 -2.96296E-6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3"/>
          </a:solidFill>
          <a:latin typeface="+mn-lt"/>
          <a:ea typeface="仿宋_GB2312" pitchFamily="49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1"/>
          </a:solidFill>
          <a:latin typeface="+mn-lt"/>
          <a:ea typeface="仿宋_GB2312" pitchFamily="49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13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3"/>
          </a:solidFill>
          <a:latin typeface="+mn-lt"/>
          <a:ea typeface="仿宋_GB2312" pitchFamily="49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7.xml"/><Relationship Id="rId5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1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2.xml"/><Relationship Id="rId5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33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16.xml"/><Relationship Id="rId6" Type="http://schemas.openxmlformats.org/officeDocument/2006/relationships/tags" Target="../tags/tag17.xml"/><Relationship Id="rId11" Type="http://schemas.openxmlformats.org/officeDocument/2006/relationships/image" Target="../media/image34.jpg"/><Relationship Id="rId5" Type="http://schemas.openxmlformats.org/officeDocument/2006/relationships/tags" Target="../tags/tag16.xml"/><Relationship Id="rId10" Type="http://schemas.openxmlformats.org/officeDocument/2006/relationships/notesSlide" Target="../notesSlides/notesSlide19.xml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tags" Target="../tags/tag3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0.xml"/><Relationship Id="rId5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3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chart" Target="../charts/chart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DF76069-B1BA-41B4-8A54-8B01E40421D6}"/>
              </a:ext>
            </a:extLst>
          </p:cNvPr>
          <p:cNvSpPr/>
          <p:nvPr/>
        </p:nvSpPr>
        <p:spPr bwMode="auto">
          <a:xfrm>
            <a:off x="0" y="981204"/>
            <a:ext cx="12205568" cy="4728480"/>
          </a:xfrm>
          <a:prstGeom prst="rect">
            <a:avLst/>
          </a:prstGeom>
          <a:pattFill prst="ltUpDiag">
            <a:fgClr>
              <a:schemeClr val="accent3"/>
            </a:fgClr>
            <a:bgClr>
              <a:schemeClr val="accent2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F557FFC0-7767-42A9-948C-8C0CD357A6AE}"/>
              </a:ext>
            </a:extLst>
          </p:cNvPr>
          <p:cNvSpPr txBox="1"/>
          <p:nvPr/>
        </p:nvSpPr>
        <p:spPr>
          <a:xfrm>
            <a:off x="717727" y="2155826"/>
            <a:ext cx="969758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115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>
                        <a:alpha val="15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Impact" panose="020B0806030902050204" pitchFamily="34" charset="0"/>
                <a:ea typeface="宋体" pitchFamily="2" charset="-122"/>
                <a:cs typeface="+mn-cs"/>
              </a:rPr>
              <a:t>WORK REPORT</a:t>
            </a:r>
            <a:endParaRPr kumimoji="0" lang="zh-CN" altLang="en-US" sz="115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FFFF">
                      <a:alpha val="15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Impact" panose="020B080603090205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4322299-554F-473C-9645-B985D22A8A2D}"/>
              </a:ext>
            </a:extLst>
          </p:cNvPr>
          <p:cNvSpPr/>
          <p:nvPr/>
        </p:nvSpPr>
        <p:spPr bwMode="auto">
          <a:xfrm>
            <a:off x="914599" y="0"/>
            <a:ext cx="2088232" cy="2420888"/>
          </a:xfrm>
          <a:prstGeom prst="rect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87F6513-6A00-4E38-99E0-112D50247217}"/>
              </a:ext>
            </a:extLst>
          </p:cNvPr>
          <p:cNvSpPr txBox="1"/>
          <p:nvPr/>
        </p:nvSpPr>
        <p:spPr>
          <a:xfrm>
            <a:off x="1016790" y="981204"/>
            <a:ext cx="18101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宋体" pitchFamily="2" charset="-122"/>
                <a:cs typeface="+mn-cs"/>
              </a:rPr>
              <a:t>2021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978DE397-53CD-43DF-B436-EAF0D0085C34}"/>
              </a:ext>
            </a:extLst>
          </p:cNvPr>
          <p:cNvSpPr/>
          <p:nvPr/>
        </p:nvSpPr>
        <p:spPr>
          <a:xfrm>
            <a:off x="880046" y="3132424"/>
            <a:ext cx="78021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CN" altLang="en-US" sz="5400" b="1" dirty="0">
                <a:solidFill>
                  <a:srgbClr val="FFFFFF"/>
                </a:solidFill>
                <a:effectLst>
                  <a:outerShdw blurRad="127000" sx="101000" sy="101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年终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127000" sx="101000" sy="101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 Light" panose="020B0502040204020203" pitchFamily="34" charset="-122"/>
              </a:rPr>
              <a:t>工作总结及工作计划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2C5E47EF-1692-4D7F-9418-B56080CF43D7}"/>
              </a:ext>
            </a:extLst>
          </p:cNvPr>
          <p:cNvSpPr txBox="1"/>
          <p:nvPr/>
        </p:nvSpPr>
        <p:spPr>
          <a:xfrm>
            <a:off x="923450" y="4093715"/>
            <a:ext cx="5944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 Light" panose="020B0502040204020203" pitchFamily="34" charset="-122"/>
              </a:rPr>
              <a:t>年终总结｜阶段工作汇报｜专项工作汇报｜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 Light" panose="020B0502040204020203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794273A-3F4D-4091-9368-E3B1CE93F33A}"/>
              </a:ext>
            </a:extLst>
          </p:cNvPr>
          <p:cNvSpPr/>
          <p:nvPr/>
        </p:nvSpPr>
        <p:spPr bwMode="auto">
          <a:xfrm>
            <a:off x="1043143" y="4696198"/>
            <a:ext cx="934513" cy="7109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9E368A45-0116-41F3-83E1-44D600F53E15}"/>
              </a:ext>
            </a:extLst>
          </p:cNvPr>
          <p:cNvGrpSpPr/>
          <p:nvPr/>
        </p:nvGrpSpPr>
        <p:grpSpPr>
          <a:xfrm>
            <a:off x="8813986" y="5061098"/>
            <a:ext cx="365130" cy="365130"/>
            <a:chOff x="6061448" y="6030118"/>
            <a:chExt cx="434477" cy="434477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5928A22A-3513-41E3-8DCE-658E1351D7C1}"/>
                </a:ext>
              </a:extLst>
            </p:cNvPr>
            <p:cNvSpPr/>
            <p:nvPr/>
          </p:nvSpPr>
          <p:spPr bwMode="auto">
            <a:xfrm>
              <a:off x="6061448" y="6030118"/>
              <a:ext cx="434477" cy="434477"/>
            </a:xfrm>
            <a:prstGeom prst="ellipse">
              <a:avLst/>
            </a:prstGeom>
            <a:gradFill>
              <a:gsLst>
                <a:gs pos="50000">
                  <a:schemeClr val="accent1">
                    <a:lumMod val="98000"/>
                    <a:lumOff val="2000"/>
                  </a:schemeClr>
                </a:gs>
                <a:gs pos="0">
                  <a:schemeClr val="accent1">
                    <a:lumMod val="85000"/>
                    <a:lumOff val="15000"/>
                  </a:schemeClr>
                </a:gs>
                <a:gs pos="100000">
                  <a:schemeClr val="accent1">
                    <a:lumMod val="85000"/>
                  </a:schemeClr>
                </a:gs>
              </a:gsLst>
              <a:lin ang="5400000" scaled="1"/>
            </a:gra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2" name="old-radio-microphone_77525">
              <a:extLst>
                <a:ext uri="{FF2B5EF4-FFF2-40B4-BE49-F238E27FC236}">
                  <a16:creationId xmlns:a16="http://schemas.microsoft.com/office/drawing/2014/main" id="{D166B7E9-E78B-438B-8664-6575CEAFE88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08347" y="6096630"/>
              <a:ext cx="165143" cy="301451"/>
            </a:xfrm>
            <a:custGeom>
              <a:avLst/>
              <a:gdLst>
                <a:gd name="connsiteX0" fmla="*/ 166499 w 332998"/>
                <a:gd name="connsiteY0" fmla="*/ 514510 h 607851"/>
                <a:gd name="connsiteX1" fmla="*/ 88621 w 332998"/>
                <a:gd name="connsiteY1" fmla="*/ 574180 h 607851"/>
                <a:gd name="connsiteX2" fmla="*/ 88621 w 332998"/>
                <a:gd name="connsiteY2" fmla="*/ 574701 h 607851"/>
                <a:gd name="connsiteX3" fmla="*/ 244378 w 332998"/>
                <a:gd name="connsiteY3" fmla="*/ 574701 h 607851"/>
                <a:gd name="connsiteX4" fmla="*/ 244378 w 332998"/>
                <a:gd name="connsiteY4" fmla="*/ 574180 h 607851"/>
                <a:gd name="connsiteX5" fmla="*/ 166499 w 332998"/>
                <a:gd name="connsiteY5" fmla="*/ 514510 h 607851"/>
                <a:gd name="connsiteX6" fmla="*/ 88812 w 332998"/>
                <a:gd name="connsiteY6" fmla="*/ 368072 h 607851"/>
                <a:gd name="connsiteX7" fmla="*/ 166464 w 332998"/>
                <a:gd name="connsiteY7" fmla="*/ 423197 h 607851"/>
                <a:gd name="connsiteX8" fmla="*/ 244116 w 332998"/>
                <a:gd name="connsiteY8" fmla="*/ 368072 h 607851"/>
                <a:gd name="connsiteX9" fmla="*/ 16635 w 332998"/>
                <a:gd name="connsiteY9" fmla="*/ 221152 h 607851"/>
                <a:gd name="connsiteX10" fmla="*/ 33196 w 332998"/>
                <a:gd name="connsiteY10" fmla="*/ 237690 h 607851"/>
                <a:gd name="connsiteX11" fmla="*/ 33196 w 332998"/>
                <a:gd name="connsiteY11" fmla="*/ 381165 h 607851"/>
                <a:gd name="connsiteX12" fmla="*/ 69673 w 332998"/>
                <a:gd name="connsiteY12" fmla="*/ 448285 h 607851"/>
                <a:gd name="connsiteX13" fmla="*/ 163590 w 332998"/>
                <a:gd name="connsiteY13" fmla="*/ 481211 h 607851"/>
                <a:gd name="connsiteX14" fmla="*/ 169408 w 332998"/>
                <a:gd name="connsiteY14" fmla="*/ 481211 h 607851"/>
                <a:gd name="connsiteX15" fmla="*/ 263325 w 332998"/>
                <a:gd name="connsiteY15" fmla="*/ 448285 h 607851"/>
                <a:gd name="connsiteX16" fmla="*/ 299803 w 332998"/>
                <a:gd name="connsiteY16" fmla="*/ 381165 h 607851"/>
                <a:gd name="connsiteX17" fmla="*/ 299803 w 332998"/>
                <a:gd name="connsiteY17" fmla="*/ 237690 h 607851"/>
                <a:gd name="connsiteX18" fmla="*/ 316363 w 332998"/>
                <a:gd name="connsiteY18" fmla="*/ 221152 h 607851"/>
                <a:gd name="connsiteX19" fmla="*/ 332998 w 332998"/>
                <a:gd name="connsiteY19" fmla="*/ 237690 h 607851"/>
                <a:gd name="connsiteX20" fmla="*/ 332998 w 332998"/>
                <a:gd name="connsiteY20" fmla="*/ 381165 h 607851"/>
                <a:gd name="connsiteX21" fmla="*/ 284138 w 332998"/>
                <a:gd name="connsiteY21" fmla="*/ 474134 h 607851"/>
                <a:gd name="connsiteX22" fmla="*/ 235277 w 332998"/>
                <a:gd name="connsiteY22" fmla="*/ 501548 h 607851"/>
                <a:gd name="connsiteX23" fmla="*/ 243781 w 332998"/>
                <a:gd name="connsiteY23" fmla="*/ 507880 h 607851"/>
                <a:gd name="connsiteX24" fmla="*/ 277573 w 332998"/>
                <a:gd name="connsiteY24" fmla="*/ 574180 h 607851"/>
                <a:gd name="connsiteX25" fmla="*/ 277573 w 332998"/>
                <a:gd name="connsiteY25" fmla="*/ 591313 h 607851"/>
                <a:gd name="connsiteX26" fmla="*/ 261013 w 332998"/>
                <a:gd name="connsiteY26" fmla="*/ 607851 h 607851"/>
                <a:gd name="connsiteX27" fmla="*/ 71986 w 332998"/>
                <a:gd name="connsiteY27" fmla="*/ 607851 h 607851"/>
                <a:gd name="connsiteX28" fmla="*/ 55425 w 332998"/>
                <a:gd name="connsiteY28" fmla="*/ 591313 h 607851"/>
                <a:gd name="connsiteX29" fmla="*/ 55425 w 332998"/>
                <a:gd name="connsiteY29" fmla="*/ 574180 h 607851"/>
                <a:gd name="connsiteX30" fmla="*/ 89217 w 332998"/>
                <a:gd name="connsiteY30" fmla="*/ 507880 h 607851"/>
                <a:gd name="connsiteX31" fmla="*/ 97721 w 332998"/>
                <a:gd name="connsiteY31" fmla="*/ 501548 h 607851"/>
                <a:gd name="connsiteX32" fmla="*/ 48861 w 332998"/>
                <a:gd name="connsiteY32" fmla="*/ 474134 h 607851"/>
                <a:gd name="connsiteX33" fmla="*/ 0 w 332998"/>
                <a:gd name="connsiteY33" fmla="*/ 381165 h 607851"/>
                <a:gd name="connsiteX34" fmla="*/ 0 w 332998"/>
                <a:gd name="connsiteY34" fmla="*/ 237690 h 607851"/>
                <a:gd name="connsiteX35" fmla="*/ 16635 w 332998"/>
                <a:gd name="connsiteY35" fmla="*/ 221152 h 607851"/>
                <a:gd name="connsiteX36" fmla="*/ 166464 w 332998"/>
                <a:gd name="connsiteY36" fmla="*/ 33150 h 607851"/>
                <a:gd name="connsiteX37" fmla="*/ 88588 w 332998"/>
                <a:gd name="connsiteY37" fmla="*/ 92819 h 607851"/>
                <a:gd name="connsiteX38" fmla="*/ 88588 w 332998"/>
                <a:gd name="connsiteY38" fmla="*/ 112038 h 607851"/>
                <a:gd name="connsiteX39" fmla="*/ 137000 w 332998"/>
                <a:gd name="connsiteY39" fmla="*/ 112038 h 607851"/>
                <a:gd name="connsiteX40" fmla="*/ 153560 w 332998"/>
                <a:gd name="connsiteY40" fmla="*/ 128650 h 607851"/>
                <a:gd name="connsiteX41" fmla="*/ 137000 w 332998"/>
                <a:gd name="connsiteY41" fmla="*/ 145188 h 607851"/>
                <a:gd name="connsiteX42" fmla="*/ 88588 w 332998"/>
                <a:gd name="connsiteY42" fmla="*/ 145188 h 607851"/>
                <a:gd name="connsiteX43" fmla="*/ 88588 w 332998"/>
                <a:gd name="connsiteY43" fmla="*/ 186532 h 607851"/>
                <a:gd name="connsiteX44" fmla="*/ 137000 w 332998"/>
                <a:gd name="connsiteY44" fmla="*/ 186532 h 607851"/>
                <a:gd name="connsiteX45" fmla="*/ 153560 w 332998"/>
                <a:gd name="connsiteY45" fmla="*/ 203069 h 607851"/>
                <a:gd name="connsiteX46" fmla="*/ 137000 w 332998"/>
                <a:gd name="connsiteY46" fmla="*/ 219681 h 607851"/>
                <a:gd name="connsiteX47" fmla="*/ 88588 w 332998"/>
                <a:gd name="connsiteY47" fmla="*/ 219681 h 607851"/>
                <a:gd name="connsiteX48" fmla="*/ 88588 w 332998"/>
                <a:gd name="connsiteY48" fmla="*/ 261025 h 607851"/>
                <a:gd name="connsiteX49" fmla="*/ 137000 w 332998"/>
                <a:gd name="connsiteY49" fmla="*/ 261025 h 607851"/>
                <a:gd name="connsiteX50" fmla="*/ 153560 w 332998"/>
                <a:gd name="connsiteY50" fmla="*/ 277563 h 607851"/>
                <a:gd name="connsiteX51" fmla="*/ 137000 w 332998"/>
                <a:gd name="connsiteY51" fmla="*/ 294175 h 607851"/>
                <a:gd name="connsiteX52" fmla="*/ 88588 w 332998"/>
                <a:gd name="connsiteY52" fmla="*/ 294175 h 607851"/>
                <a:gd name="connsiteX53" fmla="*/ 88588 w 332998"/>
                <a:gd name="connsiteY53" fmla="*/ 334923 h 607851"/>
                <a:gd name="connsiteX54" fmla="*/ 244340 w 332998"/>
                <a:gd name="connsiteY54" fmla="*/ 334923 h 607851"/>
                <a:gd name="connsiteX55" fmla="*/ 244340 w 332998"/>
                <a:gd name="connsiteY55" fmla="*/ 294100 h 607851"/>
                <a:gd name="connsiteX56" fmla="*/ 195929 w 332998"/>
                <a:gd name="connsiteY56" fmla="*/ 294100 h 607851"/>
                <a:gd name="connsiteX57" fmla="*/ 179369 w 332998"/>
                <a:gd name="connsiteY57" fmla="*/ 277563 h 607851"/>
                <a:gd name="connsiteX58" fmla="*/ 195929 w 332998"/>
                <a:gd name="connsiteY58" fmla="*/ 261025 h 607851"/>
                <a:gd name="connsiteX59" fmla="*/ 244340 w 332998"/>
                <a:gd name="connsiteY59" fmla="*/ 261025 h 607851"/>
                <a:gd name="connsiteX60" fmla="*/ 244340 w 332998"/>
                <a:gd name="connsiteY60" fmla="*/ 219681 h 607851"/>
                <a:gd name="connsiteX61" fmla="*/ 195929 w 332998"/>
                <a:gd name="connsiteY61" fmla="*/ 219681 h 607851"/>
                <a:gd name="connsiteX62" fmla="*/ 179369 w 332998"/>
                <a:gd name="connsiteY62" fmla="*/ 203069 h 607851"/>
                <a:gd name="connsiteX63" fmla="*/ 195929 w 332998"/>
                <a:gd name="connsiteY63" fmla="*/ 186532 h 607851"/>
                <a:gd name="connsiteX64" fmla="*/ 244340 w 332998"/>
                <a:gd name="connsiteY64" fmla="*/ 186532 h 607851"/>
                <a:gd name="connsiteX65" fmla="*/ 244340 w 332998"/>
                <a:gd name="connsiteY65" fmla="*/ 145188 h 607851"/>
                <a:gd name="connsiteX66" fmla="*/ 195929 w 332998"/>
                <a:gd name="connsiteY66" fmla="*/ 145188 h 607851"/>
                <a:gd name="connsiteX67" fmla="*/ 179369 w 332998"/>
                <a:gd name="connsiteY67" fmla="*/ 128650 h 607851"/>
                <a:gd name="connsiteX68" fmla="*/ 195929 w 332998"/>
                <a:gd name="connsiteY68" fmla="*/ 112038 h 607851"/>
                <a:gd name="connsiteX69" fmla="*/ 244340 w 332998"/>
                <a:gd name="connsiteY69" fmla="*/ 112038 h 607851"/>
                <a:gd name="connsiteX70" fmla="*/ 244340 w 332998"/>
                <a:gd name="connsiteY70" fmla="*/ 92819 h 607851"/>
                <a:gd name="connsiteX71" fmla="*/ 166464 w 332998"/>
                <a:gd name="connsiteY71" fmla="*/ 33150 h 607851"/>
                <a:gd name="connsiteX72" fmla="*/ 166464 w 332998"/>
                <a:gd name="connsiteY72" fmla="*/ 0 h 607851"/>
                <a:gd name="connsiteX73" fmla="*/ 243743 w 332998"/>
                <a:gd name="connsiteY73" fmla="*/ 26520 h 607851"/>
                <a:gd name="connsiteX74" fmla="*/ 277534 w 332998"/>
                <a:gd name="connsiteY74" fmla="*/ 92819 h 607851"/>
                <a:gd name="connsiteX75" fmla="*/ 277534 w 332998"/>
                <a:gd name="connsiteY75" fmla="*/ 363528 h 607851"/>
                <a:gd name="connsiteX76" fmla="*/ 243743 w 332998"/>
                <a:gd name="connsiteY76" fmla="*/ 429827 h 607851"/>
                <a:gd name="connsiteX77" fmla="*/ 166464 w 332998"/>
                <a:gd name="connsiteY77" fmla="*/ 456347 h 607851"/>
                <a:gd name="connsiteX78" fmla="*/ 89185 w 332998"/>
                <a:gd name="connsiteY78" fmla="*/ 429827 h 607851"/>
                <a:gd name="connsiteX79" fmla="*/ 55394 w 332998"/>
                <a:gd name="connsiteY79" fmla="*/ 363528 h 607851"/>
                <a:gd name="connsiteX80" fmla="*/ 55394 w 332998"/>
                <a:gd name="connsiteY80" fmla="*/ 92819 h 607851"/>
                <a:gd name="connsiteX81" fmla="*/ 89185 w 332998"/>
                <a:gd name="connsiteY81" fmla="*/ 26520 h 607851"/>
                <a:gd name="connsiteX82" fmla="*/ 166464 w 332998"/>
                <a:gd name="connsiteY82" fmla="*/ 0 h 60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332998" h="607851">
                  <a:moveTo>
                    <a:pt x="166499" y="514510"/>
                  </a:moveTo>
                  <a:cubicBezTo>
                    <a:pt x="124278" y="514510"/>
                    <a:pt x="88621" y="541775"/>
                    <a:pt x="88621" y="574180"/>
                  </a:cubicBezTo>
                  <a:lnTo>
                    <a:pt x="88621" y="574701"/>
                  </a:lnTo>
                  <a:lnTo>
                    <a:pt x="244378" y="574701"/>
                  </a:lnTo>
                  <a:lnTo>
                    <a:pt x="244378" y="574180"/>
                  </a:lnTo>
                  <a:cubicBezTo>
                    <a:pt x="244378" y="541775"/>
                    <a:pt x="208721" y="514510"/>
                    <a:pt x="166499" y="514510"/>
                  </a:cubicBezTo>
                  <a:close/>
                  <a:moveTo>
                    <a:pt x="88812" y="368072"/>
                  </a:moveTo>
                  <a:cubicBezTo>
                    <a:pt x="92020" y="398391"/>
                    <a:pt x="126258" y="423197"/>
                    <a:pt x="166464" y="423197"/>
                  </a:cubicBezTo>
                  <a:cubicBezTo>
                    <a:pt x="206670" y="423197"/>
                    <a:pt x="240909" y="398391"/>
                    <a:pt x="244116" y="368072"/>
                  </a:cubicBezTo>
                  <a:close/>
                  <a:moveTo>
                    <a:pt x="16635" y="221152"/>
                  </a:moveTo>
                  <a:cubicBezTo>
                    <a:pt x="25811" y="221152"/>
                    <a:pt x="33196" y="228527"/>
                    <a:pt x="33196" y="237690"/>
                  </a:cubicBezTo>
                  <a:lnTo>
                    <a:pt x="33196" y="381165"/>
                  </a:lnTo>
                  <a:cubicBezTo>
                    <a:pt x="33196" y="405599"/>
                    <a:pt x="46175" y="429438"/>
                    <a:pt x="69673" y="448285"/>
                  </a:cubicBezTo>
                  <a:cubicBezTo>
                    <a:pt x="94588" y="468249"/>
                    <a:pt x="127933" y="479945"/>
                    <a:pt x="163590" y="481211"/>
                  </a:cubicBezTo>
                  <a:cubicBezTo>
                    <a:pt x="164112" y="481211"/>
                    <a:pt x="168886" y="481211"/>
                    <a:pt x="169408" y="481211"/>
                  </a:cubicBezTo>
                  <a:cubicBezTo>
                    <a:pt x="205066" y="479945"/>
                    <a:pt x="238410" y="468249"/>
                    <a:pt x="263325" y="448285"/>
                  </a:cubicBezTo>
                  <a:cubicBezTo>
                    <a:pt x="286823" y="429438"/>
                    <a:pt x="299803" y="405599"/>
                    <a:pt x="299803" y="381165"/>
                  </a:cubicBezTo>
                  <a:lnTo>
                    <a:pt x="299803" y="237690"/>
                  </a:lnTo>
                  <a:cubicBezTo>
                    <a:pt x="299803" y="228527"/>
                    <a:pt x="307188" y="221152"/>
                    <a:pt x="316363" y="221152"/>
                  </a:cubicBezTo>
                  <a:cubicBezTo>
                    <a:pt x="325539" y="221152"/>
                    <a:pt x="332998" y="228527"/>
                    <a:pt x="332998" y="237690"/>
                  </a:cubicBezTo>
                  <a:lnTo>
                    <a:pt x="332998" y="381165"/>
                  </a:lnTo>
                  <a:cubicBezTo>
                    <a:pt x="332998" y="415880"/>
                    <a:pt x="315617" y="448881"/>
                    <a:pt x="284138" y="474134"/>
                  </a:cubicBezTo>
                  <a:cubicBezTo>
                    <a:pt x="269815" y="485606"/>
                    <a:pt x="253255" y="494843"/>
                    <a:pt x="235277" y="501548"/>
                  </a:cubicBezTo>
                  <a:cubicBezTo>
                    <a:pt x="238261" y="503559"/>
                    <a:pt x="241096" y="505645"/>
                    <a:pt x="243781" y="507880"/>
                  </a:cubicBezTo>
                  <a:cubicBezTo>
                    <a:pt x="265265" y="525386"/>
                    <a:pt x="277573" y="549522"/>
                    <a:pt x="277573" y="574180"/>
                  </a:cubicBezTo>
                  <a:lnTo>
                    <a:pt x="277573" y="591313"/>
                  </a:lnTo>
                  <a:cubicBezTo>
                    <a:pt x="277573" y="600402"/>
                    <a:pt x="270188" y="607851"/>
                    <a:pt x="261013" y="607851"/>
                  </a:cubicBezTo>
                  <a:lnTo>
                    <a:pt x="71986" y="607851"/>
                  </a:lnTo>
                  <a:cubicBezTo>
                    <a:pt x="62885" y="607851"/>
                    <a:pt x="55425" y="600402"/>
                    <a:pt x="55425" y="591313"/>
                  </a:cubicBezTo>
                  <a:lnTo>
                    <a:pt x="55425" y="574180"/>
                  </a:lnTo>
                  <a:cubicBezTo>
                    <a:pt x="55425" y="549522"/>
                    <a:pt x="67734" y="525386"/>
                    <a:pt x="89217" y="507880"/>
                  </a:cubicBezTo>
                  <a:cubicBezTo>
                    <a:pt x="91903" y="505645"/>
                    <a:pt x="94738" y="503559"/>
                    <a:pt x="97721" y="501548"/>
                  </a:cubicBezTo>
                  <a:cubicBezTo>
                    <a:pt x="79744" y="494843"/>
                    <a:pt x="63258" y="485606"/>
                    <a:pt x="48861" y="474134"/>
                  </a:cubicBezTo>
                  <a:cubicBezTo>
                    <a:pt x="17381" y="448881"/>
                    <a:pt x="0" y="415880"/>
                    <a:pt x="0" y="381165"/>
                  </a:cubicBezTo>
                  <a:lnTo>
                    <a:pt x="0" y="237690"/>
                  </a:lnTo>
                  <a:cubicBezTo>
                    <a:pt x="0" y="228527"/>
                    <a:pt x="7460" y="221152"/>
                    <a:pt x="16635" y="221152"/>
                  </a:cubicBezTo>
                  <a:close/>
                  <a:moveTo>
                    <a:pt x="166464" y="33150"/>
                  </a:moveTo>
                  <a:cubicBezTo>
                    <a:pt x="124244" y="33150"/>
                    <a:pt x="88588" y="60489"/>
                    <a:pt x="88588" y="92819"/>
                  </a:cubicBezTo>
                  <a:lnTo>
                    <a:pt x="88588" y="112038"/>
                  </a:lnTo>
                  <a:lnTo>
                    <a:pt x="137000" y="112038"/>
                  </a:lnTo>
                  <a:cubicBezTo>
                    <a:pt x="146175" y="112038"/>
                    <a:pt x="153560" y="119488"/>
                    <a:pt x="153560" y="128650"/>
                  </a:cubicBezTo>
                  <a:cubicBezTo>
                    <a:pt x="153560" y="137813"/>
                    <a:pt x="146175" y="145188"/>
                    <a:pt x="137000" y="145188"/>
                  </a:cubicBezTo>
                  <a:lnTo>
                    <a:pt x="88588" y="145188"/>
                  </a:lnTo>
                  <a:lnTo>
                    <a:pt x="88588" y="186532"/>
                  </a:lnTo>
                  <a:lnTo>
                    <a:pt x="137000" y="186532"/>
                  </a:lnTo>
                  <a:cubicBezTo>
                    <a:pt x="146175" y="186532"/>
                    <a:pt x="153560" y="193981"/>
                    <a:pt x="153560" y="203069"/>
                  </a:cubicBezTo>
                  <a:cubicBezTo>
                    <a:pt x="153560" y="212232"/>
                    <a:pt x="146175" y="219681"/>
                    <a:pt x="137000" y="219681"/>
                  </a:cubicBezTo>
                  <a:lnTo>
                    <a:pt x="88588" y="219681"/>
                  </a:lnTo>
                  <a:lnTo>
                    <a:pt x="88588" y="261025"/>
                  </a:lnTo>
                  <a:lnTo>
                    <a:pt x="137000" y="261025"/>
                  </a:lnTo>
                  <a:cubicBezTo>
                    <a:pt x="146175" y="261025"/>
                    <a:pt x="153560" y="268400"/>
                    <a:pt x="153560" y="277563"/>
                  </a:cubicBezTo>
                  <a:cubicBezTo>
                    <a:pt x="153560" y="286725"/>
                    <a:pt x="146175" y="294175"/>
                    <a:pt x="137000" y="294175"/>
                  </a:cubicBezTo>
                  <a:lnTo>
                    <a:pt x="88588" y="294175"/>
                  </a:lnTo>
                  <a:lnTo>
                    <a:pt x="88588" y="334923"/>
                  </a:lnTo>
                  <a:lnTo>
                    <a:pt x="244340" y="334923"/>
                  </a:lnTo>
                  <a:lnTo>
                    <a:pt x="244340" y="294100"/>
                  </a:lnTo>
                  <a:lnTo>
                    <a:pt x="195929" y="294100"/>
                  </a:lnTo>
                  <a:cubicBezTo>
                    <a:pt x="186754" y="294100"/>
                    <a:pt x="179369" y="286725"/>
                    <a:pt x="179369" y="277563"/>
                  </a:cubicBezTo>
                  <a:cubicBezTo>
                    <a:pt x="179369" y="268400"/>
                    <a:pt x="186754" y="261025"/>
                    <a:pt x="195929" y="261025"/>
                  </a:cubicBezTo>
                  <a:lnTo>
                    <a:pt x="244340" y="261025"/>
                  </a:lnTo>
                  <a:lnTo>
                    <a:pt x="244340" y="219681"/>
                  </a:lnTo>
                  <a:lnTo>
                    <a:pt x="195929" y="219681"/>
                  </a:lnTo>
                  <a:cubicBezTo>
                    <a:pt x="186754" y="219681"/>
                    <a:pt x="179369" y="212232"/>
                    <a:pt x="179369" y="203069"/>
                  </a:cubicBezTo>
                  <a:cubicBezTo>
                    <a:pt x="179369" y="193981"/>
                    <a:pt x="186754" y="186532"/>
                    <a:pt x="195929" y="186532"/>
                  </a:cubicBezTo>
                  <a:lnTo>
                    <a:pt x="244340" y="186532"/>
                  </a:lnTo>
                  <a:lnTo>
                    <a:pt x="244340" y="145188"/>
                  </a:lnTo>
                  <a:lnTo>
                    <a:pt x="195929" y="145188"/>
                  </a:lnTo>
                  <a:cubicBezTo>
                    <a:pt x="186754" y="145188"/>
                    <a:pt x="179369" y="137813"/>
                    <a:pt x="179369" y="128650"/>
                  </a:cubicBezTo>
                  <a:cubicBezTo>
                    <a:pt x="179369" y="119488"/>
                    <a:pt x="186754" y="112038"/>
                    <a:pt x="195929" y="112038"/>
                  </a:cubicBezTo>
                  <a:lnTo>
                    <a:pt x="244340" y="112038"/>
                  </a:lnTo>
                  <a:lnTo>
                    <a:pt x="244340" y="92819"/>
                  </a:lnTo>
                  <a:cubicBezTo>
                    <a:pt x="244340" y="60489"/>
                    <a:pt x="208684" y="33150"/>
                    <a:pt x="166464" y="33150"/>
                  </a:cubicBezTo>
                  <a:close/>
                  <a:moveTo>
                    <a:pt x="166464" y="0"/>
                  </a:moveTo>
                  <a:cubicBezTo>
                    <a:pt x="195332" y="0"/>
                    <a:pt x="222782" y="9461"/>
                    <a:pt x="243743" y="26520"/>
                  </a:cubicBezTo>
                  <a:cubicBezTo>
                    <a:pt x="265226" y="44026"/>
                    <a:pt x="277534" y="68236"/>
                    <a:pt x="277534" y="92819"/>
                  </a:cubicBezTo>
                  <a:lnTo>
                    <a:pt x="277534" y="363528"/>
                  </a:lnTo>
                  <a:cubicBezTo>
                    <a:pt x="277534" y="388185"/>
                    <a:pt x="265226" y="412321"/>
                    <a:pt x="243743" y="429827"/>
                  </a:cubicBezTo>
                  <a:cubicBezTo>
                    <a:pt x="222782" y="446961"/>
                    <a:pt x="195332" y="456347"/>
                    <a:pt x="166464" y="456347"/>
                  </a:cubicBezTo>
                  <a:cubicBezTo>
                    <a:pt x="137596" y="456347"/>
                    <a:pt x="110146" y="446961"/>
                    <a:pt x="89185" y="429827"/>
                  </a:cubicBezTo>
                  <a:cubicBezTo>
                    <a:pt x="67702" y="412321"/>
                    <a:pt x="55394" y="388185"/>
                    <a:pt x="55394" y="363528"/>
                  </a:cubicBezTo>
                  <a:lnTo>
                    <a:pt x="55394" y="92819"/>
                  </a:lnTo>
                  <a:cubicBezTo>
                    <a:pt x="55394" y="68236"/>
                    <a:pt x="67702" y="44026"/>
                    <a:pt x="89185" y="26520"/>
                  </a:cubicBezTo>
                  <a:cubicBezTo>
                    <a:pt x="110146" y="9461"/>
                    <a:pt x="137596" y="0"/>
                    <a:pt x="16646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E2FE82FF-2D89-4E12-B324-A856379ECCBC}"/>
              </a:ext>
            </a:extLst>
          </p:cNvPr>
          <p:cNvSpPr/>
          <p:nvPr/>
        </p:nvSpPr>
        <p:spPr>
          <a:xfrm>
            <a:off x="9172083" y="5043607"/>
            <a:ext cx="2185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 Light" panose="020B0502040204020203" pitchFamily="34" charset="-122"/>
              </a:rPr>
              <a:t>汇报人：喜爱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 Light" panose="020B0502040204020203" pitchFamily="34" charset="-122"/>
              </a:rPr>
              <a:t>PPT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 Light" panose="020B0502040204020203" pitchFamily="34" charset="-122"/>
            </a:endParaRPr>
          </a:p>
        </p:txBody>
      </p:sp>
      <p:sp>
        <p:nvSpPr>
          <p:cNvPr id="57" name="Rectangle 4">
            <a:extLst>
              <a:ext uri="{FF2B5EF4-FFF2-40B4-BE49-F238E27FC236}">
                <a16:creationId xmlns:a16="http://schemas.microsoft.com/office/drawing/2014/main" id="{53875D58-3209-499A-BD9A-54358BE5A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1552" y="6074587"/>
            <a:ext cx="4063410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74443"/>
                </a:solidFill>
                <a:effectLst/>
                <a:uLnTx/>
                <a:uFillTx/>
                <a:latin typeface="Arial"/>
                <a:ea typeface="微软雅黑"/>
                <a:cs typeface="+mj-cs"/>
              </a:rPr>
              <a:t>这里可以输入公司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474443"/>
                </a:solidFill>
                <a:effectLst/>
                <a:uLnTx/>
                <a:uFillTx/>
                <a:latin typeface="Arial"/>
                <a:ea typeface="微软雅黑"/>
                <a:cs typeface="+mj-cs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74443"/>
                </a:solidFill>
                <a:effectLst/>
                <a:uLnTx/>
                <a:uFillTx/>
                <a:latin typeface="Arial"/>
                <a:ea typeface="微软雅黑"/>
                <a:cs typeface="+mj-cs"/>
              </a:rPr>
              <a:t>团队名称</a:t>
            </a:r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CF987E32-5D11-4D14-B3AF-8A9387FE769B}"/>
              </a:ext>
            </a:extLst>
          </p:cNvPr>
          <p:cNvGrpSpPr/>
          <p:nvPr/>
        </p:nvGrpSpPr>
        <p:grpSpPr>
          <a:xfrm>
            <a:off x="8512388" y="361507"/>
            <a:ext cx="491168" cy="505336"/>
            <a:chOff x="1031466" y="2363840"/>
            <a:chExt cx="622207" cy="640155"/>
          </a:xfrm>
        </p:grpSpPr>
        <p:sp>
          <p:nvSpPr>
            <p:cNvPr id="60" name="Oval 9">
              <a:extLst>
                <a:ext uri="{FF2B5EF4-FFF2-40B4-BE49-F238E27FC236}">
                  <a16:creationId xmlns:a16="http://schemas.microsoft.com/office/drawing/2014/main" id="{EBA7C542-0EE3-423A-A208-61311E5C0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1466" y="2363840"/>
              <a:ext cx="622207" cy="64015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D7F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61" name="Freeform 14">
              <a:extLst>
                <a:ext uri="{FF2B5EF4-FFF2-40B4-BE49-F238E27FC236}">
                  <a16:creationId xmlns:a16="http://schemas.microsoft.com/office/drawing/2014/main" id="{57BC8164-2735-4A00-A106-349D1D898E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2930" y="2429705"/>
              <a:ext cx="416798" cy="410816"/>
            </a:xfrm>
            <a:custGeom>
              <a:avLst/>
              <a:gdLst>
                <a:gd name="T0" fmla="*/ 285 w 427"/>
                <a:gd name="T1" fmla="*/ 157 h 408"/>
                <a:gd name="T2" fmla="*/ 279 w 427"/>
                <a:gd name="T3" fmla="*/ 169 h 408"/>
                <a:gd name="T4" fmla="*/ 278 w 427"/>
                <a:gd name="T5" fmla="*/ 177 h 408"/>
                <a:gd name="T6" fmla="*/ 278 w 427"/>
                <a:gd name="T7" fmla="*/ 192 h 408"/>
                <a:gd name="T8" fmla="*/ 284 w 427"/>
                <a:gd name="T9" fmla="*/ 207 h 408"/>
                <a:gd name="T10" fmla="*/ 288 w 427"/>
                <a:gd name="T11" fmla="*/ 214 h 408"/>
                <a:gd name="T12" fmla="*/ 300 w 427"/>
                <a:gd name="T13" fmla="*/ 224 h 408"/>
                <a:gd name="T14" fmla="*/ 308 w 427"/>
                <a:gd name="T15" fmla="*/ 228 h 408"/>
                <a:gd name="T16" fmla="*/ 325 w 427"/>
                <a:gd name="T17" fmla="*/ 136 h 408"/>
                <a:gd name="T18" fmla="*/ 305 w 427"/>
                <a:gd name="T19" fmla="*/ 140 h 408"/>
                <a:gd name="T20" fmla="*/ 294 w 427"/>
                <a:gd name="T21" fmla="*/ 147 h 408"/>
                <a:gd name="T22" fmla="*/ 289 w 427"/>
                <a:gd name="T23" fmla="*/ 152 h 408"/>
                <a:gd name="T24" fmla="*/ 261 w 427"/>
                <a:gd name="T25" fmla="*/ 47 h 408"/>
                <a:gd name="T26" fmla="*/ 213 w 427"/>
                <a:gd name="T27" fmla="*/ 95 h 408"/>
                <a:gd name="T28" fmla="*/ 258 w 427"/>
                <a:gd name="T29" fmla="*/ 192 h 408"/>
                <a:gd name="T30" fmla="*/ 258 w 427"/>
                <a:gd name="T31" fmla="*/ 173 h 408"/>
                <a:gd name="T32" fmla="*/ 244 w 427"/>
                <a:gd name="T33" fmla="*/ 104 h 408"/>
                <a:gd name="T34" fmla="*/ 169 w 427"/>
                <a:gd name="T35" fmla="*/ 183 h 408"/>
                <a:gd name="T36" fmla="*/ 213 w 427"/>
                <a:gd name="T37" fmla="*/ 269 h 408"/>
                <a:gd name="T38" fmla="*/ 192 w 427"/>
                <a:gd name="T39" fmla="*/ 272 h 408"/>
                <a:gd name="T40" fmla="*/ 181 w 427"/>
                <a:gd name="T41" fmla="*/ 260 h 408"/>
                <a:gd name="T42" fmla="*/ 174 w 427"/>
                <a:gd name="T43" fmla="*/ 254 h 408"/>
                <a:gd name="T44" fmla="*/ 145 w 427"/>
                <a:gd name="T45" fmla="*/ 242 h 408"/>
                <a:gd name="T46" fmla="*/ 133 w 427"/>
                <a:gd name="T47" fmla="*/ 241 h 408"/>
                <a:gd name="T48" fmla="*/ 0 w 427"/>
                <a:gd name="T49" fmla="*/ 408 h 408"/>
                <a:gd name="T50" fmla="*/ 56 w 427"/>
                <a:gd name="T51" fmla="*/ 309 h 408"/>
                <a:gd name="T52" fmla="*/ 146 w 427"/>
                <a:gd name="T53" fmla="*/ 309 h 408"/>
                <a:gd name="T54" fmla="*/ 204 w 427"/>
                <a:gd name="T55" fmla="*/ 408 h 408"/>
                <a:gd name="T56" fmla="*/ 192 w 427"/>
                <a:gd name="T57" fmla="*/ 272 h 408"/>
                <a:gd name="T58" fmla="*/ 294 w 427"/>
                <a:gd name="T59" fmla="*/ 241 h 408"/>
                <a:gd name="T60" fmla="*/ 281 w 427"/>
                <a:gd name="T61" fmla="*/ 242 h 408"/>
                <a:gd name="T62" fmla="*/ 245 w 427"/>
                <a:gd name="T63" fmla="*/ 260 h 408"/>
                <a:gd name="T64" fmla="*/ 240 w 427"/>
                <a:gd name="T65" fmla="*/ 266 h 408"/>
                <a:gd name="T66" fmla="*/ 264 w 427"/>
                <a:gd name="T67" fmla="*/ 408 h 408"/>
                <a:gd name="T68" fmla="*/ 279 w 427"/>
                <a:gd name="T69" fmla="*/ 408 h 408"/>
                <a:gd name="T70" fmla="*/ 384 w 427"/>
                <a:gd name="T71" fmla="*/ 309 h 408"/>
                <a:gd name="T72" fmla="*/ 427 w 427"/>
                <a:gd name="T73" fmla="*/ 313 h 408"/>
                <a:gd name="T74" fmla="*/ 102 w 427"/>
                <a:gd name="T75" fmla="*/ 231 h 408"/>
                <a:gd name="T76" fmla="*/ 126 w 427"/>
                <a:gd name="T77" fmla="*/ 224 h 408"/>
                <a:gd name="T78" fmla="*/ 133 w 427"/>
                <a:gd name="T79" fmla="*/ 220 h 408"/>
                <a:gd name="T80" fmla="*/ 146 w 427"/>
                <a:gd name="T81" fmla="*/ 200 h 408"/>
                <a:gd name="T82" fmla="*/ 149 w 427"/>
                <a:gd name="T83" fmla="*/ 191 h 408"/>
                <a:gd name="T84" fmla="*/ 149 w 427"/>
                <a:gd name="T85" fmla="*/ 175 h 408"/>
                <a:gd name="T86" fmla="*/ 145 w 427"/>
                <a:gd name="T87" fmla="*/ 164 h 408"/>
                <a:gd name="T88" fmla="*/ 142 w 427"/>
                <a:gd name="T89" fmla="*/ 157 h 408"/>
                <a:gd name="T90" fmla="*/ 133 w 427"/>
                <a:gd name="T91" fmla="*/ 147 h 408"/>
                <a:gd name="T92" fmla="*/ 126 w 427"/>
                <a:gd name="T93" fmla="*/ 143 h 408"/>
                <a:gd name="T94" fmla="*/ 102 w 427"/>
                <a:gd name="T95" fmla="*/ 136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7" h="408">
                  <a:moveTo>
                    <a:pt x="289" y="152"/>
                  </a:moveTo>
                  <a:cubicBezTo>
                    <a:pt x="288" y="154"/>
                    <a:pt x="286" y="155"/>
                    <a:pt x="285" y="157"/>
                  </a:cubicBezTo>
                  <a:cubicBezTo>
                    <a:pt x="285" y="157"/>
                    <a:pt x="285" y="157"/>
                    <a:pt x="285" y="157"/>
                  </a:cubicBezTo>
                  <a:cubicBezTo>
                    <a:pt x="284" y="159"/>
                    <a:pt x="283" y="161"/>
                    <a:pt x="282" y="162"/>
                  </a:cubicBezTo>
                  <a:cubicBezTo>
                    <a:pt x="282" y="163"/>
                    <a:pt x="282" y="163"/>
                    <a:pt x="282" y="164"/>
                  </a:cubicBezTo>
                  <a:cubicBezTo>
                    <a:pt x="281" y="165"/>
                    <a:pt x="280" y="167"/>
                    <a:pt x="279" y="169"/>
                  </a:cubicBezTo>
                  <a:cubicBezTo>
                    <a:pt x="279" y="169"/>
                    <a:pt x="279" y="169"/>
                    <a:pt x="279" y="170"/>
                  </a:cubicBezTo>
                  <a:cubicBezTo>
                    <a:pt x="279" y="171"/>
                    <a:pt x="278" y="173"/>
                    <a:pt x="278" y="175"/>
                  </a:cubicBezTo>
                  <a:cubicBezTo>
                    <a:pt x="278" y="176"/>
                    <a:pt x="278" y="176"/>
                    <a:pt x="278" y="177"/>
                  </a:cubicBezTo>
                  <a:cubicBezTo>
                    <a:pt x="277" y="179"/>
                    <a:pt x="277" y="181"/>
                    <a:pt x="277" y="183"/>
                  </a:cubicBezTo>
                  <a:cubicBezTo>
                    <a:pt x="277" y="186"/>
                    <a:pt x="278" y="189"/>
                    <a:pt x="278" y="191"/>
                  </a:cubicBezTo>
                  <a:cubicBezTo>
                    <a:pt x="278" y="192"/>
                    <a:pt x="278" y="192"/>
                    <a:pt x="278" y="192"/>
                  </a:cubicBezTo>
                  <a:cubicBezTo>
                    <a:pt x="279" y="195"/>
                    <a:pt x="279" y="197"/>
                    <a:pt x="280" y="199"/>
                  </a:cubicBezTo>
                  <a:cubicBezTo>
                    <a:pt x="280" y="200"/>
                    <a:pt x="280" y="200"/>
                    <a:pt x="280" y="200"/>
                  </a:cubicBezTo>
                  <a:cubicBezTo>
                    <a:pt x="281" y="203"/>
                    <a:pt x="282" y="205"/>
                    <a:pt x="284" y="207"/>
                  </a:cubicBezTo>
                  <a:cubicBezTo>
                    <a:pt x="284" y="207"/>
                    <a:pt x="284" y="208"/>
                    <a:pt x="284" y="208"/>
                  </a:cubicBezTo>
                  <a:cubicBezTo>
                    <a:pt x="285" y="210"/>
                    <a:pt x="287" y="212"/>
                    <a:pt x="288" y="214"/>
                  </a:cubicBezTo>
                  <a:cubicBezTo>
                    <a:pt x="288" y="214"/>
                    <a:pt x="288" y="214"/>
                    <a:pt x="288" y="214"/>
                  </a:cubicBezTo>
                  <a:cubicBezTo>
                    <a:pt x="290" y="216"/>
                    <a:pt x="292" y="218"/>
                    <a:pt x="294" y="219"/>
                  </a:cubicBezTo>
                  <a:cubicBezTo>
                    <a:pt x="294" y="219"/>
                    <a:pt x="294" y="220"/>
                    <a:pt x="294" y="220"/>
                  </a:cubicBezTo>
                  <a:cubicBezTo>
                    <a:pt x="296" y="221"/>
                    <a:pt x="298" y="223"/>
                    <a:pt x="300" y="224"/>
                  </a:cubicBezTo>
                  <a:cubicBezTo>
                    <a:pt x="300" y="224"/>
                    <a:pt x="301" y="224"/>
                    <a:pt x="301" y="224"/>
                  </a:cubicBezTo>
                  <a:cubicBezTo>
                    <a:pt x="303" y="226"/>
                    <a:pt x="305" y="227"/>
                    <a:pt x="308" y="228"/>
                  </a:cubicBezTo>
                  <a:cubicBezTo>
                    <a:pt x="308" y="228"/>
                    <a:pt x="308" y="228"/>
                    <a:pt x="308" y="228"/>
                  </a:cubicBezTo>
                  <a:cubicBezTo>
                    <a:pt x="313" y="230"/>
                    <a:pt x="319" y="231"/>
                    <a:pt x="325" y="231"/>
                  </a:cubicBezTo>
                  <a:cubicBezTo>
                    <a:pt x="351" y="231"/>
                    <a:pt x="372" y="210"/>
                    <a:pt x="372" y="183"/>
                  </a:cubicBezTo>
                  <a:cubicBezTo>
                    <a:pt x="372" y="157"/>
                    <a:pt x="351" y="136"/>
                    <a:pt x="325" y="136"/>
                  </a:cubicBezTo>
                  <a:cubicBezTo>
                    <a:pt x="318" y="136"/>
                    <a:pt x="312" y="137"/>
                    <a:pt x="306" y="140"/>
                  </a:cubicBezTo>
                  <a:cubicBezTo>
                    <a:pt x="306" y="140"/>
                    <a:pt x="306" y="140"/>
                    <a:pt x="306" y="140"/>
                  </a:cubicBezTo>
                  <a:cubicBezTo>
                    <a:pt x="306" y="140"/>
                    <a:pt x="306" y="140"/>
                    <a:pt x="305" y="140"/>
                  </a:cubicBezTo>
                  <a:cubicBezTo>
                    <a:pt x="304" y="141"/>
                    <a:pt x="302" y="142"/>
                    <a:pt x="301" y="143"/>
                  </a:cubicBezTo>
                  <a:cubicBezTo>
                    <a:pt x="300" y="143"/>
                    <a:pt x="300" y="143"/>
                    <a:pt x="299" y="143"/>
                  </a:cubicBezTo>
                  <a:cubicBezTo>
                    <a:pt x="298" y="144"/>
                    <a:pt x="296" y="146"/>
                    <a:pt x="294" y="147"/>
                  </a:cubicBezTo>
                  <a:cubicBezTo>
                    <a:pt x="294" y="147"/>
                    <a:pt x="294" y="147"/>
                    <a:pt x="294" y="147"/>
                  </a:cubicBezTo>
                  <a:cubicBezTo>
                    <a:pt x="293" y="148"/>
                    <a:pt x="291" y="150"/>
                    <a:pt x="290" y="151"/>
                  </a:cubicBezTo>
                  <a:cubicBezTo>
                    <a:pt x="290" y="151"/>
                    <a:pt x="289" y="152"/>
                    <a:pt x="289" y="152"/>
                  </a:cubicBezTo>
                  <a:close/>
                  <a:moveTo>
                    <a:pt x="213" y="95"/>
                  </a:moveTo>
                  <a:lnTo>
                    <a:pt x="213" y="95"/>
                  </a:lnTo>
                  <a:cubicBezTo>
                    <a:pt x="240" y="95"/>
                    <a:pt x="261" y="73"/>
                    <a:pt x="261" y="47"/>
                  </a:cubicBezTo>
                  <a:cubicBezTo>
                    <a:pt x="261" y="21"/>
                    <a:pt x="240" y="0"/>
                    <a:pt x="213" y="0"/>
                  </a:cubicBezTo>
                  <a:cubicBezTo>
                    <a:pt x="187" y="0"/>
                    <a:pt x="166" y="21"/>
                    <a:pt x="166" y="47"/>
                  </a:cubicBezTo>
                  <a:cubicBezTo>
                    <a:pt x="166" y="73"/>
                    <a:pt x="187" y="95"/>
                    <a:pt x="213" y="95"/>
                  </a:cubicBezTo>
                  <a:close/>
                  <a:moveTo>
                    <a:pt x="258" y="228"/>
                  </a:moveTo>
                  <a:lnTo>
                    <a:pt x="258" y="228"/>
                  </a:lnTo>
                  <a:lnTo>
                    <a:pt x="258" y="192"/>
                  </a:lnTo>
                  <a:cubicBezTo>
                    <a:pt x="258" y="189"/>
                    <a:pt x="257" y="186"/>
                    <a:pt x="257" y="183"/>
                  </a:cubicBezTo>
                  <a:cubicBezTo>
                    <a:pt x="257" y="180"/>
                    <a:pt x="258" y="178"/>
                    <a:pt x="258" y="175"/>
                  </a:cubicBezTo>
                  <a:lnTo>
                    <a:pt x="258" y="173"/>
                  </a:lnTo>
                  <a:lnTo>
                    <a:pt x="258" y="173"/>
                  </a:lnTo>
                  <a:cubicBezTo>
                    <a:pt x="262" y="151"/>
                    <a:pt x="275" y="134"/>
                    <a:pt x="293" y="124"/>
                  </a:cubicBezTo>
                  <a:cubicBezTo>
                    <a:pt x="280" y="112"/>
                    <a:pt x="263" y="104"/>
                    <a:pt x="244" y="104"/>
                  </a:cubicBezTo>
                  <a:lnTo>
                    <a:pt x="183" y="104"/>
                  </a:lnTo>
                  <a:cubicBezTo>
                    <a:pt x="164" y="104"/>
                    <a:pt x="147" y="112"/>
                    <a:pt x="134" y="124"/>
                  </a:cubicBezTo>
                  <a:cubicBezTo>
                    <a:pt x="155" y="135"/>
                    <a:pt x="169" y="158"/>
                    <a:pt x="169" y="183"/>
                  </a:cubicBezTo>
                  <a:cubicBezTo>
                    <a:pt x="169" y="189"/>
                    <a:pt x="169" y="194"/>
                    <a:pt x="168" y="199"/>
                  </a:cubicBezTo>
                  <a:lnTo>
                    <a:pt x="168" y="228"/>
                  </a:lnTo>
                  <a:cubicBezTo>
                    <a:pt x="187" y="236"/>
                    <a:pt x="203" y="251"/>
                    <a:pt x="213" y="269"/>
                  </a:cubicBezTo>
                  <a:cubicBezTo>
                    <a:pt x="223" y="251"/>
                    <a:pt x="239" y="237"/>
                    <a:pt x="258" y="228"/>
                  </a:cubicBezTo>
                  <a:close/>
                  <a:moveTo>
                    <a:pt x="192" y="272"/>
                  </a:moveTo>
                  <a:lnTo>
                    <a:pt x="192" y="272"/>
                  </a:lnTo>
                  <a:cubicBezTo>
                    <a:pt x="190" y="270"/>
                    <a:pt x="189" y="268"/>
                    <a:pt x="187" y="266"/>
                  </a:cubicBezTo>
                  <a:cubicBezTo>
                    <a:pt x="187" y="265"/>
                    <a:pt x="186" y="265"/>
                    <a:pt x="186" y="265"/>
                  </a:cubicBezTo>
                  <a:cubicBezTo>
                    <a:pt x="185" y="263"/>
                    <a:pt x="183" y="262"/>
                    <a:pt x="181" y="260"/>
                  </a:cubicBezTo>
                  <a:cubicBezTo>
                    <a:pt x="181" y="260"/>
                    <a:pt x="181" y="259"/>
                    <a:pt x="181" y="259"/>
                  </a:cubicBezTo>
                  <a:cubicBezTo>
                    <a:pt x="179" y="258"/>
                    <a:pt x="177" y="256"/>
                    <a:pt x="175" y="255"/>
                  </a:cubicBezTo>
                  <a:cubicBezTo>
                    <a:pt x="175" y="255"/>
                    <a:pt x="175" y="254"/>
                    <a:pt x="174" y="254"/>
                  </a:cubicBezTo>
                  <a:cubicBezTo>
                    <a:pt x="168" y="250"/>
                    <a:pt x="161" y="246"/>
                    <a:pt x="153" y="244"/>
                  </a:cubicBezTo>
                  <a:cubicBezTo>
                    <a:pt x="151" y="243"/>
                    <a:pt x="150" y="243"/>
                    <a:pt x="148" y="242"/>
                  </a:cubicBezTo>
                  <a:cubicBezTo>
                    <a:pt x="147" y="242"/>
                    <a:pt x="146" y="242"/>
                    <a:pt x="145" y="242"/>
                  </a:cubicBezTo>
                  <a:cubicBezTo>
                    <a:pt x="144" y="242"/>
                    <a:pt x="143" y="241"/>
                    <a:pt x="141" y="241"/>
                  </a:cubicBezTo>
                  <a:cubicBezTo>
                    <a:pt x="141" y="241"/>
                    <a:pt x="140" y="241"/>
                    <a:pt x="139" y="241"/>
                  </a:cubicBezTo>
                  <a:cubicBezTo>
                    <a:pt x="137" y="241"/>
                    <a:pt x="135" y="241"/>
                    <a:pt x="133" y="241"/>
                  </a:cubicBezTo>
                  <a:lnTo>
                    <a:pt x="71" y="241"/>
                  </a:lnTo>
                  <a:cubicBezTo>
                    <a:pt x="32" y="241"/>
                    <a:pt x="0" y="273"/>
                    <a:pt x="0" y="313"/>
                  </a:cubicBezTo>
                  <a:lnTo>
                    <a:pt x="0" y="408"/>
                  </a:lnTo>
                  <a:lnTo>
                    <a:pt x="42" y="408"/>
                  </a:lnTo>
                  <a:lnTo>
                    <a:pt x="42" y="309"/>
                  </a:lnTo>
                  <a:lnTo>
                    <a:pt x="56" y="309"/>
                  </a:lnTo>
                  <a:lnTo>
                    <a:pt x="56" y="408"/>
                  </a:lnTo>
                  <a:lnTo>
                    <a:pt x="146" y="408"/>
                  </a:lnTo>
                  <a:lnTo>
                    <a:pt x="146" y="309"/>
                  </a:lnTo>
                  <a:lnTo>
                    <a:pt x="161" y="309"/>
                  </a:lnTo>
                  <a:lnTo>
                    <a:pt x="161" y="408"/>
                  </a:lnTo>
                  <a:lnTo>
                    <a:pt x="204" y="408"/>
                  </a:lnTo>
                  <a:lnTo>
                    <a:pt x="204" y="313"/>
                  </a:lnTo>
                  <a:cubicBezTo>
                    <a:pt x="204" y="297"/>
                    <a:pt x="200" y="283"/>
                    <a:pt x="192" y="272"/>
                  </a:cubicBezTo>
                  <a:cubicBezTo>
                    <a:pt x="192" y="272"/>
                    <a:pt x="192" y="272"/>
                    <a:pt x="192" y="272"/>
                  </a:cubicBezTo>
                  <a:close/>
                  <a:moveTo>
                    <a:pt x="355" y="241"/>
                  </a:moveTo>
                  <a:lnTo>
                    <a:pt x="355" y="241"/>
                  </a:lnTo>
                  <a:lnTo>
                    <a:pt x="294" y="241"/>
                  </a:lnTo>
                  <a:cubicBezTo>
                    <a:pt x="292" y="241"/>
                    <a:pt x="290" y="241"/>
                    <a:pt x="288" y="241"/>
                  </a:cubicBezTo>
                  <a:cubicBezTo>
                    <a:pt x="287" y="241"/>
                    <a:pt x="286" y="241"/>
                    <a:pt x="285" y="241"/>
                  </a:cubicBezTo>
                  <a:cubicBezTo>
                    <a:pt x="284" y="241"/>
                    <a:pt x="283" y="242"/>
                    <a:pt x="281" y="242"/>
                  </a:cubicBezTo>
                  <a:cubicBezTo>
                    <a:pt x="280" y="242"/>
                    <a:pt x="280" y="242"/>
                    <a:pt x="279" y="242"/>
                  </a:cubicBezTo>
                  <a:cubicBezTo>
                    <a:pt x="277" y="243"/>
                    <a:pt x="276" y="243"/>
                    <a:pt x="274" y="244"/>
                  </a:cubicBezTo>
                  <a:cubicBezTo>
                    <a:pt x="263" y="247"/>
                    <a:pt x="254" y="252"/>
                    <a:pt x="245" y="260"/>
                  </a:cubicBezTo>
                  <a:cubicBezTo>
                    <a:pt x="245" y="260"/>
                    <a:pt x="245" y="260"/>
                    <a:pt x="245" y="260"/>
                  </a:cubicBezTo>
                  <a:cubicBezTo>
                    <a:pt x="243" y="262"/>
                    <a:pt x="242" y="263"/>
                    <a:pt x="240" y="265"/>
                  </a:cubicBezTo>
                  <a:cubicBezTo>
                    <a:pt x="240" y="265"/>
                    <a:pt x="240" y="266"/>
                    <a:pt x="240" y="266"/>
                  </a:cubicBezTo>
                  <a:cubicBezTo>
                    <a:pt x="229" y="278"/>
                    <a:pt x="222" y="295"/>
                    <a:pt x="222" y="313"/>
                  </a:cubicBezTo>
                  <a:lnTo>
                    <a:pt x="222" y="408"/>
                  </a:lnTo>
                  <a:lnTo>
                    <a:pt x="264" y="408"/>
                  </a:lnTo>
                  <a:lnTo>
                    <a:pt x="264" y="309"/>
                  </a:lnTo>
                  <a:lnTo>
                    <a:pt x="279" y="309"/>
                  </a:lnTo>
                  <a:lnTo>
                    <a:pt x="279" y="408"/>
                  </a:lnTo>
                  <a:lnTo>
                    <a:pt x="369" y="408"/>
                  </a:lnTo>
                  <a:lnTo>
                    <a:pt x="369" y="309"/>
                  </a:lnTo>
                  <a:lnTo>
                    <a:pt x="384" y="309"/>
                  </a:lnTo>
                  <a:lnTo>
                    <a:pt x="384" y="408"/>
                  </a:lnTo>
                  <a:lnTo>
                    <a:pt x="427" y="408"/>
                  </a:lnTo>
                  <a:lnTo>
                    <a:pt x="427" y="313"/>
                  </a:lnTo>
                  <a:cubicBezTo>
                    <a:pt x="427" y="273"/>
                    <a:pt x="395" y="241"/>
                    <a:pt x="355" y="241"/>
                  </a:cubicBezTo>
                  <a:close/>
                  <a:moveTo>
                    <a:pt x="102" y="231"/>
                  </a:moveTo>
                  <a:lnTo>
                    <a:pt x="102" y="231"/>
                  </a:lnTo>
                  <a:cubicBezTo>
                    <a:pt x="108" y="231"/>
                    <a:pt x="114" y="230"/>
                    <a:pt x="119" y="228"/>
                  </a:cubicBezTo>
                  <a:cubicBezTo>
                    <a:pt x="119" y="228"/>
                    <a:pt x="119" y="228"/>
                    <a:pt x="119" y="228"/>
                  </a:cubicBezTo>
                  <a:cubicBezTo>
                    <a:pt x="122" y="227"/>
                    <a:pt x="124" y="226"/>
                    <a:pt x="126" y="224"/>
                  </a:cubicBezTo>
                  <a:cubicBezTo>
                    <a:pt x="126" y="224"/>
                    <a:pt x="126" y="224"/>
                    <a:pt x="126" y="224"/>
                  </a:cubicBezTo>
                  <a:cubicBezTo>
                    <a:pt x="129" y="223"/>
                    <a:pt x="131" y="221"/>
                    <a:pt x="133" y="220"/>
                  </a:cubicBezTo>
                  <a:cubicBezTo>
                    <a:pt x="133" y="220"/>
                    <a:pt x="133" y="220"/>
                    <a:pt x="133" y="220"/>
                  </a:cubicBezTo>
                  <a:cubicBezTo>
                    <a:pt x="137" y="216"/>
                    <a:pt x="140" y="212"/>
                    <a:pt x="143" y="208"/>
                  </a:cubicBezTo>
                  <a:cubicBezTo>
                    <a:pt x="143" y="207"/>
                    <a:pt x="143" y="207"/>
                    <a:pt x="143" y="207"/>
                  </a:cubicBezTo>
                  <a:cubicBezTo>
                    <a:pt x="144" y="205"/>
                    <a:pt x="145" y="203"/>
                    <a:pt x="146" y="200"/>
                  </a:cubicBezTo>
                  <a:cubicBezTo>
                    <a:pt x="146" y="200"/>
                    <a:pt x="147" y="200"/>
                    <a:pt x="147" y="199"/>
                  </a:cubicBezTo>
                  <a:cubicBezTo>
                    <a:pt x="148" y="197"/>
                    <a:pt x="148" y="195"/>
                    <a:pt x="149" y="192"/>
                  </a:cubicBezTo>
                  <a:cubicBezTo>
                    <a:pt x="149" y="192"/>
                    <a:pt x="149" y="192"/>
                    <a:pt x="149" y="191"/>
                  </a:cubicBezTo>
                  <a:cubicBezTo>
                    <a:pt x="149" y="189"/>
                    <a:pt x="150" y="186"/>
                    <a:pt x="150" y="183"/>
                  </a:cubicBezTo>
                  <a:cubicBezTo>
                    <a:pt x="150" y="181"/>
                    <a:pt x="149" y="179"/>
                    <a:pt x="149" y="177"/>
                  </a:cubicBezTo>
                  <a:cubicBezTo>
                    <a:pt x="149" y="176"/>
                    <a:pt x="149" y="176"/>
                    <a:pt x="149" y="175"/>
                  </a:cubicBezTo>
                  <a:cubicBezTo>
                    <a:pt x="148" y="173"/>
                    <a:pt x="148" y="171"/>
                    <a:pt x="147" y="169"/>
                  </a:cubicBezTo>
                  <a:cubicBezTo>
                    <a:pt x="147" y="169"/>
                    <a:pt x="147" y="169"/>
                    <a:pt x="147" y="169"/>
                  </a:cubicBezTo>
                  <a:cubicBezTo>
                    <a:pt x="147" y="167"/>
                    <a:pt x="146" y="165"/>
                    <a:pt x="145" y="164"/>
                  </a:cubicBezTo>
                  <a:cubicBezTo>
                    <a:pt x="145" y="163"/>
                    <a:pt x="145" y="163"/>
                    <a:pt x="145" y="162"/>
                  </a:cubicBezTo>
                  <a:cubicBezTo>
                    <a:pt x="144" y="161"/>
                    <a:pt x="143" y="159"/>
                    <a:pt x="142" y="157"/>
                  </a:cubicBezTo>
                  <a:lnTo>
                    <a:pt x="142" y="157"/>
                  </a:lnTo>
                  <a:cubicBezTo>
                    <a:pt x="140" y="155"/>
                    <a:pt x="139" y="154"/>
                    <a:pt x="138" y="152"/>
                  </a:cubicBezTo>
                  <a:cubicBezTo>
                    <a:pt x="137" y="152"/>
                    <a:pt x="137" y="151"/>
                    <a:pt x="137" y="151"/>
                  </a:cubicBezTo>
                  <a:cubicBezTo>
                    <a:pt x="136" y="150"/>
                    <a:pt x="134" y="148"/>
                    <a:pt x="133" y="147"/>
                  </a:cubicBezTo>
                  <a:cubicBezTo>
                    <a:pt x="133" y="147"/>
                    <a:pt x="133" y="147"/>
                    <a:pt x="132" y="147"/>
                  </a:cubicBezTo>
                  <a:cubicBezTo>
                    <a:pt x="131" y="146"/>
                    <a:pt x="129" y="144"/>
                    <a:pt x="127" y="143"/>
                  </a:cubicBezTo>
                  <a:cubicBezTo>
                    <a:pt x="127" y="143"/>
                    <a:pt x="127" y="143"/>
                    <a:pt x="126" y="143"/>
                  </a:cubicBezTo>
                  <a:cubicBezTo>
                    <a:pt x="125" y="142"/>
                    <a:pt x="123" y="141"/>
                    <a:pt x="121" y="140"/>
                  </a:cubicBezTo>
                  <a:cubicBezTo>
                    <a:pt x="121" y="140"/>
                    <a:pt x="121" y="140"/>
                    <a:pt x="121" y="140"/>
                  </a:cubicBezTo>
                  <a:cubicBezTo>
                    <a:pt x="115" y="137"/>
                    <a:pt x="109" y="136"/>
                    <a:pt x="102" y="136"/>
                  </a:cubicBezTo>
                  <a:cubicBezTo>
                    <a:pt x="76" y="136"/>
                    <a:pt x="54" y="157"/>
                    <a:pt x="54" y="183"/>
                  </a:cubicBezTo>
                  <a:cubicBezTo>
                    <a:pt x="54" y="210"/>
                    <a:pt x="76" y="231"/>
                    <a:pt x="102" y="2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D7F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CF7385A7-12BC-4E01-B4D7-3BBE0E225D73}"/>
              </a:ext>
            </a:extLst>
          </p:cNvPr>
          <p:cNvGrpSpPr/>
          <p:nvPr/>
        </p:nvGrpSpPr>
        <p:grpSpPr>
          <a:xfrm>
            <a:off x="9145812" y="361507"/>
            <a:ext cx="491168" cy="505336"/>
            <a:chOff x="2002561" y="2363840"/>
            <a:chExt cx="622207" cy="640155"/>
          </a:xfrm>
        </p:grpSpPr>
        <p:sp>
          <p:nvSpPr>
            <p:cNvPr id="63" name="Oval 10">
              <a:extLst>
                <a:ext uri="{FF2B5EF4-FFF2-40B4-BE49-F238E27FC236}">
                  <a16:creationId xmlns:a16="http://schemas.microsoft.com/office/drawing/2014/main" id="{2DDAFA40-A1E7-4EE6-8979-4E4360689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2561" y="2363840"/>
              <a:ext cx="622207" cy="64015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D7F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E08338B3-DAFA-4A61-8A69-3C3A674802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5725" y="2525123"/>
              <a:ext cx="390872" cy="315089"/>
            </a:xfrm>
            <a:custGeom>
              <a:avLst/>
              <a:gdLst>
                <a:gd name="T0" fmla="*/ 147 w 400"/>
                <a:gd name="T1" fmla="*/ 158 h 313"/>
                <a:gd name="T2" fmla="*/ 204 w 400"/>
                <a:gd name="T3" fmla="*/ 129 h 313"/>
                <a:gd name="T4" fmla="*/ 311 w 400"/>
                <a:gd name="T5" fmla="*/ 111 h 313"/>
                <a:gd name="T6" fmla="*/ 341 w 400"/>
                <a:gd name="T7" fmla="*/ 67 h 313"/>
                <a:gd name="T8" fmla="*/ 297 w 400"/>
                <a:gd name="T9" fmla="*/ 97 h 313"/>
                <a:gd name="T10" fmla="*/ 204 w 400"/>
                <a:gd name="T11" fmla="*/ 102 h 313"/>
                <a:gd name="T12" fmla="*/ 400 w 400"/>
                <a:gd name="T13" fmla="*/ 42 h 313"/>
                <a:gd name="T14" fmla="*/ 243 w 400"/>
                <a:gd name="T15" fmla="*/ 16 h 313"/>
                <a:gd name="T16" fmla="*/ 228 w 400"/>
                <a:gd name="T17" fmla="*/ 0 h 313"/>
                <a:gd name="T18" fmla="*/ 80 w 400"/>
                <a:gd name="T19" fmla="*/ 16 h 313"/>
                <a:gd name="T20" fmla="*/ 91 w 400"/>
                <a:gd name="T21" fmla="*/ 42 h 313"/>
                <a:gd name="T22" fmla="*/ 113 w 400"/>
                <a:gd name="T23" fmla="*/ 71 h 313"/>
                <a:gd name="T24" fmla="*/ 368 w 400"/>
                <a:gd name="T25" fmla="*/ 42 h 313"/>
                <a:gd name="T26" fmla="*/ 185 w 400"/>
                <a:gd name="T27" fmla="*/ 205 h 313"/>
                <a:gd name="T28" fmla="*/ 368 w 400"/>
                <a:gd name="T29" fmla="*/ 214 h 313"/>
                <a:gd name="T30" fmla="*/ 188 w 400"/>
                <a:gd name="T31" fmla="*/ 223 h 313"/>
                <a:gd name="T32" fmla="*/ 189 w 400"/>
                <a:gd name="T33" fmla="*/ 249 h 313"/>
                <a:gd name="T34" fmla="*/ 228 w 400"/>
                <a:gd name="T35" fmla="*/ 311 h 313"/>
                <a:gd name="T36" fmla="*/ 243 w 400"/>
                <a:gd name="T37" fmla="*/ 249 h 313"/>
                <a:gd name="T38" fmla="*/ 315 w 400"/>
                <a:gd name="T39" fmla="*/ 309 h 313"/>
                <a:gd name="T40" fmla="*/ 308 w 400"/>
                <a:gd name="T41" fmla="*/ 249 h 313"/>
                <a:gd name="T42" fmla="*/ 400 w 400"/>
                <a:gd name="T43" fmla="*/ 223 h 313"/>
                <a:gd name="T44" fmla="*/ 390 w 400"/>
                <a:gd name="T45" fmla="*/ 42 h 313"/>
                <a:gd name="T46" fmla="*/ 84 w 400"/>
                <a:gd name="T47" fmla="*/ 162 h 313"/>
                <a:gd name="T48" fmla="*/ 123 w 400"/>
                <a:gd name="T49" fmla="*/ 123 h 313"/>
                <a:gd name="T50" fmla="*/ 45 w 400"/>
                <a:gd name="T51" fmla="*/ 123 h 313"/>
                <a:gd name="T52" fmla="*/ 109 w 400"/>
                <a:gd name="T53" fmla="*/ 170 h 313"/>
                <a:gd name="T54" fmla="*/ 94 w 400"/>
                <a:gd name="T55" fmla="*/ 170 h 313"/>
                <a:gd name="T56" fmla="*/ 98 w 400"/>
                <a:gd name="T57" fmla="*/ 177 h 313"/>
                <a:gd name="T58" fmla="*/ 102 w 400"/>
                <a:gd name="T59" fmla="*/ 266 h 313"/>
                <a:gd name="T60" fmla="*/ 67 w 400"/>
                <a:gd name="T61" fmla="*/ 266 h 313"/>
                <a:gd name="T62" fmla="*/ 71 w 400"/>
                <a:gd name="T63" fmla="*/ 177 h 313"/>
                <a:gd name="T64" fmla="*/ 76 w 400"/>
                <a:gd name="T65" fmla="*/ 170 h 313"/>
                <a:gd name="T66" fmla="*/ 0 w 400"/>
                <a:gd name="T67" fmla="*/ 228 h 313"/>
                <a:gd name="T68" fmla="*/ 34 w 400"/>
                <a:gd name="T69" fmla="*/ 313 h 313"/>
                <a:gd name="T70" fmla="*/ 46 w 400"/>
                <a:gd name="T71" fmla="*/ 226 h 313"/>
                <a:gd name="T72" fmla="*/ 120 w 400"/>
                <a:gd name="T73" fmla="*/ 313 h 313"/>
                <a:gd name="T74" fmla="*/ 132 w 400"/>
                <a:gd name="T75" fmla="*/ 226 h 313"/>
                <a:gd name="T76" fmla="*/ 167 w 400"/>
                <a:gd name="T77" fmla="*/ 313 h 313"/>
                <a:gd name="T78" fmla="*/ 109 w 400"/>
                <a:gd name="T79" fmla="*/ 17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0" h="313">
                  <a:moveTo>
                    <a:pt x="204" y="102"/>
                  </a:moveTo>
                  <a:lnTo>
                    <a:pt x="147" y="158"/>
                  </a:lnTo>
                  <a:cubicBezTo>
                    <a:pt x="153" y="162"/>
                    <a:pt x="158" y="166"/>
                    <a:pt x="163" y="170"/>
                  </a:cubicBezTo>
                  <a:lnTo>
                    <a:pt x="204" y="129"/>
                  </a:lnTo>
                  <a:lnTo>
                    <a:pt x="248" y="174"/>
                  </a:lnTo>
                  <a:lnTo>
                    <a:pt x="311" y="111"/>
                  </a:lnTo>
                  <a:lnTo>
                    <a:pt x="321" y="135"/>
                  </a:lnTo>
                  <a:lnTo>
                    <a:pt x="341" y="67"/>
                  </a:lnTo>
                  <a:lnTo>
                    <a:pt x="272" y="87"/>
                  </a:lnTo>
                  <a:lnTo>
                    <a:pt x="297" y="97"/>
                  </a:lnTo>
                  <a:lnTo>
                    <a:pt x="248" y="146"/>
                  </a:lnTo>
                  <a:lnTo>
                    <a:pt x="204" y="102"/>
                  </a:lnTo>
                  <a:close/>
                  <a:moveTo>
                    <a:pt x="400" y="42"/>
                  </a:moveTo>
                  <a:lnTo>
                    <a:pt x="400" y="42"/>
                  </a:lnTo>
                  <a:lnTo>
                    <a:pt x="400" y="16"/>
                  </a:lnTo>
                  <a:lnTo>
                    <a:pt x="243" y="16"/>
                  </a:lnTo>
                  <a:lnTo>
                    <a:pt x="243" y="0"/>
                  </a:lnTo>
                  <a:lnTo>
                    <a:pt x="228" y="0"/>
                  </a:lnTo>
                  <a:lnTo>
                    <a:pt x="228" y="16"/>
                  </a:lnTo>
                  <a:lnTo>
                    <a:pt x="80" y="16"/>
                  </a:lnTo>
                  <a:lnTo>
                    <a:pt x="80" y="42"/>
                  </a:lnTo>
                  <a:lnTo>
                    <a:pt x="91" y="42"/>
                  </a:lnTo>
                  <a:lnTo>
                    <a:pt x="91" y="64"/>
                  </a:lnTo>
                  <a:cubicBezTo>
                    <a:pt x="99" y="65"/>
                    <a:pt x="106" y="67"/>
                    <a:pt x="113" y="71"/>
                  </a:cubicBezTo>
                  <a:lnTo>
                    <a:pt x="113" y="42"/>
                  </a:lnTo>
                  <a:lnTo>
                    <a:pt x="368" y="42"/>
                  </a:lnTo>
                  <a:lnTo>
                    <a:pt x="368" y="205"/>
                  </a:lnTo>
                  <a:lnTo>
                    <a:pt x="185" y="205"/>
                  </a:lnTo>
                  <a:cubicBezTo>
                    <a:pt x="186" y="208"/>
                    <a:pt x="187" y="211"/>
                    <a:pt x="187" y="214"/>
                  </a:cubicBezTo>
                  <a:lnTo>
                    <a:pt x="368" y="214"/>
                  </a:lnTo>
                  <a:lnTo>
                    <a:pt x="368" y="223"/>
                  </a:lnTo>
                  <a:lnTo>
                    <a:pt x="188" y="223"/>
                  </a:lnTo>
                  <a:cubicBezTo>
                    <a:pt x="188" y="225"/>
                    <a:pt x="189" y="226"/>
                    <a:pt x="189" y="228"/>
                  </a:cubicBezTo>
                  <a:lnTo>
                    <a:pt x="189" y="249"/>
                  </a:lnTo>
                  <a:lnTo>
                    <a:pt x="228" y="249"/>
                  </a:lnTo>
                  <a:lnTo>
                    <a:pt x="228" y="311"/>
                  </a:lnTo>
                  <a:lnTo>
                    <a:pt x="243" y="311"/>
                  </a:lnTo>
                  <a:lnTo>
                    <a:pt x="243" y="249"/>
                  </a:lnTo>
                  <a:lnTo>
                    <a:pt x="292" y="249"/>
                  </a:lnTo>
                  <a:lnTo>
                    <a:pt x="315" y="309"/>
                  </a:lnTo>
                  <a:lnTo>
                    <a:pt x="330" y="305"/>
                  </a:lnTo>
                  <a:lnTo>
                    <a:pt x="308" y="249"/>
                  </a:lnTo>
                  <a:lnTo>
                    <a:pt x="400" y="249"/>
                  </a:lnTo>
                  <a:lnTo>
                    <a:pt x="400" y="223"/>
                  </a:lnTo>
                  <a:lnTo>
                    <a:pt x="390" y="223"/>
                  </a:lnTo>
                  <a:lnTo>
                    <a:pt x="390" y="42"/>
                  </a:lnTo>
                  <a:lnTo>
                    <a:pt x="400" y="42"/>
                  </a:lnTo>
                  <a:close/>
                  <a:moveTo>
                    <a:pt x="84" y="162"/>
                  </a:moveTo>
                  <a:lnTo>
                    <a:pt x="84" y="162"/>
                  </a:lnTo>
                  <a:cubicBezTo>
                    <a:pt x="105" y="162"/>
                    <a:pt x="123" y="144"/>
                    <a:pt x="123" y="123"/>
                  </a:cubicBezTo>
                  <a:cubicBezTo>
                    <a:pt x="123" y="101"/>
                    <a:pt x="105" y="84"/>
                    <a:pt x="84" y="84"/>
                  </a:cubicBezTo>
                  <a:cubicBezTo>
                    <a:pt x="62" y="84"/>
                    <a:pt x="45" y="101"/>
                    <a:pt x="45" y="123"/>
                  </a:cubicBezTo>
                  <a:cubicBezTo>
                    <a:pt x="45" y="144"/>
                    <a:pt x="62" y="162"/>
                    <a:pt x="84" y="162"/>
                  </a:cubicBezTo>
                  <a:close/>
                  <a:moveTo>
                    <a:pt x="109" y="170"/>
                  </a:moveTo>
                  <a:lnTo>
                    <a:pt x="109" y="170"/>
                  </a:lnTo>
                  <a:lnTo>
                    <a:pt x="94" y="170"/>
                  </a:lnTo>
                  <a:lnTo>
                    <a:pt x="97" y="171"/>
                  </a:lnTo>
                  <a:cubicBezTo>
                    <a:pt x="98" y="172"/>
                    <a:pt x="99" y="175"/>
                    <a:pt x="98" y="177"/>
                  </a:cubicBezTo>
                  <a:lnTo>
                    <a:pt x="93" y="190"/>
                  </a:lnTo>
                  <a:lnTo>
                    <a:pt x="102" y="266"/>
                  </a:lnTo>
                  <a:lnTo>
                    <a:pt x="85" y="282"/>
                  </a:lnTo>
                  <a:lnTo>
                    <a:pt x="67" y="266"/>
                  </a:lnTo>
                  <a:lnTo>
                    <a:pt x="77" y="190"/>
                  </a:lnTo>
                  <a:lnTo>
                    <a:pt x="71" y="177"/>
                  </a:lnTo>
                  <a:cubicBezTo>
                    <a:pt x="71" y="175"/>
                    <a:pt x="71" y="172"/>
                    <a:pt x="73" y="171"/>
                  </a:cubicBezTo>
                  <a:lnTo>
                    <a:pt x="76" y="170"/>
                  </a:lnTo>
                  <a:lnTo>
                    <a:pt x="59" y="170"/>
                  </a:lnTo>
                  <a:cubicBezTo>
                    <a:pt x="26" y="170"/>
                    <a:pt x="0" y="196"/>
                    <a:pt x="0" y="228"/>
                  </a:cubicBezTo>
                  <a:lnTo>
                    <a:pt x="0" y="313"/>
                  </a:lnTo>
                  <a:lnTo>
                    <a:pt x="34" y="313"/>
                  </a:lnTo>
                  <a:lnTo>
                    <a:pt x="34" y="226"/>
                  </a:lnTo>
                  <a:lnTo>
                    <a:pt x="46" y="226"/>
                  </a:lnTo>
                  <a:lnTo>
                    <a:pt x="46" y="313"/>
                  </a:lnTo>
                  <a:lnTo>
                    <a:pt x="120" y="313"/>
                  </a:lnTo>
                  <a:lnTo>
                    <a:pt x="120" y="226"/>
                  </a:lnTo>
                  <a:lnTo>
                    <a:pt x="132" y="226"/>
                  </a:lnTo>
                  <a:lnTo>
                    <a:pt x="132" y="313"/>
                  </a:lnTo>
                  <a:lnTo>
                    <a:pt x="167" y="313"/>
                  </a:lnTo>
                  <a:lnTo>
                    <a:pt x="167" y="228"/>
                  </a:lnTo>
                  <a:cubicBezTo>
                    <a:pt x="167" y="196"/>
                    <a:pt x="141" y="170"/>
                    <a:pt x="109" y="17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D7F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7DC9E2EF-A617-443E-ABF6-E36C53A9BFB2}"/>
              </a:ext>
            </a:extLst>
          </p:cNvPr>
          <p:cNvGrpSpPr/>
          <p:nvPr/>
        </p:nvGrpSpPr>
        <p:grpSpPr>
          <a:xfrm>
            <a:off x="9780508" y="361507"/>
            <a:ext cx="491168" cy="505336"/>
            <a:chOff x="2988320" y="2363840"/>
            <a:chExt cx="622207" cy="640155"/>
          </a:xfrm>
        </p:grpSpPr>
        <p:sp>
          <p:nvSpPr>
            <p:cNvPr id="66" name="Oval 11">
              <a:extLst>
                <a:ext uri="{FF2B5EF4-FFF2-40B4-BE49-F238E27FC236}">
                  <a16:creationId xmlns:a16="http://schemas.microsoft.com/office/drawing/2014/main" id="{F33CECCB-7D0E-45B8-ABD2-F02A1CEE3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320" y="2363840"/>
              <a:ext cx="622207" cy="640155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D7F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67" name="Freeform 16">
              <a:extLst>
                <a:ext uri="{FF2B5EF4-FFF2-40B4-BE49-F238E27FC236}">
                  <a16:creationId xmlns:a16="http://schemas.microsoft.com/office/drawing/2014/main" id="{64E79AEF-DC7B-4FFA-800F-4F2B74489A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8947" y="2505434"/>
              <a:ext cx="350988" cy="356969"/>
            </a:xfrm>
            <a:custGeom>
              <a:avLst/>
              <a:gdLst>
                <a:gd name="T0" fmla="*/ 324 w 358"/>
                <a:gd name="T1" fmla="*/ 306 h 355"/>
                <a:gd name="T2" fmla="*/ 287 w 358"/>
                <a:gd name="T3" fmla="*/ 306 h 355"/>
                <a:gd name="T4" fmla="*/ 235 w 358"/>
                <a:gd name="T5" fmla="*/ 207 h 355"/>
                <a:gd name="T6" fmla="*/ 229 w 358"/>
                <a:gd name="T7" fmla="*/ 226 h 355"/>
                <a:gd name="T8" fmla="*/ 201 w 358"/>
                <a:gd name="T9" fmla="*/ 248 h 355"/>
                <a:gd name="T10" fmla="*/ 294 w 358"/>
                <a:gd name="T11" fmla="*/ 351 h 355"/>
                <a:gd name="T12" fmla="*/ 353 w 358"/>
                <a:gd name="T13" fmla="*/ 311 h 355"/>
                <a:gd name="T14" fmla="*/ 310 w 358"/>
                <a:gd name="T15" fmla="*/ 265 h 355"/>
                <a:gd name="T16" fmla="*/ 244 w 358"/>
                <a:gd name="T17" fmla="*/ 211 h 355"/>
                <a:gd name="T18" fmla="*/ 129 w 358"/>
                <a:gd name="T19" fmla="*/ 126 h 355"/>
                <a:gd name="T20" fmla="*/ 149 w 358"/>
                <a:gd name="T21" fmla="*/ 121 h 355"/>
                <a:gd name="T22" fmla="*/ 154 w 358"/>
                <a:gd name="T23" fmla="*/ 102 h 355"/>
                <a:gd name="T24" fmla="*/ 159 w 358"/>
                <a:gd name="T25" fmla="*/ 83 h 355"/>
                <a:gd name="T26" fmla="*/ 69 w 358"/>
                <a:gd name="T27" fmla="*/ 8 h 355"/>
                <a:gd name="T28" fmla="*/ 57 w 358"/>
                <a:gd name="T29" fmla="*/ 101 h 355"/>
                <a:gd name="T30" fmla="*/ 0 w 358"/>
                <a:gd name="T31" fmla="*/ 77 h 355"/>
                <a:gd name="T32" fmla="*/ 106 w 358"/>
                <a:gd name="T33" fmla="*/ 153 h 355"/>
                <a:gd name="T34" fmla="*/ 120 w 358"/>
                <a:gd name="T35" fmla="*/ 136 h 355"/>
                <a:gd name="T36" fmla="*/ 345 w 358"/>
                <a:gd name="T37" fmla="*/ 35 h 355"/>
                <a:gd name="T38" fmla="*/ 297 w 358"/>
                <a:gd name="T39" fmla="*/ 1 h 355"/>
                <a:gd name="T40" fmla="*/ 168 w 358"/>
                <a:gd name="T41" fmla="*/ 116 h 355"/>
                <a:gd name="T42" fmla="*/ 150 w 358"/>
                <a:gd name="T43" fmla="*/ 142 h 355"/>
                <a:gd name="T44" fmla="*/ 134 w 358"/>
                <a:gd name="T45" fmla="*/ 150 h 355"/>
                <a:gd name="T46" fmla="*/ 136 w 358"/>
                <a:gd name="T47" fmla="*/ 199 h 355"/>
                <a:gd name="T48" fmla="*/ 32 w 358"/>
                <a:gd name="T49" fmla="*/ 289 h 355"/>
                <a:gd name="T50" fmla="*/ 20 w 358"/>
                <a:gd name="T51" fmla="*/ 355 h 355"/>
                <a:gd name="T52" fmla="*/ 74 w 358"/>
                <a:gd name="T53" fmla="*/ 301 h 355"/>
                <a:gd name="T54" fmla="*/ 159 w 358"/>
                <a:gd name="T55" fmla="*/ 222 h 355"/>
                <a:gd name="T56" fmla="*/ 206 w 358"/>
                <a:gd name="T57" fmla="*/ 222 h 355"/>
                <a:gd name="T58" fmla="*/ 220 w 358"/>
                <a:gd name="T59" fmla="*/ 192 h 355"/>
                <a:gd name="T60" fmla="*/ 240 w 358"/>
                <a:gd name="T61" fmla="*/ 188 h 355"/>
                <a:gd name="T62" fmla="*/ 345 w 358"/>
                <a:gd name="T63" fmla="*/ 3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8" h="355">
                  <a:moveTo>
                    <a:pt x="305" y="288"/>
                  </a:moveTo>
                  <a:cubicBezTo>
                    <a:pt x="316" y="288"/>
                    <a:pt x="324" y="296"/>
                    <a:pt x="324" y="306"/>
                  </a:cubicBezTo>
                  <a:cubicBezTo>
                    <a:pt x="324" y="316"/>
                    <a:pt x="316" y="325"/>
                    <a:pt x="305" y="325"/>
                  </a:cubicBezTo>
                  <a:cubicBezTo>
                    <a:pt x="295" y="325"/>
                    <a:pt x="287" y="316"/>
                    <a:pt x="287" y="306"/>
                  </a:cubicBezTo>
                  <a:cubicBezTo>
                    <a:pt x="287" y="296"/>
                    <a:pt x="295" y="288"/>
                    <a:pt x="305" y="288"/>
                  </a:cubicBezTo>
                  <a:close/>
                  <a:moveTo>
                    <a:pt x="235" y="207"/>
                  </a:moveTo>
                  <a:lnTo>
                    <a:pt x="239" y="216"/>
                  </a:lnTo>
                  <a:lnTo>
                    <a:pt x="229" y="226"/>
                  </a:lnTo>
                  <a:lnTo>
                    <a:pt x="220" y="235"/>
                  </a:lnTo>
                  <a:cubicBezTo>
                    <a:pt x="215" y="241"/>
                    <a:pt x="208" y="245"/>
                    <a:pt x="201" y="248"/>
                  </a:cubicBezTo>
                  <a:lnTo>
                    <a:pt x="264" y="311"/>
                  </a:lnTo>
                  <a:lnTo>
                    <a:pt x="294" y="351"/>
                  </a:lnTo>
                  <a:lnTo>
                    <a:pt x="309" y="355"/>
                  </a:lnTo>
                  <a:lnTo>
                    <a:pt x="353" y="311"/>
                  </a:lnTo>
                  <a:lnTo>
                    <a:pt x="349" y="295"/>
                  </a:lnTo>
                  <a:lnTo>
                    <a:pt x="310" y="265"/>
                  </a:lnTo>
                  <a:lnTo>
                    <a:pt x="250" y="205"/>
                  </a:lnTo>
                  <a:lnTo>
                    <a:pt x="244" y="211"/>
                  </a:lnTo>
                  <a:lnTo>
                    <a:pt x="235" y="207"/>
                  </a:lnTo>
                  <a:close/>
                  <a:moveTo>
                    <a:pt x="129" y="126"/>
                  </a:moveTo>
                  <a:lnTo>
                    <a:pt x="140" y="116"/>
                  </a:lnTo>
                  <a:lnTo>
                    <a:pt x="149" y="121"/>
                  </a:lnTo>
                  <a:lnTo>
                    <a:pt x="144" y="112"/>
                  </a:lnTo>
                  <a:lnTo>
                    <a:pt x="154" y="102"/>
                  </a:lnTo>
                  <a:lnTo>
                    <a:pt x="155" y="101"/>
                  </a:lnTo>
                  <a:cubicBezTo>
                    <a:pt x="158" y="95"/>
                    <a:pt x="159" y="89"/>
                    <a:pt x="159" y="83"/>
                  </a:cubicBezTo>
                  <a:cubicBezTo>
                    <a:pt x="159" y="41"/>
                    <a:pt x="119" y="0"/>
                    <a:pt x="76" y="1"/>
                  </a:cubicBezTo>
                  <a:cubicBezTo>
                    <a:pt x="76" y="1"/>
                    <a:pt x="72" y="6"/>
                    <a:pt x="69" y="8"/>
                  </a:cubicBezTo>
                  <a:cubicBezTo>
                    <a:pt x="103" y="42"/>
                    <a:pt x="100" y="37"/>
                    <a:pt x="100" y="57"/>
                  </a:cubicBezTo>
                  <a:cubicBezTo>
                    <a:pt x="100" y="74"/>
                    <a:pt x="73" y="101"/>
                    <a:pt x="57" y="101"/>
                  </a:cubicBezTo>
                  <a:cubicBezTo>
                    <a:pt x="35" y="101"/>
                    <a:pt x="42" y="104"/>
                    <a:pt x="8" y="70"/>
                  </a:cubicBezTo>
                  <a:cubicBezTo>
                    <a:pt x="5" y="72"/>
                    <a:pt x="0" y="77"/>
                    <a:pt x="0" y="77"/>
                  </a:cubicBezTo>
                  <a:cubicBezTo>
                    <a:pt x="1" y="119"/>
                    <a:pt x="40" y="160"/>
                    <a:pt x="83" y="160"/>
                  </a:cubicBezTo>
                  <a:cubicBezTo>
                    <a:pt x="90" y="160"/>
                    <a:pt x="98" y="157"/>
                    <a:pt x="106" y="153"/>
                  </a:cubicBezTo>
                  <a:lnTo>
                    <a:pt x="108" y="155"/>
                  </a:lnTo>
                  <a:cubicBezTo>
                    <a:pt x="111" y="148"/>
                    <a:pt x="115" y="141"/>
                    <a:pt x="120" y="136"/>
                  </a:cubicBezTo>
                  <a:lnTo>
                    <a:pt x="129" y="126"/>
                  </a:lnTo>
                  <a:close/>
                  <a:moveTo>
                    <a:pt x="345" y="35"/>
                  </a:moveTo>
                  <a:lnTo>
                    <a:pt x="321" y="10"/>
                  </a:lnTo>
                  <a:cubicBezTo>
                    <a:pt x="314" y="4"/>
                    <a:pt x="306" y="1"/>
                    <a:pt x="297" y="1"/>
                  </a:cubicBezTo>
                  <a:cubicBezTo>
                    <a:pt x="289" y="1"/>
                    <a:pt x="280" y="4"/>
                    <a:pt x="273" y="10"/>
                  </a:cubicBezTo>
                  <a:lnTo>
                    <a:pt x="168" y="116"/>
                  </a:lnTo>
                  <a:cubicBezTo>
                    <a:pt x="171" y="122"/>
                    <a:pt x="169" y="131"/>
                    <a:pt x="164" y="136"/>
                  </a:cubicBezTo>
                  <a:cubicBezTo>
                    <a:pt x="161" y="140"/>
                    <a:pt x="155" y="142"/>
                    <a:pt x="150" y="142"/>
                  </a:cubicBezTo>
                  <a:cubicBezTo>
                    <a:pt x="148" y="142"/>
                    <a:pt x="145" y="141"/>
                    <a:pt x="143" y="140"/>
                  </a:cubicBezTo>
                  <a:lnTo>
                    <a:pt x="134" y="150"/>
                  </a:lnTo>
                  <a:cubicBezTo>
                    <a:pt x="121" y="163"/>
                    <a:pt x="121" y="184"/>
                    <a:pt x="134" y="197"/>
                  </a:cubicBezTo>
                  <a:lnTo>
                    <a:pt x="136" y="199"/>
                  </a:lnTo>
                  <a:lnTo>
                    <a:pt x="54" y="281"/>
                  </a:lnTo>
                  <a:lnTo>
                    <a:pt x="32" y="289"/>
                  </a:lnTo>
                  <a:lnTo>
                    <a:pt x="0" y="335"/>
                  </a:lnTo>
                  <a:lnTo>
                    <a:pt x="20" y="355"/>
                  </a:lnTo>
                  <a:lnTo>
                    <a:pt x="66" y="323"/>
                  </a:lnTo>
                  <a:lnTo>
                    <a:pt x="74" y="301"/>
                  </a:lnTo>
                  <a:lnTo>
                    <a:pt x="156" y="219"/>
                  </a:lnTo>
                  <a:lnTo>
                    <a:pt x="159" y="222"/>
                  </a:lnTo>
                  <a:cubicBezTo>
                    <a:pt x="165" y="228"/>
                    <a:pt x="174" y="231"/>
                    <a:pt x="182" y="231"/>
                  </a:cubicBezTo>
                  <a:cubicBezTo>
                    <a:pt x="191" y="231"/>
                    <a:pt x="200" y="228"/>
                    <a:pt x="206" y="222"/>
                  </a:cubicBezTo>
                  <a:lnTo>
                    <a:pt x="215" y="212"/>
                  </a:lnTo>
                  <a:cubicBezTo>
                    <a:pt x="212" y="206"/>
                    <a:pt x="215" y="197"/>
                    <a:pt x="220" y="192"/>
                  </a:cubicBezTo>
                  <a:cubicBezTo>
                    <a:pt x="223" y="188"/>
                    <a:pt x="229" y="186"/>
                    <a:pt x="234" y="186"/>
                  </a:cubicBezTo>
                  <a:cubicBezTo>
                    <a:pt x="236" y="186"/>
                    <a:pt x="238" y="187"/>
                    <a:pt x="240" y="188"/>
                  </a:cubicBezTo>
                  <a:lnTo>
                    <a:pt x="345" y="82"/>
                  </a:lnTo>
                  <a:cubicBezTo>
                    <a:pt x="358" y="69"/>
                    <a:pt x="358" y="48"/>
                    <a:pt x="345" y="3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D7F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FC6A2BF8-A4A8-4C20-9D75-3711192F3D45}"/>
              </a:ext>
            </a:extLst>
          </p:cNvPr>
          <p:cNvGrpSpPr/>
          <p:nvPr/>
        </p:nvGrpSpPr>
        <p:grpSpPr>
          <a:xfrm>
            <a:off x="10442848" y="361507"/>
            <a:ext cx="489592" cy="505336"/>
            <a:chOff x="3956659" y="2363840"/>
            <a:chExt cx="620211" cy="640155"/>
          </a:xfrm>
        </p:grpSpPr>
        <p:sp>
          <p:nvSpPr>
            <p:cNvPr id="69" name="Oval 12">
              <a:extLst>
                <a:ext uri="{FF2B5EF4-FFF2-40B4-BE49-F238E27FC236}">
                  <a16:creationId xmlns:a16="http://schemas.microsoft.com/office/drawing/2014/main" id="{C6FA3DED-24B0-4D4E-911F-35C5C4205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6659" y="2363840"/>
              <a:ext cx="620211" cy="640155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D7F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1EFA1458-F1F1-4237-8289-3203E49DEC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8320" y="2480269"/>
              <a:ext cx="376913" cy="414805"/>
            </a:xfrm>
            <a:custGeom>
              <a:avLst/>
              <a:gdLst>
                <a:gd name="T0" fmla="*/ 117 w 387"/>
                <a:gd name="T1" fmla="*/ 63 h 412"/>
                <a:gd name="T2" fmla="*/ 253 w 387"/>
                <a:gd name="T3" fmla="*/ 46 h 412"/>
                <a:gd name="T4" fmla="*/ 204 w 387"/>
                <a:gd name="T5" fmla="*/ 28 h 412"/>
                <a:gd name="T6" fmla="*/ 148 w 387"/>
                <a:gd name="T7" fmla="*/ 28 h 412"/>
                <a:gd name="T8" fmla="*/ 99 w 387"/>
                <a:gd name="T9" fmla="*/ 46 h 412"/>
                <a:gd name="T10" fmla="*/ 318 w 387"/>
                <a:gd name="T11" fmla="*/ 357 h 412"/>
                <a:gd name="T12" fmla="*/ 324 w 387"/>
                <a:gd name="T13" fmla="*/ 345 h 412"/>
                <a:gd name="T14" fmla="*/ 301 w 387"/>
                <a:gd name="T15" fmla="*/ 268 h 412"/>
                <a:gd name="T16" fmla="*/ 287 w 387"/>
                <a:gd name="T17" fmla="*/ 268 h 412"/>
                <a:gd name="T18" fmla="*/ 287 w 387"/>
                <a:gd name="T19" fmla="*/ 327 h 412"/>
                <a:gd name="T20" fmla="*/ 288 w 387"/>
                <a:gd name="T21" fmla="*/ 328 h 412"/>
                <a:gd name="T22" fmla="*/ 288 w 387"/>
                <a:gd name="T23" fmla="*/ 330 h 412"/>
                <a:gd name="T24" fmla="*/ 289 w 387"/>
                <a:gd name="T25" fmla="*/ 331 h 412"/>
                <a:gd name="T26" fmla="*/ 368 w 387"/>
                <a:gd name="T27" fmla="*/ 272 h 412"/>
                <a:gd name="T28" fmla="*/ 294 w 387"/>
                <a:gd name="T29" fmla="*/ 233 h 412"/>
                <a:gd name="T30" fmla="*/ 277 w 387"/>
                <a:gd name="T31" fmla="*/ 411 h 412"/>
                <a:gd name="T32" fmla="*/ 382 w 387"/>
                <a:gd name="T33" fmla="*/ 339 h 412"/>
                <a:gd name="T34" fmla="*/ 369 w 387"/>
                <a:gd name="T35" fmla="*/ 337 h 412"/>
                <a:gd name="T36" fmla="*/ 294 w 387"/>
                <a:gd name="T37" fmla="*/ 398 h 412"/>
                <a:gd name="T38" fmla="*/ 220 w 387"/>
                <a:gd name="T39" fmla="*/ 308 h 412"/>
                <a:gd name="T40" fmla="*/ 308 w 387"/>
                <a:gd name="T41" fmla="*/ 248 h 412"/>
                <a:gd name="T42" fmla="*/ 369 w 387"/>
                <a:gd name="T43" fmla="*/ 337 h 412"/>
                <a:gd name="T44" fmla="*/ 130 w 387"/>
                <a:gd name="T45" fmla="*/ 336 h 412"/>
                <a:gd name="T46" fmla="*/ 221 w 387"/>
                <a:gd name="T47" fmla="*/ 245 h 412"/>
                <a:gd name="T48" fmla="*/ 240 w 387"/>
                <a:gd name="T49" fmla="*/ 231 h 412"/>
                <a:gd name="T50" fmla="*/ 334 w 387"/>
                <a:gd name="T51" fmla="*/ 140 h 412"/>
                <a:gd name="T52" fmla="*/ 338 w 387"/>
                <a:gd name="T53" fmla="*/ 226 h 412"/>
                <a:gd name="T54" fmla="*/ 352 w 387"/>
                <a:gd name="T55" fmla="*/ 231 h 412"/>
                <a:gd name="T56" fmla="*/ 352 w 387"/>
                <a:gd name="T57" fmla="*/ 95 h 412"/>
                <a:gd name="T58" fmla="*/ 19 w 387"/>
                <a:gd name="T59" fmla="*/ 77 h 412"/>
                <a:gd name="T60" fmla="*/ 0 w 387"/>
                <a:gd name="T61" fmla="*/ 144 h 412"/>
                <a:gd name="T62" fmla="*/ 0 w 387"/>
                <a:gd name="T63" fmla="*/ 245 h 412"/>
                <a:gd name="T64" fmla="*/ 0 w 387"/>
                <a:gd name="T65" fmla="*/ 343 h 412"/>
                <a:gd name="T66" fmla="*/ 195 w 387"/>
                <a:gd name="T67" fmla="*/ 361 h 412"/>
                <a:gd name="T68" fmla="*/ 15 w 387"/>
                <a:gd name="T69" fmla="*/ 144 h 412"/>
                <a:gd name="T70" fmla="*/ 19 w 387"/>
                <a:gd name="T71" fmla="*/ 140 h 412"/>
                <a:gd name="T72" fmla="*/ 115 w 387"/>
                <a:gd name="T73" fmla="*/ 231 h 412"/>
                <a:gd name="T74" fmla="*/ 15 w 387"/>
                <a:gd name="T75" fmla="*/ 144 h 412"/>
                <a:gd name="T76" fmla="*/ 115 w 387"/>
                <a:gd name="T77" fmla="*/ 245 h 412"/>
                <a:gd name="T78" fmla="*/ 19 w 387"/>
                <a:gd name="T79" fmla="*/ 336 h 412"/>
                <a:gd name="T80" fmla="*/ 15 w 387"/>
                <a:gd name="T81" fmla="*/ 245 h 412"/>
                <a:gd name="T82" fmla="*/ 130 w 387"/>
                <a:gd name="T83" fmla="*/ 231 h 412"/>
                <a:gd name="T84" fmla="*/ 130 w 387"/>
                <a:gd name="T85" fmla="*/ 140 h 412"/>
                <a:gd name="T86" fmla="*/ 226 w 387"/>
                <a:gd name="T87" fmla="*/ 231 h 412"/>
                <a:gd name="T88" fmla="*/ 233 w 387"/>
                <a:gd name="T89" fmla="*/ 95 h 412"/>
                <a:gd name="T90" fmla="*/ 246 w 387"/>
                <a:gd name="T91" fmla="*/ 107 h 412"/>
                <a:gd name="T92" fmla="*/ 221 w 387"/>
                <a:gd name="T93" fmla="*/ 107 h 412"/>
                <a:gd name="T94" fmla="*/ 123 w 387"/>
                <a:gd name="T95" fmla="*/ 95 h 412"/>
                <a:gd name="T96" fmla="*/ 135 w 387"/>
                <a:gd name="T97" fmla="*/ 107 h 412"/>
                <a:gd name="T98" fmla="*/ 110 w 387"/>
                <a:gd name="T99" fmla="*/ 10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7" h="412">
                  <a:moveTo>
                    <a:pt x="99" y="46"/>
                  </a:moveTo>
                  <a:cubicBezTo>
                    <a:pt x="99" y="55"/>
                    <a:pt x="107" y="63"/>
                    <a:pt x="117" y="63"/>
                  </a:cubicBezTo>
                  <a:lnTo>
                    <a:pt x="236" y="63"/>
                  </a:lnTo>
                  <a:cubicBezTo>
                    <a:pt x="246" y="63"/>
                    <a:pt x="253" y="55"/>
                    <a:pt x="253" y="46"/>
                  </a:cubicBezTo>
                  <a:cubicBezTo>
                    <a:pt x="253" y="36"/>
                    <a:pt x="246" y="28"/>
                    <a:pt x="236" y="28"/>
                  </a:cubicBezTo>
                  <a:lnTo>
                    <a:pt x="204" y="28"/>
                  </a:lnTo>
                  <a:cubicBezTo>
                    <a:pt x="204" y="13"/>
                    <a:pt x="192" y="0"/>
                    <a:pt x="176" y="0"/>
                  </a:cubicBezTo>
                  <a:cubicBezTo>
                    <a:pt x="161" y="0"/>
                    <a:pt x="148" y="13"/>
                    <a:pt x="148" y="28"/>
                  </a:cubicBezTo>
                  <a:lnTo>
                    <a:pt x="117" y="28"/>
                  </a:lnTo>
                  <a:cubicBezTo>
                    <a:pt x="107" y="28"/>
                    <a:pt x="99" y="36"/>
                    <a:pt x="99" y="46"/>
                  </a:cubicBezTo>
                  <a:close/>
                  <a:moveTo>
                    <a:pt x="313" y="355"/>
                  </a:moveTo>
                  <a:cubicBezTo>
                    <a:pt x="315" y="356"/>
                    <a:pt x="317" y="357"/>
                    <a:pt x="318" y="357"/>
                  </a:cubicBezTo>
                  <a:cubicBezTo>
                    <a:pt x="320" y="357"/>
                    <a:pt x="322" y="356"/>
                    <a:pt x="324" y="355"/>
                  </a:cubicBezTo>
                  <a:cubicBezTo>
                    <a:pt x="326" y="352"/>
                    <a:pt x="326" y="348"/>
                    <a:pt x="324" y="345"/>
                  </a:cubicBezTo>
                  <a:lnTo>
                    <a:pt x="301" y="323"/>
                  </a:lnTo>
                  <a:lnTo>
                    <a:pt x="301" y="268"/>
                  </a:lnTo>
                  <a:cubicBezTo>
                    <a:pt x="301" y="264"/>
                    <a:pt x="298" y="260"/>
                    <a:pt x="294" y="260"/>
                  </a:cubicBezTo>
                  <a:cubicBezTo>
                    <a:pt x="290" y="260"/>
                    <a:pt x="287" y="264"/>
                    <a:pt x="287" y="268"/>
                  </a:cubicBezTo>
                  <a:lnTo>
                    <a:pt x="287" y="326"/>
                  </a:lnTo>
                  <a:cubicBezTo>
                    <a:pt x="287" y="326"/>
                    <a:pt x="287" y="327"/>
                    <a:pt x="287" y="327"/>
                  </a:cubicBezTo>
                  <a:cubicBezTo>
                    <a:pt x="287" y="327"/>
                    <a:pt x="287" y="327"/>
                    <a:pt x="287" y="328"/>
                  </a:cubicBezTo>
                  <a:cubicBezTo>
                    <a:pt x="287" y="328"/>
                    <a:pt x="287" y="328"/>
                    <a:pt x="288" y="328"/>
                  </a:cubicBezTo>
                  <a:cubicBezTo>
                    <a:pt x="288" y="329"/>
                    <a:pt x="288" y="329"/>
                    <a:pt x="288" y="329"/>
                  </a:cubicBezTo>
                  <a:cubicBezTo>
                    <a:pt x="288" y="329"/>
                    <a:pt x="288" y="329"/>
                    <a:pt x="288" y="330"/>
                  </a:cubicBezTo>
                  <a:cubicBezTo>
                    <a:pt x="288" y="330"/>
                    <a:pt x="289" y="330"/>
                    <a:pt x="289" y="331"/>
                  </a:cubicBezTo>
                  <a:cubicBezTo>
                    <a:pt x="289" y="331"/>
                    <a:pt x="289" y="331"/>
                    <a:pt x="289" y="331"/>
                  </a:cubicBezTo>
                  <a:lnTo>
                    <a:pt x="313" y="355"/>
                  </a:lnTo>
                  <a:close/>
                  <a:moveTo>
                    <a:pt x="368" y="272"/>
                  </a:moveTo>
                  <a:cubicBezTo>
                    <a:pt x="355" y="252"/>
                    <a:pt x="335" y="239"/>
                    <a:pt x="311" y="234"/>
                  </a:cubicBezTo>
                  <a:cubicBezTo>
                    <a:pt x="305" y="233"/>
                    <a:pt x="300" y="233"/>
                    <a:pt x="294" y="233"/>
                  </a:cubicBezTo>
                  <a:cubicBezTo>
                    <a:pt x="251" y="233"/>
                    <a:pt x="214" y="264"/>
                    <a:pt x="206" y="306"/>
                  </a:cubicBezTo>
                  <a:cubicBezTo>
                    <a:pt x="197" y="354"/>
                    <a:pt x="229" y="401"/>
                    <a:pt x="277" y="411"/>
                  </a:cubicBezTo>
                  <a:cubicBezTo>
                    <a:pt x="283" y="412"/>
                    <a:pt x="289" y="412"/>
                    <a:pt x="294" y="412"/>
                  </a:cubicBezTo>
                  <a:cubicBezTo>
                    <a:pt x="337" y="412"/>
                    <a:pt x="374" y="382"/>
                    <a:pt x="382" y="339"/>
                  </a:cubicBezTo>
                  <a:cubicBezTo>
                    <a:pt x="387" y="316"/>
                    <a:pt x="382" y="292"/>
                    <a:pt x="368" y="272"/>
                  </a:cubicBezTo>
                  <a:close/>
                  <a:moveTo>
                    <a:pt x="369" y="337"/>
                  </a:moveTo>
                  <a:lnTo>
                    <a:pt x="369" y="337"/>
                  </a:lnTo>
                  <a:cubicBezTo>
                    <a:pt x="362" y="372"/>
                    <a:pt x="330" y="398"/>
                    <a:pt x="294" y="398"/>
                  </a:cubicBezTo>
                  <a:cubicBezTo>
                    <a:pt x="289" y="398"/>
                    <a:pt x="285" y="398"/>
                    <a:pt x="280" y="397"/>
                  </a:cubicBezTo>
                  <a:cubicBezTo>
                    <a:pt x="239" y="389"/>
                    <a:pt x="212" y="349"/>
                    <a:pt x="220" y="308"/>
                  </a:cubicBezTo>
                  <a:cubicBezTo>
                    <a:pt x="227" y="273"/>
                    <a:pt x="258" y="247"/>
                    <a:pt x="294" y="247"/>
                  </a:cubicBezTo>
                  <a:cubicBezTo>
                    <a:pt x="299" y="247"/>
                    <a:pt x="304" y="247"/>
                    <a:pt x="308" y="248"/>
                  </a:cubicBezTo>
                  <a:cubicBezTo>
                    <a:pt x="328" y="252"/>
                    <a:pt x="345" y="263"/>
                    <a:pt x="357" y="280"/>
                  </a:cubicBezTo>
                  <a:cubicBezTo>
                    <a:pt x="368" y="297"/>
                    <a:pt x="372" y="317"/>
                    <a:pt x="369" y="337"/>
                  </a:cubicBezTo>
                  <a:close/>
                  <a:moveTo>
                    <a:pt x="189" y="336"/>
                  </a:moveTo>
                  <a:lnTo>
                    <a:pt x="130" y="336"/>
                  </a:lnTo>
                  <a:lnTo>
                    <a:pt x="130" y="245"/>
                  </a:lnTo>
                  <a:lnTo>
                    <a:pt x="221" y="245"/>
                  </a:lnTo>
                  <a:cubicBezTo>
                    <a:pt x="227" y="240"/>
                    <a:pt x="234" y="235"/>
                    <a:pt x="241" y="231"/>
                  </a:cubicBezTo>
                  <a:lnTo>
                    <a:pt x="240" y="231"/>
                  </a:lnTo>
                  <a:lnTo>
                    <a:pt x="240" y="140"/>
                  </a:lnTo>
                  <a:lnTo>
                    <a:pt x="334" y="140"/>
                  </a:lnTo>
                  <a:cubicBezTo>
                    <a:pt x="336" y="140"/>
                    <a:pt x="338" y="142"/>
                    <a:pt x="338" y="144"/>
                  </a:cubicBezTo>
                  <a:lnTo>
                    <a:pt x="338" y="226"/>
                  </a:lnTo>
                  <a:cubicBezTo>
                    <a:pt x="343" y="228"/>
                    <a:pt x="348" y="231"/>
                    <a:pt x="352" y="234"/>
                  </a:cubicBezTo>
                  <a:lnTo>
                    <a:pt x="352" y="231"/>
                  </a:lnTo>
                  <a:lnTo>
                    <a:pt x="352" y="144"/>
                  </a:lnTo>
                  <a:lnTo>
                    <a:pt x="352" y="95"/>
                  </a:lnTo>
                  <a:cubicBezTo>
                    <a:pt x="352" y="85"/>
                    <a:pt x="344" y="77"/>
                    <a:pt x="334" y="77"/>
                  </a:cubicBezTo>
                  <a:lnTo>
                    <a:pt x="19" y="77"/>
                  </a:lnTo>
                  <a:cubicBezTo>
                    <a:pt x="8" y="77"/>
                    <a:pt x="0" y="85"/>
                    <a:pt x="0" y="95"/>
                  </a:cubicBezTo>
                  <a:lnTo>
                    <a:pt x="0" y="144"/>
                  </a:lnTo>
                  <a:lnTo>
                    <a:pt x="0" y="231"/>
                  </a:lnTo>
                  <a:lnTo>
                    <a:pt x="0" y="245"/>
                  </a:lnTo>
                  <a:lnTo>
                    <a:pt x="0" y="332"/>
                  </a:lnTo>
                  <a:lnTo>
                    <a:pt x="0" y="343"/>
                  </a:lnTo>
                  <a:cubicBezTo>
                    <a:pt x="0" y="353"/>
                    <a:pt x="8" y="361"/>
                    <a:pt x="19" y="361"/>
                  </a:cubicBezTo>
                  <a:lnTo>
                    <a:pt x="195" y="361"/>
                  </a:lnTo>
                  <a:cubicBezTo>
                    <a:pt x="192" y="353"/>
                    <a:pt x="190" y="345"/>
                    <a:pt x="189" y="336"/>
                  </a:cubicBezTo>
                  <a:close/>
                  <a:moveTo>
                    <a:pt x="15" y="144"/>
                  </a:moveTo>
                  <a:lnTo>
                    <a:pt x="15" y="144"/>
                  </a:lnTo>
                  <a:cubicBezTo>
                    <a:pt x="15" y="142"/>
                    <a:pt x="16" y="140"/>
                    <a:pt x="19" y="140"/>
                  </a:cubicBezTo>
                  <a:lnTo>
                    <a:pt x="115" y="140"/>
                  </a:lnTo>
                  <a:lnTo>
                    <a:pt x="115" y="231"/>
                  </a:lnTo>
                  <a:lnTo>
                    <a:pt x="15" y="231"/>
                  </a:lnTo>
                  <a:lnTo>
                    <a:pt x="15" y="144"/>
                  </a:lnTo>
                  <a:close/>
                  <a:moveTo>
                    <a:pt x="115" y="245"/>
                  </a:moveTo>
                  <a:lnTo>
                    <a:pt x="115" y="245"/>
                  </a:lnTo>
                  <a:lnTo>
                    <a:pt x="115" y="336"/>
                  </a:lnTo>
                  <a:lnTo>
                    <a:pt x="19" y="336"/>
                  </a:lnTo>
                  <a:cubicBezTo>
                    <a:pt x="16" y="336"/>
                    <a:pt x="15" y="334"/>
                    <a:pt x="15" y="332"/>
                  </a:cubicBezTo>
                  <a:lnTo>
                    <a:pt x="15" y="245"/>
                  </a:lnTo>
                  <a:lnTo>
                    <a:pt x="115" y="245"/>
                  </a:lnTo>
                  <a:close/>
                  <a:moveTo>
                    <a:pt x="130" y="231"/>
                  </a:moveTo>
                  <a:lnTo>
                    <a:pt x="130" y="231"/>
                  </a:lnTo>
                  <a:lnTo>
                    <a:pt x="130" y="140"/>
                  </a:lnTo>
                  <a:lnTo>
                    <a:pt x="226" y="140"/>
                  </a:lnTo>
                  <a:lnTo>
                    <a:pt x="226" y="231"/>
                  </a:lnTo>
                  <a:lnTo>
                    <a:pt x="130" y="231"/>
                  </a:lnTo>
                  <a:close/>
                  <a:moveTo>
                    <a:pt x="233" y="95"/>
                  </a:moveTo>
                  <a:lnTo>
                    <a:pt x="233" y="95"/>
                  </a:lnTo>
                  <a:cubicBezTo>
                    <a:pt x="240" y="95"/>
                    <a:pt x="246" y="101"/>
                    <a:pt x="246" y="107"/>
                  </a:cubicBezTo>
                  <a:cubicBezTo>
                    <a:pt x="246" y="114"/>
                    <a:pt x="240" y="120"/>
                    <a:pt x="233" y="120"/>
                  </a:cubicBezTo>
                  <a:cubicBezTo>
                    <a:pt x="226" y="120"/>
                    <a:pt x="221" y="114"/>
                    <a:pt x="221" y="107"/>
                  </a:cubicBezTo>
                  <a:cubicBezTo>
                    <a:pt x="221" y="101"/>
                    <a:pt x="226" y="95"/>
                    <a:pt x="233" y="95"/>
                  </a:cubicBezTo>
                  <a:close/>
                  <a:moveTo>
                    <a:pt x="123" y="95"/>
                  </a:moveTo>
                  <a:lnTo>
                    <a:pt x="123" y="95"/>
                  </a:lnTo>
                  <a:cubicBezTo>
                    <a:pt x="129" y="95"/>
                    <a:pt x="135" y="101"/>
                    <a:pt x="135" y="107"/>
                  </a:cubicBezTo>
                  <a:cubicBezTo>
                    <a:pt x="135" y="114"/>
                    <a:pt x="129" y="120"/>
                    <a:pt x="123" y="120"/>
                  </a:cubicBezTo>
                  <a:cubicBezTo>
                    <a:pt x="116" y="120"/>
                    <a:pt x="110" y="114"/>
                    <a:pt x="110" y="107"/>
                  </a:cubicBezTo>
                  <a:cubicBezTo>
                    <a:pt x="110" y="101"/>
                    <a:pt x="116" y="95"/>
                    <a:pt x="123" y="9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D7F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554BC5E6-F2E4-4736-B252-1D5BE88850E7}"/>
              </a:ext>
            </a:extLst>
          </p:cNvPr>
          <p:cNvGrpSpPr/>
          <p:nvPr/>
        </p:nvGrpSpPr>
        <p:grpSpPr>
          <a:xfrm>
            <a:off x="11083743" y="361507"/>
            <a:ext cx="491168" cy="505336"/>
            <a:chOff x="4933014" y="2363840"/>
            <a:chExt cx="622207" cy="640155"/>
          </a:xfrm>
        </p:grpSpPr>
        <p:sp>
          <p:nvSpPr>
            <p:cNvPr id="72" name="Oval 13">
              <a:extLst>
                <a:ext uri="{FF2B5EF4-FFF2-40B4-BE49-F238E27FC236}">
                  <a16:creationId xmlns:a16="http://schemas.microsoft.com/office/drawing/2014/main" id="{7AB1040F-9D5C-4C4B-B768-7677C3C7A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3014" y="2363840"/>
              <a:ext cx="622207" cy="640155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D7F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73" name="Freeform 18">
              <a:extLst>
                <a:ext uri="{FF2B5EF4-FFF2-40B4-BE49-F238E27FC236}">
                  <a16:creationId xmlns:a16="http://schemas.microsoft.com/office/drawing/2014/main" id="{7E76378C-2293-4A54-B9EC-0A5C08903B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9460" y="2488929"/>
              <a:ext cx="376913" cy="364950"/>
            </a:xfrm>
            <a:custGeom>
              <a:avLst/>
              <a:gdLst>
                <a:gd name="T0" fmla="*/ 13 w 387"/>
                <a:gd name="T1" fmla="*/ 287 h 362"/>
                <a:gd name="T2" fmla="*/ 276 w 387"/>
                <a:gd name="T3" fmla="*/ 215 h 362"/>
                <a:gd name="T4" fmla="*/ 253 w 387"/>
                <a:gd name="T5" fmla="*/ 297 h 362"/>
                <a:gd name="T6" fmla="*/ 245 w 387"/>
                <a:gd name="T7" fmla="*/ 226 h 362"/>
                <a:gd name="T8" fmla="*/ 245 w 387"/>
                <a:gd name="T9" fmla="*/ 163 h 362"/>
                <a:gd name="T10" fmla="*/ 238 w 387"/>
                <a:gd name="T11" fmla="*/ 166 h 362"/>
                <a:gd name="T12" fmla="*/ 244 w 387"/>
                <a:gd name="T13" fmla="*/ 175 h 362"/>
                <a:gd name="T14" fmla="*/ 250 w 387"/>
                <a:gd name="T15" fmla="*/ 173 h 362"/>
                <a:gd name="T16" fmla="*/ 214 w 387"/>
                <a:gd name="T17" fmla="*/ 181 h 362"/>
                <a:gd name="T18" fmla="*/ 217 w 387"/>
                <a:gd name="T19" fmla="*/ 193 h 362"/>
                <a:gd name="T20" fmla="*/ 221 w 387"/>
                <a:gd name="T21" fmla="*/ 189 h 362"/>
                <a:gd name="T22" fmla="*/ 195 w 387"/>
                <a:gd name="T23" fmla="*/ 205 h 362"/>
                <a:gd name="T24" fmla="*/ 192 w 387"/>
                <a:gd name="T25" fmla="*/ 211 h 362"/>
                <a:gd name="T26" fmla="*/ 201 w 387"/>
                <a:gd name="T27" fmla="*/ 216 h 362"/>
                <a:gd name="T28" fmla="*/ 204 w 387"/>
                <a:gd name="T29" fmla="*/ 210 h 362"/>
                <a:gd name="T30" fmla="*/ 183 w 387"/>
                <a:gd name="T31" fmla="*/ 240 h 362"/>
                <a:gd name="T32" fmla="*/ 193 w 387"/>
                <a:gd name="T33" fmla="*/ 247 h 362"/>
                <a:gd name="T34" fmla="*/ 194 w 387"/>
                <a:gd name="T35" fmla="*/ 241 h 362"/>
                <a:gd name="T36" fmla="*/ 185 w 387"/>
                <a:gd name="T37" fmla="*/ 270 h 362"/>
                <a:gd name="T38" fmla="*/ 187 w 387"/>
                <a:gd name="T39" fmla="*/ 277 h 362"/>
                <a:gd name="T40" fmla="*/ 196 w 387"/>
                <a:gd name="T41" fmla="*/ 273 h 362"/>
                <a:gd name="T42" fmla="*/ 195 w 387"/>
                <a:gd name="T43" fmla="*/ 267 h 362"/>
                <a:gd name="T44" fmla="*/ 200 w 387"/>
                <a:gd name="T45" fmla="*/ 304 h 362"/>
                <a:gd name="T46" fmla="*/ 212 w 387"/>
                <a:gd name="T47" fmla="*/ 302 h 362"/>
                <a:gd name="T48" fmla="*/ 208 w 387"/>
                <a:gd name="T49" fmla="*/ 297 h 362"/>
                <a:gd name="T50" fmla="*/ 221 w 387"/>
                <a:gd name="T51" fmla="*/ 325 h 362"/>
                <a:gd name="T52" fmla="*/ 227 w 387"/>
                <a:gd name="T53" fmla="*/ 329 h 362"/>
                <a:gd name="T54" fmla="*/ 232 w 387"/>
                <a:gd name="T55" fmla="*/ 320 h 362"/>
                <a:gd name="T56" fmla="*/ 227 w 387"/>
                <a:gd name="T57" fmla="*/ 316 h 362"/>
                <a:gd name="T58" fmla="*/ 254 w 387"/>
                <a:gd name="T59" fmla="*/ 340 h 362"/>
                <a:gd name="T60" fmla="*/ 261 w 387"/>
                <a:gd name="T61" fmla="*/ 342 h 362"/>
                <a:gd name="T62" fmla="*/ 257 w 387"/>
                <a:gd name="T63" fmla="*/ 330 h 362"/>
                <a:gd name="T64" fmla="*/ 284 w 387"/>
                <a:gd name="T65" fmla="*/ 342 h 362"/>
                <a:gd name="T66" fmla="*/ 291 w 387"/>
                <a:gd name="T67" fmla="*/ 341 h 362"/>
                <a:gd name="T68" fmla="*/ 290 w 387"/>
                <a:gd name="T69" fmla="*/ 331 h 362"/>
                <a:gd name="T70" fmla="*/ 284 w 387"/>
                <a:gd name="T71" fmla="*/ 332 h 362"/>
                <a:gd name="T72" fmla="*/ 319 w 387"/>
                <a:gd name="T73" fmla="*/ 332 h 362"/>
                <a:gd name="T74" fmla="*/ 325 w 387"/>
                <a:gd name="T75" fmla="*/ 328 h 362"/>
                <a:gd name="T76" fmla="*/ 315 w 387"/>
                <a:gd name="T77" fmla="*/ 321 h 362"/>
                <a:gd name="T78" fmla="*/ 343 w 387"/>
                <a:gd name="T79" fmla="*/ 313 h 362"/>
                <a:gd name="T80" fmla="*/ 347 w 387"/>
                <a:gd name="T81" fmla="*/ 308 h 362"/>
                <a:gd name="T82" fmla="*/ 340 w 387"/>
                <a:gd name="T83" fmla="*/ 300 h 362"/>
                <a:gd name="T84" fmla="*/ 336 w 387"/>
                <a:gd name="T85" fmla="*/ 305 h 362"/>
                <a:gd name="T86" fmla="*/ 362 w 387"/>
                <a:gd name="T87" fmla="*/ 282 h 362"/>
                <a:gd name="T88" fmla="*/ 364 w 387"/>
                <a:gd name="T89" fmla="*/ 275 h 362"/>
                <a:gd name="T90" fmla="*/ 352 w 387"/>
                <a:gd name="T91" fmla="*/ 276 h 362"/>
                <a:gd name="T92" fmla="*/ 367 w 387"/>
                <a:gd name="T93" fmla="*/ 252 h 362"/>
                <a:gd name="T94" fmla="*/ 367 w 387"/>
                <a:gd name="T95" fmla="*/ 245 h 362"/>
                <a:gd name="T96" fmla="*/ 356 w 387"/>
                <a:gd name="T97" fmla="*/ 244 h 362"/>
                <a:gd name="T98" fmla="*/ 356 w 387"/>
                <a:gd name="T99" fmla="*/ 250 h 362"/>
                <a:gd name="T100" fmla="*/ 360 w 387"/>
                <a:gd name="T101" fmla="*/ 215 h 362"/>
                <a:gd name="T102" fmla="*/ 357 w 387"/>
                <a:gd name="T103" fmla="*/ 208 h 362"/>
                <a:gd name="T104" fmla="*/ 350 w 387"/>
                <a:gd name="T105" fmla="*/ 218 h 362"/>
                <a:gd name="T106" fmla="*/ 344 w 387"/>
                <a:gd name="T107" fmla="*/ 190 h 362"/>
                <a:gd name="T108" fmla="*/ 340 w 387"/>
                <a:gd name="T109" fmla="*/ 185 h 362"/>
                <a:gd name="T110" fmla="*/ 331 w 387"/>
                <a:gd name="T111" fmla="*/ 191 h 362"/>
                <a:gd name="T112" fmla="*/ 335 w 387"/>
                <a:gd name="T113" fmla="*/ 196 h 362"/>
                <a:gd name="T114" fmla="*/ 315 w 387"/>
                <a:gd name="T115" fmla="*/ 168 h 362"/>
                <a:gd name="T116" fmla="*/ 309 w 387"/>
                <a:gd name="T117" fmla="*/ 165 h 362"/>
                <a:gd name="T118" fmla="*/ 308 w 387"/>
                <a:gd name="T119" fmla="*/ 176 h 362"/>
                <a:gd name="T120" fmla="*/ 275 w 387"/>
                <a:gd name="T121" fmla="*/ 138 h 362"/>
                <a:gd name="T122" fmla="*/ 215 w 387"/>
                <a:gd name="T123" fmla="*/ 5 h 362"/>
                <a:gd name="T124" fmla="*/ 18 w 387"/>
                <a:gd name="T125" fmla="*/ 9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7" h="362">
                  <a:moveTo>
                    <a:pt x="30" y="269"/>
                  </a:moveTo>
                  <a:cubicBezTo>
                    <a:pt x="50" y="267"/>
                    <a:pt x="69" y="266"/>
                    <a:pt x="88" y="265"/>
                  </a:cubicBezTo>
                  <a:cubicBezTo>
                    <a:pt x="76" y="265"/>
                    <a:pt x="65" y="264"/>
                    <a:pt x="53" y="262"/>
                  </a:cubicBezTo>
                  <a:cubicBezTo>
                    <a:pt x="43" y="261"/>
                    <a:pt x="35" y="254"/>
                    <a:pt x="35" y="244"/>
                  </a:cubicBezTo>
                  <a:cubicBezTo>
                    <a:pt x="35" y="230"/>
                    <a:pt x="35" y="215"/>
                    <a:pt x="35" y="201"/>
                  </a:cubicBezTo>
                  <a:cubicBezTo>
                    <a:pt x="35" y="191"/>
                    <a:pt x="43" y="184"/>
                    <a:pt x="53" y="183"/>
                  </a:cubicBezTo>
                  <a:cubicBezTo>
                    <a:pt x="89" y="180"/>
                    <a:pt x="124" y="178"/>
                    <a:pt x="160" y="179"/>
                  </a:cubicBezTo>
                  <a:cubicBezTo>
                    <a:pt x="147" y="200"/>
                    <a:pt x="140" y="224"/>
                    <a:pt x="140" y="250"/>
                  </a:cubicBezTo>
                  <a:cubicBezTo>
                    <a:pt x="140" y="288"/>
                    <a:pt x="155" y="322"/>
                    <a:pt x="179" y="346"/>
                  </a:cubicBezTo>
                  <a:cubicBezTo>
                    <a:pt x="181" y="347"/>
                    <a:pt x="182" y="349"/>
                    <a:pt x="184" y="350"/>
                  </a:cubicBezTo>
                  <a:cubicBezTo>
                    <a:pt x="133" y="355"/>
                    <a:pt x="82" y="354"/>
                    <a:pt x="30" y="348"/>
                  </a:cubicBezTo>
                  <a:cubicBezTo>
                    <a:pt x="21" y="347"/>
                    <a:pt x="13" y="340"/>
                    <a:pt x="13" y="330"/>
                  </a:cubicBezTo>
                  <a:cubicBezTo>
                    <a:pt x="13" y="316"/>
                    <a:pt x="13" y="301"/>
                    <a:pt x="13" y="287"/>
                  </a:cubicBezTo>
                  <a:cubicBezTo>
                    <a:pt x="13" y="277"/>
                    <a:pt x="21" y="270"/>
                    <a:pt x="30" y="269"/>
                  </a:cubicBezTo>
                  <a:close/>
                  <a:moveTo>
                    <a:pt x="266" y="159"/>
                  </a:moveTo>
                  <a:lnTo>
                    <a:pt x="266" y="159"/>
                  </a:lnTo>
                  <a:cubicBezTo>
                    <a:pt x="273" y="158"/>
                    <a:pt x="281" y="157"/>
                    <a:pt x="288" y="159"/>
                  </a:cubicBezTo>
                  <a:cubicBezTo>
                    <a:pt x="287" y="163"/>
                    <a:pt x="287" y="167"/>
                    <a:pt x="287" y="171"/>
                  </a:cubicBezTo>
                  <a:cubicBezTo>
                    <a:pt x="280" y="170"/>
                    <a:pt x="273" y="170"/>
                    <a:pt x="267" y="171"/>
                  </a:cubicBezTo>
                  <a:cubicBezTo>
                    <a:pt x="267" y="167"/>
                    <a:pt x="266" y="163"/>
                    <a:pt x="266" y="159"/>
                  </a:cubicBezTo>
                  <a:close/>
                  <a:moveTo>
                    <a:pt x="307" y="231"/>
                  </a:moveTo>
                  <a:lnTo>
                    <a:pt x="307" y="231"/>
                  </a:lnTo>
                  <a:lnTo>
                    <a:pt x="281" y="231"/>
                  </a:lnTo>
                  <a:lnTo>
                    <a:pt x="281" y="226"/>
                  </a:lnTo>
                  <a:cubicBezTo>
                    <a:pt x="281" y="222"/>
                    <a:pt x="280" y="219"/>
                    <a:pt x="280" y="217"/>
                  </a:cubicBezTo>
                  <a:cubicBezTo>
                    <a:pt x="279" y="216"/>
                    <a:pt x="278" y="215"/>
                    <a:pt x="276" y="215"/>
                  </a:cubicBezTo>
                  <a:cubicBezTo>
                    <a:pt x="274" y="215"/>
                    <a:pt x="273" y="216"/>
                    <a:pt x="272" y="217"/>
                  </a:cubicBezTo>
                  <a:cubicBezTo>
                    <a:pt x="272" y="218"/>
                    <a:pt x="271" y="220"/>
                    <a:pt x="271" y="223"/>
                  </a:cubicBezTo>
                  <a:cubicBezTo>
                    <a:pt x="271" y="227"/>
                    <a:pt x="272" y="230"/>
                    <a:pt x="274" y="231"/>
                  </a:cubicBezTo>
                  <a:cubicBezTo>
                    <a:pt x="275" y="233"/>
                    <a:pt x="280" y="236"/>
                    <a:pt x="288" y="241"/>
                  </a:cubicBezTo>
                  <a:cubicBezTo>
                    <a:pt x="294" y="245"/>
                    <a:pt x="299" y="248"/>
                    <a:pt x="301" y="250"/>
                  </a:cubicBezTo>
                  <a:cubicBezTo>
                    <a:pt x="304" y="252"/>
                    <a:pt x="306" y="255"/>
                    <a:pt x="307" y="259"/>
                  </a:cubicBezTo>
                  <a:cubicBezTo>
                    <a:pt x="309" y="263"/>
                    <a:pt x="310" y="268"/>
                    <a:pt x="310" y="274"/>
                  </a:cubicBezTo>
                  <a:cubicBezTo>
                    <a:pt x="310" y="283"/>
                    <a:pt x="308" y="290"/>
                    <a:pt x="303" y="295"/>
                  </a:cubicBezTo>
                  <a:cubicBezTo>
                    <a:pt x="299" y="301"/>
                    <a:pt x="292" y="304"/>
                    <a:pt x="283" y="305"/>
                  </a:cubicBezTo>
                  <a:lnTo>
                    <a:pt x="283" y="315"/>
                  </a:lnTo>
                  <a:lnTo>
                    <a:pt x="271" y="315"/>
                  </a:lnTo>
                  <a:lnTo>
                    <a:pt x="271" y="305"/>
                  </a:lnTo>
                  <a:cubicBezTo>
                    <a:pt x="264" y="304"/>
                    <a:pt x="258" y="302"/>
                    <a:pt x="253" y="297"/>
                  </a:cubicBezTo>
                  <a:cubicBezTo>
                    <a:pt x="248" y="292"/>
                    <a:pt x="245" y="284"/>
                    <a:pt x="245" y="272"/>
                  </a:cubicBezTo>
                  <a:lnTo>
                    <a:pt x="245" y="267"/>
                  </a:lnTo>
                  <a:lnTo>
                    <a:pt x="271" y="267"/>
                  </a:lnTo>
                  <a:lnTo>
                    <a:pt x="271" y="274"/>
                  </a:lnTo>
                  <a:cubicBezTo>
                    <a:pt x="271" y="281"/>
                    <a:pt x="271" y="285"/>
                    <a:pt x="272" y="287"/>
                  </a:cubicBezTo>
                  <a:cubicBezTo>
                    <a:pt x="272" y="288"/>
                    <a:pt x="274" y="289"/>
                    <a:pt x="276" y="289"/>
                  </a:cubicBezTo>
                  <a:cubicBezTo>
                    <a:pt x="277" y="289"/>
                    <a:pt x="279" y="289"/>
                    <a:pt x="280" y="288"/>
                  </a:cubicBezTo>
                  <a:cubicBezTo>
                    <a:pt x="280" y="286"/>
                    <a:pt x="281" y="285"/>
                    <a:pt x="281" y="282"/>
                  </a:cubicBezTo>
                  <a:cubicBezTo>
                    <a:pt x="281" y="276"/>
                    <a:pt x="280" y="272"/>
                    <a:pt x="280" y="270"/>
                  </a:cubicBezTo>
                  <a:cubicBezTo>
                    <a:pt x="279" y="267"/>
                    <a:pt x="276" y="264"/>
                    <a:pt x="271" y="262"/>
                  </a:cubicBezTo>
                  <a:cubicBezTo>
                    <a:pt x="263" y="257"/>
                    <a:pt x="258" y="253"/>
                    <a:pt x="255" y="251"/>
                  </a:cubicBezTo>
                  <a:cubicBezTo>
                    <a:pt x="252" y="248"/>
                    <a:pt x="250" y="245"/>
                    <a:pt x="248" y="241"/>
                  </a:cubicBezTo>
                  <a:cubicBezTo>
                    <a:pt x="246" y="236"/>
                    <a:pt x="245" y="232"/>
                    <a:pt x="245" y="226"/>
                  </a:cubicBezTo>
                  <a:cubicBezTo>
                    <a:pt x="245" y="218"/>
                    <a:pt x="247" y="212"/>
                    <a:pt x="251" y="208"/>
                  </a:cubicBezTo>
                  <a:cubicBezTo>
                    <a:pt x="256" y="203"/>
                    <a:pt x="262" y="201"/>
                    <a:pt x="271" y="200"/>
                  </a:cubicBezTo>
                  <a:lnTo>
                    <a:pt x="271" y="191"/>
                  </a:lnTo>
                  <a:lnTo>
                    <a:pt x="283" y="191"/>
                  </a:lnTo>
                  <a:lnTo>
                    <a:pt x="283" y="200"/>
                  </a:lnTo>
                  <a:cubicBezTo>
                    <a:pt x="291" y="201"/>
                    <a:pt x="297" y="203"/>
                    <a:pt x="301" y="208"/>
                  </a:cubicBezTo>
                  <a:cubicBezTo>
                    <a:pt x="305" y="212"/>
                    <a:pt x="307" y="218"/>
                    <a:pt x="307" y="226"/>
                  </a:cubicBezTo>
                  <a:cubicBezTo>
                    <a:pt x="307" y="227"/>
                    <a:pt x="307" y="229"/>
                    <a:pt x="307" y="231"/>
                  </a:cubicBezTo>
                  <a:close/>
                  <a:moveTo>
                    <a:pt x="247" y="163"/>
                  </a:moveTo>
                  <a:lnTo>
                    <a:pt x="247" y="163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5" y="163"/>
                  </a:lnTo>
                  <a:lnTo>
                    <a:pt x="245" y="163"/>
                  </a:lnTo>
                  <a:lnTo>
                    <a:pt x="244" y="164"/>
                  </a:lnTo>
                  <a:lnTo>
                    <a:pt x="244" y="164"/>
                  </a:lnTo>
                  <a:lnTo>
                    <a:pt x="243" y="164"/>
                  </a:lnTo>
                  <a:lnTo>
                    <a:pt x="243" y="164"/>
                  </a:lnTo>
                  <a:lnTo>
                    <a:pt x="242" y="164"/>
                  </a:lnTo>
                  <a:lnTo>
                    <a:pt x="242" y="164"/>
                  </a:lnTo>
                  <a:lnTo>
                    <a:pt x="241" y="165"/>
                  </a:lnTo>
                  <a:lnTo>
                    <a:pt x="241" y="165"/>
                  </a:lnTo>
                  <a:lnTo>
                    <a:pt x="240" y="165"/>
                  </a:lnTo>
                  <a:lnTo>
                    <a:pt x="239" y="165"/>
                  </a:lnTo>
                  <a:lnTo>
                    <a:pt x="239" y="166"/>
                  </a:lnTo>
                  <a:lnTo>
                    <a:pt x="238" y="166"/>
                  </a:lnTo>
                  <a:lnTo>
                    <a:pt x="238" y="166"/>
                  </a:lnTo>
                  <a:lnTo>
                    <a:pt x="237" y="166"/>
                  </a:lnTo>
                  <a:lnTo>
                    <a:pt x="237" y="166"/>
                  </a:lnTo>
                  <a:lnTo>
                    <a:pt x="236" y="167"/>
                  </a:lnTo>
                  <a:lnTo>
                    <a:pt x="236" y="167"/>
                  </a:lnTo>
                  <a:lnTo>
                    <a:pt x="241" y="176"/>
                  </a:lnTo>
                  <a:lnTo>
                    <a:pt x="241" y="176"/>
                  </a:lnTo>
                  <a:lnTo>
                    <a:pt x="241" y="176"/>
                  </a:lnTo>
                  <a:lnTo>
                    <a:pt x="242" y="176"/>
                  </a:lnTo>
                  <a:lnTo>
                    <a:pt x="242" y="176"/>
                  </a:lnTo>
                  <a:lnTo>
                    <a:pt x="243" y="175"/>
                  </a:lnTo>
                  <a:lnTo>
                    <a:pt x="243" y="175"/>
                  </a:lnTo>
                  <a:lnTo>
                    <a:pt x="244" y="175"/>
                  </a:lnTo>
                  <a:lnTo>
                    <a:pt x="244" y="175"/>
                  </a:lnTo>
                  <a:lnTo>
                    <a:pt x="244" y="175"/>
                  </a:lnTo>
                  <a:lnTo>
                    <a:pt x="245" y="175"/>
                  </a:lnTo>
                  <a:lnTo>
                    <a:pt x="245" y="174"/>
                  </a:lnTo>
                  <a:lnTo>
                    <a:pt x="246" y="174"/>
                  </a:lnTo>
                  <a:lnTo>
                    <a:pt x="246" y="174"/>
                  </a:lnTo>
                  <a:lnTo>
                    <a:pt x="247" y="174"/>
                  </a:lnTo>
                  <a:lnTo>
                    <a:pt x="247" y="174"/>
                  </a:lnTo>
                  <a:lnTo>
                    <a:pt x="248" y="173"/>
                  </a:lnTo>
                  <a:lnTo>
                    <a:pt x="248" y="173"/>
                  </a:lnTo>
                  <a:lnTo>
                    <a:pt x="249" y="173"/>
                  </a:lnTo>
                  <a:lnTo>
                    <a:pt x="249" y="173"/>
                  </a:lnTo>
                  <a:lnTo>
                    <a:pt x="250" y="173"/>
                  </a:lnTo>
                  <a:lnTo>
                    <a:pt x="250" y="173"/>
                  </a:lnTo>
                  <a:lnTo>
                    <a:pt x="247" y="163"/>
                  </a:lnTo>
                  <a:close/>
                  <a:moveTo>
                    <a:pt x="217" y="178"/>
                  </a:moveTo>
                  <a:lnTo>
                    <a:pt x="217" y="178"/>
                  </a:lnTo>
                  <a:lnTo>
                    <a:pt x="217" y="179"/>
                  </a:lnTo>
                  <a:lnTo>
                    <a:pt x="217" y="179"/>
                  </a:lnTo>
                  <a:lnTo>
                    <a:pt x="216" y="179"/>
                  </a:lnTo>
                  <a:lnTo>
                    <a:pt x="216" y="180"/>
                  </a:lnTo>
                  <a:lnTo>
                    <a:pt x="215" y="180"/>
                  </a:lnTo>
                  <a:lnTo>
                    <a:pt x="215" y="180"/>
                  </a:lnTo>
                  <a:lnTo>
                    <a:pt x="215" y="181"/>
                  </a:lnTo>
                  <a:lnTo>
                    <a:pt x="214" y="181"/>
                  </a:lnTo>
                  <a:lnTo>
                    <a:pt x="214" y="181"/>
                  </a:lnTo>
                  <a:lnTo>
                    <a:pt x="213" y="182"/>
                  </a:lnTo>
                  <a:lnTo>
                    <a:pt x="213" y="182"/>
                  </a:lnTo>
                  <a:lnTo>
                    <a:pt x="212" y="183"/>
                  </a:lnTo>
                  <a:lnTo>
                    <a:pt x="212" y="183"/>
                  </a:lnTo>
                  <a:lnTo>
                    <a:pt x="212" y="183"/>
                  </a:lnTo>
                  <a:lnTo>
                    <a:pt x="211" y="184"/>
                  </a:lnTo>
                  <a:lnTo>
                    <a:pt x="211" y="184"/>
                  </a:lnTo>
                  <a:lnTo>
                    <a:pt x="210" y="184"/>
                  </a:lnTo>
                  <a:lnTo>
                    <a:pt x="210" y="185"/>
                  </a:lnTo>
                  <a:lnTo>
                    <a:pt x="210" y="185"/>
                  </a:lnTo>
                  <a:lnTo>
                    <a:pt x="209" y="186"/>
                  </a:lnTo>
                  <a:lnTo>
                    <a:pt x="209" y="186"/>
                  </a:lnTo>
                  <a:lnTo>
                    <a:pt x="217" y="193"/>
                  </a:lnTo>
                  <a:lnTo>
                    <a:pt x="217" y="193"/>
                  </a:lnTo>
                  <a:lnTo>
                    <a:pt x="217" y="193"/>
                  </a:lnTo>
                  <a:lnTo>
                    <a:pt x="218" y="192"/>
                  </a:lnTo>
                  <a:lnTo>
                    <a:pt x="218" y="192"/>
                  </a:lnTo>
                  <a:lnTo>
                    <a:pt x="218" y="192"/>
                  </a:lnTo>
                  <a:lnTo>
                    <a:pt x="219" y="191"/>
                  </a:lnTo>
                  <a:lnTo>
                    <a:pt x="219" y="191"/>
                  </a:lnTo>
                  <a:lnTo>
                    <a:pt x="219" y="191"/>
                  </a:lnTo>
                  <a:lnTo>
                    <a:pt x="220" y="190"/>
                  </a:lnTo>
                  <a:lnTo>
                    <a:pt x="220" y="190"/>
                  </a:lnTo>
                  <a:lnTo>
                    <a:pt x="220" y="190"/>
                  </a:lnTo>
                  <a:lnTo>
                    <a:pt x="221" y="189"/>
                  </a:lnTo>
                  <a:lnTo>
                    <a:pt x="221" y="189"/>
                  </a:lnTo>
                  <a:lnTo>
                    <a:pt x="221" y="189"/>
                  </a:lnTo>
                  <a:lnTo>
                    <a:pt x="222" y="188"/>
                  </a:lnTo>
                  <a:lnTo>
                    <a:pt x="222" y="188"/>
                  </a:lnTo>
                  <a:lnTo>
                    <a:pt x="223" y="188"/>
                  </a:lnTo>
                  <a:lnTo>
                    <a:pt x="223" y="188"/>
                  </a:lnTo>
                  <a:lnTo>
                    <a:pt x="223" y="187"/>
                  </a:lnTo>
                  <a:lnTo>
                    <a:pt x="224" y="187"/>
                  </a:lnTo>
                  <a:lnTo>
                    <a:pt x="224" y="187"/>
                  </a:lnTo>
                  <a:lnTo>
                    <a:pt x="217" y="178"/>
                  </a:lnTo>
                  <a:close/>
                  <a:moveTo>
                    <a:pt x="195" y="204"/>
                  </a:moveTo>
                  <a:lnTo>
                    <a:pt x="195" y="204"/>
                  </a:lnTo>
                  <a:lnTo>
                    <a:pt x="195" y="204"/>
                  </a:lnTo>
                  <a:lnTo>
                    <a:pt x="195" y="205"/>
                  </a:lnTo>
                  <a:lnTo>
                    <a:pt x="195" y="205"/>
                  </a:lnTo>
                  <a:lnTo>
                    <a:pt x="194" y="206"/>
                  </a:lnTo>
                  <a:lnTo>
                    <a:pt x="194" y="206"/>
                  </a:lnTo>
                  <a:lnTo>
                    <a:pt x="194" y="206"/>
                  </a:lnTo>
                  <a:lnTo>
                    <a:pt x="194" y="207"/>
                  </a:lnTo>
                  <a:lnTo>
                    <a:pt x="193" y="207"/>
                  </a:lnTo>
                  <a:lnTo>
                    <a:pt x="193" y="208"/>
                  </a:lnTo>
                  <a:lnTo>
                    <a:pt x="193" y="208"/>
                  </a:lnTo>
                  <a:lnTo>
                    <a:pt x="193" y="209"/>
                  </a:lnTo>
                  <a:lnTo>
                    <a:pt x="192" y="209"/>
                  </a:lnTo>
                  <a:lnTo>
                    <a:pt x="192" y="210"/>
                  </a:lnTo>
                  <a:lnTo>
                    <a:pt x="192" y="210"/>
                  </a:lnTo>
                  <a:lnTo>
                    <a:pt x="192" y="211"/>
                  </a:lnTo>
                  <a:lnTo>
                    <a:pt x="191" y="211"/>
                  </a:lnTo>
                  <a:lnTo>
                    <a:pt x="191" y="212"/>
                  </a:lnTo>
                  <a:lnTo>
                    <a:pt x="191" y="213"/>
                  </a:lnTo>
                  <a:lnTo>
                    <a:pt x="191" y="213"/>
                  </a:lnTo>
                  <a:lnTo>
                    <a:pt x="190" y="214"/>
                  </a:lnTo>
                  <a:lnTo>
                    <a:pt x="190" y="214"/>
                  </a:lnTo>
                  <a:lnTo>
                    <a:pt x="200" y="218"/>
                  </a:lnTo>
                  <a:lnTo>
                    <a:pt x="200" y="218"/>
                  </a:lnTo>
                  <a:lnTo>
                    <a:pt x="200" y="217"/>
                  </a:lnTo>
                  <a:lnTo>
                    <a:pt x="200" y="217"/>
                  </a:lnTo>
                  <a:lnTo>
                    <a:pt x="201" y="216"/>
                  </a:lnTo>
                  <a:lnTo>
                    <a:pt x="201" y="216"/>
                  </a:lnTo>
                  <a:lnTo>
                    <a:pt x="201" y="216"/>
                  </a:lnTo>
                  <a:lnTo>
                    <a:pt x="201" y="215"/>
                  </a:lnTo>
                  <a:lnTo>
                    <a:pt x="202" y="215"/>
                  </a:lnTo>
                  <a:lnTo>
                    <a:pt x="202" y="214"/>
                  </a:lnTo>
                  <a:lnTo>
                    <a:pt x="202" y="214"/>
                  </a:lnTo>
                  <a:lnTo>
                    <a:pt x="202" y="213"/>
                  </a:lnTo>
                  <a:lnTo>
                    <a:pt x="202" y="213"/>
                  </a:lnTo>
                  <a:lnTo>
                    <a:pt x="203" y="212"/>
                  </a:lnTo>
                  <a:lnTo>
                    <a:pt x="203" y="212"/>
                  </a:lnTo>
                  <a:lnTo>
                    <a:pt x="203" y="212"/>
                  </a:lnTo>
                  <a:lnTo>
                    <a:pt x="203" y="211"/>
                  </a:lnTo>
                  <a:lnTo>
                    <a:pt x="204" y="211"/>
                  </a:lnTo>
                  <a:lnTo>
                    <a:pt x="204" y="210"/>
                  </a:lnTo>
                  <a:lnTo>
                    <a:pt x="204" y="210"/>
                  </a:lnTo>
                  <a:lnTo>
                    <a:pt x="204" y="209"/>
                  </a:lnTo>
                  <a:lnTo>
                    <a:pt x="204" y="209"/>
                  </a:lnTo>
                  <a:lnTo>
                    <a:pt x="195" y="204"/>
                  </a:lnTo>
                  <a:close/>
                  <a:moveTo>
                    <a:pt x="184" y="235"/>
                  </a:moveTo>
                  <a:lnTo>
                    <a:pt x="184" y="235"/>
                  </a:lnTo>
                  <a:lnTo>
                    <a:pt x="184" y="236"/>
                  </a:lnTo>
                  <a:lnTo>
                    <a:pt x="184" y="236"/>
                  </a:lnTo>
                  <a:lnTo>
                    <a:pt x="184" y="237"/>
                  </a:lnTo>
                  <a:lnTo>
                    <a:pt x="184" y="238"/>
                  </a:lnTo>
                  <a:lnTo>
                    <a:pt x="183" y="238"/>
                  </a:lnTo>
                  <a:lnTo>
                    <a:pt x="183" y="239"/>
                  </a:lnTo>
                  <a:lnTo>
                    <a:pt x="183" y="239"/>
                  </a:lnTo>
                  <a:lnTo>
                    <a:pt x="183" y="240"/>
                  </a:lnTo>
                  <a:lnTo>
                    <a:pt x="183" y="240"/>
                  </a:lnTo>
                  <a:lnTo>
                    <a:pt x="183" y="241"/>
                  </a:lnTo>
                  <a:lnTo>
                    <a:pt x="183" y="242"/>
                  </a:lnTo>
                  <a:lnTo>
                    <a:pt x="183" y="242"/>
                  </a:lnTo>
                  <a:lnTo>
                    <a:pt x="183" y="243"/>
                  </a:lnTo>
                  <a:lnTo>
                    <a:pt x="183" y="243"/>
                  </a:lnTo>
                  <a:lnTo>
                    <a:pt x="183" y="244"/>
                  </a:lnTo>
                  <a:lnTo>
                    <a:pt x="183" y="245"/>
                  </a:lnTo>
                  <a:lnTo>
                    <a:pt x="183" y="245"/>
                  </a:lnTo>
                  <a:lnTo>
                    <a:pt x="183" y="246"/>
                  </a:lnTo>
                  <a:lnTo>
                    <a:pt x="183" y="246"/>
                  </a:lnTo>
                  <a:lnTo>
                    <a:pt x="183" y="247"/>
                  </a:lnTo>
                  <a:lnTo>
                    <a:pt x="193" y="247"/>
                  </a:lnTo>
                  <a:lnTo>
                    <a:pt x="193" y="247"/>
                  </a:lnTo>
                  <a:lnTo>
                    <a:pt x="193" y="246"/>
                  </a:lnTo>
                  <a:lnTo>
                    <a:pt x="193" y="246"/>
                  </a:lnTo>
                  <a:lnTo>
                    <a:pt x="193" y="245"/>
                  </a:lnTo>
                  <a:lnTo>
                    <a:pt x="193" y="245"/>
                  </a:lnTo>
                  <a:lnTo>
                    <a:pt x="194" y="244"/>
                  </a:lnTo>
                  <a:lnTo>
                    <a:pt x="194" y="244"/>
                  </a:lnTo>
                  <a:lnTo>
                    <a:pt x="194" y="243"/>
                  </a:lnTo>
                  <a:lnTo>
                    <a:pt x="194" y="243"/>
                  </a:lnTo>
                  <a:lnTo>
                    <a:pt x="194" y="242"/>
                  </a:lnTo>
                  <a:lnTo>
                    <a:pt x="194" y="242"/>
                  </a:lnTo>
                  <a:lnTo>
                    <a:pt x="194" y="241"/>
                  </a:lnTo>
                  <a:lnTo>
                    <a:pt x="194" y="241"/>
                  </a:lnTo>
                  <a:lnTo>
                    <a:pt x="194" y="240"/>
                  </a:lnTo>
                  <a:lnTo>
                    <a:pt x="194" y="240"/>
                  </a:lnTo>
                  <a:lnTo>
                    <a:pt x="194" y="239"/>
                  </a:lnTo>
                  <a:lnTo>
                    <a:pt x="194" y="239"/>
                  </a:lnTo>
                  <a:lnTo>
                    <a:pt x="194" y="238"/>
                  </a:lnTo>
                  <a:lnTo>
                    <a:pt x="194" y="238"/>
                  </a:lnTo>
                  <a:lnTo>
                    <a:pt x="194" y="237"/>
                  </a:lnTo>
                  <a:lnTo>
                    <a:pt x="184" y="235"/>
                  </a:lnTo>
                  <a:close/>
                  <a:moveTo>
                    <a:pt x="185" y="269"/>
                  </a:moveTo>
                  <a:lnTo>
                    <a:pt x="185" y="269"/>
                  </a:lnTo>
                  <a:lnTo>
                    <a:pt x="185" y="269"/>
                  </a:lnTo>
                  <a:lnTo>
                    <a:pt x="185" y="270"/>
                  </a:lnTo>
                  <a:lnTo>
                    <a:pt x="185" y="270"/>
                  </a:lnTo>
                  <a:lnTo>
                    <a:pt x="185" y="271"/>
                  </a:lnTo>
                  <a:lnTo>
                    <a:pt x="185" y="271"/>
                  </a:lnTo>
                  <a:lnTo>
                    <a:pt x="185" y="272"/>
                  </a:lnTo>
                  <a:lnTo>
                    <a:pt x="185" y="272"/>
                  </a:lnTo>
                  <a:lnTo>
                    <a:pt x="185" y="273"/>
                  </a:lnTo>
                  <a:lnTo>
                    <a:pt x="186" y="273"/>
                  </a:lnTo>
                  <a:lnTo>
                    <a:pt x="186" y="274"/>
                  </a:lnTo>
                  <a:lnTo>
                    <a:pt x="186" y="275"/>
                  </a:lnTo>
                  <a:lnTo>
                    <a:pt x="186" y="275"/>
                  </a:lnTo>
                  <a:lnTo>
                    <a:pt x="186" y="276"/>
                  </a:lnTo>
                  <a:lnTo>
                    <a:pt x="186" y="276"/>
                  </a:lnTo>
                  <a:lnTo>
                    <a:pt x="186" y="277"/>
                  </a:lnTo>
                  <a:lnTo>
                    <a:pt x="187" y="277"/>
                  </a:lnTo>
                  <a:lnTo>
                    <a:pt x="187" y="278"/>
                  </a:lnTo>
                  <a:lnTo>
                    <a:pt x="187" y="278"/>
                  </a:lnTo>
                  <a:lnTo>
                    <a:pt x="187" y="279"/>
                  </a:lnTo>
                  <a:lnTo>
                    <a:pt x="187" y="279"/>
                  </a:lnTo>
                  <a:lnTo>
                    <a:pt x="187" y="280"/>
                  </a:lnTo>
                  <a:lnTo>
                    <a:pt x="197" y="276"/>
                  </a:lnTo>
                  <a:lnTo>
                    <a:pt x="197" y="276"/>
                  </a:lnTo>
                  <a:lnTo>
                    <a:pt x="197" y="276"/>
                  </a:lnTo>
                  <a:lnTo>
                    <a:pt x="197" y="275"/>
                  </a:lnTo>
                  <a:lnTo>
                    <a:pt x="197" y="275"/>
                  </a:lnTo>
                  <a:lnTo>
                    <a:pt x="197" y="274"/>
                  </a:lnTo>
                  <a:lnTo>
                    <a:pt x="197" y="274"/>
                  </a:lnTo>
                  <a:lnTo>
                    <a:pt x="196" y="273"/>
                  </a:lnTo>
                  <a:lnTo>
                    <a:pt x="196" y="273"/>
                  </a:lnTo>
                  <a:lnTo>
                    <a:pt x="196" y="272"/>
                  </a:lnTo>
                  <a:lnTo>
                    <a:pt x="196" y="272"/>
                  </a:lnTo>
                  <a:lnTo>
                    <a:pt x="196" y="271"/>
                  </a:lnTo>
                  <a:lnTo>
                    <a:pt x="196" y="271"/>
                  </a:lnTo>
                  <a:lnTo>
                    <a:pt x="196" y="270"/>
                  </a:lnTo>
                  <a:lnTo>
                    <a:pt x="196" y="270"/>
                  </a:lnTo>
                  <a:lnTo>
                    <a:pt x="195" y="269"/>
                  </a:lnTo>
                  <a:lnTo>
                    <a:pt x="195" y="269"/>
                  </a:lnTo>
                  <a:lnTo>
                    <a:pt x="195" y="268"/>
                  </a:lnTo>
                  <a:lnTo>
                    <a:pt x="195" y="268"/>
                  </a:lnTo>
                  <a:lnTo>
                    <a:pt x="195" y="267"/>
                  </a:lnTo>
                  <a:lnTo>
                    <a:pt x="195" y="267"/>
                  </a:lnTo>
                  <a:lnTo>
                    <a:pt x="195" y="267"/>
                  </a:lnTo>
                  <a:lnTo>
                    <a:pt x="185" y="269"/>
                  </a:lnTo>
                  <a:close/>
                  <a:moveTo>
                    <a:pt x="197" y="300"/>
                  </a:moveTo>
                  <a:lnTo>
                    <a:pt x="197" y="300"/>
                  </a:lnTo>
                  <a:lnTo>
                    <a:pt x="197" y="300"/>
                  </a:lnTo>
                  <a:lnTo>
                    <a:pt x="197" y="301"/>
                  </a:lnTo>
                  <a:lnTo>
                    <a:pt x="198" y="301"/>
                  </a:lnTo>
                  <a:lnTo>
                    <a:pt x="198" y="302"/>
                  </a:lnTo>
                  <a:lnTo>
                    <a:pt x="198" y="302"/>
                  </a:lnTo>
                  <a:lnTo>
                    <a:pt x="199" y="302"/>
                  </a:lnTo>
                  <a:lnTo>
                    <a:pt x="199" y="303"/>
                  </a:lnTo>
                  <a:lnTo>
                    <a:pt x="199" y="303"/>
                  </a:lnTo>
                  <a:lnTo>
                    <a:pt x="200" y="304"/>
                  </a:lnTo>
                  <a:lnTo>
                    <a:pt x="200" y="304"/>
                  </a:lnTo>
                  <a:lnTo>
                    <a:pt x="200" y="305"/>
                  </a:lnTo>
                  <a:lnTo>
                    <a:pt x="201" y="305"/>
                  </a:lnTo>
                  <a:lnTo>
                    <a:pt x="201" y="306"/>
                  </a:lnTo>
                  <a:lnTo>
                    <a:pt x="201" y="306"/>
                  </a:lnTo>
                  <a:lnTo>
                    <a:pt x="202" y="306"/>
                  </a:lnTo>
                  <a:lnTo>
                    <a:pt x="202" y="307"/>
                  </a:lnTo>
                  <a:lnTo>
                    <a:pt x="202" y="307"/>
                  </a:lnTo>
                  <a:lnTo>
                    <a:pt x="203" y="308"/>
                  </a:lnTo>
                  <a:lnTo>
                    <a:pt x="203" y="308"/>
                  </a:lnTo>
                  <a:lnTo>
                    <a:pt x="203" y="309"/>
                  </a:lnTo>
                  <a:lnTo>
                    <a:pt x="204" y="309"/>
                  </a:lnTo>
                  <a:lnTo>
                    <a:pt x="212" y="302"/>
                  </a:lnTo>
                  <a:lnTo>
                    <a:pt x="212" y="302"/>
                  </a:lnTo>
                  <a:lnTo>
                    <a:pt x="211" y="302"/>
                  </a:lnTo>
                  <a:lnTo>
                    <a:pt x="211" y="301"/>
                  </a:lnTo>
                  <a:lnTo>
                    <a:pt x="211" y="301"/>
                  </a:lnTo>
                  <a:lnTo>
                    <a:pt x="210" y="300"/>
                  </a:lnTo>
                  <a:lnTo>
                    <a:pt x="210" y="300"/>
                  </a:lnTo>
                  <a:lnTo>
                    <a:pt x="210" y="300"/>
                  </a:lnTo>
                  <a:lnTo>
                    <a:pt x="209" y="299"/>
                  </a:lnTo>
                  <a:lnTo>
                    <a:pt x="209" y="299"/>
                  </a:lnTo>
                  <a:lnTo>
                    <a:pt x="209" y="298"/>
                  </a:lnTo>
                  <a:lnTo>
                    <a:pt x="209" y="298"/>
                  </a:lnTo>
                  <a:lnTo>
                    <a:pt x="208" y="298"/>
                  </a:lnTo>
                  <a:lnTo>
                    <a:pt x="208" y="297"/>
                  </a:lnTo>
                  <a:lnTo>
                    <a:pt x="208" y="297"/>
                  </a:lnTo>
                  <a:lnTo>
                    <a:pt x="207" y="296"/>
                  </a:lnTo>
                  <a:lnTo>
                    <a:pt x="207" y="296"/>
                  </a:lnTo>
                  <a:lnTo>
                    <a:pt x="207" y="296"/>
                  </a:lnTo>
                  <a:lnTo>
                    <a:pt x="207" y="295"/>
                  </a:lnTo>
                  <a:lnTo>
                    <a:pt x="206" y="295"/>
                  </a:lnTo>
                  <a:lnTo>
                    <a:pt x="206" y="294"/>
                  </a:lnTo>
                  <a:lnTo>
                    <a:pt x="206" y="294"/>
                  </a:lnTo>
                  <a:lnTo>
                    <a:pt x="197" y="300"/>
                  </a:lnTo>
                  <a:close/>
                  <a:moveTo>
                    <a:pt x="220" y="324"/>
                  </a:moveTo>
                  <a:lnTo>
                    <a:pt x="220" y="324"/>
                  </a:lnTo>
                  <a:lnTo>
                    <a:pt x="220" y="325"/>
                  </a:lnTo>
                  <a:lnTo>
                    <a:pt x="221" y="325"/>
                  </a:lnTo>
                  <a:lnTo>
                    <a:pt x="221" y="325"/>
                  </a:lnTo>
                  <a:lnTo>
                    <a:pt x="221" y="326"/>
                  </a:lnTo>
                  <a:lnTo>
                    <a:pt x="222" y="326"/>
                  </a:lnTo>
                  <a:lnTo>
                    <a:pt x="222" y="326"/>
                  </a:lnTo>
                  <a:lnTo>
                    <a:pt x="223" y="327"/>
                  </a:lnTo>
                  <a:lnTo>
                    <a:pt x="223" y="327"/>
                  </a:lnTo>
                  <a:lnTo>
                    <a:pt x="224" y="327"/>
                  </a:lnTo>
                  <a:lnTo>
                    <a:pt x="224" y="328"/>
                  </a:lnTo>
                  <a:lnTo>
                    <a:pt x="225" y="328"/>
                  </a:lnTo>
                  <a:lnTo>
                    <a:pt x="225" y="328"/>
                  </a:lnTo>
                  <a:lnTo>
                    <a:pt x="226" y="328"/>
                  </a:lnTo>
                  <a:lnTo>
                    <a:pt x="226" y="329"/>
                  </a:lnTo>
                  <a:lnTo>
                    <a:pt x="227" y="329"/>
                  </a:lnTo>
                  <a:lnTo>
                    <a:pt x="227" y="329"/>
                  </a:lnTo>
                  <a:lnTo>
                    <a:pt x="228" y="330"/>
                  </a:lnTo>
                  <a:lnTo>
                    <a:pt x="228" y="330"/>
                  </a:lnTo>
                  <a:lnTo>
                    <a:pt x="228" y="330"/>
                  </a:lnTo>
                  <a:lnTo>
                    <a:pt x="229" y="330"/>
                  </a:lnTo>
                  <a:lnTo>
                    <a:pt x="229" y="331"/>
                  </a:lnTo>
                  <a:lnTo>
                    <a:pt x="235" y="321"/>
                  </a:lnTo>
                  <a:lnTo>
                    <a:pt x="234" y="321"/>
                  </a:lnTo>
                  <a:lnTo>
                    <a:pt x="234" y="321"/>
                  </a:lnTo>
                  <a:lnTo>
                    <a:pt x="233" y="321"/>
                  </a:lnTo>
                  <a:lnTo>
                    <a:pt x="233" y="320"/>
                  </a:lnTo>
                  <a:lnTo>
                    <a:pt x="233" y="320"/>
                  </a:lnTo>
                  <a:lnTo>
                    <a:pt x="232" y="320"/>
                  </a:lnTo>
                  <a:lnTo>
                    <a:pt x="232" y="320"/>
                  </a:lnTo>
                  <a:lnTo>
                    <a:pt x="231" y="319"/>
                  </a:lnTo>
                  <a:lnTo>
                    <a:pt x="231" y="319"/>
                  </a:lnTo>
                  <a:lnTo>
                    <a:pt x="230" y="319"/>
                  </a:lnTo>
                  <a:lnTo>
                    <a:pt x="230" y="319"/>
                  </a:lnTo>
                  <a:lnTo>
                    <a:pt x="230" y="318"/>
                  </a:lnTo>
                  <a:lnTo>
                    <a:pt x="229" y="318"/>
                  </a:lnTo>
                  <a:lnTo>
                    <a:pt x="229" y="318"/>
                  </a:lnTo>
                  <a:lnTo>
                    <a:pt x="228" y="318"/>
                  </a:lnTo>
                  <a:lnTo>
                    <a:pt x="228" y="317"/>
                  </a:lnTo>
                  <a:lnTo>
                    <a:pt x="228" y="317"/>
                  </a:lnTo>
                  <a:lnTo>
                    <a:pt x="227" y="317"/>
                  </a:lnTo>
                  <a:lnTo>
                    <a:pt x="227" y="316"/>
                  </a:lnTo>
                  <a:lnTo>
                    <a:pt x="226" y="316"/>
                  </a:lnTo>
                  <a:lnTo>
                    <a:pt x="226" y="316"/>
                  </a:lnTo>
                  <a:lnTo>
                    <a:pt x="220" y="324"/>
                  </a:lnTo>
                  <a:close/>
                  <a:moveTo>
                    <a:pt x="250" y="339"/>
                  </a:moveTo>
                  <a:lnTo>
                    <a:pt x="250" y="339"/>
                  </a:lnTo>
                  <a:lnTo>
                    <a:pt x="250" y="339"/>
                  </a:lnTo>
                  <a:lnTo>
                    <a:pt x="251" y="339"/>
                  </a:lnTo>
                  <a:lnTo>
                    <a:pt x="251" y="340"/>
                  </a:lnTo>
                  <a:lnTo>
                    <a:pt x="252" y="340"/>
                  </a:lnTo>
                  <a:lnTo>
                    <a:pt x="252" y="340"/>
                  </a:lnTo>
                  <a:lnTo>
                    <a:pt x="253" y="340"/>
                  </a:lnTo>
                  <a:lnTo>
                    <a:pt x="253" y="340"/>
                  </a:lnTo>
                  <a:lnTo>
                    <a:pt x="254" y="340"/>
                  </a:lnTo>
                  <a:lnTo>
                    <a:pt x="255" y="340"/>
                  </a:lnTo>
                  <a:lnTo>
                    <a:pt x="255" y="341"/>
                  </a:lnTo>
                  <a:lnTo>
                    <a:pt x="256" y="341"/>
                  </a:lnTo>
                  <a:lnTo>
                    <a:pt x="256" y="341"/>
                  </a:lnTo>
                  <a:lnTo>
                    <a:pt x="257" y="341"/>
                  </a:lnTo>
                  <a:lnTo>
                    <a:pt x="257" y="341"/>
                  </a:lnTo>
                  <a:lnTo>
                    <a:pt x="258" y="341"/>
                  </a:lnTo>
                  <a:lnTo>
                    <a:pt x="259" y="341"/>
                  </a:lnTo>
                  <a:lnTo>
                    <a:pt x="259" y="341"/>
                  </a:lnTo>
                  <a:lnTo>
                    <a:pt x="260" y="341"/>
                  </a:lnTo>
                  <a:lnTo>
                    <a:pt x="260" y="341"/>
                  </a:lnTo>
                  <a:lnTo>
                    <a:pt x="261" y="342"/>
                  </a:lnTo>
                  <a:lnTo>
                    <a:pt x="261" y="342"/>
                  </a:lnTo>
                  <a:lnTo>
                    <a:pt x="263" y="331"/>
                  </a:lnTo>
                  <a:lnTo>
                    <a:pt x="262" y="331"/>
                  </a:lnTo>
                  <a:lnTo>
                    <a:pt x="262" y="331"/>
                  </a:lnTo>
                  <a:lnTo>
                    <a:pt x="261" y="331"/>
                  </a:lnTo>
                  <a:lnTo>
                    <a:pt x="261" y="331"/>
                  </a:lnTo>
                  <a:lnTo>
                    <a:pt x="260" y="331"/>
                  </a:lnTo>
                  <a:lnTo>
                    <a:pt x="260" y="331"/>
                  </a:lnTo>
                  <a:lnTo>
                    <a:pt x="259" y="331"/>
                  </a:lnTo>
                  <a:lnTo>
                    <a:pt x="259" y="330"/>
                  </a:lnTo>
                  <a:lnTo>
                    <a:pt x="258" y="330"/>
                  </a:lnTo>
                  <a:lnTo>
                    <a:pt x="258" y="330"/>
                  </a:lnTo>
                  <a:lnTo>
                    <a:pt x="257" y="330"/>
                  </a:lnTo>
                  <a:lnTo>
                    <a:pt x="257" y="330"/>
                  </a:lnTo>
                  <a:lnTo>
                    <a:pt x="256" y="330"/>
                  </a:lnTo>
                  <a:lnTo>
                    <a:pt x="256" y="330"/>
                  </a:lnTo>
                  <a:lnTo>
                    <a:pt x="255" y="330"/>
                  </a:lnTo>
                  <a:lnTo>
                    <a:pt x="255" y="330"/>
                  </a:lnTo>
                  <a:lnTo>
                    <a:pt x="254" y="329"/>
                  </a:lnTo>
                  <a:lnTo>
                    <a:pt x="254" y="329"/>
                  </a:lnTo>
                  <a:lnTo>
                    <a:pt x="253" y="329"/>
                  </a:lnTo>
                  <a:lnTo>
                    <a:pt x="253" y="329"/>
                  </a:lnTo>
                  <a:lnTo>
                    <a:pt x="253" y="329"/>
                  </a:lnTo>
                  <a:lnTo>
                    <a:pt x="250" y="339"/>
                  </a:lnTo>
                  <a:close/>
                  <a:moveTo>
                    <a:pt x="283" y="342"/>
                  </a:moveTo>
                  <a:lnTo>
                    <a:pt x="283" y="342"/>
                  </a:lnTo>
                  <a:lnTo>
                    <a:pt x="284" y="342"/>
                  </a:lnTo>
                  <a:lnTo>
                    <a:pt x="284" y="342"/>
                  </a:lnTo>
                  <a:lnTo>
                    <a:pt x="285" y="342"/>
                  </a:lnTo>
                  <a:lnTo>
                    <a:pt x="285" y="342"/>
                  </a:lnTo>
                  <a:lnTo>
                    <a:pt x="286" y="342"/>
                  </a:lnTo>
                  <a:lnTo>
                    <a:pt x="287" y="342"/>
                  </a:lnTo>
                  <a:lnTo>
                    <a:pt x="287" y="342"/>
                  </a:lnTo>
                  <a:lnTo>
                    <a:pt x="288" y="342"/>
                  </a:lnTo>
                  <a:lnTo>
                    <a:pt x="288" y="342"/>
                  </a:lnTo>
                  <a:lnTo>
                    <a:pt x="289" y="342"/>
                  </a:lnTo>
                  <a:lnTo>
                    <a:pt x="289" y="341"/>
                  </a:lnTo>
                  <a:lnTo>
                    <a:pt x="290" y="341"/>
                  </a:lnTo>
                  <a:lnTo>
                    <a:pt x="291" y="341"/>
                  </a:lnTo>
                  <a:lnTo>
                    <a:pt x="291" y="341"/>
                  </a:lnTo>
                  <a:lnTo>
                    <a:pt x="292" y="341"/>
                  </a:lnTo>
                  <a:lnTo>
                    <a:pt x="292" y="341"/>
                  </a:lnTo>
                  <a:lnTo>
                    <a:pt x="293" y="341"/>
                  </a:lnTo>
                  <a:lnTo>
                    <a:pt x="293" y="341"/>
                  </a:lnTo>
                  <a:lnTo>
                    <a:pt x="294" y="341"/>
                  </a:lnTo>
                  <a:lnTo>
                    <a:pt x="295" y="341"/>
                  </a:lnTo>
                  <a:lnTo>
                    <a:pt x="295" y="341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1" y="330"/>
                  </a:lnTo>
                  <a:lnTo>
                    <a:pt x="291" y="330"/>
                  </a:lnTo>
                  <a:lnTo>
                    <a:pt x="290" y="331"/>
                  </a:lnTo>
                  <a:lnTo>
                    <a:pt x="290" y="331"/>
                  </a:lnTo>
                  <a:lnTo>
                    <a:pt x="289" y="331"/>
                  </a:lnTo>
                  <a:lnTo>
                    <a:pt x="289" y="331"/>
                  </a:lnTo>
                  <a:lnTo>
                    <a:pt x="288" y="331"/>
                  </a:lnTo>
                  <a:lnTo>
                    <a:pt x="288" y="331"/>
                  </a:lnTo>
                  <a:lnTo>
                    <a:pt x="287" y="331"/>
                  </a:lnTo>
                  <a:lnTo>
                    <a:pt x="287" y="331"/>
                  </a:lnTo>
                  <a:lnTo>
                    <a:pt x="286" y="331"/>
                  </a:lnTo>
                  <a:lnTo>
                    <a:pt x="286" y="331"/>
                  </a:lnTo>
                  <a:lnTo>
                    <a:pt x="285" y="331"/>
                  </a:lnTo>
                  <a:lnTo>
                    <a:pt x="285" y="331"/>
                  </a:lnTo>
                  <a:lnTo>
                    <a:pt x="284" y="332"/>
                  </a:lnTo>
                  <a:lnTo>
                    <a:pt x="284" y="332"/>
                  </a:lnTo>
                  <a:lnTo>
                    <a:pt x="283" y="332"/>
                  </a:lnTo>
                  <a:lnTo>
                    <a:pt x="283" y="332"/>
                  </a:lnTo>
                  <a:lnTo>
                    <a:pt x="282" y="332"/>
                  </a:lnTo>
                  <a:lnTo>
                    <a:pt x="283" y="342"/>
                  </a:lnTo>
                  <a:close/>
                  <a:moveTo>
                    <a:pt x="316" y="333"/>
                  </a:moveTo>
                  <a:lnTo>
                    <a:pt x="316" y="333"/>
                  </a:lnTo>
                  <a:lnTo>
                    <a:pt x="316" y="333"/>
                  </a:lnTo>
                  <a:lnTo>
                    <a:pt x="316" y="333"/>
                  </a:lnTo>
                  <a:lnTo>
                    <a:pt x="317" y="333"/>
                  </a:lnTo>
                  <a:lnTo>
                    <a:pt x="317" y="332"/>
                  </a:lnTo>
                  <a:lnTo>
                    <a:pt x="318" y="332"/>
                  </a:lnTo>
                  <a:lnTo>
                    <a:pt x="318" y="332"/>
                  </a:lnTo>
                  <a:lnTo>
                    <a:pt x="319" y="332"/>
                  </a:lnTo>
                  <a:lnTo>
                    <a:pt x="319" y="331"/>
                  </a:lnTo>
                  <a:lnTo>
                    <a:pt x="320" y="331"/>
                  </a:lnTo>
                  <a:lnTo>
                    <a:pt x="320" y="331"/>
                  </a:lnTo>
                  <a:lnTo>
                    <a:pt x="321" y="330"/>
                  </a:lnTo>
                  <a:lnTo>
                    <a:pt x="321" y="330"/>
                  </a:lnTo>
                  <a:lnTo>
                    <a:pt x="322" y="330"/>
                  </a:lnTo>
                  <a:lnTo>
                    <a:pt x="322" y="330"/>
                  </a:lnTo>
                  <a:lnTo>
                    <a:pt x="323" y="329"/>
                  </a:lnTo>
                  <a:lnTo>
                    <a:pt x="323" y="329"/>
                  </a:lnTo>
                  <a:lnTo>
                    <a:pt x="324" y="329"/>
                  </a:lnTo>
                  <a:lnTo>
                    <a:pt x="324" y="328"/>
                  </a:lnTo>
                  <a:lnTo>
                    <a:pt x="325" y="328"/>
                  </a:lnTo>
                  <a:lnTo>
                    <a:pt x="325" y="328"/>
                  </a:lnTo>
                  <a:lnTo>
                    <a:pt x="325" y="328"/>
                  </a:lnTo>
                  <a:lnTo>
                    <a:pt x="320" y="319"/>
                  </a:lnTo>
                  <a:lnTo>
                    <a:pt x="319" y="319"/>
                  </a:lnTo>
                  <a:lnTo>
                    <a:pt x="319" y="319"/>
                  </a:lnTo>
                  <a:lnTo>
                    <a:pt x="318" y="319"/>
                  </a:lnTo>
                  <a:lnTo>
                    <a:pt x="318" y="320"/>
                  </a:lnTo>
                  <a:lnTo>
                    <a:pt x="318" y="320"/>
                  </a:lnTo>
                  <a:lnTo>
                    <a:pt x="317" y="320"/>
                  </a:lnTo>
                  <a:lnTo>
                    <a:pt x="317" y="320"/>
                  </a:lnTo>
                  <a:lnTo>
                    <a:pt x="316" y="321"/>
                  </a:lnTo>
                  <a:lnTo>
                    <a:pt x="316" y="321"/>
                  </a:lnTo>
                  <a:lnTo>
                    <a:pt x="315" y="321"/>
                  </a:lnTo>
                  <a:lnTo>
                    <a:pt x="315" y="321"/>
                  </a:lnTo>
                  <a:lnTo>
                    <a:pt x="315" y="322"/>
                  </a:lnTo>
                  <a:lnTo>
                    <a:pt x="314" y="322"/>
                  </a:lnTo>
                  <a:lnTo>
                    <a:pt x="314" y="322"/>
                  </a:lnTo>
                  <a:lnTo>
                    <a:pt x="313" y="322"/>
                  </a:lnTo>
                  <a:lnTo>
                    <a:pt x="313" y="323"/>
                  </a:lnTo>
                  <a:lnTo>
                    <a:pt x="312" y="323"/>
                  </a:lnTo>
                  <a:lnTo>
                    <a:pt x="312" y="323"/>
                  </a:lnTo>
                  <a:lnTo>
                    <a:pt x="312" y="323"/>
                  </a:lnTo>
                  <a:lnTo>
                    <a:pt x="311" y="324"/>
                  </a:lnTo>
                  <a:lnTo>
                    <a:pt x="311" y="324"/>
                  </a:lnTo>
                  <a:lnTo>
                    <a:pt x="316" y="333"/>
                  </a:lnTo>
                  <a:close/>
                  <a:moveTo>
                    <a:pt x="343" y="313"/>
                  </a:moveTo>
                  <a:lnTo>
                    <a:pt x="343" y="313"/>
                  </a:lnTo>
                  <a:lnTo>
                    <a:pt x="343" y="313"/>
                  </a:lnTo>
                  <a:lnTo>
                    <a:pt x="343" y="312"/>
                  </a:lnTo>
                  <a:lnTo>
                    <a:pt x="343" y="312"/>
                  </a:lnTo>
                  <a:lnTo>
                    <a:pt x="344" y="312"/>
                  </a:lnTo>
                  <a:lnTo>
                    <a:pt x="344" y="311"/>
                  </a:lnTo>
                  <a:lnTo>
                    <a:pt x="345" y="311"/>
                  </a:lnTo>
                  <a:lnTo>
                    <a:pt x="345" y="310"/>
                  </a:lnTo>
                  <a:lnTo>
                    <a:pt x="345" y="310"/>
                  </a:lnTo>
                  <a:lnTo>
                    <a:pt x="346" y="310"/>
                  </a:lnTo>
                  <a:lnTo>
                    <a:pt x="346" y="309"/>
                  </a:lnTo>
                  <a:lnTo>
                    <a:pt x="346" y="309"/>
                  </a:lnTo>
                  <a:lnTo>
                    <a:pt x="347" y="308"/>
                  </a:lnTo>
                  <a:lnTo>
                    <a:pt x="347" y="308"/>
                  </a:lnTo>
                  <a:lnTo>
                    <a:pt x="347" y="307"/>
                  </a:lnTo>
                  <a:lnTo>
                    <a:pt x="348" y="307"/>
                  </a:lnTo>
                  <a:lnTo>
                    <a:pt x="348" y="306"/>
                  </a:lnTo>
                  <a:lnTo>
                    <a:pt x="348" y="306"/>
                  </a:lnTo>
                  <a:lnTo>
                    <a:pt x="349" y="306"/>
                  </a:lnTo>
                  <a:lnTo>
                    <a:pt x="349" y="305"/>
                  </a:lnTo>
                  <a:lnTo>
                    <a:pt x="349" y="305"/>
                  </a:lnTo>
                  <a:lnTo>
                    <a:pt x="350" y="304"/>
                  </a:lnTo>
                  <a:lnTo>
                    <a:pt x="341" y="298"/>
                  </a:lnTo>
                  <a:lnTo>
                    <a:pt x="341" y="298"/>
                  </a:lnTo>
                  <a:lnTo>
                    <a:pt x="341" y="299"/>
                  </a:lnTo>
                  <a:lnTo>
                    <a:pt x="340" y="299"/>
                  </a:lnTo>
                  <a:lnTo>
                    <a:pt x="340" y="300"/>
                  </a:lnTo>
                  <a:lnTo>
                    <a:pt x="340" y="300"/>
                  </a:lnTo>
                  <a:lnTo>
                    <a:pt x="339" y="300"/>
                  </a:lnTo>
                  <a:lnTo>
                    <a:pt x="339" y="301"/>
                  </a:lnTo>
                  <a:lnTo>
                    <a:pt x="339" y="301"/>
                  </a:lnTo>
                  <a:lnTo>
                    <a:pt x="338" y="302"/>
                  </a:lnTo>
                  <a:lnTo>
                    <a:pt x="338" y="302"/>
                  </a:lnTo>
                  <a:lnTo>
                    <a:pt x="338" y="302"/>
                  </a:lnTo>
                  <a:lnTo>
                    <a:pt x="337" y="303"/>
                  </a:lnTo>
                  <a:lnTo>
                    <a:pt x="337" y="303"/>
                  </a:lnTo>
                  <a:lnTo>
                    <a:pt x="337" y="303"/>
                  </a:lnTo>
                  <a:lnTo>
                    <a:pt x="337" y="304"/>
                  </a:lnTo>
                  <a:lnTo>
                    <a:pt x="336" y="304"/>
                  </a:lnTo>
                  <a:lnTo>
                    <a:pt x="336" y="305"/>
                  </a:lnTo>
                  <a:lnTo>
                    <a:pt x="336" y="305"/>
                  </a:lnTo>
                  <a:lnTo>
                    <a:pt x="335" y="305"/>
                  </a:lnTo>
                  <a:lnTo>
                    <a:pt x="335" y="306"/>
                  </a:lnTo>
                  <a:lnTo>
                    <a:pt x="335" y="306"/>
                  </a:lnTo>
                  <a:lnTo>
                    <a:pt x="343" y="313"/>
                  </a:lnTo>
                  <a:close/>
                  <a:moveTo>
                    <a:pt x="360" y="285"/>
                  </a:moveTo>
                  <a:lnTo>
                    <a:pt x="360" y="285"/>
                  </a:lnTo>
                  <a:lnTo>
                    <a:pt x="361" y="284"/>
                  </a:lnTo>
                  <a:lnTo>
                    <a:pt x="361" y="284"/>
                  </a:lnTo>
                  <a:lnTo>
                    <a:pt x="361" y="283"/>
                  </a:lnTo>
                  <a:lnTo>
                    <a:pt x="361" y="283"/>
                  </a:lnTo>
                  <a:lnTo>
                    <a:pt x="361" y="282"/>
                  </a:lnTo>
                  <a:lnTo>
                    <a:pt x="362" y="282"/>
                  </a:lnTo>
                  <a:lnTo>
                    <a:pt x="362" y="281"/>
                  </a:lnTo>
                  <a:lnTo>
                    <a:pt x="362" y="281"/>
                  </a:lnTo>
                  <a:lnTo>
                    <a:pt x="362" y="280"/>
                  </a:lnTo>
                  <a:lnTo>
                    <a:pt x="362" y="279"/>
                  </a:lnTo>
                  <a:lnTo>
                    <a:pt x="363" y="279"/>
                  </a:lnTo>
                  <a:lnTo>
                    <a:pt x="363" y="278"/>
                  </a:lnTo>
                  <a:lnTo>
                    <a:pt x="363" y="278"/>
                  </a:lnTo>
                  <a:lnTo>
                    <a:pt x="363" y="277"/>
                  </a:lnTo>
                  <a:lnTo>
                    <a:pt x="363" y="277"/>
                  </a:lnTo>
                  <a:lnTo>
                    <a:pt x="363" y="276"/>
                  </a:lnTo>
                  <a:lnTo>
                    <a:pt x="364" y="276"/>
                  </a:lnTo>
                  <a:lnTo>
                    <a:pt x="364" y="275"/>
                  </a:lnTo>
                  <a:lnTo>
                    <a:pt x="364" y="275"/>
                  </a:lnTo>
                  <a:lnTo>
                    <a:pt x="364" y="274"/>
                  </a:lnTo>
                  <a:lnTo>
                    <a:pt x="364" y="274"/>
                  </a:lnTo>
                  <a:lnTo>
                    <a:pt x="354" y="271"/>
                  </a:lnTo>
                  <a:lnTo>
                    <a:pt x="354" y="271"/>
                  </a:lnTo>
                  <a:lnTo>
                    <a:pt x="354" y="272"/>
                  </a:lnTo>
                  <a:lnTo>
                    <a:pt x="353" y="272"/>
                  </a:lnTo>
                  <a:lnTo>
                    <a:pt x="353" y="273"/>
                  </a:lnTo>
                  <a:lnTo>
                    <a:pt x="353" y="273"/>
                  </a:lnTo>
                  <a:lnTo>
                    <a:pt x="353" y="274"/>
                  </a:lnTo>
                  <a:lnTo>
                    <a:pt x="353" y="274"/>
                  </a:lnTo>
                  <a:lnTo>
                    <a:pt x="353" y="275"/>
                  </a:lnTo>
                  <a:lnTo>
                    <a:pt x="353" y="275"/>
                  </a:lnTo>
                  <a:lnTo>
                    <a:pt x="352" y="276"/>
                  </a:lnTo>
                  <a:lnTo>
                    <a:pt x="352" y="276"/>
                  </a:lnTo>
                  <a:lnTo>
                    <a:pt x="352" y="277"/>
                  </a:lnTo>
                  <a:lnTo>
                    <a:pt x="352" y="277"/>
                  </a:lnTo>
                  <a:lnTo>
                    <a:pt x="352" y="278"/>
                  </a:lnTo>
                  <a:lnTo>
                    <a:pt x="352" y="278"/>
                  </a:lnTo>
                  <a:lnTo>
                    <a:pt x="351" y="278"/>
                  </a:lnTo>
                  <a:lnTo>
                    <a:pt x="351" y="279"/>
                  </a:lnTo>
                  <a:lnTo>
                    <a:pt x="351" y="279"/>
                  </a:lnTo>
                  <a:lnTo>
                    <a:pt x="351" y="280"/>
                  </a:lnTo>
                  <a:lnTo>
                    <a:pt x="351" y="280"/>
                  </a:lnTo>
                  <a:lnTo>
                    <a:pt x="351" y="281"/>
                  </a:lnTo>
                  <a:lnTo>
                    <a:pt x="360" y="285"/>
                  </a:lnTo>
                  <a:close/>
                  <a:moveTo>
                    <a:pt x="367" y="252"/>
                  </a:moveTo>
                  <a:lnTo>
                    <a:pt x="367" y="252"/>
                  </a:lnTo>
                  <a:lnTo>
                    <a:pt x="367" y="252"/>
                  </a:lnTo>
                  <a:lnTo>
                    <a:pt x="367" y="251"/>
                  </a:lnTo>
                  <a:lnTo>
                    <a:pt x="367" y="250"/>
                  </a:lnTo>
                  <a:lnTo>
                    <a:pt x="367" y="250"/>
                  </a:lnTo>
                  <a:lnTo>
                    <a:pt x="367" y="249"/>
                  </a:lnTo>
                  <a:lnTo>
                    <a:pt x="367" y="249"/>
                  </a:lnTo>
                  <a:lnTo>
                    <a:pt x="367" y="248"/>
                  </a:lnTo>
                  <a:lnTo>
                    <a:pt x="367" y="247"/>
                  </a:lnTo>
                  <a:lnTo>
                    <a:pt x="367" y="247"/>
                  </a:lnTo>
                  <a:lnTo>
                    <a:pt x="367" y="246"/>
                  </a:lnTo>
                  <a:lnTo>
                    <a:pt x="367" y="246"/>
                  </a:lnTo>
                  <a:lnTo>
                    <a:pt x="367" y="245"/>
                  </a:lnTo>
                  <a:lnTo>
                    <a:pt x="367" y="245"/>
                  </a:lnTo>
                  <a:lnTo>
                    <a:pt x="367" y="244"/>
                  </a:lnTo>
                  <a:lnTo>
                    <a:pt x="367" y="243"/>
                  </a:lnTo>
                  <a:lnTo>
                    <a:pt x="367" y="243"/>
                  </a:lnTo>
                  <a:lnTo>
                    <a:pt x="367" y="242"/>
                  </a:lnTo>
                  <a:lnTo>
                    <a:pt x="367" y="242"/>
                  </a:lnTo>
                  <a:lnTo>
                    <a:pt x="367" y="241"/>
                  </a:lnTo>
                  <a:lnTo>
                    <a:pt x="366" y="241"/>
                  </a:lnTo>
                  <a:lnTo>
                    <a:pt x="356" y="242"/>
                  </a:lnTo>
                  <a:lnTo>
                    <a:pt x="356" y="242"/>
                  </a:lnTo>
                  <a:lnTo>
                    <a:pt x="356" y="243"/>
                  </a:lnTo>
                  <a:lnTo>
                    <a:pt x="356" y="243"/>
                  </a:lnTo>
                  <a:lnTo>
                    <a:pt x="356" y="244"/>
                  </a:lnTo>
                  <a:lnTo>
                    <a:pt x="356" y="244"/>
                  </a:lnTo>
                  <a:lnTo>
                    <a:pt x="356" y="245"/>
                  </a:lnTo>
                  <a:lnTo>
                    <a:pt x="356" y="245"/>
                  </a:lnTo>
                  <a:lnTo>
                    <a:pt x="356" y="246"/>
                  </a:lnTo>
                  <a:lnTo>
                    <a:pt x="356" y="246"/>
                  </a:lnTo>
                  <a:lnTo>
                    <a:pt x="356" y="247"/>
                  </a:lnTo>
                  <a:lnTo>
                    <a:pt x="356" y="247"/>
                  </a:lnTo>
                  <a:lnTo>
                    <a:pt x="356" y="248"/>
                  </a:lnTo>
                  <a:lnTo>
                    <a:pt x="356" y="248"/>
                  </a:lnTo>
                  <a:lnTo>
                    <a:pt x="356" y="249"/>
                  </a:lnTo>
                  <a:lnTo>
                    <a:pt x="356" y="249"/>
                  </a:lnTo>
                  <a:lnTo>
                    <a:pt x="356" y="250"/>
                  </a:lnTo>
                  <a:lnTo>
                    <a:pt x="356" y="250"/>
                  </a:lnTo>
                  <a:lnTo>
                    <a:pt x="356" y="251"/>
                  </a:lnTo>
                  <a:lnTo>
                    <a:pt x="356" y="252"/>
                  </a:lnTo>
                  <a:lnTo>
                    <a:pt x="356" y="252"/>
                  </a:lnTo>
                  <a:lnTo>
                    <a:pt x="367" y="252"/>
                  </a:lnTo>
                  <a:close/>
                  <a:moveTo>
                    <a:pt x="361" y="219"/>
                  </a:moveTo>
                  <a:lnTo>
                    <a:pt x="361" y="219"/>
                  </a:lnTo>
                  <a:lnTo>
                    <a:pt x="361" y="218"/>
                  </a:lnTo>
                  <a:lnTo>
                    <a:pt x="361" y="218"/>
                  </a:lnTo>
                  <a:lnTo>
                    <a:pt x="361" y="217"/>
                  </a:lnTo>
                  <a:lnTo>
                    <a:pt x="361" y="217"/>
                  </a:lnTo>
                  <a:lnTo>
                    <a:pt x="360" y="216"/>
                  </a:lnTo>
                  <a:lnTo>
                    <a:pt x="360" y="216"/>
                  </a:lnTo>
                  <a:lnTo>
                    <a:pt x="360" y="215"/>
                  </a:lnTo>
                  <a:lnTo>
                    <a:pt x="360" y="215"/>
                  </a:lnTo>
                  <a:lnTo>
                    <a:pt x="360" y="214"/>
                  </a:lnTo>
                  <a:lnTo>
                    <a:pt x="359" y="214"/>
                  </a:lnTo>
                  <a:lnTo>
                    <a:pt x="359" y="213"/>
                  </a:lnTo>
                  <a:lnTo>
                    <a:pt x="359" y="213"/>
                  </a:lnTo>
                  <a:lnTo>
                    <a:pt x="359" y="212"/>
                  </a:lnTo>
                  <a:lnTo>
                    <a:pt x="358" y="211"/>
                  </a:lnTo>
                  <a:lnTo>
                    <a:pt x="358" y="211"/>
                  </a:lnTo>
                  <a:lnTo>
                    <a:pt x="358" y="210"/>
                  </a:lnTo>
                  <a:lnTo>
                    <a:pt x="358" y="210"/>
                  </a:lnTo>
                  <a:lnTo>
                    <a:pt x="357" y="209"/>
                  </a:lnTo>
                  <a:lnTo>
                    <a:pt x="357" y="209"/>
                  </a:lnTo>
                  <a:lnTo>
                    <a:pt x="357" y="208"/>
                  </a:lnTo>
                  <a:lnTo>
                    <a:pt x="357" y="208"/>
                  </a:lnTo>
                  <a:lnTo>
                    <a:pt x="347" y="213"/>
                  </a:lnTo>
                  <a:lnTo>
                    <a:pt x="347" y="213"/>
                  </a:lnTo>
                  <a:lnTo>
                    <a:pt x="348" y="214"/>
                  </a:lnTo>
                  <a:lnTo>
                    <a:pt x="348" y="214"/>
                  </a:lnTo>
                  <a:lnTo>
                    <a:pt x="348" y="215"/>
                  </a:lnTo>
                  <a:lnTo>
                    <a:pt x="348" y="215"/>
                  </a:lnTo>
                  <a:lnTo>
                    <a:pt x="349" y="216"/>
                  </a:lnTo>
                  <a:lnTo>
                    <a:pt x="349" y="216"/>
                  </a:lnTo>
                  <a:lnTo>
                    <a:pt x="349" y="216"/>
                  </a:lnTo>
                  <a:lnTo>
                    <a:pt x="349" y="217"/>
                  </a:lnTo>
                  <a:lnTo>
                    <a:pt x="349" y="217"/>
                  </a:lnTo>
                  <a:lnTo>
                    <a:pt x="350" y="218"/>
                  </a:lnTo>
                  <a:lnTo>
                    <a:pt x="350" y="218"/>
                  </a:lnTo>
                  <a:lnTo>
                    <a:pt x="350" y="219"/>
                  </a:lnTo>
                  <a:lnTo>
                    <a:pt x="350" y="219"/>
                  </a:lnTo>
                  <a:lnTo>
                    <a:pt x="350" y="220"/>
                  </a:lnTo>
                  <a:lnTo>
                    <a:pt x="351" y="220"/>
                  </a:lnTo>
                  <a:lnTo>
                    <a:pt x="351" y="221"/>
                  </a:lnTo>
                  <a:lnTo>
                    <a:pt x="351" y="221"/>
                  </a:lnTo>
                  <a:lnTo>
                    <a:pt x="351" y="221"/>
                  </a:lnTo>
                  <a:lnTo>
                    <a:pt x="351" y="222"/>
                  </a:lnTo>
                  <a:lnTo>
                    <a:pt x="351" y="222"/>
                  </a:lnTo>
                  <a:lnTo>
                    <a:pt x="361" y="219"/>
                  </a:lnTo>
                  <a:close/>
                  <a:moveTo>
                    <a:pt x="344" y="190"/>
                  </a:moveTo>
                  <a:lnTo>
                    <a:pt x="344" y="190"/>
                  </a:lnTo>
                  <a:lnTo>
                    <a:pt x="344" y="190"/>
                  </a:lnTo>
                  <a:lnTo>
                    <a:pt x="344" y="189"/>
                  </a:lnTo>
                  <a:lnTo>
                    <a:pt x="343" y="189"/>
                  </a:lnTo>
                  <a:lnTo>
                    <a:pt x="343" y="188"/>
                  </a:lnTo>
                  <a:lnTo>
                    <a:pt x="343" y="188"/>
                  </a:lnTo>
                  <a:lnTo>
                    <a:pt x="342" y="188"/>
                  </a:lnTo>
                  <a:lnTo>
                    <a:pt x="342" y="187"/>
                  </a:lnTo>
                  <a:lnTo>
                    <a:pt x="342" y="187"/>
                  </a:lnTo>
                  <a:lnTo>
                    <a:pt x="341" y="186"/>
                  </a:lnTo>
                  <a:lnTo>
                    <a:pt x="341" y="186"/>
                  </a:lnTo>
                  <a:lnTo>
                    <a:pt x="340" y="186"/>
                  </a:lnTo>
                  <a:lnTo>
                    <a:pt x="340" y="185"/>
                  </a:lnTo>
                  <a:lnTo>
                    <a:pt x="340" y="185"/>
                  </a:lnTo>
                  <a:lnTo>
                    <a:pt x="339" y="184"/>
                  </a:lnTo>
                  <a:lnTo>
                    <a:pt x="339" y="184"/>
                  </a:lnTo>
                  <a:lnTo>
                    <a:pt x="338" y="184"/>
                  </a:lnTo>
                  <a:lnTo>
                    <a:pt x="338" y="183"/>
                  </a:lnTo>
                  <a:lnTo>
                    <a:pt x="338" y="183"/>
                  </a:lnTo>
                  <a:lnTo>
                    <a:pt x="337" y="183"/>
                  </a:lnTo>
                  <a:lnTo>
                    <a:pt x="337" y="182"/>
                  </a:lnTo>
                  <a:lnTo>
                    <a:pt x="336" y="182"/>
                  </a:lnTo>
                  <a:lnTo>
                    <a:pt x="329" y="190"/>
                  </a:lnTo>
                  <a:lnTo>
                    <a:pt x="330" y="190"/>
                  </a:lnTo>
                  <a:lnTo>
                    <a:pt x="330" y="190"/>
                  </a:lnTo>
                  <a:lnTo>
                    <a:pt x="330" y="191"/>
                  </a:lnTo>
                  <a:lnTo>
                    <a:pt x="331" y="191"/>
                  </a:lnTo>
                  <a:lnTo>
                    <a:pt x="331" y="191"/>
                  </a:lnTo>
                  <a:lnTo>
                    <a:pt x="331" y="192"/>
                  </a:lnTo>
                  <a:lnTo>
                    <a:pt x="332" y="192"/>
                  </a:lnTo>
                  <a:lnTo>
                    <a:pt x="332" y="192"/>
                  </a:lnTo>
                  <a:lnTo>
                    <a:pt x="333" y="193"/>
                  </a:lnTo>
                  <a:lnTo>
                    <a:pt x="333" y="193"/>
                  </a:lnTo>
                  <a:lnTo>
                    <a:pt x="333" y="193"/>
                  </a:lnTo>
                  <a:lnTo>
                    <a:pt x="334" y="194"/>
                  </a:lnTo>
                  <a:lnTo>
                    <a:pt x="334" y="194"/>
                  </a:lnTo>
                  <a:lnTo>
                    <a:pt x="334" y="195"/>
                  </a:lnTo>
                  <a:lnTo>
                    <a:pt x="335" y="195"/>
                  </a:lnTo>
                  <a:lnTo>
                    <a:pt x="335" y="195"/>
                  </a:lnTo>
                  <a:lnTo>
                    <a:pt x="335" y="196"/>
                  </a:lnTo>
                  <a:lnTo>
                    <a:pt x="336" y="196"/>
                  </a:lnTo>
                  <a:lnTo>
                    <a:pt x="336" y="196"/>
                  </a:lnTo>
                  <a:lnTo>
                    <a:pt x="336" y="197"/>
                  </a:lnTo>
                  <a:lnTo>
                    <a:pt x="336" y="197"/>
                  </a:lnTo>
                  <a:lnTo>
                    <a:pt x="344" y="190"/>
                  </a:lnTo>
                  <a:close/>
                  <a:moveTo>
                    <a:pt x="318" y="169"/>
                  </a:moveTo>
                  <a:lnTo>
                    <a:pt x="318" y="169"/>
                  </a:lnTo>
                  <a:lnTo>
                    <a:pt x="318" y="169"/>
                  </a:lnTo>
                  <a:lnTo>
                    <a:pt x="317" y="169"/>
                  </a:lnTo>
                  <a:lnTo>
                    <a:pt x="317" y="168"/>
                  </a:lnTo>
                  <a:lnTo>
                    <a:pt x="316" y="168"/>
                  </a:lnTo>
                  <a:lnTo>
                    <a:pt x="316" y="168"/>
                  </a:lnTo>
                  <a:lnTo>
                    <a:pt x="315" y="168"/>
                  </a:lnTo>
                  <a:lnTo>
                    <a:pt x="315" y="167"/>
                  </a:lnTo>
                  <a:lnTo>
                    <a:pt x="314" y="167"/>
                  </a:lnTo>
                  <a:lnTo>
                    <a:pt x="314" y="167"/>
                  </a:lnTo>
                  <a:lnTo>
                    <a:pt x="313" y="167"/>
                  </a:lnTo>
                  <a:lnTo>
                    <a:pt x="313" y="166"/>
                  </a:lnTo>
                  <a:lnTo>
                    <a:pt x="312" y="166"/>
                  </a:lnTo>
                  <a:lnTo>
                    <a:pt x="312" y="166"/>
                  </a:lnTo>
                  <a:lnTo>
                    <a:pt x="311" y="166"/>
                  </a:lnTo>
                  <a:lnTo>
                    <a:pt x="311" y="166"/>
                  </a:lnTo>
                  <a:lnTo>
                    <a:pt x="310" y="165"/>
                  </a:lnTo>
                  <a:lnTo>
                    <a:pt x="310" y="165"/>
                  </a:lnTo>
                  <a:lnTo>
                    <a:pt x="309" y="165"/>
                  </a:lnTo>
                  <a:lnTo>
                    <a:pt x="309" y="165"/>
                  </a:lnTo>
                  <a:lnTo>
                    <a:pt x="308" y="164"/>
                  </a:lnTo>
                  <a:lnTo>
                    <a:pt x="308" y="164"/>
                  </a:lnTo>
                  <a:lnTo>
                    <a:pt x="304" y="174"/>
                  </a:lnTo>
                  <a:lnTo>
                    <a:pt x="304" y="174"/>
                  </a:lnTo>
                  <a:lnTo>
                    <a:pt x="305" y="175"/>
                  </a:lnTo>
                  <a:lnTo>
                    <a:pt x="305" y="175"/>
                  </a:lnTo>
                  <a:lnTo>
                    <a:pt x="306" y="175"/>
                  </a:lnTo>
                  <a:lnTo>
                    <a:pt x="306" y="175"/>
                  </a:lnTo>
                  <a:lnTo>
                    <a:pt x="307" y="175"/>
                  </a:lnTo>
                  <a:lnTo>
                    <a:pt x="307" y="175"/>
                  </a:lnTo>
                  <a:lnTo>
                    <a:pt x="308" y="176"/>
                  </a:lnTo>
                  <a:lnTo>
                    <a:pt x="308" y="176"/>
                  </a:lnTo>
                  <a:lnTo>
                    <a:pt x="308" y="176"/>
                  </a:lnTo>
                  <a:lnTo>
                    <a:pt x="309" y="176"/>
                  </a:lnTo>
                  <a:lnTo>
                    <a:pt x="309" y="176"/>
                  </a:lnTo>
                  <a:lnTo>
                    <a:pt x="310" y="177"/>
                  </a:lnTo>
                  <a:lnTo>
                    <a:pt x="310" y="177"/>
                  </a:lnTo>
                  <a:lnTo>
                    <a:pt x="311" y="177"/>
                  </a:lnTo>
                  <a:lnTo>
                    <a:pt x="311" y="177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3" y="178"/>
                  </a:lnTo>
                  <a:lnTo>
                    <a:pt x="313" y="178"/>
                  </a:lnTo>
                  <a:lnTo>
                    <a:pt x="318" y="169"/>
                  </a:lnTo>
                  <a:close/>
                  <a:moveTo>
                    <a:pt x="275" y="138"/>
                  </a:moveTo>
                  <a:lnTo>
                    <a:pt x="275" y="138"/>
                  </a:lnTo>
                  <a:cubicBezTo>
                    <a:pt x="213" y="138"/>
                    <a:pt x="163" y="189"/>
                    <a:pt x="163" y="250"/>
                  </a:cubicBezTo>
                  <a:cubicBezTo>
                    <a:pt x="163" y="312"/>
                    <a:pt x="213" y="362"/>
                    <a:pt x="275" y="362"/>
                  </a:cubicBezTo>
                  <a:cubicBezTo>
                    <a:pt x="337" y="362"/>
                    <a:pt x="387" y="312"/>
                    <a:pt x="387" y="250"/>
                  </a:cubicBezTo>
                  <a:cubicBezTo>
                    <a:pt x="387" y="189"/>
                    <a:pt x="337" y="138"/>
                    <a:pt x="275" y="138"/>
                  </a:cubicBezTo>
                  <a:close/>
                  <a:moveTo>
                    <a:pt x="18" y="92"/>
                  </a:moveTo>
                  <a:lnTo>
                    <a:pt x="18" y="92"/>
                  </a:lnTo>
                  <a:cubicBezTo>
                    <a:pt x="39" y="90"/>
                    <a:pt x="61" y="89"/>
                    <a:pt x="83" y="88"/>
                  </a:cubicBezTo>
                  <a:cubicBezTo>
                    <a:pt x="68" y="87"/>
                    <a:pt x="53" y="86"/>
                    <a:pt x="39" y="84"/>
                  </a:cubicBezTo>
                  <a:cubicBezTo>
                    <a:pt x="29" y="83"/>
                    <a:pt x="21" y="76"/>
                    <a:pt x="21" y="66"/>
                  </a:cubicBezTo>
                  <a:cubicBezTo>
                    <a:pt x="21" y="52"/>
                    <a:pt x="21" y="38"/>
                    <a:pt x="21" y="23"/>
                  </a:cubicBezTo>
                  <a:cubicBezTo>
                    <a:pt x="21" y="13"/>
                    <a:pt x="29" y="6"/>
                    <a:pt x="39" y="5"/>
                  </a:cubicBezTo>
                  <a:cubicBezTo>
                    <a:pt x="98" y="0"/>
                    <a:pt x="156" y="0"/>
                    <a:pt x="215" y="5"/>
                  </a:cubicBezTo>
                  <a:cubicBezTo>
                    <a:pt x="225" y="6"/>
                    <a:pt x="233" y="13"/>
                    <a:pt x="233" y="23"/>
                  </a:cubicBezTo>
                  <a:cubicBezTo>
                    <a:pt x="233" y="38"/>
                    <a:pt x="233" y="52"/>
                    <a:pt x="233" y="66"/>
                  </a:cubicBezTo>
                  <a:cubicBezTo>
                    <a:pt x="233" y="76"/>
                    <a:pt x="225" y="83"/>
                    <a:pt x="215" y="84"/>
                  </a:cubicBezTo>
                  <a:cubicBezTo>
                    <a:pt x="194" y="87"/>
                    <a:pt x="173" y="88"/>
                    <a:pt x="151" y="89"/>
                  </a:cubicBezTo>
                  <a:cubicBezTo>
                    <a:pt x="166" y="90"/>
                    <a:pt x="180" y="91"/>
                    <a:pt x="194" y="92"/>
                  </a:cubicBezTo>
                  <a:cubicBezTo>
                    <a:pt x="204" y="93"/>
                    <a:pt x="212" y="100"/>
                    <a:pt x="212" y="110"/>
                  </a:cubicBezTo>
                  <a:lnTo>
                    <a:pt x="212" y="131"/>
                  </a:lnTo>
                  <a:cubicBezTo>
                    <a:pt x="200" y="137"/>
                    <a:pt x="189" y="145"/>
                    <a:pt x="179" y="155"/>
                  </a:cubicBezTo>
                  <a:cubicBezTo>
                    <a:pt x="174" y="161"/>
                    <a:pt x="168" y="167"/>
                    <a:pt x="164" y="174"/>
                  </a:cubicBezTo>
                  <a:cubicBezTo>
                    <a:pt x="115" y="177"/>
                    <a:pt x="66" y="176"/>
                    <a:pt x="18" y="171"/>
                  </a:cubicBezTo>
                  <a:cubicBezTo>
                    <a:pt x="8" y="170"/>
                    <a:pt x="0" y="163"/>
                    <a:pt x="0" y="153"/>
                  </a:cubicBezTo>
                  <a:cubicBezTo>
                    <a:pt x="0" y="139"/>
                    <a:pt x="0" y="124"/>
                    <a:pt x="0" y="110"/>
                  </a:cubicBezTo>
                  <a:cubicBezTo>
                    <a:pt x="0" y="100"/>
                    <a:pt x="8" y="93"/>
                    <a:pt x="18" y="9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D7F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47969712-66BD-4524-94D9-4A87776D0B5F}"/>
              </a:ext>
            </a:extLst>
          </p:cNvPr>
          <p:cNvSpPr txBox="1"/>
          <p:nvPr/>
        </p:nvSpPr>
        <p:spPr>
          <a:xfrm>
            <a:off x="977831" y="1937464"/>
            <a:ext cx="1999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此处可以换成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LOGO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5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819">
        <p:blinds dir="vert"/>
      </p:transition>
    </mc:Choice>
    <mc:Fallback xmlns="">
      <p:transition spd="slow" advTm="6819">
        <p:blinds dir="vert"/>
      </p:transition>
    </mc:Fallback>
  </mc:AlternateContent>
  <p:extLst>
    <p:ext uri="{E180D4A7-C9FB-4DFB-919C-405C955672EB}">
      <p14:showEvtLst xmlns:p14="http://schemas.microsoft.com/office/powerpoint/2010/main">
        <p14:playEvt time="15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平行四边形 25"/>
          <p:cNvSpPr/>
          <p:nvPr/>
        </p:nvSpPr>
        <p:spPr bwMode="auto">
          <a:xfrm>
            <a:off x="2423941" y="0"/>
            <a:ext cx="7810358" cy="6858000"/>
          </a:xfrm>
          <a:prstGeom prst="parallelogram">
            <a:avLst>
              <a:gd name="adj" fmla="val 69167"/>
            </a:avLst>
          </a:prstGeom>
          <a:solidFill>
            <a:srgbClr val="313D4D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solidFill>
                <a:srgbClr val="3D3D3D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平行四边形 21"/>
          <p:cNvSpPr/>
          <p:nvPr/>
        </p:nvSpPr>
        <p:spPr bwMode="auto">
          <a:xfrm>
            <a:off x="1260160" y="2063891"/>
            <a:ext cx="9678030" cy="2722728"/>
          </a:xfrm>
          <a:prstGeom prst="parallelogram">
            <a:avLst>
              <a:gd name="adj" fmla="val 69079"/>
            </a:avLst>
          </a:prstGeom>
          <a:pattFill prst="ltUpDiag">
            <a:fgClr>
              <a:srgbClr val="425268"/>
            </a:fgClr>
            <a:bgClr>
              <a:srgbClr val="313D4D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9" name="任意多边形: 形状 28"/>
          <p:cNvSpPr/>
          <p:nvPr/>
        </p:nvSpPr>
        <p:spPr bwMode="auto">
          <a:xfrm>
            <a:off x="9123511" y="1306117"/>
            <a:ext cx="3074046" cy="4444381"/>
          </a:xfrm>
          <a:custGeom>
            <a:avLst/>
            <a:gdLst>
              <a:gd name="connsiteX0" fmla="*/ 3074046 w 3074046"/>
              <a:gd name="connsiteY0" fmla="*/ 0 h 4444381"/>
              <a:gd name="connsiteX1" fmla="*/ 3074046 w 3074046"/>
              <a:gd name="connsiteY1" fmla="*/ 4444381 h 4444381"/>
              <a:gd name="connsiteX2" fmla="*/ 0 w 3074046"/>
              <a:gd name="connsiteY2" fmla="*/ 4444381 h 444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4046" h="4444381">
                <a:moveTo>
                  <a:pt x="3074046" y="0"/>
                </a:moveTo>
                <a:lnTo>
                  <a:pt x="3074046" y="4444381"/>
                </a:lnTo>
                <a:lnTo>
                  <a:pt x="0" y="4444381"/>
                </a:lnTo>
                <a:close/>
              </a:path>
            </a:pathLst>
          </a:custGeom>
          <a:gradFill>
            <a:gsLst>
              <a:gs pos="48000">
                <a:schemeClr val="accent1">
                  <a:lumMod val="99000"/>
                  <a:lumOff val="1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zh-CN" altLang="en-US">
              <a:solidFill>
                <a:srgbClr val="3D3D3D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任意多边形: 形状 29"/>
          <p:cNvSpPr/>
          <p:nvPr/>
        </p:nvSpPr>
        <p:spPr bwMode="auto">
          <a:xfrm>
            <a:off x="794" y="3535153"/>
            <a:ext cx="1375396" cy="1988515"/>
          </a:xfrm>
          <a:custGeom>
            <a:avLst/>
            <a:gdLst>
              <a:gd name="connsiteX0" fmla="*/ 0 w 1375396"/>
              <a:gd name="connsiteY0" fmla="*/ 0 h 1988515"/>
              <a:gd name="connsiteX1" fmla="*/ 1375396 w 1375396"/>
              <a:gd name="connsiteY1" fmla="*/ 0 h 1988515"/>
              <a:gd name="connsiteX2" fmla="*/ 0 w 1375396"/>
              <a:gd name="connsiteY2" fmla="*/ 1988515 h 198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5396" h="1988515">
                <a:moveTo>
                  <a:pt x="0" y="0"/>
                </a:moveTo>
                <a:lnTo>
                  <a:pt x="1375396" y="0"/>
                </a:lnTo>
                <a:lnTo>
                  <a:pt x="0" y="1988515"/>
                </a:lnTo>
                <a:close/>
              </a:path>
            </a:pathLst>
          </a:cu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zh-CN" altLang="en-US">
              <a:solidFill>
                <a:srgbClr val="3D3D3D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平行四边形 30"/>
          <p:cNvSpPr/>
          <p:nvPr/>
        </p:nvSpPr>
        <p:spPr bwMode="auto">
          <a:xfrm>
            <a:off x="1048545" y="3530971"/>
            <a:ext cx="857250" cy="790435"/>
          </a:xfrm>
          <a:prstGeom prst="parallelogram">
            <a:avLst>
              <a:gd name="adj" fmla="val 69167"/>
            </a:avLst>
          </a:prstGeom>
          <a:solidFill>
            <a:srgbClr val="313D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solidFill>
                <a:srgbClr val="3D3D3D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任意多边形: 形状 32"/>
          <p:cNvSpPr/>
          <p:nvPr/>
        </p:nvSpPr>
        <p:spPr bwMode="auto">
          <a:xfrm>
            <a:off x="1920715" y="4970101"/>
            <a:ext cx="1286510" cy="1563454"/>
          </a:xfrm>
          <a:custGeom>
            <a:avLst/>
            <a:gdLst>
              <a:gd name="connsiteX0" fmla="*/ 1380905 w 1666655"/>
              <a:gd name="connsiteY0" fmla="*/ 0 h 2162200"/>
              <a:gd name="connsiteX1" fmla="*/ 1666655 w 1666655"/>
              <a:gd name="connsiteY1" fmla="*/ 0 h 2162200"/>
              <a:gd name="connsiteX2" fmla="*/ 285750 w 1666655"/>
              <a:gd name="connsiteY2" fmla="*/ 2162200 h 2162200"/>
              <a:gd name="connsiteX3" fmla="*/ 0 w 1666655"/>
              <a:gd name="connsiteY3" fmla="*/ 2162200 h 21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655" h="2162200">
                <a:moveTo>
                  <a:pt x="1380905" y="0"/>
                </a:moveTo>
                <a:lnTo>
                  <a:pt x="1666655" y="0"/>
                </a:lnTo>
                <a:lnTo>
                  <a:pt x="285750" y="2162200"/>
                </a:lnTo>
                <a:lnTo>
                  <a:pt x="0" y="2162200"/>
                </a:lnTo>
                <a:close/>
              </a:path>
            </a:pathLst>
          </a:custGeom>
          <a:solidFill>
            <a:srgbClr val="313D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dirty="0">
              <a:solidFill>
                <a:srgbClr val="3D3D3D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34" name="直接连接符 33"/>
          <p:cNvCxnSpPr/>
          <p:nvPr/>
        </p:nvCxnSpPr>
        <p:spPr bwMode="auto">
          <a:xfrm flipH="1">
            <a:off x="4900254" y="443185"/>
            <a:ext cx="936997" cy="142102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13"/>
          <p:cNvSpPr txBox="1">
            <a:spLocks noChangeArrowheads="1"/>
          </p:cNvSpPr>
          <p:nvPr/>
        </p:nvSpPr>
        <p:spPr bwMode="auto">
          <a:xfrm>
            <a:off x="1181895" y="1044782"/>
            <a:ext cx="2390771" cy="73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4800" b="1" dirty="0">
                <a:solidFill>
                  <a:srgbClr val="BD253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Part   2</a:t>
            </a:r>
          </a:p>
        </p:txBody>
      </p:sp>
      <p:sp>
        <p:nvSpPr>
          <p:cNvPr id="2" name="文本框 1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56990" y="2264410"/>
            <a:ext cx="448373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4800" b="1">
                <a:solidFill>
                  <a:srgbClr val="FFFFFF"/>
                </a:solidFill>
                <a:latin typeface="+mn-ea"/>
                <a:ea typeface="+mn-ea"/>
              </a:rPr>
              <a:t>主要做法和经验</a:t>
            </a:r>
          </a:p>
        </p:txBody>
      </p:sp>
      <p:sp>
        <p:nvSpPr>
          <p:cNvPr id="55" name="Freeform 21"/>
          <p:cNvSpPr>
            <a:spLocks noEditPoints="1"/>
          </p:cNvSpPr>
          <p:nvPr/>
        </p:nvSpPr>
        <p:spPr bwMode="auto">
          <a:xfrm>
            <a:off x="3700428" y="3244970"/>
            <a:ext cx="219518" cy="22082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pPr>
              <a:defRPr/>
            </a:pPr>
            <a:endParaRPr lang="zh-CN" altLang="en-US" sz="140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56" name="Freeform 21"/>
          <p:cNvSpPr>
            <a:spLocks noEditPoints="1"/>
          </p:cNvSpPr>
          <p:nvPr/>
        </p:nvSpPr>
        <p:spPr bwMode="auto">
          <a:xfrm>
            <a:off x="6410554" y="3244970"/>
            <a:ext cx="219518" cy="22082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pPr>
              <a:defRPr/>
            </a:pPr>
            <a:endParaRPr lang="zh-CN" altLang="en-US" sz="140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57" name="Freeform 21"/>
          <p:cNvSpPr>
            <a:spLocks noEditPoints="1"/>
          </p:cNvSpPr>
          <p:nvPr/>
        </p:nvSpPr>
        <p:spPr bwMode="auto">
          <a:xfrm>
            <a:off x="3700428" y="3644649"/>
            <a:ext cx="219518" cy="22082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pPr>
              <a:defRPr/>
            </a:pPr>
            <a:endParaRPr lang="zh-CN" altLang="en-US" sz="140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58" name="Freeform 21"/>
          <p:cNvSpPr>
            <a:spLocks noEditPoints="1"/>
          </p:cNvSpPr>
          <p:nvPr/>
        </p:nvSpPr>
        <p:spPr bwMode="auto">
          <a:xfrm>
            <a:off x="6410509" y="3644649"/>
            <a:ext cx="219518" cy="22082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pPr>
              <a:defRPr/>
            </a:pPr>
            <a:endParaRPr lang="zh-CN" altLang="en-US" sz="140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59" name="TextBox 9"/>
          <p:cNvSpPr txBox="1"/>
          <p:nvPr/>
        </p:nvSpPr>
        <p:spPr>
          <a:xfrm>
            <a:off x="3919947" y="3170717"/>
            <a:ext cx="2245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lang="zh-CN" altLang="en-US" sz="1600">
                <a:solidFill>
                  <a:srgbClr val="FFFFFF"/>
                </a:solidFill>
                <a:latin typeface="+mn-ea"/>
                <a:ea typeface="+mn-ea"/>
              </a:rPr>
              <a:t>五个指导思想贯穿始终</a:t>
            </a:r>
          </a:p>
        </p:txBody>
      </p:sp>
      <p:sp>
        <p:nvSpPr>
          <p:cNvPr id="60" name="TextBox 10"/>
          <p:cNvSpPr txBox="1"/>
          <p:nvPr/>
        </p:nvSpPr>
        <p:spPr>
          <a:xfrm>
            <a:off x="3919947" y="3580283"/>
            <a:ext cx="244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lang="zh-CN" altLang="en-US" sz="1600">
                <a:solidFill>
                  <a:srgbClr val="FFFFFF"/>
                </a:solidFill>
                <a:latin typeface="+mn-ea"/>
                <a:ea typeface="+mn-ea"/>
              </a:rPr>
              <a:t>成立领导小组和工作专班</a:t>
            </a:r>
          </a:p>
        </p:txBody>
      </p:sp>
      <p:sp>
        <p:nvSpPr>
          <p:cNvPr id="61" name="TextBox 13"/>
          <p:cNvSpPr txBox="1"/>
          <p:nvPr/>
        </p:nvSpPr>
        <p:spPr>
          <a:xfrm>
            <a:off x="6605827" y="3170717"/>
            <a:ext cx="2005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lang="zh-CN" altLang="en-US" sz="1600">
                <a:solidFill>
                  <a:srgbClr val="FFFFFF"/>
                </a:solidFill>
                <a:latin typeface="+mn-ea"/>
                <a:ea typeface="+mn-ea"/>
              </a:rPr>
              <a:t>明确实现路径</a:t>
            </a:r>
          </a:p>
        </p:txBody>
      </p:sp>
      <p:sp>
        <p:nvSpPr>
          <p:cNvPr id="62" name="TextBox 14"/>
          <p:cNvSpPr txBox="1"/>
          <p:nvPr/>
        </p:nvSpPr>
        <p:spPr>
          <a:xfrm>
            <a:off x="6605826" y="3580283"/>
            <a:ext cx="2225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lang="zh-CN" altLang="en-US" sz="1600">
                <a:solidFill>
                  <a:srgbClr val="FFFFFF"/>
                </a:solidFill>
                <a:latin typeface="+mn-ea"/>
                <a:ea typeface="+mn-ea"/>
              </a:rPr>
              <a:t>主要考核指标的表现</a:t>
            </a:r>
          </a:p>
        </p:txBody>
      </p:sp>
      <p:sp>
        <p:nvSpPr>
          <p:cNvPr id="63" name="TextBox 10"/>
          <p:cNvSpPr txBox="1"/>
          <p:nvPr/>
        </p:nvSpPr>
        <p:spPr>
          <a:xfrm>
            <a:off x="3856823" y="3983203"/>
            <a:ext cx="2225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lang="zh-CN" altLang="en-US" sz="1600">
                <a:solidFill>
                  <a:srgbClr val="FFFFFF"/>
                </a:solidFill>
                <a:latin typeface="+mn-ea"/>
                <a:ea typeface="+mn-ea"/>
              </a:rPr>
              <a:t>抓住关键事项</a:t>
            </a:r>
          </a:p>
        </p:txBody>
      </p:sp>
      <p:sp>
        <p:nvSpPr>
          <p:cNvPr id="64" name="Freeform 21"/>
          <p:cNvSpPr>
            <a:spLocks noEditPoints="1"/>
          </p:cNvSpPr>
          <p:nvPr/>
        </p:nvSpPr>
        <p:spPr bwMode="auto">
          <a:xfrm>
            <a:off x="3699360" y="4057456"/>
            <a:ext cx="219518" cy="22082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pPr>
              <a:defRPr/>
            </a:pPr>
            <a:endParaRPr lang="zh-CN" altLang="en-US" sz="140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65" name="Freeform 21"/>
          <p:cNvSpPr>
            <a:spLocks noEditPoints="1"/>
          </p:cNvSpPr>
          <p:nvPr/>
        </p:nvSpPr>
        <p:spPr bwMode="auto">
          <a:xfrm>
            <a:off x="6424202" y="4047569"/>
            <a:ext cx="219518" cy="22082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pPr>
              <a:defRPr/>
            </a:pPr>
            <a:endParaRPr lang="zh-CN" altLang="en-US" sz="140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66" name="TextBox 14"/>
          <p:cNvSpPr txBox="1"/>
          <p:nvPr/>
        </p:nvSpPr>
        <p:spPr>
          <a:xfrm>
            <a:off x="6605827" y="3983203"/>
            <a:ext cx="1944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lang="zh-CN" altLang="en-US" sz="1600">
                <a:solidFill>
                  <a:srgbClr val="FFFFFF"/>
                </a:solidFill>
                <a:latin typeface="+mn-ea"/>
                <a:ea typeface="+mn-ea"/>
              </a:rPr>
              <a:t>业务开发方向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  <p:sndAc>
          <p:stSnd>
            <p:snd r:embed="rId4" name="chimes.wav"/>
          </p:stSnd>
        </p:sndAc>
      </p:transition>
    </mc:Choice>
    <mc:Fallback xmlns="">
      <p:transition spd="slow" advTm="4000">
        <p:split orient="vert"/>
        <p:sndAc>
          <p:stSnd>
            <p:snd r:embed="rId5" name="chimes.wav"/>
          </p:stSnd>
        </p:sndAc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4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4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4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bldLvl="0" animBg="1"/>
          <p:bldP spid="29" grpId="0" bldLvl="0" animBg="1"/>
          <p:bldP spid="30" grpId="0" bldLvl="0" animBg="1"/>
          <p:bldP spid="31" grpId="0" bldLvl="0" animBg="1"/>
          <p:bldP spid="33" grpId="0" bldLvl="0" animBg="1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4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4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4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bldLvl="0" animBg="1"/>
          <p:bldP spid="29" grpId="0" bldLvl="0" animBg="1"/>
          <p:bldP spid="30" grpId="0" bldLvl="0" animBg="1"/>
          <p:bldP spid="31" grpId="0" bldLvl="0" animBg="1"/>
          <p:bldP spid="33" grpId="0" bldLvl="0" animBg="1"/>
          <p:bldP spid="40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1103925" y="310906"/>
            <a:ext cx="511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zh-CN" altLang="en-US" sz="32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rPr>
              <a:t>五个指导思想贯穿始终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410544" y="0"/>
            <a:ext cx="681278" cy="895681"/>
          </a:xfrm>
          <a:prstGeom prst="rect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/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47862" y="384930"/>
            <a:ext cx="406642" cy="406640"/>
            <a:chOff x="2715905" y="-1569492"/>
            <a:chExt cx="504967" cy="504965"/>
          </a:xfrm>
        </p:grpSpPr>
        <p:sp>
          <p:nvSpPr>
            <p:cNvPr id="4" name="椭圆 3"/>
            <p:cNvSpPr/>
            <p:nvPr/>
          </p:nvSpPr>
          <p:spPr bwMode="auto">
            <a:xfrm>
              <a:off x="2715905" y="-1569492"/>
              <a:ext cx="504967" cy="50496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2866412" y="-1499768"/>
              <a:ext cx="237492" cy="365515"/>
            </a:xfrm>
            <a:custGeom>
              <a:avLst/>
              <a:gdLst>
                <a:gd name="connsiteX0" fmla="*/ 100900 w 437806"/>
                <a:gd name="connsiteY0" fmla="*/ 0 h 673810"/>
                <a:gd name="connsiteX1" fmla="*/ 437806 w 437806"/>
                <a:gd name="connsiteY1" fmla="*/ 336905 h 673810"/>
                <a:gd name="connsiteX2" fmla="*/ 100900 w 437806"/>
                <a:gd name="connsiteY2" fmla="*/ 673810 h 673810"/>
                <a:gd name="connsiteX3" fmla="*/ 0 w 437806"/>
                <a:gd name="connsiteY3" fmla="*/ 572910 h 673810"/>
                <a:gd name="connsiteX4" fmla="*/ 236006 w 437806"/>
                <a:gd name="connsiteY4" fmla="*/ 336905 h 673810"/>
                <a:gd name="connsiteX5" fmla="*/ 0 w 437806"/>
                <a:gd name="connsiteY5" fmla="*/ 100900 h 67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7806" h="673810">
                  <a:moveTo>
                    <a:pt x="100900" y="0"/>
                  </a:moveTo>
                  <a:lnTo>
                    <a:pt x="437806" y="336905"/>
                  </a:lnTo>
                  <a:lnTo>
                    <a:pt x="100900" y="673810"/>
                  </a:lnTo>
                  <a:lnTo>
                    <a:pt x="0" y="572910"/>
                  </a:lnTo>
                  <a:lnTo>
                    <a:pt x="236006" y="336905"/>
                  </a:lnTo>
                  <a:lnTo>
                    <a:pt x="0" y="10090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4" name="任意多边形 13"/>
          <p:cNvSpPr/>
          <p:nvPr/>
        </p:nvSpPr>
        <p:spPr>
          <a:xfrm>
            <a:off x="10552030" y="1654175"/>
            <a:ext cx="10560" cy="730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il" t="it" r="ir" b="ib"/>
            <a:pathLst>
              <a:path w="17" h="12">
                <a:moveTo>
                  <a:pt x="0" y="0"/>
                </a:moveTo>
                <a:lnTo>
                  <a:pt x="17" y="0"/>
                </a:lnTo>
                <a:lnTo>
                  <a:pt x="14" y="12"/>
                </a:lnTo>
                <a:lnTo>
                  <a:pt x="0" y="0"/>
                </a:lnTo>
                <a:close/>
              </a:path>
            </a:pathLst>
          </a:custGeom>
          <a:solidFill>
            <a:srgbClr val="AD1B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8299450" y="1654175"/>
            <a:ext cx="12465" cy="8626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il" t="it" r="ir" b="ib"/>
            <a:pathLst>
              <a:path w="20" h="14">
                <a:moveTo>
                  <a:pt x="0" y="0"/>
                </a:moveTo>
                <a:lnTo>
                  <a:pt x="20" y="0"/>
                </a:lnTo>
                <a:lnTo>
                  <a:pt x="3" y="14"/>
                </a:lnTo>
                <a:lnTo>
                  <a:pt x="0" y="0"/>
                </a:lnTo>
                <a:close/>
              </a:path>
            </a:pathLst>
          </a:custGeom>
          <a:solidFill>
            <a:srgbClr val="AD1B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443990" y="861060"/>
            <a:ext cx="8625840" cy="5570220"/>
            <a:chOff x="6436" y="1107"/>
            <a:chExt cx="13584" cy="8772"/>
          </a:xfrm>
        </p:grpSpPr>
        <p:grpSp>
          <p:nvGrpSpPr>
            <p:cNvPr id="27" name="Group 2"/>
            <p:cNvGrpSpPr/>
            <p:nvPr/>
          </p:nvGrpSpPr>
          <p:grpSpPr bwMode="auto">
            <a:xfrm>
              <a:off x="11403" y="5421"/>
              <a:ext cx="3677" cy="3677"/>
              <a:chOff x="0" y="0"/>
              <a:chExt cx="2448442" cy="2448443"/>
            </a:xfrm>
            <a:solidFill>
              <a:schemeClr val="bg1"/>
            </a:solidFill>
          </p:grpSpPr>
          <p:sp>
            <p:nvSpPr>
              <p:cNvPr id="28" name="Oval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48442" cy="244844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>
                <a:lvl1pPr eaLnBrk="0" hangingPunct="0"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z="1800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Freeform 11"/>
              <p:cNvSpPr>
                <a:spLocks noEditPoints="1"/>
              </p:cNvSpPr>
              <p:nvPr/>
            </p:nvSpPr>
            <p:spPr bwMode="auto">
              <a:xfrm>
                <a:off x="527182" y="206344"/>
                <a:ext cx="1921260" cy="2242099"/>
              </a:xfrm>
              <a:custGeom>
                <a:avLst/>
                <a:gdLst>
                  <a:gd name="T0" fmla="*/ 2418 w 6631"/>
                  <a:gd name="T1" fmla="*/ 7594 h 7736"/>
                  <a:gd name="T2" fmla="*/ 2218 w 6631"/>
                  <a:gd name="T3" fmla="*/ 7401 h 7736"/>
                  <a:gd name="T4" fmla="*/ 1863 w 6631"/>
                  <a:gd name="T5" fmla="*/ 6978 h 7736"/>
                  <a:gd name="T6" fmla="*/ 1730 w 6631"/>
                  <a:gd name="T7" fmla="*/ 6851 h 7736"/>
                  <a:gd name="T8" fmla="*/ 1563 w 6631"/>
                  <a:gd name="T9" fmla="*/ 6488 h 7736"/>
                  <a:gd name="T10" fmla="*/ 1833 w 6631"/>
                  <a:gd name="T11" fmla="*/ 6166 h 7736"/>
                  <a:gd name="T12" fmla="*/ 2142 w 6631"/>
                  <a:gd name="T13" fmla="*/ 5884 h 7736"/>
                  <a:gd name="T14" fmla="*/ 2409 w 6631"/>
                  <a:gd name="T15" fmla="*/ 5559 h 7736"/>
                  <a:gd name="T16" fmla="*/ 2485 w 6631"/>
                  <a:gd name="T17" fmla="*/ 5491 h 7736"/>
                  <a:gd name="T18" fmla="*/ 2563 w 6631"/>
                  <a:gd name="T19" fmla="*/ 5418 h 7736"/>
                  <a:gd name="T20" fmla="*/ 2793 w 6631"/>
                  <a:gd name="T21" fmla="*/ 5268 h 7736"/>
                  <a:gd name="T22" fmla="*/ 3391 w 6631"/>
                  <a:gd name="T23" fmla="*/ 5160 h 7736"/>
                  <a:gd name="T24" fmla="*/ 3089 w 6631"/>
                  <a:gd name="T25" fmla="*/ 5709 h 7736"/>
                  <a:gd name="T26" fmla="*/ 2846 w 6631"/>
                  <a:gd name="T27" fmla="*/ 6317 h 7736"/>
                  <a:gd name="T28" fmla="*/ 2598 w 6631"/>
                  <a:gd name="T29" fmla="*/ 7348 h 7736"/>
                  <a:gd name="T30" fmla="*/ 2480 w 6631"/>
                  <a:gd name="T31" fmla="*/ 7659 h 7736"/>
                  <a:gd name="T32" fmla="*/ 2441 w 6631"/>
                  <a:gd name="T33" fmla="*/ 7736 h 7736"/>
                  <a:gd name="T34" fmla="*/ 609 w 6631"/>
                  <a:gd name="T35" fmla="*/ 7194 h 7736"/>
                  <a:gd name="T36" fmla="*/ 443 w 6631"/>
                  <a:gd name="T37" fmla="*/ 6811 h 7736"/>
                  <a:gd name="T38" fmla="*/ 256 w 6631"/>
                  <a:gd name="T39" fmla="*/ 6455 h 7736"/>
                  <a:gd name="T40" fmla="*/ 37 w 6631"/>
                  <a:gd name="T41" fmla="*/ 5859 h 7736"/>
                  <a:gd name="T42" fmla="*/ 0 w 6631"/>
                  <a:gd name="T43" fmla="*/ 5618 h 7736"/>
                  <a:gd name="T44" fmla="*/ 143 w 6631"/>
                  <a:gd name="T45" fmla="*/ 5086 h 7736"/>
                  <a:gd name="T46" fmla="*/ 442 w 6631"/>
                  <a:gd name="T47" fmla="*/ 4938 h 7736"/>
                  <a:gd name="T48" fmla="*/ 736 w 6631"/>
                  <a:gd name="T49" fmla="*/ 4852 h 7736"/>
                  <a:gd name="T50" fmla="*/ 1014 w 6631"/>
                  <a:gd name="T51" fmla="*/ 4644 h 7736"/>
                  <a:gd name="T52" fmla="*/ 1086 w 6631"/>
                  <a:gd name="T53" fmla="*/ 4593 h 7736"/>
                  <a:gd name="T54" fmla="*/ 1020 w 6631"/>
                  <a:gd name="T55" fmla="*/ 4369 h 7736"/>
                  <a:gd name="T56" fmla="*/ 1074 w 6631"/>
                  <a:gd name="T57" fmla="*/ 4133 h 7736"/>
                  <a:gd name="T58" fmla="*/ 1116 w 6631"/>
                  <a:gd name="T59" fmla="*/ 3620 h 7736"/>
                  <a:gd name="T60" fmla="*/ 935 w 6631"/>
                  <a:gd name="T61" fmla="*/ 3343 h 7736"/>
                  <a:gd name="T62" fmla="*/ 881 w 6631"/>
                  <a:gd name="T63" fmla="*/ 3264 h 7736"/>
                  <a:gd name="T64" fmla="*/ 718 w 6631"/>
                  <a:gd name="T65" fmla="*/ 2848 h 7736"/>
                  <a:gd name="T66" fmla="*/ 676 w 6631"/>
                  <a:gd name="T67" fmla="*/ 2570 h 7736"/>
                  <a:gd name="T68" fmla="*/ 633 w 6631"/>
                  <a:gd name="T69" fmla="*/ 2274 h 7736"/>
                  <a:gd name="T70" fmla="*/ 580 w 6631"/>
                  <a:gd name="T71" fmla="*/ 2046 h 7736"/>
                  <a:gd name="T72" fmla="*/ 290 w 6631"/>
                  <a:gd name="T73" fmla="*/ 1695 h 7736"/>
                  <a:gd name="T74" fmla="*/ 625 w 6631"/>
                  <a:gd name="T75" fmla="*/ 962 h 7736"/>
                  <a:gd name="T76" fmla="*/ 1191 w 6631"/>
                  <a:gd name="T77" fmla="*/ 447 h 7736"/>
                  <a:gd name="T78" fmla="*/ 2031 w 6631"/>
                  <a:gd name="T79" fmla="*/ 117 h 7736"/>
                  <a:gd name="T80" fmla="*/ 2692 w 6631"/>
                  <a:gd name="T81" fmla="*/ 18 h 7736"/>
                  <a:gd name="T82" fmla="*/ 3420 w 6631"/>
                  <a:gd name="T83" fmla="*/ 108 h 7736"/>
                  <a:gd name="T84" fmla="*/ 4065 w 6631"/>
                  <a:gd name="T85" fmla="*/ 689 h 7736"/>
                  <a:gd name="T86" fmla="*/ 4683 w 6631"/>
                  <a:gd name="T87" fmla="*/ 1761 h 7736"/>
                  <a:gd name="T88" fmla="*/ 4765 w 6631"/>
                  <a:gd name="T89" fmla="*/ 2125 h 7736"/>
                  <a:gd name="T90" fmla="*/ 4966 w 6631"/>
                  <a:gd name="T91" fmla="*/ 2824 h 7736"/>
                  <a:gd name="T92" fmla="*/ 4996 w 6631"/>
                  <a:gd name="T93" fmla="*/ 3077 h 7736"/>
                  <a:gd name="T94" fmla="*/ 5213 w 6631"/>
                  <a:gd name="T95" fmla="*/ 2981 h 7736"/>
                  <a:gd name="T96" fmla="*/ 2068 w 6631"/>
                  <a:gd name="T97" fmla="*/ 5309 h 7736"/>
                  <a:gd name="T98" fmla="*/ 1686 w 6631"/>
                  <a:gd name="T99" fmla="*/ 4777 h 7736"/>
                  <a:gd name="T100" fmla="*/ 1571 w 6631"/>
                  <a:gd name="T101" fmla="*/ 4505 h 7736"/>
                  <a:gd name="T102" fmla="*/ 1583 w 6631"/>
                  <a:gd name="T103" fmla="*/ 4270 h 7736"/>
                  <a:gd name="T104" fmla="*/ 1740 w 6631"/>
                  <a:gd name="T105" fmla="*/ 4506 h 7736"/>
                  <a:gd name="T106" fmla="*/ 1888 w 6631"/>
                  <a:gd name="T107" fmla="*/ 4580 h 7736"/>
                  <a:gd name="T108" fmla="*/ 1917 w 6631"/>
                  <a:gd name="T109" fmla="*/ 4769 h 7736"/>
                  <a:gd name="T110" fmla="*/ 2146 w 6631"/>
                  <a:gd name="T111" fmla="*/ 4854 h 7736"/>
                  <a:gd name="T112" fmla="*/ 2244 w 6631"/>
                  <a:gd name="T113" fmla="*/ 5154 h 7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31" h="7736">
                    <a:moveTo>
                      <a:pt x="2480" y="7659"/>
                    </a:moveTo>
                    <a:cubicBezTo>
                      <a:pt x="2450" y="7656"/>
                      <a:pt x="2435" y="7614"/>
                      <a:pt x="2418" y="7594"/>
                    </a:cubicBezTo>
                    <a:cubicBezTo>
                      <a:pt x="2399" y="7571"/>
                      <a:pt x="2373" y="7549"/>
                      <a:pt x="2352" y="7527"/>
                    </a:cubicBezTo>
                    <a:cubicBezTo>
                      <a:pt x="2309" y="7485"/>
                      <a:pt x="2253" y="7448"/>
                      <a:pt x="2218" y="7401"/>
                    </a:cubicBezTo>
                    <a:cubicBezTo>
                      <a:pt x="2143" y="7301"/>
                      <a:pt x="2060" y="7214"/>
                      <a:pt x="1981" y="7120"/>
                    </a:cubicBezTo>
                    <a:cubicBezTo>
                      <a:pt x="1940" y="7071"/>
                      <a:pt x="1904" y="7026"/>
                      <a:pt x="1863" y="6978"/>
                    </a:cubicBezTo>
                    <a:cubicBezTo>
                      <a:pt x="1843" y="6955"/>
                      <a:pt x="1825" y="6928"/>
                      <a:pt x="1806" y="6908"/>
                    </a:cubicBezTo>
                    <a:cubicBezTo>
                      <a:pt x="1776" y="6878"/>
                      <a:pt x="1757" y="6874"/>
                      <a:pt x="1730" y="6851"/>
                    </a:cubicBezTo>
                    <a:cubicBezTo>
                      <a:pt x="1707" y="6831"/>
                      <a:pt x="1563" y="6533"/>
                      <a:pt x="1563" y="6500"/>
                    </a:cubicBezTo>
                    <a:lnTo>
                      <a:pt x="1563" y="6488"/>
                    </a:lnTo>
                    <a:cubicBezTo>
                      <a:pt x="1563" y="6418"/>
                      <a:pt x="1656" y="6364"/>
                      <a:pt x="1690" y="6320"/>
                    </a:cubicBezTo>
                    <a:cubicBezTo>
                      <a:pt x="1724" y="6277"/>
                      <a:pt x="1793" y="6205"/>
                      <a:pt x="1833" y="6166"/>
                    </a:cubicBezTo>
                    <a:cubicBezTo>
                      <a:pt x="1863" y="6136"/>
                      <a:pt x="1959" y="6048"/>
                      <a:pt x="1990" y="6028"/>
                    </a:cubicBezTo>
                    <a:cubicBezTo>
                      <a:pt x="2034" y="5999"/>
                      <a:pt x="2116" y="5927"/>
                      <a:pt x="2142" y="5884"/>
                    </a:cubicBezTo>
                    <a:cubicBezTo>
                      <a:pt x="2180" y="5822"/>
                      <a:pt x="2209" y="5758"/>
                      <a:pt x="2261" y="5707"/>
                    </a:cubicBezTo>
                    <a:cubicBezTo>
                      <a:pt x="2298" y="5671"/>
                      <a:pt x="2382" y="5595"/>
                      <a:pt x="2409" y="5559"/>
                    </a:cubicBezTo>
                    <a:cubicBezTo>
                      <a:pt x="2434" y="5525"/>
                      <a:pt x="2402" y="5541"/>
                      <a:pt x="2447" y="5525"/>
                    </a:cubicBezTo>
                    <a:cubicBezTo>
                      <a:pt x="2476" y="5515"/>
                      <a:pt x="2471" y="5502"/>
                      <a:pt x="2485" y="5491"/>
                    </a:cubicBezTo>
                    <a:cubicBezTo>
                      <a:pt x="2499" y="5479"/>
                      <a:pt x="2507" y="5486"/>
                      <a:pt x="2530" y="5463"/>
                    </a:cubicBezTo>
                    <a:cubicBezTo>
                      <a:pt x="2547" y="5446"/>
                      <a:pt x="2549" y="5436"/>
                      <a:pt x="2563" y="5418"/>
                    </a:cubicBezTo>
                    <a:cubicBezTo>
                      <a:pt x="2600" y="5371"/>
                      <a:pt x="2651" y="5287"/>
                      <a:pt x="2697" y="5256"/>
                    </a:cubicBezTo>
                    <a:lnTo>
                      <a:pt x="2793" y="5268"/>
                    </a:lnTo>
                    <a:cubicBezTo>
                      <a:pt x="2956" y="5291"/>
                      <a:pt x="3109" y="5141"/>
                      <a:pt x="3294" y="5141"/>
                    </a:cubicBezTo>
                    <a:cubicBezTo>
                      <a:pt x="3324" y="5141"/>
                      <a:pt x="3372" y="5150"/>
                      <a:pt x="3391" y="5160"/>
                    </a:cubicBezTo>
                    <a:cubicBezTo>
                      <a:pt x="3384" y="5191"/>
                      <a:pt x="3260" y="5381"/>
                      <a:pt x="3234" y="5425"/>
                    </a:cubicBezTo>
                    <a:cubicBezTo>
                      <a:pt x="3184" y="5512"/>
                      <a:pt x="3135" y="5618"/>
                      <a:pt x="3089" y="5709"/>
                    </a:cubicBezTo>
                    <a:cubicBezTo>
                      <a:pt x="3049" y="5790"/>
                      <a:pt x="2985" y="5914"/>
                      <a:pt x="2956" y="5998"/>
                    </a:cubicBezTo>
                    <a:cubicBezTo>
                      <a:pt x="2920" y="6100"/>
                      <a:pt x="2885" y="6208"/>
                      <a:pt x="2846" y="6317"/>
                    </a:cubicBezTo>
                    <a:cubicBezTo>
                      <a:pt x="2776" y="6514"/>
                      <a:pt x="2723" y="6779"/>
                      <a:pt x="2675" y="6997"/>
                    </a:cubicBezTo>
                    <a:cubicBezTo>
                      <a:pt x="2649" y="7118"/>
                      <a:pt x="2626" y="7229"/>
                      <a:pt x="2598" y="7348"/>
                    </a:cubicBezTo>
                    <a:cubicBezTo>
                      <a:pt x="2581" y="7421"/>
                      <a:pt x="2573" y="7448"/>
                      <a:pt x="2548" y="7509"/>
                    </a:cubicBezTo>
                    <a:cubicBezTo>
                      <a:pt x="2534" y="7545"/>
                      <a:pt x="2484" y="7640"/>
                      <a:pt x="2480" y="7659"/>
                    </a:cubicBezTo>
                    <a:close/>
                    <a:moveTo>
                      <a:pt x="6631" y="4050"/>
                    </a:moveTo>
                    <a:cubicBezTo>
                      <a:pt x="6367" y="6129"/>
                      <a:pt x="4591" y="7736"/>
                      <a:pt x="2441" y="7736"/>
                    </a:cubicBezTo>
                    <a:cubicBezTo>
                      <a:pt x="1758" y="7736"/>
                      <a:pt x="1112" y="7574"/>
                      <a:pt x="541" y="7286"/>
                    </a:cubicBezTo>
                    <a:cubicBezTo>
                      <a:pt x="578" y="7240"/>
                      <a:pt x="609" y="7205"/>
                      <a:pt x="609" y="7194"/>
                    </a:cubicBezTo>
                    <a:lnTo>
                      <a:pt x="609" y="7188"/>
                    </a:lnTo>
                    <a:cubicBezTo>
                      <a:pt x="609" y="7164"/>
                      <a:pt x="464" y="6856"/>
                      <a:pt x="443" y="6811"/>
                    </a:cubicBezTo>
                    <a:cubicBezTo>
                      <a:pt x="410" y="6745"/>
                      <a:pt x="390" y="6692"/>
                      <a:pt x="352" y="6630"/>
                    </a:cubicBezTo>
                    <a:cubicBezTo>
                      <a:pt x="324" y="6585"/>
                      <a:pt x="277" y="6502"/>
                      <a:pt x="256" y="6455"/>
                    </a:cubicBezTo>
                    <a:cubicBezTo>
                      <a:pt x="209" y="6353"/>
                      <a:pt x="107" y="6186"/>
                      <a:pt x="86" y="6082"/>
                    </a:cubicBezTo>
                    <a:cubicBezTo>
                      <a:pt x="72" y="6012"/>
                      <a:pt x="47" y="5922"/>
                      <a:pt x="37" y="5859"/>
                    </a:cubicBezTo>
                    <a:cubicBezTo>
                      <a:pt x="31" y="5817"/>
                      <a:pt x="36" y="5770"/>
                      <a:pt x="30" y="5727"/>
                    </a:cubicBezTo>
                    <a:cubicBezTo>
                      <a:pt x="24" y="5690"/>
                      <a:pt x="0" y="5673"/>
                      <a:pt x="0" y="5618"/>
                    </a:cubicBezTo>
                    <a:cubicBezTo>
                      <a:pt x="0" y="5517"/>
                      <a:pt x="2" y="5380"/>
                      <a:pt x="54" y="5292"/>
                    </a:cubicBezTo>
                    <a:cubicBezTo>
                      <a:pt x="101" y="5215"/>
                      <a:pt x="60" y="5167"/>
                      <a:pt x="143" y="5086"/>
                    </a:cubicBezTo>
                    <a:cubicBezTo>
                      <a:pt x="187" y="5042"/>
                      <a:pt x="278" y="5016"/>
                      <a:pt x="341" y="4988"/>
                    </a:cubicBezTo>
                    <a:cubicBezTo>
                      <a:pt x="362" y="4978"/>
                      <a:pt x="428" y="4948"/>
                      <a:pt x="442" y="4938"/>
                    </a:cubicBezTo>
                    <a:cubicBezTo>
                      <a:pt x="477" y="4913"/>
                      <a:pt x="493" y="4896"/>
                      <a:pt x="531" y="4878"/>
                    </a:cubicBezTo>
                    <a:cubicBezTo>
                      <a:pt x="605" y="4883"/>
                      <a:pt x="736" y="4800"/>
                      <a:pt x="736" y="4852"/>
                    </a:cubicBezTo>
                    <a:cubicBezTo>
                      <a:pt x="775" y="4791"/>
                      <a:pt x="760" y="4750"/>
                      <a:pt x="838" y="4712"/>
                    </a:cubicBezTo>
                    <a:cubicBezTo>
                      <a:pt x="872" y="4695"/>
                      <a:pt x="959" y="4638"/>
                      <a:pt x="1014" y="4644"/>
                    </a:cubicBezTo>
                    <a:lnTo>
                      <a:pt x="1104" y="4659"/>
                    </a:lnTo>
                    <a:cubicBezTo>
                      <a:pt x="1080" y="4614"/>
                      <a:pt x="1088" y="4641"/>
                      <a:pt x="1086" y="4593"/>
                    </a:cubicBezTo>
                    <a:cubicBezTo>
                      <a:pt x="1084" y="4572"/>
                      <a:pt x="1068" y="4545"/>
                      <a:pt x="1060" y="4522"/>
                    </a:cubicBezTo>
                    <a:cubicBezTo>
                      <a:pt x="1041" y="4468"/>
                      <a:pt x="1020" y="4445"/>
                      <a:pt x="1020" y="4369"/>
                    </a:cubicBezTo>
                    <a:cubicBezTo>
                      <a:pt x="1020" y="4277"/>
                      <a:pt x="1104" y="4251"/>
                      <a:pt x="1104" y="4236"/>
                    </a:cubicBezTo>
                    <a:cubicBezTo>
                      <a:pt x="1104" y="4213"/>
                      <a:pt x="1078" y="4178"/>
                      <a:pt x="1074" y="4133"/>
                    </a:cubicBezTo>
                    <a:cubicBezTo>
                      <a:pt x="1068" y="4077"/>
                      <a:pt x="1073" y="4086"/>
                      <a:pt x="1080" y="4025"/>
                    </a:cubicBezTo>
                    <a:cubicBezTo>
                      <a:pt x="1096" y="3890"/>
                      <a:pt x="1105" y="3756"/>
                      <a:pt x="1116" y="3620"/>
                    </a:cubicBezTo>
                    <a:lnTo>
                      <a:pt x="1116" y="3500"/>
                    </a:lnTo>
                    <a:cubicBezTo>
                      <a:pt x="1116" y="3425"/>
                      <a:pt x="1017" y="3343"/>
                      <a:pt x="935" y="3343"/>
                    </a:cubicBezTo>
                    <a:cubicBezTo>
                      <a:pt x="906" y="3346"/>
                      <a:pt x="881" y="3318"/>
                      <a:pt x="881" y="3288"/>
                    </a:cubicBezTo>
                    <a:lnTo>
                      <a:pt x="881" y="3264"/>
                    </a:lnTo>
                    <a:cubicBezTo>
                      <a:pt x="861" y="3256"/>
                      <a:pt x="788" y="3114"/>
                      <a:pt x="771" y="3085"/>
                    </a:cubicBezTo>
                    <a:cubicBezTo>
                      <a:pt x="752" y="3051"/>
                      <a:pt x="718" y="2900"/>
                      <a:pt x="718" y="2848"/>
                    </a:cubicBezTo>
                    <a:lnTo>
                      <a:pt x="723" y="2787"/>
                    </a:lnTo>
                    <a:lnTo>
                      <a:pt x="676" y="2570"/>
                    </a:lnTo>
                    <a:cubicBezTo>
                      <a:pt x="676" y="2532"/>
                      <a:pt x="652" y="2471"/>
                      <a:pt x="643" y="2422"/>
                    </a:cubicBezTo>
                    <a:cubicBezTo>
                      <a:pt x="633" y="2361"/>
                      <a:pt x="633" y="2322"/>
                      <a:pt x="633" y="2274"/>
                    </a:cubicBezTo>
                    <a:cubicBezTo>
                      <a:pt x="633" y="2213"/>
                      <a:pt x="635" y="2135"/>
                      <a:pt x="642" y="2067"/>
                    </a:cubicBezTo>
                    <a:cubicBezTo>
                      <a:pt x="648" y="2020"/>
                      <a:pt x="636" y="2037"/>
                      <a:pt x="580" y="2046"/>
                    </a:cubicBezTo>
                    <a:cubicBezTo>
                      <a:pt x="551" y="2050"/>
                      <a:pt x="504" y="2042"/>
                      <a:pt x="475" y="2029"/>
                    </a:cubicBezTo>
                    <a:cubicBezTo>
                      <a:pt x="356" y="1977"/>
                      <a:pt x="290" y="1860"/>
                      <a:pt x="290" y="1695"/>
                    </a:cubicBezTo>
                    <a:cubicBezTo>
                      <a:pt x="290" y="1519"/>
                      <a:pt x="412" y="1292"/>
                      <a:pt x="484" y="1177"/>
                    </a:cubicBezTo>
                    <a:cubicBezTo>
                      <a:pt x="534" y="1095"/>
                      <a:pt x="567" y="1038"/>
                      <a:pt x="625" y="962"/>
                    </a:cubicBezTo>
                    <a:cubicBezTo>
                      <a:pt x="688" y="880"/>
                      <a:pt x="726" y="841"/>
                      <a:pt x="792" y="767"/>
                    </a:cubicBezTo>
                    <a:cubicBezTo>
                      <a:pt x="872" y="678"/>
                      <a:pt x="1084" y="509"/>
                      <a:pt x="1191" y="447"/>
                    </a:cubicBezTo>
                    <a:cubicBezTo>
                      <a:pt x="1270" y="401"/>
                      <a:pt x="1334" y="361"/>
                      <a:pt x="1418" y="319"/>
                    </a:cubicBezTo>
                    <a:cubicBezTo>
                      <a:pt x="1606" y="224"/>
                      <a:pt x="1826" y="158"/>
                      <a:pt x="2031" y="117"/>
                    </a:cubicBezTo>
                    <a:cubicBezTo>
                      <a:pt x="2188" y="86"/>
                      <a:pt x="2339" y="60"/>
                      <a:pt x="2498" y="35"/>
                    </a:cubicBezTo>
                    <a:cubicBezTo>
                      <a:pt x="2558" y="25"/>
                      <a:pt x="2634" y="27"/>
                      <a:pt x="2692" y="18"/>
                    </a:cubicBezTo>
                    <a:cubicBezTo>
                      <a:pt x="2811" y="0"/>
                      <a:pt x="2941" y="13"/>
                      <a:pt x="3071" y="29"/>
                    </a:cubicBezTo>
                    <a:cubicBezTo>
                      <a:pt x="3170" y="41"/>
                      <a:pt x="3337" y="77"/>
                      <a:pt x="3420" y="108"/>
                    </a:cubicBezTo>
                    <a:cubicBezTo>
                      <a:pt x="3674" y="203"/>
                      <a:pt x="3741" y="345"/>
                      <a:pt x="3922" y="511"/>
                    </a:cubicBezTo>
                    <a:cubicBezTo>
                      <a:pt x="3957" y="543"/>
                      <a:pt x="4030" y="645"/>
                      <a:pt x="4065" y="689"/>
                    </a:cubicBezTo>
                    <a:cubicBezTo>
                      <a:pt x="4289" y="968"/>
                      <a:pt x="4507" y="1250"/>
                      <a:pt x="4633" y="1587"/>
                    </a:cubicBezTo>
                    <a:cubicBezTo>
                      <a:pt x="4654" y="1642"/>
                      <a:pt x="4662" y="1706"/>
                      <a:pt x="4683" y="1761"/>
                    </a:cubicBezTo>
                    <a:cubicBezTo>
                      <a:pt x="4703" y="1814"/>
                      <a:pt x="4703" y="1889"/>
                      <a:pt x="4718" y="1948"/>
                    </a:cubicBezTo>
                    <a:cubicBezTo>
                      <a:pt x="4733" y="2009"/>
                      <a:pt x="4751" y="2068"/>
                      <a:pt x="4765" y="2125"/>
                    </a:cubicBezTo>
                    <a:cubicBezTo>
                      <a:pt x="4794" y="2240"/>
                      <a:pt x="4824" y="2366"/>
                      <a:pt x="4860" y="2476"/>
                    </a:cubicBezTo>
                    <a:cubicBezTo>
                      <a:pt x="4899" y="2592"/>
                      <a:pt x="4966" y="2674"/>
                      <a:pt x="4966" y="2824"/>
                    </a:cubicBezTo>
                    <a:lnTo>
                      <a:pt x="4954" y="2842"/>
                    </a:lnTo>
                    <a:cubicBezTo>
                      <a:pt x="4954" y="2907"/>
                      <a:pt x="4939" y="3033"/>
                      <a:pt x="4996" y="3077"/>
                    </a:cubicBezTo>
                    <a:cubicBezTo>
                      <a:pt x="5009" y="3057"/>
                      <a:pt x="5141" y="2981"/>
                      <a:pt x="5177" y="2981"/>
                    </a:cubicBezTo>
                    <a:lnTo>
                      <a:pt x="5213" y="2981"/>
                    </a:lnTo>
                    <a:cubicBezTo>
                      <a:pt x="5258" y="2981"/>
                      <a:pt x="6047" y="3230"/>
                      <a:pt x="6631" y="4050"/>
                    </a:cubicBezTo>
                    <a:close/>
                    <a:moveTo>
                      <a:pt x="2068" y="5309"/>
                    </a:moveTo>
                    <a:cubicBezTo>
                      <a:pt x="1987" y="5374"/>
                      <a:pt x="1982" y="5407"/>
                      <a:pt x="1834" y="5407"/>
                    </a:cubicBezTo>
                    <a:cubicBezTo>
                      <a:pt x="1751" y="5250"/>
                      <a:pt x="1750" y="4965"/>
                      <a:pt x="1686" y="4777"/>
                    </a:cubicBezTo>
                    <a:cubicBezTo>
                      <a:pt x="1669" y="4728"/>
                      <a:pt x="1656" y="4676"/>
                      <a:pt x="1635" y="4634"/>
                    </a:cubicBezTo>
                    <a:cubicBezTo>
                      <a:pt x="1615" y="4595"/>
                      <a:pt x="1588" y="4548"/>
                      <a:pt x="1571" y="4505"/>
                    </a:cubicBezTo>
                    <a:cubicBezTo>
                      <a:pt x="1541" y="4429"/>
                      <a:pt x="1489" y="4299"/>
                      <a:pt x="1412" y="4278"/>
                    </a:cubicBezTo>
                    <a:cubicBezTo>
                      <a:pt x="1429" y="4255"/>
                      <a:pt x="1553" y="4259"/>
                      <a:pt x="1583" y="4270"/>
                    </a:cubicBezTo>
                    <a:cubicBezTo>
                      <a:pt x="1622" y="4285"/>
                      <a:pt x="1657" y="4333"/>
                      <a:pt x="1685" y="4361"/>
                    </a:cubicBezTo>
                    <a:cubicBezTo>
                      <a:pt x="1748" y="4427"/>
                      <a:pt x="1717" y="4427"/>
                      <a:pt x="1740" y="4506"/>
                    </a:cubicBezTo>
                    <a:cubicBezTo>
                      <a:pt x="1748" y="4534"/>
                      <a:pt x="1824" y="4580"/>
                      <a:pt x="1858" y="4580"/>
                    </a:cubicBezTo>
                    <a:lnTo>
                      <a:pt x="1888" y="4580"/>
                    </a:lnTo>
                    <a:cubicBezTo>
                      <a:pt x="1882" y="4609"/>
                      <a:pt x="1870" y="4637"/>
                      <a:pt x="1870" y="4671"/>
                    </a:cubicBezTo>
                    <a:cubicBezTo>
                      <a:pt x="1870" y="4708"/>
                      <a:pt x="1897" y="4750"/>
                      <a:pt x="1917" y="4769"/>
                    </a:cubicBezTo>
                    <a:cubicBezTo>
                      <a:pt x="1943" y="4794"/>
                      <a:pt x="1996" y="4785"/>
                      <a:pt x="2045" y="4785"/>
                    </a:cubicBezTo>
                    <a:lnTo>
                      <a:pt x="2146" y="4854"/>
                    </a:lnTo>
                    <a:lnTo>
                      <a:pt x="2148" y="4966"/>
                    </a:lnTo>
                    <a:cubicBezTo>
                      <a:pt x="2148" y="5052"/>
                      <a:pt x="2244" y="5153"/>
                      <a:pt x="2244" y="5154"/>
                    </a:cubicBezTo>
                    <a:cubicBezTo>
                      <a:pt x="2244" y="5189"/>
                      <a:pt x="2101" y="5284"/>
                      <a:pt x="2068" y="530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9" name="Freeform 9"/>
            <p:cNvSpPr>
              <a:spLocks noEditPoints="1"/>
            </p:cNvSpPr>
            <p:nvPr/>
          </p:nvSpPr>
          <p:spPr bwMode="auto">
            <a:xfrm>
              <a:off x="12706" y="6651"/>
              <a:ext cx="571" cy="568"/>
            </a:xfrm>
            <a:custGeom>
              <a:avLst/>
              <a:gdLst>
                <a:gd name="T0" fmla="*/ 272 w 1478"/>
                <a:gd name="T1" fmla="*/ 155 h 1478"/>
                <a:gd name="T2" fmla="*/ 500 w 1478"/>
                <a:gd name="T3" fmla="*/ 160 h 1478"/>
                <a:gd name="T4" fmla="*/ 626 w 1478"/>
                <a:gd name="T5" fmla="*/ 0 h 1478"/>
                <a:gd name="T6" fmla="*/ 822 w 1478"/>
                <a:gd name="T7" fmla="*/ 118 h 1478"/>
                <a:gd name="T8" fmla="*/ 1011 w 1478"/>
                <a:gd name="T9" fmla="*/ 43 h 1478"/>
                <a:gd name="T10" fmla="*/ 1121 w 1478"/>
                <a:gd name="T11" fmla="*/ 243 h 1478"/>
                <a:gd name="T12" fmla="*/ 1323 w 1478"/>
                <a:gd name="T13" fmla="*/ 272 h 1478"/>
                <a:gd name="T14" fmla="*/ 1318 w 1478"/>
                <a:gd name="T15" fmla="*/ 500 h 1478"/>
                <a:gd name="T16" fmla="*/ 1478 w 1478"/>
                <a:gd name="T17" fmla="*/ 626 h 1478"/>
                <a:gd name="T18" fmla="*/ 1360 w 1478"/>
                <a:gd name="T19" fmla="*/ 822 h 1478"/>
                <a:gd name="T20" fmla="*/ 1435 w 1478"/>
                <a:gd name="T21" fmla="*/ 1011 h 1478"/>
                <a:gd name="T22" fmla="*/ 1235 w 1478"/>
                <a:gd name="T23" fmla="*/ 1121 h 1478"/>
                <a:gd name="T24" fmla="*/ 1206 w 1478"/>
                <a:gd name="T25" fmla="*/ 1323 h 1478"/>
                <a:gd name="T26" fmla="*/ 978 w 1478"/>
                <a:gd name="T27" fmla="*/ 1318 h 1478"/>
                <a:gd name="T28" fmla="*/ 852 w 1478"/>
                <a:gd name="T29" fmla="*/ 1478 h 1478"/>
                <a:gd name="T30" fmla="*/ 656 w 1478"/>
                <a:gd name="T31" fmla="*/ 1360 h 1478"/>
                <a:gd name="T32" fmla="*/ 467 w 1478"/>
                <a:gd name="T33" fmla="*/ 1435 h 1478"/>
                <a:gd name="T34" fmla="*/ 357 w 1478"/>
                <a:gd name="T35" fmla="*/ 1235 h 1478"/>
                <a:gd name="T36" fmla="*/ 155 w 1478"/>
                <a:gd name="T37" fmla="*/ 1206 h 1478"/>
                <a:gd name="T38" fmla="*/ 160 w 1478"/>
                <a:gd name="T39" fmla="*/ 978 h 1478"/>
                <a:gd name="T40" fmla="*/ 0 w 1478"/>
                <a:gd name="T41" fmla="*/ 852 h 1478"/>
                <a:gd name="T42" fmla="*/ 118 w 1478"/>
                <a:gd name="T43" fmla="*/ 656 h 1478"/>
                <a:gd name="T44" fmla="*/ 43 w 1478"/>
                <a:gd name="T45" fmla="*/ 467 h 1478"/>
                <a:gd name="T46" fmla="*/ 243 w 1478"/>
                <a:gd name="T47" fmla="*/ 357 h 1478"/>
                <a:gd name="T48" fmla="*/ 659 w 1478"/>
                <a:gd name="T49" fmla="*/ 440 h 1478"/>
                <a:gd name="T50" fmla="*/ 819 w 1478"/>
                <a:gd name="T51" fmla="*/ 1038 h 1478"/>
                <a:gd name="T52" fmla="*/ 659 w 1478"/>
                <a:gd name="T53" fmla="*/ 440 h 1478"/>
                <a:gd name="T54" fmla="*/ 942 w 1478"/>
                <a:gd name="T55" fmla="*/ 685 h 1478"/>
                <a:gd name="T56" fmla="*/ 536 w 1478"/>
                <a:gd name="T57" fmla="*/ 793 h 1478"/>
                <a:gd name="T58" fmla="*/ 634 w 1478"/>
                <a:gd name="T59" fmla="*/ 344 h 1478"/>
                <a:gd name="T60" fmla="*/ 844 w 1478"/>
                <a:gd name="T61" fmla="*/ 1135 h 1478"/>
                <a:gd name="T62" fmla="*/ 634 w 1478"/>
                <a:gd name="T63" fmla="*/ 344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78" h="1478">
                  <a:moveTo>
                    <a:pt x="157" y="270"/>
                  </a:moveTo>
                  <a:lnTo>
                    <a:pt x="272" y="155"/>
                  </a:lnTo>
                  <a:lnTo>
                    <a:pt x="358" y="242"/>
                  </a:lnTo>
                  <a:cubicBezTo>
                    <a:pt x="401" y="209"/>
                    <a:pt x="449" y="181"/>
                    <a:pt x="500" y="160"/>
                  </a:cubicBezTo>
                  <a:lnTo>
                    <a:pt x="469" y="42"/>
                  </a:lnTo>
                  <a:lnTo>
                    <a:pt x="626" y="0"/>
                  </a:lnTo>
                  <a:lnTo>
                    <a:pt x="658" y="118"/>
                  </a:lnTo>
                  <a:cubicBezTo>
                    <a:pt x="713" y="111"/>
                    <a:pt x="768" y="111"/>
                    <a:pt x="822" y="118"/>
                  </a:cubicBezTo>
                  <a:lnTo>
                    <a:pt x="854" y="0"/>
                  </a:lnTo>
                  <a:lnTo>
                    <a:pt x="1011" y="43"/>
                  </a:lnTo>
                  <a:lnTo>
                    <a:pt x="979" y="161"/>
                  </a:lnTo>
                  <a:cubicBezTo>
                    <a:pt x="1030" y="182"/>
                    <a:pt x="1077" y="210"/>
                    <a:pt x="1121" y="243"/>
                  </a:cubicBezTo>
                  <a:lnTo>
                    <a:pt x="1208" y="157"/>
                  </a:lnTo>
                  <a:lnTo>
                    <a:pt x="1323" y="272"/>
                  </a:lnTo>
                  <a:lnTo>
                    <a:pt x="1236" y="358"/>
                  </a:lnTo>
                  <a:cubicBezTo>
                    <a:pt x="1269" y="401"/>
                    <a:pt x="1297" y="449"/>
                    <a:pt x="1318" y="500"/>
                  </a:cubicBezTo>
                  <a:lnTo>
                    <a:pt x="1436" y="469"/>
                  </a:lnTo>
                  <a:lnTo>
                    <a:pt x="1478" y="626"/>
                  </a:lnTo>
                  <a:lnTo>
                    <a:pt x="1360" y="658"/>
                  </a:lnTo>
                  <a:cubicBezTo>
                    <a:pt x="1367" y="713"/>
                    <a:pt x="1367" y="768"/>
                    <a:pt x="1360" y="822"/>
                  </a:cubicBezTo>
                  <a:lnTo>
                    <a:pt x="1478" y="854"/>
                  </a:lnTo>
                  <a:lnTo>
                    <a:pt x="1435" y="1011"/>
                  </a:lnTo>
                  <a:lnTo>
                    <a:pt x="1317" y="979"/>
                  </a:lnTo>
                  <a:cubicBezTo>
                    <a:pt x="1296" y="1030"/>
                    <a:pt x="1268" y="1077"/>
                    <a:pt x="1235" y="1121"/>
                  </a:cubicBezTo>
                  <a:lnTo>
                    <a:pt x="1322" y="1208"/>
                  </a:lnTo>
                  <a:lnTo>
                    <a:pt x="1206" y="1323"/>
                  </a:lnTo>
                  <a:lnTo>
                    <a:pt x="1120" y="1236"/>
                  </a:lnTo>
                  <a:cubicBezTo>
                    <a:pt x="1077" y="1269"/>
                    <a:pt x="1029" y="1297"/>
                    <a:pt x="978" y="1318"/>
                  </a:cubicBezTo>
                  <a:lnTo>
                    <a:pt x="1009" y="1436"/>
                  </a:lnTo>
                  <a:lnTo>
                    <a:pt x="852" y="1478"/>
                  </a:lnTo>
                  <a:lnTo>
                    <a:pt x="820" y="1360"/>
                  </a:lnTo>
                  <a:cubicBezTo>
                    <a:pt x="765" y="1367"/>
                    <a:pt x="710" y="1367"/>
                    <a:pt x="656" y="1360"/>
                  </a:cubicBezTo>
                  <a:lnTo>
                    <a:pt x="624" y="1478"/>
                  </a:lnTo>
                  <a:lnTo>
                    <a:pt x="467" y="1435"/>
                  </a:lnTo>
                  <a:lnTo>
                    <a:pt x="499" y="1317"/>
                  </a:lnTo>
                  <a:cubicBezTo>
                    <a:pt x="448" y="1296"/>
                    <a:pt x="401" y="1269"/>
                    <a:pt x="357" y="1235"/>
                  </a:cubicBezTo>
                  <a:lnTo>
                    <a:pt x="270" y="1322"/>
                  </a:lnTo>
                  <a:lnTo>
                    <a:pt x="155" y="1206"/>
                  </a:lnTo>
                  <a:lnTo>
                    <a:pt x="242" y="1120"/>
                  </a:lnTo>
                  <a:cubicBezTo>
                    <a:pt x="209" y="1077"/>
                    <a:pt x="181" y="1029"/>
                    <a:pt x="160" y="978"/>
                  </a:cubicBezTo>
                  <a:lnTo>
                    <a:pt x="42" y="1009"/>
                  </a:lnTo>
                  <a:lnTo>
                    <a:pt x="0" y="852"/>
                  </a:lnTo>
                  <a:lnTo>
                    <a:pt x="118" y="820"/>
                  </a:lnTo>
                  <a:cubicBezTo>
                    <a:pt x="111" y="765"/>
                    <a:pt x="111" y="710"/>
                    <a:pt x="118" y="656"/>
                  </a:cubicBezTo>
                  <a:lnTo>
                    <a:pt x="0" y="624"/>
                  </a:lnTo>
                  <a:lnTo>
                    <a:pt x="43" y="467"/>
                  </a:lnTo>
                  <a:lnTo>
                    <a:pt x="161" y="499"/>
                  </a:lnTo>
                  <a:cubicBezTo>
                    <a:pt x="182" y="448"/>
                    <a:pt x="210" y="401"/>
                    <a:pt x="243" y="357"/>
                  </a:cubicBezTo>
                  <a:lnTo>
                    <a:pt x="157" y="270"/>
                  </a:lnTo>
                  <a:close/>
                  <a:moveTo>
                    <a:pt x="659" y="440"/>
                  </a:moveTo>
                  <a:cubicBezTo>
                    <a:pt x="824" y="396"/>
                    <a:pt x="994" y="495"/>
                    <a:pt x="1038" y="659"/>
                  </a:cubicBezTo>
                  <a:cubicBezTo>
                    <a:pt x="1082" y="824"/>
                    <a:pt x="984" y="994"/>
                    <a:pt x="819" y="1038"/>
                  </a:cubicBezTo>
                  <a:cubicBezTo>
                    <a:pt x="654" y="1082"/>
                    <a:pt x="484" y="984"/>
                    <a:pt x="440" y="819"/>
                  </a:cubicBezTo>
                  <a:cubicBezTo>
                    <a:pt x="396" y="654"/>
                    <a:pt x="495" y="484"/>
                    <a:pt x="659" y="440"/>
                  </a:cubicBezTo>
                  <a:close/>
                  <a:moveTo>
                    <a:pt x="685" y="536"/>
                  </a:moveTo>
                  <a:cubicBezTo>
                    <a:pt x="797" y="507"/>
                    <a:pt x="912" y="573"/>
                    <a:pt x="942" y="685"/>
                  </a:cubicBezTo>
                  <a:cubicBezTo>
                    <a:pt x="971" y="797"/>
                    <a:pt x="905" y="912"/>
                    <a:pt x="793" y="942"/>
                  </a:cubicBezTo>
                  <a:cubicBezTo>
                    <a:pt x="681" y="971"/>
                    <a:pt x="566" y="905"/>
                    <a:pt x="536" y="793"/>
                  </a:cubicBezTo>
                  <a:cubicBezTo>
                    <a:pt x="507" y="681"/>
                    <a:pt x="573" y="566"/>
                    <a:pt x="685" y="536"/>
                  </a:cubicBezTo>
                  <a:close/>
                  <a:moveTo>
                    <a:pt x="634" y="344"/>
                  </a:moveTo>
                  <a:cubicBezTo>
                    <a:pt x="852" y="285"/>
                    <a:pt x="1076" y="415"/>
                    <a:pt x="1135" y="634"/>
                  </a:cubicBezTo>
                  <a:cubicBezTo>
                    <a:pt x="1193" y="852"/>
                    <a:pt x="1063" y="1076"/>
                    <a:pt x="844" y="1135"/>
                  </a:cubicBezTo>
                  <a:cubicBezTo>
                    <a:pt x="626" y="1193"/>
                    <a:pt x="402" y="1063"/>
                    <a:pt x="343" y="844"/>
                  </a:cubicBezTo>
                  <a:cubicBezTo>
                    <a:pt x="285" y="626"/>
                    <a:pt x="415" y="402"/>
                    <a:pt x="634" y="3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2400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13"/>
            <p:cNvSpPr>
              <a:spLocks noEditPoints="1"/>
            </p:cNvSpPr>
            <p:nvPr/>
          </p:nvSpPr>
          <p:spPr bwMode="auto">
            <a:xfrm>
              <a:off x="13317" y="6713"/>
              <a:ext cx="402" cy="412"/>
            </a:xfrm>
            <a:custGeom>
              <a:avLst/>
              <a:gdLst>
                <a:gd name="T0" fmla="*/ 603 w 1054"/>
                <a:gd name="T1" fmla="*/ 103 h 1059"/>
                <a:gd name="T2" fmla="*/ 716 w 1054"/>
                <a:gd name="T3" fmla="*/ 140 h 1059"/>
                <a:gd name="T4" fmla="*/ 776 w 1054"/>
                <a:gd name="T5" fmla="*/ 56 h 1059"/>
                <a:gd name="T6" fmla="*/ 900 w 1054"/>
                <a:gd name="T7" fmla="*/ 146 h 1059"/>
                <a:gd name="T8" fmla="*/ 839 w 1054"/>
                <a:gd name="T9" fmla="*/ 230 h 1059"/>
                <a:gd name="T10" fmla="*/ 908 w 1054"/>
                <a:gd name="T11" fmla="*/ 325 h 1059"/>
                <a:gd name="T12" fmla="*/ 1007 w 1054"/>
                <a:gd name="T13" fmla="*/ 293 h 1059"/>
                <a:gd name="T14" fmla="*/ 1054 w 1054"/>
                <a:gd name="T15" fmla="*/ 438 h 1059"/>
                <a:gd name="T16" fmla="*/ 956 w 1054"/>
                <a:gd name="T17" fmla="*/ 470 h 1059"/>
                <a:gd name="T18" fmla="*/ 960 w 1054"/>
                <a:gd name="T19" fmla="*/ 529 h 1059"/>
                <a:gd name="T20" fmla="*/ 956 w 1054"/>
                <a:gd name="T21" fmla="*/ 588 h 1059"/>
                <a:gd name="T22" fmla="*/ 1054 w 1054"/>
                <a:gd name="T23" fmla="*/ 620 h 1059"/>
                <a:gd name="T24" fmla="*/ 1007 w 1054"/>
                <a:gd name="T25" fmla="*/ 766 h 1059"/>
                <a:gd name="T26" fmla="*/ 909 w 1054"/>
                <a:gd name="T27" fmla="*/ 734 h 1059"/>
                <a:gd name="T28" fmla="*/ 839 w 1054"/>
                <a:gd name="T29" fmla="*/ 829 h 1059"/>
                <a:gd name="T30" fmla="*/ 900 w 1054"/>
                <a:gd name="T31" fmla="*/ 913 h 1059"/>
                <a:gd name="T32" fmla="*/ 776 w 1054"/>
                <a:gd name="T33" fmla="*/ 1002 h 1059"/>
                <a:gd name="T34" fmla="*/ 716 w 1054"/>
                <a:gd name="T35" fmla="*/ 919 h 1059"/>
                <a:gd name="T36" fmla="*/ 603 w 1054"/>
                <a:gd name="T37" fmla="*/ 955 h 1059"/>
                <a:gd name="T38" fmla="*/ 603 w 1054"/>
                <a:gd name="T39" fmla="*/ 1059 h 1059"/>
                <a:gd name="T40" fmla="*/ 451 w 1054"/>
                <a:gd name="T41" fmla="*/ 1059 h 1059"/>
                <a:gd name="T42" fmla="*/ 451 w 1054"/>
                <a:gd name="T43" fmla="*/ 955 h 1059"/>
                <a:gd name="T44" fmla="*/ 338 w 1054"/>
                <a:gd name="T45" fmla="*/ 919 h 1059"/>
                <a:gd name="T46" fmla="*/ 278 w 1054"/>
                <a:gd name="T47" fmla="*/ 1002 h 1059"/>
                <a:gd name="T48" fmla="*/ 154 w 1054"/>
                <a:gd name="T49" fmla="*/ 913 h 1059"/>
                <a:gd name="T50" fmla="*/ 215 w 1054"/>
                <a:gd name="T51" fmla="*/ 829 h 1059"/>
                <a:gd name="T52" fmla="*/ 146 w 1054"/>
                <a:gd name="T53" fmla="*/ 734 h 1059"/>
                <a:gd name="T54" fmla="*/ 47 w 1054"/>
                <a:gd name="T55" fmla="*/ 765 h 1059"/>
                <a:gd name="T56" fmla="*/ 0 w 1054"/>
                <a:gd name="T57" fmla="*/ 620 h 1059"/>
                <a:gd name="T58" fmla="*/ 98 w 1054"/>
                <a:gd name="T59" fmla="*/ 588 h 1059"/>
                <a:gd name="T60" fmla="*/ 94 w 1054"/>
                <a:gd name="T61" fmla="*/ 529 h 1059"/>
                <a:gd name="T62" fmla="*/ 98 w 1054"/>
                <a:gd name="T63" fmla="*/ 470 h 1059"/>
                <a:gd name="T64" fmla="*/ 0 w 1054"/>
                <a:gd name="T65" fmla="*/ 438 h 1059"/>
                <a:gd name="T66" fmla="*/ 47 w 1054"/>
                <a:gd name="T67" fmla="*/ 293 h 1059"/>
                <a:gd name="T68" fmla="*/ 146 w 1054"/>
                <a:gd name="T69" fmla="*/ 325 h 1059"/>
                <a:gd name="T70" fmla="*/ 215 w 1054"/>
                <a:gd name="T71" fmla="*/ 230 h 1059"/>
                <a:gd name="T72" fmla="*/ 154 w 1054"/>
                <a:gd name="T73" fmla="*/ 146 h 1059"/>
                <a:gd name="T74" fmla="*/ 278 w 1054"/>
                <a:gd name="T75" fmla="*/ 56 h 1059"/>
                <a:gd name="T76" fmla="*/ 338 w 1054"/>
                <a:gd name="T77" fmla="*/ 140 h 1059"/>
                <a:gd name="T78" fmla="*/ 451 w 1054"/>
                <a:gd name="T79" fmla="*/ 103 h 1059"/>
                <a:gd name="T80" fmla="*/ 451 w 1054"/>
                <a:gd name="T81" fmla="*/ 0 h 1059"/>
                <a:gd name="T82" fmla="*/ 603 w 1054"/>
                <a:gd name="T83" fmla="*/ 0 h 1059"/>
                <a:gd name="T84" fmla="*/ 603 w 1054"/>
                <a:gd name="T85" fmla="*/ 103 h 1059"/>
                <a:gd name="T86" fmla="*/ 527 w 1054"/>
                <a:gd name="T87" fmla="*/ 316 h 1059"/>
                <a:gd name="T88" fmla="*/ 741 w 1054"/>
                <a:gd name="T89" fmla="*/ 529 h 1059"/>
                <a:gd name="T90" fmla="*/ 527 w 1054"/>
                <a:gd name="T91" fmla="*/ 743 h 1059"/>
                <a:gd name="T92" fmla="*/ 314 w 1054"/>
                <a:gd name="T93" fmla="*/ 529 h 1059"/>
                <a:gd name="T94" fmla="*/ 527 w 1054"/>
                <a:gd name="T95" fmla="*/ 316 h 1059"/>
                <a:gd name="T96" fmla="*/ 527 w 1054"/>
                <a:gd name="T97" fmla="*/ 384 h 1059"/>
                <a:gd name="T98" fmla="*/ 672 w 1054"/>
                <a:gd name="T99" fmla="*/ 529 h 1059"/>
                <a:gd name="T100" fmla="*/ 527 w 1054"/>
                <a:gd name="T101" fmla="*/ 674 h 1059"/>
                <a:gd name="T102" fmla="*/ 382 w 1054"/>
                <a:gd name="T103" fmla="*/ 529 h 1059"/>
                <a:gd name="T104" fmla="*/ 527 w 1054"/>
                <a:gd name="T105" fmla="*/ 384 h 1059"/>
                <a:gd name="T106" fmla="*/ 527 w 1054"/>
                <a:gd name="T107" fmla="*/ 246 h 1059"/>
                <a:gd name="T108" fmla="*/ 810 w 1054"/>
                <a:gd name="T109" fmla="*/ 529 h 1059"/>
                <a:gd name="T110" fmla="*/ 527 w 1054"/>
                <a:gd name="T111" fmla="*/ 812 h 1059"/>
                <a:gd name="T112" fmla="*/ 244 w 1054"/>
                <a:gd name="T113" fmla="*/ 529 h 1059"/>
                <a:gd name="T114" fmla="*/ 527 w 1054"/>
                <a:gd name="T115" fmla="*/ 246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4" h="1059">
                  <a:moveTo>
                    <a:pt x="603" y="103"/>
                  </a:moveTo>
                  <a:cubicBezTo>
                    <a:pt x="643" y="110"/>
                    <a:pt x="681" y="123"/>
                    <a:pt x="716" y="140"/>
                  </a:cubicBezTo>
                  <a:lnTo>
                    <a:pt x="776" y="56"/>
                  </a:lnTo>
                  <a:lnTo>
                    <a:pt x="900" y="146"/>
                  </a:lnTo>
                  <a:lnTo>
                    <a:pt x="839" y="230"/>
                  </a:lnTo>
                  <a:cubicBezTo>
                    <a:pt x="866" y="258"/>
                    <a:pt x="890" y="290"/>
                    <a:pt x="908" y="325"/>
                  </a:cubicBezTo>
                  <a:lnTo>
                    <a:pt x="1007" y="293"/>
                  </a:lnTo>
                  <a:lnTo>
                    <a:pt x="1054" y="438"/>
                  </a:lnTo>
                  <a:lnTo>
                    <a:pt x="956" y="470"/>
                  </a:lnTo>
                  <a:cubicBezTo>
                    <a:pt x="958" y="490"/>
                    <a:pt x="960" y="509"/>
                    <a:pt x="960" y="529"/>
                  </a:cubicBezTo>
                  <a:cubicBezTo>
                    <a:pt x="960" y="549"/>
                    <a:pt x="958" y="569"/>
                    <a:pt x="956" y="588"/>
                  </a:cubicBezTo>
                  <a:lnTo>
                    <a:pt x="1054" y="620"/>
                  </a:lnTo>
                  <a:lnTo>
                    <a:pt x="1007" y="766"/>
                  </a:lnTo>
                  <a:lnTo>
                    <a:pt x="909" y="734"/>
                  </a:lnTo>
                  <a:cubicBezTo>
                    <a:pt x="890" y="768"/>
                    <a:pt x="866" y="801"/>
                    <a:pt x="839" y="829"/>
                  </a:cubicBezTo>
                  <a:lnTo>
                    <a:pt x="900" y="913"/>
                  </a:lnTo>
                  <a:lnTo>
                    <a:pt x="776" y="1002"/>
                  </a:lnTo>
                  <a:lnTo>
                    <a:pt x="716" y="919"/>
                  </a:lnTo>
                  <a:cubicBezTo>
                    <a:pt x="681" y="936"/>
                    <a:pt x="643" y="948"/>
                    <a:pt x="603" y="955"/>
                  </a:cubicBezTo>
                  <a:lnTo>
                    <a:pt x="603" y="1059"/>
                  </a:lnTo>
                  <a:lnTo>
                    <a:pt x="451" y="1059"/>
                  </a:lnTo>
                  <a:lnTo>
                    <a:pt x="451" y="955"/>
                  </a:lnTo>
                  <a:cubicBezTo>
                    <a:pt x="411" y="948"/>
                    <a:pt x="373" y="936"/>
                    <a:pt x="338" y="919"/>
                  </a:cubicBezTo>
                  <a:lnTo>
                    <a:pt x="278" y="1002"/>
                  </a:lnTo>
                  <a:lnTo>
                    <a:pt x="154" y="913"/>
                  </a:lnTo>
                  <a:lnTo>
                    <a:pt x="215" y="829"/>
                  </a:lnTo>
                  <a:cubicBezTo>
                    <a:pt x="188" y="801"/>
                    <a:pt x="164" y="768"/>
                    <a:pt x="146" y="734"/>
                  </a:cubicBezTo>
                  <a:lnTo>
                    <a:pt x="47" y="765"/>
                  </a:lnTo>
                  <a:lnTo>
                    <a:pt x="0" y="620"/>
                  </a:lnTo>
                  <a:lnTo>
                    <a:pt x="98" y="588"/>
                  </a:lnTo>
                  <a:cubicBezTo>
                    <a:pt x="96" y="569"/>
                    <a:pt x="94" y="549"/>
                    <a:pt x="94" y="529"/>
                  </a:cubicBezTo>
                  <a:cubicBezTo>
                    <a:pt x="94" y="509"/>
                    <a:pt x="96" y="490"/>
                    <a:pt x="98" y="470"/>
                  </a:cubicBezTo>
                  <a:lnTo>
                    <a:pt x="0" y="438"/>
                  </a:lnTo>
                  <a:lnTo>
                    <a:pt x="47" y="293"/>
                  </a:lnTo>
                  <a:lnTo>
                    <a:pt x="146" y="325"/>
                  </a:lnTo>
                  <a:cubicBezTo>
                    <a:pt x="164" y="290"/>
                    <a:pt x="188" y="258"/>
                    <a:pt x="215" y="230"/>
                  </a:cubicBezTo>
                  <a:lnTo>
                    <a:pt x="154" y="146"/>
                  </a:lnTo>
                  <a:lnTo>
                    <a:pt x="278" y="56"/>
                  </a:lnTo>
                  <a:lnTo>
                    <a:pt x="338" y="140"/>
                  </a:lnTo>
                  <a:cubicBezTo>
                    <a:pt x="374" y="123"/>
                    <a:pt x="411" y="110"/>
                    <a:pt x="451" y="103"/>
                  </a:cubicBezTo>
                  <a:lnTo>
                    <a:pt x="451" y="0"/>
                  </a:lnTo>
                  <a:lnTo>
                    <a:pt x="603" y="0"/>
                  </a:lnTo>
                  <a:lnTo>
                    <a:pt x="603" y="103"/>
                  </a:lnTo>
                  <a:close/>
                  <a:moveTo>
                    <a:pt x="527" y="316"/>
                  </a:moveTo>
                  <a:cubicBezTo>
                    <a:pt x="645" y="316"/>
                    <a:pt x="741" y="411"/>
                    <a:pt x="741" y="529"/>
                  </a:cubicBezTo>
                  <a:cubicBezTo>
                    <a:pt x="741" y="647"/>
                    <a:pt x="645" y="743"/>
                    <a:pt x="527" y="743"/>
                  </a:cubicBezTo>
                  <a:cubicBezTo>
                    <a:pt x="409" y="743"/>
                    <a:pt x="314" y="647"/>
                    <a:pt x="314" y="529"/>
                  </a:cubicBezTo>
                  <a:cubicBezTo>
                    <a:pt x="314" y="411"/>
                    <a:pt x="409" y="316"/>
                    <a:pt x="527" y="316"/>
                  </a:cubicBezTo>
                  <a:close/>
                  <a:moveTo>
                    <a:pt x="527" y="384"/>
                  </a:moveTo>
                  <a:cubicBezTo>
                    <a:pt x="607" y="384"/>
                    <a:pt x="672" y="449"/>
                    <a:pt x="672" y="529"/>
                  </a:cubicBezTo>
                  <a:cubicBezTo>
                    <a:pt x="672" y="609"/>
                    <a:pt x="607" y="674"/>
                    <a:pt x="527" y="674"/>
                  </a:cubicBezTo>
                  <a:cubicBezTo>
                    <a:pt x="447" y="674"/>
                    <a:pt x="382" y="609"/>
                    <a:pt x="382" y="529"/>
                  </a:cubicBezTo>
                  <a:cubicBezTo>
                    <a:pt x="382" y="449"/>
                    <a:pt x="447" y="384"/>
                    <a:pt x="527" y="384"/>
                  </a:cubicBezTo>
                  <a:close/>
                  <a:moveTo>
                    <a:pt x="527" y="246"/>
                  </a:moveTo>
                  <a:cubicBezTo>
                    <a:pt x="683" y="246"/>
                    <a:pt x="810" y="373"/>
                    <a:pt x="810" y="529"/>
                  </a:cubicBezTo>
                  <a:cubicBezTo>
                    <a:pt x="810" y="686"/>
                    <a:pt x="683" y="812"/>
                    <a:pt x="527" y="812"/>
                  </a:cubicBezTo>
                  <a:cubicBezTo>
                    <a:pt x="371" y="812"/>
                    <a:pt x="244" y="686"/>
                    <a:pt x="244" y="529"/>
                  </a:cubicBezTo>
                  <a:cubicBezTo>
                    <a:pt x="244" y="373"/>
                    <a:pt x="371" y="246"/>
                    <a:pt x="527" y="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2400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17"/>
            <p:cNvSpPr>
              <a:spLocks noEditPoints="1"/>
            </p:cNvSpPr>
            <p:nvPr/>
          </p:nvSpPr>
          <p:spPr bwMode="auto">
            <a:xfrm>
              <a:off x="13054" y="5983"/>
              <a:ext cx="704" cy="704"/>
            </a:xfrm>
            <a:custGeom>
              <a:avLst/>
              <a:gdLst>
                <a:gd name="T0" fmla="*/ 1144 w 1843"/>
                <a:gd name="T1" fmla="*/ 159 h 1843"/>
                <a:gd name="T2" fmla="*/ 1354 w 1843"/>
                <a:gd name="T3" fmla="*/ 103 h 1843"/>
                <a:gd name="T4" fmla="*/ 1418 w 1843"/>
                <a:gd name="T5" fmla="*/ 302 h 1843"/>
                <a:gd name="T6" fmla="*/ 1634 w 1843"/>
                <a:gd name="T7" fmla="*/ 331 h 1843"/>
                <a:gd name="T8" fmla="*/ 1618 w 1843"/>
                <a:gd name="T9" fmla="*/ 539 h 1843"/>
                <a:gd name="T10" fmla="*/ 1806 w 1843"/>
                <a:gd name="T11" fmla="*/ 649 h 1843"/>
                <a:gd name="T12" fmla="*/ 1711 w 1843"/>
                <a:gd name="T13" fmla="*/ 835 h 1843"/>
                <a:gd name="T14" fmla="*/ 1843 w 1843"/>
                <a:gd name="T15" fmla="*/ 1008 h 1843"/>
                <a:gd name="T16" fmla="*/ 1684 w 1843"/>
                <a:gd name="T17" fmla="*/ 1144 h 1843"/>
                <a:gd name="T18" fmla="*/ 1739 w 1843"/>
                <a:gd name="T19" fmla="*/ 1354 h 1843"/>
                <a:gd name="T20" fmla="*/ 1541 w 1843"/>
                <a:gd name="T21" fmla="*/ 1418 h 1843"/>
                <a:gd name="T22" fmla="*/ 1512 w 1843"/>
                <a:gd name="T23" fmla="*/ 1634 h 1843"/>
                <a:gd name="T24" fmla="*/ 1303 w 1843"/>
                <a:gd name="T25" fmla="*/ 1617 h 1843"/>
                <a:gd name="T26" fmla="*/ 1194 w 1843"/>
                <a:gd name="T27" fmla="*/ 1806 h 1843"/>
                <a:gd name="T28" fmla="*/ 1008 w 1843"/>
                <a:gd name="T29" fmla="*/ 1711 h 1843"/>
                <a:gd name="T30" fmla="*/ 835 w 1843"/>
                <a:gd name="T31" fmla="*/ 1843 h 1843"/>
                <a:gd name="T32" fmla="*/ 699 w 1843"/>
                <a:gd name="T33" fmla="*/ 1684 h 1843"/>
                <a:gd name="T34" fmla="*/ 489 w 1843"/>
                <a:gd name="T35" fmla="*/ 1739 h 1843"/>
                <a:gd name="T36" fmla="*/ 424 w 1843"/>
                <a:gd name="T37" fmla="*/ 1541 h 1843"/>
                <a:gd name="T38" fmla="*/ 209 w 1843"/>
                <a:gd name="T39" fmla="*/ 1512 h 1843"/>
                <a:gd name="T40" fmla="*/ 225 w 1843"/>
                <a:gd name="T41" fmla="*/ 1303 h 1843"/>
                <a:gd name="T42" fmla="*/ 37 w 1843"/>
                <a:gd name="T43" fmla="*/ 1194 h 1843"/>
                <a:gd name="T44" fmla="*/ 132 w 1843"/>
                <a:gd name="T45" fmla="*/ 1008 h 1843"/>
                <a:gd name="T46" fmla="*/ 0 w 1843"/>
                <a:gd name="T47" fmla="*/ 835 h 1843"/>
                <a:gd name="T48" fmla="*/ 159 w 1843"/>
                <a:gd name="T49" fmla="*/ 699 h 1843"/>
                <a:gd name="T50" fmla="*/ 103 w 1843"/>
                <a:gd name="T51" fmla="*/ 489 h 1843"/>
                <a:gd name="T52" fmla="*/ 302 w 1843"/>
                <a:gd name="T53" fmla="*/ 424 h 1843"/>
                <a:gd name="T54" fmla="*/ 331 w 1843"/>
                <a:gd name="T55" fmla="*/ 209 h 1843"/>
                <a:gd name="T56" fmla="*/ 539 w 1843"/>
                <a:gd name="T57" fmla="*/ 225 h 1843"/>
                <a:gd name="T58" fmla="*/ 649 w 1843"/>
                <a:gd name="T59" fmla="*/ 37 h 1843"/>
                <a:gd name="T60" fmla="*/ 835 w 1843"/>
                <a:gd name="T61" fmla="*/ 132 h 1843"/>
                <a:gd name="T62" fmla="*/ 1008 w 1843"/>
                <a:gd name="T63" fmla="*/ 0 h 1843"/>
                <a:gd name="T64" fmla="*/ 921 w 1843"/>
                <a:gd name="T65" fmla="*/ 529 h 1843"/>
                <a:gd name="T66" fmla="*/ 921 w 1843"/>
                <a:gd name="T67" fmla="*/ 1313 h 1843"/>
                <a:gd name="T68" fmla="*/ 921 w 1843"/>
                <a:gd name="T69" fmla="*/ 529 h 1843"/>
                <a:gd name="T70" fmla="*/ 1187 w 1843"/>
                <a:gd name="T71" fmla="*/ 921 h 1843"/>
                <a:gd name="T72" fmla="*/ 655 w 1843"/>
                <a:gd name="T73" fmla="*/ 921 h 1843"/>
                <a:gd name="T74" fmla="*/ 921 w 1843"/>
                <a:gd name="T75" fmla="*/ 402 h 1843"/>
                <a:gd name="T76" fmla="*/ 921 w 1843"/>
                <a:gd name="T77" fmla="*/ 1440 h 1843"/>
                <a:gd name="T78" fmla="*/ 921 w 1843"/>
                <a:gd name="T79" fmla="*/ 402 h 1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3" h="1843">
                  <a:moveTo>
                    <a:pt x="1008" y="132"/>
                  </a:moveTo>
                  <a:cubicBezTo>
                    <a:pt x="1054" y="137"/>
                    <a:pt x="1100" y="146"/>
                    <a:pt x="1144" y="159"/>
                  </a:cubicBezTo>
                  <a:lnTo>
                    <a:pt x="1194" y="37"/>
                  </a:lnTo>
                  <a:lnTo>
                    <a:pt x="1354" y="103"/>
                  </a:lnTo>
                  <a:lnTo>
                    <a:pt x="1303" y="225"/>
                  </a:lnTo>
                  <a:cubicBezTo>
                    <a:pt x="1344" y="247"/>
                    <a:pt x="1382" y="273"/>
                    <a:pt x="1418" y="302"/>
                  </a:cubicBezTo>
                  <a:lnTo>
                    <a:pt x="1512" y="209"/>
                  </a:lnTo>
                  <a:lnTo>
                    <a:pt x="1634" y="331"/>
                  </a:lnTo>
                  <a:lnTo>
                    <a:pt x="1541" y="424"/>
                  </a:lnTo>
                  <a:cubicBezTo>
                    <a:pt x="1569" y="460"/>
                    <a:pt x="1595" y="499"/>
                    <a:pt x="1618" y="539"/>
                  </a:cubicBezTo>
                  <a:lnTo>
                    <a:pt x="1739" y="489"/>
                  </a:lnTo>
                  <a:lnTo>
                    <a:pt x="1806" y="649"/>
                  </a:lnTo>
                  <a:lnTo>
                    <a:pt x="1684" y="699"/>
                  </a:lnTo>
                  <a:cubicBezTo>
                    <a:pt x="1697" y="743"/>
                    <a:pt x="1706" y="788"/>
                    <a:pt x="1711" y="835"/>
                  </a:cubicBezTo>
                  <a:lnTo>
                    <a:pt x="1843" y="835"/>
                  </a:lnTo>
                  <a:lnTo>
                    <a:pt x="1843" y="1008"/>
                  </a:lnTo>
                  <a:lnTo>
                    <a:pt x="1711" y="1008"/>
                  </a:lnTo>
                  <a:cubicBezTo>
                    <a:pt x="1706" y="1054"/>
                    <a:pt x="1696" y="1100"/>
                    <a:pt x="1684" y="1144"/>
                  </a:cubicBezTo>
                  <a:lnTo>
                    <a:pt x="1806" y="1194"/>
                  </a:lnTo>
                  <a:lnTo>
                    <a:pt x="1739" y="1354"/>
                  </a:lnTo>
                  <a:lnTo>
                    <a:pt x="1617" y="1303"/>
                  </a:lnTo>
                  <a:cubicBezTo>
                    <a:pt x="1595" y="1344"/>
                    <a:pt x="1569" y="1382"/>
                    <a:pt x="1541" y="1418"/>
                  </a:cubicBezTo>
                  <a:lnTo>
                    <a:pt x="1634" y="1512"/>
                  </a:lnTo>
                  <a:lnTo>
                    <a:pt x="1512" y="1634"/>
                  </a:lnTo>
                  <a:lnTo>
                    <a:pt x="1418" y="1541"/>
                  </a:lnTo>
                  <a:cubicBezTo>
                    <a:pt x="1382" y="1569"/>
                    <a:pt x="1344" y="1595"/>
                    <a:pt x="1303" y="1617"/>
                  </a:cubicBezTo>
                  <a:lnTo>
                    <a:pt x="1354" y="1739"/>
                  </a:lnTo>
                  <a:lnTo>
                    <a:pt x="1194" y="1806"/>
                  </a:lnTo>
                  <a:lnTo>
                    <a:pt x="1143" y="1684"/>
                  </a:lnTo>
                  <a:cubicBezTo>
                    <a:pt x="1100" y="1697"/>
                    <a:pt x="1054" y="1706"/>
                    <a:pt x="1008" y="1711"/>
                  </a:cubicBezTo>
                  <a:lnTo>
                    <a:pt x="1008" y="1843"/>
                  </a:lnTo>
                  <a:lnTo>
                    <a:pt x="835" y="1843"/>
                  </a:lnTo>
                  <a:lnTo>
                    <a:pt x="835" y="1711"/>
                  </a:lnTo>
                  <a:cubicBezTo>
                    <a:pt x="788" y="1706"/>
                    <a:pt x="743" y="1697"/>
                    <a:pt x="699" y="1684"/>
                  </a:cubicBezTo>
                  <a:lnTo>
                    <a:pt x="649" y="1806"/>
                  </a:lnTo>
                  <a:lnTo>
                    <a:pt x="489" y="1739"/>
                  </a:lnTo>
                  <a:lnTo>
                    <a:pt x="539" y="1618"/>
                  </a:lnTo>
                  <a:cubicBezTo>
                    <a:pt x="499" y="1595"/>
                    <a:pt x="460" y="1569"/>
                    <a:pt x="424" y="1541"/>
                  </a:cubicBezTo>
                  <a:lnTo>
                    <a:pt x="331" y="1634"/>
                  </a:lnTo>
                  <a:lnTo>
                    <a:pt x="209" y="1512"/>
                  </a:lnTo>
                  <a:lnTo>
                    <a:pt x="302" y="1418"/>
                  </a:lnTo>
                  <a:cubicBezTo>
                    <a:pt x="273" y="1382"/>
                    <a:pt x="247" y="1344"/>
                    <a:pt x="225" y="1303"/>
                  </a:cubicBezTo>
                  <a:lnTo>
                    <a:pt x="103" y="1354"/>
                  </a:lnTo>
                  <a:lnTo>
                    <a:pt x="37" y="1194"/>
                  </a:lnTo>
                  <a:lnTo>
                    <a:pt x="159" y="1144"/>
                  </a:lnTo>
                  <a:cubicBezTo>
                    <a:pt x="146" y="1100"/>
                    <a:pt x="137" y="1054"/>
                    <a:pt x="132" y="1008"/>
                  </a:cubicBezTo>
                  <a:lnTo>
                    <a:pt x="0" y="1008"/>
                  </a:lnTo>
                  <a:lnTo>
                    <a:pt x="0" y="835"/>
                  </a:lnTo>
                  <a:lnTo>
                    <a:pt x="132" y="835"/>
                  </a:lnTo>
                  <a:cubicBezTo>
                    <a:pt x="137" y="788"/>
                    <a:pt x="146" y="743"/>
                    <a:pt x="159" y="699"/>
                  </a:cubicBezTo>
                  <a:lnTo>
                    <a:pt x="37" y="649"/>
                  </a:lnTo>
                  <a:lnTo>
                    <a:pt x="103" y="489"/>
                  </a:lnTo>
                  <a:lnTo>
                    <a:pt x="225" y="539"/>
                  </a:lnTo>
                  <a:cubicBezTo>
                    <a:pt x="247" y="499"/>
                    <a:pt x="273" y="460"/>
                    <a:pt x="302" y="424"/>
                  </a:cubicBezTo>
                  <a:lnTo>
                    <a:pt x="209" y="331"/>
                  </a:lnTo>
                  <a:lnTo>
                    <a:pt x="331" y="209"/>
                  </a:lnTo>
                  <a:lnTo>
                    <a:pt x="424" y="302"/>
                  </a:lnTo>
                  <a:cubicBezTo>
                    <a:pt x="460" y="273"/>
                    <a:pt x="499" y="247"/>
                    <a:pt x="539" y="225"/>
                  </a:cubicBezTo>
                  <a:lnTo>
                    <a:pt x="489" y="103"/>
                  </a:lnTo>
                  <a:lnTo>
                    <a:pt x="649" y="37"/>
                  </a:lnTo>
                  <a:lnTo>
                    <a:pt x="699" y="159"/>
                  </a:lnTo>
                  <a:cubicBezTo>
                    <a:pt x="743" y="146"/>
                    <a:pt x="788" y="137"/>
                    <a:pt x="835" y="132"/>
                  </a:cubicBezTo>
                  <a:lnTo>
                    <a:pt x="835" y="0"/>
                  </a:lnTo>
                  <a:lnTo>
                    <a:pt x="1008" y="0"/>
                  </a:lnTo>
                  <a:lnTo>
                    <a:pt x="1008" y="132"/>
                  </a:lnTo>
                  <a:close/>
                  <a:moveTo>
                    <a:pt x="921" y="529"/>
                  </a:moveTo>
                  <a:cubicBezTo>
                    <a:pt x="1138" y="529"/>
                    <a:pt x="1313" y="705"/>
                    <a:pt x="1313" y="921"/>
                  </a:cubicBezTo>
                  <a:cubicBezTo>
                    <a:pt x="1313" y="1138"/>
                    <a:pt x="1138" y="1313"/>
                    <a:pt x="921" y="1313"/>
                  </a:cubicBezTo>
                  <a:cubicBezTo>
                    <a:pt x="705" y="1313"/>
                    <a:pt x="529" y="1138"/>
                    <a:pt x="529" y="921"/>
                  </a:cubicBezTo>
                  <a:cubicBezTo>
                    <a:pt x="529" y="705"/>
                    <a:pt x="705" y="529"/>
                    <a:pt x="921" y="529"/>
                  </a:cubicBezTo>
                  <a:close/>
                  <a:moveTo>
                    <a:pt x="921" y="655"/>
                  </a:moveTo>
                  <a:cubicBezTo>
                    <a:pt x="1068" y="655"/>
                    <a:pt x="1187" y="774"/>
                    <a:pt x="1187" y="921"/>
                  </a:cubicBezTo>
                  <a:cubicBezTo>
                    <a:pt x="1187" y="1068"/>
                    <a:pt x="1068" y="1187"/>
                    <a:pt x="921" y="1187"/>
                  </a:cubicBezTo>
                  <a:cubicBezTo>
                    <a:pt x="774" y="1187"/>
                    <a:pt x="655" y="1068"/>
                    <a:pt x="655" y="921"/>
                  </a:cubicBezTo>
                  <a:cubicBezTo>
                    <a:pt x="655" y="774"/>
                    <a:pt x="774" y="655"/>
                    <a:pt x="921" y="655"/>
                  </a:cubicBezTo>
                  <a:close/>
                  <a:moveTo>
                    <a:pt x="921" y="402"/>
                  </a:moveTo>
                  <a:cubicBezTo>
                    <a:pt x="1208" y="402"/>
                    <a:pt x="1440" y="635"/>
                    <a:pt x="1440" y="921"/>
                  </a:cubicBezTo>
                  <a:cubicBezTo>
                    <a:pt x="1440" y="1208"/>
                    <a:pt x="1208" y="1440"/>
                    <a:pt x="921" y="1440"/>
                  </a:cubicBezTo>
                  <a:cubicBezTo>
                    <a:pt x="635" y="1440"/>
                    <a:pt x="402" y="1208"/>
                    <a:pt x="402" y="921"/>
                  </a:cubicBezTo>
                  <a:cubicBezTo>
                    <a:pt x="402" y="635"/>
                    <a:pt x="635" y="402"/>
                    <a:pt x="921" y="4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2400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6436" y="1107"/>
              <a:ext cx="13585" cy="8773"/>
              <a:chOff x="-1953" y="1246"/>
              <a:chExt cx="13585" cy="8773"/>
            </a:xfrm>
          </p:grpSpPr>
          <p:sp>
            <p:nvSpPr>
              <p:cNvPr id="19" name="任意多边形 18"/>
              <p:cNvSpPr/>
              <p:nvPr/>
            </p:nvSpPr>
            <p:spPr>
              <a:xfrm rot="5400000">
                <a:off x="7936" y="6323"/>
                <a:ext cx="3702" cy="3691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il" t="it" r="ir" b="ib"/>
                <a:pathLst>
                  <a:path w="3705" h="3692">
                    <a:moveTo>
                      <a:pt x="0" y="868"/>
                    </a:moveTo>
                    <a:lnTo>
                      <a:pt x="1" y="845"/>
                    </a:lnTo>
                    <a:lnTo>
                      <a:pt x="2" y="823"/>
                    </a:lnTo>
                    <a:lnTo>
                      <a:pt x="6" y="800"/>
                    </a:lnTo>
                    <a:lnTo>
                      <a:pt x="6" y="797"/>
                    </a:lnTo>
                    <a:lnTo>
                      <a:pt x="0" y="772"/>
                    </a:lnTo>
                    <a:lnTo>
                      <a:pt x="11" y="772"/>
                    </a:lnTo>
                    <a:cubicBezTo>
                      <a:pt x="74" y="341"/>
                      <a:pt x="986" y="-15"/>
                      <a:pt x="1851" y="0"/>
                    </a:cubicBezTo>
                    <a:cubicBezTo>
                      <a:pt x="2821" y="-18"/>
                      <a:pt x="3630" y="389"/>
                      <a:pt x="3691" y="772"/>
                    </a:cubicBezTo>
                    <a:lnTo>
                      <a:pt x="3702" y="772"/>
                    </a:lnTo>
                    <a:lnTo>
                      <a:pt x="3696" y="797"/>
                    </a:lnTo>
                    <a:lnTo>
                      <a:pt x="3696" y="800"/>
                    </a:lnTo>
                    <a:lnTo>
                      <a:pt x="3700" y="823"/>
                    </a:lnTo>
                    <a:lnTo>
                      <a:pt x="3701" y="845"/>
                    </a:lnTo>
                    <a:lnTo>
                      <a:pt x="3702" y="868"/>
                    </a:lnTo>
                    <a:cubicBezTo>
                      <a:pt x="3714" y="958"/>
                      <a:pt x="3634" y="1113"/>
                      <a:pt x="3610" y="1138"/>
                    </a:cubicBezTo>
                    <a:lnTo>
                      <a:pt x="2972" y="3691"/>
                    </a:lnTo>
                    <a:lnTo>
                      <a:pt x="730" y="3691"/>
                    </a:lnTo>
                    <a:lnTo>
                      <a:pt x="92" y="1138"/>
                    </a:lnTo>
                    <a:cubicBezTo>
                      <a:pt x="42" y="1083"/>
                      <a:pt x="-10" y="919"/>
                      <a:pt x="0" y="868"/>
                    </a:cubicBezTo>
                    <a:close/>
                  </a:path>
                </a:pathLst>
              </a:custGeom>
              <a:solidFill>
                <a:srgbClr val="313D4D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 rot="16200000">
                <a:off x="-1959" y="6323"/>
                <a:ext cx="3702" cy="3691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il" t="it" r="ir" b="ib"/>
                <a:pathLst>
                  <a:path w="3705" h="3692">
                    <a:moveTo>
                      <a:pt x="0" y="868"/>
                    </a:moveTo>
                    <a:lnTo>
                      <a:pt x="1" y="845"/>
                    </a:lnTo>
                    <a:lnTo>
                      <a:pt x="2" y="823"/>
                    </a:lnTo>
                    <a:lnTo>
                      <a:pt x="6" y="800"/>
                    </a:lnTo>
                    <a:lnTo>
                      <a:pt x="6" y="797"/>
                    </a:lnTo>
                    <a:lnTo>
                      <a:pt x="0" y="772"/>
                    </a:lnTo>
                    <a:lnTo>
                      <a:pt x="11" y="772"/>
                    </a:lnTo>
                    <a:cubicBezTo>
                      <a:pt x="74" y="341"/>
                      <a:pt x="986" y="-15"/>
                      <a:pt x="1851" y="0"/>
                    </a:cubicBezTo>
                    <a:cubicBezTo>
                      <a:pt x="2821" y="-18"/>
                      <a:pt x="3630" y="389"/>
                      <a:pt x="3691" y="772"/>
                    </a:cubicBezTo>
                    <a:lnTo>
                      <a:pt x="3702" y="772"/>
                    </a:lnTo>
                    <a:lnTo>
                      <a:pt x="3696" y="797"/>
                    </a:lnTo>
                    <a:lnTo>
                      <a:pt x="3696" y="800"/>
                    </a:lnTo>
                    <a:lnTo>
                      <a:pt x="3700" y="823"/>
                    </a:lnTo>
                    <a:lnTo>
                      <a:pt x="3701" y="845"/>
                    </a:lnTo>
                    <a:lnTo>
                      <a:pt x="3702" y="868"/>
                    </a:lnTo>
                    <a:cubicBezTo>
                      <a:pt x="3714" y="958"/>
                      <a:pt x="3634" y="1113"/>
                      <a:pt x="3610" y="1138"/>
                    </a:cubicBezTo>
                    <a:lnTo>
                      <a:pt x="2972" y="3691"/>
                    </a:lnTo>
                    <a:lnTo>
                      <a:pt x="730" y="3691"/>
                    </a:lnTo>
                    <a:lnTo>
                      <a:pt x="92" y="1138"/>
                    </a:lnTo>
                    <a:cubicBezTo>
                      <a:pt x="42" y="1083"/>
                      <a:pt x="-10" y="919"/>
                      <a:pt x="0" y="868"/>
                    </a:cubicBezTo>
                    <a:close/>
                  </a:path>
                </a:pathLst>
              </a:custGeom>
              <a:solidFill>
                <a:srgbClr val="313D4D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" name="任意多边形 25"/>
              <p:cNvSpPr/>
              <p:nvPr/>
            </p:nvSpPr>
            <p:spPr>
              <a:xfrm rot="2760000">
                <a:off x="6580" y="2726"/>
                <a:ext cx="3702" cy="3691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il" t="it" r="ir" b="ib"/>
                <a:pathLst>
                  <a:path w="3705" h="3692">
                    <a:moveTo>
                      <a:pt x="0" y="868"/>
                    </a:moveTo>
                    <a:lnTo>
                      <a:pt x="1" y="845"/>
                    </a:lnTo>
                    <a:lnTo>
                      <a:pt x="2" y="823"/>
                    </a:lnTo>
                    <a:lnTo>
                      <a:pt x="6" y="800"/>
                    </a:lnTo>
                    <a:lnTo>
                      <a:pt x="6" y="797"/>
                    </a:lnTo>
                    <a:lnTo>
                      <a:pt x="0" y="772"/>
                    </a:lnTo>
                    <a:lnTo>
                      <a:pt x="11" y="772"/>
                    </a:lnTo>
                    <a:cubicBezTo>
                      <a:pt x="74" y="341"/>
                      <a:pt x="986" y="-15"/>
                      <a:pt x="1851" y="0"/>
                    </a:cubicBezTo>
                    <a:cubicBezTo>
                      <a:pt x="2821" y="-18"/>
                      <a:pt x="3630" y="389"/>
                      <a:pt x="3691" y="772"/>
                    </a:cubicBezTo>
                    <a:lnTo>
                      <a:pt x="3702" y="772"/>
                    </a:lnTo>
                    <a:lnTo>
                      <a:pt x="3696" y="797"/>
                    </a:lnTo>
                    <a:lnTo>
                      <a:pt x="3696" y="800"/>
                    </a:lnTo>
                    <a:lnTo>
                      <a:pt x="3700" y="823"/>
                    </a:lnTo>
                    <a:lnTo>
                      <a:pt x="3701" y="845"/>
                    </a:lnTo>
                    <a:lnTo>
                      <a:pt x="3702" y="868"/>
                    </a:lnTo>
                    <a:cubicBezTo>
                      <a:pt x="3714" y="958"/>
                      <a:pt x="3634" y="1113"/>
                      <a:pt x="3610" y="1138"/>
                    </a:cubicBezTo>
                    <a:lnTo>
                      <a:pt x="2972" y="3691"/>
                    </a:lnTo>
                    <a:lnTo>
                      <a:pt x="730" y="3691"/>
                    </a:lnTo>
                    <a:lnTo>
                      <a:pt x="92" y="1138"/>
                    </a:lnTo>
                    <a:cubicBezTo>
                      <a:pt x="42" y="1083"/>
                      <a:pt x="-10" y="919"/>
                      <a:pt x="0" y="868"/>
                    </a:cubicBezTo>
                    <a:close/>
                  </a:path>
                </a:pathLst>
              </a:custGeom>
              <a:gradFill>
                <a:gsLst>
                  <a:gs pos="50000">
                    <a:schemeClr val="accent1">
                      <a:lumMod val="98000"/>
                      <a:lumOff val="2000"/>
                    </a:schemeClr>
                  </a:gs>
                  <a:gs pos="0">
                    <a:schemeClr val="accent1">
                      <a:lumMod val="85000"/>
                      <a:lumOff val="15000"/>
                    </a:schemeClr>
                  </a:gs>
                  <a:gs pos="100000">
                    <a:schemeClr val="accent1">
                      <a:lumMod val="85000"/>
                    </a:schemeClr>
                  </a:gs>
                </a:gsLst>
                <a:lin ang="540000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 rot="18780000">
                <a:off x="-635" y="2725"/>
                <a:ext cx="3702" cy="3691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il" t="it" r="ir" b="ib"/>
                <a:pathLst>
                  <a:path w="3705" h="3692">
                    <a:moveTo>
                      <a:pt x="0" y="868"/>
                    </a:moveTo>
                    <a:lnTo>
                      <a:pt x="1" y="845"/>
                    </a:lnTo>
                    <a:lnTo>
                      <a:pt x="2" y="823"/>
                    </a:lnTo>
                    <a:lnTo>
                      <a:pt x="6" y="800"/>
                    </a:lnTo>
                    <a:lnTo>
                      <a:pt x="6" y="797"/>
                    </a:lnTo>
                    <a:lnTo>
                      <a:pt x="0" y="772"/>
                    </a:lnTo>
                    <a:lnTo>
                      <a:pt x="11" y="772"/>
                    </a:lnTo>
                    <a:cubicBezTo>
                      <a:pt x="74" y="341"/>
                      <a:pt x="986" y="-15"/>
                      <a:pt x="1851" y="0"/>
                    </a:cubicBezTo>
                    <a:cubicBezTo>
                      <a:pt x="2821" y="-18"/>
                      <a:pt x="3630" y="389"/>
                      <a:pt x="3691" y="772"/>
                    </a:cubicBezTo>
                    <a:lnTo>
                      <a:pt x="3702" y="772"/>
                    </a:lnTo>
                    <a:lnTo>
                      <a:pt x="3696" y="797"/>
                    </a:lnTo>
                    <a:lnTo>
                      <a:pt x="3696" y="800"/>
                    </a:lnTo>
                    <a:lnTo>
                      <a:pt x="3700" y="823"/>
                    </a:lnTo>
                    <a:lnTo>
                      <a:pt x="3701" y="845"/>
                    </a:lnTo>
                    <a:lnTo>
                      <a:pt x="3702" y="868"/>
                    </a:lnTo>
                    <a:cubicBezTo>
                      <a:pt x="3714" y="958"/>
                      <a:pt x="3634" y="1113"/>
                      <a:pt x="3610" y="1138"/>
                    </a:cubicBezTo>
                    <a:lnTo>
                      <a:pt x="2972" y="3691"/>
                    </a:lnTo>
                    <a:lnTo>
                      <a:pt x="730" y="3691"/>
                    </a:lnTo>
                    <a:lnTo>
                      <a:pt x="92" y="1138"/>
                    </a:lnTo>
                    <a:cubicBezTo>
                      <a:pt x="42" y="1083"/>
                      <a:pt x="-10" y="919"/>
                      <a:pt x="0" y="868"/>
                    </a:cubicBezTo>
                    <a:close/>
                  </a:path>
                </a:pathLst>
              </a:custGeom>
              <a:gradFill>
                <a:gsLst>
                  <a:gs pos="50000">
                    <a:schemeClr val="accent1">
                      <a:lumMod val="98000"/>
                      <a:lumOff val="2000"/>
                    </a:schemeClr>
                  </a:gs>
                  <a:gs pos="0">
                    <a:schemeClr val="accent1">
                      <a:lumMod val="85000"/>
                      <a:lumOff val="15000"/>
                    </a:schemeClr>
                  </a:gs>
                  <a:gs pos="100000">
                    <a:schemeClr val="accent1">
                      <a:lumMod val="85000"/>
                    </a:schemeClr>
                  </a:gs>
                </a:gsLst>
                <a:lin ang="540000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1" name="任意多边形 30"/>
              <p:cNvSpPr/>
              <p:nvPr/>
            </p:nvSpPr>
            <p:spPr>
              <a:xfrm>
                <a:off x="2989" y="1246"/>
                <a:ext cx="3702" cy="3691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il" t="it" r="ir" b="ib"/>
                <a:pathLst>
                  <a:path w="3705" h="3692">
                    <a:moveTo>
                      <a:pt x="0" y="868"/>
                    </a:moveTo>
                    <a:lnTo>
                      <a:pt x="1" y="845"/>
                    </a:lnTo>
                    <a:lnTo>
                      <a:pt x="2" y="823"/>
                    </a:lnTo>
                    <a:lnTo>
                      <a:pt x="6" y="800"/>
                    </a:lnTo>
                    <a:lnTo>
                      <a:pt x="6" y="797"/>
                    </a:lnTo>
                    <a:lnTo>
                      <a:pt x="0" y="772"/>
                    </a:lnTo>
                    <a:lnTo>
                      <a:pt x="11" y="772"/>
                    </a:lnTo>
                    <a:cubicBezTo>
                      <a:pt x="74" y="341"/>
                      <a:pt x="986" y="-15"/>
                      <a:pt x="1851" y="0"/>
                    </a:cubicBezTo>
                    <a:cubicBezTo>
                      <a:pt x="2821" y="-18"/>
                      <a:pt x="3630" y="389"/>
                      <a:pt x="3691" y="772"/>
                    </a:cubicBezTo>
                    <a:lnTo>
                      <a:pt x="3702" y="772"/>
                    </a:lnTo>
                    <a:lnTo>
                      <a:pt x="3696" y="797"/>
                    </a:lnTo>
                    <a:lnTo>
                      <a:pt x="3696" y="800"/>
                    </a:lnTo>
                    <a:lnTo>
                      <a:pt x="3700" y="823"/>
                    </a:lnTo>
                    <a:lnTo>
                      <a:pt x="3701" y="845"/>
                    </a:lnTo>
                    <a:lnTo>
                      <a:pt x="3702" y="868"/>
                    </a:lnTo>
                    <a:cubicBezTo>
                      <a:pt x="3714" y="958"/>
                      <a:pt x="3634" y="1113"/>
                      <a:pt x="3610" y="1138"/>
                    </a:cubicBezTo>
                    <a:lnTo>
                      <a:pt x="2972" y="3691"/>
                    </a:lnTo>
                    <a:lnTo>
                      <a:pt x="730" y="3691"/>
                    </a:lnTo>
                    <a:lnTo>
                      <a:pt x="92" y="1138"/>
                    </a:lnTo>
                    <a:cubicBezTo>
                      <a:pt x="42" y="1083"/>
                      <a:pt x="-10" y="919"/>
                      <a:pt x="0" y="868"/>
                    </a:cubicBezTo>
                    <a:close/>
                  </a:path>
                </a:pathLst>
              </a:custGeom>
              <a:solidFill>
                <a:srgbClr val="313D4D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42" name="矩形: 圆角 41"/>
          <p:cNvSpPr/>
          <p:nvPr/>
        </p:nvSpPr>
        <p:spPr bwMode="auto">
          <a:xfrm>
            <a:off x="4826000" y="1253490"/>
            <a:ext cx="1878965" cy="3937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+mj-ea"/>
                <a:ea typeface="+mj-ea"/>
              </a:rPr>
              <a:t>贯彻总公司精神</a:t>
            </a:r>
          </a:p>
        </p:txBody>
      </p:sp>
      <p:sp>
        <p:nvSpPr>
          <p:cNvPr id="47" name="矩形 46"/>
          <p:cNvSpPr/>
          <p:nvPr/>
        </p:nvSpPr>
        <p:spPr>
          <a:xfrm>
            <a:off x="4914265" y="1703705"/>
            <a:ext cx="1686560" cy="108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kern="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深入贯彻公司董事会年初工作会议精神。</a:t>
            </a:r>
          </a:p>
        </p:txBody>
      </p:sp>
      <p:sp>
        <p:nvSpPr>
          <p:cNvPr id="43" name="矩形: 圆角 42"/>
          <p:cNvSpPr/>
          <p:nvPr/>
        </p:nvSpPr>
        <p:spPr bwMode="auto">
          <a:xfrm>
            <a:off x="2380615" y="2397760"/>
            <a:ext cx="1925955" cy="3937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+mj-ea"/>
                <a:ea typeface="+mj-ea"/>
              </a:rPr>
              <a:t>贯彻</a:t>
            </a:r>
            <a:r>
              <a:rPr lang="en-US" altLang="zh-CN" b="1">
                <a:solidFill>
                  <a:schemeClr val="bg1"/>
                </a:solidFill>
                <a:latin typeface="+mj-ea"/>
                <a:ea typeface="+mj-ea"/>
              </a:rPr>
              <a:t>112</a:t>
            </a:r>
            <a:r>
              <a:rPr lang="zh-CN" altLang="en-US" b="1">
                <a:solidFill>
                  <a:schemeClr val="bg1"/>
                </a:solidFill>
                <a:latin typeface="+mj-ea"/>
                <a:ea typeface="+mj-ea"/>
              </a:rPr>
              <a:t>工作要求</a:t>
            </a:r>
          </a:p>
        </p:txBody>
      </p:sp>
      <p:sp>
        <p:nvSpPr>
          <p:cNvPr id="48" name="矩形 47"/>
          <p:cNvSpPr/>
          <p:nvPr/>
        </p:nvSpPr>
        <p:spPr>
          <a:xfrm>
            <a:off x="2380615" y="2791460"/>
            <a:ext cx="2103120" cy="75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kern="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即：一统领，一中心，两个重点</a:t>
            </a:r>
          </a:p>
        </p:txBody>
      </p:sp>
      <p:sp>
        <p:nvSpPr>
          <p:cNvPr id="44" name="矩形: 圆角 43"/>
          <p:cNvSpPr/>
          <p:nvPr/>
        </p:nvSpPr>
        <p:spPr bwMode="auto">
          <a:xfrm>
            <a:off x="7232650" y="2051050"/>
            <a:ext cx="1739265" cy="393700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+mj-ea"/>
                <a:ea typeface="+mj-ea"/>
              </a:rPr>
              <a:t>遵循十三五</a:t>
            </a:r>
          </a:p>
          <a:p>
            <a:pPr algn="ctr"/>
            <a:r>
              <a:rPr lang="zh-CN" altLang="en-US" b="1">
                <a:solidFill>
                  <a:schemeClr val="bg1"/>
                </a:solidFill>
                <a:latin typeface="+mj-ea"/>
                <a:ea typeface="+mj-ea"/>
              </a:rPr>
              <a:t>规划布局</a:t>
            </a:r>
          </a:p>
        </p:txBody>
      </p:sp>
      <p:sp>
        <p:nvSpPr>
          <p:cNvPr id="49" name="矩形 48"/>
          <p:cNvSpPr/>
          <p:nvPr/>
        </p:nvSpPr>
        <p:spPr>
          <a:xfrm>
            <a:off x="7210425" y="2591435"/>
            <a:ext cx="1785620" cy="1419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kern="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沿着市公司“十三五”规划总体布局，加快发展，提质增效。</a:t>
            </a:r>
          </a:p>
        </p:txBody>
      </p:sp>
      <p:sp>
        <p:nvSpPr>
          <p:cNvPr id="50" name="矩形 49"/>
          <p:cNvSpPr/>
          <p:nvPr/>
        </p:nvSpPr>
        <p:spPr>
          <a:xfrm>
            <a:off x="1639570" y="4814570"/>
            <a:ext cx="2040255" cy="1419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kern="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继续关注三大指标，实施准细化管理，促进提质增效，降低成本。</a:t>
            </a:r>
          </a:p>
        </p:txBody>
      </p:sp>
      <p:sp>
        <p:nvSpPr>
          <p:cNvPr id="45" name="矩形: 圆角 44"/>
          <p:cNvSpPr/>
          <p:nvPr/>
        </p:nvSpPr>
        <p:spPr bwMode="auto">
          <a:xfrm>
            <a:off x="1375067" y="4421084"/>
            <a:ext cx="2481323" cy="393928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+mj-ea"/>
                <a:ea typeface="+mj-ea"/>
              </a:rPr>
              <a:t>精准管理</a:t>
            </a:r>
          </a:p>
        </p:txBody>
      </p:sp>
      <p:sp>
        <p:nvSpPr>
          <p:cNvPr id="46" name="矩形: 圆角 45"/>
          <p:cNvSpPr/>
          <p:nvPr/>
        </p:nvSpPr>
        <p:spPr bwMode="auto">
          <a:xfrm>
            <a:off x="7860957" y="4420774"/>
            <a:ext cx="2481323" cy="393928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+mj-ea"/>
                <a:ea typeface="+mj-ea"/>
              </a:rPr>
              <a:t>开拓创新</a:t>
            </a:r>
          </a:p>
        </p:txBody>
      </p:sp>
      <p:sp>
        <p:nvSpPr>
          <p:cNvPr id="51" name="矩形 50"/>
          <p:cNvSpPr/>
          <p:nvPr/>
        </p:nvSpPr>
        <p:spPr>
          <a:xfrm>
            <a:off x="7727315" y="4814570"/>
            <a:ext cx="2343785" cy="108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kern="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坚持创新引领，在管理层面、技术层面推动创新精神的氛围。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42" grpId="0" animBg="1"/>
      <p:bldP spid="47" grpId="0"/>
      <p:bldP spid="43" grpId="0" animBg="1"/>
      <p:bldP spid="48" grpId="0"/>
      <p:bldP spid="44" grpId="0" animBg="1"/>
      <p:bldP spid="49" grpId="0"/>
      <p:bldP spid="50" grpId="0"/>
      <p:bldP spid="45" grpId="0" animBg="1"/>
      <p:bldP spid="46" grpId="0" animBg="1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1103925" y="310906"/>
            <a:ext cx="511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zh-CN" altLang="en-US" sz="32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rPr>
              <a:t>成立领导小组和工作专班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410544" y="0"/>
            <a:ext cx="681278" cy="895681"/>
          </a:xfrm>
          <a:prstGeom prst="rect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/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47862" y="384930"/>
            <a:ext cx="406642" cy="406640"/>
            <a:chOff x="2715905" y="-1569492"/>
            <a:chExt cx="504967" cy="504965"/>
          </a:xfrm>
        </p:grpSpPr>
        <p:sp>
          <p:nvSpPr>
            <p:cNvPr id="4" name="椭圆 3"/>
            <p:cNvSpPr/>
            <p:nvPr/>
          </p:nvSpPr>
          <p:spPr bwMode="auto">
            <a:xfrm>
              <a:off x="2715905" y="-1569492"/>
              <a:ext cx="504967" cy="50496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2866412" y="-1499768"/>
              <a:ext cx="237492" cy="365515"/>
            </a:xfrm>
            <a:custGeom>
              <a:avLst/>
              <a:gdLst>
                <a:gd name="connsiteX0" fmla="*/ 100900 w 437806"/>
                <a:gd name="connsiteY0" fmla="*/ 0 h 673810"/>
                <a:gd name="connsiteX1" fmla="*/ 437806 w 437806"/>
                <a:gd name="connsiteY1" fmla="*/ 336905 h 673810"/>
                <a:gd name="connsiteX2" fmla="*/ 100900 w 437806"/>
                <a:gd name="connsiteY2" fmla="*/ 673810 h 673810"/>
                <a:gd name="connsiteX3" fmla="*/ 0 w 437806"/>
                <a:gd name="connsiteY3" fmla="*/ 572910 h 673810"/>
                <a:gd name="connsiteX4" fmla="*/ 236006 w 437806"/>
                <a:gd name="connsiteY4" fmla="*/ 336905 h 673810"/>
                <a:gd name="connsiteX5" fmla="*/ 0 w 437806"/>
                <a:gd name="connsiteY5" fmla="*/ 100900 h 67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7806" h="673810">
                  <a:moveTo>
                    <a:pt x="100900" y="0"/>
                  </a:moveTo>
                  <a:lnTo>
                    <a:pt x="437806" y="336905"/>
                  </a:lnTo>
                  <a:lnTo>
                    <a:pt x="100900" y="673810"/>
                  </a:lnTo>
                  <a:lnTo>
                    <a:pt x="0" y="572910"/>
                  </a:lnTo>
                  <a:lnTo>
                    <a:pt x="236006" y="336905"/>
                  </a:lnTo>
                  <a:lnTo>
                    <a:pt x="0" y="10090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853057" y="1191812"/>
            <a:ext cx="10638451" cy="40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为确保活动有序推进，公司成立活动领导小组，负责活动的组织领导及推进督导。</a:t>
            </a:r>
          </a:p>
        </p:txBody>
      </p:sp>
      <p:sp>
        <p:nvSpPr>
          <p:cNvPr id="27" name="矩形 26"/>
          <p:cNvSpPr/>
          <p:nvPr/>
        </p:nvSpPr>
        <p:spPr>
          <a:xfrm>
            <a:off x="7136765" y="4645660"/>
            <a:ext cx="4575810" cy="17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工作专班组长：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黄伟明</a:t>
            </a: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工作专班副组长：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聂伟军</a:t>
            </a: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工作专班成员：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徐伟斌、梁林柏、韩伟丹、毕小晖、卢俊</a:t>
            </a:r>
          </a:p>
        </p:txBody>
      </p:sp>
      <p:sp>
        <p:nvSpPr>
          <p:cNvPr id="28" name="矩形 27"/>
          <p:cNvSpPr/>
          <p:nvPr/>
        </p:nvSpPr>
        <p:spPr>
          <a:xfrm>
            <a:off x="919480" y="4645660"/>
            <a:ext cx="474281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  长：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李严红</a:t>
            </a: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副组长：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陈资水</a:t>
            </a: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  员：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黄伟明、阮水军、余玲玲、周华林、孙才军、吴平</a:t>
            </a:r>
          </a:p>
        </p:txBody>
      </p:sp>
      <p:grpSp>
        <p:nvGrpSpPr>
          <p:cNvPr id="132" name="组合 131"/>
          <p:cNvGrpSpPr/>
          <p:nvPr/>
        </p:nvGrpSpPr>
        <p:grpSpPr>
          <a:xfrm>
            <a:off x="1134745" y="1591945"/>
            <a:ext cx="3354717" cy="2854325"/>
            <a:chOff x="783" y="3814"/>
            <a:chExt cx="7453" cy="5915"/>
          </a:xfrm>
        </p:grpSpPr>
        <p:grpSp>
          <p:nvGrpSpPr>
            <p:cNvPr id="39" name="组合 38"/>
            <p:cNvGrpSpPr/>
            <p:nvPr/>
          </p:nvGrpSpPr>
          <p:grpSpPr>
            <a:xfrm>
              <a:off x="1794" y="6878"/>
              <a:ext cx="5519" cy="1146"/>
              <a:chOff x="7315947" y="2259734"/>
              <a:chExt cx="3225598" cy="838649"/>
            </a:xfrm>
          </p:grpSpPr>
          <p:cxnSp>
            <p:nvCxnSpPr>
              <p:cNvPr id="80" name="直接连接符 79"/>
              <p:cNvCxnSpPr/>
              <p:nvPr/>
            </p:nvCxnSpPr>
            <p:spPr bwMode="auto">
              <a:xfrm>
                <a:off x="7315947" y="2567918"/>
                <a:ext cx="321958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" name="直接连接符 80"/>
              <p:cNvCxnSpPr/>
              <p:nvPr/>
            </p:nvCxnSpPr>
            <p:spPr bwMode="auto">
              <a:xfrm>
                <a:off x="7320673" y="2567918"/>
                <a:ext cx="0" cy="53046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2" name="直接连接符 81"/>
              <p:cNvCxnSpPr/>
              <p:nvPr/>
            </p:nvCxnSpPr>
            <p:spPr bwMode="auto">
              <a:xfrm>
                <a:off x="10541545" y="2567918"/>
                <a:ext cx="0" cy="53046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3" name="直接连接符 82"/>
              <p:cNvCxnSpPr/>
              <p:nvPr/>
            </p:nvCxnSpPr>
            <p:spPr bwMode="auto">
              <a:xfrm>
                <a:off x="8394297" y="2583584"/>
                <a:ext cx="0" cy="51479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4" name="直接连接符 83"/>
              <p:cNvCxnSpPr/>
              <p:nvPr/>
            </p:nvCxnSpPr>
            <p:spPr bwMode="auto">
              <a:xfrm>
                <a:off x="9467922" y="2583584"/>
                <a:ext cx="0" cy="51479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5" name="直接连接符 84"/>
              <p:cNvCxnSpPr/>
              <p:nvPr/>
            </p:nvCxnSpPr>
            <p:spPr bwMode="auto">
              <a:xfrm>
                <a:off x="8936468" y="2259734"/>
                <a:ext cx="0" cy="30616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3" name="文本框 42"/>
            <p:cNvSpPr txBox="1"/>
            <p:nvPr/>
          </p:nvSpPr>
          <p:spPr>
            <a:xfrm>
              <a:off x="6488" y="8580"/>
              <a:ext cx="1748" cy="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1000">
                  <a:solidFill>
                    <a:srgbClr val="3D3D3D"/>
                  </a:solidFill>
                  <a:sym typeface="+mn-ea"/>
                </a:rPr>
                <a:t>●  ●  ●</a:t>
              </a:r>
            </a:p>
          </p:txBody>
        </p:sp>
        <p:pic>
          <p:nvPicPr>
            <p:cNvPr id="128" name="图片 127" descr="51miz-E885985-84CA8E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9" y="3814"/>
              <a:ext cx="3666" cy="3666"/>
            </a:xfrm>
            <a:prstGeom prst="rect">
              <a:avLst/>
            </a:prstGeom>
          </p:spPr>
        </p:pic>
        <p:pic>
          <p:nvPicPr>
            <p:cNvPr id="129" name="图片 128" descr="51miz-E886717-67033A3C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" y="7691"/>
              <a:ext cx="2038" cy="2038"/>
            </a:xfrm>
            <a:prstGeom prst="rect">
              <a:avLst/>
            </a:prstGeom>
          </p:spPr>
        </p:pic>
        <p:pic>
          <p:nvPicPr>
            <p:cNvPr id="130" name="图片 129" descr="51miz-E886717-67033A3C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20" y="7691"/>
              <a:ext cx="2038" cy="2038"/>
            </a:xfrm>
            <a:prstGeom prst="rect">
              <a:avLst/>
            </a:prstGeom>
          </p:spPr>
        </p:pic>
        <p:pic>
          <p:nvPicPr>
            <p:cNvPr id="131" name="图片 130" descr="51miz-E886717-67033A3C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7" y="7691"/>
              <a:ext cx="2038" cy="2038"/>
            </a:xfrm>
            <a:prstGeom prst="rect">
              <a:avLst/>
            </a:prstGeom>
          </p:spPr>
        </p:pic>
      </p:grpSp>
      <p:grpSp>
        <p:nvGrpSpPr>
          <p:cNvPr id="160" name="组合 159"/>
          <p:cNvGrpSpPr/>
          <p:nvPr/>
        </p:nvGrpSpPr>
        <p:grpSpPr>
          <a:xfrm>
            <a:off x="7451725" y="1591945"/>
            <a:ext cx="3354717" cy="2854325"/>
            <a:chOff x="783" y="3814"/>
            <a:chExt cx="7453" cy="5915"/>
          </a:xfrm>
        </p:grpSpPr>
        <p:grpSp>
          <p:nvGrpSpPr>
            <p:cNvPr id="161" name="组合 160"/>
            <p:cNvGrpSpPr/>
            <p:nvPr/>
          </p:nvGrpSpPr>
          <p:grpSpPr>
            <a:xfrm>
              <a:off x="1794" y="6878"/>
              <a:ext cx="5519" cy="1146"/>
              <a:chOff x="7315947" y="2259734"/>
              <a:chExt cx="3225598" cy="838649"/>
            </a:xfrm>
          </p:grpSpPr>
          <p:cxnSp>
            <p:nvCxnSpPr>
              <p:cNvPr id="162" name="直接连接符 161"/>
              <p:cNvCxnSpPr/>
              <p:nvPr/>
            </p:nvCxnSpPr>
            <p:spPr bwMode="auto">
              <a:xfrm>
                <a:off x="7315947" y="2567918"/>
                <a:ext cx="321958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3" name="直接连接符 162"/>
              <p:cNvCxnSpPr/>
              <p:nvPr/>
            </p:nvCxnSpPr>
            <p:spPr bwMode="auto">
              <a:xfrm>
                <a:off x="7320673" y="2567918"/>
                <a:ext cx="0" cy="53046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4" name="直接连接符 163"/>
              <p:cNvCxnSpPr/>
              <p:nvPr/>
            </p:nvCxnSpPr>
            <p:spPr bwMode="auto">
              <a:xfrm>
                <a:off x="10541545" y="2567918"/>
                <a:ext cx="0" cy="53046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5" name="直接连接符 164"/>
              <p:cNvCxnSpPr/>
              <p:nvPr/>
            </p:nvCxnSpPr>
            <p:spPr bwMode="auto">
              <a:xfrm>
                <a:off x="8394297" y="2583584"/>
                <a:ext cx="0" cy="51479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6" name="直接连接符 165"/>
              <p:cNvCxnSpPr/>
              <p:nvPr/>
            </p:nvCxnSpPr>
            <p:spPr bwMode="auto">
              <a:xfrm>
                <a:off x="9467922" y="2583584"/>
                <a:ext cx="0" cy="51479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7" name="直接连接符 166"/>
              <p:cNvCxnSpPr/>
              <p:nvPr/>
            </p:nvCxnSpPr>
            <p:spPr bwMode="auto">
              <a:xfrm>
                <a:off x="8936468" y="2259734"/>
                <a:ext cx="0" cy="30616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68" name="文本框 167"/>
            <p:cNvSpPr txBox="1"/>
            <p:nvPr/>
          </p:nvSpPr>
          <p:spPr>
            <a:xfrm>
              <a:off x="6488" y="8580"/>
              <a:ext cx="1748" cy="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1000">
                  <a:solidFill>
                    <a:srgbClr val="3D3D3D"/>
                  </a:solidFill>
                  <a:sym typeface="+mn-ea"/>
                </a:rPr>
                <a:t>●  ●  ●</a:t>
              </a:r>
            </a:p>
          </p:txBody>
        </p:sp>
        <p:pic>
          <p:nvPicPr>
            <p:cNvPr id="169" name="图片 168" descr="51miz-E885985-84CA8E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9" y="3814"/>
              <a:ext cx="3666" cy="3666"/>
            </a:xfrm>
            <a:prstGeom prst="rect">
              <a:avLst/>
            </a:prstGeom>
          </p:spPr>
        </p:pic>
        <p:pic>
          <p:nvPicPr>
            <p:cNvPr id="170" name="图片 169" descr="51miz-E886717-67033A3C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" y="7691"/>
              <a:ext cx="2038" cy="2038"/>
            </a:xfrm>
            <a:prstGeom prst="rect">
              <a:avLst/>
            </a:prstGeom>
          </p:spPr>
        </p:pic>
        <p:pic>
          <p:nvPicPr>
            <p:cNvPr id="171" name="图片 170" descr="51miz-E886717-67033A3C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20" y="7691"/>
              <a:ext cx="2038" cy="2038"/>
            </a:xfrm>
            <a:prstGeom prst="rect">
              <a:avLst/>
            </a:prstGeom>
          </p:spPr>
        </p:pic>
        <p:pic>
          <p:nvPicPr>
            <p:cNvPr id="172" name="图片 171" descr="51miz-E886717-67033A3C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7" y="7691"/>
              <a:ext cx="2038" cy="20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1103925" y="310906"/>
            <a:ext cx="511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zh-CN" altLang="en-US" sz="32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rPr>
              <a:t>提高业务员的积级性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410544" y="0"/>
            <a:ext cx="681278" cy="895681"/>
          </a:xfrm>
          <a:prstGeom prst="rect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/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47862" y="384930"/>
            <a:ext cx="406642" cy="406640"/>
            <a:chOff x="2715905" y="-1569492"/>
            <a:chExt cx="504967" cy="504965"/>
          </a:xfrm>
        </p:grpSpPr>
        <p:sp>
          <p:nvSpPr>
            <p:cNvPr id="4" name="椭圆 3"/>
            <p:cNvSpPr/>
            <p:nvPr/>
          </p:nvSpPr>
          <p:spPr bwMode="auto">
            <a:xfrm>
              <a:off x="2715905" y="-1569492"/>
              <a:ext cx="504967" cy="50496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2866412" y="-1499768"/>
              <a:ext cx="237492" cy="365515"/>
            </a:xfrm>
            <a:custGeom>
              <a:avLst/>
              <a:gdLst>
                <a:gd name="connsiteX0" fmla="*/ 100900 w 437806"/>
                <a:gd name="connsiteY0" fmla="*/ 0 h 673810"/>
                <a:gd name="connsiteX1" fmla="*/ 437806 w 437806"/>
                <a:gd name="connsiteY1" fmla="*/ 336905 h 673810"/>
                <a:gd name="connsiteX2" fmla="*/ 100900 w 437806"/>
                <a:gd name="connsiteY2" fmla="*/ 673810 h 673810"/>
                <a:gd name="connsiteX3" fmla="*/ 0 w 437806"/>
                <a:gd name="connsiteY3" fmla="*/ 572910 h 673810"/>
                <a:gd name="connsiteX4" fmla="*/ 236006 w 437806"/>
                <a:gd name="connsiteY4" fmla="*/ 336905 h 673810"/>
                <a:gd name="connsiteX5" fmla="*/ 0 w 437806"/>
                <a:gd name="connsiteY5" fmla="*/ 100900 h 67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7806" h="673810">
                  <a:moveTo>
                    <a:pt x="100900" y="0"/>
                  </a:moveTo>
                  <a:lnTo>
                    <a:pt x="437806" y="336905"/>
                  </a:lnTo>
                  <a:lnTo>
                    <a:pt x="100900" y="673810"/>
                  </a:lnTo>
                  <a:lnTo>
                    <a:pt x="0" y="572910"/>
                  </a:lnTo>
                  <a:lnTo>
                    <a:pt x="236006" y="336905"/>
                  </a:lnTo>
                  <a:lnTo>
                    <a:pt x="0" y="10090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5" name="TextBox 18"/>
          <p:cNvSpPr txBox="1"/>
          <p:nvPr/>
        </p:nvSpPr>
        <p:spPr>
          <a:xfrm>
            <a:off x="2818130" y="1240790"/>
            <a:ext cx="5988685" cy="521970"/>
          </a:xfrm>
          <a:prstGeom prst="rect">
            <a:avLst/>
          </a:prstGeom>
          <a:solidFill>
            <a:srgbClr val="CC233A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dirty="0">
                <a:solidFill>
                  <a:schemeClr val="bg1"/>
                </a:solidFill>
              </a:rPr>
              <a:t>实施五个措施，激发业务员的积极性</a:t>
            </a:r>
          </a:p>
        </p:txBody>
      </p:sp>
      <p:sp>
        <p:nvSpPr>
          <p:cNvPr id="47" name="矩形 46"/>
          <p:cNvSpPr/>
          <p:nvPr/>
        </p:nvSpPr>
        <p:spPr>
          <a:xfrm>
            <a:off x="4052718" y="2507615"/>
            <a:ext cx="351853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加强培训，做好后勤支撑工作</a:t>
            </a:r>
          </a:p>
        </p:txBody>
      </p:sp>
      <p:sp>
        <p:nvSpPr>
          <p:cNvPr id="48" name="矩形 47"/>
          <p:cNvSpPr/>
          <p:nvPr/>
        </p:nvSpPr>
        <p:spPr>
          <a:xfrm>
            <a:off x="4067005" y="3207385"/>
            <a:ext cx="348996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取消全员营销，提倡能人营销</a:t>
            </a:r>
          </a:p>
        </p:txBody>
      </p:sp>
      <p:sp>
        <p:nvSpPr>
          <p:cNvPr id="49" name="矩形 48"/>
          <p:cNvSpPr/>
          <p:nvPr/>
        </p:nvSpPr>
        <p:spPr>
          <a:xfrm>
            <a:off x="4180769" y="3944518"/>
            <a:ext cx="326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制订分等分级薪酬激励制度</a:t>
            </a:r>
          </a:p>
        </p:txBody>
      </p:sp>
      <p:sp>
        <p:nvSpPr>
          <p:cNvPr id="50" name="矩形 49"/>
          <p:cNvSpPr/>
          <p:nvPr/>
        </p:nvSpPr>
        <p:spPr>
          <a:xfrm>
            <a:off x="4437250" y="4713626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营造公开公平激励氛围</a:t>
            </a:r>
          </a:p>
        </p:txBody>
      </p:sp>
      <p:sp>
        <p:nvSpPr>
          <p:cNvPr id="51" name="矩形 50"/>
          <p:cNvSpPr/>
          <p:nvPr/>
        </p:nvSpPr>
        <p:spPr>
          <a:xfrm>
            <a:off x="4693730" y="5335998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开通岗位晋升通道</a:t>
            </a:r>
          </a:p>
        </p:txBody>
      </p:sp>
      <p:sp>
        <p:nvSpPr>
          <p:cNvPr id="30" name="六边形 29"/>
          <p:cNvSpPr/>
          <p:nvPr/>
        </p:nvSpPr>
        <p:spPr>
          <a:xfrm>
            <a:off x="2804160" y="5186045"/>
            <a:ext cx="761365" cy="700405"/>
          </a:xfrm>
          <a:prstGeom prst="hexagon">
            <a:avLst/>
          </a:prstGeom>
          <a:solidFill>
            <a:srgbClr val="313D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" name="六边形 30"/>
          <p:cNvSpPr/>
          <p:nvPr/>
        </p:nvSpPr>
        <p:spPr>
          <a:xfrm>
            <a:off x="8091805" y="4478655"/>
            <a:ext cx="761365" cy="700405"/>
          </a:xfrm>
          <a:prstGeom prst="hexagon">
            <a:avLst/>
          </a:prstGeom>
          <a:solidFill>
            <a:srgbClr val="313D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" name="六边形 31"/>
          <p:cNvSpPr/>
          <p:nvPr/>
        </p:nvSpPr>
        <p:spPr>
          <a:xfrm>
            <a:off x="2804160" y="3771265"/>
            <a:ext cx="761365" cy="700405"/>
          </a:xfrm>
          <a:prstGeom prst="hexagon">
            <a:avLst/>
          </a:prstGeom>
          <a:solidFill>
            <a:srgbClr val="313D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六边形 7"/>
          <p:cNvSpPr/>
          <p:nvPr/>
        </p:nvSpPr>
        <p:spPr>
          <a:xfrm>
            <a:off x="2804160" y="2356485"/>
            <a:ext cx="761365" cy="700405"/>
          </a:xfrm>
          <a:prstGeom prst="hexagon">
            <a:avLst/>
          </a:prstGeom>
          <a:solidFill>
            <a:srgbClr val="313D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" name="六边形 32"/>
          <p:cNvSpPr/>
          <p:nvPr/>
        </p:nvSpPr>
        <p:spPr>
          <a:xfrm>
            <a:off x="8091805" y="3056890"/>
            <a:ext cx="761365" cy="700405"/>
          </a:xfrm>
          <a:prstGeom prst="hexagon">
            <a:avLst/>
          </a:prstGeom>
          <a:solidFill>
            <a:srgbClr val="313D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8045450" y="3130550"/>
            <a:ext cx="807720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36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</a:t>
            </a:r>
            <a:endParaRPr lang="en-US" altLang="zh-CN" sz="3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3" name="Rectangle 19"/>
          <p:cNvSpPr>
            <a:spLocks noChangeArrowheads="1"/>
          </p:cNvSpPr>
          <p:nvPr/>
        </p:nvSpPr>
        <p:spPr bwMode="auto">
          <a:xfrm>
            <a:off x="2775585" y="2356485"/>
            <a:ext cx="718185" cy="6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0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1</a:t>
            </a:r>
            <a:endParaRPr lang="en-US" altLang="zh-CN" sz="40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4" name="Rectangle 20"/>
          <p:cNvSpPr>
            <a:spLocks noChangeArrowheads="1"/>
          </p:cNvSpPr>
          <p:nvPr/>
        </p:nvSpPr>
        <p:spPr bwMode="auto">
          <a:xfrm>
            <a:off x="2931160" y="3836670"/>
            <a:ext cx="508000" cy="6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40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3</a:t>
            </a:r>
            <a:endParaRPr lang="en-US" altLang="zh-CN" sz="40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5" name="Rectangle 21"/>
          <p:cNvSpPr>
            <a:spLocks noChangeArrowheads="1"/>
          </p:cNvSpPr>
          <p:nvPr/>
        </p:nvSpPr>
        <p:spPr bwMode="auto">
          <a:xfrm>
            <a:off x="8263890" y="4498340"/>
            <a:ext cx="417830" cy="6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40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4</a:t>
            </a:r>
            <a:endParaRPr lang="en-US" altLang="zh-CN" sz="40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" name="Rectangle 22"/>
          <p:cNvSpPr>
            <a:spLocks noChangeArrowheads="1"/>
          </p:cNvSpPr>
          <p:nvPr/>
        </p:nvSpPr>
        <p:spPr bwMode="auto">
          <a:xfrm>
            <a:off x="2952750" y="5271135"/>
            <a:ext cx="463550" cy="6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40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5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2971165" y="2349500"/>
            <a:ext cx="5681345" cy="0"/>
          </a:xfrm>
          <a:prstGeom prst="line">
            <a:avLst/>
          </a:prstGeom>
          <a:ln w="31750" cmpd="sng">
            <a:solidFill>
              <a:srgbClr val="313D4D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971165" y="3056890"/>
            <a:ext cx="568134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971165" y="3764280"/>
            <a:ext cx="568134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971165" y="4471670"/>
            <a:ext cx="5681345" cy="0"/>
          </a:xfrm>
          <a:prstGeom prst="line">
            <a:avLst/>
          </a:prstGeom>
          <a:ln>
            <a:solidFill>
              <a:srgbClr val="425268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2971165" y="5179060"/>
            <a:ext cx="5681345" cy="0"/>
          </a:xfrm>
          <a:prstGeom prst="line">
            <a:avLst/>
          </a:prstGeom>
          <a:ln w="34925"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2971165" y="5886450"/>
            <a:ext cx="5681345" cy="0"/>
          </a:xfrm>
          <a:prstGeom prst="line">
            <a:avLst/>
          </a:prstGeom>
          <a:ln>
            <a:solidFill>
              <a:srgbClr val="313D4D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0"/>
                            </p:stCondLst>
                            <p:childTnLst>
                              <p:par>
                                <p:cTn id="8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000"/>
                            </p:stCondLst>
                            <p:childTnLst>
                              <p:par>
                                <p:cTn id="8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7" grpId="0"/>
      <p:bldP spid="48" grpId="0"/>
      <p:bldP spid="49" grpId="0"/>
      <p:bldP spid="50" grpId="0"/>
      <p:bldP spid="51" grpId="0"/>
      <p:bldP spid="30" grpId="0" animBg="1"/>
      <p:bldP spid="31" grpId="0" animBg="1"/>
      <p:bldP spid="32" grpId="0" animBg="1"/>
      <p:bldP spid="8" grpId="0" animBg="1"/>
      <p:bldP spid="33" grpId="0" animBg="1"/>
      <p:bldP spid="42" grpId="0"/>
      <p:bldP spid="43" grpId="0"/>
      <p:bldP spid="44" grpId="0"/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1103925" y="310906"/>
            <a:ext cx="511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zh-CN" altLang="en-US" sz="32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rPr>
              <a:t>明确实现路径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410544" y="0"/>
            <a:ext cx="681278" cy="895681"/>
          </a:xfrm>
          <a:prstGeom prst="rect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/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47862" y="384930"/>
            <a:ext cx="406642" cy="406640"/>
            <a:chOff x="2715905" y="-1569492"/>
            <a:chExt cx="504967" cy="504965"/>
          </a:xfrm>
        </p:grpSpPr>
        <p:sp>
          <p:nvSpPr>
            <p:cNvPr id="4" name="椭圆 3"/>
            <p:cNvSpPr/>
            <p:nvPr/>
          </p:nvSpPr>
          <p:spPr bwMode="auto">
            <a:xfrm>
              <a:off x="2715905" y="-1569492"/>
              <a:ext cx="504967" cy="50496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2866412" y="-1499768"/>
              <a:ext cx="237492" cy="365515"/>
            </a:xfrm>
            <a:custGeom>
              <a:avLst/>
              <a:gdLst>
                <a:gd name="connsiteX0" fmla="*/ 100900 w 437806"/>
                <a:gd name="connsiteY0" fmla="*/ 0 h 673810"/>
                <a:gd name="connsiteX1" fmla="*/ 437806 w 437806"/>
                <a:gd name="connsiteY1" fmla="*/ 336905 h 673810"/>
                <a:gd name="connsiteX2" fmla="*/ 100900 w 437806"/>
                <a:gd name="connsiteY2" fmla="*/ 673810 h 673810"/>
                <a:gd name="connsiteX3" fmla="*/ 0 w 437806"/>
                <a:gd name="connsiteY3" fmla="*/ 572910 h 673810"/>
                <a:gd name="connsiteX4" fmla="*/ 236006 w 437806"/>
                <a:gd name="connsiteY4" fmla="*/ 336905 h 673810"/>
                <a:gd name="connsiteX5" fmla="*/ 0 w 437806"/>
                <a:gd name="connsiteY5" fmla="*/ 100900 h 67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7806" h="673810">
                  <a:moveTo>
                    <a:pt x="100900" y="0"/>
                  </a:moveTo>
                  <a:lnTo>
                    <a:pt x="437806" y="336905"/>
                  </a:lnTo>
                  <a:lnTo>
                    <a:pt x="100900" y="673810"/>
                  </a:lnTo>
                  <a:lnTo>
                    <a:pt x="0" y="572910"/>
                  </a:lnTo>
                  <a:lnTo>
                    <a:pt x="236006" y="336905"/>
                  </a:lnTo>
                  <a:lnTo>
                    <a:pt x="0" y="10090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9" name="矩形 28"/>
          <p:cNvSpPr/>
          <p:nvPr/>
        </p:nvSpPr>
        <p:spPr bwMode="auto">
          <a:xfrm>
            <a:off x="860425" y="1254760"/>
            <a:ext cx="4413250" cy="239141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zh-CN" altLang="en-US"/>
          </a:p>
        </p:txBody>
      </p:sp>
      <p:sp>
        <p:nvSpPr>
          <p:cNvPr id="39" name="矩形 38"/>
          <p:cNvSpPr/>
          <p:nvPr/>
        </p:nvSpPr>
        <p:spPr bwMode="auto">
          <a:xfrm>
            <a:off x="6864350" y="1189990"/>
            <a:ext cx="4413885" cy="23983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zh-CN" altLang="en-US"/>
          </a:p>
        </p:txBody>
      </p:sp>
      <p:sp>
        <p:nvSpPr>
          <p:cNvPr id="40" name="矩形 39"/>
          <p:cNvSpPr/>
          <p:nvPr/>
        </p:nvSpPr>
        <p:spPr bwMode="auto">
          <a:xfrm>
            <a:off x="860425" y="4007485"/>
            <a:ext cx="4413250" cy="239141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zh-CN" altLang="en-US"/>
          </a:p>
        </p:txBody>
      </p:sp>
      <p:sp>
        <p:nvSpPr>
          <p:cNvPr id="41" name="矩形 40"/>
          <p:cNvSpPr/>
          <p:nvPr/>
        </p:nvSpPr>
        <p:spPr bwMode="auto">
          <a:xfrm>
            <a:off x="6864350" y="4007485"/>
            <a:ext cx="4413885" cy="239141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zh-CN" altLang="en-US"/>
          </a:p>
        </p:txBody>
      </p:sp>
      <p:sp>
        <p:nvSpPr>
          <p:cNvPr id="42" name="椭圆 41"/>
          <p:cNvSpPr/>
          <p:nvPr/>
        </p:nvSpPr>
        <p:spPr bwMode="auto">
          <a:xfrm>
            <a:off x="4444779" y="2817759"/>
            <a:ext cx="828522" cy="828522"/>
          </a:xfrm>
          <a:prstGeom prst="ellipse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zh-CN" altLang="en-US" sz="28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3" name="椭圆 42"/>
          <p:cNvSpPr/>
          <p:nvPr/>
        </p:nvSpPr>
        <p:spPr bwMode="auto">
          <a:xfrm>
            <a:off x="6864129" y="2759974"/>
            <a:ext cx="828522" cy="828522"/>
          </a:xfrm>
          <a:prstGeom prst="ellipse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zh-CN" altLang="en-US" sz="28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4" name="椭圆 43"/>
          <p:cNvSpPr/>
          <p:nvPr/>
        </p:nvSpPr>
        <p:spPr bwMode="auto">
          <a:xfrm>
            <a:off x="4445280" y="4005209"/>
            <a:ext cx="828522" cy="828522"/>
          </a:xfrm>
          <a:prstGeom prst="ellipse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zh-CN" altLang="en-US" sz="28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5" name="椭圆 44"/>
          <p:cNvSpPr/>
          <p:nvPr/>
        </p:nvSpPr>
        <p:spPr bwMode="auto">
          <a:xfrm>
            <a:off x="6864596" y="4005209"/>
            <a:ext cx="828522" cy="828522"/>
          </a:xfrm>
          <a:prstGeom prst="ellipse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+mj-ea"/>
                <a:ea typeface="+mj-ea"/>
              </a:rPr>
              <a:t>4</a:t>
            </a:r>
            <a:endParaRPr lang="zh-CN" altLang="en-US" sz="28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6" name="等腰三角形 45"/>
          <p:cNvSpPr/>
          <p:nvPr/>
        </p:nvSpPr>
        <p:spPr bwMode="auto">
          <a:xfrm rot="5400000">
            <a:off x="5612341" y="-60702"/>
            <a:ext cx="696618" cy="249080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zh-CN" altLang="en-US"/>
          </a:p>
        </p:txBody>
      </p:sp>
      <p:sp>
        <p:nvSpPr>
          <p:cNvPr id="48" name="等腰三角形 47"/>
          <p:cNvSpPr/>
          <p:nvPr/>
        </p:nvSpPr>
        <p:spPr bwMode="auto">
          <a:xfrm rot="5400000">
            <a:off x="8600183" y="3603883"/>
            <a:ext cx="696618" cy="249080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zh-CN" altLang="en-US"/>
          </a:p>
        </p:txBody>
      </p:sp>
      <p:sp>
        <p:nvSpPr>
          <p:cNvPr id="49" name="矩形 54"/>
          <p:cNvSpPr/>
          <p:nvPr/>
        </p:nvSpPr>
        <p:spPr>
          <a:xfrm>
            <a:off x="1117600" y="1577340"/>
            <a:ext cx="3930015" cy="75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zh-CN" altLang="en-US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将部分经营职能划归下级分公司，整合生产与经营资源，更利于业务发展。</a:t>
            </a:r>
          </a:p>
        </p:txBody>
      </p:sp>
      <p:sp>
        <p:nvSpPr>
          <p:cNvPr id="50" name="文本框 1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96184" y="2869670"/>
            <a:ext cx="1940670" cy="51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defRPr/>
            </a:pPr>
            <a:r>
              <a:rPr lang="zh-CN" altLang="en-US" sz="2000" b="1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下沉经营职能</a:t>
            </a:r>
          </a:p>
        </p:txBody>
      </p:sp>
      <p:cxnSp>
        <p:nvCxnSpPr>
          <p:cNvPr id="51" name="直接连接符 50"/>
          <p:cNvCxnSpPr/>
          <p:nvPr/>
        </p:nvCxnSpPr>
        <p:spPr bwMode="auto">
          <a:xfrm>
            <a:off x="2095593" y="2699829"/>
            <a:ext cx="1941095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>
              <a:gsLst>
                <a:gs pos="0">
                  <a:schemeClr val="tx2">
                    <a:alpha val="0"/>
                  </a:schemeClr>
                </a:gs>
                <a:gs pos="20000">
                  <a:schemeClr val="tx2"/>
                </a:gs>
                <a:gs pos="8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0" scaled="0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矩形 54"/>
          <p:cNvSpPr/>
          <p:nvPr/>
        </p:nvSpPr>
        <p:spPr>
          <a:xfrm>
            <a:off x="7086600" y="1577340"/>
            <a:ext cx="3970020" cy="75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zh-CN" altLang="en-US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大力推行线上</a:t>
            </a:r>
            <a:r>
              <a:rPr lang="en-US" altLang="zh-CN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+</a:t>
            </a:r>
            <a:r>
              <a:rPr lang="zh-CN" altLang="en-US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线下宣传融合， 转型</a:t>
            </a:r>
            <a:r>
              <a:rPr lang="en-US" altLang="zh-CN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+</a:t>
            </a:r>
            <a:r>
              <a:rPr lang="zh-CN" altLang="en-US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联动的专业融合。</a:t>
            </a:r>
          </a:p>
        </p:txBody>
      </p:sp>
      <p:sp>
        <p:nvSpPr>
          <p:cNvPr id="53" name="文本框 1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100911" y="2869670"/>
            <a:ext cx="1940670" cy="51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defRPr/>
            </a:pPr>
            <a:r>
              <a:rPr lang="zh-CN" altLang="en-US" sz="2000" b="1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推行融合发展</a:t>
            </a:r>
          </a:p>
        </p:txBody>
      </p:sp>
      <p:cxnSp>
        <p:nvCxnSpPr>
          <p:cNvPr id="54" name="直接连接符 53"/>
          <p:cNvCxnSpPr/>
          <p:nvPr/>
        </p:nvCxnSpPr>
        <p:spPr bwMode="auto">
          <a:xfrm>
            <a:off x="8101590" y="2699829"/>
            <a:ext cx="1941095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>
              <a:gsLst>
                <a:gs pos="0">
                  <a:schemeClr val="tx2">
                    <a:alpha val="0"/>
                  </a:schemeClr>
                </a:gs>
                <a:gs pos="20000">
                  <a:schemeClr val="tx2"/>
                </a:gs>
                <a:gs pos="8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0" scaled="0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矩形 54"/>
          <p:cNvSpPr/>
          <p:nvPr/>
        </p:nvSpPr>
        <p:spPr>
          <a:xfrm>
            <a:off x="1108075" y="5138420"/>
            <a:ext cx="3939540" cy="108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zh-CN" altLang="en-US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市公司专门设立创新基金，设立机制，鼓励员工创业创新，扶持培养一批项目。</a:t>
            </a:r>
          </a:p>
        </p:txBody>
      </p:sp>
      <p:sp>
        <p:nvSpPr>
          <p:cNvPr id="56" name="文本框 1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96819" y="4355570"/>
            <a:ext cx="1940670" cy="51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defRPr/>
            </a:pPr>
            <a:r>
              <a:rPr lang="zh-CN" altLang="en-US" sz="2000" b="1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内部项目孵化</a:t>
            </a:r>
          </a:p>
        </p:txBody>
      </p:sp>
      <p:cxnSp>
        <p:nvCxnSpPr>
          <p:cNvPr id="57" name="直接连接符 56"/>
          <p:cNvCxnSpPr/>
          <p:nvPr/>
        </p:nvCxnSpPr>
        <p:spPr bwMode="auto">
          <a:xfrm>
            <a:off x="2107658" y="4994719"/>
            <a:ext cx="1941095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>
              <a:gsLst>
                <a:gs pos="0">
                  <a:schemeClr val="tx2">
                    <a:alpha val="0"/>
                  </a:schemeClr>
                </a:gs>
                <a:gs pos="20000">
                  <a:schemeClr val="tx2"/>
                </a:gs>
                <a:gs pos="8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0" scaled="0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矩形 54"/>
          <p:cNvSpPr/>
          <p:nvPr/>
        </p:nvSpPr>
        <p:spPr>
          <a:xfrm>
            <a:off x="7085965" y="5138420"/>
            <a:ext cx="3970655" cy="108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zh-CN" altLang="en-US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结合互联网营销新特点，组建网络营销专班，探索网络营销与传统方式结合。</a:t>
            </a:r>
          </a:p>
        </p:txBody>
      </p:sp>
      <p:sp>
        <p:nvSpPr>
          <p:cNvPr id="59" name="文本框 1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100744" y="4355570"/>
            <a:ext cx="1940670" cy="51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defRPr/>
            </a:pPr>
            <a:r>
              <a:rPr lang="zh-CN" altLang="en-US" sz="2000" b="1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创新宣传模式</a:t>
            </a:r>
          </a:p>
        </p:txBody>
      </p:sp>
      <p:cxnSp>
        <p:nvCxnSpPr>
          <p:cNvPr id="60" name="直接连接符 59"/>
          <p:cNvCxnSpPr/>
          <p:nvPr/>
        </p:nvCxnSpPr>
        <p:spPr bwMode="auto">
          <a:xfrm>
            <a:off x="8100788" y="4994719"/>
            <a:ext cx="1941095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>
              <a:gsLst>
                <a:gs pos="0">
                  <a:schemeClr val="tx2">
                    <a:alpha val="0"/>
                  </a:schemeClr>
                </a:gs>
                <a:gs pos="20000">
                  <a:schemeClr val="tx2"/>
                </a:gs>
                <a:gs pos="8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0" scaled="0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" name="组合 15"/>
          <p:cNvGrpSpPr/>
          <p:nvPr/>
        </p:nvGrpSpPr>
        <p:grpSpPr>
          <a:xfrm>
            <a:off x="5447665" y="2809875"/>
            <a:ext cx="1242695" cy="2023745"/>
            <a:chOff x="8602" y="4406"/>
            <a:chExt cx="1867" cy="3187"/>
          </a:xfrm>
        </p:grpSpPr>
        <p:sp>
          <p:nvSpPr>
            <p:cNvPr id="47" name="等腰三角形 46"/>
            <p:cNvSpPr/>
            <p:nvPr/>
          </p:nvSpPr>
          <p:spPr bwMode="auto">
            <a:xfrm rot="5400000">
              <a:off x="9110" y="5662"/>
              <a:ext cx="1097" cy="3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endParaRPr lang="zh-CN" altLang="en-US"/>
            </a:p>
          </p:txBody>
        </p:sp>
        <p:sp>
          <p:nvSpPr>
            <p:cNvPr id="11" name="半闭框 10"/>
            <p:cNvSpPr/>
            <p:nvPr/>
          </p:nvSpPr>
          <p:spPr>
            <a:xfrm>
              <a:off x="9629" y="6153"/>
              <a:ext cx="841" cy="1440"/>
            </a:xfrm>
            <a:prstGeom prst="halfFram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" name="半闭框 11"/>
            <p:cNvSpPr/>
            <p:nvPr/>
          </p:nvSpPr>
          <p:spPr>
            <a:xfrm flipH="1">
              <a:off x="8602" y="6153"/>
              <a:ext cx="841" cy="1440"/>
            </a:xfrm>
            <a:prstGeom prst="halfFram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" name="半闭框 12"/>
            <p:cNvSpPr/>
            <p:nvPr/>
          </p:nvSpPr>
          <p:spPr>
            <a:xfrm flipH="1" flipV="1">
              <a:off x="8602" y="4406"/>
              <a:ext cx="841" cy="1440"/>
            </a:xfrm>
            <a:prstGeom prst="halfFram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半闭框 13"/>
            <p:cNvSpPr/>
            <p:nvPr/>
          </p:nvSpPr>
          <p:spPr>
            <a:xfrm flipV="1">
              <a:off x="9629" y="4406"/>
              <a:ext cx="841" cy="1440"/>
            </a:xfrm>
            <a:prstGeom prst="halfFram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9" grpId="0"/>
      <p:bldP spid="50" grpId="0"/>
      <p:bldP spid="52" grpId="0"/>
      <p:bldP spid="53" grpId="0"/>
      <p:bldP spid="55" grpId="0"/>
      <p:bldP spid="56" grpId="0"/>
      <p:bldP spid="58" grpId="0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auto">
          <a:xfrm>
            <a:off x="-64770" y="0"/>
            <a:ext cx="12262485" cy="2268855"/>
          </a:xfrm>
          <a:prstGeom prst="rect">
            <a:avLst/>
          </a:prstGeom>
          <a:pattFill prst="ltUpDiag">
            <a:fgClr>
              <a:schemeClr val="accent3"/>
            </a:fgClr>
            <a:bgClr>
              <a:schemeClr val="accent2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 bwMode="auto">
          <a:xfrm>
            <a:off x="635" y="4589145"/>
            <a:ext cx="12197080" cy="2131060"/>
          </a:xfrm>
          <a:prstGeom prst="rect">
            <a:avLst/>
          </a:prstGeom>
          <a:pattFill prst="ltUpDiag">
            <a:fgClr>
              <a:schemeClr val="accent3"/>
            </a:fgClr>
            <a:bgClr>
              <a:schemeClr val="accent2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6" name="Oval 1"/>
          <p:cNvSpPr/>
          <p:nvPr/>
        </p:nvSpPr>
        <p:spPr>
          <a:xfrm>
            <a:off x="5200015" y="2426335"/>
            <a:ext cx="1810385" cy="1759585"/>
          </a:xfrm>
          <a:prstGeom prst="ellipse">
            <a:avLst/>
          </a:prstGeom>
          <a:solidFill>
            <a:srgbClr val="D1243C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/>
            <a:endParaRPr lang="en-US" sz="2000">
              <a:solidFill>
                <a:schemeClr val="bg1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103925" y="310906"/>
            <a:ext cx="511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rPr>
              <a:t>主要考核指标的表现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410544" y="0"/>
            <a:ext cx="681278" cy="895681"/>
          </a:xfrm>
          <a:prstGeom prst="rect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/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47862" y="384930"/>
            <a:ext cx="406642" cy="406640"/>
            <a:chOff x="2715905" y="-1569492"/>
            <a:chExt cx="504967" cy="504965"/>
          </a:xfrm>
        </p:grpSpPr>
        <p:sp>
          <p:nvSpPr>
            <p:cNvPr id="4" name="椭圆 3"/>
            <p:cNvSpPr/>
            <p:nvPr/>
          </p:nvSpPr>
          <p:spPr bwMode="auto">
            <a:xfrm>
              <a:off x="2715905" y="-1569492"/>
              <a:ext cx="504967" cy="50496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2866412" y="-1499768"/>
              <a:ext cx="237492" cy="365515"/>
            </a:xfrm>
            <a:custGeom>
              <a:avLst/>
              <a:gdLst>
                <a:gd name="connsiteX0" fmla="*/ 100900 w 437806"/>
                <a:gd name="connsiteY0" fmla="*/ 0 h 673810"/>
                <a:gd name="connsiteX1" fmla="*/ 437806 w 437806"/>
                <a:gd name="connsiteY1" fmla="*/ 336905 h 673810"/>
                <a:gd name="connsiteX2" fmla="*/ 100900 w 437806"/>
                <a:gd name="connsiteY2" fmla="*/ 673810 h 673810"/>
                <a:gd name="connsiteX3" fmla="*/ 0 w 437806"/>
                <a:gd name="connsiteY3" fmla="*/ 572910 h 673810"/>
                <a:gd name="connsiteX4" fmla="*/ 236006 w 437806"/>
                <a:gd name="connsiteY4" fmla="*/ 336905 h 673810"/>
                <a:gd name="connsiteX5" fmla="*/ 0 w 437806"/>
                <a:gd name="connsiteY5" fmla="*/ 100900 h 67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7806" h="673810">
                  <a:moveTo>
                    <a:pt x="100900" y="0"/>
                  </a:moveTo>
                  <a:lnTo>
                    <a:pt x="437806" y="336905"/>
                  </a:lnTo>
                  <a:lnTo>
                    <a:pt x="100900" y="673810"/>
                  </a:lnTo>
                  <a:lnTo>
                    <a:pt x="0" y="572910"/>
                  </a:lnTo>
                  <a:lnTo>
                    <a:pt x="236006" y="336905"/>
                  </a:lnTo>
                  <a:lnTo>
                    <a:pt x="0" y="10090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9" name="文本框 36"/>
          <p:cNvSpPr txBox="1">
            <a:spLocks noChangeArrowheads="1"/>
          </p:cNvSpPr>
          <p:nvPr/>
        </p:nvSpPr>
        <p:spPr bwMode="auto">
          <a:xfrm>
            <a:off x="3210235" y="1208993"/>
            <a:ext cx="5218124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latin typeface="+mn-lt"/>
                <a:ea typeface="+mn-ea"/>
                <a:cs typeface="+mn-ea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en-US" altLang="zh-CN">
                <a:solidFill>
                  <a:schemeClr val="bg1"/>
                </a:solidFill>
                <a:sym typeface="+mn-lt"/>
              </a:rPr>
              <a:t>1-11</a:t>
            </a:r>
            <a:r>
              <a:rPr lang="zh-CN" altLang="en-US">
                <a:solidFill>
                  <a:schemeClr val="bg1"/>
                </a:solidFill>
                <a:sym typeface="+mn-lt"/>
              </a:rPr>
              <a:t>月份业务质量情况</a:t>
            </a:r>
          </a:p>
        </p:txBody>
      </p:sp>
      <p:sp>
        <p:nvSpPr>
          <p:cNvPr id="40" name="Pie 9"/>
          <p:cNvSpPr/>
          <p:nvPr/>
        </p:nvSpPr>
        <p:spPr>
          <a:xfrm rot="17820000">
            <a:off x="1579880" y="2395855"/>
            <a:ext cx="2000885" cy="2020570"/>
          </a:xfrm>
          <a:prstGeom prst="pie">
            <a:avLst>
              <a:gd name="adj1" fmla="val 3192615"/>
              <a:gd name="adj2" fmla="val 15249602"/>
            </a:avLst>
          </a:prstGeom>
          <a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2" name="TextBox 29"/>
          <p:cNvSpPr txBox="1"/>
          <p:nvPr/>
        </p:nvSpPr>
        <p:spPr>
          <a:xfrm>
            <a:off x="2017705" y="3476930"/>
            <a:ext cx="1201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prstClr val="white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57.1%</a:t>
            </a:r>
            <a:endParaRPr lang="en-US" sz="2800" dirty="0">
              <a:solidFill>
                <a:prstClr val="white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335640" y="4737346"/>
            <a:ext cx="2565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电子面签使用率</a:t>
            </a:r>
          </a:p>
        </p:txBody>
      </p:sp>
      <p:sp>
        <p:nvSpPr>
          <p:cNvPr id="44" name="矩形 43"/>
          <p:cNvSpPr/>
          <p:nvPr/>
        </p:nvSpPr>
        <p:spPr>
          <a:xfrm>
            <a:off x="1541008" y="5148365"/>
            <a:ext cx="2125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较全国平均水平高</a:t>
            </a:r>
            <a:r>
              <a:rPr lang="en-US" altLang="zh-CN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6.3</a:t>
            </a:r>
            <a:r>
              <a:rPr lang="zh-CN" altLang="en-US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个百分点</a:t>
            </a:r>
          </a:p>
        </p:txBody>
      </p:sp>
      <p:sp>
        <p:nvSpPr>
          <p:cNvPr id="45" name="Pie 9"/>
          <p:cNvSpPr/>
          <p:nvPr/>
        </p:nvSpPr>
        <p:spPr>
          <a:xfrm rot="20940000">
            <a:off x="5109370" y="2439307"/>
            <a:ext cx="1979226" cy="1979222"/>
          </a:xfrm>
          <a:prstGeom prst="pie">
            <a:avLst>
              <a:gd name="adj1" fmla="val 17814959"/>
              <a:gd name="adj2" fmla="val 16200000"/>
            </a:avLst>
          </a:prstGeom>
          <a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7" name="TextBox 29"/>
          <p:cNvSpPr txBox="1"/>
          <p:nvPr/>
        </p:nvSpPr>
        <p:spPr>
          <a:xfrm>
            <a:off x="5483802" y="3499286"/>
            <a:ext cx="1296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prstClr val="white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92.86%</a:t>
            </a:r>
            <a:endParaRPr lang="en-US" sz="2800" dirty="0">
              <a:solidFill>
                <a:prstClr val="white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847976" y="4737346"/>
            <a:ext cx="2565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名址信息录入准确率</a:t>
            </a:r>
          </a:p>
        </p:txBody>
      </p:sp>
      <p:sp>
        <p:nvSpPr>
          <p:cNvPr id="49" name="矩形 48"/>
          <p:cNvSpPr/>
          <p:nvPr/>
        </p:nvSpPr>
        <p:spPr>
          <a:xfrm>
            <a:off x="4865256" y="5148365"/>
            <a:ext cx="2532317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低于集团公司</a:t>
            </a:r>
            <a:r>
              <a:rPr lang="en-US" altLang="zh-CN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95%</a:t>
            </a:r>
            <a:r>
              <a:rPr lang="zh-CN" altLang="en-US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的标准</a:t>
            </a:r>
          </a:p>
        </p:txBody>
      </p:sp>
      <p:sp>
        <p:nvSpPr>
          <p:cNvPr id="50" name="Oval 1"/>
          <p:cNvSpPr/>
          <p:nvPr/>
        </p:nvSpPr>
        <p:spPr>
          <a:xfrm>
            <a:off x="8572500" y="2426335"/>
            <a:ext cx="1949450" cy="1972310"/>
          </a:xfrm>
          <a:prstGeom prst="ellipse">
            <a:avLst/>
          </a:prstGeom>
          <a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/>
            <a:endParaRPr lang="en-US" sz="2000">
              <a:solidFill>
                <a:schemeClr val="bg1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51" name="TextBox 29"/>
          <p:cNvSpPr txBox="1"/>
          <p:nvPr/>
        </p:nvSpPr>
        <p:spPr>
          <a:xfrm>
            <a:off x="8696468" y="2910858"/>
            <a:ext cx="1662810" cy="1015663"/>
          </a:xfrm>
          <a:prstGeom prst="rect">
            <a:avLst/>
          </a:prstGeom>
          <a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>
                <a:solidFill>
                  <a:prstClr val="white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167</a:t>
            </a:r>
            <a:endParaRPr lang="en-US" sz="3600" dirty="0">
              <a:solidFill>
                <a:prstClr val="white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8243921" y="4737346"/>
            <a:ext cx="2565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重量稽核考核</a:t>
            </a:r>
          </a:p>
        </p:txBody>
      </p:sp>
      <p:sp>
        <p:nvSpPr>
          <p:cNvPr id="53" name="矩形 52"/>
          <p:cNvSpPr/>
          <p:nvPr/>
        </p:nvSpPr>
        <p:spPr>
          <a:xfrm>
            <a:off x="8129849" y="5148405"/>
            <a:ext cx="27941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lang="zh-CN" altLang="en-US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月重量不符商品2.4万件</a:t>
            </a:r>
          </a:p>
        </p:txBody>
      </p:sp>
      <p:sp>
        <p:nvSpPr>
          <p:cNvPr id="54" name="TextBox 29"/>
          <p:cNvSpPr txBox="1"/>
          <p:nvPr/>
        </p:nvSpPr>
        <p:spPr>
          <a:xfrm>
            <a:off x="8982676" y="3792035"/>
            <a:ext cx="1089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万元</a:t>
            </a:r>
            <a:endParaRPr lang="en-US" sz="2000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ldLvl="0" animBg="1"/>
      <p:bldP spid="39" grpId="0"/>
      <p:bldP spid="40" grpId="0" animBg="1"/>
      <p:bldP spid="42" grpId="0"/>
      <p:bldP spid="43" grpId="0"/>
      <p:bldP spid="44" grpId="0"/>
      <p:bldP spid="45" grpId="0" animBg="1"/>
      <p:bldP spid="47" grpId="0"/>
      <p:bldP spid="48" grpId="0"/>
      <p:bldP spid="49" grpId="0"/>
      <p:bldP spid="50" grpId="0" animBg="1"/>
      <p:bldP spid="51" grpId="0" animBg="1"/>
      <p:bldP spid="52" grpId="0"/>
      <p:bldP spid="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平行四边形 25"/>
          <p:cNvSpPr/>
          <p:nvPr/>
        </p:nvSpPr>
        <p:spPr bwMode="auto">
          <a:xfrm>
            <a:off x="2423941" y="0"/>
            <a:ext cx="7810358" cy="6858000"/>
          </a:xfrm>
          <a:prstGeom prst="parallelogram">
            <a:avLst>
              <a:gd name="adj" fmla="val 69167"/>
            </a:avLst>
          </a:prstGeom>
          <a:solidFill>
            <a:srgbClr val="313D4D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solidFill>
                <a:srgbClr val="3D3D3D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平行四边形 21"/>
          <p:cNvSpPr/>
          <p:nvPr/>
        </p:nvSpPr>
        <p:spPr bwMode="auto">
          <a:xfrm>
            <a:off x="1260160" y="2063891"/>
            <a:ext cx="9678030" cy="2722728"/>
          </a:xfrm>
          <a:prstGeom prst="parallelogram">
            <a:avLst>
              <a:gd name="adj" fmla="val 69079"/>
            </a:avLst>
          </a:prstGeom>
          <a:pattFill prst="ltUpDiag">
            <a:fgClr>
              <a:srgbClr val="425268"/>
            </a:fgClr>
            <a:bgClr>
              <a:srgbClr val="313D4D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9" name="任意多边形: 形状 28"/>
          <p:cNvSpPr/>
          <p:nvPr/>
        </p:nvSpPr>
        <p:spPr bwMode="auto">
          <a:xfrm>
            <a:off x="9123511" y="1306117"/>
            <a:ext cx="3074046" cy="4444381"/>
          </a:xfrm>
          <a:custGeom>
            <a:avLst/>
            <a:gdLst>
              <a:gd name="connsiteX0" fmla="*/ 3074046 w 3074046"/>
              <a:gd name="connsiteY0" fmla="*/ 0 h 4444381"/>
              <a:gd name="connsiteX1" fmla="*/ 3074046 w 3074046"/>
              <a:gd name="connsiteY1" fmla="*/ 4444381 h 4444381"/>
              <a:gd name="connsiteX2" fmla="*/ 0 w 3074046"/>
              <a:gd name="connsiteY2" fmla="*/ 4444381 h 444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4046" h="4444381">
                <a:moveTo>
                  <a:pt x="3074046" y="0"/>
                </a:moveTo>
                <a:lnTo>
                  <a:pt x="3074046" y="4444381"/>
                </a:lnTo>
                <a:lnTo>
                  <a:pt x="0" y="4444381"/>
                </a:lnTo>
                <a:close/>
              </a:path>
            </a:pathLst>
          </a:custGeom>
          <a:gradFill>
            <a:gsLst>
              <a:gs pos="57000">
                <a:schemeClr val="accent1">
                  <a:lumMod val="99000"/>
                  <a:lumOff val="1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zh-CN" altLang="en-US">
              <a:solidFill>
                <a:srgbClr val="3D3D3D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任意多边形: 形状 29"/>
          <p:cNvSpPr/>
          <p:nvPr/>
        </p:nvSpPr>
        <p:spPr bwMode="auto">
          <a:xfrm>
            <a:off x="794" y="3535153"/>
            <a:ext cx="1375396" cy="1988515"/>
          </a:xfrm>
          <a:custGeom>
            <a:avLst/>
            <a:gdLst>
              <a:gd name="connsiteX0" fmla="*/ 0 w 1375396"/>
              <a:gd name="connsiteY0" fmla="*/ 0 h 1988515"/>
              <a:gd name="connsiteX1" fmla="*/ 1375396 w 1375396"/>
              <a:gd name="connsiteY1" fmla="*/ 0 h 1988515"/>
              <a:gd name="connsiteX2" fmla="*/ 0 w 1375396"/>
              <a:gd name="connsiteY2" fmla="*/ 1988515 h 198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5396" h="1988515">
                <a:moveTo>
                  <a:pt x="0" y="0"/>
                </a:moveTo>
                <a:lnTo>
                  <a:pt x="1375396" y="0"/>
                </a:lnTo>
                <a:lnTo>
                  <a:pt x="0" y="1988515"/>
                </a:lnTo>
                <a:close/>
              </a:path>
            </a:pathLst>
          </a:custGeom>
          <a:gradFill>
            <a:gsLst>
              <a:gs pos="60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zh-CN" altLang="en-US">
              <a:solidFill>
                <a:srgbClr val="3D3D3D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平行四边形 30"/>
          <p:cNvSpPr/>
          <p:nvPr/>
        </p:nvSpPr>
        <p:spPr bwMode="auto">
          <a:xfrm>
            <a:off x="1048545" y="3530971"/>
            <a:ext cx="857250" cy="790435"/>
          </a:xfrm>
          <a:prstGeom prst="parallelogram">
            <a:avLst>
              <a:gd name="adj" fmla="val 69167"/>
            </a:avLst>
          </a:prstGeom>
          <a:solidFill>
            <a:srgbClr val="313D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solidFill>
                <a:srgbClr val="3D3D3D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任意多边形: 形状 32"/>
          <p:cNvSpPr/>
          <p:nvPr/>
        </p:nvSpPr>
        <p:spPr bwMode="auto">
          <a:xfrm>
            <a:off x="1920715" y="4970101"/>
            <a:ext cx="1286510" cy="1563454"/>
          </a:xfrm>
          <a:custGeom>
            <a:avLst/>
            <a:gdLst>
              <a:gd name="connsiteX0" fmla="*/ 1380905 w 1666655"/>
              <a:gd name="connsiteY0" fmla="*/ 0 h 2162200"/>
              <a:gd name="connsiteX1" fmla="*/ 1666655 w 1666655"/>
              <a:gd name="connsiteY1" fmla="*/ 0 h 2162200"/>
              <a:gd name="connsiteX2" fmla="*/ 285750 w 1666655"/>
              <a:gd name="connsiteY2" fmla="*/ 2162200 h 2162200"/>
              <a:gd name="connsiteX3" fmla="*/ 0 w 1666655"/>
              <a:gd name="connsiteY3" fmla="*/ 2162200 h 21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655" h="2162200">
                <a:moveTo>
                  <a:pt x="1380905" y="0"/>
                </a:moveTo>
                <a:lnTo>
                  <a:pt x="1666655" y="0"/>
                </a:lnTo>
                <a:lnTo>
                  <a:pt x="285750" y="2162200"/>
                </a:lnTo>
                <a:lnTo>
                  <a:pt x="0" y="2162200"/>
                </a:lnTo>
                <a:close/>
              </a:path>
            </a:pathLst>
          </a:custGeom>
          <a:solidFill>
            <a:srgbClr val="313D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dirty="0">
              <a:solidFill>
                <a:srgbClr val="3D3D3D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34" name="直接连接符 33"/>
          <p:cNvCxnSpPr/>
          <p:nvPr/>
        </p:nvCxnSpPr>
        <p:spPr bwMode="auto">
          <a:xfrm flipH="1">
            <a:off x="4900254" y="443185"/>
            <a:ext cx="936997" cy="142102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13"/>
          <p:cNvSpPr txBox="1">
            <a:spLocks noChangeArrowheads="1"/>
          </p:cNvSpPr>
          <p:nvPr/>
        </p:nvSpPr>
        <p:spPr bwMode="auto">
          <a:xfrm>
            <a:off x="1181895" y="1044782"/>
            <a:ext cx="2390771" cy="73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4800" b="1" dirty="0">
                <a:solidFill>
                  <a:srgbClr val="BD253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Part   3</a:t>
            </a:r>
          </a:p>
        </p:txBody>
      </p:sp>
      <p:sp>
        <p:nvSpPr>
          <p:cNvPr id="53" name="文本框 1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71922" y="2304019"/>
            <a:ext cx="5525040" cy="71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4800" b="1">
                <a:solidFill>
                  <a:srgbClr val="FFFFFF"/>
                </a:solidFill>
                <a:latin typeface="+mn-ea"/>
                <a:ea typeface="+mn-ea"/>
              </a:rPr>
              <a:t>问题和形势分析</a:t>
            </a:r>
          </a:p>
        </p:txBody>
      </p:sp>
      <p:sp>
        <p:nvSpPr>
          <p:cNvPr id="3" name="Freeform 21"/>
          <p:cNvSpPr>
            <a:spLocks noEditPoints="1"/>
          </p:cNvSpPr>
          <p:nvPr/>
        </p:nvSpPr>
        <p:spPr bwMode="auto">
          <a:xfrm>
            <a:off x="3883308" y="3433351"/>
            <a:ext cx="219518" cy="22082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pPr>
              <a:defRPr/>
            </a:pPr>
            <a:endParaRPr lang="zh-CN" altLang="en-US" sz="140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4" name="Freeform 21"/>
          <p:cNvSpPr>
            <a:spLocks noEditPoints="1"/>
          </p:cNvSpPr>
          <p:nvPr/>
        </p:nvSpPr>
        <p:spPr bwMode="auto">
          <a:xfrm>
            <a:off x="6446431" y="3433351"/>
            <a:ext cx="219518" cy="22082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pPr>
              <a:defRPr/>
            </a:pPr>
            <a:endParaRPr lang="zh-CN" altLang="en-US" sz="140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5" name="Freeform 21"/>
          <p:cNvSpPr>
            <a:spLocks noEditPoints="1"/>
          </p:cNvSpPr>
          <p:nvPr/>
        </p:nvSpPr>
        <p:spPr bwMode="auto">
          <a:xfrm>
            <a:off x="3883308" y="3833030"/>
            <a:ext cx="219518" cy="22082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pPr>
              <a:defRPr/>
            </a:pPr>
            <a:endParaRPr lang="zh-CN" altLang="en-US" sz="140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6" name="Freeform 21"/>
          <p:cNvSpPr>
            <a:spLocks noEditPoints="1"/>
          </p:cNvSpPr>
          <p:nvPr/>
        </p:nvSpPr>
        <p:spPr bwMode="auto">
          <a:xfrm>
            <a:off x="6446386" y="3833030"/>
            <a:ext cx="219518" cy="22082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pPr>
              <a:defRPr/>
            </a:pPr>
            <a:endParaRPr lang="zh-CN" altLang="en-US" sz="140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4102827" y="3359098"/>
            <a:ext cx="1734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lang="zh-CN" altLang="en-US" sz="1600">
                <a:solidFill>
                  <a:srgbClr val="FFFFFF"/>
                </a:solidFill>
                <a:latin typeface="+mn-ea"/>
                <a:ea typeface="+mn-ea"/>
              </a:rPr>
              <a:t>主要存在的问题</a:t>
            </a:r>
          </a:p>
        </p:txBody>
      </p:sp>
      <p:sp>
        <p:nvSpPr>
          <p:cNvPr id="8" name="TextBox 10"/>
          <p:cNvSpPr txBox="1"/>
          <p:nvPr/>
        </p:nvSpPr>
        <p:spPr>
          <a:xfrm>
            <a:off x="4102827" y="3768664"/>
            <a:ext cx="153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lang="zh-CN" altLang="en-US" sz="1600">
                <a:solidFill>
                  <a:srgbClr val="FFFFFF"/>
                </a:solidFill>
                <a:latin typeface="+mn-ea"/>
                <a:ea typeface="+mn-ea"/>
              </a:rPr>
              <a:t>政策环境解读</a:t>
            </a:r>
          </a:p>
        </p:txBody>
      </p:sp>
      <p:sp>
        <p:nvSpPr>
          <p:cNvPr id="9" name="TextBox 13"/>
          <p:cNvSpPr txBox="1"/>
          <p:nvPr/>
        </p:nvSpPr>
        <p:spPr>
          <a:xfrm>
            <a:off x="6641704" y="3359098"/>
            <a:ext cx="2005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lang="zh-CN" altLang="en-US" sz="1600">
                <a:solidFill>
                  <a:srgbClr val="FFFFFF"/>
                </a:solidFill>
                <a:latin typeface="+mn-ea"/>
                <a:ea typeface="+mn-ea"/>
              </a:rPr>
              <a:t>当前的主要任务</a:t>
            </a:r>
          </a:p>
        </p:txBody>
      </p:sp>
      <p:sp>
        <p:nvSpPr>
          <p:cNvPr id="10" name="TextBox 14"/>
          <p:cNvSpPr txBox="1"/>
          <p:nvPr/>
        </p:nvSpPr>
        <p:spPr>
          <a:xfrm>
            <a:off x="6641704" y="3768664"/>
            <a:ext cx="1855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lang="zh-CN" altLang="en-US" sz="1600">
                <a:solidFill>
                  <a:srgbClr val="FFFFFF"/>
                </a:solidFill>
                <a:latin typeface="+mn-ea"/>
                <a:ea typeface="+mn-ea"/>
              </a:rPr>
              <a:t>业务发展特征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  <p:sndAc>
          <p:stSnd>
            <p:snd r:embed="rId4" name="chimes.wav"/>
          </p:stSnd>
        </p:sndAc>
      </p:transition>
    </mc:Choice>
    <mc:Fallback xmlns="">
      <p:transition spd="slow" advTm="3000">
        <p:split orient="vert"/>
        <p:sndAc>
          <p:stSnd>
            <p:snd r:embed="rId5" name="chimes.wav"/>
          </p:stSnd>
        </p:sndAc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4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4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4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bldLvl="0" animBg="1"/>
          <p:bldP spid="29" grpId="0" bldLvl="0" animBg="1"/>
          <p:bldP spid="30" grpId="0" bldLvl="0" animBg="1"/>
          <p:bldP spid="31" grpId="0" bldLvl="0" animBg="1"/>
          <p:bldP spid="33" grpId="0" bldLvl="0" animBg="1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4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4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4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bldLvl="0" animBg="1"/>
          <p:bldP spid="29" grpId="0" bldLvl="0" animBg="1"/>
          <p:bldP spid="30" grpId="0" bldLvl="0" animBg="1"/>
          <p:bldP spid="31" grpId="0" bldLvl="0" animBg="1"/>
          <p:bldP spid="33" grpId="0" bldLvl="0" animBg="1"/>
          <p:bldP spid="40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1103925" y="310906"/>
            <a:ext cx="511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zh-CN" altLang="en-US" sz="32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rPr>
              <a:t>当前主要存在的问题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410544" y="0"/>
            <a:ext cx="681278" cy="895681"/>
          </a:xfrm>
          <a:prstGeom prst="rect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/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47862" y="384930"/>
            <a:ext cx="406642" cy="406640"/>
            <a:chOff x="2715905" y="-1569492"/>
            <a:chExt cx="504967" cy="504965"/>
          </a:xfrm>
        </p:grpSpPr>
        <p:sp>
          <p:nvSpPr>
            <p:cNvPr id="4" name="椭圆 3"/>
            <p:cNvSpPr/>
            <p:nvPr/>
          </p:nvSpPr>
          <p:spPr bwMode="auto">
            <a:xfrm>
              <a:off x="2715905" y="-1569492"/>
              <a:ext cx="504967" cy="50496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2866412" y="-1499768"/>
              <a:ext cx="237492" cy="365515"/>
            </a:xfrm>
            <a:custGeom>
              <a:avLst/>
              <a:gdLst>
                <a:gd name="connsiteX0" fmla="*/ 100900 w 437806"/>
                <a:gd name="connsiteY0" fmla="*/ 0 h 673810"/>
                <a:gd name="connsiteX1" fmla="*/ 437806 w 437806"/>
                <a:gd name="connsiteY1" fmla="*/ 336905 h 673810"/>
                <a:gd name="connsiteX2" fmla="*/ 100900 w 437806"/>
                <a:gd name="connsiteY2" fmla="*/ 673810 h 673810"/>
                <a:gd name="connsiteX3" fmla="*/ 0 w 437806"/>
                <a:gd name="connsiteY3" fmla="*/ 572910 h 673810"/>
                <a:gd name="connsiteX4" fmla="*/ 236006 w 437806"/>
                <a:gd name="connsiteY4" fmla="*/ 336905 h 673810"/>
                <a:gd name="connsiteX5" fmla="*/ 0 w 437806"/>
                <a:gd name="connsiteY5" fmla="*/ 100900 h 67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7806" h="673810">
                  <a:moveTo>
                    <a:pt x="100900" y="0"/>
                  </a:moveTo>
                  <a:lnTo>
                    <a:pt x="437806" y="336905"/>
                  </a:lnTo>
                  <a:lnTo>
                    <a:pt x="100900" y="673810"/>
                  </a:lnTo>
                  <a:lnTo>
                    <a:pt x="0" y="572910"/>
                  </a:lnTo>
                  <a:lnTo>
                    <a:pt x="236006" y="336905"/>
                  </a:lnTo>
                  <a:lnTo>
                    <a:pt x="0" y="10090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5" name="矩形 21"/>
          <p:cNvSpPr/>
          <p:nvPr/>
        </p:nvSpPr>
        <p:spPr>
          <a:xfrm>
            <a:off x="7583805" y="2045335"/>
            <a:ext cx="3599180" cy="1087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en-US" altLang="zh-CN">
                <a:solidFill>
                  <a:srgbClr val="3B3B3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2019</a:t>
            </a:r>
            <a:r>
              <a:rPr lang="zh-CN" altLang="en-US">
                <a:solidFill>
                  <a:srgbClr val="3B3B3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年</a:t>
            </a:r>
            <a:r>
              <a:rPr lang="en-US" altLang="zh-CN">
                <a:solidFill>
                  <a:srgbClr val="3B3B3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1-5</a:t>
            </a:r>
            <a:r>
              <a:rPr lang="zh-CN" altLang="en-US">
                <a:solidFill>
                  <a:srgbClr val="3B3B3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月份，某某分公司集邮收入进度仅达到</a:t>
            </a:r>
            <a:r>
              <a:rPr lang="en-US" altLang="zh-CN">
                <a:solidFill>
                  <a:srgbClr val="3B3B3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39.85%</a:t>
            </a:r>
            <a:r>
              <a:rPr lang="zh-CN" altLang="en-US">
                <a:solidFill>
                  <a:srgbClr val="3B3B3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，离全市</a:t>
            </a:r>
            <a:r>
              <a:rPr lang="en-US" altLang="zh-CN">
                <a:solidFill>
                  <a:srgbClr val="3B3B3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62%</a:t>
            </a:r>
            <a:r>
              <a:rPr lang="zh-CN" altLang="en-US">
                <a:solidFill>
                  <a:srgbClr val="3B3B3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的平均进度差距较大。</a:t>
            </a:r>
            <a:endParaRPr lang="zh-CN" altLang="en-US" dirty="0">
              <a:solidFill>
                <a:srgbClr val="3B3B3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5"/>
          <p:cNvSpPr txBox="1"/>
          <p:nvPr/>
        </p:nvSpPr>
        <p:spPr>
          <a:xfrm>
            <a:off x="1211449" y="1461975"/>
            <a:ext cx="2934397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>
                <a:latin typeface="+mj-ea"/>
                <a:ea typeface="+mj-ea"/>
              </a:defRPr>
            </a:lvl1pPr>
          </a:lstStyle>
          <a:p>
            <a:pPr algn="ctr">
              <a:defRPr/>
            </a:pPr>
            <a:r>
              <a:rPr lang="zh-CN" altLang="en-US" sz="3200" b="0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当前存在的</a:t>
            </a:r>
            <a:endParaRPr lang="en-US" altLang="zh-CN" sz="3200" b="0">
              <a:solidFill>
                <a:srgbClr val="3D3D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4000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主要问题</a:t>
            </a:r>
            <a:endParaRPr lang="zh-CN" altLang="en-US" sz="4000" dirty="0">
              <a:solidFill>
                <a:srgbClr val="3D3D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任意多边形: 形状 27"/>
          <p:cNvSpPr/>
          <p:nvPr/>
        </p:nvSpPr>
        <p:spPr bwMode="auto">
          <a:xfrm rot="10800000">
            <a:off x="405765" y="1611630"/>
            <a:ext cx="805815" cy="1050290"/>
          </a:xfrm>
          <a:custGeom>
            <a:avLst/>
            <a:gdLst/>
            <a:ahLst/>
            <a:cxnLst/>
            <a:rect l="l" t="t" r="r" b="b"/>
            <a:pathLst>
              <a:path w="3024336" h="3719918">
                <a:moveTo>
                  <a:pt x="1836747" y="1668726"/>
                </a:moveTo>
                <a:lnTo>
                  <a:pt x="1836747" y="1205313"/>
                </a:lnTo>
                <a:lnTo>
                  <a:pt x="1353614" y="1205313"/>
                </a:lnTo>
                <a:lnTo>
                  <a:pt x="1353614" y="1668726"/>
                </a:lnTo>
                <a:close/>
                <a:moveTo>
                  <a:pt x="1550811" y="3354763"/>
                </a:moveTo>
                <a:cubicBezTo>
                  <a:pt x="1997791" y="3354763"/>
                  <a:pt x="2254148" y="3124700"/>
                  <a:pt x="2319880" y="2664573"/>
                </a:cubicBezTo>
                <a:lnTo>
                  <a:pt x="1876186" y="2664573"/>
                </a:lnTo>
                <a:cubicBezTo>
                  <a:pt x="1836747" y="2920929"/>
                  <a:pt x="1728289" y="3052394"/>
                  <a:pt x="1550811" y="3058967"/>
                </a:cubicBezTo>
                <a:cubicBezTo>
                  <a:pt x="1393053" y="3052394"/>
                  <a:pt x="1310888" y="2963655"/>
                  <a:pt x="1304315" y="2792751"/>
                </a:cubicBezTo>
                <a:cubicBezTo>
                  <a:pt x="1304315" y="2661286"/>
                  <a:pt x="1386480" y="2533108"/>
                  <a:pt x="1550811" y="2408216"/>
                </a:cubicBezTo>
                <a:cubicBezTo>
                  <a:pt x="1748008" y="2283325"/>
                  <a:pt x="1840034" y="2125567"/>
                  <a:pt x="1826887" y="1934943"/>
                </a:cubicBezTo>
                <a:lnTo>
                  <a:pt x="1826887" y="1816624"/>
                </a:lnTo>
                <a:lnTo>
                  <a:pt x="1383193" y="1816624"/>
                </a:lnTo>
                <a:lnTo>
                  <a:pt x="1383193" y="1905363"/>
                </a:lnTo>
                <a:cubicBezTo>
                  <a:pt x="1383193" y="2023682"/>
                  <a:pt x="1310888" y="2138713"/>
                  <a:pt x="1166276" y="2250458"/>
                </a:cubicBezTo>
                <a:cubicBezTo>
                  <a:pt x="923066" y="2427936"/>
                  <a:pt x="808035" y="2615273"/>
                  <a:pt x="821181" y="2812471"/>
                </a:cubicBezTo>
                <a:cubicBezTo>
                  <a:pt x="834327" y="3160852"/>
                  <a:pt x="1077537" y="3341617"/>
                  <a:pt x="1550811" y="3354763"/>
                </a:cubicBezTo>
                <a:close/>
                <a:moveTo>
                  <a:pt x="2786079" y="3719918"/>
                </a:moveTo>
                <a:lnTo>
                  <a:pt x="238257" y="3719918"/>
                </a:lnTo>
                <a:cubicBezTo>
                  <a:pt x="106671" y="3719918"/>
                  <a:pt x="0" y="3613247"/>
                  <a:pt x="0" y="3481661"/>
                </a:cubicBezTo>
                <a:lnTo>
                  <a:pt x="0" y="933839"/>
                </a:lnTo>
                <a:cubicBezTo>
                  <a:pt x="0" y="802253"/>
                  <a:pt x="106671" y="695582"/>
                  <a:pt x="238257" y="695582"/>
                </a:cubicBezTo>
                <a:lnTo>
                  <a:pt x="1061384" y="695582"/>
                </a:lnTo>
                <a:lnTo>
                  <a:pt x="1128953" y="639356"/>
                </a:lnTo>
                <a:cubicBezTo>
                  <a:pt x="1389991" y="419888"/>
                  <a:pt x="1537043" y="295664"/>
                  <a:pt x="2298625" y="0"/>
                </a:cubicBezTo>
                <a:cubicBezTo>
                  <a:pt x="2116227" y="223097"/>
                  <a:pt x="2013126" y="376348"/>
                  <a:pt x="1989317" y="626431"/>
                </a:cubicBezTo>
                <a:lnTo>
                  <a:pt x="1986061" y="695582"/>
                </a:lnTo>
                <a:lnTo>
                  <a:pt x="2786079" y="695582"/>
                </a:lnTo>
                <a:cubicBezTo>
                  <a:pt x="2917665" y="695582"/>
                  <a:pt x="3024336" y="802253"/>
                  <a:pt x="3024336" y="933839"/>
                </a:cubicBezTo>
                <a:lnTo>
                  <a:pt x="3024336" y="3481661"/>
                </a:lnTo>
                <a:cubicBezTo>
                  <a:pt x="3024336" y="3613247"/>
                  <a:pt x="2917665" y="3719918"/>
                  <a:pt x="2786079" y="3719918"/>
                </a:cubicBezTo>
                <a:close/>
              </a:path>
            </a:pathLst>
          </a:cu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9" name="椭圆 28"/>
          <p:cNvSpPr/>
          <p:nvPr/>
        </p:nvSpPr>
        <p:spPr bwMode="auto">
          <a:xfrm>
            <a:off x="6728307" y="1355929"/>
            <a:ext cx="641684" cy="641684"/>
          </a:xfrm>
          <a:prstGeom prst="ellipse">
            <a:avLst/>
          </a:prstGeom>
          <a:gradFill>
            <a:gsLst>
              <a:gs pos="56000">
                <a:schemeClr val="accent2">
                  <a:lumMod val="98000"/>
                  <a:lumOff val="2000"/>
                </a:schemeClr>
              </a:gs>
              <a:gs pos="0">
                <a:schemeClr val="accent2">
                  <a:lumMod val="90000"/>
                  <a:lumOff val="10000"/>
                </a:schemeClr>
              </a:gs>
              <a:gs pos="100000">
                <a:schemeClr val="accent2">
                  <a:lumMod val="85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zh-CN" altLang="en-US" sz="28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425142" y="1461624"/>
            <a:ext cx="4771436" cy="43037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2400">
                <a:solidFill>
                  <a:srgbClr val="3B3B3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l">
              <a:defRPr/>
            </a:pPr>
            <a:r>
              <a:rPr lang="zh-CN" altLang="en-US" sz="2000" b="1">
                <a:solidFill>
                  <a:schemeClr val="accent1"/>
                </a:solidFill>
              </a:rPr>
              <a:t>县市发展不平衡的问题依然凸显</a:t>
            </a:r>
          </a:p>
        </p:txBody>
      </p:sp>
      <p:sp>
        <p:nvSpPr>
          <p:cNvPr id="40" name="矩形 21"/>
          <p:cNvSpPr/>
          <p:nvPr/>
        </p:nvSpPr>
        <p:spPr>
          <a:xfrm>
            <a:off x="706755" y="4791075"/>
            <a:ext cx="2963545" cy="1087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zh-CN" altLang="en-US">
                <a:solidFill>
                  <a:srgbClr val="3B3B3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主要表现在示范网点、专区标准化建设还比较滞后，柜台未单设、专柜标准不一等。</a:t>
            </a:r>
          </a:p>
        </p:txBody>
      </p:sp>
      <p:sp>
        <p:nvSpPr>
          <p:cNvPr id="41" name="椭圆 40"/>
          <p:cNvSpPr/>
          <p:nvPr/>
        </p:nvSpPr>
        <p:spPr bwMode="auto">
          <a:xfrm>
            <a:off x="569442" y="4017774"/>
            <a:ext cx="641684" cy="641684"/>
          </a:xfrm>
          <a:prstGeom prst="ellipse">
            <a:avLst/>
          </a:prstGeom>
          <a:gradFill>
            <a:gsLst>
              <a:gs pos="56000">
                <a:schemeClr val="accent2">
                  <a:lumMod val="98000"/>
                  <a:lumOff val="2000"/>
                </a:schemeClr>
              </a:gs>
              <a:gs pos="0">
                <a:schemeClr val="accent2">
                  <a:lumMod val="90000"/>
                  <a:lumOff val="10000"/>
                </a:schemeClr>
              </a:gs>
              <a:gs pos="100000">
                <a:schemeClr val="accent2">
                  <a:lumMod val="85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zh-CN" altLang="en-US" sz="28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113242" y="4122834"/>
            <a:ext cx="4771436" cy="43037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2400">
                <a:solidFill>
                  <a:srgbClr val="3B3B3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l">
              <a:defRPr/>
            </a:pPr>
            <a:r>
              <a:rPr lang="zh-CN" altLang="en-US" sz="2000" b="1">
                <a:solidFill>
                  <a:schemeClr val="accent1"/>
                </a:solidFill>
              </a:rPr>
              <a:t>“</a:t>
            </a:r>
            <a:r>
              <a:rPr lang="en-US" altLang="zh-CN" sz="2000" b="1">
                <a:solidFill>
                  <a:schemeClr val="accent1"/>
                </a:solidFill>
              </a:rPr>
              <a:t>123”</a:t>
            </a:r>
            <a:r>
              <a:rPr lang="zh-CN" altLang="en-US" sz="2000" b="1">
                <a:solidFill>
                  <a:schemeClr val="accent1"/>
                </a:solidFill>
              </a:rPr>
              <a:t>工程建设有待加强</a:t>
            </a:r>
          </a:p>
        </p:txBody>
      </p:sp>
      <p:sp>
        <p:nvSpPr>
          <p:cNvPr id="43" name="矩形 21"/>
          <p:cNvSpPr/>
          <p:nvPr/>
        </p:nvSpPr>
        <p:spPr>
          <a:xfrm>
            <a:off x="8707755" y="4791075"/>
            <a:ext cx="2978785" cy="1087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en-US" altLang="zh-CN">
                <a:solidFill>
                  <a:srgbClr val="3B3B3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2019</a:t>
            </a:r>
            <a:r>
              <a:rPr lang="zh-CN" altLang="en-US">
                <a:solidFill>
                  <a:srgbClr val="3B3B3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年</a:t>
            </a:r>
            <a:r>
              <a:rPr lang="en-US" altLang="zh-CN">
                <a:solidFill>
                  <a:srgbClr val="3B3B3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1-5</a:t>
            </a:r>
            <a:r>
              <a:rPr lang="zh-CN" altLang="en-US">
                <a:solidFill>
                  <a:srgbClr val="3B3B3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月，全市项目开发未达到序时进度，后续发展压力大。</a:t>
            </a:r>
          </a:p>
        </p:txBody>
      </p:sp>
      <p:sp>
        <p:nvSpPr>
          <p:cNvPr id="44" name="椭圆 43"/>
          <p:cNvSpPr/>
          <p:nvPr/>
        </p:nvSpPr>
        <p:spPr bwMode="auto">
          <a:xfrm>
            <a:off x="8392007" y="4017774"/>
            <a:ext cx="641684" cy="641684"/>
          </a:xfrm>
          <a:prstGeom prst="ellipse">
            <a:avLst/>
          </a:prstGeom>
          <a:gradFill>
            <a:gsLst>
              <a:gs pos="56000">
                <a:schemeClr val="accent2">
                  <a:lumMod val="98000"/>
                  <a:lumOff val="2000"/>
                </a:schemeClr>
              </a:gs>
              <a:gs pos="0">
                <a:schemeClr val="accent2">
                  <a:lumMod val="90000"/>
                  <a:lumOff val="10000"/>
                </a:schemeClr>
              </a:gs>
              <a:gs pos="100000">
                <a:schemeClr val="accent2">
                  <a:lumMod val="85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zh-CN" altLang="en-US" sz="28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9177107" y="4074574"/>
            <a:ext cx="4771436" cy="43037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 sz="2400">
                <a:solidFill>
                  <a:srgbClr val="3B3B3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l">
              <a:defRPr/>
            </a:pPr>
            <a:r>
              <a:rPr lang="zh-CN" altLang="en-US" sz="2000" b="1">
                <a:solidFill>
                  <a:schemeClr val="accent1"/>
                </a:solidFill>
              </a:rPr>
              <a:t>项目开发有待加强</a:t>
            </a:r>
          </a:p>
        </p:txBody>
      </p:sp>
      <p:grpSp>
        <p:nvGrpSpPr>
          <p:cNvPr id="14" name="组合 13"/>
          <p:cNvGrpSpPr/>
          <p:nvPr/>
        </p:nvGrpSpPr>
        <p:grpSpPr>
          <a:xfrm rot="10800000">
            <a:off x="3822065" y="1531620"/>
            <a:ext cx="4885690" cy="4058285"/>
            <a:chOff x="5814" y="2491"/>
            <a:chExt cx="7694" cy="6391"/>
          </a:xfrm>
        </p:grpSpPr>
        <p:sp>
          <p:nvSpPr>
            <p:cNvPr id="3" name="任意多边形 2"/>
            <p:cNvSpPr/>
            <p:nvPr/>
          </p:nvSpPr>
          <p:spPr>
            <a:xfrm rot="10800000">
              <a:off x="5836" y="2491"/>
              <a:ext cx="7673" cy="6071"/>
            </a:xfrm>
            <a:custGeom>
              <a:avLst/>
              <a:gdLst>
                <a:gd name="adj" fmla="val 51294"/>
                <a:gd name="a" fmla="pin 0 adj 100000"/>
                <a:gd name="x1" fmla="*/ w a 200000"/>
                <a:gd name="x2" fmla="*/ w a 100000"/>
                <a:gd name="x3" fmla="+- x1 wd2 0"/>
              </a:gdLst>
              <a:ahLst/>
              <a:cxnLst>
                <a:cxn ang="3">
                  <a:pos x="x2" y="t"/>
                </a:cxn>
                <a:cxn ang="cd2">
                  <a:pos x="x1" y="vc"/>
                </a:cxn>
                <a:cxn ang="cd4">
                  <a:pos x="l" y="b"/>
                </a:cxn>
                <a:cxn ang="cd4">
                  <a:pos x="x2" y="b"/>
                </a:cxn>
                <a:cxn ang="cd4">
                  <a:pos x="r" y="b"/>
                </a:cxn>
                <a:cxn ang="0">
                  <a:pos x="x3" y="vc"/>
                </a:cxn>
              </a:cxnLst>
              <a:rect l="x1" t="vc" r="x3" b="b"/>
              <a:pathLst>
                <a:path w="7673" h="6071">
                  <a:moveTo>
                    <a:pt x="0" y="6071"/>
                  </a:moveTo>
                  <a:lnTo>
                    <a:pt x="3936" y="0"/>
                  </a:lnTo>
                  <a:lnTo>
                    <a:pt x="7673" y="6071"/>
                  </a:lnTo>
                  <a:lnTo>
                    <a:pt x="0" y="6071"/>
                  </a:lnTo>
                  <a:close/>
                  <a:moveTo>
                    <a:pt x="1649" y="5250"/>
                  </a:moveTo>
                  <a:lnTo>
                    <a:pt x="3837" y="1603"/>
                  </a:lnTo>
                  <a:lnTo>
                    <a:pt x="6024" y="5250"/>
                  </a:lnTo>
                  <a:lnTo>
                    <a:pt x="1649" y="5250"/>
                  </a:lnTo>
                  <a:close/>
                </a:path>
              </a:pathLst>
            </a:custGeom>
            <a:solidFill>
              <a:srgbClr val="313D4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直角三角形 5"/>
            <p:cNvSpPr/>
            <p:nvPr/>
          </p:nvSpPr>
          <p:spPr>
            <a:xfrm rot="10800000">
              <a:off x="5814" y="2491"/>
              <a:ext cx="1053" cy="1910"/>
            </a:xfrm>
            <a:prstGeom prst="rt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直角三角形 8"/>
            <p:cNvSpPr/>
            <p:nvPr/>
          </p:nvSpPr>
          <p:spPr>
            <a:xfrm rot="10800000" flipH="1">
              <a:off x="6867" y="2491"/>
              <a:ext cx="1053" cy="1910"/>
            </a:xfrm>
            <a:prstGeom prst="rtTriangle">
              <a:avLst/>
            </a:prstGeom>
            <a:solidFill>
              <a:srgbClr val="D41E3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直角三角形 9"/>
            <p:cNvSpPr/>
            <p:nvPr/>
          </p:nvSpPr>
          <p:spPr>
            <a:xfrm rot="10800000" flipH="1">
              <a:off x="12456" y="2491"/>
              <a:ext cx="1053" cy="1910"/>
            </a:xfrm>
            <a:prstGeom prst="rt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直角三角形 10"/>
            <p:cNvSpPr/>
            <p:nvPr/>
          </p:nvSpPr>
          <p:spPr>
            <a:xfrm rot="10800000">
              <a:off x="11403" y="2491"/>
              <a:ext cx="1053" cy="1910"/>
            </a:xfrm>
            <a:prstGeom prst="rtTriangle">
              <a:avLst/>
            </a:prstGeom>
            <a:solidFill>
              <a:srgbClr val="D41E3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" name="直角三角形 11"/>
            <p:cNvSpPr/>
            <p:nvPr/>
          </p:nvSpPr>
          <p:spPr>
            <a:xfrm rot="10800000">
              <a:off x="8595" y="6972"/>
              <a:ext cx="1053" cy="1910"/>
            </a:xfrm>
            <a:prstGeom prst="rt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" name="直角三角形 12"/>
            <p:cNvSpPr/>
            <p:nvPr/>
          </p:nvSpPr>
          <p:spPr>
            <a:xfrm rot="10800000" flipH="1">
              <a:off x="9648" y="6971"/>
              <a:ext cx="1053" cy="1910"/>
            </a:xfrm>
            <a:prstGeom prst="rtTriangle">
              <a:avLst/>
            </a:prstGeom>
            <a:solidFill>
              <a:srgbClr val="D41E3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 animBg="1"/>
      <p:bldP spid="29" grpId="0" animBg="1"/>
      <p:bldP spid="39" grpId="0"/>
      <p:bldP spid="40" grpId="0"/>
      <p:bldP spid="41" grpId="0" animBg="1"/>
      <p:bldP spid="42" grpId="0"/>
      <p:bldP spid="43" grpId="0"/>
      <p:bldP spid="44" grpId="0" animBg="1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555" y="1841500"/>
            <a:ext cx="2663429" cy="45345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196" h="7141">
                <a:moveTo>
                  <a:pt x="0" y="0"/>
                </a:moveTo>
                <a:lnTo>
                  <a:pt x="4196" y="0"/>
                </a:lnTo>
                <a:lnTo>
                  <a:pt x="4196" y="22"/>
                </a:lnTo>
                <a:lnTo>
                  <a:pt x="4192" y="22"/>
                </a:lnTo>
                <a:lnTo>
                  <a:pt x="4192" y="7141"/>
                </a:lnTo>
                <a:lnTo>
                  <a:pt x="0" y="714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740" y="1840865"/>
            <a:ext cx="2663429" cy="45345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196" h="7141">
                <a:moveTo>
                  <a:pt x="4196" y="0"/>
                </a:moveTo>
                <a:lnTo>
                  <a:pt x="4196" y="7141"/>
                </a:lnTo>
                <a:lnTo>
                  <a:pt x="0" y="7141"/>
                </a:lnTo>
                <a:lnTo>
                  <a:pt x="0" y="0"/>
                </a:lnTo>
                <a:lnTo>
                  <a:pt x="4196" y="0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460" y="1841500"/>
            <a:ext cx="2663429" cy="45345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196" h="7141">
                <a:moveTo>
                  <a:pt x="4" y="0"/>
                </a:moveTo>
                <a:lnTo>
                  <a:pt x="4196" y="0"/>
                </a:lnTo>
                <a:lnTo>
                  <a:pt x="4196" y="7141"/>
                </a:lnTo>
                <a:lnTo>
                  <a:pt x="0" y="7141"/>
                </a:lnTo>
                <a:lnTo>
                  <a:pt x="0" y="7119"/>
                </a:lnTo>
                <a:lnTo>
                  <a:pt x="4" y="7119"/>
                </a:lnTo>
                <a:lnTo>
                  <a:pt x="4" y="0"/>
                </a:lnTo>
                <a:close/>
              </a:path>
            </a:pathLst>
          </a:custGeom>
        </p:spPr>
      </p:pic>
      <p:sp>
        <p:nvSpPr>
          <p:cNvPr id="22" name="矩形 21"/>
          <p:cNvSpPr/>
          <p:nvPr/>
        </p:nvSpPr>
        <p:spPr>
          <a:xfrm>
            <a:off x="8019221" y="1840865"/>
            <a:ext cx="2664460" cy="4533900"/>
          </a:xfrm>
          <a:prstGeom prst="rect">
            <a:avLst/>
          </a:prstGeom>
          <a:solidFill>
            <a:schemeClr val="tx1">
              <a:alpha val="5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767460" y="1842381"/>
            <a:ext cx="2664460" cy="4533900"/>
          </a:xfrm>
          <a:prstGeom prst="rect">
            <a:avLst/>
          </a:prstGeom>
          <a:solidFill>
            <a:schemeClr val="tx1">
              <a:alpha val="5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335524" y="1842135"/>
            <a:ext cx="2664460" cy="4533900"/>
          </a:xfrm>
          <a:prstGeom prst="rect">
            <a:avLst/>
          </a:prstGeom>
          <a:solidFill>
            <a:schemeClr val="tx1">
              <a:alpha val="5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410544" y="0"/>
            <a:ext cx="681278" cy="895681"/>
          </a:xfrm>
          <a:prstGeom prst="rect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/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47862" y="384930"/>
            <a:ext cx="406642" cy="406640"/>
            <a:chOff x="2715905" y="-1569492"/>
            <a:chExt cx="504967" cy="504965"/>
          </a:xfrm>
        </p:grpSpPr>
        <p:sp>
          <p:nvSpPr>
            <p:cNvPr id="4" name="椭圆 3"/>
            <p:cNvSpPr/>
            <p:nvPr/>
          </p:nvSpPr>
          <p:spPr bwMode="auto">
            <a:xfrm>
              <a:off x="2715905" y="-1569492"/>
              <a:ext cx="504967" cy="50496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2866412" y="-1499768"/>
              <a:ext cx="237492" cy="365515"/>
            </a:xfrm>
            <a:custGeom>
              <a:avLst/>
              <a:gdLst>
                <a:gd name="connsiteX0" fmla="*/ 100900 w 437806"/>
                <a:gd name="connsiteY0" fmla="*/ 0 h 673810"/>
                <a:gd name="connsiteX1" fmla="*/ 437806 w 437806"/>
                <a:gd name="connsiteY1" fmla="*/ 336905 h 673810"/>
                <a:gd name="connsiteX2" fmla="*/ 100900 w 437806"/>
                <a:gd name="connsiteY2" fmla="*/ 673810 h 673810"/>
                <a:gd name="connsiteX3" fmla="*/ 0 w 437806"/>
                <a:gd name="connsiteY3" fmla="*/ 572910 h 673810"/>
                <a:gd name="connsiteX4" fmla="*/ 236006 w 437806"/>
                <a:gd name="connsiteY4" fmla="*/ 336905 h 673810"/>
                <a:gd name="connsiteX5" fmla="*/ 0 w 437806"/>
                <a:gd name="connsiteY5" fmla="*/ 100900 h 67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7806" h="673810">
                  <a:moveTo>
                    <a:pt x="100900" y="0"/>
                  </a:moveTo>
                  <a:lnTo>
                    <a:pt x="437806" y="336905"/>
                  </a:lnTo>
                  <a:lnTo>
                    <a:pt x="100900" y="673810"/>
                  </a:lnTo>
                  <a:lnTo>
                    <a:pt x="0" y="572910"/>
                  </a:lnTo>
                  <a:lnTo>
                    <a:pt x="236006" y="336905"/>
                  </a:lnTo>
                  <a:lnTo>
                    <a:pt x="0" y="10090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6" name="矩形: 圆角 43"/>
          <p:cNvSpPr/>
          <p:nvPr/>
        </p:nvSpPr>
        <p:spPr bwMode="auto">
          <a:xfrm>
            <a:off x="8580120" y="2324735"/>
            <a:ext cx="1725930" cy="793115"/>
          </a:xfrm>
          <a:prstGeom prst="roundRect">
            <a:avLst>
              <a:gd name="adj" fmla="val 7387"/>
            </a:avLst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vert="horz" wrap="square" lIns="0" tIns="0" rIns="0" bIns="0" numCol="1" rtlCol="0" anchor="ctr" anchorCtr="0" compatLnSpc="1"/>
          <a:lstStyle/>
          <a:p>
            <a:pPr algn="ctr"/>
            <a:r>
              <a:rPr lang="zh-CN" altLang="en-US" sz="280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做</a:t>
            </a:r>
            <a:r>
              <a:rPr lang="zh-CN" altLang="en-US" sz="2800" b="1">
                <a:solidFill>
                  <a:srgbClr val="FFFF00"/>
                </a:solidFill>
                <a:latin typeface="+mj-ea"/>
                <a:ea typeface="+mj-ea"/>
                <a:sym typeface="+mn-ea"/>
              </a:rPr>
              <a:t>大</a:t>
            </a:r>
          </a:p>
        </p:txBody>
      </p:sp>
      <p:sp>
        <p:nvSpPr>
          <p:cNvPr id="30" name="矩形: 圆角 43"/>
          <p:cNvSpPr/>
          <p:nvPr/>
        </p:nvSpPr>
        <p:spPr bwMode="auto">
          <a:xfrm>
            <a:off x="5236210" y="2324735"/>
            <a:ext cx="1725930" cy="793115"/>
          </a:xfrm>
          <a:prstGeom prst="roundRect">
            <a:avLst>
              <a:gd name="adj" fmla="val 7387"/>
            </a:avLst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vert="horz" wrap="square" lIns="0" tIns="0" rIns="0" bIns="0" numCol="1" rtlCol="0" anchor="ctr" anchorCtr="0" compatLnSpc="1"/>
          <a:lstStyle/>
          <a:p>
            <a:pPr algn="ctr"/>
            <a:r>
              <a:rPr lang="zh-CN" altLang="en-US" sz="280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做</a:t>
            </a:r>
            <a:r>
              <a:rPr lang="zh-CN" altLang="en-US" sz="2800" b="1">
                <a:solidFill>
                  <a:srgbClr val="FFFF00"/>
                </a:solidFill>
                <a:latin typeface="+mj-ea"/>
                <a:ea typeface="+mj-ea"/>
                <a:sym typeface="+mn-ea"/>
              </a:rPr>
              <a:t>优</a:t>
            </a:r>
          </a:p>
        </p:txBody>
      </p:sp>
      <p:sp>
        <p:nvSpPr>
          <p:cNvPr id="31" name="矩形: 圆角 43"/>
          <p:cNvSpPr/>
          <p:nvPr/>
        </p:nvSpPr>
        <p:spPr bwMode="auto">
          <a:xfrm>
            <a:off x="1805305" y="2324735"/>
            <a:ext cx="1725930" cy="793115"/>
          </a:xfrm>
          <a:prstGeom prst="roundRect">
            <a:avLst>
              <a:gd name="adj" fmla="val 7387"/>
            </a:avLst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vert="horz" wrap="square" lIns="0" tIns="0" rIns="0" bIns="0" numCol="1" rtlCol="0" anchor="ctr" anchorCtr="0" compatLnSpc="1"/>
          <a:lstStyle/>
          <a:p>
            <a:pPr algn="ctr"/>
            <a:r>
              <a:rPr lang="zh-CN" altLang="en-US" sz="280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做</a:t>
            </a:r>
            <a:r>
              <a:rPr lang="zh-CN" altLang="en-US" sz="2800" b="1">
                <a:solidFill>
                  <a:srgbClr val="FFFF00"/>
                </a:solidFill>
                <a:latin typeface="+mj-ea"/>
                <a:ea typeface="+mj-ea"/>
                <a:sym typeface="+mn-ea"/>
              </a:rPr>
              <a:t>强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30925" y="294396"/>
            <a:ext cx="511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zh-CN" altLang="en-US" sz="32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rPr>
              <a:t>当前主要任务</a:t>
            </a:r>
          </a:p>
        </p:txBody>
      </p:sp>
      <p:sp>
        <p:nvSpPr>
          <p:cNvPr id="3" name="矩形 2"/>
          <p:cNvSpPr/>
          <p:nvPr/>
        </p:nvSpPr>
        <p:spPr>
          <a:xfrm>
            <a:off x="1119219" y="879339"/>
            <a:ext cx="10281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100">
                <a:solidFill>
                  <a:srgbClr val="313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当前主要任务</a:t>
            </a:r>
            <a:endParaRPr lang="en-US" altLang="zh-CN" sz="2400" kern="100">
              <a:solidFill>
                <a:srgbClr val="313D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100">
                <a:solidFill>
                  <a:srgbClr val="313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集团公司工作会议提出：要</a:t>
            </a:r>
            <a:r>
              <a:rPr lang="zh-CN" altLang="en-US" sz="2400" b="1" kern="100">
                <a:solidFill>
                  <a:srgbClr val="313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做强做优做大</a:t>
            </a:r>
            <a:r>
              <a:rPr lang="zh-CN" altLang="en-US" sz="2400" kern="100">
                <a:solidFill>
                  <a:srgbClr val="313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主营业务</a:t>
            </a:r>
          </a:p>
        </p:txBody>
      </p:sp>
      <p:sp>
        <p:nvSpPr>
          <p:cNvPr id="63" name="矩形 62"/>
          <p:cNvSpPr/>
          <p:nvPr/>
        </p:nvSpPr>
        <p:spPr>
          <a:xfrm>
            <a:off x="1537565" y="3495715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b="1">
                <a:solidFill>
                  <a:schemeClr val="bg1"/>
                </a:solidFill>
                <a:latin typeface="+mj-ea"/>
                <a:ea typeface="+mj-ea"/>
              </a:rPr>
              <a:t>成为市场竞争的强者</a:t>
            </a:r>
            <a:endParaRPr lang="zh-CN" altLang="en-US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4870696" y="3495715"/>
            <a:ext cx="2492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+mj-ea"/>
                <a:ea typeface="+mj-ea"/>
              </a:rPr>
              <a:t>成为经营管理的佼佼者</a:t>
            </a:r>
          </a:p>
        </p:txBody>
      </p:sp>
      <p:sp>
        <p:nvSpPr>
          <p:cNvPr id="69" name="矩形 68"/>
          <p:cNvSpPr/>
          <p:nvPr/>
        </p:nvSpPr>
        <p:spPr>
          <a:xfrm>
            <a:off x="8198697" y="3495715"/>
            <a:ext cx="2492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+mj-ea"/>
                <a:ea typeface="+mj-ea"/>
              </a:rPr>
              <a:t>成为行业发展的领跑者</a:t>
            </a:r>
          </a:p>
        </p:txBody>
      </p:sp>
      <p:sp>
        <p:nvSpPr>
          <p:cNvPr id="64" name="矩形 63"/>
          <p:cNvSpPr/>
          <p:nvPr/>
        </p:nvSpPr>
        <p:spPr>
          <a:xfrm>
            <a:off x="1537049" y="4351713"/>
            <a:ext cx="2223820" cy="108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zh-CN" sz="1800" dirty="0">
                <a:solidFill>
                  <a:schemeClr val="bg1"/>
                </a:solidFill>
                <a:latin typeface="+mj-ea"/>
                <a:ea typeface="+mj-ea"/>
              </a:rPr>
              <a:t>自主创新能力强</a:t>
            </a:r>
            <a:endParaRPr lang="en-US" altLang="zh-CN" sz="1800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285750" indent="-285750" algn="ctr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zh-CN" sz="1800" dirty="0">
                <a:solidFill>
                  <a:schemeClr val="bg1"/>
                </a:solidFill>
                <a:latin typeface="+mj-ea"/>
                <a:ea typeface="+mj-ea"/>
              </a:rPr>
              <a:t>市场开拓能力强</a:t>
            </a:r>
            <a:endParaRPr lang="en-US" altLang="zh-CN" sz="1800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285750" indent="-285750" algn="ctr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zh-CN" sz="1800" dirty="0">
                <a:solidFill>
                  <a:schemeClr val="bg1"/>
                </a:solidFill>
                <a:latin typeface="+mj-ea"/>
                <a:ea typeface="+mj-ea"/>
              </a:rPr>
              <a:t>风险管控能力强</a:t>
            </a:r>
          </a:p>
        </p:txBody>
      </p:sp>
      <p:sp>
        <p:nvSpPr>
          <p:cNvPr id="67" name="矩形 66"/>
          <p:cNvSpPr/>
          <p:nvPr/>
        </p:nvSpPr>
        <p:spPr>
          <a:xfrm>
            <a:off x="4987500" y="4351713"/>
            <a:ext cx="2223820" cy="108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800">
                <a:solidFill>
                  <a:schemeClr val="bg1"/>
                </a:solidFill>
                <a:latin typeface="+mj-ea"/>
                <a:ea typeface="+mj-ea"/>
              </a:rPr>
              <a:t>经营业绩优</a:t>
            </a:r>
          </a:p>
          <a:p>
            <a:pPr marL="285750" indent="-285750" algn="ctr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800">
                <a:solidFill>
                  <a:schemeClr val="bg1"/>
                </a:solidFill>
                <a:latin typeface="+mj-ea"/>
                <a:ea typeface="+mj-ea"/>
              </a:rPr>
              <a:t>公司治理优</a:t>
            </a:r>
          </a:p>
          <a:p>
            <a:pPr marL="285750" indent="-285750" algn="ctr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800">
                <a:solidFill>
                  <a:schemeClr val="bg1"/>
                </a:solidFill>
                <a:latin typeface="+mj-ea"/>
                <a:ea typeface="+mj-ea"/>
              </a:rPr>
              <a:t>品牌形象优</a:t>
            </a:r>
            <a:endParaRPr lang="zh-CN" altLang="en-US" sz="1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8261526" y="4351713"/>
            <a:ext cx="2223820" cy="108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800">
                <a:solidFill>
                  <a:schemeClr val="bg1"/>
                </a:solidFill>
                <a:latin typeface="+mj-ea"/>
                <a:ea typeface="+mj-ea"/>
              </a:rPr>
              <a:t>核心竞争力强</a:t>
            </a:r>
          </a:p>
          <a:p>
            <a:pPr marL="285750" indent="-285750" algn="ctr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800">
                <a:solidFill>
                  <a:schemeClr val="bg1"/>
                </a:solidFill>
                <a:latin typeface="+mj-ea"/>
                <a:ea typeface="+mj-ea"/>
              </a:rPr>
              <a:t>引领行业发展</a:t>
            </a:r>
          </a:p>
          <a:p>
            <a:pPr marL="285750" indent="-285750" algn="ctr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800">
                <a:solidFill>
                  <a:schemeClr val="bg1"/>
                </a:solidFill>
                <a:latin typeface="+mj-ea"/>
                <a:ea typeface="+mj-ea"/>
              </a:rPr>
              <a:t>居于领先地位</a:t>
            </a:r>
            <a:endParaRPr lang="zh-CN" altLang="en-US" sz="1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  <p:bldP spid="25" grpId="0" animBg="1"/>
      <p:bldP spid="26" grpId="0" animBg="1"/>
      <p:bldP spid="30" grpId="0" animBg="1"/>
      <p:bldP spid="31" grpId="0" animBg="1"/>
      <p:bldP spid="3" grpId="0"/>
      <p:bldP spid="63" grpId="0"/>
      <p:bldP spid="66" grpId="0"/>
      <p:bldP spid="69" grpId="0"/>
      <p:bldP spid="64" grpId="0"/>
      <p:bldP spid="67" grpId="0"/>
      <p:bldP spid="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1103925" y="310906"/>
            <a:ext cx="511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zh-CN" altLang="en-US" sz="32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rPr>
              <a:t>国家政策和大环境情况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410544" y="0"/>
            <a:ext cx="681278" cy="895681"/>
          </a:xfrm>
          <a:prstGeom prst="rect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/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47862" y="384930"/>
            <a:ext cx="406642" cy="406640"/>
            <a:chOff x="2715905" y="-1569492"/>
            <a:chExt cx="504967" cy="504965"/>
          </a:xfrm>
        </p:grpSpPr>
        <p:sp>
          <p:nvSpPr>
            <p:cNvPr id="4" name="椭圆 3"/>
            <p:cNvSpPr/>
            <p:nvPr/>
          </p:nvSpPr>
          <p:spPr bwMode="auto">
            <a:xfrm>
              <a:off x="2715905" y="-1569492"/>
              <a:ext cx="504967" cy="50496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2866412" y="-1499768"/>
              <a:ext cx="237492" cy="365515"/>
            </a:xfrm>
            <a:custGeom>
              <a:avLst/>
              <a:gdLst>
                <a:gd name="connsiteX0" fmla="*/ 100900 w 437806"/>
                <a:gd name="connsiteY0" fmla="*/ 0 h 673810"/>
                <a:gd name="connsiteX1" fmla="*/ 437806 w 437806"/>
                <a:gd name="connsiteY1" fmla="*/ 336905 h 673810"/>
                <a:gd name="connsiteX2" fmla="*/ 100900 w 437806"/>
                <a:gd name="connsiteY2" fmla="*/ 673810 h 673810"/>
                <a:gd name="connsiteX3" fmla="*/ 0 w 437806"/>
                <a:gd name="connsiteY3" fmla="*/ 572910 h 673810"/>
                <a:gd name="connsiteX4" fmla="*/ 236006 w 437806"/>
                <a:gd name="connsiteY4" fmla="*/ 336905 h 673810"/>
                <a:gd name="connsiteX5" fmla="*/ 0 w 437806"/>
                <a:gd name="connsiteY5" fmla="*/ 100900 h 67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7806" h="673810">
                  <a:moveTo>
                    <a:pt x="100900" y="0"/>
                  </a:moveTo>
                  <a:lnTo>
                    <a:pt x="437806" y="336905"/>
                  </a:lnTo>
                  <a:lnTo>
                    <a:pt x="100900" y="673810"/>
                  </a:lnTo>
                  <a:lnTo>
                    <a:pt x="0" y="572910"/>
                  </a:lnTo>
                  <a:lnTo>
                    <a:pt x="236006" y="336905"/>
                  </a:lnTo>
                  <a:lnTo>
                    <a:pt x="0" y="10090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5" name="矩形 24"/>
          <p:cNvSpPr/>
          <p:nvPr>
            <p:custDataLst>
              <p:tags r:id="rId2"/>
            </p:custDataLst>
          </p:nvPr>
        </p:nvSpPr>
        <p:spPr>
          <a:xfrm>
            <a:off x="1492729" y="3224617"/>
            <a:ext cx="4203207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>
                <a:latin typeface="+mj-ea"/>
                <a:ea typeface="+mj-ea"/>
                <a:sym typeface="+mn-lt"/>
              </a:rPr>
              <a:t>2014</a:t>
            </a:r>
            <a:r>
              <a:rPr lang="zh-CN" altLang="en-US" sz="1600">
                <a:latin typeface="+mj-ea"/>
                <a:ea typeface="+mj-ea"/>
                <a:sym typeface="+mn-lt"/>
              </a:rPr>
              <a:t>年</a:t>
            </a:r>
            <a:r>
              <a:rPr lang="en-US" altLang="zh-CN" sz="1600">
                <a:latin typeface="+mj-ea"/>
                <a:ea typeface="+mj-ea"/>
                <a:sym typeface="造字工房悦黑体验版常规体" pitchFamily="2" charset="-122"/>
              </a:rPr>
              <a:t>9</a:t>
            </a:r>
            <a:r>
              <a:rPr lang="zh-CN" altLang="en-US" sz="1600">
                <a:latin typeface="+mj-ea"/>
                <a:ea typeface="+mj-ea"/>
                <a:sym typeface="造字工房悦黑体验版常规体" pitchFamily="2" charset="-122"/>
              </a:rPr>
              <a:t>月</a:t>
            </a:r>
            <a:r>
              <a:rPr lang="en-US" altLang="zh-CN" sz="1600">
                <a:latin typeface="+mj-ea"/>
                <a:ea typeface="+mj-ea"/>
                <a:sym typeface="造字工房悦黑体验版常规体" pitchFamily="2" charset="-122"/>
              </a:rPr>
              <a:t>12</a:t>
            </a:r>
            <a:r>
              <a:rPr lang="zh-CN" altLang="en-US" sz="1600">
                <a:latin typeface="+mj-ea"/>
                <a:ea typeface="+mj-ea"/>
                <a:sym typeface="造字工房悦黑体验版常规体" pitchFamily="2" charset="-122"/>
              </a:rPr>
              <a:t>日</a:t>
            </a:r>
            <a:r>
              <a:rPr lang="zh-CN" altLang="en-US" sz="1600">
                <a:latin typeface="+mj-ea"/>
                <a:ea typeface="+mj-ea"/>
                <a:sym typeface="+mn-lt"/>
              </a:rPr>
              <a:t>国务院发布《物流业发展中长期规划（2014—2020年）》。</a:t>
            </a:r>
            <a:endParaRPr lang="zh-CN" altLang="en-US" sz="1600" dirty="0">
              <a:latin typeface="+mj-ea"/>
              <a:ea typeface="+mj-ea"/>
              <a:sym typeface="+mn-lt"/>
            </a:endParaRPr>
          </a:p>
        </p:txBody>
      </p:sp>
      <p:sp>
        <p:nvSpPr>
          <p:cNvPr id="27" name="矩形 26"/>
          <p:cNvSpPr/>
          <p:nvPr>
            <p:custDataLst>
              <p:tags r:id="rId3"/>
            </p:custDataLst>
          </p:nvPr>
        </p:nvSpPr>
        <p:spPr>
          <a:xfrm>
            <a:off x="1492729" y="4680581"/>
            <a:ext cx="4165113" cy="830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>
                <a:latin typeface="+mj-ea"/>
                <a:ea typeface="+mj-ea"/>
                <a:sym typeface="+mn-lt"/>
              </a:rPr>
              <a:t>2015</a:t>
            </a:r>
            <a:r>
              <a:rPr lang="zh-CN" altLang="en-US" sz="1600" dirty="0">
                <a:latin typeface="+mj-ea"/>
                <a:ea typeface="+mj-ea"/>
                <a:sym typeface="+mn-lt"/>
              </a:rPr>
              <a:t>年5月15日商务部出台了《“互联网+流通”行动计划》，加快互联网与流通产业的</a:t>
            </a:r>
            <a:r>
              <a:rPr lang="zh-CN" altLang="en-US" sz="1600">
                <a:latin typeface="+mj-ea"/>
                <a:ea typeface="+mj-ea"/>
                <a:sym typeface="+mn-lt"/>
              </a:rPr>
              <a:t>深度融合。</a:t>
            </a:r>
            <a:endParaRPr lang="zh-CN" altLang="en-US" sz="1600" dirty="0">
              <a:latin typeface="+mj-ea"/>
              <a:ea typeface="+mj-ea"/>
              <a:sym typeface="+mn-lt"/>
            </a:endParaRPr>
          </a:p>
        </p:txBody>
      </p:sp>
      <p:sp>
        <p:nvSpPr>
          <p:cNvPr id="28" name="矩形 27"/>
          <p:cNvSpPr/>
          <p:nvPr>
            <p:custDataLst>
              <p:tags r:id="rId4"/>
            </p:custDataLst>
          </p:nvPr>
        </p:nvSpPr>
        <p:spPr>
          <a:xfrm>
            <a:off x="7447912" y="3224479"/>
            <a:ext cx="4165112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>
                <a:latin typeface="+mj-ea"/>
                <a:ea typeface="+mj-ea"/>
                <a:sym typeface="+mn-lt"/>
              </a:rPr>
              <a:t>2016年3月17日商务部等</a:t>
            </a:r>
            <a:r>
              <a:rPr lang="zh-CN" altLang="en-US" sz="1600" dirty="0">
                <a:latin typeface="+mj-ea"/>
                <a:ea typeface="+mj-ea"/>
                <a:sym typeface="+mn-lt"/>
              </a:rPr>
              <a:t>六个部门制定</a:t>
            </a:r>
            <a:r>
              <a:rPr lang="zh-CN" altLang="en-US" sz="1600">
                <a:latin typeface="+mj-ea"/>
                <a:ea typeface="+mj-ea"/>
                <a:sym typeface="+mn-lt"/>
              </a:rPr>
              <a:t>了《全国电子商务物流发展专项规划》。</a:t>
            </a:r>
            <a:endParaRPr lang="zh-CN" altLang="en-US" sz="1600" dirty="0">
              <a:latin typeface="+mj-ea"/>
              <a:ea typeface="+mj-ea"/>
              <a:sym typeface="+mn-lt"/>
            </a:endParaRPr>
          </a:p>
        </p:txBody>
      </p:sp>
      <p:sp>
        <p:nvSpPr>
          <p:cNvPr id="29" name="矩形 28"/>
          <p:cNvSpPr/>
          <p:nvPr>
            <p:custDataLst>
              <p:tags r:id="rId5"/>
            </p:custDataLst>
          </p:nvPr>
        </p:nvSpPr>
        <p:spPr>
          <a:xfrm>
            <a:off x="1492729" y="4035799"/>
            <a:ext cx="442046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>
                <a:latin typeface="+mj-ea"/>
                <a:ea typeface="+mj-ea"/>
                <a:sym typeface="+mn-lt"/>
              </a:rPr>
              <a:t>2015</a:t>
            </a:r>
            <a:r>
              <a:rPr lang="zh-CN" altLang="en-US" sz="1600">
                <a:latin typeface="+mj-ea"/>
                <a:ea typeface="+mj-ea"/>
                <a:sym typeface="+mn-lt"/>
              </a:rPr>
              <a:t>年5月4日国务院发布《关于大力发展电子商务加快培育经济新动力的意见》。</a:t>
            </a:r>
            <a:endParaRPr lang="zh-CN" altLang="en-US" sz="1600" dirty="0">
              <a:latin typeface="+mj-ea"/>
              <a:ea typeface="+mj-ea"/>
              <a:sym typeface="+mn-lt"/>
            </a:endParaRPr>
          </a:p>
        </p:txBody>
      </p:sp>
      <p:sp>
        <p:nvSpPr>
          <p:cNvPr id="39" name="矩形 38"/>
          <p:cNvSpPr/>
          <p:nvPr>
            <p:custDataLst>
              <p:tags r:id="rId6"/>
            </p:custDataLst>
          </p:nvPr>
        </p:nvSpPr>
        <p:spPr>
          <a:xfrm>
            <a:off x="1455264" y="5550882"/>
            <a:ext cx="4496005" cy="830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>
                <a:latin typeface="+mj-ea"/>
                <a:ea typeface="+mj-ea"/>
                <a:sym typeface="+mn-lt"/>
              </a:rPr>
              <a:t>2015</a:t>
            </a:r>
            <a:r>
              <a:rPr lang="zh-CN" altLang="en-US" sz="1600">
                <a:latin typeface="+mj-ea"/>
                <a:ea typeface="+mj-ea"/>
                <a:sym typeface="+mn-lt"/>
              </a:rPr>
              <a:t>年</a:t>
            </a:r>
            <a:r>
              <a:rPr lang="en-US" altLang="zh-CN" sz="1600">
                <a:latin typeface="+mj-ea"/>
                <a:ea typeface="+mj-ea"/>
                <a:sym typeface="+mn-lt"/>
              </a:rPr>
              <a:t>10</a:t>
            </a:r>
            <a:r>
              <a:rPr lang="zh-CN" altLang="en-US" sz="1600">
                <a:latin typeface="+mj-ea"/>
                <a:ea typeface="+mj-ea"/>
                <a:sym typeface="+mn-lt"/>
              </a:rPr>
              <a:t>月</a:t>
            </a:r>
            <a:r>
              <a:rPr lang="en-US" altLang="zh-CN" sz="1600" dirty="0">
                <a:latin typeface="+mj-ea"/>
                <a:ea typeface="+mj-ea"/>
                <a:sym typeface="+mn-lt"/>
              </a:rPr>
              <a:t>23</a:t>
            </a:r>
            <a:r>
              <a:rPr lang="zh-CN" altLang="en-US" sz="1600" dirty="0">
                <a:latin typeface="+mj-ea"/>
                <a:ea typeface="+mj-ea"/>
                <a:sym typeface="+mn-lt"/>
              </a:rPr>
              <a:t>日，国务院印发《关于促进快递业发展的若干意见》，这是我国首次出台快递业发展纲领性</a:t>
            </a:r>
            <a:r>
              <a:rPr lang="zh-CN" altLang="en-US" sz="1600">
                <a:latin typeface="+mj-ea"/>
                <a:ea typeface="+mj-ea"/>
                <a:sym typeface="+mn-lt"/>
              </a:rPr>
              <a:t>文件。</a:t>
            </a:r>
            <a:endParaRPr lang="zh-CN" altLang="en-US" sz="1600" dirty="0">
              <a:latin typeface="+mj-ea"/>
              <a:ea typeface="+mj-ea"/>
              <a:sym typeface="+mn-lt"/>
            </a:endParaRPr>
          </a:p>
        </p:txBody>
      </p:sp>
      <p:sp>
        <p:nvSpPr>
          <p:cNvPr id="40" name="矩形 39"/>
          <p:cNvSpPr/>
          <p:nvPr>
            <p:custDataLst>
              <p:tags r:id="rId7"/>
            </p:custDataLst>
          </p:nvPr>
        </p:nvSpPr>
        <p:spPr>
          <a:xfrm>
            <a:off x="7447605" y="4285068"/>
            <a:ext cx="4476473" cy="830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>
                <a:latin typeface="+mj-ea"/>
                <a:ea typeface="+mj-ea"/>
                <a:sym typeface="+mn-lt"/>
              </a:rPr>
              <a:t>2016</a:t>
            </a:r>
            <a:r>
              <a:rPr lang="zh-CN" altLang="en-US" sz="1600">
                <a:latin typeface="+mj-ea"/>
                <a:ea typeface="+mj-ea"/>
                <a:sym typeface="+mn-lt"/>
              </a:rPr>
              <a:t>年</a:t>
            </a:r>
            <a:r>
              <a:rPr lang="en-US" altLang="zh-CN" sz="1600" dirty="0">
                <a:latin typeface="+mj-ea"/>
                <a:ea typeface="+mj-ea"/>
                <a:sym typeface="+mn-lt"/>
              </a:rPr>
              <a:t>12</a:t>
            </a:r>
            <a:r>
              <a:rPr lang="zh-CN" altLang="en-US" sz="1600" dirty="0">
                <a:latin typeface="+mj-ea"/>
                <a:ea typeface="+mj-ea"/>
                <a:sym typeface="+mn-lt"/>
              </a:rPr>
              <a:t>月，国家邮政局会同国家发展改革委、交通运输部联合印发</a:t>
            </a:r>
            <a:r>
              <a:rPr lang="zh-CN" altLang="en-US" sz="1600">
                <a:latin typeface="+mj-ea"/>
                <a:ea typeface="+mj-ea"/>
                <a:sym typeface="+mn-lt"/>
              </a:rPr>
              <a:t>了《邮政业发展“十三五”规划》。</a:t>
            </a:r>
            <a:endParaRPr lang="zh-CN" altLang="en-US" sz="1600" dirty="0">
              <a:latin typeface="+mj-ea"/>
              <a:ea typeface="+mj-ea"/>
              <a:sym typeface="+mn-lt"/>
            </a:endParaRPr>
          </a:p>
        </p:txBody>
      </p:sp>
      <p:sp>
        <p:nvSpPr>
          <p:cNvPr id="41" name="矩形 40"/>
          <p:cNvSpPr/>
          <p:nvPr>
            <p:custDataLst>
              <p:tags r:id="rId8"/>
            </p:custDataLst>
          </p:nvPr>
        </p:nvSpPr>
        <p:spPr>
          <a:xfrm>
            <a:off x="7447912" y="5635756"/>
            <a:ext cx="4165112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>
                <a:latin typeface="+mj-ea"/>
                <a:ea typeface="+mj-ea"/>
                <a:sym typeface="+mn-lt"/>
              </a:rPr>
              <a:t>2019</a:t>
            </a:r>
            <a:r>
              <a:rPr lang="zh-CN" altLang="en-US" sz="1600">
                <a:latin typeface="+mj-ea"/>
                <a:ea typeface="+mj-ea"/>
                <a:sym typeface="+mn-lt"/>
              </a:rPr>
              <a:t>年</a:t>
            </a:r>
            <a:r>
              <a:rPr lang="en-US" altLang="zh-CN" sz="1600">
                <a:latin typeface="+mj-ea"/>
                <a:ea typeface="+mj-ea"/>
                <a:sym typeface="+mn-lt"/>
              </a:rPr>
              <a:t>3</a:t>
            </a:r>
            <a:r>
              <a:rPr lang="zh-CN" altLang="en-US" sz="1600">
                <a:latin typeface="+mj-ea"/>
                <a:ea typeface="+mj-ea"/>
                <a:sym typeface="+mn-lt"/>
              </a:rPr>
              <a:t>月发改委11</a:t>
            </a:r>
            <a:r>
              <a:rPr lang="zh-CN" altLang="en-US" sz="1600" dirty="0">
                <a:latin typeface="+mj-ea"/>
                <a:ea typeface="+mj-ea"/>
                <a:sym typeface="+mn-lt"/>
              </a:rPr>
              <a:t>部门联合</a:t>
            </a:r>
            <a:r>
              <a:rPr lang="zh-CN" altLang="en-US" sz="1600">
                <a:latin typeface="+mj-ea"/>
                <a:ea typeface="+mj-ea"/>
                <a:sym typeface="+mn-lt"/>
              </a:rPr>
              <a:t>出台《关于推动物流服务质量提升工作的指导意见》。</a:t>
            </a:r>
            <a:endParaRPr lang="zh-CN" altLang="en-US" sz="1600" dirty="0">
              <a:latin typeface="+mj-ea"/>
              <a:ea typeface="+mj-ea"/>
              <a:sym typeface="+mn-lt"/>
            </a:endParaRPr>
          </a:p>
        </p:txBody>
      </p:sp>
      <p:sp>
        <p:nvSpPr>
          <p:cNvPr id="42" name="Freeform 10"/>
          <p:cNvSpPr>
            <a:spLocks noEditPoints="1"/>
          </p:cNvSpPr>
          <p:nvPr/>
        </p:nvSpPr>
        <p:spPr bwMode="auto">
          <a:xfrm>
            <a:off x="1224500" y="3394321"/>
            <a:ext cx="247618" cy="246030"/>
          </a:xfrm>
          <a:custGeom>
            <a:avLst/>
            <a:gdLst>
              <a:gd name="T0" fmla="*/ 173 w 346"/>
              <a:gd name="T1" fmla="*/ 0 h 346"/>
              <a:gd name="T2" fmla="*/ 346 w 346"/>
              <a:gd name="T3" fmla="*/ 173 h 346"/>
              <a:gd name="T4" fmla="*/ 173 w 346"/>
              <a:gd name="T5" fmla="*/ 346 h 346"/>
              <a:gd name="T6" fmla="*/ 0 w 346"/>
              <a:gd name="T7" fmla="*/ 173 h 346"/>
              <a:gd name="T8" fmla="*/ 173 w 346"/>
              <a:gd name="T9" fmla="*/ 0 h 346"/>
              <a:gd name="T10" fmla="*/ 277 w 346"/>
              <a:gd name="T11" fmla="*/ 176 h 346"/>
              <a:gd name="T12" fmla="*/ 204 w 346"/>
              <a:gd name="T13" fmla="*/ 218 h 346"/>
              <a:gd name="T14" fmla="*/ 131 w 346"/>
              <a:gd name="T15" fmla="*/ 260 h 346"/>
              <a:gd name="T16" fmla="*/ 131 w 346"/>
              <a:gd name="T17" fmla="*/ 176 h 346"/>
              <a:gd name="T18" fmla="*/ 131 w 346"/>
              <a:gd name="T19" fmla="*/ 92 h 346"/>
              <a:gd name="T20" fmla="*/ 204 w 346"/>
              <a:gd name="T21" fmla="*/ 134 h 346"/>
              <a:gd name="T22" fmla="*/ 277 w 346"/>
              <a:gd name="T23" fmla="*/ 176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268" y="0"/>
                  <a:pt x="346" y="77"/>
                  <a:pt x="346" y="173"/>
                </a:cubicBezTo>
                <a:cubicBezTo>
                  <a:pt x="346" y="268"/>
                  <a:pt x="268" y="346"/>
                  <a:pt x="173" y="346"/>
                </a:cubicBezTo>
                <a:cubicBezTo>
                  <a:pt x="77" y="346"/>
                  <a:pt x="0" y="268"/>
                  <a:pt x="0" y="173"/>
                </a:cubicBezTo>
                <a:cubicBezTo>
                  <a:pt x="0" y="77"/>
                  <a:pt x="77" y="0"/>
                  <a:pt x="173" y="0"/>
                </a:cubicBezTo>
                <a:close/>
                <a:moveTo>
                  <a:pt x="277" y="176"/>
                </a:moveTo>
                <a:lnTo>
                  <a:pt x="204" y="218"/>
                </a:lnTo>
                <a:lnTo>
                  <a:pt x="131" y="260"/>
                </a:lnTo>
                <a:lnTo>
                  <a:pt x="131" y="176"/>
                </a:lnTo>
                <a:lnTo>
                  <a:pt x="131" y="92"/>
                </a:lnTo>
                <a:lnTo>
                  <a:pt x="204" y="134"/>
                </a:lnTo>
                <a:lnTo>
                  <a:pt x="277" y="176"/>
                </a:lnTo>
                <a:close/>
              </a:path>
            </a:pathLst>
          </a:custGeom>
          <a:solidFill>
            <a:srgbClr val="5051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Freeform 11"/>
          <p:cNvSpPr>
            <a:spLocks noEditPoints="1"/>
          </p:cNvSpPr>
          <p:nvPr/>
        </p:nvSpPr>
        <p:spPr bwMode="auto">
          <a:xfrm flipH="1">
            <a:off x="1224500" y="4197881"/>
            <a:ext cx="247618" cy="245745"/>
          </a:xfrm>
          <a:custGeom>
            <a:avLst/>
            <a:gdLst>
              <a:gd name="T0" fmla="*/ 173 w 346"/>
              <a:gd name="T1" fmla="*/ 0 h 346"/>
              <a:gd name="T2" fmla="*/ 0 w 346"/>
              <a:gd name="T3" fmla="*/ 173 h 346"/>
              <a:gd name="T4" fmla="*/ 173 w 346"/>
              <a:gd name="T5" fmla="*/ 346 h 346"/>
              <a:gd name="T6" fmla="*/ 346 w 346"/>
              <a:gd name="T7" fmla="*/ 173 h 346"/>
              <a:gd name="T8" fmla="*/ 173 w 346"/>
              <a:gd name="T9" fmla="*/ 0 h 346"/>
              <a:gd name="T10" fmla="*/ 69 w 346"/>
              <a:gd name="T11" fmla="*/ 177 h 346"/>
              <a:gd name="T12" fmla="*/ 142 w 346"/>
              <a:gd name="T13" fmla="*/ 219 h 346"/>
              <a:gd name="T14" fmla="*/ 215 w 346"/>
              <a:gd name="T15" fmla="*/ 261 h 346"/>
              <a:gd name="T16" fmla="*/ 215 w 346"/>
              <a:gd name="T17" fmla="*/ 177 h 346"/>
              <a:gd name="T18" fmla="*/ 215 w 346"/>
              <a:gd name="T19" fmla="*/ 93 h 346"/>
              <a:gd name="T20" fmla="*/ 142 w 346"/>
              <a:gd name="T21" fmla="*/ 135 h 346"/>
              <a:gd name="T22" fmla="*/ 69 w 346"/>
              <a:gd name="T23" fmla="*/ 177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78" y="0"/>
                  <a:pt x="0" y="78"/>
                  <a:pt x="0" y="173"/>
                </a:cubicBezTo>
                <a:cubicBezTo>
                  <a:pt x="0" y="269"/>
                  <a:pt x="78" y="346"/>
                  <a:pt x="173" y="346"/>
                </a:cubicBezTo>
                <a:cubicBezTo>
                  <a:pt x="269" y="346"/>
                  <a:pt x="346" y="269"/>
                  <a:pt x="346" y="173"/>
                </a:cubicBezTo>
                <a:cubicBezTo>
                  <a:pt x="346" y="78"/>
                  <a:pt x="269" y="0"/>
                  <a:pt x="173" y="0"/>
                </a:cubicBezTo>
                <a:close/>
                <a:moveTo>
                  <a:pt x="69" y="177"/>
                </a:moveTo>
                <a:lnTo>
                  <a:pt x="142" y="219"/>
                </a:lnTo>
                <a:lnTo>
                  <a:pt x="215" y="261"/>
                </a:lnTo>
                <a:lnTo>
                  <a:pt x="215" y="177"/>
                </a:lnTo>
                <a:lnTo>
                  <a:pt x="215" y="93"/>
                </a:lnTo>
                <a:lnTo>
                  <a:pt x="142" y="135"/>
                </a:lnTo>
                <a:lnTo>
                  <a:pt x="69" y="177"/>
                </a:lnTo>
                <a:close/>
              </a:path>
            </a:pathLst>
          </a:custGeom>
          <a:solidFill>
            <a:srgbClr val="5051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" name="Oval 5"/>
          <p:cNvSpPr>
            <a:spLocks noChangeArrowheads="1"/>
          </p:cNvSpPr>
          <p:nvPr/>
        </p:nvSpPr>
        <p:spPr bwMode="auto">
          <a:xfrm>
            <a:off x="401153" y="3084198"/>
            <a:ext cx="783206" cy="777379"/>
          </a:xfrm>
          <a:prstGeom prst="ellipse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zh-CN" altLang="en-US" sz="28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401153" y="3906662"/>
            <a:ext cx="783206" cy="777240"/>
          </a:xfrm>
          <a:prstGeom prst="ellipse">
            <a:avLst/>
          </a:prstGeom>
          <a:gradFill>
            <a:gsLst>
              <a:gs pos="56000">
                <a:schemeClr val="accent2">
                  <a:lumMod val="98000"/>
                  <a:lumOff val="2000"/>
                </a:schemeClr>
              </a:gs>
              <a:gs pos="0">
                <a:schemeClr val="accent2">
                  <a:lumMod val="90000"/>
                  <a:lumOff val="10000"/>
                </a:schemeClr>
              </a:gs>
              <a:gs pos="100000">
                <a:schemeClr val="accent2">
                  <a:lumMod val="85000"/>
                </a:schemeClr>
              </a:gs>
            </a:gsLst>
            <a:lin ang="5400000" scaled="1"/>
          </a:gra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zh-CN" altLang="en-US" sz="28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6" name="Freeform 10"/>
          <p:cNvSpPr>
            <a:spLocks noEditPoints="1"/>
          </p:cNvSpPr>
          <p:nvPr/>
        </p:nvSpPr>
        <p:spPr bwMode="auto">
          <a:xfrm>
            <a:off x="1224500" y="5001156"/>
            <a:ext cx="247618" cy="245745"/>
          </a:xfrm>
          <a:custGeom>
            <a:avLst/>
            <a:gdLst>
              <a:gd name="T0" fmla="*/ 173 w 346"/>
              <a:gd name="T1" fmla="*/ 0 h 346"/>
              <a:gd name="T2" fmla="*/ 346 w 346"/>
              <a:gd name="T3" fmla="*/ 173 h 346"/>
              <a:gd name="T4" fmla="*/ 173 w 346"/>
              <a:gd name="T5" fmla="*/ 346 h 346"/>
              <a:gd name="T6" fmla="*/ 0 w 346"/>
              <a:gd name="T7" fmla="*/ 173 h 346"/>
              <a:gd name="T8" fmla="*/ 173 w 346"/>
              <a:gd name="T9" fmla="*/ 0 h 346"/>
              <a:gd name="T10" fmla="*/ 277 w 346"/>
              <a:gd name="T11" fmla="*/ 176 h 346"/>
              <a:gd name="T12" fmla="*/ 204 w 346"/>
              <a:gd name="T13" fmla="*/ 218 h 346"/>
              <a:gd name="T14" fmla="*/ 131 w 346"/>
              <a:gd name="T15" fmla="*/ 260 h 346"/>
              <a:gd name="T16" fmla="*/ 131 w 346"/>
              <a:gd name="T17" fmla="*/ 176 h 346"/>
              <a:gd name="T18" fmla="*/ 131 w 346"/>
              <a:gd name="T19" fmla="*/ 92 h 346"/>
              <a:gd name="T20" fmla="*/ 204 w 346"/>
              <a:gd name="T21" fmla="*/ 134 h 346"/>
              <a:gd name="T22" fmla="*/ 277 w 346"/>
              <a:gd name="T23" fmla="*/ 176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268" y="0"/>
                  <a:pt x="346" y="77"/>
                  <a:pt x="346" y="173"/>
                </a:cubicBezTo>
                <a:cubicBezTo>
                  <a:pt x="346" y="268"/>
                  <a:pt x="268" y="346"/>
                  <a:pt x="173" y="346"/>
                </a:cubicBezTo>
                <a:cubicBezTo>
                  <a:pt x="77" y="346"/>
                  <a:pt x="0" y="268"/>
                  <a:pt x="0" y="173"/>
                </a:cubicBezTo>
                <a:cubicBezTo>
                  <a:pt x="0" y="77"/>
                  <a:pt x="77" y="0"/>
                  <a:pt x="173" y="0"/>
                </a:cubicBezTo>
                <a:close/>
                <a:moveTo>
                  <a:pt x="277" y="176"/>
                </a:moveTo>
                <a:lnTo>
                  <a:pt x="204" y="218"/>
                </a:lnTo>
                <a:lnTo>
                  <a:pt x="131" y="260"/>
                </a:lnTo>
                <a:lnTo>
                  <a:pt x="131" y="176"/>
                </a:lnTo>
                <a:lnTo>
                  <a:pt x="131" y="92"/>
                </a:lnTo>
                <a:lnTo>
                  <a:pt x="204" y="134"/>
                </a:lnTo>
                <a:lnTo>
                  <a:pt x="277" y="176"/>
                </a:lnTo>
                <a:close/>
              </a:path>
            </a:pathLst>
          </a:custGeom>
          <a:solidFill>
            <a:srgbClr val="5051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" name="Freeform 11"/>
          <p:cNvSpPr>
            <a:spLocks noEditPoints="1"/>
          </p:cNvSpPr>
          <p:nvPr/>
        </p:nvSpPr>
        <p:spPr bwMode="auto">
          <a:xfrm flipH="1">
            <a:off x="1224500" y="5804431"/>
            <a:ext cx="247618" cy="245745"/>
          </a:xfrm>
          <a:custGeom>
            <a:avLst/>
            <a:gdLst>
              <a:gd name="T0" fmla="*/ 173 w 346"/>
              <a:gd name="T1" fmla="*/ 0 h 346"/>
              <a:gd name="T2" fmla="*/ 0 w 346"/>
              <a:gd name="T3" fmla="*/ 173 h 346"/>
              <a:gd name="T4" fmla="*/ 173 w 346"/>
              <a:gd name="T5" fmla="*/ 346 h 346"/>
              <a:gd name="T6" fmla="*/ 346 w 346"/>
              <a:gd name="T7" fmla="*/ 173 h 346"/>
              <a:gd name="T8" fmla="*/ 173 w 346"/>
              <a:gd name="T9" fmla="*/ 0 h 346"/>
              <a:gd name="T10" fmla="*/ 69 w 346"/>
              <a:gd name="T11" fmla="*/ 177 h 346"/>
              <a:gd name="T12" fmla="*/ 142 w 346"/>
              <a:gd name="T13" fmla="*/ 219 h 346"/>
              <a:gd name="T14" fmla="*/ 215 w 346"/>
              <a:gd name="T15" fmla="*/ 261 h 346"/>
              <a:gd name="T16" fmla="*/ 215 w 346"/>
              <a:gd name="T17" fmla="*/ 177 h 346"/>
              <a:gd name="T18" fmla="*/ 215 w 346"/>
              <a:gd name="T19" fmla="*/ 93 h 346"/>
              <a:gd name="T20" fmla="*/ 142 w 346"/>
              <a:gd name="T21" fmla="*/ 135 h 346"/>
              <a:gd name="T22" fmla="*/ 69 w 346"/>
              <a:gd name="T23" fmla="*/ 177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78" y="0"/>
                  <a:pt x="0" y="78"/>
                  <a:pt x="0" y="173"/>
                </a:cubicBezTo>
                <a:cubicBezTo>
                  <a:pt x="0" y="269"/>
                  <a:pt x="78" y="346"/>
                  <a:pt x="173" y="346"/>
                </a:cubicBezTo>
                <a:cubicBezTo>
                  <a:pt x="269" y="346"/>
                  <a:pt x="346" y="269"/>
                  <a:pt x="346" y="173"/>
                </a:cubicBezTo>
                <a:cubicBezTo>
                  <a:pt x="346" y="78"/>
                  <a:pt x="269" y="0"/>
                  <a:pt x="173" y="0"/>
                </a:cubicBezTo>
                <a:close/>
                <a:moveTo>
                  <a:pt x="69" y="177"/>
                </a:moveTo>
                <a:lnTo>
                  <a:pt x="142" y="219"/>
                </a:lnTo>
                <a:lnTo>
                  <a:pt x="215" y="261"/>
                </a:lnTo>
                <a:lnTo>
                  <a:pt x="215" y="177"/>
                </a:lnTo>
                <a:lnTo>
                  <a:pt x="215" y="93"/>
                </a:lnTo>
                <a:lnTo>
                  <a:pt x="142" y="135"/>
                </a:lnTo>
                <a:lnTo>
                  <a:pt x="69" y="177"/>
                </a:lnTo>
                <a:close/>
              </a:path>
            </a:pathLst>
          </a:custGeom>
          <a:solidFill>
            <a:srgbClr val="5051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401153" y="4728987"/>
            <a:ext cx="783206" cy="777240"/>
          </a:xfrm>
          <a:prstGeom prst="ellipse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zh-CN" altLang="en-US" sz="28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9" name="Oval 6"/>
          <p:cNvSpPr>
            <a:spLocks noChangeArrowheads="1"/>
          </p:cNvSpPr>
          <p:nvPr/>
        </p:nvSpPr>
        <p:spPr bwMode="auto">
          <a:xfrm>
            <a:off x="401153" y="5551312"/>
            <a:ext cx="783206" cy="777240"/>
          </a:xfrm>
          <a:prstGeom prst="ellipse">
            <a:avLst/>
          </a:prstGeom>
          <a:gradFill>
            <a:gsLst>
              <a:gs pos="56000">
                <a:schemeClr val="accent2">
                  <a:lumMod val="98000"/>
                  <a:lumOff val="2000"/>
                </a:schemeClr>
              </a:gs>
              <a:gs pos="0">
                <a:schemeClr val="accent2">
                  <a:lumMod val="90000"/>
                  <a:lumOff val="10000"/>
                </a:schemeClr>
              </a:gs>
              <a:gs pos="100000">
                <a:schemeClr val="accent2">
                  <a:lumMod val="85000"/>
                </a:schemeClr>
              </a:gs>
            </a:gsLst>
            <a:lin ang="5400000" scaled="1"/>
          </a:gra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+mj-ea"/>
                <a:ea typeface="+mj-ea"/>
              </a:rPr>
              <a:t>4</a:t>
            </a:r>
            <a:endParaRPr lang="zh-CN" altLang="en-US" sz="28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0" name="Freeform 10"/>
          <p:cNvSpPr>
            <a:spLocks noEditPoints="1"/>
          </p:cNvSpPr>
          <p:nvPr/>
        </p:nvSpPr>
        <p:spPr bwMode="auto">
          <a:xfrm>
            <a:off x="7200538" y="3370222"/>
            <a:ext cx="247618" cy="246030"/>
          </a:xfrm>
          <a:custGeom>
            <a:avLst/>
            <a:gdLst>
              <a:gd name="T0" fmla="*/ 173 w 346"/>
              <a:gd name="T1" fmla="*/ 0 h 346"/>
              <a:gd name="T2" fmla="*/ 346 w 346"/>
              <a:gd name="T3" fmla="*/ 173 h 346"/>
              <a:gd name="T4" fmla="*/ 173 w 346"/>
              <a:gd name="T5" fmla="*/ 346 h 346"/>
              <a:gd name="T6" fmla="*/ 0 w 346"/>
              <a:gd name="T7" fmla="*/ 173 h 346"/>
              <a:gd name="T8" fmla="*/ 173 w 346"/>
              <a:gd name="T9" fmla="*/ 0 h 346"/>
              <a:gd name="T10" fmla="*/ 277 w 346"/>
              <a:gd name="T11" fmla="*/ 176 h 346"/>
              <a:gd name="T12" fmla="*/ 204 w 346"/>
              <a:gd name="T13" fmla="*/ 218 h 346"/>
              <a:gd name="T14" fmla="*/ 131 w 346"/>
              <a:gd name="T15" fmla="*/ 260 h 346"/>
              <a:gd name="T16" fmla="*/ 131 w 346"/>
              <a:gd name="T17" fmla="*/ 176 h 346"/>
              <a:gd name="T18" fmla="*/ 131 w 346"/>
              <a:gd name="T19" fmla="*/ 92 h 346"/>
              <a:gd name="T20" fmla="*/ 204 w 346"/>
              <a:gd name="T21" fmla="*/ 134 h 346"/>
              <a:gd name="T22" fmla="*/ 277 w 346"/>
              <a:gd name="T23" fmla="*/ 176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268" y="0"/>
                  <a:pt x="346" y="77"/>
                  <a:pt x="346" y="173"/>
                </a:cubicBezTo>
                <a:cubicBezTo>
                  <a:pt x="346" y="268"/>
                  <a:pt x="268" y="346"/>
                  <a:pt x="173" y="346"/>
                </a:cubicBezTo>
                <a:cubicBezTo>
                  <a:pt x="77" y="346"/>
                  <a:pt x="0" y="268"/>
                  <a:pt x="0" y="173"/>
                </a:cubicBezTo>
                <a:cubicBezTo>
                  <a:pt x="0" y="77"/>
                  <a:pt x="77" y="0"/>
                  <a:pt x="173" y="0"/>
                </a:cubicBezTo>
                <a:close/>
                <a:moveTo>
                  <a:pt x="277" y="176"/>
                </a:moveTo>
                <a:lnTo>
                  <a:pt x="204" y="218"/>
                </a:lnTo>
                <a:lnTo>
                  <a:pt x="131" y="260"/>
                </a:lnTo>
                <a:lnTo>
                  <a:pt x="131" y="176"/>
                </a:lnTo>
                <a:lnTo>
                  <a:pt x="131" y="92"/>
                </a:lnTo>
                <a:lnTo>
                  <a:pt x="204" y="134"/>
                </a:lnTo>
                <a:lnTo>
                  <a:pt x="277" y="176"/>
                </a:lnTo>
                <a:close/>
              </a:path>
            </a:pathLst>
          </a:custGeom>
          <a:solidFill>
            <a:srgbClr val="5051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" name="Freeform 11"/>
          <p:cNvSpPr>
            <a:spLocks noEditPoints="1"/>
          </p:cNvSpPr>
          <p:nvPr/>
        </p:nvSpPr>
        <p:spPr bwMode="auto">
          <a:xfrm flipH="1">
            <a:off x="7200538" y="4609392"/>
            <a:ext cx="247618" cy="245745"/>
          </a:xfrm>
          <a:custGeom>
            <a:avLst/>
            <a:gdLst>
              <a:gd name="T0" fmla="*/ 173 w 346"/>
              <a:gd name="T1" fmla="*/ 0 h 346"/>
              <a:gd name="T2" fmla="*/ 0 w 346"/>
              <a:gd name="T3" fmla="*/ 173 h 346"/>
              <a:gd name="T4" fmla="*/ 173 w 346"/>
              <a:gd name="T5" fmla="*/ 346 h 346"/>
              <a:gd name="T6" fmla="*/ 346 w 346"/>
              <a:gd name="T7" fmla="*/ 173 h 346"/>
              <a:gd name="T8" fmla="*/ 173 w 346"/>
              <a:gd name="T9" fmla="*/ 0 h 346"/>
              <a:gd name="T10" fmla="*/ 69 w 346"/>
              <a:gd name="T11" fmla="*/ 177 h 346"/>
              <a:gd name="T12" fmla="*/ 142 w 346"/>
              <a:gd name="T13" fmla="*/ 219 h 346"/>
              <a:gd name="T14" fmla="*/ 215 w 346"/>
              <a:gd name="T15" fmla="*/ 261 h 346"/>
              <a:gd name="T16" fmla="*/ 215 w 346"/>
              <a:gd name="T17" fmla="*/ 177 h 346"/>
              <a:gd name="T18" fmla="*/ 215 w 346"/>
              <a:gd name="T19" fmla="*/ 93 h 346"/>
              <a:gd name="T20" fmla="*/ 142 w 346"/>
              <a:gd name="T21" fmla="*/ 135 h 346"/>
              <a:gd name="T22" fmla="*/ 69 w 346"/>
              <a:gd name="T23" fmla="*/ 177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78" y="0"/>
                  <a:pt x="0" y="78"/>
                  <a:pt x="0" y="173"/>
                </a:cubicBezTo>
                <a:cubicBezTo>
                  <a:pt x="0" y="269"/>
                  <a:pt x="78" y="346"/>
                  <a:pt x="173" y="346"/>
                </a:cubicBezTo>
                <a:cubicBezTo>
                  <a:pt x="269" y="346"/>
                  <a:pt x="346" y="269"/>
                  <a:pt x="346" y="173"/>
                </a:cubicBezTo>
                <a:cubicBezTo>
                  <a:pt x="346" y="78"/>
                  <a:pt x="269" y="0"/>
                  <a:pt x="173" y="0"/>
                </a:cubicBezTo>
                <a:close/>
                <a:moveTo>
                  <a:pt x="69" y="177"/>
                </a:moveTo>
                <a:lnTo>
                  <a:pt x="142" y="219"/>
                </a:lnTo>
                <a:lnTo>
                  <a:pt x="215" y="261"/>
                </a:lnTo>
                <a:lnTo>
                  <a:pt x="215" y="177"/>
                </a:lnTo>
                <a:lnTo>
                  <a:pt x="215" y="93"/>
                </a:lnTo>
                <a:lnTo>
                  <a:pt x="142" y="135"/>
                </a:lnTo>
                <a:lnTo>
                  <a:pt x="69" y="177"/>
                </a:lnTo>
                <a:close/>
              </a:path>
            </a:pathLst>
          </a:custGeom>
          <a:solidFill>
            <a:srgbClr val="5051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" name="Oval 5"/>
          <p:cNvSpPr>
            <a:spLocks noChangeArrowheads="1"/>
          </p:cNvSpPr>
          <p:nvPr/>
        </p:nvSpPr>
        <p:spPr bwMode="auto">
          <a:xfrm>
            <a:off x="6377041" y="3084228"/>
            <a:ext cx="783206" cy="777379"/>
          </a:xfrm>
          <a:prstGeom prst="ellipse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+mj-ea"/>
                <a:ea typeface="+mj-ea"/>
              </a:rPr>
              <a:t>5</a:t>
            </a:r>
            <a:endParaRPr lang="zh-CN" altLang="en-US" sz="28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3" name="Oval 6"/>
          <p:cNvSpPr>
            <a:spLocks noChangeArrowheads="1"/>
          </p:cNvSpPr>
          <p:nvPr/>
        </p:nvSpPr>
        <p:spPr bwMode="auto">
          <a:xfrm>
            <a:off x="6377041" y="4311822"/>
            <a:ext cx="783206" cy="777240"/>
          </a:xfrm>
          <a:prstGeom prst="ellipse">
            <a:avLst/>
          </a:prstGeom>
          <a:gradFill>
            <a:gsLst>
              <a:gs pos="56000">
                <a:schemeClr val="accent2">
                  <a:lumMod val="98000"/>
                  <a:lumOff val="2000"/>
                </a:schemeClr>
              </a:gs>
              <a:gs pos="0">
                <a:schemeClr val="accent2">
                  <a:lumMod val="90000"/>
                  <a:lumOff val="10000"/>
                </a:schemeClr>
              </a:gs>
              <a:gs pos="100000">
                <a:schemeClr val="accent2">
                  <a:lumMod val="85000"/>
                </a:schemeClr>
              </a:gs>
            </a:gsLst>
            <a:lin ang="5400000" scaled="1"/>
          </a:gra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+mj-ea"/>
                <a:ea typeface="+mj-ea"/>
              </a:rPr>
              <a:t>6</a:t>
            </a:r>
            <a:endParaRPr lang="zh-CN" altLang="en-US" sz="28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4" name="Freeform 10"/>
          <p:cNvSpPr>
            <a:spLocks noEditPoints="1"/>
          </p:cNvSpPr>
          <p:nvPr/>
        </p:nvSpPr>
        <p:spPr bwMode="auto">
          <a:xfrm>
            <a:off x="7200538" y="5760012"/>
            <a:ext cx="247618" cy="245745"/>
          </a:xfrm>
          <a:custGeom>
            <a:avLst/>
            <a:gdLst>
              <a:gd name="T0" fmla="*/ 173 w 346"/>
              <a:gd name="T1" fmla="*/ 0 h 346"/>
              <a:gd name="T2" fmla="*/ 346 w 346"/>
              <a:gd name="T3" fmla="*/ 173 h 346"/>
              <a:gd name="T4" fmla="*/ 173 w 346"/>
              <a:gd name="T5" fmla="*/ 346 h 346"/>
              <a:gd name="T6" fmla="*/ 0 w 346"/>
              <a:gd name="T7" fmla="*/ 173 h 346"/>
              <a:gd name="T8" fmla="*/ 173 w 346"/>
              <a:gd name="T9" fmla="*/ 0 h 346"/>
              <a:gd name="T10" fmla="*/ 277 w 346"/>
              <a:gd name="T11" fmla="*/ 176 h 346"/>
              <a:gd name="T12" fmla="*/ 204 w 346"/>
              <a:gd name="T13" fmla="*/ 218 h 346"/>
              <a:gd name="T14" fmla="*/ 131 w 346"/>
              <a:gd name="T15" fmla="*/ 260 h 346"/>
              <a:gd name="T16" fmla="*/ 131 w 346"/>
              <a:gd name="T17" fmla="*/ 176 h 346"/>
              <a:gd name="T18" fmla="*/ 131 w 346"/>
              <a:gd name="T19" fmla="*/ 92 h 346"/>
              <a:gd name="T20" fmla="*/ 204 w 346"/>
              <a:gd name="T21" fmla="*/ 134 h 346"/>
              <a:gd name="T22" fmla="*/ 277 w 346"/>
              <a:gd name="T23" fmla="*/ 176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268" y="0"/>
                  <a:pt x="346" y="77"/>
                  <a:pt x="346" y="173"/>
                </a:cubicBezTo>
                <a:cubicBezTo>
                  <a:pt x="346" y="268"/>
                  <a:pt x="268" y="346"/>
                  <a:pt x="173" y="346"/>
                </a:cubicBezTo>
                <a:cubicBezTo>
                  <a:pt x="77" y="346"/>
                  <a:pt x="0" y="268"/>
                  <a:pt x="0" y="173"/>
                </a:cubicBezTo>
                <a:cubicBezTo>
                  <a:pt x="0" y="77"/>
                  <a:pt x="77" y="0"/>
                  <a:pt x="173" y="0"/>
                </a:cubicBezTo>
                <a:close/>
                <a:moveTo>
                  <a:pt x="277" y="176"/>
                </a:moveTo>
                <a:lnTo>
                  <a:pt x="204" y="218"/>
                </a:lnTo>
                <a:lnTo>
                  <a:pt x="131" y="260"/>
                </a:lnTo>
                <a:lnTo>
                  <a:pt x="131" y="176"/>
                </a:lnTo>
                <a:lnTo>
                  <a:pt x="131" y="92"/>
                </a:lnTo>
                <a:lnTo>
                  <a:pt x="204" y="134"/>
                </a:lnTo>
                <a:lnTo>
                  <a:pt x="277" y="176"/>
                </a:lnTo>
                <a:close/>
              </a:path>
            </a:pathLst>
          </a:custGeom>
          <a:solidFill>
            <a:srgbClr val="5051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" name="Oval 5"/>
          <p:cNvSpPr>
            <a:spLocks noChangeArrowheads="1"/>
          </p:cNvSpPr>
          <p:nvPr/>
        </p:nvSpPr>
        <p:spPr bwMode="auto">
          <a:xfrm>
            <a:off x="6377041" y="5539277"/>
            <a:ext cx="783206" cy="777240"/>
          </a:xfrm>
          <a:prstGeom prst="ellipse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+mj-ea"/>
                <a:ea typeface="+mj-ea"/>
              </a:rPr>
              <a:t>7</a:t>
            </a:r>
            <a:endParaRPr lang="zh-CN" altLang="en-US" sz="280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98" y="923925"/>
            <a:ext cx="10054753" cy="2085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  <p:bldP spid="29" grpId="0"/>
      <p:bldP spid="39" grpId="0"/>
      <p:bldP spid="40" grpId="0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3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20"/>
          <p:cNvSpPr txBox="1"/>
          <p:nvPr/>
        </p:nvSpPr>
        <p:spPr>
          <a:xfrm>
            <a:off x="5379095" y="1513327"/>
            <a:ext cx="3105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前阶段工作回顾</a:t>
            </a:r>
          </a:p>
        </p:txBody>
      </p:sp>
      <p:sp>
        <p:nvSpPr>
          <p:cNvPr id="35" name="TextBox 21"/>
          <p:cNvSpPr txBox="1"/>
          <p:nvPr/>
        </p:nvSpPr>
        <p:spPr>
          <a:xfrm>
            <a:off x="5478737" y="2869570"/>
            <a:ext cx="3022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取的的经验成绩</a:t>
            </a:r>
          </a:p>
        </p:txBody>
      </p:sp>
      <p:sp>
        <p:nvSpPr>
          <p:cNvPr id="36" name="TextBox 20"/>
          <p:cNvSpPr txBox="1"/>
          <p:nvPr/>
        </p:nvSpPr>
        <p:spPr>
          <a:xfrm>
            <a:off x="5478738" y="4225814"/>
            <a:ext cx="3022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问题和形势分析</a:t>
            </a:r>
          </a:p>
        </p:txBody>
      </p:sp>
      <p:sp>
        <p:nvSpPr>
          <p:cNvPr id="37" name="TextBox 21"/>
          <p:cNvSpPr txBox="1"/>
          <p:nvPr/>
        </p:nvSpPr>
        <p:spPr>
          <a:xfrm>
            <a:off x="5563820" y="5577069"/>
            <a:ext cx="2851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下阶段工作规划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259014" y="220939"/>
            <a:ext cx="3105148" cy="587524"/>
            <a:chOff x="4330909" y="1055717"/>
            <a:chExt cx="3105148" cy="587524"/>
          </a:xfrm>
        </p:grpSpPr>
        <p:sp>
          <p:nvSpPr>
            <p:cNvPr id="40" name="TextBox 58"/>
            <p:cNvSpPr txBox="1"/>
            <p:nvPr/>
          </p:nvSpPr>
          <p:spPr>
            <a:xfrm>
              <a:off x="4433500" y="1055717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zh-CN" altLang="en-US" sz="3200" dirty="0">
                  <a:solidFill>
                    <a:srgbClr val="FFFFFF"/>
                  </a:solidFill>
                  <a:latin typeface="Lifeline JL" panose="00000400000000000000" pitchFamily="2" charset="0"/>
                  <a:ea typeface="微软雅黑" panose="020B0503020204020204" pitchFamily="34" charset="-122"/>
                </a:rPr>
                <a:t>目录</a:t>
              </a:r>
            </a:p>
          </p:txBody>
        </p:sp>
        <p:sp>
          <p:nvSpPr>
            <p:cNvPr id="41" name="TextBox 58"/>
            <p:cNvSpPr txBox="1"/>
            <p:nvPr/>
          </p:nvSpPr>
          <p:spPr>
            <a:xfrm>
              <a:off x="5245463" y="1120021"/>
              <a:ext cx="21112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altLang="zh-CN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 bwMode="auto">
            <a:xfrm>
              <a:off x="4330909" y="1055718"/>
              <a:ext cx="3105148" cy="587242"/>
            </a:xfrm>
            <a:prstGeom prst="rect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>
                <a:defRPr/>
              </a:pPr>
              <a:endParaRPr lang="zh-CN" altLang="en-US" sz="1400">
                <a:solidFill>
                  <a:srgbClr val="FFFFFF"/>
                </a:solidFill>
              </a:endParaRPr>
            </a:p>
          </p:txBody>
        </p:sp>
      </p:grpSp>
      <p:sp>
        <p:nvSpPr>
          <p:cNvPr id="17" name="MH_Number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72947" y="1348615"/>
            <a:ext cx="1319440" cy="687932"/>
          </a:xfrm>
          <a:prstGeom prst="homePlate">
            <a:avLst>
              <a:gd name="adj" fmla="val 50002"/>
            </a:avLst>
          </a:prstGeom>
          <a:solidFill>
            <a:srgbClr val="BA1E34"/>
          </a:solidFill>
          <a:ln w="19050">
            <a:solidFill>
              <a:schemeClr val="bg1"/>
            </a:solidFill>
            <a:miter lim="800000"/>
          </a:ln>
        </p:spPr>
        <p:txBody>
          <a:bodyPr lIns="3600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</a:rPr>
              <a:t>01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charset="-122"/>
            </a:endParaRPr>
          </a:p>
        </p:txBody>
      </p:sp>
      <p:sp>
        <p:nvSpPr>
          <p:cNvPr id="20" name="MH_Number_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83419" y="2704857"/>
            <a:ext cx="1308968" cy="687933"/>
          </a:xfrm>
          <a:prstGeom prst="homePlate">
            <a:avLst>
              <a:gd name="adj" fmla="val 50002"/>
            </a:avLst>
          </a:prstGeom>
          <a:solidFill>
            <a:srgbClr val="BA1E34"/>
          </a:solidFill>
          <a:ln w="19050">
            <a:solidFill>
              <a:schemeClr val="bg1"/>
            </a:solidFill>
            <a:miter lim="800000"/>
          </a:ln>
        </p:spPr>
        <p:txBody>
          <a:bodyPr lIns="3600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</a:rPr>
              <a:t>02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charset="-122"/>
            </a:endParaRPr>
          </a:p>
        </p:txBody>
      </p:sp>
      <p:sp>
        <p:nvSpPr>
          <p:cNvPr id="23" name="MH_Number_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83419" y="4061102"/>
            <a:ext cx="1319440" cy="687932"/>
          </a:xfrm>
          <a:prstGeom prst="homePlate">
            <a:avLst>
              <a:gd name="adj" fmla="val 50002"/>
            </a:avLst>
          </a:prstGeom>
          <a:solidFill>
            <a:srgbClr val="BA1E34"/>
          </a:solidFill>
          <a:ln w="19050">
            <a:solidFill>
              <a:schemeClr val="bg1"/>
            </a:solidFill>
            <a:miter lim="800000"/>
          </a:ln>
        </p:spPr>
        <p:txBody>
          <a:bodyPr lIns="3600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</a:rPr>
              <a:t>03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charset="-122"/>
            </a:endParaRPr>
          </a:p>
        </p:txBody>
      </p:sp>
      <p:sp>
        <p:nvSpPr>
          <p:cNvPr id="26" name="MH_Number_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88655" y="5412356"/>
            <a:ext cx="1308968" cy="687933"/>
          </a:xfrm>
          <a:prstGeom prst="homePlate">
            <a:avLst>
              <a:gd name="adj" fmla="val 50002"/>
            </a:avLst>
          </a:prstGeom>
          <a:solidFill>
            <a:srgbClr val="BA1E34"/>
          </a:solidFill>
          <a:ln w="19050">
            <a:solidFill>
              <a:schemeClr val="bg1"/>
            </a:solidFill>
            <a:miter lim="800000"/>
          </a:ln>
        </p:spPr>
        <p:txBody>
          <a:bodyPr lIns="3600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</a:rPr>
              <a:t>04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  <p:sndAc>
          <p:stSnd>
            <p:snd r:embed="rId8" name="chimes.wav"/>
          </p:stSnd>
        </p:sndAc>
      </p:transition>
    </mc:Choice>
    <mc:Fallback xmlns="">
      <p:transition spd="slow" advTm="3000">
        <p:split orient="vert"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17" grpId="0" animBg="1"/>
      <p:bldP spid="17" grpId="1" animBg="1"/>
      <p:bldP spid="20" grpId="0" animBg="1"/>
      <p:bldP spid="20" grpId="1" animBg="1"/>
      <p:bldP spid="23" grpId="0" animBg="1"/>
      <p:bldP spid="23" grpId="1" animBg="1"/>
      <p:bldP spid="26" grpId="0" animBg="1"/>
      <p:bldP spid="2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平行四边形 25"/>
          <p:cNvSpPr/>
          <p:nvPr/>
        </p:nvSpPr>
        <p:spPr bwMode="auto">
          <a:xfrm>
            <a:off x="2423941" y="0"/>
            <a:ext cx="7810358" cy="6858000"/>
          </a:xfrm>
          <a:prstGeom prst="parallelogram">
            <a:avLst>
              <a:gd name="adj" fmla="val 69167"/>
            </a:avLst>
          </a:prstGeom>
          <a:solidFill>
            <a:srgbClr val="313D4D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solidFill>
                <a:srgbClr val="3D3D3D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平行四边形 21"/>
          <p:cNvSpPr/>
          <p:nvPr/>
        </p:nvSpPr>
        <p:spPr bwMode="auto">
          <a:xfrm>
            <a:off x="1260160" y="2067701"/>
            <a:ext cx="9678030" cy="2722728"/>
          </a:xfrm>
          <a:prstGeom prst="parallelogram">
            <a:avLst>
              <a:gd name="adj" fmla="val 69079"/>
            </a:avLst>
          </a:prstGeom>
          <a:pattFill prst="ltUpDiag">
            <a:fgClr>
              <a:srgbClr val="425268"/>
            </a:fgClr>
            <a:bgClr>
              <a:srgbClr val="313D4D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9" name="任意多边形: 形状 28"/>
          <p:cNvSpPr/>
          <p:nvPr/>
        </p:nvSpPr>
        <p:spPr bwMode="auto">
          <a:xfrm>
            <a:off x="9123511" y="1306117"/>
            <a:ext cx="3074046" cy="4444381"/>
          </a:xfrm>
          <a:custGeom>
            <a:avLst/>
            <a:gdLst>
              <a:gd name="connsiteX0" fmla="*/ 3074046 w 3074046"/>
              <a:gd name="connsiteY0" fmla="*/ 0 h 4444381"/>
              <a:gd name="connsiteX1" fmla="*/ 3074046 w 3074046"/>
              <a:gd name="connsiteY1" fmla="*/ 4444381 h 4444381"/>
              <a:gd name="connsiteX2" fmla="*/ 0 w 3074046"/>
              <a:gd name="connsiteY2" fmla="*/ 4444381 h 444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4046" h="4444381">
                <a:moveTo>
                  <a:pt x="3074046" y="0"/>
                </a:moveTo>
                <a:lnTo>
                  <a:pt x="3074046" y="4444381"/>
                </a:lnTo>
                <a:lnTo>
                  <a:pt x="0" y="4444381"/>
                </a:lnTo>
                <a:close/>
              </a:path>
            </a:pathLst>
          </a:custGeom>
          <a:gradFill>
            <a:gsLst>
              <a:gs pos="57000">
                <a:schemeClr val="accent1">
                  <a:lumMod val="99000"/>
                  <a:lumOff val="1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zh-CN" altLang="en-US">
              <a:solidFill>
                <a:srgbClr val="3D3D3D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任意多边形: 形状 29"/>
          <p:cNvSpPr/>
          <p:nvPr/>
        </p:nvSpPr>
        <p:spPr bwMode="auto">
          <a:xfrm>
            <a:off x="794" y="3535153"/>
            <a:ext cx="1375396" cy="1988515"/>
          </a:xfrm>
          <a:custGeom>
            <a:avLst/>
            <a:gdLst>
              <a:gd name="connsiteX0" fmla="*/ 0 w 1375396"/>
              <a:gd name="connsiteY0" fmla="*/ 0 h 1988515"/>
              <a:gd name="connsiteX1" fmla="*/ 1375396 w 1375396"/>
              <a:gd name="connsiteY1" fmla="*/ 0 h 1988515"/>
              <a:gd name="connsiteX2" fmla="*/ 0 w 1375396"/>
              <a:gd name="connsiteY2" fmla="*/ 1988515 h 198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5396" h="1988515">
                <a:moveTo>
                  <a:pt x="0" y="0"/>
                </a:moveTo>
                <a:lnTo>
                  <a:pt x="1375396" y="0"/>
                </a:lnTo>
                <a:lnTo>
                  <a:pt x="0" y="1988515"/>
                </a:lnTo>
                <a:close/>
              </a:path>
            </a:pathLst>
          </a:custGeom>
          <a:gradFill>
            <a:gsLst>
              <a:gs pos="60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zh-CN" altLang="en-US">
              <a:solidFill>
                <a:srgbClr val="3D3D3D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平行四边形 30"/>
          <p:cNvSpPr/>
          <p:nvPr/>
        </p:nvSpPr>
        <p:spPr bwMode="auto">
          <a:xfrm>
            <a:off x="1048545" y="3530971"/>
            <a:ext cx="857250" cy="790435"/>
          </a:xfrm>
          <a:prstGeom prst="parallelogram">
            <a:avLst>
              <a:gd name="adj" fmla="val 69167"/>
            </a:avLst>
          </a:prstGeom>
          <a:solidFill>
            <a:srgbClr val="313D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solidFill>
                <a:srgbClr val="3D3D3D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任意多边形: 形状 32"/>
          <p:cNvSpPr/>
          <p:nvPr/>
        </p:nvSpPr>
        <p:spPr bwMode="auto">
          <a:xfrm>
            <a:off x="1920715" y="4970101"/>
            <a:ext cx="1286510" cy="1563454"/>
          </a:xfrm>
          <a:custGeom>
            <a:avLst/>
            <a:gdLst>
              <a:gd name="connsiteX0" fmla="*/ 1380905 w 1666655"/>
              <a:gd name="connsiteY0" fmla="*/ 0 h 2162200"/>
              <a:gd name="connsiteX1" fmla="*/ 1666655 w 1666655"/>
              <a:gd name="connsiteY1" fmla="*/ 0 h 2162200"/>
              <a:gd name="connsiteX2" fmla="*/ 285750 w 1666655"/>
              <a:gd name="connsiteY2" fmla="*/ 2162200 h 2162200"/>
              <a:gd name="connsiteX3" fmla="*/ 0 w 1666655"/>
              <a:gd name="connsiteY3" fmla="*/ 2162200 h 21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655" h="2162200">
                <a:moveTo>
                  <a:pt x="1380905" y="0"/>
                </a:moveTo>
                <a:lnTo>
                  <a:pt x="1666655" y="0"/>
                </a:lnTo>
                <a:lnTo>
                  <a:pt x="285750" y="2162200"/>
                </a:lnTo>
                <a:lnTo>
                  <a:pt x="0" y="2162200"/>
                </a:lnTo>
                <a:close/>
              </a:path>
            </a:pathLst>
          </a:custGeom>
          <a:solidFill>
            <a:srgbClr val="313D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dirty="0">
              <a:solidFill>
                <a:srgbClr val="3D3D3D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34" name="直接连接符 33"/>
          <p:cNvCxnSpPr/>
          <p:nvPr/>
        </p:nvCxnSpPr>
        <p:spPr bwMode="auto">
          <a:xfrm flipH="1">
            <a:off x="4900254" y="443185"/>
            <a:ext cx="936997" cy="142102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13"/>
          <p:cNvSpPr txBox="1">
            <a:spLocks noChangeArrowheads="1"/>
          </p:cNvSpPr>
          <p:nvPr/>
        </p:nvSpPr>
        <p:spPr bwMode="auto">
          <a:xfrm>
            <a:off x="1181895" y="1044782"/>
            <a:ext cx="2390771" cy="73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4800" b="1" dirty="0">
                <a:solidFill>
                  <a:srgbClr val="BD253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Part   4</a:t>
            </a:r>
          </a:p>
        </p:txBody>
      </p:sp>
      <p:sp>
        <p:nvSpPr>
          <p:cNvPr id="2" name="文本框 1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309110" y="2252980"/>
            <a:ext cx="449389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4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下阶段工作计划</a:t>
            </a:r>
          </a:p>
        </p:txBody>
      </p:sp>
      <p:sp>
        <p:nvSpPr>
          <p:cNvPr id="55" name="Freeform 21"/>
          <p:cNvSpPr>
            <a:spLocks noEditPoints="1"/>
          </p:cNvSpPr>
          <p:nvPr/>
        </p:nvSpPr>
        <p:spPr bwMode="auto">
          <a:xfrm>
            <a:off x="3882673" y="3283070"/>
            <a:ext cx="219518" cy="22082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pPr>
              <a:defRPr/>
            </a:pPr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56" name="Freeform 21"/>
          <p:cNvSpPr>
            <a:spLocks noEditPoints="1"/>
          </p:cNvSpPr>
          <p:nvPr/>
        </p:nvSpPr>
        <p:spPr bwMode="auto">
          <a:xfrm>
            <a:off x="6445796" y="3283070"/>
            <a:ext cx="219518" cy="22082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pPr>
              <a:defRPr/>
            </a:pPr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57" name="Freeform 21"/>
          <p:cNvSpPr>
            <a:spLocks noEditPoints="1"/>
          </p:cNvSpPr>
          <p:nvPr/>
        </p:nvSpPr>
        <p:spPr bwMode="auto">
          <a:xfrm>
            <a:off x="3882673" y="3682749"/>
            <a:ext cx="219518" cy="22082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pPr>
              <a:defRPr/>
            </a:pPr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58" name="Freeform 21"/>
          <p:cNvSpPr>
            <a:spLocks noEditPoints="1"/>
          </p:cNvSpPr>
          <p:nvPr/>
        </p:nvSpPr>
        <p:spPr bwMode="auto">
          <a:xfrm>
            <a:off x="6445751" y="3682749"/>
            <a:ext cx="219518" cy="22082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pPr>
              <a:defRPr/>
            </a:pPr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59" name="TextBox 9"/>
          <p:cNvSpPr txBox="1"/>
          <p:nvPr/>
        </p:nvSpPr>
        <p:spPr>
          <a:xfrm>
            <a:off x="4102192" y="3208817"/>
            <a:ext cx="1734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lang="zh-CN" altLang="en-US" sz="1600">
                <a:solidFill>
                  <a:srgbClr val="FFFFFF"/>
                </a:solidFill>
              </a:rPr>
              <a:t>下阶段工作目标</a:t>
            </a:r>
          </a:p>
        </p:txBody>
      </p:sp>
      <p:sp>
        <p:nvSpPr>
          <p:cNvPr id="60" name="TextBox 10"/>
          <p:cNvSpPr txBox="1"/>
          <p:nvPr/>
        </p:nvSpPr>
        <p:spPr>
          <a:xfrm>
            <a:off x="4102192" y="3618383"/>
            <a:ext cx="153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lang="zh-CN" altLang="en-US" sz="1600">
                <a:solidFill>
                  <a:srgbClr val="FFFFFF"/>
                </a:solidFill>
              </a:rPr>
              <a:t>做好三个工作</a:t>
            </a:r>
          </a:p>
        </p:txBody>
      </p:sp>
      <p:sp>
        <p:nvSpPr>
          <p:cNvPr id="61" name="TextBox 13"/>
          <p:cNvSpPr txBox="1"/>
          <p:nvPr/>
        </p:nvSpPr>
        <p:spPr>
          <a:xfrm>
            <a:off x="6641069" y="3208817"/>
            <a:ext cx="2005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lang="zh-CN" altLang="en-US" sz="1600">
                <a:solidFill>
                  <a:srgbClr val="FFFFFF"/>
                </a:solidFill>
              </a:rPr>
              <a:t>打造企业文化</a:t>
            </a:r>
          </a:p>
        </p:txBody>
      </p:sp>
      <p:sp>
        <p:nvSpPr>
          <p:cNvPr id="62" name="TextBox 14"/>
          <p:cNvSpPr txBox="1"/>
          <p:nvPr/>
        </p:nvSpPr>
        <p:spPr>
          <a:xfrm>
            <a:off x="6641069" y="3618383"/>
            <a:ext cx="1855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lang="zh-CN" altLang="en-US" sz="1600">
                <a:solidFill>
                  <a:srgbClr val="FFFFFF"/>
                </a:solidFill>
              </a:rPr>
              <a:t>推动创新优化</a:t>
            </a:r>
          </a:p>
        </p:txBody>
      </p:sp>
      <p:sp>
        <p:nvSpPr>
          <p:cNvPr id="63" name="TextBox 10"/>
          <p:cNvSpPr txBox="1"/>
          <p:nvPr/>
        </p:nvSpPr>
        <p:spPr>
          <a:xfrm>
            <a:off x="4039068" y="4021303"/>
            <a:ext cx="2225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lang="zh-CN" altLang="en-US" sz="1600">
                <a:solidFill>
                  <a:srgbClr val="FFFFFF"/>
                </a:solidFill>
              </a:rPr>
              <a:t>打造四个优势</a:t>
            </a:r>
          </a:p>
        </p:txBody>
      </p:sp>
      <p:sp>
        <p:nvSpPr>
          <p:cNvPr id="64" name="Freeform 21"/>
          <p:cNvSpPr>
            <a:spLocks noEditPoints="1"/>
          </p:cNvSpPr>
          <p:nvPr/>
        </p:nvSpPr>
        <p:spPr bwMode="auto">
          <a:xfrm>
            <a:off x="3881605" y="4095556"/>
            <a:ext cx="219518" cy="22082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pPr>
              <a:defRPr/>
            </a:pPr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65" name="Freeform 21"/>
          <p:cNvSpPr>
            <a:spLocks noEditPoints="1"/>
          </p:cNvSpPr>
          <p:nvPr/>
        </p:nvSpPr>
        <p:spPr bwMode="auto">
          <a:xfrm>
            <a:off x="6459444" y="4085669"/>
            <a:ext cx="219518" cy="22082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pPr>
              <a:defRPr/>
            </a:pPr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66" name="TextBox 14"/>
          <p:cNvSpPr txBox="1"/>
          <p:nvPr/>
        </p:nvSpPr>
        <p:spPr>
          <a:xfrm>
            <a:off x="6641069" y="4021303"/>
            <a:ext cx="1944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lang="zh-CN" altLang="en-US" sz="1600">
                <a:solidFill>
                  <a:srgbClr val="FFFFFF"/>
                </a:solidFill>
              </a:rPr>
              <a:t>提升执行力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  <p:sndAc>
          <p:stSnd>
            <p:snd r:embed="rId4" name="chimes.wav"/>
          </p:stSnd>
        </p:sndAc>
      </p:transition>
    </mc:Choice>
    <mc:Fallback xmlns="">
      <p:transition spd="slow" advTm="3000">
        <p:split orient="vert"/>
        <p:sndAc>
          <p:stSnd>
            <p:snd r:embed="rId5" name="chimes.wav"/>
          </p:stSnd>
        </p:sndAc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4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4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4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bldLvl="0" animBg="1"/>
          <p:bldP spid="29" grpId="0" bldLvl="0" animBg="1"/>
          <p:bldP spid="30" grpId="0" bldLvl="0" animBg="1"/>
          <p:bldP spid="31" grpId="0" bldLvl="0" animBg="1"/>
          <p:bldP spid="33" grpId="0" bldLvl="0" animBg="1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4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4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4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bldLvl="0" animBg="1"/>
          <p:bldP spid="29" grpId="0" bldLvl="0" animBg="1"/>
          <p:bldP spid="30" grpId="0" bldLvl="0" animBg="1"/>
          <p:bldP spid="31" grpId="0" bldLvl="0" animBg="1"/>
          <p:bldP spid="33" grpId="0" bldLvl="0" animBg="1"/>
          <p:bldP spid="40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1103925" y="310906"/>
            <a:ext cx="511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zh-CN" altLang="en-US" sz="32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rPr>
              <a:t>下阶段工作目标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410544" y="0"/>
            <a:ext cx="681278" cy="895681"/>
          </a:xfrm>
          <a:prstGeom prst="rect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/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47862" y="384930"/>
            <a:ext cx="406642" cy="406640"/>
            <a:chOff x="2715905" y="-1569492"/>
            <a:chExt cx="504967" cy="504965"/>
          </a:xfrm>
        </p:grpSpPr>
        <p:sp>
          <p:nvSpPr>
            <p:cNvPr id="4" name="椭圆 3"/>
            <p:cNvSpPr/>
            <p:nvPr/>
          </p:nvSpPr>
          <p:spPr bwMode="auto">
            <a:xfrm>
              <a:off x="2715905" y="-1569492"/>
              <a:ext cx="504967" cy="50496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2866412" y="-1499768"/>
              <a:ext cx="237492" cy="365515"/>
            </a:xfrm>
            <a:custGeom>
              <a:avLst/>
              <a:gdLst>
                <a:gd name="connsiteX0" fmla="*/ 100900 w 437806"/>
                <a:gd name="connsiteY0" fmla="*/ 0 h 673810"/>
                <a:gd name="connsiteX1" fmla="*/ 437806 w 437806"/>
                <a:gd name="connsiteY1" fmla="*/ 336905 h 673810"/>
                <a:gd name="connsiteX2" fmla="*/ 100900 w 437806"/>
                <a:gd name="connsiteY2" fmla="*/ 673810 h 673810"/>
                <a:gd name="connsiteX3" fmla="*/ 0 w 437806"/>
                <a:gd name="connsiteY3" fmla="*/ 572910 h 673810"/>
                <a:gd name="connsiteX4" fmla="*/ 236006 w 437806"/>
                <a:gd name="connsiteY4" fmla="*/ 336905 h 673810"/>
                <a:gd name="connsiteX5" fmla="*/ 0 w 437806"/>
                <a:gd name="connsiteY5" fmla="*/ 100900 h 67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7806" h="673810">
                  <a:moveTo>
                    <a:pt x="100900" y="0"/>
                  </a:moveTo>
                  <a:lnTo>
                    <a:pt x="437806" y="336905"/>
                  </a:lnTo>
                  <a:lnTo>
                    <a:pt x="100900" y="673810"/>
                  </a:lnTo>
                  <a:lnTo>
                    <a:pt x="0" y="572910"/>
                  </a:lnTo>
                  <a:lnTo>
                    <a:pt x="236006" y="336905"/>
                  </a:lnTo>
                  <a:lnTo>
                    <a:pt x="0" y="10090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5" name="平行四边形 24"/>
          <p:cNvSpPr/>
          <p:nvPr/>
        </p:nvSpPr>
        <p:spPr>
          <a:xfrm>
            <a:off x="4739841" y="1137452"/>
            <a:ext cx="4192074" cy="4190436"/>
          </a:xfrm>
          <a:prstGeom prst="parallelogram">
            <a:avLst/>
          </a:prstGeom>
          <a:noFill/>
          <a:ln w="6350" cap="flat" cmpd="sng" algn="ctr">
            <a:solidFill>
              <a:schemeClr val="accent3"/>
            </a:solidFill>
            <a:prstDash val="dash"/>
          </a:ln>
          <a:effectLst/>
        </p:spPr>
        <p:txBody>
          <a:bodyPr lIns="91452" tIns="45727" rIns="91452" bIns="45727" rtlCol="0" anchor="ctr"/>
          <a:lstStyle/>
          <a:p>
            <a:pPr algn="ctr">
              <a:defRPr/>
            </a:pPr>
            <a:endParaRPr lang="en-US" sz="3200" kern="0" dirty="0">
              <a:solidFill>
                <a:sysClr val="window" lastClr="FFFFFF"/>
              </a:solidFill>
              <a:latin typeface="+mn-ea"/>
              <a:ea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199240" y="1667948"/>
            <a:ext cx="2369224" cy="2554861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latin typeface="+mj-ea"/>
                <a:ea typeface="+mj-ea"/>
              </a:defRPr>
            </a:lvl1pPr>
          </a:lstStyle>
          <a:p>
            <a:pPr marL="285750" indent="-28575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n"/>
            </a:pPr>
            <a:r>
              <a:rPr lang="zh-CN" altLang="en-US" sz="1800"/>
              <a:t>实现收入</a:t>
            </a:r>
            <a:r>
              <a:rPr lang="en-US" altLang="zh-CN" sz="1800"/>
              <a:t>3</a:t>
            </a:r>
            <a:r>
              <a:rPr lang="zh-CN" altLang="en-US" sz="1800"/>
              <a:t>亿元，增长</a:t>
            </a:r>
            <a:r>
              <a:rPr lang="en-US" altLang="zh-CN" sz="1800"/>
              <a:t>14.5%</a:t>
            </a:r>
          </a:p>
          <a:p>
            <a:pPr marL="285750" indent="-28575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n"/>
            </a:pPr>
            <a:r>
              <a:rPr lang="zh-CN" altLang="zh-CN" sz="1800"/>
              <a:t>收入规模保持全省第</a:t>
            </a:r>
            <a:r>
              <a:rPr lang="en-US" altLang="zh-CN" sz="1800"/>
              <a:t>11</a:t>
            </a:r>
            <a:r>
              <a:rPr lang="zh-CN" altLang="zh-CN" sz="1800"/>
              <a:t>位，缩小与第</a:t>
            </a:r>
            <a:r>
              <a:rPr lang="en-US" altLang="zh-CN" sz="1800"/>
              <a:t>10</a:t>
            </a:r>
            <a:r>
              <a:rPr lang="zh-CN" altLang="zh-CN" sz="1800"/>
              <a:t>位差距</a:t>
            </a:r>
            <a:endParaRPr lang="zh-CN" altLang="en-US" sz="1800"/>
          </a:p>
          <a:p>
            <a:pPr marL="285750" indent="-28575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n"/>
            </a:pPr>
            <a:r>
              <a:rPr lang="zh-CN" altLang="zh-CN" sz="1800"/>
              <a:t>新增余额</a:t>
            </a:r>
            <a:r>
              <a:rPr lang="en-US" altLang="zh-CN" sz="1800"/>
              <a:t>25</a:t>
            </a:r>
            <a:r>
              <a:rPr lang="zh-CN" altLang="zh-CN" sz="1800"/>
              <a:t>亿元，新增保费</a:t>
            </a:r>
            <a:r>
              <a:rPr lang="en-US" altLang="zh-CN" sz="1800"/>
              <a:t>10</a:t>
            </a:r>
            <a:r>
              <a:rPr lang="zh-CN" altLang="zh-CN" sz="1800"/>
              <a:t>亿元。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931939" y="1690078"/>
            <a:ext cx="2158411" cy="754368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latin typeface="+mj-ea"/>
                <a:ea typeface="+mj-ea"/>
              </a:defRPr>
            </a:lvl1pPr>
          </a:lstStyle>
          <a:p>
            <a:r>
              <a:rPr lang="zh-CN" altLang="en-US" sz="1800"/>
              <a:t>主要经营指标全面完成省分公司预算；</a:t>
            </a:r>
          </a:p>
        </p:txBody>
      </p:sp>
      <p:sp>
        <p:nvSpPr>
          <p:cNvPr id="29" name="平行四边形 28"/>
          <p:cNvSpPr/>
          <p:nvPr/>
        </p:nvSpPr>
        <p:spPr>
          <a:xfrm>
            <a:off x="4152265" y="2259965"/>
            <a:ext cx="3735070" cy="3067685"/>
          </a:xfrm>
          <a:prstGeom prst="parallelogram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91452" tIns="45727" rIns="91452" bIns="45727" rtlCol="0" anchor="ctr"/>
          <a:lstStyle/>
          <a:p>
            <a:pPr algn="ctr">
              <a:defRPr/>
            </a:pPr>
            <a:endParaRPr lang="en-US" sz="3200" kern="0" dirty="0">
              <a:solidFill>
                <a:sysClr val="window" lastClr="FFFFFF"/>
              </a:solidFill>
              <a:latin typeface="+mn-ea"/>
              <a:ea typeface="+mn-ea"/>
            </a:endParaRPr>
          </a:p>
        </p:txBody>
      </p:sp>
      <p:sp>
        <p:nvSpPr>
          <p:cNvPr id="39" name="平行四边形 38"/>
          <p:cNvSpPr/>
          <p:nvPr/>
        </p:nvSpPr>
        <p:spPr>
          <a:xfrm>
            <a:off x="3843655" y="4772660"/>
            <a:ext cx="1204595" cy="969010"/>
          </a:xfrm>
          <a:prstGeom prst="parallelogram">
            <a:avLst>
              <a:gd name="adj" fmla="val 34862"/>
            </a:avLst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zh-CN" altLang="en-US" sz="2000" kern="0">
                <a:solidFill>
                  <a:schemeClr val="bg1"/>
                </a:solidFill>
                <a:latin typeface="+mn-ea"/>
                <a:ea typeface="+mn-ea"/>
              </a:rPr>
              <a:t>服务目标</a:t>
            </a:r>
            <a:endParaRPr lang="zh-CN" altLang="en-US" sz="2000" kern="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0" name="平行四边形 39"/>
          <p:cNvSpPr/>
          <p:nvPr/>
        </p:nvSpPr>
        <p:spPr>
          <a:xfrm>
            <a:off x="3717290" y="1690370"/>
            <a:ext cx="1457325" cy="1238885"/>
          </a:xfrm>
          <a:prstGeom prst="parallelogram">
            <a:avLst>
              <a:gd name="adj" fmla="val 31419"/>
            </a:avLst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zh-CN" altLang="en-US" sz="2000" kern="0">
                <a:solidFill>
                  <a:schemeClr val="bg1"/>
                </a:solidFill>
                <a:latin typeface="+mn-ea"/>
                <a:ea typeface="+mn-ea"/>
              </a:rPr>
              <a:t>业务发展目标</a:t>
            </a:r>
            <a:endParaRPr lang="zh-CN" altLang="en-US" sz="2000" kern="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1" name="平行四边形 40"/>
          <p:cNvSpPr/>
          <p:nvPr/>
        </p:nvSpPr>
        <p:spPr>
          <a:xfrm>
            <a:off x="7445375" y="1690370"/>
            <a:ext cx="1223645" cy="969010"/>
          </a:xfrm>
          <a:prstGeom prst="parallelogram">
            <a:avLst>
              <a:gd name="adj" fmla="val 34862"/>
            </a:avLst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zh-CN" altLang="en-US" sz="2000" kern="0">
                <a:solidFill>
                  <a:schemeClr val="bg1"/>
                </a:solidFill>
                <a:latin typeface="+mn-ea"/>
                <a:ea typeface="+mn-ea"/>
              </a:rPr>
              <a:t>效益目标</a:t>
            </a:r>
            <a:endParaRPr lang="zh-CN" altLang="en-US" sz="2000" kern="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2" name="平行四边形 41"/>
          <p:cNvSpPr/>
          <p:nvPr/>
        </p:nvSpPr>
        <p:spPr>
          <a:xfrm>
            <a:off x="6881495" y="4665345"/>
            <a:ext cx="1318895" cy="969010"/>
          </a:xfrm>
          <a:prstGeom prst="parallelogram">
            <a:avLst>
              <a:gd name="adj" fmla="val 41415"/>
            </a:avLst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zh-CN" altLang="en-US" sz="2000" kern="0">
                <a:solidFill>
                  <a:schemeClr val="bg1"/>
                </a:solidFill>
                <a:latin typeface="+mn-ea"/>
                <a:ea typeface="+mn-ea"/>
              </a:rPr>
              <a:t>安全目标</a:t>
            </a:r>
            <a:endParaRPr lang="zh-CN" altLang="en-US" sz="2000" kern="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3" name="Title 20"/>
          <p:cNvSpPr txBox="1"/>
          <p:nvPr/>
        </p:nvSpPr>
        <p:spPr bwMode="auto">
          <a:xfrm>
            <a:off x="4932815" y="3745953"/>
            <a:ext cx="209471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>
            <a:spAutoFit/>
          </a:bodyPr>
          <a:lstStyle>
            <a:lvl1pPr defTabSz="4572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zh-CN" altLang="en-US" sz="2800" b="1">
                <a:solidFill>
                  <a:schemeClr val="bg1"/>
                </a:solidFill>
                <a:latin typeface="+mj-ea"/>
                <a:ea typeface="+mj-ea"/>
              </a:rPr>
              <a:t>总体目标</a:t>
            </a:r>
            <a:endParaRPr lang="zh-CN" altLang="en-US" sz="2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4" name="destination_81426"/>
          <p:cNvSpPr>
            <a:spLocks noChangeAspect="1"/>
          </p:cNvSpPr>
          <p:nvPr/>
        </p:nvSpPr>
        <p:spPr bwMode="auto">
          <a:xfrm>
            <a:off x="5675779" y="3139023"/>
            <a:ext cx="609685" cy="548653"/>
          </a:xfrm>
          <a:custGeom>
            <a:avLst/>
            <a:gdLst>
              <a:gd name="connsiteX0" fmla="*/ 225929 w 608344"/>
              <a:gd name="connsiteY0" fmla="*/ 296304 h 547447"/>
              <a:gd name="connsiteX1" fmla="*/ 225929 w 608344"/>
              <a:gd name="connsiteY1" fmla="*/ 341046 h 547447"/>
              <a:gd name="connsiteX2" fmla="*/ 44891 w 608344"/>
              <a:gd name="connsiteY2" fmla="*/ 420403 h 547447"/>
              <a:gd name="connsiteX3" fmla="*/ 287412 w 608344"/>
              <a:gd name="connsiteY3" fmla="*/ 502613 h 547447"/>
              <a:gd name="connsiteX4" fmla="*/ 530026 w 608344"/>
              <a:gd name="connsiteY4" fmla="*/ 420403 h 547447"/>
              <a:gd name="connsiteX5" fmla="*/ 351292 w 608344"/>
              <a:gd name="connsiteY5" fmla="*/ 341322 h 547447"/>
              <a:gd name="connsiteX6" fmla="*/ 351292 w 608344"/>
              <a:gd name="connsiteY6" fmla="*/ 296488 h 547447"/>
              <a:gd name="connsiteX7" fmla="*/ 574825 w 608344"/>
              <a:gd name="connsiteY7" fmla="*/ 420403 h 547447"/>
              <a:gd name="connsiteX8" fmla="*/ 287412 w 608344"/>
              <a:gd name="connsiteY8" fmla="*/ 547447 h 547447"/>
              <a:gd name="connsiteX9" fmla="*/ 0 w 608344"/>
              <a:gd name="connsiteY9" fmla="*/ 420403 h 547447"/>
              <a:gd name="connsiteX10" fmla="*/ 225929 w 608344"/>
              <a:gd name="connsiteY10" fmla="*/ 296304 h 547447"/>
              <a:gd name="connsiteX11" fmla="*/ 288618 w 608344"/>
              <a:gd name="connsiteY11" fmla="*/ 0 h 547447"/>
              <a:gd name="connsiteX12" fmla="*/ 311206 w 608344"/>
              <a:gd name="connsiteY12" fmla="*/ 22551 h 547447"/>
              <a:gd name="connsiteX13" fmla="*/ 311206 w 608344"/>
              <a:gd name="connsiteY13" fmla="*/ 36174 h 547447"/>
              <a:gd name="connsiteX14" fmla="*/ 370947 w 608344"/>
              <a:gd name="connsiteY14" fmla="*/ 21079 h 547447"/>
              <a:gd name="connsiteX15" fmla="*/ 428291 w 608344"/>
              <a:gd name="connsiteY15" fmla="*/ 34978 h 547447"/>
              <a:gd name="connsiteX16" fmla="*/ 486004 w 608344"/>
              <a:gd name="connsiteY16" fmla="*/ 48969 h 547447"/>
              <a:gd name="connsiteX17" fmla="*/ 540766 w 608344"/>
              <a:gd name="connsiteY17" fmla="*/ 36450 h 547447"/>
              <a:gd name="connsiteX18" fmla="*/ 578012 w 608344"/>
              <a:gd name="connsiteY18" fmla="*/ 18409 h 547447"/>
              <a:gd name="connsiteX19" fmla="*/ 587232 w 608344"/>
              <a:gd name="connsiteY19" fmla="*/ 16292 h 547447"/>
              <a:gd name="connsiteX20" fmla="*/ 598479 w 608344"/>
              <a:gd name="connsiteY20" fmla="*/ 19514 h 547447"/>
              <a:gd name="connsiteX21" fmla="*/ 608344 w 608344"/>
              <a:gd name="connsiteY21" fmla="*/ 37371 h 547447"/>
              <a:gd name="connsiteX22" fmla="*/ 608344 w 608344"/>
              <a:gd name="connsiteY22" fmla="*/ 174520 h 547447"/>
              <a:gd name="connsiteX23" fmla="*/ 596451 w 608344"/>
              <a:gd name="connsiteY23" fmla="*/ 193481 h 547447"/>
              <a:gd name="connsiteX24" fmla="*/ 540766 w 608344"/>
              <a:gd name="connsiteY24" fmla="*/ 220451 h 547447"/>
              <a:gd name="connsiteX25" fmla="*/ 486004 w 608344"/>
              <a:gd name="connsiteY25" fmla="*/ 232969 h 547447"/>
              <a:gd name="connsiteX26" fmla="*/ 428291 w 608344"/>
              <a:gd name="connsiteY26" fmla="*/ 218978 h 547447"/>
              <a:gd name="connsiteX27" fmla="*/ 370947 w 608344"/>
              <a:gd name="connsiteY27" fmla="*/ 205079 h 547447"/>
              <a:gd name="connsiteX28" fmla="*/ 311206 w 608344"/>
              <a:gd name="connsiteY28" fmla="*/ 220175 h 547447"/>
              <a:gd name="connsiteX29" fmla="*/ 311206 w 608344"/>
              <a:gd name="connsiteY29" fmla="*/ 426267 h 547447"/>
              <a:gd name="connsiteX30" fmla="*/ 288618 w 608344"/>
              <a:gd name="connsiteY30" fmla="*/ 448726 h 547447"/>
              <a:gd name="connsiteX31" fmla="*/ 266031 w 608344"/>
              <a:gd name="connsiteY31" fmla="*/ 426267 h 547447"/>
              <a:gd name="connsiteX32" fmla="*/ 266031 w 608344"/>
              <a:gd name="connsiteY32" fmla="*/ 22551 h 547447"/>
              <a:gd name="connsiteX33" fmla="*/ 288618 w 608344"/>
              <a:gd name="connsiteY33" fmla="*/ 0 h 54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8344" h="547447">
                <a:moveTo>
                  <a:pt x="225929" y="296304"/>
                </a:moveTo>
                <a:lnTo>
                  <a:pt x="225929" y="341046"/>
                </a:lnTo>
                <a:cubicBezTo>
                  <a:pt x="112458" y="351817"/>
                  <a:pt x="44891" y="391035"/>
                  <a:pt x="44891" y="420403"/>
                </a:cubicBezTo>
                <a:cubicBezTo>
                  <a:pt x="44891" y="454741"/>
                  <a:pt x="137162" y="502613"/>
                  <a:pt x="287412" y="502613"/>
                </a:cubicBezTo>
                <a:cubicBezTo>
                  <a:pt x="437663" y="502613"/>
                  <a:pt x="530026" y="454741"/>
                  <a:pt x="530026" y="420403"/>
                </a:cubicBezTo>
                <a:cubicBezTo>
                  <a:pt x="530026" y="391219"/>
                  <a:pt x="463289" y="352369"/>
                  <a:pt x="351292" y="341322"/>
                </a:cubicBezTo>
                <a:lnTo>
                  <a:pt x="351292" y="296488"/>
                </a:lnTo>
                <a:cubicBezTo>
                  <a:pt x="468543" y="307904"/>
                  <a:pt x="574825" y="350436"/>
                  <a:pt x="574825" y="420403"/>
                </a:cubicBezTo>
                <a:cubicBezTo>
                  <a:pt x="574825" y="502889"/>
                  <a:pt x="426786" y="547447"/>
                  <a:pt x="287412" y="547447"/>
                </a:cubicBezTo>
                <a:cubicBezTo>
                  <a:pt x="148131" y="547447"/>
                  <a:pt x="0" y="502889"/>
                  <a:pt x="0" y="420403"/>
                </a:cubicBezTo>
                <a:cubicBezTo>
                  <a:pt x="0" y="349976"/>
                  <a:pt x="107757" y="307351"/>
                  <a:pt x="225929" y="296304"/>
                </a:cubicBezTo>
                <a:close/>
                <a:moveTo>
                  <a:pt x="288618" y="0"/>
                </a:moveTo>
                <a:cubicBezTo>
                  <a:pt x="301064" y="0"/>
                  <a:pt x="311206" y="10033"/>
                  <a:pt x="311206" y="22551"/>
                </a:cubicBezTo>
                <a:lnTo>
                  <a:pt x="311206" y="36174"/>
                </a:lnTo>
                <a:cubicBezTo>
                  <a:pt x="329829" y="26141"/>
                  <a:pt x="350388" y="21079"/>
                  <a:pt x="370947" y="21079"/>
                </a:cubicBezTo>
                <a:cubicBezTo>
                  <a:pt x="390584" y="21079"/>
                  <a:pt x="410313" y="25681"/>
                  <a:pt x="428291" y="34978"/>
                </a:cubicBezTo>
                <a:cubicBezTo>
                  <a:pt x="446361" y="44366"/>
                  <a:pt x="466182" y="48969"/>
                  <a:pt x="486004" y="48969"/>
                </a:cubicBezTo>
                <a:cubicBezTo>
                  <a:pt x="504719" y="48969"/>
                  <a:pt x="523526" y="44827"/>
                  <a:pt x="540766" y="36450"/>
                </a:cubicBezTo>
                <a:lnTo>
                  <a:pt x="578012" y="18409"/>
                </a:lnTo>
                <a:cubicBezTo>
                  <a:pt x="580963" y="17029"/>
                  <a:pt x="584097" y="16292"/>
                  <a:pt x="587232" y="16292"/>
                </a:cubicBezTo>
                <a:cubicBezTo>
                  <a:pt x="591104" y="16292"/>
                  <a:pt x="594976" y="17397"/>
                  <a:pt x="598479" y="19514"/>
                </a:cubicBezTo>
                <a:cubicBezTo>
                  <a:pt x="604564" y="23380"/>
                  <a:pt x="608344" y="30099"/>
                  <a:pt x="608344" y="37371"/>
                </a:cubicBezTo>
                <a:lnTo>
                  <a:pt x="608344" y="174520"/>
                </a:lnTo>
                <a:cubicBezTo>
                  <a:pt x="608344" y="182620"/>
                  <a:pt x="603734" y="189984"/>
                  <a:pt x="596451" y="193481"/>
                </a:cubicBezTo>
                <a:lnTo>
                  <a:pt x="540766" y="220451"/>
                </a:lnTo>
                <a:cubicBezTo>
                  <a:pt x="523434" y="228827"/>
                  <a:pt x="504719" y="232969"/>
                  <a:pt x="486004" y="232969"/>
                </a:cubicBezTo>
                <a:cubicBezTo>
                  <a:pt x="466182" y="232969"/>
                  <a:pt x="446361" y="228367"/>
                  <a:pt x="428291" y="218978"/>
                </a:cubicBezTo>
                <a:cubicBezTo>
                  <a:pt x="410313" y="209774"/>
                  <a:pt x="390584" y="205079"/>
                  <a:pt x="370947" y="205079"/>
                </a:cubicBezTo>
                <a:cubicBezTo>
                  <a:pt x="350388" y="205079"/>
                  <a:pt x="329829" y="210142"/>
                  <a:pt x="311206" y="220175"/>
                </a:cubicBezTo>
                <a:lnTo>
                  <a:pt x="311206" y="426267"/>
                </a:lnTo>
                <a:cubicBezTo>
                  <a:pt x="311206" y="438693"/>
                  <a:pt x="301064" y="448726"/>
                  <a:pt x="288618" y="448726"/>
                </a:cubicBezTo>
                <a:cubicBezTo>
                  <a:pt x="276172" y="448726"/>
                  <a:pt x="266031" y="438693"/>
                  <a:pt x="266031" y="426267"/>
                </a:cubicBezTo>
                <a:lnTo>
                  <a:pt x="266031" y="22551"/>
                </a:lnTo>
                <a:cubicBezTo>
                  <a:pt x="266031" y="10033"/>
                  <a:pt x="276172" y="0"/>
                  <a:pt x="2886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1304925" y="5035550"/>
            <a:ext cx="2412365" cy="786130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latin typeface="+mj-ea"/>
                <a:ea typeface="+mj-ea"/>
              </a:defRPr>
            </a:lvl1pPr>
          </a:lstStyle>
          <a:p>
            <a:r>
              <a:rPr lang="zh-CN" altLang="en-US" sz="1800"/>
              <a:t>客户服务满意度</a:t>
            </a:r>
            <a:r>
              <a:rPr lang="en-US" altLang="zh-CN" sz="1800"/>
              <a:t>85</a:t>
            </a:r>
            <a:r>
              <a:rPr lang="zh-CN" altLang="en-US" sz="1800"/>
              <a:t>分以上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8200419" y="4879984"/>
            <a:ext cx="2158411" cy="754368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latin typeface="+mj-ea"/>
                <a:ea typeface="+mj-ea"/>
              </a:defRPr>
            </a:lvl1pPr>
          </a:lstStyle>
          <a:p>
            <a:r>
              <a:rPr lang="zh-CN" altLang="en-US" sz="1800"/>
              <a:t>资金</a:t>
            </a:r>
            <a:r>
              <a:rPr lang="en-US" altLang="zh-CN" sz="1800"/>
              <a:t>0</a:t>
            </a:r>
            <a:r>
              <a:rPr lang="zh-CN" altLang="en-US" sz="1800"/>
              <a:t>案件、安全生产</a:t>
            </a:r>
            <a:r>
              <a:rPr lang="en-US" altLang="zh-CN" sz="1800"/>
              <a:t>0</a:t>
            </a:r>
            <a:r>
              <a:rPr lang="zh-CN" altLang="en-US" sz="1800"/>
              <a:t>重大事故。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  <p:bldP spid="28" grpId="0"/>
      <p:bldP spid="29" grpId="0" animBg="1"/>
      <p:bldP spid="39" grpId="0" animBg="1"/>
      <p:bldP spid="40" grpId="0" animBg="1"/>
      <p:bldP spid="41" grpId="0" animBg="1"/>
      <p:bldP spid="42" grpId="0" animBg="1"/>
      <p:bldP spid="43" grpId="0"/>
      <p:bldP spid="51" grpId="0"/>
      <p:bldP spid="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1103925" y="310906"/>
            <a:ext cx="511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zh-CN" altLang="en-US" sz="32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rPr>
              <a:t>做好三个工作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410544" y="0"/>
            <a:ext cx="681278" cy="895681"/>
          </a:xfrm>
          <a:prstGeom prst="rect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/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47862" y="384930"/>
            <a:ext cx="406642" cy="406640"/>
            <a:chOff x="2715905" y="-1569492"/>
            <a:chExt cx="504967" cy="504965"/>
          </a:xfrm>
        </p:grpSpPr>
        <p:sp>
          <p:nvSpPr>
            <p:cNvPr id="4" name="椭圆 3"/>
            <p:cNvSpPr/>
            <p:nvPr/>
          </p:nvSpPr>
          <p:spPr bwMode="auto">
            <a:xfrm>
              <a:off x="2715905" y="-1569492"/>
              <a:ext cx="504967" cy="50496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2866412" y="-1499768"/>
              <a:ext cx="237492" cy="365515"/>
            </a:xfrm>
            <a:custGeom>
              <a:avLst/>
              <a:gdLst>
                <a:gd name="connsiteX0" fmla="*/ 100900 w 437806"/>
                <a:gd name="connsiteY0" fmla="*/ 0 h 673810"/>
                <a:gd name="connsiteX1" fmla="*/ 437806 w 437806"/>
                <a:gd name="connsiteY1" fmla="*/ 336905 h 673810"/>
                <a:gd name="connsiteX2" fmla="*/ 100900 w 437806"/>
                <a:gd name="connsiteY2" fmla="*/ 673810 h 673810"/>
                <a:gd name="connsiteX3" fmla="*/ 0 w 437806"/>
                <a:gd name="connsiteY3" fmla="*/ 572910 h 673810"/>
                <a:gd name="connsiteX4" fmla="*/ 236006 w 437806"/>
                <a:gd name="connsiteY4" fmla="*/ 336905 h 673810"/>
                <a:gd name="connsiteX5" fmla="*/ 0 w 437806"/>
                <a:gd name="connsiteY5" fmla="*/ 100900 h 67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7806" h="673810">
                  <a:moveTo>
                    <a:pt x="100900" y="0"/>
                  </a:moveTo>
                  <a:lnTo>
                    <a:pt x="437806" y="336905"/>
                  </a:lnTo>
                  <a:lnTo>
                    <a:pt x="100900" y="673810"/>
                  </a:lnTo>
                  <a:lnTo>
                    <a:pt x="0" y="572910"/>
                  </a:lnTo>
                  <a:lnTo>
                    <a:pt x="236006" y="336905"/>
                  </a:lnTo>
                  <a:lnTo>
                    <a:pt x="0" y="10090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6793865" y="1625600"/>
            <a:ext cx="4135755" cy="951865"/>
          </a:xfrm>
          <a:prstGeom prst="rect">
            <a:avLst/>
          </a:prstGeom>
          <a:noFill/>
          <a:ln>
            <a:solidFill>
              <a:srgbClr val="313D4D"/>
            </a:solidFill>
          </a:ln>
        </p:spPr>
        <p:txBody>
          <a:bodyPr wrap="square" lIns="68573" tIns="34287" rIns="68573" bIns="34287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latin typeface="+mj-ea"/>
                <a:ea typeface="+mj-ea"/>
              </a:rPr>
              <a:t>推动品牌发展战略，以“地理标志”产品为基础，以独特的地产品为主要产品，形成品牌体系。</a:t>
            </a:r>
          </a:p>
        </p:txBody>
      </p:sp>
      <p:sp>
        <p:nvSpPr>
          <p:cNvPr id="43" name="矩形 42"/>
          <p:cNvSpPr/>
          <p:nvPr/>
        </p:nvSpPr>
        <p:spPr>
          <a:xfrm>
            <a:off x="230505" y="4522470"/>
            <a:ext cx="234505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>
                <a:solidFill>
                  <a:srgbClr val="313D4D"/>
                </a:solidFill>
                <a:latin typeface="+mn-ea"/>
                <a:ea typeface="+mn-ea"/>
              </a:rPr>
              <a:t>做好三个工作</a:t>
            </a:r>
            <a:endParaRPr lang="zh-CN" altLang="en-US" sz="2000" b="1" dirty="0">
              <a:solidFill>
                <a:srgbClr val="313D4D"/>
              </a:solidFill>
              <a:latin typeface="+mn-ea"/>
              <a:ea typeface="+mn-ea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647940" y="1901825"/>
            <a:ext cx="424815" cy="584835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792595" y="3326130"/>
            <a:ext cx="4136390" cy="657225"/>
          </a:xfrm>
          <a:prstGeom prst="rect">
            <a:avLst/>
          </a:prstGeom>
          <a:noFill/>
          <a:ln>
            <a:solidFill>
              <a:srgbClr val="313D4D"/>
            </a:solidFill>
          </a:ln>
        </p:spPr>
        <p:txBody>
          <a:bodyPr wrap="square" lIns="68573" tIns="34287" rIns="68573" bIns="34287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latin typeface="+mj-ea"/>
                <a:ea typeface="+mj-ea"/>
              </a:rPr>
              <a:t>健全农产品质量安全监管机制，形成县、乡、村、农户四级质量安全监管体系。</a:t>
            </a:r>
          </a:p>
        </p:txBody>
      </p:sp>
      <p:sp>
        <p:nvSpPr>
          <p:cNvPr id="56" name="矩形 55"/>
          <p:cNvSpPr/>
          <p:nvPr/>
        </p:nvSpPr>
        <p:spPr>
          <a:xfrm>
            <a:off x="6791960" y="4714875"/>
            <a:ext cx="4137025" cy="951865"/>
          </a:xfrm>
          <a:prstGeom prst="rect">
            <a:avLst/>
          </a:prstGeom>
          <a:noFill/>
          <a:ln>
            <a:solidFill>
              <a:srgbClr val="313D4D"/>
            </a:solidFill>
          </a:ln>
        </p:spPr>
        <p:txBody>
          <a:bodyPr wrap="square" lIns="68573" tIns="34287" rIns="68573" bIns="34287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latin typeface="+mj-ea"/>
                <a:ea typeface="+mj-ea"/>
              </a:rPr>
              <a:t>一是建立农产品生产环节可追溯</a:t>
            </a:r>
            <a:r>
              <a:rPr lang="zh-CN" altLang="en-US" sz="1600">
                <a:latin typeface="+mj-ea"/>
                <a:ea typeface="+mj-ea"/>
              </a:rPr>
              <a:t>制度；</a:t>
            </a:r>
            <a:endParaRPr lang="en-US" altLang="zh-CN" sz="1600" dirty="0">
              <a:latin typeface="+mj-ea"/>
              <a:ea typeface="+mj-ea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600" dirty="0">
                <a:latin typeface="+mj-ea"/>
                <a:ea typeface="+mj-ea"/>
              </a:rPr>
              <a:t>二是建立加工包装环节可追溯</a:t>
            </a:r>
            <a:r>
              <a:rPr lang="zh-CN" altLang="en-US" sz="1600">
                <a:latin typeface="+mj-ea"/>
                <a:ea typeface="+mj-ea"/>
              </a:rPr>
              <a:t>制度；</a:t>
            </a:r>
            <a:endParaRPr lang="en-US" altLang="zh-CN" sz="1600" dirty="0">
              <a:latin typeface="+mj-ea"/>
              <a:ea typeface="+mj-ea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600" dirty="0">
                <a:latin typeface="+mj-ea"/>
                <a:ea typeface="+mj-ea"/>
              </a:rPr>
              <a:t>三是建立运输、销售过程中的可追溯制度。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98525" y="2136775"/>
            <a:ext cx="5627370" cy="3060700"/>
            <a:chOff x="2086280" y="2390701"/>
            <a:chExt cx="5627370" cy="2975162"/>
          </a:xfrm>
        </p:grpSpPr>
        <p:sp>
          <p:nvSpPr>
            <p:cNvPr id="13" name="Sev01"/>
            <p:cNvSpPr>
              <a:spLocks noChangeAspect="1"/>
            </p:cNvSpPr>
            <p:nvPr/>
          </p:nvSpPr>
          <p:spPr>
            <a:xfrm flipH="1">
              <a:off x="2086280" y="3367315"/>
              <a:ext cx="997610" cy="997610"/>
            </a:xfrm>
            <a:prstGeom prst="ellipse">
              <a:avLst/>
            </a:prstGeom>
            <a:noFill/>
            <a:ln w="57150">
              <a:solidFill>
                <a:srgbClr val="4252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cxnSp>
          <p:nvCxnSpPr>
            <p:cNvPr id="16" name="Straight Connector 25"/>
            <p:cNvCxnSpPr/>
            <p:nvPr/>
          </p:nvCxnSpPr>
          <p:spPr>
            <a:xfrm flipH="1">
              <a:off x="3105150" y="3866118"/>
              <a:ext cx="1959462" cy="0"/>
            </a:xfrm>
            <a:prstGeom prst="line">
              <a:avLst/>
            </a:prstGeom>
            <a:ln w="28575">
              <a:solidFill>
                <a:srgbClr val="313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Arc 21"/>
            <p:cNvSpPr/>
            <p:nvPr/>
          </p:nvSpPr>
          <p:spPr>
            <a:xfrm flipH="1">
              <a:off x="3464230" y="2559211"/>
              <a:ext cx="1965960" cy="2675794"/>
            </a:xfrm>
            <a:prstGeom prst="arc">
              <a:avLst>
                <a:gd name="adj1" fmla="val 16200000"/>
                <a:gd name="adj2" fmla="val 5344507"/>
              </a:avLst>
            </a:prstGeom>
            <a:ln w="28575">
              <a:solidFill>
                <a:srgbClr val="313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31"/>
            <p:cNvSpPr/>
            <p:nvPr/>
          </p:nvSpPr>
          <p:spPr>
            <a:xfrm flipH="1">
              <a:off x="4367200" y="2390701"/>
              <a:ext cx="3333750" cy="469113"/>
            </a:xfrm>
            <a:prstGeom prst="roundRect">
              <a:avLst/>
            </a:prstGeom>
            <a:solidFill>
              <a:srgbClr val="313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/>
            </a:p>
          </p:txBody>
        </p:sp>
        <p:sp>
          <p:nvSpPr>
            <p:cNvPr id="22" name="Rounded Rectangle 32"/>
            <p:cNvSpPr/>
            <p:nvPr/>
          </p:nvSpPr>
          <p:spPr>
            <a:xfrm flipH="1">
              <a:off x="4353865" y="3642963"/>
              <a:ext cx="3359150" cy="469265"/>
            </a:xfrm>
            <a:prstGeom prst="roundRect">
              <a:avLst/>
            </a:prstGeom>
            <a:solidFill>
              <a:srgbClr val="313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9" name="Rounded Rectangle 33"/>
            <p:cNvSpPr/>
            <p:nvPr/>
          </p:nvSpPr>
          <p:spPr>
            <a:xfrm flipH="1">
              <a:off x="4353865" y="4896750"/>
              <a:ext cx="3359785" cy="469113"/>
            </a:xfrm>
            <a:prstGeom prst="roundRect">
              <a:avLst/>
            </a:prstGeom>
            <a:solidFill>
              <a:srgbClr val="313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0" name="Freeform 62"/>
            <p:cNvSpPr>
              <a:spLocks noEditPoints="1"/>
            </p:cNvSpPr>
            <p:nvPr/>
          </p:nvSpPr>
          <p:spPr bwMode="auto">
            <a:xfrm>
              <a:off x="2291234" y="3598192"/>
              <a:ext cx="598296" cy="533405"/>
            </a:xfrm>
            <a:custGeom>
              <a:avLst/>
              <a:gdLst>
                <a:gd name="T0" fmla="*/ 384 w 387"/>
                <a:gd name="T1" fmla="*/ 320 h 345"/>
                <a:gd name="T2" fmla="*/ 347 w 387"/>
                <a:gd name="T3" fmla="*/ 241 h 345"/>
                <a:gd name="T4" fmla="*/ 326 w 387"/>
                <a:gd name="T5" fmla="*/ 226 h 345"/>
                <a:gd name="T6" fmla="*/ 284 w 387"/>
                <a:gd name="T7" fmla="*/ 226 h 345"/>
                <a:gd name="T8" fmla="*/ 284 w 387"/>
                <a:gd name="T9" fmla="*/ 214 h 345"/>
                <a:gd name="T10" fmla="*/ 319 w 387"/>
                <a:gd name="T11" fmla="*/ 214 h 345"/>
                <a:gd name="T12" fmla="*/ 345 w 387"/>
                <a:gd name="T13" fmla="*/ 187 h 345"/>
                <a:gd name="T14" fmla="*/ 345 w 387"/>
                <a:gd name="T15" fmla="*/ 27 h 345"/>
                <a:gd name="T16" fmla="*/ 319 w 387"/>
                <a:gd name="T17" fmla="*/ 0 h 345"/>
                <a:gd name="T18" fmla="*/ 68 w 387"/>
                <a:gd name="T19" fmla="*/ 0 h 345"/>
                <a:gd name="T20" fmla="*/ 42 w 387"/>
                <a:gd name="T21" fmla="*/ 27 h 345"/>
                <a:gd name="T22" fmla="*/ 42 w 387"/>
                <a:gd name="T23" fmla="*/ 187 h 345"/>
                <a:gd name="T24" fmla="*/ 68 w 387"/>
                <a:gd name="T25" fmla="*/ 214 h 345"/>
                <a:gd name="T26" fmla="*/ 102 w 387"/>
                <a:gd name="T27" fmla="*/ 214 h 345"/>
                <a:gd name="T28" fmla="*/ 102 w 387"/>
                <a:gd name="T29" fmla="*/ 226 h 345"/>
                <a:gd name="T30" fmla="*/ 60 w 387"/>
                <a:gd name="T31" fmla="*/ 226 h 345"/>
                <a:gd name="T32" fmla="*/ 39 w 387"/>
                <a:gd name="T33" fmla="*/ 241 h 345"/>
                <a:gd name="T34" fmla="*/ 3 w 387"/>
                <a:gd name="T35" fmla="*/ 320 h 345"/>
                <a:gd name="T36" fmla="*/ 3 w 387"/>
                <a:gd name="T37" fmla="*/ 338 h 345"/>
                <a:gd name="T38" fmla="*/ 16 w 387"/>
                <a:gd name="T39" fmla="*/ 345 h 345"/>
                <a:gd name="T40" fmla="*/ 116 w 387"/>
                <a:gd name="T41" fmla="*/ 345 h 345"/>
                <a:gd name="T42" fmla="*/ 116 w 387"/>
                <a:gd name="T43" fmla="*/ 345 h 345"/>
                <a:gd name="T44" fmla="*/ 193 w 387"/>
                <a:gd name="T45" fmla="*/ 345 h 345"/>
                <a:gd name="T46" fmla="*/ 270 w 387"/>
                <a:gd name="T47" fmla="*/ 345 h 345"/>
                <a:gd name="T48" fmla="*/ 271 w 387"/>
                <a:gd name="T49" fmla="*/ 345 h 345"/>
                <a:gd name="T50" fmla="*/ 370 w 387"/>
                <a:gd name="T51" fmla="*/ 345 h 345"/>
                <a:gd name="T52" fmla="*/ 384 w 387"/>
                <a:gd name="T53" fmla="*/ 338 h 345"/>
                <a:gd name="T54" fmla="*/ 384 w 387"/>
                <a:gd name="T55" fmla="*/ 320 h 345"/>
                <a:gd name="T56" fmla="*/ 64 w 387"/>
                <a:gd name="T57" fmla="*/ 187 h 345"/>
                <a:gd name="T58" fmla="*/ 64 w 387"/>
                <a:gd name="T59" fmla="*/ 27 h 345"/>
                <a:gd name="T60" fmla="*/ 68 w 387"/>
                <a:gd name="T61" fmla="*/ 23 h 345"/>
                <a:gd name="T62" fmla="*/ 319 w 387"/>
                <a:gd name="T63" fmla="*/ 23 h 345"/>
                <a:gd name="T64" fmla="*/ 323 w 387"/>
                <a:gd name="T65" fmla="*/ 27 h 345"/>
                <a:gd name="T66" fmla="*/ 323 w 387"/>
                <a:gd name="T67" fmla="*/ 187 h 345"/>
                <a:gd name="T68" fmla="*/ 319 w 387"/>
                <a:gd name="T69" fmla="*/ 191 h 345"/>
                <a:gd name="T70" fmla="*/ 68 w 387"/>
                <a:gd name="T71" fmla="*/ 191 h 345"/>
                <a:gd name="T72" fmla="*/ 64 w 387"/>
                <a:gd name="T73" fmla="*/ 187 h 345"/>
                <a:gd name="T74" fmla="*/ 256 w 387"/>
                <a:gd name="T75" fmla="*/ 316 h 345"/>
                <a:gd name="T76" fmla="*/ 252 w 387"/>
                <a:gd name="T77" fmla="*/ 318 h 345"/>
                <a:gd name="T78" fmla="*/ 222 w 387"/>
                <a:gd name="T79" fmla="*/ 319 h 345"/>
                <a:gd name="T80" fmla="*/ 210 w 387"/>
                <a:gd name="T81" fmla="*/ 319 h 345"/>
                <a:gd name="T82" fmla="*/ 176 w 387"/>
                <a:gd name="T83" fmla="*/ 319 h 345"/>
                <a:gd name="T84" fmla="*/ 164 w 387"/>
                <a:gd name="T85" fmla="*/ 319 h 345"/>
                <a:gd name="T86" fmla="*/ 135 w 387"/>
                <a:gd name="T87" fmla="*/ 318 h 345"/>
                <a:gd name="T88" fmla="*/ 130 w 387"/>
                <a:gd name="T89" fmla="*/ 316 h 345"/>
                <a:gd name="T90" fmla="*/ 129 w 387"/>
                <a:gd name="T91" fmla="*/ 311 h 345"/>
                <a:gd name="T92" fmla="*/ 134 w 387"/>
                <a:gd name="T93" fmla="*/ 288 h 345"/>
                <a:gd name="T94" fmla="*/ 140 w 387"/>
                <a:gd name="T95" fmla="*/ 283 h 345"/>
                <a:gd name="T96" fmla="*/ 168 w 387"/>
                <a:gd name="T97" fmla="*/ 283 h 345"/>
                <a:gd name="T98" fmla="*/ 218 w 387"/>
                <a:gd name="T99" fmla="*/ 283 h 345"/>
                <a:gd name="T100" fmla="*/ 247 w 387"/>
                <a:gd name="T101" fmla="*/ 283 h 345"/>
                <a:gd name="T102" fmla="*/ 252 w 387"/>
                <a:gd name="T103" fmla="*/ 288 h 345"/>
                <a:gd name="T104" fmla="*/ 257 w 387"/>
                <a:gd name="T105" fmla="*/ 311 h 345"/>
                <a:gd name="T106" fmla="*/ 256 w 387"/>
                <a:gd name="T107" fmla="*/ 316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7" h="345">
                  <a:moveTo>
                    <a:pt x="384" y="320"/>
                  </a:moveTo>
                  <a:cubicBezTo>
                    <a:pt x="347" y="241"/>
                    <a:pt x="347" y="241"/>
                    <a:pt x="347" y="241"/>
                  </a:cubicBezTo>
                  <a:cubicBezTo>
                    <a:pt x="343" y="232"/>
                    <a:pt x="334" y="226"/>
                    <a:pt x="326" y="226"/>
                  </a:cubicBezTo>
                  <a:cubicBezTo>
                    <a:pt x="284" y="226"/>
                    <a:pt x="284" y="226"/>
                    <a:pt x="284" y="226"/>
                  </a:cubicBezTo>
                  <a:cubicBezTo>
                    <a:pt x="284" y="214"/>
                    <a:pt x="284" y="214"/>
                    <a:pt x="284" y="214"/>
                  </a:cubicBezTo>
                  <a:cubicBezTo>
                    <a:pt x="319" y="214"/>
                    <a:pt x="319" y="214"/>
                    <a:pt x="319" y="214"/>
                  </a:cubicBezTo>
                  <a:cubicBezTo>
                    <a:pt x="333" y="214"/>
                    <a:pt x="345" y="202"/>
                    <a:pt x="345" y="187"/>
                  </a:cubicBezTo>
                  <a:cubicBezTo>
                    <a:pt x="345" y="27"/>
                    <a:pt x="345" y="27"/>
                    <a:pt x="345" y="27"/>
                  </a:cubicBezTo>
                  <a:cubicBezTo>
                    <a:pt x="345" y="12"/>
                    <a:pt x="333" y="0"/>
                    <a:pt x="319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53" y="0"/>
                    <a:pt x="42" y="12"/>
                    <a:pt x="42" y="27"/>
                  </a:cubicBezTo>
                  <a:cubicBezTo>
                    <a:pt x="42" y="187"/>
                    <a:pt x="42" y="187"/>
                    <a:pt x="42" y="187"/>
                  </a:cubicBezTo>
                  <a:cubicBezTo>
                    <a:pt x="42" y="202"/>
                    <a:pt x="53" y="214"/>
                    <a:pt x="68" y="214"/>
                  </a:cubicBezTo>
                  <a:cubicBezTo>
                    <a:pt x="102" y="214"/>
                    <a:pt x="102" y="214"/>
                    <a:pt x="102" y="214"/>
                  </a:cubicBezTo>
                  <a:cubicBezTo>
                    <a:pt x="102" y="226"/>
                    <a:pt x="102" y="226"/>
                    <a:pt x="102" y="226"/>
                  </a:cubicBezTo>
                  <a:cubicBezTo>
                    <a:pt x="60" y="226"/>
                    <a:pt x="60" y="226"/>
                    <a:pt x="60" y="226"/>
                  </a:cubicBezTo>
                  <a:cubicBezTo>
                    <a:pt x="52" y="226"/>
                    <a:pt x="43" y="232"/>
                    <a:pt x="39" y="241"/>
                  </a:cubicBezTo>
                  <a:cubicBezTo>
                    <a:pt x="3" y="320"/>
                    <a:pt x="3" y="320"/>
                    <a:pt x="3" y="320"/>
                  </a:cubicBezTo>
                  <a:cubicBezTo>
                    <a:pt x="0" y="326"/>
                    <a:pt x="0" y="333"/>
                    <a:pt x="3" y="338"/>
                  </a:cubicBezTo>
                  <a:cubicBezTo>
                    <a:pt x="6" y="342"/>
                    <a:pt x="10" y="345"/>
                    <a:pt x="16" y="345"/>
                  </a:cubicBezTo>
                  <a:cubicBezTo>
                    <a:pt x="116" y="345"/>
                    <a:pt x="116" y="345"/>
                    <a:pt x="116" y="345"/>
                  </a:cubicBezTo>
                  <a:cubicBezTo>
                    <a:pt x="116" y="345"/>
                    <a:pt x="116" y="345"/>
                    <a:pt x="116" y="345"/>
                  </a:cubicBezTo>
                  <a:cubicBezTo>
                    <a:pt x="193" y="345"/>
                    <a:pt x="193" y="345"/>
                    <a:pt x="193" y="345"/>
                  </a:cubicBezTo>
                  <a:cubicBezTo>
                    <a:pt x="270" y="345"/>
                    <a:pt x="270" y="345"/>
                    <a:pt x="270" y="345"/>
                  </a:cubicBezTo>
                  <a:cubicBezTo>
                    <a:pt x="270" y="345"/>
                    <a:pt x="271" y="345"/>
                    <a:pt x="271" y="345"/>
                  </a:cubicBezTo>
                  <a:cubicBezTo>
                    <a:pt x="370" y="345"/>
                    <a:pt x="370" y="345"/>
                    <a:pt x="370" y="345"/>
                  </a:cubicBezTo>
                  <a:cubicBezTo>
                    <a:pt x="376" y="345"/>
                    <a:pt x="381" y="342"/>
                    <a:pt x="384" y="338"/>
                  </a:cubicBezTo>
                  <a:cubicBezTo>
                    <a:pt x="387" y="333"/>
                    <a:pt x="387" y="326"/>
                    <a:pt x="384" y="320"/>
                  </a:cubicBezTo>
                  <a:close/>
                  <a:moveTo>
                    <a:pt x="64" y="187"/>
                  </a:moveTo>
                  <a:cubicBezTo>
                    <a:pt x="64" y="27"/>
                    <a:pt x="64" y="27"/>
                    <a:pt x="64" y="27"/>
                  </a:cubicBezTo>
                  <a:cubicBezTo>
                    <a:pt x="64" y="25"/>
                    <a:pt x="65" y="23"/>
                    <a:pt x="68" y="23"/>
                  </a:cubicBezTo>
                  <a:cubicBezTo>
                    <a:pt x="319" y="23"/>
                    <a:pt x="319" y="23"/>
                    <a:pt x="319" y="23"/>
                  </a:cubicBezTo>
                  <a:cubicBezTo>
                    <a:pt x="321" y="23"/>
                    <a:pt x="323" y="25"/>
                    <a:pt x="323" y="27"/>
                  </a:cubicBezTo>
                  <a:cubicBezTo>
                    <a:pt x="323" y="187"/>
                    <a:pt x="323" y="187"/>
                    <a:pt x="323" y="187"/>
                  </a:cubicBezTo>
                  <a:cubicBezTo>
                    <a:pt x="323" y="189"/>
                    <a:pt x="321" y="191"/>
                    <a:pt x="319" y="191"/>
                  </a:cubicBezTo>
                  <a:cubicBezTo>
                    <a:pt x="68" y="191"/>
                    <a:pt x="68" y="191"/>
                    <a:pt x="68" y="191"/>
                  </a:cubicBezTo>
                  <a:cubicBezTo>
                    <a:pt x="65" y="191"/>
                    <a:pt x="64" y="189"/>
                    <a:pt x="64" y="187"/>
                  </a:cubicBezTo>
                  <a:close/>
                  <a:moveTo>
                    <a:pt x="256" y="316"/>
                  </a:moveTo>
                  <a:cubicBezTo>
                    <a:pt x="255" y="318"/>
                    <a:pt x="254" y="318"/>
                    <a:pt x="252" y="318"/>
                  </a:cubicBezTo>
                  <a:cubicBezTo>
                    <a:pt x="222" y="319"/>
                    <a:pt x="222" y="319"/>
                    <a:pt x="222" y="319"/>
                  </a:cubicBezTo>
                  <a:cubicBezTo>
                    <a:pt x="210" y="319"/>
                    <a:pt x="210" y="319"/>
                    <a:pt x="210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64" y="319"/>
                    <a:pt x="164" y="319"/>
                    <a:pt x="164" y="319"/>
                  </a:cubicBezTo>
                  <a:cubicBezTo>
                    <a:pt x="135" y="318"/>
                    <a:pt x="135" y="318"/>
                    <a:pt x="135" y="318"/>
                  </a:cubicBezTo>
                  <a:cubicBezTo>
                    <a:pt x="133" y="318"/>
                    <a:pt x="131" y="318"/>
                    <a:pt x="130" y="316"/>
                  </a:cubicBezTo>
                  <a:cubicBezTo>
                    <a:pt x="129" y="315"/>
                    <a:pt x="129" y="313"/>
                    <a:pt x="129" y="311"/>
                  </a:cubicBezTo>
                  <a:cubicBezTo>
                    <a:pt x="134" y="288"/>
                    <a:pt x="134" y="288"/>
                    <a:pt x="134" y="288"/>
                  </a:cubicBezTo>
                  <a:cubicBezTo>
                    <a:pt x="135" y="285"/>
                    <a:pt x="137" y="283"/>
                    <a:pt x="140" y="283"/>
                  </a:cubicBezTo>
                  <a:cubicBezTo>
                    <a:pt x="168" y="283"/>
                    <a:pt x="168" y="283"/>
                    <a:pt x="168" y="283"/>
                  </a:cubicBezTo>
                  <a:cubicBezTo>
                    <a:pt x="218" y="283"/>
                    <a:pt x="218" y="283"/>
                    <a:pt x="218" y="283"/>
                  </a:cubicBezTo>
                  <a:cubicBezTo>
                    <a:pt x="247" y="283"/>
                    <a:pt x="247" y="283"/>
                    <a:pt x="247" y="283"/>
                  </a:cubicBezTo>
                  <a:cubicBezTo>
                    <a:pt x="249" y="283"/>
                    <a:pt x="251" y="285"/>
                    <a:pt x="252" y="288"/>
                  </a:cubicBezTo>
                  <a:cubicBezTo>
                    <a:pt x="257" y="311"/>
                    <a:pt x="257" y="311"/>
                    <a:pt x="257" y="311"/>
                  </a:cubicBezTo>
                  <a:cubicBezTo>
                    <a:pt x="258" y="313"/>
                    <a:pt x="257" y="315"/>
                    <a:pt x="256" y="316"/>
                  </a:cubicBezTo>
                  <a:close/>
                </a:path>
              </a:pathLst>
            </a:custGeom>
            <a:solidFill>
              <a:srgbClr val="B11C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776775" y="2431439"/>
              <a:ext cx="2455545" cy="387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+mj-ea"/>
                  <a:ea typeface="+mj-ea"/>
                  <a:sym typeface="+mn-ea"/>
                </a:rPr>
                <a:t>1.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牢固树立品牌意识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576750" y="3671098"/>
              <a:ext cx="3110865" cy="387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solidFill>
                    <a:schemeClr val="bg1"/>
                  </a:solidFill>
                  <a:latin typeface="+mj-ea"/>
                  <a:ea typeface="+mj-ea"/>
                  <a:sym typeface="+mn-ea"/>
                </a:rPr>
                <a:t>2.</a:t>
              </a:r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建立质量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安全保障体系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776775" y="4937489"/>
              <a:ext cx="2710815" cy="387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+mj-ea"/>
                  <a:ea typeface="+mj-ea"/>
                  <a:sym typeface="+mn-ea"/>
                </a:rPr>
                <a:t>3.</a:t>
              </a:r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建立安全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追溯体系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3" grpId="0"/>
      <p:bldP spid="49" grpId="0" animBg="1"/>
      <p:bldP spid="54" grpId="0" animBg="1"/>
      <p:bldP spid="5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-3175" y="-635"/>
            <a:ext cx="12205335" cy="6845935"/>
          </a:xfrm>
          <a:prstGeom prst="rect">
            <a:avLst/>
          </a:prstGeom>
          <a:pattFill prst="ltUpDiag">
            <a:fgClr>
              <a:schemeClr val="accent3"/>
            </a:fgClr>
            <a:bgClr>
              <a:schemeClr val="accent2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103925" y="310906"/>
            <a:ext cx="511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rPr>
              <a:t>打造四个优势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410544" y="0"/>
            <a:ext cx="681278" cy="895681"/>
          </a:xfrm>
          <a:prstGeom prst="rect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/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47862" y="384930"/>
            <a:ext cx="406642" cy="406640"/>
            <a:chOff x="2715905" y="-1569492"/>
            <a:chExt cx="504967" cy="504965"/>
          </a:xfrm>
        </p:grpSpPr>
        <p:sp>
          <p:nvSpPr>
            <p:cNvPr id="4" name="椭圆 3"/>
            <p:cNvSpPr/>
            <p:nvPr/>
          </p:nvSpPr>
          <p:spPr bwMode="auto">
            <a:xfrm>
              <a:off x="2715905" y="-1569492"/>
              <a:ext cx="504967" cy="50496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2866412" y="-1499768"/>
              <a:ext cx="237492" cy="365515"/>
            </a:xfrm>
            <a:custGeom>
              <a:avLst/>
              <a:gdLst>
                <a:gd name="connsiteX0" fmla="*/ 100900 w 437806"/>
                <a:gd name="connsiteY0" fmla="*/ 0 h 673810"/>
                <a:gd name="connsiteX1" fmla="*/ 437806 w 437806"/>
                <a:gd name="connsiteY1" fmla="*/ 336905 h 673810"/>
                <a:gd name="connsiteX2" fmla="*/ 100900 w 437806"/>
                <a:gd name="connsiteY2" fmla="*/ 673810 h 673810"/>
                <a:gd name="connsiteX3" fmla="*/ 0 w 437806"/>
                <a:gd name="connsiteY3" fmla="*/ 572910 h 673810"/>
                <a:gd name="connsiteX4" fmla="*/ 236006 w 437806"/>
                <a:gd name="connsiteY4" fmla="*/ 336905 h 673810"/>
                <a:gd name="connsiteX5" fmla="*/ 0 w 437806"/>
                <a:gd name="connsiteY5" fmla="*/ 100900 h 67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7806" h="673810">
                  <a:moveTo>
                    <a:pt x="100900" y="0"/>
                  </a:moveTo>
                  <a:lnTo>
                    <a:pt x="437806" y="336905"/>
                  </a:lnTo>
                  <a:lnTo>
                    <a:pt x="100900" y="673810"/>
                  </a:lnTo>
                  <a:lnTo>
                    <a:pt x="0" y="572910"/>
                  </a:lnTo>
                  <a:lnTo>
                    <a:pt x="236006" y="336905"/>
                  </a:lnTo>
                  <a:lnTo>
                    <a:pt x="0" y="10090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099185" y="1894205"/>
            <a:ext cx="3422650" cy="3416300"/>
            <a:chOff x="1731" y="2983"/>
            <a:chExt cx="5390" cy="5380"/>
          </a:xfrm>
        </p:grpSpPr>
        <p:sp>
          <p:nvSpPr>
            <p:cNvPr id="17" name="Teardrop 7"/>
            <p:cNvSpPr/>
            <p:nvPr/>
          </p:nvSpPr>
          <p:spPr>
            <a:xfrm rot="16200000">
              <a:off x="4041" y="5283"/>
              <a:ext cx="3080" cy="3080"/>
            </a:xfrm>
            <a:prstGeom prst="teardrop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" lIns="36000" tIns="36000" rIns="108000" rtlCol="0" anchor="ctr"/>
            <a:lstStyle/>
            <a:p>
              <a:pPr algn="ctr"/>
              <a:endParaRPr lang="th-TH" sz="3600" dirty="0"/>
            </a:p>
          </p:txBody>
        </p:sp>
        <p:sp>
          <p:nvSpPr>
            <p:cNvPr id="11" name="Teardrop 10"/>
            <p:cNvSpPr/>
            <p:nvPr/>
          </p:nvSpPr>
          <p:spPr>
            <a:xfrm rot="10800000">
              <a:off x="4041" y="2983"/>
              <a:ext cx="2191" cy="2191"/>
            </a:xfrm>
            <a:prstGeom prst="teardrop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270" tIns="36000" rIns="36000" rtlCol="0" anchor="ctr"/>
            <a:lstStyle/>
            <a:p>
              <a:pPr algn="ctr"/>
              <a:endParaRPr lang="th-TH" sz="4000" dirty="0"/>
            </a:p>
          </p:txBody>
        </p:sp>
        <p:sp>
          <p:nvSpPr>
            <p:cNvPr id="9" name="Teardrop 6"/>
            <p:cNvSpPr/>
            <p:nvPr/>
          </p:nvSpPr>
          <p:spPr>
            <a:xfrm>
              <a:off x="1743" y="5283"/>
              <a:ext cx="2191" cy="2191"/>
            </a:xfrm>
            <a:prstGeom prst="teardrop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tIns="72000" rIns="108000" rtlCol="0" anchor="ctr"/>
            <a:lstStyle/>
            <a:p>
              <a:pPr algn="ctr"/>
              <a:endParaRPr lang="th-TH" sz="3600" dirty="0"/>
            </a:p>
          </p:txBody>
        </p:sp>
        <p:sp>
          <p:nvSpPr>
            <p:cNvPr id="7" name="Teardrop 8"/>
            <p:cNvSpPr/>
            <p:nvPr/>
          </p:nvSpPr>
          <p:spPr>
            <a:xfrm rot="5400000">
              <a:off x="1731" y="3006"/>
              <a:ext cx="2191" cy="2191"/>
            </a:xfrm>
            <a:prstGeom prst="teardrop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270" lIns="108000" tIns="36000" rIns="0" rtlCol="0" anchor="ctr"/>
            <a:lstStyle/>
            <a:p>
              <a:pPr algn="ctr"/>
              <a:endParaRPr lang="th-TH" sz="3600" dirty="0"/>
            </a:p>
          </p:txBody>
        </p:sp>
        <p:sp>
          <p:nvSpPr>
            <p:cNvPr id="13" name="Freeform 52"/>
            <p:cNvSpPr>
              <a:spLocks noEditPoints="1"/>
            </p:cNvSpPr>
            <p:nvPr/>
          </p:nvSpPr>
          <p:spPr bwMode="auto">
            <a:xfrm>
              <a:off x="2388" y="5838"/>
              <a:ext cx="900" cy="969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rgbClr val="313D4D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42"/>
            <p:cNvSpPr>
              <a:spLocks noEditPoints="1"/>
            </p:cNvSpPr>
            <p:nvPr/>
          </p:nvSpPr>
          <p:spPr bwMode="auto">
            <a:xfrm>
              <a:off x="5091" y="6322"/>
              <a:ext cx="981" cy="844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rgbClr val="B81D3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178"/>
            <p:cNvSpPr>
              <a:spLocks noEditPoints="1"/>
            </p:cNvSpPr>
            <p:nvPr/>
          </p:nvSpPr>
          <p:spPr bwMode="auto">
            <a:xfrm>
              <a:off x="4646" y="3732"/>
              <a:ext cx="981" cy="739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50" y="99"/>
                </a:cxn>
                <a:cxn ang="0">
                  <a:pos x="29" y="99"/>
                </a:cxn>
                <a:cxn ang="0">
                  <a:pos x="29" y="60"/>
                </a:cxn>
                <a:cxn ang="0">
                  <a:pos x="50" y="60"/>
                </a:cxn>
                <a:cxn ang="0">
                  <a:pos x="50" y="99"/>
                </a:cxn>
                <a:cxn ang="0">
                  <a:pos x="78" y="99"/>
                </a:cxn>
                <a:cxn ang="0">
                  <a:pos x="59" y="99"/>
                </a:cxn>
                <a:cxn ang="0">
                  <a:pos x="59" y="19"/>
                </a:cxn>
                <a:cxn ang="0">
                  <a:pos x="78" y="19"/>
                </a:cxn>
                <a:cxn ang="0">
                  <a:pos x="78" y="99"/>
                </a:cxn>
                <a:cxn ang="0">
                  <a:pos x="109" y="99"/>
                </a:cxn>
                <a:cxn ang="0">
                  <a:pos x="89" y="99"/>
                </a:cxn>
                <a:cxn ang="0">
                  <a:pos x="89" y="39"/>
                </a:cxn>
                <a:cxn ang="0">
                  <a:pos x="109" y="39"/>
                </a:cxn>
                <a:cxn ang="0">
                  <a:pos x="109" y="99"/>
                </a:cxn>
                <a:cxn ang="0">
                  <a:pos x="139" y="99"/>
                </a:cxn>
                <a:cxn ang="0">
                  <a:pos x="119" y="99"/>
                </a:cxn>
                <a:cxn ang="0">
                  <a:pos x="119" y="11"/>
                </a:cxn>
                <a:cxn ang="0">
                  <a:pos x="139" y="11"/>
                </a:cxn>
                <a:cxn ang="0">
                  <a:pos x="139" y="99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rgbClr val="313D4D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86"/>
            <p:cNvSpPr>
              <a:spLocks noEditPoints="1"/>
            </p:cNvSpPr>
            <p:nvPr/>
          </p:nvSpPr>
          <p:spPr bwMode="auto">
            <a:xfrm>
              <a:off x="2503" y="3582"/>
              <a:ext cx="672" cy="1130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rgbClr val="D1243C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737133" y="1356715"/>
            <a:ext cx="1712307" cy="398780"/>
            <a:chOff x="6167028" y="2135225"/>
            <a:chExt cx="1712307" cy="398780"/>
          </a:xfrm>
        </p:grpSpPr>
        <p:sp>
          <p:nvSpPr>
            <p:cNvPr id="19" name="Rounded Rectangle 72"/>
            <p:cNvSpPr/>
            <p:nvPr/>
          </p:nvSpPr>
          <p:spPr>
            <a:xfrm>
              <a:off x="6167028" y="2167575"/>
              <a:ext cx="1712307" cy="333530"/>
            </a:xfrm>
            <a:prstGeom prst="roundRect">
              <a:avLst>
                <a:gd name="adj" fmla="val 21110"/>
              </a:avLst>
            </a:prstGeom>
            <a:solidFill>
              <a:srgbClr val="CB233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253049" y="2135225"/>
              <a:ext cx="1540264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品项领先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806723" y="1389100"/>
            <a:ext cx="1712307" cy="398780"/>
            <a:chOff x="8786403" y="2135225"/>
            <a:chExt cx="1712307" cy="398780"/>
          </a:xfrm>
        </p:grpSpPr>
        <p:sp>
          <p:nvSpPr>
            <p:cNvPr id="22" name="Rounded Rectangle 72"/>
            <p:cNvSpPr/>
            <p:nvPr/>
          </p:nvSpPr>
          <p:spPr>
            <a:xfrm>
              <a:off x="8786403" y="2167575"/>
              <a:ext cx="1712307" cy="333530"/>
            </a:xfrm>
            <a:prstGeom prst="roundRect">
              <a:avLst>
                <a:gd name="adj" fmla="val 21110"/>
              </a:avLst>
            </a:prstGeom>
            <a:solidFill>
              <a:srgbClr val="42526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872424" y="2135225"/>
              <a:ext cx="1540264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实力团队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641883" y="4128491"/>
            <a:ext cx="1712307" cy="398780"/>
            <a:chOff x="6167028" y="3933546"/>
            <a:chExt cx="1712307" cy="398780"/>
          </a:xfrm>
        </p:grpSpPr>
        <p:sp>
          <p:nvSpPr>
            <p:cNvPr id="29" name="Rounded Rectangle 72"/>
            <p:cNvSpPr/>
            <p:nvPr/>
          </p:nvSpPr>
          <p:spPr>
            <a:xfrm>
              <a:off x="6167028" y="3965896"/>
              <a:ext cx="1712307" cy="333530"/>
            </a:xfrm>
            <a:prstGeom prst="roundRect">
              <a:avLst>
                <a:gd name="adj" fmla="val 21110"/>
              </a:avLst>
            </a:prstGeom>
            <a:solidFill>
              <a:srgbClr val="42526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253049" y="3933546"/>
              <a:ext cx="1540264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价格优势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711473" y="4129126"/>
            <a:ext cx="1712307" cy="398780"/>
            <a:chOff x="8786403" y="3933546"/>
            <a:chExt cx="1712307" cy="398780"/>
          </a:xfrm>
        </p:grpSpPr>
        <p:sp>
          <p:nvSpPr>
            <p:cNvPr id="30" name="Rounded Rectangle 72"/>
            <p:cNvSpPr/>
            <p:nvPr/>
          </p:nvSpPr>
          <p:spPr>
            <a:xfrm>
              <a:off x="8786403" y="3965896"/>
              <a:ext cx="1712307" cy="333530"/>
            </a:xfrm>
            <a:prstGeom prst="roundRect">
              <a:avLst>
                <a:gd name="adj" fmla="val 21110"/>
              </a:avLst>
            </a:prstGeom>
            <a:solidFill>
              <a:srgbClr val="CB233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872424" y="3933546"/>
              <a:ext cx="1540264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物联网支持</a:t>
              </a:r>
            </a:p>
          </p:txBody>
        </p:sp>
      </p:grpSp>
      <p:sp>
        <p:nvSpPr>
          <p:cNvPr id="31" name="TextBox 15"/>
          <p:cNvSpPr txBox="1"/>
          <p:nvPr/>
        </p:nvSpPr>
        <p:spPr>
          <a:xfrm>
            <a:off x="5364078" y="1879817"/>
            <a:ext cx="2459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 algn="ctr">
              <a:defRPr/>
            </a:pPr>
            <a:r>
              <a:rPr lang="zh-CN" altLang="en-US" b="1">
                <a:solidFill>
                  <a:schemeClr val="bg1"/>
                </a:solidFill>
              </a:rPr>
              <a:t>拥有国内优质品项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 descr="e7d195523061f1c0600ade85ab8d19863d296bbd6d3c8047FB0A4867354E4F1E3A7DEAE3C4C4B5C9777EC9E9D7F78045DB0296A4194571101A21F67FC7D6C39966CE50B69116E2EE84E571E25F3C0CCE19B7BA3F947E0899F8B654DDF63CBC54889BD665B879A243CED6339B4F4AAD5F6D1EDF9135418660BA3FBA18744DAFA98EABC1EED731EA6833863FD2C33712174ACE2AD755DACFBF"/>
          <p:cNvSpPr/>
          <p:nvPr/>
        </p:nvSpPr>
        <p:spPr>
          <a:xfrm>
            <a:off x="5505450" y="2249170"/>
            <a:ext cx="2318385" cy="1250950"/>
          </a:xfrm>
          <a:prstGeom prst="rect">
            <a:avLst/>
          </a:prstGeom>
          <a:noFill/>
        </p:spPr>
        <p:txBody>
          <a:bodyPr wrap="square" lIns="107986" tIns="35995" bIns="35995" rtlCol="0">
            <a:spAutoFit/>
          </a:bodyPr>
          <a:lstStyle/>
          <a:p>
            <a:pPr marL="171450" indent="-171450" algn="just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采用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高科技专利品项，满足不同客户的需求。</a:t>
            </a:r>
          </a:p>
          <a:p>
            <a:pPr marL="171450" indent="-171450" algn="just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只需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20-30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分钟做完一次项目，效果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显著。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15"/>
          <p:cNvSpPr txBox="1"/>
          <p:nvPr/>
        </p:nvSpPr>
        <p:spPr>
          <a:xfrm>
            <a:off x="8504829" y="1893929"/>
            <a:ext cx="254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>
              <a:defRPr/>
            </a:pPr>
            <a:r>
              <a:rPr lang="zh-CN" altLang="en-US" sz="1800" b="1">
                <a:solidFill>
                  <a:schemeClr val="bg1"/>
                </a:solidFill>
              </a:rPr>
              <a:t>专家团队</a:t>
            </a:r>
          </a:p>
        </p:txBody>
      </p:sp>
      <p:sp>
        <p:nvSpPr>
          <p:cNvPr id="38" name="矩形 37" descr="e7d195523061f1c0600ade85ab8d19863d296bbd6d3c8047FB0A4867354E4F1E3A7DEAE3C4C4B5C9777EC9E9D7F78045DB0296A4194571101A21F67FC7D6C39966CE50B69116E2EE84E571E25F3C0CCE19B7BA3F947E0899F8B654DDF63CBC54889BD665B879A243CED6339B4F4AAD5F6D1EDF9135418660BA3FBA18744DAFA98EABC1EED731EA6833863FD2C33712174ACE2AD755DACFBF"/>
          <p:cNvSpPr/>
          <p:nvPr/>
        </p:nvSpPr>
        <p:spPr>
          <a:xfrm>
            <a:off x="8542347" y="2248907"/>
            <a:ext cx="2470484" cy="934083"/>
          </a:xfrm>
          <a:prstGeom prst="rect">
            <a:avLst/>
          </a:prstGeom>
          <a:noFill/>
        </p:spPr>
        <p:txBody>
          <a:bodyPr wrap="square" lIns="107986" tIns="35995" bIns="35995" rtlCol="0">
            <a:spAutoFit/>
          </a:bodyPr>
          <a:lstStyle/>
          <a:p>
            <a:pPr marL="171450" indent="-171450" algn="just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年产品管理经营精英</a:t>
            </a:r>
          </a:p>
          <a:p>
            <a:pPr marL="171450" indent="-171450" algn="just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年业内品项厂商精英</a:t>
            </a:r>
          </a:p>
          <a:p>
            <a:pPr marL="171450" indent="-171450" algn="just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年互联网经营精英</a:t>
            </a:r>
          </a:p>
        </p:txBody>
      </p:sp>
      <p:sp>
        <p:nvSpPr>
          <p:cNvPr id="44" name="TextBox 15"/>
          <p:cNvSpPr txBox="1"/>
          <p:nvPr/>
        </p:nvSpPr>
        <p:spPr>
          <a:xfrm>
            <a:off x="5296207" y="4671051"/>
            <a:ext cx="254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>
              <a:defRPr/>
            </a:pPr>
            <a:r>
              <a:rPr lang="zh-CN" altLang="en-US" sz="1800" b="1">
                <a:solidFill>
                  <a:schemeClr val="bg1"/>
                </a:solidFill>
              </a:rPr>
              <a:t>小项目大作为</a:t>
            </a:r>
          </a:p>
        </p:txBody>
      </p:sp>
      <p:sp>
        <p:nvSpPr>
          <p:cNvPr id="54" name="矩形 53" descr="e7d195523061f1c0600ade85ab8d19863d296bbd6d3c8047FB0A4867354E4F1E3A7DEAE3C4C4B5C9777EC9E9D7F78045DB0296A4194571101A21F67FC7D6C39966CE50B69116E2EE84E571E25F3C0CCE19B7BA3F947E0899F8B654DDF63CBC54889BD665B879A243CED6339B4F4AAD5F6D1EDF9135418660BA3FBA18744DAFA98EABC1EED731EA6833863FD2C33712174ACE2AD755DACFBF"/>
          <p:cNvSpPr/>
          <p:nvPr/>
        </p:nvSpPr>
        <p:spPr>
          <a:xfrm>
            <a:off x="5484890" y="4987293"/>
            <a:ext cx="2358189" cy="1229548"/>
          </a:xfrm>
          <a:prstGeom prst="rect">
            <a:avLst/>
          </a:prstGeom>
          <a:noFill/>
        </p:spPr>
        <p:txBody>
          <a:bodyPr wrap="square" lIns="107986" tIns="35995" bIns="35995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利用最新进最有效的品项，才用体验式销售，网上下单，现下体验的营销模式。</a:t>
            </a:r>
          </a:p>
        </p:txBody>
      </p:sp>
      <p:sp>
        <p:nvSpPr>
          <p:cNvPr id="55" name="TextBox 15"/>
          <p:cNvSpPr txBox="1"/>
          <p:nvPr/>
        </p:nvSpPr>
        <p:spPr>
          <a:xfrm>
            <a:off x="8797290" y="4618990"/>
            <a:ext cx="14916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>
              <a:defRPr/>
            </a:pPr>
            <a:r>
              <a:rPr lang="zh-CN" altLang="en-US" sz="1800" b="1">
                <a:solidFill>
                  <a:schemeClr val="bg1"/>
                </a:solidFill>
              </a:rPr>
              <a:t>售后体系</a:t>
            </a:r>
          </a:p>
        </p:txBody>
      </p:sp>
      <p:sp>
        <p:nvSpPr>
          <p:cNvPr id="56" name="矩形 55" descr="e7d195523061f1c0600ade85ab8d19863d296bbd6d3c8047FB0A4867354E4F1E3A7DEAE3C4C4B5C9777EC9E9D7F78045DB0296A4194571101A21F67FC7D6C39966CE50B69116E2EE84E571E25F3C0CCE19B7BA3F947E0899F8B654DDF63CBC54889BD665B879A243CED6339B4F4AAD5F6D1EDF9135418660BA3FBA18744DAFA98EABC1EED731EA6833863FD2C33712174ACE2AD755DACFBF"/>
          <p:cNvSpPr/>
          <p:nvPr/>
        </p:nvSpPr>
        <p:spPr>
          <a:xfrm>
            <a:off x="8503914" y="4987494"/>
            <a:ext cx="2358189" cy="934083"/>
          </a:xfrm>
          <a:prstGeom prst="rect">
            <a:avLst/>
          </a:prstGeom>
          <a:noFill/>
        </p:spPr>
        <p:txBody>
          <a:bodyPr wrap="square" lIns="107986" tIns="35995" bIns="35995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大数据管理中心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网络客户管理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售后退还保障体系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/>
      <p:bldP spid="37" grpId="0"/>
      <p:bldP spid="38" grpId="0"/>
      <p:bldP spid="44" grpId="0"/>
      <p:bldP spid="54" grpId="0"/>
      <p:bldP spid="55" grpId="0"/>
      <p:bldP spid="5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310" y="1397"/>
            <a:ext cx="9357360" cy="3572256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 bwMode="auto">
          <a:xfrm>
            <a:off x="-21505" y="-1397"/>
            <a:ext cx="12247245" cy="3575050"/>
          </a:xfrm>
          <a:prstGeom prst="rect">
            <a:avLst/>
          </a:prstGeom>
          <a:gradFill>
            <a:gsLst>
              <a:gs pos="49000">
                <a:schemeClr val="tx1">
                  <a:alpha val="55000"/>
                </a:schemeClr>
              </a:gs>
              <a:gs pos="24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092200" y="4326255"/>
            <a:ext cx="3364865" cy="2091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>
                <a:latin typeface="+mn-lt"/>
                <a:ea typeface="+mn-ea"/>
                <a:cs typeface="+mn-ea"/>
                <a:sym typeface="+mn-lt"/>
              </a:rPr>
              <a:t>通过举办创意大赛、提供扶持政策等方式，为青年职工提供创新的动力和环境，扶持一批有闯劲的员工为企业发展添动力。</a:t>
            </a: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318500" y="3803650"/>
            <a:ext cx="3273425" cy="2091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>
                <a:latin typeface="+mn-lt"/>
                <a:ea typeface="+mn-ea"/>
                <a:cs typeface="+mn-ea"/>
                <a:sym typeface="+mn-lt"/>
              </a:rPr>
              <a:t>设计合理的考核指标，对于成绩显著的项目，给予政策和资金上的支持。成效显著的技术和流程创新，予以推广表彰。</a:t>
            </a: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103925" y="310906"/>
            <a:ext cx="511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zh-CN" altLang="en-US" sz="3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rPr>
              <a:t>推动创新优化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410544" y="0"/>
            <a:ext cx="681278" cy="895681"/>
          </a:xfrm>
          <a:prstGeom prst="rect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/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47862" y="384930"/>
            <a:ext cx="406642" cy="406640"/>
            <a:chOff x="2715905" y="-1569492"/>
            <a:chExt cx="504967" cy="504965"/>
          </a:xfrm>
        </p:grpSpPr>
        <p:sp>
          <p:nvSpPr>
            <p:cNvPr id="4" name="椭圆 3"/>
            <p:cNvSpPr/>
            <p:nvPr/>
          </p:nvSpPr>
          <p:spPr bwMode="auto">
            <a:xfrm>
              <a:off x="2715905" y="-1569492"/>
              <a:ext cx="504967" cy="50496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2866412" y="-1499768"/>
              <a:ext cx="237492" cy="365515"/>
            </a:xfrm>
            <a:custGeom>
              <a:avLst/>
              <a:gdLst>
                <a:gd name="connsiteX0" fmla="*/ 100900 w 437806"/>
                <a:gd name="connsiteY0" fmla="*/ 0 h 673810"/>
                <a:gd name="connsiteX1" fmla="*/ 437806 w 437806"/>
                <a:gd name="connsiteY1" fmla="*/ 336905 h 673810"/>
                <a:gd name="connsiteX2" fmla="*/ 100900 w 437806"/>
                <a:gd name="connsiteY2" fmla="*/ 673810 h 673810"/>
                <a:gd name="connsiteX3" fmla="*/ 0 w 437806"/>
                <a:gd name="connsiteY3" fmla="*/ 572910 h 673810"/>
                <a:gd name="connsiteX4" fmla="*/ 236006 w 437806"/>
                <a:gd name="connsiteY4" fmla="*/ 336905 h 673810"/>
                <a:gd name="connsiteX5" fmla="*/ 0 w 437806"/>
                <a:gd name="connsiteY5" fmla="*/ 100900 h 67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7806" h="673810">
                  <a:moveTo>
                    <a:pt x="100900" y="0"/>
                  </a:moveTo>
                  <a:lnTo>
                    <a:pt x="437806" y="336905"/>
                  </a:lnTo>
                  <a:lnTo>
                    <a:pt x="100900" y="673810"/>
                  </a:lnTo>
                  <a:lnTo>
                    <a:pt x="0" y="572910"/>
                  </a:lnTo>
                  <a:lnTo>
                    <a:pt x="236006" y="336905"/>
                  </a:lnTo>
                  <a:lnTo>
                    <a:pt x="0" y="10090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2" name="îSḷïde"/>
          <p:cNvGrpSpPr/>
          <p:nvPr/>
        </p:nvGrpSpPr>
        <p:grpSpPr>
          <a:xfrm>
            <a:off x="4559935" y="3689985"/>
            <a:ext cx="3403600" cy="2475230"/>
            <a:chOff x="4379297" y="1952067"/>
            <a:chExt cx="3054959" cy="2221859"/>
          </a:xfrm>
        </p:grpSpPr>
        <p:sp>
          <p:nvSpPr>
            <p:cNvPr id="57" name="ïślîďè"/>
            <p:cNvSpPr/>
            <p:nvPr/>
          </p:nvSpPr>
          <p:spPr>
            <a:xfrm rot="10800000">
              <a:off x="5947546" y="1952067"/>
              <a:ext cx="1486710" cy="1486710"/>
            </a:xfrm>
            <a:prstGeom prst="teardrop">
              <a:avLst/>
            </a:prstGeom>
            <a:solidFill>
              <a:srgbClr val="313D4D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58" name="iṩḻîḓê"/>
            <p:cNvSpPr/>
            <p:nvPr/>
          </p:nvSpPr>
          <p:spPr>
            <a:xfrm>
              <a:off x="4379297" y="2687216"/>
              <a:ext cx="1486710" cy="1486710"/>
            </a:xfrm>
            <a:prstGeom prst="teardrop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59" name="ïṧ1îḓé"/>
            <p:cNvSpPr txBox="1"/>
            <p:nvPr/>
          </p:nvSpPr>
          <p:spPr>
            <a:xfrm>
              <a:off x="6128208" y="2381048"/>
              <a:ext cx="1179384" cy="577461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1">
              <a:normAutofit fontScale="80000" lnSpcReduction="10000"/>
            </a:bodyPr>
            <a:lstStyle/>
            <a:p>
              <a:pPr algn="ctr" defTabSz="914400"/>
              <a:r>
                <a:rPr lang="zh-CN" altLang="en-US" sz="2800" b="1">
                  <a:solidFill>
                    <a:schemeClr val="bg1"/>
                  </a:solidFill>
                  <a:latin typeface="+mj-ea"/>
                  <a:ea typeface="+mj-ea"/>
                  <a:sym typeface="+mn-ea"/>
                </a:rPr>
                <a:t>成效考核</a:t>
              </a:r>
              <a:endParaRPr lang="zh-CN" altLang="en-US" sz="2000" b="1" i="1" dirty="0">
                <a:solidFill>
                  <a:schemeClr val="bg1"/>
                </a:solidFill>
              </a:endParaRPr>
            </a:p>
          </p:txBody>
        </p:sp>
        <p:sp>
          <p:nvSpPr>
            <p:cNvPr id="60" name="is1íḍê"/>
            <p:cNvSpPr txBox="1"/>
            <p:nvPr/>
          </p:nvSpPr>
          <p:spPr>
            <a:xfrm>
              <a:off x="4508819" y="3116197"/>
              <a:ext cx="1238371" cy="577461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1">
              <a:normAutofit fontScale="80000" lnSpcReduction="10000"/>
            </a:bodyPr>
            <a:lstStyle/>
            <a:p>
              <a:pPr algn="ctr" defTabSz="914400"/>
              <a:r>
                <a:rPr lang="zh-CN" altLang="en-US" sz="2800" b="1">
                  <a:solidFill>
                    <a:schemeClr val="bg1"/>
                  </a:solidFill>
                  <a:latin typeface="+mj-ea"/>
                  <a:ea typeface="+mj-ea"/>
                  <a:sym typeface="+mn-ea"/>
                </a:rPr>
                <a:t>创造条件</a:t>
              </a:r>
              <a:endParaRPr lang="zh-CN" altLang="en-US" sz="20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íšļíḍe"/>
          <p:cNvSpPr/>
          <p:nvPr/>
        </p:nvSpPr>
        <p:spPr>
          <a:xfrm>
            <a:off x="4098925" y="3803650"/>
            <a:ext cx="522605" cy="522605"/>
          </a:xfrm>
          <a:prstGeom prst="ellipse">
            <a:avLst/>
          </a:prstGeom>
          <a:noFill/>
          <a:ln w="25400" cap="flat" cmpd="sng" algn="ctr">
            <a:solidFill>
              <a:srgbClr val="BA1E3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8" name="ï$1îḑê"/>
          <p:cNvSpPr/>
          <p:nvPr/>
        </p:nvSpPr>
        <p:spPr>
          <a:xfrm>
            <a:off x="4251325" y="3961765"/>
            <a:ext cx="217170" cy="206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/>
          </a:p>
        </p:txBody>
      </p:sp>
      <p:sp>
        <p:nvSpPr>
          <p:cNvPr id="53" name="íṥḻïḑê"/>
          <p:cNvSpPr/>
          <p:nvPr/>
        </p:nvSpPr>
        <p:spPr>
          <a:xfrm>
            <a:off x="7795895" y="5793740"/>
            <a:ext cx="522605" cy="522605"/>
          </a:xfrm>
          <a:prstGeom prst="ellipse">
            <a:avLst/>
          </a:prstGeom>
          <a:noFill/>
          <a:ln w="25400" cap="flat" cmpd="sng" algn="ctr">
            <a:solidFill>
              <a:srgbClr val="313D4D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55" name="ïṧlîḍé"/>
          <p:cNvSpPr/>
          <p:nvPr/>
        </p:nvSpPr>
        <p:spPr>
          <a:xfrm>
            <a:off x="7963535" y="5974715"/>
            <a:ext cx="217170" cy="190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009" y="65310"/>
                </a:moveTo>
                <a:lnTo>
                  <a:pt x="117009" y="65310"/>
                </a:lnTo>
                <a:lnTo>
                  <a:pt x="117009" y="65310"/>
                </a:lnTo>
                <a:cubicBezTo>
                  <a:pt x="61993" y="91073"/>
                  <a:pt x="61993" y="91073"/>
                  <a:pt x="61993" y="91073"/>
                </a:cubicBezTo>
                <a:lnTo>
                  <a:pt x="61993" y="91073"/>
                </a:lnTo>
                <a:lnTo>
                  <a:pt x="61993" y="91073"/>
                </a:lnTo>
                <a:lnTo>
                  <a:pt x="61993" y="91073"/>
                </a:lnTo>
                <a:cubicBezTo>
                  <a:pt x="61993" y="92655"/>
                  <a:pt x="60598" y="92655"/>
                  <a:pt x="60598" y="92655"/>
                </a:cubicBezTo>
                <a:cubicBezTo>
                  <a:pt x="59202" y="92655"/>
                  <a:pt x="59202" y="92655"/>
                  <a:pt x="57807" y="91073"/>
                </a:cubicBezTo>
                <a:lnTo>
                  <a:pt x="57807" y="91073"/>
                </a:lnTo>
                <a:lnTo>
                  <a:pt x="57807" y="91073"/>
                </a:lnTo>
                <a:lnTo>
                  <a:pt x="57807" y="91073"/>
                </a:lnTo>
                <a:cubicBezTo>
                  <a:pt x="2990" y="65310"/>
                  <a:pt x="2990" y="65310"/>
                  <a:pt x="2990" y="65310"/>
                </a:cubicBezTo>
                <a:lnTo>
                  <a:pt x="2990" y="65310"/>
                </a:lnTo>
                <a:cubicBezTo>
                  <a:pt x="1395" y="65310"/>
                  <a:pt x="0" y="62146"/>
                  <a:pt x="0" y="60564"/>
                </a:cubicBezTo>
                <a:cubicBezTo>
                  <a:pt x="0" y="55819"/>
                  <a:pt x="2990" y="54237"/>
                  <a:pt x="5780" y="54237"/>
                </a:cubicBezTo>
                <a:cubicBezTo>
                  <a:pt x="7176" y="54237"/>
                  <a:pt x="7176" y="54237"/>
                  <a:pt x="8571" y="54237"/>
                </a:cubicBezTo>
                <a:lnTo>
                  <a:pt x="8571" y="54237"/>
                </a:lnTo>
                <a:lnTo>
                  <a:pt x="8571" y="54237"/>
                </a:lnTo>
                <a:lnTo>
                  <a:pt x="8571" y="54237"/>
                </a:lnTo>
                <a:cubicBezTo>
                  <a:pt x="60598" y="78192"/>
                  <a:pt x="60598" y="78192"/>
                  <a:pt x="60598" y="78192"/>
                </a:cubicBezTo>
                <a:cubicBezTo>
                  <a:pt x="112823" y="54237"/>
                  <a:pt x="112823" y="54237"/>
                  <a:pt x="112823" y="54237"/>
                </a:cubicBezTo>
                <a:lnTo>
                  <a:pt x="112823" y="54237"/>
                </a:lnTo>
                <a:lnTo>
                  <a:pt x="112823" y="54237"/>
                </a:lnTo>
                <a:lnTo>
                  <a:pt x="112823" y="54237"/>
                </a:lnTo>
                <a:lnTo>
                  <a:pt x="114219" y="54237"/>
                </a:lnTo>
                <a:cubicBezTo>
                  <a:pt x="118405" y="54237"/>
                  <a:pt x="119800" y="55819"/>
                  <a:pt x="119800" y="60564"/>
                </a:cubicBezTo>
                <a:cubicBezTo>
                  <a:pt x="119800" y="62146"/>
                  <a:pt x="118405" y="65310"/>
                  <a:pt x="117009" y="65310"/>
                </a:cubicBezTo>
                <a:close/>
                <a:moveTo>
                  <a:pt x="117009" y="38192"/>
                </a:moveTo>
                <a:lnTo>
                  <a:pt x="117009" y="38192"/>
                </a:lnTo>
                <a:lnTo>
                  <a:pt x="117009" y="38192"/>
                </a:lnTo>
                <a:cubicBezTo>
                  <a:pt x="61993" y="63728"/>
                  <a:pt x="61993" y="63728"/>
                  <a:pt x="61993" y="63728"/>
                </a:cubicBezTo>
                <a:lnTo>
                  <a:pt x="61993" y="63728"/>
                </a:lnTo>
                <a:lnTo>
                  <a:pt x="61993" y="63728"/>
                </a:lnTo>
                <a:lnTo>
                  <a:pt x="61993" y="63728"/>
                </a:lnTo>
                <a:lnTo>
                  <a:pt x="60598" y="63728"/>
                </a:lnTo>
                <a:cubicBezTo>
                  <a:pt x="59202" y="63728"/>
                  <a:pt x="59202" y="63728"/>
                  <a:pt x="57807" y="63728"/>
                </a:cubicBezTo>
                <a:lnTo>
                  <a:pt x="57807" y="63728"/>
                </a:lnTo>
                <a:lnTo>
                  <a:pt x="57807" y="63728"/>
                </a:lnTo>
                <a:lnTo>
                  <a:pt x="57807" y="63728"/>
                </a:lnTo>
                <a:cubicBezTo>
                  <a:pt x="2990" y="38192"/>
                  <a:pt x="2990" y="38192"/>
                  <a:pt x="2990" y="38192"/>
                </a:cubicBezTo>
                <a:lnTo>
                  <a:pt x="2990" y="38192"/>
                </a:lnTo>
                <a:cubicBezTo>
                  <a:pt x="1395" y="36610"/>
                  <a:pt x="0" y="35028"/>
                  <a:pt x="0" y="31864"/>
                </a:cubicBezTo>
                <a:cubicBezTo>
                  <a:pt x="0" y="30282"/>
                  <a:pt x="1395" y="27118"/>
                  <a:pt x="2990" y="27118"/>
                </a:cubicBezTo>
                <a:lnTo>
                  <a:pt x="2990" y="27118"/>
                </a:lnTo>
                <a:cubicBezTo>
                  <a:pt x="57807" y="1581"/>
                  <a:pt x="57807" y="1581"/>
                  <a:pt x="57807" y="1581"/>
                </a:cubicBezTo>
                <a:lnTo>
                  <a:pt x="57807" y="1581"/>
                </a:lnTo>
                <a:lnTo>
                  <a:pt x="57807" y="1581"/>
                </a:lnTo>
                <a:lnTo>
                  <a:pt x="57807" y="1581"/>
                </a:lnTo>
                <a:cubicBezTo>
                  <a:pt x="59202" y="0"/>
                  <a:pt x="59202" y="0"/>
                  <a:pt x="60598" y="0"/>
                </a:cubicBezTo>
                <a:cubicBezTo>
                  <a:pt x="60598" y="0"/>
                  <a:pt x="61993" y="0"/>
                  <a:pt x="61993" y="1581"/>
                </a:cubicBezTo>
                <a:lnTo>
                  <a:pt x="61993" y="1581"/>
                </a:lnTo>
                <a:lnTo>
                  <a:pt x="61993" y="1581"/>
                </a:lnTo>
                <a:lnTo>
                  <a:pt x="61993" y="1581"/>
                </a:lnTo>
                <a:cubicBezTo>
                  <a:pt x="117009" y="27118"/>
                  <a:pt x="117009" y="27118"/>
                  <a:pt x="117009" y="27118"/>
                </a:cubicBezTo>
                <a:lnTo>
                  <a:pt x="117009" y="27118"/>
                </a:lnTo>
                <a:cubicBezTo>
                  <a:pt x="118405" y="27118"/>
                  <a:pt x="119800" y="30282"/>
                  <a:pt x="119800" y="31864"/>
                </a:cubicBezTo>
                <a:cubicBezTo>
                  <a:pt x="119800" y="35028"/>
                  <a:pt x="118405" y="36610"/>
                  <a:pt x="117009" y="38192"/>
                </a:cubicBezTo>
                <a:close/>
                <a:moveTo>
                  <a:pt x="5780" y="81355"/>
                </a:moveTo>
                <a:lnTo>
                  <a:pt x="5780" y="81355"/>
                </a:lnTo>
                <a:cubicBezTo>
                  <a:pt x="7176" y="81355"/>
                  <a:pt x="7176" y="81355"/>
                  <a:pt x="8571" y="81355"/>
                </a:cubicBezTo>
                <a:lnTo>
                  <a:pt x="8571" y="81355"/>
                </a:lnTo>
                <a:lnTo>
                  <a:pt x="8571" y="81355"/>
                </a:lnTo>
                <a:lnTo>
                  <a:pt x="8571" y="81355"/>
                </a:lnTo>
                <a:cubicBezTo>
                  <a:pt x="60598" y="106892"/>
                  <a:pt x="60598" y="106892"/>
                  <a:pt x="60598" y="106892"/>
                </a:cubicBezTo>
                <a:cubicBezTo>
                  <a:pt x="112823" y="81355"/>
                  <a:pt x="112823" y="81355"/>
                  <a:pt x="112823" y="81355"/>
                </a:cubicBezTo>
                <a:lnTo>
                  <a:pt x="112823" y="81355"/>
                </a:lnTo>
                <a:lnTo>
                  <a:pt x="112823" y="81355"/>
                </a:lnTo>
                <a:lnTo>
                  <a:pt x="112823" y="81355"/>
                </a:lnTo>
                <a:lnTo>
                  <a:pt x="114219" y="81355"/>
                </a:lnTo>
                <a:cubicBezTo>
                  <a:pt x="118405" y="81355"/>
                  <a:pt x="119800" y="84519"/>
                  <a:pt x="119800" y="87683"/>
                </a:cubicBezTo>
                <a:cubicBezTo>
                  <a:pt x="119800" y="91073"/>
                  <a:pt x="118405" y="92655"/>
                  <a:pt x="117009" y="94237"/>
                </a:cubicBezTo>
                <a:lnTo>
                  <a:pt x="117009" y="94237"/>
                </a:lnTo>
                <a:cubicBezTo>
                  <a:pt x="61993" y="119774"/>
                  <a:pt x="61993" y="119774"/>
                  <a:pt x="61993" y="119774"/>
                </a:cubicBezTo>
                <a:lnTo>
                  <a:pt x="61993" y="119774"/>
                </a:lnTo>
                <a:lnTo>
                  <a:pt x="61993" y="119774"/>
                </a:lnTo>
                <a:lnTo>
                  <a:pt x="61993" y="119774"/>
                </a:lnTo>
                <a:lnTo>
                  <a:pt x="60598" y="119774"/>
                </a:lnTo>
                <a:cubicBezTo>
                  <a:pt x="59202" y="119774"/>
                  <a:pt x="59202" y="119774"/>
                  <a:pt x="57807" y="119774"/>
                </a:cubicBezTo>
                <a:lnTo>
                  <a:pt x="57807" y="119774"/>
                </a:lnTo>
                <a:lnTo>
                  <a:pt x="57807" y="119774"/>
                </a:lnTo>
                <a:lnTo>
                  <a:pt x="57807" y="119774"/>
                </a:lnTo>
                <a:cubicBezTo>
                  <a:pt x="2990" y="94237"/>
                  <a:pt x="2990" y="94237"/>
                  <a:pt x="2990" y="94237"/>
                </a:cubicBezTo>
                <a:lnTo>
                  <a:pt x="2990" y="94237"/>
                </a:lnTo>
                <a:cubicBezTo>
                  <a:pt x="1395" y="92655"/>
                  <a:pt x="0" y="91073"/>
                  <a:pt x="0" y="87683"/>
                </a:cubicBezTo>
                <a:cubicBezTo>
                  <a:pt x="0" y="84519"/>
                  <a:pt x="2990" y="81355"/>
                  <a:pt x="5780" y="81355"/>
                </a:cubicBezTo>
                <a:close/>
              </a:path>
            </a:pathLst>
          </a:custGeom>
          <a:solidFill>
            <a:srgbClr val="313D4D"/>
          </a:solidFill>
          <a:ln>
            <a:noFill/>
          </a:ln>
          <a:effectLst/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9" grpId="0"/>
      <p:bldP spid="2" grpId="0" animBg="1"/>
      <p:bldP spid="8" grpId="0" animBg="1"/>
      <p:bldP spid="53" grpId="0" animBg="1"/>
      <p:bldP spid="5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Callout 55"/>
          <p:cNvSpPr/>
          <p:nvPr/>
        </p:nvSpPr>
        <p:spPr>
          <a:xfrm>
            <a:off x="8805071" y="1661765"/>
            <a:ext cx="2318464" cy="3703925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0"/>
            </a:avLst>
          </a:prstGeom>
          <a:solidFill>
            <a:srgbClr val="CB233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wn Arrow Callout 55"/>
          <p:cNvSpPr/>
          <p:nvPr/>
        </p:nvSpPr>
        <p:spPr>
          <a:xfrm>
            <a:off x="5984084" y="2068166"/>
            <a:ext cx="2318464" cy="3703925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0"/>
            </a:avLst>
          </a:prstGeom>
          <a:solidFill>
            <a:srgbClr val="313D4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own Arrow Callout 55"/>
          <p:cNvSpPr/>
          <p:nvPr/>
        </p:nvSpPr>
        <p:spPr>
          <a:xfrm>
            <a:off x="3163096" y="1661766"/>
            <a:ext cx="2318464" cy="3703925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0"/>
            </a:avLst>
          </a:prstGeom>
          <a:solidFill>
            <a:srgbClr val="CB233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1103925" y="310906"/>
            <a:ext cx="511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zh-CN" altLang="en-US" sz="32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rPr>
              <a:t>提升工作效率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410544" y="0"/>
            <a:ext cx="681278" cy="895681"/>
          </a:xfrm>
          <a:prstGeom prst="rect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/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47862" y="384930"/>
            <a:ext cx="406642" cy="406640"/>
            <a:chOff x="2715905" y="-1569492"/>
            <a:chExt cx="504967" cy="504965"/>
          </a:xfrm>
        </p:grpSpPr>
        <p:sp>
          <p:nvSpPr>
            <p:cNvPr id="4" name="椭圆 3"/>
            <p:cNvSpPr/>
            <p:nvPr/>
          </p:nvSpPr>
          <p:spPr bwMode="auto">
            <a:xfrm>
              <a:off x="2715905" y="-1569492"/>
              <a:ext cx="504967" cy="50496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2866412" y="-1499768"/>
              <a:ext cx="237492" cy="365515"/>
            </a:xfrm>
            <a:custGeom>
              <a:avLst/>
              <a:gdLst>
                <a:gd name="connsiteX0" fmla="*/ 100900 w 437806"/>
                <a:gd name="connsiteY0" fmla="*/ 0 h 673810"/>
                <a:gd name="connsiteX1" fmla="*/ 437806 w 437806"/>
                <a:gd name="connsiteY1" fmla="*/ 336905 h 673810"/>
                <a:gd name="connsiteX2" fmla="*/ 100900 w 437806"/>
                <a:gd name="connsiteY2" fmla="*/ 673810 h 673810"/>
                <a:gd name="connsiteX3" fmla="*/ 0 w 437806"/>
                <a:gd name="connsiteY3" fmla="*/ 572910 h 673810"/>
                <a:gd name="connsiteX4" fmla="*/ 236006 w 437806"/>
                <a:gd name="connsiteY4" fmla="*/ 336905 h 673810"/>
                <a:gd name="connsiteX5" fmla="*/ 0 w 437806"/>
                <a:gd name="connsiteY5" fmla="*/ 100900 h 67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7806" h="673810">
                  <a:moveTo>
                    <a:pt x="100900" y="0"/>
                  </a:moveTo>
                  <a:lnTo>
                    <a:pt x="437806" y="336905"/>
                  </a:lnTo>
                  <a:lnTo>
                    <a:pt x="100900" y="673810"/>
                  </a:lnTo>
                  <a:lnTo>
                    <a:pt x="0" y="572910"/>
                  </a:lnTo>
                  <a:lnTo>
                    <a:pt x="236006" y="336905"/>
                  </a:lnTo>
                  <a:lnTo>
                    <a:pt x="0" y="10090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3863776" y="2304762"/>
            <a:ext cx="9165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1</a:t>
            </a:r>
            <a:endParaRPr lang="en-US" altLang="zh-CN" sz="4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569480" y="2854760"/>
            <a:ext cx="11488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44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</a:t>
            </a:r>
            <a:endParaRPr lang="en-US" altLang="zh-CN" sz="4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555845" y="2446265"/>
            <a:ext cx="8178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44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3</a:t>
            </a:r>
            <a:endParaRPr lang="en-US" altLang="zh-CN" sz="4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5" name="Oval 65"/>
          <p:cNvSpPr>
            <a:spLocks noChangeArrowheads="1"/>
          </p:cNvSpPr>
          <p:nvPr/>
        </p:nvSpPr>
        <p:spPr bwMode="auto">
          <a:xfrm flipH="1">
            <a:off x="473369" y="5885397"/>
            <a:ext cx="2331535" cy="125306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313D4D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6" name="Group 4"/>
          <p:cNvGrpSpPr>
            <a:grpSpLocks noChangeAspect="1"/>
          </p:cNvGrpSpPr>
          <p:nvPr/>
        </p:nvGrpSpPr>
        <p:grpSpPr bwMode="auto">
          <a:xfrm flipH="1">
            <a:off x="660591" y="2422830"/>
            <a:ext cx="1803561" cy="3448025"/>
            <a:chOff x="3090" y="1563"/>
            <a:chExt cx="1281" cy="2449"/>
          </a:xfrm>
        </p:grpSpPr>
        <p:sp>
          <p:nvSpPr>
            <p:cNvPr id="4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090" y="1563"/>
              <a:ext cx="1280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5"/>
            <p:cNvSpPr/>
            <p:nvPr/>
          </p:nvSpPr>
          <p:spPr bwMode="auto">
            <a:xfrm>
              <a:off x="4079" y="3799"/>
              <a:ext cx="140" cy="213"/>
            </a:xfrm>
            <a:custGeom>
              <a:avLst/>
              <a:gdLst>
                <a:gd name="T0" fmla="*/ 67 w 103"/>
                <a:gd name="T1" fmla="*/ 3 h 158"/>
                <a:gd name="T2" fmla="*/ 31 w 103"/>
                <a:gd name="T3" fmla="*/ 58 h 158"/>
                <a:gd name="T4" fmla="*/ 25 w 103"/>
                <a:gd name="T5" fmla="*/ 132 h 158"/>
                <a:gd name="T6" fmla="*/ 17 w 103"/>
                <a:gd name="T7" fmla="*/ 157 h 158"/>
                <a:gd name="T8" fmla="*/ 53 w 103"/>
                <a:gd name="T9" fmla="*/ 156 h 158"/>
                <a:gd name="T10" fmla="*/ 87 w 103"/>
                <a:gd name="T11" fmla="*/ 74 h 158"/>
                <a:gd name="T12" fmla="*/ 83 w 103"/>
                <a:gd name="T13" fmla="*/ 60 h 158"/>
                <a:gd name="T14" fmla="*/ 93 w 103"/>
                <a:gd name="T15" fmla="*/ 63 h 158"/>
                <a:gd name="T16" fmla="*/ 103 w 103"/>
                <a:gd name="T17" fmla="*/ 30 h 158"/>
                <a:gd name="T18" fmla="*/ 67 w 103"/>
                <a:gd name="T1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58">
                  <a:moveTo>
                    <a:pt x="67" y="3"/>
                  </a:moveTo>
                  <a:cubicBezTo>
                    <a:pt x="67" y="3"/>
                    <a:pt x="52" y="45"/>
                    <a:pt x="31" y="58"/>
                  </a:cubicBezTo>
                  <a:cubicBezTo>
                    <a:pt x="27" y="83"/>
                    <a:pt x="41" y="114"/>
                    <a:pt x="25" y="132"/>
                  </a:cubicBezTo>
                  <a:cubicBezTo>
                    <a:pt x="16" y="135"/>
                    <a:pt x="0" y="158"/>
                    <a:pt x="17" y="157"/>
                  </a:cubicBezTo>
                  <a:cubicBezTo>
                    <a:pt x="53" y="156"/>
                    <a:pt x="53" y="156"/>
                    <a:pt x="53" y="156"/>
                  </a:cubicBezTo>
                  <a:cubicBezTo>
                    <a:pt x="87" y="74"/>
                    <a:pt x="87" y="74"/>
                    <a:pt x="87" y="74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93" y="63"/>
                    <a:pt x="93" y="63"/>
                    <a:pt x="93" y="63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30"/>
                    <a:pt x="85" y="0"/>
                    <a:pt x="67" y="3"/>
                  </a:cubicBezTo>
                  <a:close/>
                </a:path>
              </a:pathLst>
            </a:custGeom>
            <a:solidFill>
              <a:srgbClr val="120F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6"/>
            <p:cNvSpPr/>
            <p:nvPr/>
          </p:nvSpPr>
          <p:spPr bwMode="auto">
            <a:xfrm>
              <a:off x="3684" y="2885"/>
              <a:ext cx="501" cy="1008"/>
            </a:xfrm>
            <a:custGeom>
              <a:avLst/>
              <a:gdLst>
                <a:gd name="T0" fmla="*/ 0 w 369"/>
                <a:gd name="T1" fmla="*/ 20 h 745"/>
                <a:gd name="T2" fmla="*/ 21 w 369"/>
                <a:gd name="T3" fmla="*/ 412 h 745"/>
                <a:gd name="T4" fmla="*/ 314 w 369"/>
                <a:gd name="T5" fmla="*/ 745 h 745"/>
                <a:gd name="T6" fmla="*/ 369 w 369"/>
                <a:gd name="T7" fmla="*/ 677 h 745"/>
                <a:gd name="T8" fmla="*/ 116 w 369"/>
                <a:gd name="T9" fmla="*/ 365 h 745"/>
                <a:gd name="T10" fmla="*/ 132 w 369"/>
                <a:gd name="T11" fmla="*/ 106 h 745"/>
                <a:gd name="T12" fmla="*/ 136 w 369"/>
                <a:gd name="T13" fmla="*/ 14 h 745"/>
                <a:gd name="T14" fmla="*/ 85 w 369"/>
                <a:gd name="T15" fmla="*/ 0 h 745"/>
                <a:gd name="T16" fmla="*/ 0 w 369"/>
                <a:gd name="T17" fmla="*/ 20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9" h="745">
                  <a:moveTo>
                    <a:pt x="0" y="20"/>
                  </a:moveTo>
                  <a:cubicBezTo>
                    <a:pt x="0" y="20"/>
                    <a:pt x="13" y="396"/>
                    <a:pt x="21" y="412"/>
                  </a:cubicBezTo>
                  <a:cubicBezTo>
                    <a:pt x="28" y="428"/>
                    <a:pt x="314" y="745"/>
                    <a:pt x="314" y="745"/>
                  </a:cubicBezTo>
                  <a:cubicBezTo>
                    <a:pt x="364" y="715"/>
                    <a:pt x="344" y="723"/>
                    <a:pt x="369" y="677"/>
                  </a:cubicBezTo>
                  <a:cubicBezTo>
                    <a:pt x="327" y="611"/>
                    <a:pt x="221" y="467"/>
                    <a:pt x="116" y="365"/>
                  </a:cubicBezTo>
                  <a:cubicBezTo>
                    <a:pt x="113" y="348"/>
                    <a:pt x="132" y="106"/>
                    <a:pt x="132" y="106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191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7"/>
            <p:cNvSpPr/>
            <p:nvPr/>
          </p:nvSpPr>
          <p:spPr bwMode="auto">
            <a:xfrm>
              <a:off x="3802" y="3003"/>
              <a:ext cx="383" cy="816"/>
            </a:xfrm>
            <a:custGeom>
              <a:avLst/>
              <a:gdLst>
                <a:gd name="T0" fmla="*/ 276 w 282"/>
                <a:gd name="T1" fmla="*/ 603 h 603"/>
                <a:gd name="T2" fmla="*/ 282 w 282"/>
                <a:gd name="T3" fmla="*/ 590 h 603"/>
                <a:gd name="T4" fmla="*/ 13 w 282"/>
                <a:gd name="T5" fmla="*/ 267 h 603"/>
                <a:gd name="T6" fmla="*/ 45 w 282"/>
                <a:gd name="T7" fmla="*/ 19 h 603"/>
                <a:gd name="T8" fmla="*/ 46 w 282"/>
                <a:gd name="T9" fmla="*/ 11 h 603"/>
                <a:gd name="T10" fmla="*/ 30 w 282"/>
                <a:gd name="T11" fmla="*/ 8 h 603"/>
                <a:gd name="T12" fmla="*/ 16 w 282"/>
                <a:gd name="T13" fmla="*/ 0 h 603"/>
                <a:gd name="T14" fmla="*/ 33 w 282"/>
                <a:gd name="T15" fmla="*/ 19 h 603"/>
                <a:gd name="T16" fmla="*/ 0 w 282"/>
                <a:gd name="T17" fmla="*/ 272 h 603"/>
                <a:gd name="T18" fmla="*/ 205 w 282"/>
                <a:gd name="T19" fmla="*/ 517 h 603"/>
                <a:gd name="T20" fmla="*/ 276 w 282"/>
                <a:gd name="T21" fmla="*/ 60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2" h="603">
                  <a:moveTo>
                    <a:pt x="276" y="603"/>
                  </a:moveTo>
                  <a:cubicBezTo>
                    <a:pt x="278" y="600"/>
                    <a:pt x="280" y="595"/>
                    <a:pt x="282" y="590"/>
                  </a:cubicBezTo>
                  <a:cubicBezTo>
                    <a:pt x="240" y="524"/>
                    <a:pt x="127" y="371"/>
                    <a:pt x="13" y="267"/>
                  </a:cubicBezTo>
                  <a:cubicBezTo>
                    <a:pt x="10" y="250"/>
                    <a:pt x="45" y="19"/>
                    <a:pt x="45" y="19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38" y="12"/>
                    <a:pt x="30" y="8"/>
                  </a:cubicBezTo>
                  <a:cubicBezTo>
                    <a:pt x="21" y="4"/>
                    <a:pt x="16" y="0"/>
                    <a:pt x="16" y="0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72"/>
                    <a:pt x="145" y="451"/>
                    <a:pt x="205" y="517"/>
                  </a:cubicBezTo>
                  <a:cubicBezTo>
                    <a:pt x="247" y="563"/>
                    <a:pt x="267" y="591"/>
                    <a:pt x="276" y="603"/>
                  </a:cubicBezTo>
                  <a:close/>
                </a:path>
              </a:pathLst>
            </a:custGeom>
            <a:solidFill>
              <a:srgbClr val="150E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8"/>
            <p:cNvSpPr/>
            <p:nvPr/>
          </p:nvSpPr>
          <p:spPr bwMode="auto">
            <a:xfrm>
              <a:off x="3840" y="3922"/>
              <a:ext cx="133" cy="89"/>
            </a:xfrm>
            <a:custGeom>
              <a:avLst/>
              <a:gdLst>
                <a:gd name="T0" fmla="*/ 26 w 98"/>
                <a:gd name="T1" fmla="*/ 1 h 66"/>
                <a:gd name="T2" fmla="*/ 12 w 98"/>
                <a:gd name="T3" fmla="*/ 35 h 66"/>
                <a:gd name="T4" fmla="*/ 3 w 98"/>
                <a:gd name="T5" fmla="*/ 66 h 66"/>
                <a:gd name="T6" fmla="*/ 98 w 98"/>
                <a:gd name="T7" fmla="*/ 66 h 66"/>
                <a:gd name="T8" fmla="*/ 90 w 98"/>
                <a:gd name="T9" fmla="*/ 37 h 66"/>
                <a:gd name="T10" fmla="*/ 69 w 98"/>
                <a:gd name="T11" fmla="*/ 0 h 66"/>
                <a:gd name="T12" fmla="*/ 26 w 98"/>
                <a:gd name="T13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66">
                  <a:moveTo>
                    <a:pt x="26" y="1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0" y="49"/>
                    <a:pt x="2" y="47"/>
                    <a:pt x="3" y="66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98" y="66"/>
                    <a:pt x="98" y="44"/>
                    <a:pt x="90" y="37"/>
                  </a:cubicBezTo>
                  <a:cubicBezTo>
                    <a:pt x="80" y="33"/>
                    <a:pt x="69" y="0"/>
                    <a:pt x="69" y="0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120F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9"/>
            <p:cNvSpPr/>
            <p:nvPr/>
          </p:nvSpPr>
          <p:spPr bwMode="auto">
            <a:xfrm>
              <a:off x="3847" y="2889"/>
              <a:ext cx="215" cy="1073"/>
            </a:xfrm>
            <a:custGeom>
              <a:avLst/>
              <a:gdLst>
                <a:gd name="T0" fmla="*/ 88 w 158"/>
                <a:gd name="T1" fmla="*/ 793 h 793"/>
                <a:gd name="T2" fmla="*/ 5 w 158"/>
                <a:gd name="T3" fmla="*/ 787 h 793"/>
                <a:gd name="T4" fmla="*/ 12 w 158"/>
                <a:gd name="T5" fmla="*/ 103 h 793"/>
                <a:gd name="T6" fmla="*/ 0 w 158"/>
                <a:gd name="T7" fmla="*/ 103 h 793"/>
                <a:gd name="T8" fmla="*/ 8 w 158"/>
                <a:gd name="T9" fmla="*/ 9 h 793"/>
                <a:gd name="T10" fmla="*/ 18 w 158"/>
                <a:gd name="T11" fmla="*/ 15 h 793"/>
                <a:gd name="T12" fmla="*/ 48 w 158"/>
                <a:gd name="T13" fmla="*/ 0 h 793"/>
                <a:gd name="T14" fmla="*/ 158 w 158"/>
                <a:gd name="T15" fmla="*/ 48 h 793"/>
                <a:gd name="T16" fmla="*/ 88 w 158"/>
                <a:gd name="T17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793">
                  <a:moveTo>
                    <a:pt x="88" y="793"/>
                  </a:moveTo>
                  <a:cubicBezTo>
                    <a:pt x="5" y="787"/>
                    <a:pt x="5" y="787"/>
                    <a:pt x="5" y="787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46" y="288"/>
                    <a:pt x="114" y="553"/>
                    <a:pt x="88" y="793"/>
                  </a:cubicBezTo>
                  <a:close/>
                </a:path>
              </a:pathLst>
            </a:custGeom>
            <a:solidFill>
              <a:srgbClr val="191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0"/>
            <p:cNvSpPr/>
            <p:nvPr/>
          </p:nvSpPr>
          <p:spPr bwMode="auto">
            <a:xfrm>
              <a:off x="3666" y="2870"/>
              <a:ext cx="292" cy="118"/>
            </a:xfrm>
            <a:custGeom>
              <a:avLst/>
              <a:gdLst>
                <a:gd name="T0" fmla="*/ 215 w 215"/>
                <a:gd name="T1" fmla="*/ 46 h 87"/>
                <a:gd name="T2" fmla="*/ 121 w 215"/>
                <a:gd name="T3" fmla="*/ 80 h 87"/>
                <a:gd name="T4" fmla="*/ 47 w 215"/>
                <a:gd name="T5" fmla="*/ 55 h 87"/>
                <a:gd name="T6" fmla="*/ 0 w 215"/>
                <a:gd name="T7" fmla="*/ 28 h 87"/>
                <a:gd name="T8" fmla="*/ 98 w 215"/>
                <a:gd name="T9" fmla="*/ 1 h 87"/>
                <a:gd name="T10" fmla="*/ 215 w 215"/>
                <a:gd name="T11" fmla="*/ 4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87">
                  <a:moveTo>
                    <a:pt x="215" y="46"/>
                  </a:moveTo>
                  <a:cubicBezTo>
                    <a:pt x="211" y="49"/>
                    <a:pt x="143" y="87"/>
                    <a:pt x="121" y="80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22" y="47"/>
                    <a:pt x="0" y="28"/>
                    <a:pt x="0" y="28"/>
                  </a:cubicBezTo>
                  <a:cubicBezTo>
                    <a:pt x="0" y="28"/>
                    <a:pt x="95" y="0"/>
                    <a:pt x="98" y="1"/>
                  </a:cubicBezTo>
                  <a:cubicBezTo>
                    <a:pt x="102" y="1"/>
                    <a:pt x="215" y="46"/>
                    <a:pt x="215" y="46"/>
                  </a:cubicBezTo>
                  <a:close/>
                </a:path>
              </a:pathLst>
            </a:custGeom>
            <a:solidFill>
              <a:srgbClr val="DAD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1"/>
            <p:cNvSpPr/>
            <p:nvPr/>
          </p:nvSpPr>
          <p:spPr bwMode="auto">
            <a:xfrm>
              <a:off x="3624" y="2267"/>
              <a:ext cx="605" cy="720"/>
            </a:xfrm>
            <a:custGeom>
              <a:avLst/>
              <a:gdLst>
                <a:gd name="T0" fmla="*/ 330 w 445"/>
                <a:gd name="T1" fmla="*/ 14 h 532"/>
                <a:gd name="T2" fmla="*/ 445 w 445"/>
                <a:gd name="T3" fmla="*/ 57 h 532"/>
                <a:gd name="T4" fmla="*/ 394 w 445"/>
                <a:gd name="T5" fmla="*/ 174 h 532"/>
                <a:gd name="T6" fmla="*/ 349 w 445"/>
                <a:gd name="T7" fmla="*/ 431 h 532"/>
                <a:gd name="T8" fmla="*/ 355 w 445"/>
                <a:gd name="T9" fmla="*/ 465 h 532"/>
                <a:gd name="T10" fmla="*/ 264 w 445"/>
                <a:gd name="T11" fmla="*/ 497 h 532"/>
                <a:gd name="T12" fmla="*/ 232 w 445"/>
                <a:gd name="T13" fmla="*/ 532 h 532"/>
                <a:gd name="T14" fmla="*/ 31 w 445"/>
                <a:gd name="T15" fmla="*/ 474 h 532"/>
                <a:gd name="T16" fmla="*/ 63 w 445"/>
                <a:gd name="T17" fmla="*/ 289 h 532"/>
                <a:gd name="T18" fmla="*/ 0 w 445"/>
                <a:gd name="T19" fmla="*/ 47 h 532"/>
                <a:gd name="T20" fmla="*/ 136 w 445"/>
                <a:gd name="T21" fmla="*/ 0 h 532"/>
                <a:gd name="T22" fmla="*/ 317 w 445"/>
                <a:gd name="T23" fmla="*/ 8 h 532"/>
                <a:gd name="T24" fmla="*/ 330 w 445"/>
                <a:gd name="T25" fmla="*/ 14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5" h="532">
                  <a:moveTo>
                    <a:pt x="330" y="14"/>
                  </a:moveTo>
                  <a:cubicBezTo>
                    <a:pt x="337" y="24"/>
                    <a:pt x="445" y="57"/>
                    <a:pt x="445" y="57"/>
                  </a:cubicBezTo>
                  <a:cubicBezTo>
                    <a:pt x="443" y="56"/>
                    <a:pt x="399" y="164"/>
                    <a:pt x="394" y="174"/>
                  </a:cubicBezTo>
                  <a:cubicBezTo>
                    <a:pt x="356" y="256"/>
                    <a:pt x="337" y="340"/>
                    <a:pt x="349" y="431"/>
                  </a:cubicBezTo>
                  <a:cubicBezTo>
                    <a:pt x="350" y="443"/>
                    <a:pt x="353" y="454"/>
                    <a:pt x="355" y="465"/>
                  </a:cubicBezTo>
                  <a:cubicBezTo>
                    <a:pt x="264" y="497"/>
                    <a:pt x="264" y="497"/>
                    <a:pt x="264" y="497"/>
                  </a:cubicBezTo>
                  <a:cubicBezTo>
                    <a:pt x="232" y="532"/>
                    <a:pt x="232" y="532"/>
                    <a:pt x="232" y="532"/>
                  </a:cubicBezTo>
                  <a:cubicBezTo>
                    <a:pt x="31" y="474"/>
                    <a:pt x="31" y="474"/>
                    <a:pt x="31" y="474"/>
                  </a:cubicBezTo>
                  <a:cubicBezTo>
                    <a:pt x="47" y="414"/>
                    <a:pt x="60" y="351"/>
                    <a:pt x="63" y="289"/>
                  </a:cubicBezTo>
                  <a:cubicBezTo>
                    <a:pt x="67" y="203"/>
                    <a:pt x="29" y="126"/>
                    <a:pt x="0" y="47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317" y="8"/>
                    <a:pt x="317" y="8"/>
                    <a:pt x="317" y="8"/>
                  </a:cubicBezTo>
                  <a:lnTo>
                    <a:pt x="330" y="14"/>
                  </a:lnTo>
                  <a:close/>
                </a:path>
              </a:pathLst>
            </a:custGeom>
            <a:solidFill>
              <a:srgbClr val="DAD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2"/>
            <p:cNvSpPr/>
            <p:nvPr/>
          </p:nvSpPr>
          <p:spPr bwMode="auto">
            <a:xfrm>
              <a:off x="3950" y="2889"/>
              <a:ext cx="158" cy="165"/>
            </a:xfrm>
            <a:custGeom>
              <a:avLst/>
              <a:gdLst>
                <a:gd name="T0" fmla="*/ 98 w 116"/>
                <a:gd name="T1" fmla="*/ 0 h 122"/>
                <a:gd name="T2" fmla="*/ 24 w 116"/>
                <a:gd name="T3" fmla="*/ 37 h 122"/>
                <a:gd name="T4" fmla="*/ 5 w 116"/>
                <a:gd name="T5" fmla="*/ 69 h 122"/>
                <a:gd name="T6" fmla="*/ 60 w 116"/>
                <a:gd name="T7" fmla="*/ 117 h 122"/>
                <a:gd name="T8" fmla="*/ 116 w 116"/>
                <a:gd name="T9" fmla="*/ 53 h 122"/>
                <a:gd name="T10" fmla="*/ 98 w 116"/>
                <a:gd name="T11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122">
                  <a:moveTo>
                    <a:pt x="98" y="0"/>
                  </a:moveTo>
                  <a:cubicBezTo>
                    <a:pt x="92" y="2"/>
                    <a:pt x="26" y="34"/>
                    <a:pt x="24" y="37"/>
                  </a:cubicBezTo>
                  <a:cubicBezTo>
                    <a:pt x="21" y="40"/>
                    <a:pt x="0" y="64"/>
                    <a:pt x="5" y="69"/>
                  </a:cubicBezTo>
                  <a:cubicBezTo>
                    <a:pt x="11" y="74"/>
                    <a:pt x="55" y="122"/>
                    <a:pt x="60" y="117"/>
                  </a:cubicBezTo>
                  <a:cubicBezTo>
                    <a:pt x="65" y="111"/>
                    <a:pt x="116" y="53"/>
                    <a:pt x="116" y="53"/>
                  </a:cubicBezTo>
                  <a:lnTo>
                    <a:pt x="98" y="0"/>
                  </a:lnTo>
                  <a:close/>
                </a:path>
              </a:pathLst>
            </a:custGeom>
            <a:solidFill>
              <a:srgbClr val="EDC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3"/>
            <p:cNvSpPr/>
            <p:nvPr/>
          </p:nvSpPr>
          <p:spPr bwMode="auto">
            <a:xfrm>
              <a:off x="3956" y="2946"/>
              <a:ext cx="152" cy="108"/>
            </a:xfrm>
            <a:custGeom>
              <a:avLst/>
              <a:gdLst>
                <a:gd name="T0" fmla="*/ 1 w 112"/>
                <a:gd name="T1" fmla="*/ 27 h 80"/>
                <a:gd name="T2" fmla="*/ 1 w 112"/>
                <a:gd name="T3" fmla="*/ 23 h 80"/>
                <a:gd name="T4" fmla="*/ 17 w 112"/>
                <a:gd name="T5" fmla="*/ 7 h 80"/>
                <a:gd name="T6" fmla="*/ 9 w 112"/>
                <a:gd name="T7" fmla="*/ 30 h 80"/>
                <a:gd name="T8" fmla="*/ 57 w 112"/>
                <a:gd name="T9" fmla="*/ 59 h 80"/>
                <a:gd name="T10" fmla="*/ 109 w 112"/>
                <a:gd name="T11" fmla="*/ 0 h 80"/>
                <a:gd name="T12" fmla="*/ 112 w 112"/>
                <a:gd name="T13" fmla="*/ 11 h 80"/>
                <a:gd name="T14" fmla="*/ 56 w 112"/>
                <a:gd name="T15" fmla="*/ 75 h 80"/>
                <a:gd name="T16" fmla="*/ 1 w 112"/>
                <a:gd name="T17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80">
                  <a:moveTo>
                    <a:pt x="1" y="27"/>
                  </a:moveTo>
                  <a:cubicBezTo>
                    <a:pt x="0" y="26"/>
                    <a:pt x="0" y="25"/>
                    <a:pt x="1" y="2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8" y="24"/>
                    <a:pt x="9" y="30"/>
                  </a:cubicBezTo>
                  <a:cubicBezTo>
                    <a:pt x="10" y="36"/>
                    <a:pt x="53" y="60"/>
                    <a:pt x="57" y="59"/>
                  </a:cubicBezTo>
                  <a:cubicBezTo>
                    <a:pt x="59" y="59"/>
                    <a:pt x="91" y="21"/>
                    <a:pt x="109" y="0"/>
                  </a:cubicBezTo>
                  <a:cubicBezTo>
                    <a:pt x="112" y="11"/>
                    <a:pt x="112" y="11"/>
                    <a:pt x="112" y="11"/>
                  </a:cubicBezTo>
                  <a:cubicBezTo>
                    <a:pt x="112" y="11"/>
                    <a:pt x="61" y="69"/>
                    <a:pt x="56" y="75"/>
                  </a:cubicBezTo>
                  <a:cubicBezTo>
                    <a:pt x="51" y="80"/>
                    <a:pt x="7" y="32"/>
                    <a:pt x="1" y="27"/>
                  </a:cubicBezTo>
                  <a:close/>
                </a:path>
              </a:pathLst>
            </a:custGeom>
            <a:solidFill>
              <a:srgbClr val="DCB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4"/>
            <p:cNvSpPr/>
            <p:nvPr/>
          </p:nvSpPr>
          <p:spPr bwMode="auto">
            <a:xfrm>
              <a:off x="4030" y="2344"/>
              <a:ext cx="341" cy="655"/>
            </a:xfrm>
            <a:custGeom>
              <a:avLst/>
              <a:gdLst>
                <a:gd name="T0" fmla="*/ 58 w 251"/>
                <a:gd name="T1" fmla="*/ 43 h 484"/>
                <a:gd name="T2" fmla="*/ 146 w 251"/>
                <a:gd name="T3" fmla="*/ 0 h 484"/>
                <a:gd name="T4" fmla="*/ 186 w 251"/>
                <a:gd name="T5" fmla="*/ 105 h 484"/>
                <a:gd name="T6" fmla="*/ 219 w 251"/>
                <a:gd name="T7" fmla="*/ 190 h 484"/>
                <a:gd name="T8" fmla="*/ 250 w 251"/>
                <a:gd name="T9" fmla="*/ 275 h 484"/>
                <a:gd name="T10" fmla="*/ 208 w 251"/>
                <a:gd name="T11" fmla="*/ 341 h 484"/>
                <a:gd name="T12" fmla="*/ 151 w 251"/>
                <a:gd name="T13" fmla="*/ 403 h 484"/>
                <a:gd name="T14" fmla="*/ 75 w 251"/>
                <a:gd name="T15" fmla="*/ 484 h 484"/>
                <a:gd name="T16" fmla="*/ 0 w 251"/>
                <a:gd name="T17" fmla="*/ 412 h 484"/>
                <a:gd name="T18" fmla="*/ 149 w 251"/>
                <a:gd name="T19" fmla="*/ 256 h 484"/>
                <a:gd name="T20" fmla="*/ 58 w 251"/>
                <a:gd name="T21" fmla="*/ 4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484">
                  <a:moveTo>
                    <a:pt x="58" y="43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59" y="35"/>
                    <a:pt x="173" y="70"/>
                    <a:pt x="186" y="105"/>
                  </a:cubicBezTo>
                  <a:cubicBezTo>
                    <a:pt x="197" y="133"/>
                    <a:pt x="208" y="162"/>
                    <a:pt x="219" y="190"/>
                  </a:cubicBezTo>
                  <a:cubicBezTo>
                    <a:pt x="229" y="216"/>
                    <a:pt x="251" y="248"/>
                    <a:pt x="250" y="275"/>
                  </a:cubicBezTo>
                  <a:cubicBezTo>
                    <a:pt x="250" y="305"/>
                    <a:pt x="227" y="322"/>
                    <a:pt x="208" y="341"/>
                  </a:cubicBezTo>
                  <a:cubicBezTo>
                    <a:pt x="189" y="362"/>
                    <a:pt x="170" y="383"/>
                    <a:pt x="151" y="403"/>
                  </a:cubicBezTo>
                  <a:cubicBezTo>
                    <a:pt x="125" y="430"/>
                    <a:pt x="100" y="457"/>
                    <a:pt x="75" y="484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9" y="256"/>
                    <a:pt x="149" y="256"/>
                    <a:pt x="149" y="256"/>
                  </a:cubicBezTo>
                  <a:lnTo>
                    <a:pt x="58" y="43"/>
                  </a:lnTo>
                  <a:close/>
                </a:path>
              </a:pathLst>
            </a:custGeom>
            <a:solidFill>
              <a:srgbClr val="DAD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5"/>
            <p:cNvSpPr/>
            <p:nvPr/>
          </p:nvSpPr>
          <p:spPr bwMode="auto">
            <a:xfrm>
              <a:off x="4136" y="1870"/>
              <a:ext cx="106" cy="169"/>
            </a:xfrm>
            <a:custGeom>
              <a:avLst/>
              <a:gdLst>
                <a:gd name="T0" fmla="*/ 0 w 78"/>
                <a:gd name="T1" fmla="*/ 33 h 125"/>
                <a:gd name="T2" fmla="*/ 72 w 78"/>
                <a:gd name="T3" fmla="*/ 15 h 125"/>
                <a:gd name="T4" fmla="*/ 52 w 78"/>
                <a:gd name="T5" fmla="*/ 107 h 125"/>
                <a:gd name="T6" fmla="*/ 5 w 78"/>
                <a:gd name="T7" fmla="*/ 121 h 125"/>
                <a:gd name="T8" fmla="*/ 0 w 78"/>
                <a:gd name="T9" fmla="*/ 3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25">
                  <a:moveTo>
                    <a:pt x="0" y="33"/>
                  </a:moveTo>
                  <a:cubicBezTo>
                    <a:pt x="11" y="28"/>
                    <a:pt x="66" y="0"/>
                    <a:pt x="72" y="15"/>
                  </a:cubicBezTo>
                  <a:cubicBezTo>
                    <a:pt x="78" y="31"/>
                    <a:pt x="57" y="100"/>
                    <a:pt x="52" y="107"/>
                  </a:cubicBezTo>
                  <a:cubicBezTo>
                    <a:pt x="46" y="115"/>
                    <a:pt x="7" y="125"/>
                    <a:pt x="5" y="121"/>
                  </a:cubicBezTo>
                  <a:cubicBezTo>
                    <a:pt x="3" y="116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E2B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6"/>
            <p:cNvSpPr/>
            <p:nvPr/>
          </p:nvSpPr>
          <p:spPr bwMode="auto">
            <a:xfrm>
              <a:off x="4147" y="1900"/>
              <a:ext cx="63" cy="116"/>
            </a:xfrm>
            <a:custGeom>
              <a:avLst/>
              <a:gdLst>
                <a:gd name="T0" fmla="*/ 14 w 46"/>
                <a:gd name="T1" fmla="*/ 8 h 86"/>
                <a:gd name="T2" fmla="*/ 42 w 46"/>
                <a:gd name="T3" fmla="*/ 8 h 86"/>
                <a:gd name="T4" fmla="*/ 41 w 46"/>
                <a:gd name="T5" fmla="*/ 37 h 86"/>
                <a:gd name="T6" fmla="*/ 29 w 46"/>
                <a:gd name="T7" fmla="*/ 74 h 86"/>
                <a:gd name="T8" fmla="*/ 2 w 46"/>
                <a:gd name="T9" fmla="*/ 82 h 86"/>
                <a:gd name="T10" fmla="*/ 14 w 46"/>
                <a:gd name="T11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86">
                  <a:moveTo>
                    <a:pt x="14" y="8"/>
                  </a:moveTo>
                  <a:cubicBezTo>
                    <a:pt x="18" y="7"/>
                    <a:pt x="38" y="0"/>
                    <a:pt x="42" y="8"/>
                  </a:cubicBezTo>
                  <a:cubicBezTo>
                    <a:pt x="46" y="15"/>
                    <a:pt x="41" y="33"/>
                    <a:pt x="41" y="37"/>
                  </a:cubicBezTo>
                  <a:cubicBezTo>
                    <a:pt x="41" y="41"/>
                    <a:pt x="34" y="69"/>
                    <a:pt x="29" y="74"/>
                  </a:cubicBezTo>
                  <a:cubicBezTo>
                    <a:pt x="23" y="79"/>
                    <a:pt x="3" y="86"/>
                    <a:pt x="2" y="82"/>
                  </a:cubicBezTo>
                  <a:cubicBezTo>
                    <a:pt x="0" y="78"/>
                    <a:pt x="14" y="8"/>
                    <a:pt x="14" y="8"/>
                  </a:cubicBezTo>
                  <a:close/>
                </a:path>
              </a:pathLst>
            </a:custGeom>
            <a:solidFill>
              <a:srgbClr val="E09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7"/>
            <p:cNvSpPr/>
            <p:nvPr/>
          </p:nvSpPr>
          <p:spPr bwMode="auto">
            <a:xfrm>
              <a:off x="3661" y="1853"/>
              <a:ext cx="106" cy="170"/>
            </a:xfrm>
            <a:custGeom>
              <a:avLst/>
              <a:gdLst>
                <a:gd name="T0" fmla="*/ 78 w 78"/>
                <a:gd name="T1" fmla="*/ 33 h 126"/>
                <a:gd name="T2" fmla="*/ 6 w 78"/>
                <a:gd name="T3" fmla="*/ 16 h 126"/>
                <a:gd name="T4" fmla="*/ 26 w 78"/>
                <a:gd name="T5" fmla="*/ 108 h 126"/>
                <a:gd name="T6" fmla="*/ 73 w 78"/>
                <a:gd name="T7" fmla="*/ 122 h 126"/>
                <a:gd name="T8" fmla="*/ 78 w 78"/>
                <a:gd name="T9" fmla="*/ 3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26">
                  <a:moveTo>
                    <a:pt x="78" y="33"/>
                  </a:moveTo>
                  <a:cubicBezTo>
                    <a:pt x="67" y="29"/>
                    <a:pt x="12" y="0"/>
                    <a:pt x="6" y="16"/>
                  </a:cubicBezTo>
                  <a:cubicBezTo>
                    <a:pt x="0" y="32"/>
                    <a:pt x="21" y="100"/>
                    <a:pt x="26" y="108"/>
                  </a:cubicBezTo>
                  <a:cubicBezTo>
                    <a:pt x="32" y="116"/>
                    <a:pt x="71" y="126"/>
                    <a:pt x="73" y="122"/>
                  </a:cubicBezTo>
                  <a:cubicBezTo>
                    <a:pt x="75" y="117"/>
                    <a:pt x="78" y="33"/>
                    <a:pt x="78" y="33"/>
                  </a:cubicBezTo>
                  <a:close/>
                </a:path>
              </a:pathLst>
            </a:custGeom>
            <a:solidFill>
              <a:srgbClr val="E2B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8"/>
            <p:cNvSpPr/>
            <p:nvPr/>
          </p:nvSpPr>
          <p:spPr bwMode="auto">
            <a:xfrm>
              <a:off x="3693" y="1884"/>
              <a:ext cx="63" cy="115"/>
            </a:xfrm>
            <a:custGeom>
              <a:avLst/>
              <a:gdLst>
                <a:gd name="T0" fmla="*/ 32 w 46"/>
                <a:gd name="T1" fmla="*/ 8 h 85"/>
                <a:gd name="T2" fmla="*/ 4 w 46"/>
                <a:gd name="T3" fmla="*/ 8 h 85"/>
                <a:gd name="T4" fmla="*/ 5 w 46"/>
                <a:gd name="T5" fmla="*/ 37 h 85"/>
                <a:gd name="T6" fmla="*/ 17 w 46"/>
                <a:gd name="T7" fmla="*/ 74 h 85"/>
                <a:gd name="T8" fmla="*/ 44 w 46"/>
                <a:gd name="T9" fmla="*/ 82 h 85"/>
                <a:gd name="T10" fmla="*/ 32 w 46"/>
                <a:gd name="T11" fmla="*/ 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85">
                  <a:moveTo>
                    <a:pt x="32" y="8"/>
                  </a:moveTo>
                  <a:cubicBezTo>
                    <a:pt x="28" y="7"/>
                    <a:pt x="8" y="0"/>
                    <a:pt x="4" y="8"/>
                  </a:cubicBezTo>
                  <a:cubicBezTo>
                    <a:pt x="0" y="15"/>
                    <a:pt x="5" y="33"/>
                    <a:pt x="5" y="37"/>
                  </a:cubicBezTo>
                  <a:cubicBezTo>
                    <a:pt x="5" y="41"/>
                    <a:pt x="12" y="69"/>
                    <a:pt x="17" y="74"/>
                  </a:cubicBezTo>
                  <a:cubicBezTo>
                    <a:pt x="23" y="79"/>
                    <a:pt x="43" y="85"/>
                    <a:pt x="44" y="82"/>
                  </a:cubicBezTo>
                  <a:cubicBezTo>
                    <a:pt x="46" y="78"/>
                    <a:pt x="32" y="8"/>
                    <a:pt x="32" y="8"/>
                  </a:cubicBezTo>
                  <a:close/>
                </a:path>
              </a:pathLst>
            </a:custGeom>
            <a:solidFill>
              <a:srgbClr val="E09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9"/>
            <p:cNvSpPr/>
            <p:nvPr/>
          </p:nvSpPr>
          <p:spPr bwMode="auto">
            <a:xfrm>
              <a:off x="3795" y="2230"/>
              <a:ext cx="257" cy="69"/>
            </a:xfrm>
            <a:custGeom>
              <a:avLst/>
              <a:gdLst>
                <a:gd name="T0" fmla="*/ 21 w 189"/>
                <a:gd name="T1" fmla="*/ 51 h 51"/>
                <a:gd name="T2" fmla="*/ 0 w 189"/>
                <a:gd name="T3" fmla="*/ 27 h 51"/>
                <a:gd name="T4" fmla="*/ 0 w 189"/>
                <a:gd name="T5" fmla="*/ 0 h 51"/>
                <a:gd name="T6" fmla="*/ 189 w 189"/>
                <a:gd name="T7" fmla="*/ 6 h 51"/>
                <a:gd name="T8" fmla="*/ 185 w 189"/>
                <a:gd name="T9" fmla="*/ 46 h 51"/>
                <a:gd name="T10" fmla="*/ 21 w 189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51">
                  <a:moveTo>
                    <a:pt x="21" y="51"/>
                  </a:moveTo>
                  <a:cubicBezTo>
                    <a:pt x="21" y="50"/>
                    <a:pt x="0" y="28"/>
                    <a:pt x="0" y="27"/>
                  </a:cubicBezTo>
                  <a:cubicBezTo>
                    <a:pt x="0" y="26"/>
                    <a:pt x="0" y="0"/>
                    <a:pt x="0" y="0"/>
                  </a:cubicBezTo>
                  <a:cubicBezTo>
                    <a:pt x="189" y="6"/>
                    <a:pt x="189" y="6"/>
                    <a:pt x="189" y="6"/>
                  </a:cubicBezTo>
                  <a:cubicBezTo>
                    <a:pt x="185" y="46"/>
                    <a:pt x="185" y="46"/>
                    <a:pt x="185" y="46"/>
                  </a:cubicBezTo>
                  <a:lnTo>
                    <a:pt x="21" y="51"/>
                  </a:lnTo>
                  <a:close/>
                </a:path>
              </a:pathLst>
            </a:custGeom>
            <a:solidFill>
              <a:srgbClr val="949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0"/>
            <p:cNvSpPr/>
            <p:nvPr/>
          </p:nvSpPr>
          <p:spPr bwMode="auto">
            <a:xfrm>
              <a:off x="3768" y="2095"/>
              <a:ext cx="322" cy="298"/>
            </a:xfrm>
            <a:custGeom>
              <a:avLst/>
              <a:gdLst>
                <a:gd name="T0" fmla="*/ 192 w 237"/>
                <a:gd name="T1" fmla="*/ 19 h 220"/>
                <a:gd name="T2" fmla="*/ 186 w 237"/>
                <a:gd name="T3" fmla="*/ 122 h 220"/>
                <a:gd name="T4" fmla="*/ 237 w 237"/>
                <a:gd name="T5" fmla="*/ 146 h 220"/>
                <a:gd name="T6" fmla="*/ 119 w 237"/>
                <a:gd name="T7" fmla="*/ 218 h 220"/>
                <a:gd name="T8" fmla="*/ 0 w 237"/>
                <a:gd name="T9" fmla="*/ 140 h 220"/>
                <a:gd name="T10" fmla="*/ 58 w 237"/>
                <a:gd name="T11" fmla="*/ 109 h 220"/>
                <a:gd name="T12" fmla="*/ 74 w 237"/>
                <a:gd name="T13" fmla="*/ 0 h 220"/>
                <a:gd name="T14" fmla="*/ 192 w 237"/>
                <a:gd name="T15" fmla="*/ 1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7" h="220">
                  <a:moveTo>
                    <a:pt x="192" y="19"/>
                  </a:moveTo>
                  <a:cubicBezTo>
                    <a:pt x="188" y="44"/>
                    <a:pt x="178" y="116"/>
                    <a:pt x="186" y="122"/>
                  </a:cubicBezTo>
                  <a:cubicBezTo>
                    <a:pt x="194" y="129"/>
                    <a:pt x="237" y="146"/>
                    <a:pt x="237" y="146"/>
                  </a:cubicBezTo>
                  <a:cubicBezTo>
                    <a:pt x="237" y="146"/>
                    <a:pt x="139" y="215"/>
                    <a:pt x="119" y="218"/>
                  </a:cubicBezTo>
                  <a:cubicBezTo>
                    <a:pt x="99" y="220"/>
                    <a:pt x="0" y="140"/>
                    <a:pt x="0" y="140"/>
                  </a:cubicBezTo>
                  <a:cubicBezTo>
                    <a:pt x="0" y="140"/>
                    <a:pt x="50" y="120"/>
                    <a:pt x="58" y="109"/>
                  </a:cubicBezTo>
                  <a:cubicBezTo>
                    <a:pt x="66" y="97"/>
                    <a:pt x="74" y="0"/>
                    <a:pt x="74" y="0"/>
                  </a:cubicBezTo>
                  <a:lnTo>
                    <a:pt x="192" y="19"/>
                  </a:lnTo>
                  <a:close/>
                </a:path>
              </a:pathLst>
            </a:custGeom>
            <a:solidFill>
              <a:srgbClr val="D9A7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1"/>
            <p:cNvSpPr/>
            <p:nvPr/>
          </p:nvSpPr>
          <p:spPr bwMode="auto">
            <a:xfrm>
              <a:off x="3738" y="1750"/>
              <a:ext cx="434" cy="472"/>
            </a:xfrm>
            <a:custGeom>
              <a:avLst/>
              <a:gdLst>
                <a:gd name="T0" fmla="*/ 10 w 319"/>
                <a:gd name="T1" fmla="*/ 0 h 349"/>
                <a:gd name="T2" fmla="*/ 6 w 319"/>
                <a:gd name="T3" fmla="*/ 194 h 349"/>
                <a:gd name="T4" fmla="*/ 114 w 319"/>
                <a:gd name="T5" fmla="*/ 342 h 349"/>
                <a:gd name="T6" fmla="*/ 157 w 319"/>
                <a:gd name="T7" fmla="*/ 347 h 349"/>
                <a:gd name="T8" fmla="*/ 201 w 319"/>
                <a:gd name="T9" fmla="*/ 330 h 349"/>
                <a:gd name="T10" fmla="*/ 229 w 319"/>
                <a:gd name="T11" fmla="*/ 311 h 349"/>
                <a:gd name="T12" fmla="*/ 277 w 319"/>
                <a:gd name="T13" fmla="*/ 265 h 349"/>
                <a:gd name="T14" fmla="*/ 302 w 319"/>
                <a:gd name="T15" fmla="*/ 207 h 349"/>
                <a:gd name="T16" fmla="*/ 309 w 319"/>
                <a:gd name="T17" fmla="*/ 155 h 349"/>
                <a:gd name="T18" fmla="*/ 319 w 319"/>
                <a:gd name="T19" fmla="*/ 12 h 349"/>
                <a:gd name="T20" fmla="*/ 10 w 319"/>
                <a:gd name="T21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9" h="349">
                  <a:moveTo>
                    <a:pt x="10" y="0"/>
                  </a:moveTo>
                  <a:cubicBezTo>
                    <a:pt x="8" y="64"/>
                    <a:pt x="11" y="130"/>
                    <a:pt x="6" y="194"/>
                  </a:cubicBezTo>
                  <a:cubicBezTo>
                    <a:pt x="0" y="260"/>
                    <a:pt x="63" y="310"/>
                    <a:pt x="114" y="342"/>
                  </a:cubicBezTo>
                  <a:cubicBezTo>
                    <a:pt x="125" y="349"/>
                    <a:pt x="143" y="346"/>
                    <a:pt x="157" y="347"/>
                  </a:cubicBezTo>
                  <a:cubicBezTo>
                    <a:pt x="177" y="349"/>
                    <a:pt x="185" y="341"/>
                    <a:pt x="201" y="330"/>
                  </a:cubicBezTo>
                  <a:cubicBezTo>
                    <a:pt x="210" y="324"/>
                    <a:pt x="220" y="318"/>
                    <a:pt x="229" y="311"/>
                  </a:cubicBezTo>
                  <a:cubicBezTo>
                    <a:pt x="246" y="298"/>
                    <a:pt x="263" y="283"/>
                    <a:pt x="277" y="265"/>
                  </a:cubicBezTo>
                  <a:cubicBezTo>
                    <a:pt x="290" y="248"/>
                    <a:pt x="300" y="229"/>
                    <a:pt x="302" y="207"/>
                  </a:cubicBezTo>
                  <a:cubicBezTo>
                    <a:pt x="304" y="190"/>
                    <a:pt x="307" y="172"/>
                    <a:pt x="309" y="155"/>
                  </a:cubicBezTo>
                  <a:cubicBezTo>
                    <a:pt x="319" y="12"/>
                    <a:pt x="319" y="12"/>
                    <a:pt x="319" y="12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EDC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2"/>
            <p:cNvSpPr/>
            <p:nvPr/>
          </p:nvSpPr>
          <p:spPr bwMode="auto">
            <a:xfrm>
              <a:off x="3738" y="1750"/>
              <a:ext cx="434" cy="472"/>
            </a:xfrm>
            <a:custGeom>
              <a:avLst/>
              <a:gdLst>
                <a:gd name="T0" fmla="*/ 10 w 319"/>
                <a:gd name="T1" fmla="*/ 0 h 349"/>
                <a:gd name="T2" fmla="*/ 6 w 319"/>
                <a:gd name="T3" fmla="*/ 194 h 349"/>
                <a:gd name="T4" fmla="*/ 114 w 319"/>
                <a:gd name="T5" fmla="*/ 342 h 349"/>
                <a:gd name="T6" fmla="*/ 157 w 319"/>
                <a:gd name="T7" fmla="*/ 347 h 349"/>
                <a:gd name="T8" fmla="*/ 201 w 319"/>
                <a:gd name="T9" fmla="*/ 330 h 349"/>
                <a:gd name="T10" fmla="*/ 229 w 319"/>
                <a:gd name="T11" fmla="*/ 311 h 349"/>
                <a:gd name="T12" fmla="*/ 277 w 319"/>
                <a:gd name="T13" fmla="*/ 265 h 349"/>
                <a:gd name="T14" fmla="*/ 302 w 319"/>
                <a:gd name="T15" fmla="*/ 207 h 349"/>
                <a:gd name="T16" fmla="*/ 309 w 319"/>
                <a:gd name="T17" fmla="*/ 155 h 349"/>
                <a:gd name="T18" fmla="*/ 319 w 319"/>
                <a:gd name="T19" fmla="*/ 12 h 349"/>
                <a:gd name="T20" fmla="*/ 10 w 319"/>
                <a:gd name="T21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9" h="349">
                  <a:moveTo>
                    <a:pt x="10" y="0"/>
                  </a:moveTo>
                  <a:cubicBezTo>
                    <a:pt x="8" y="64"/>
                    <a:pt x="11" y="130"/>
                    <a:pt x="6" y="194"/>
                  </a:cubicBezTo>
                  <a:cubicBezTo>
                    <a:pt x="0" y="260"/>
                    <a:pt x="63" y="310"/>
                    <a:pt x="114" y="342"/>
                  </a:cubicBezTo>
                  <a:cubicBezTo>
                    <a:pt x="125" y="349"/>
                    <a:pt x="143" y="346"/>
                    <a:pt x="157" y="347"/>
                  </a:cubicBezTo>
                  <a:cubicBezTo>
                    <a:pt x="177" y="349"/>
                    <a:pt x="185" y="341"/>
                    <a:pt x="201" y="330"/>
                  </a:cubicBezTo>
                  <a:cubicBezTo>
                    <a:pt x="210" y="324"/>
                    <a:pt x="220" y="318"/>
                    <a:pt x="229" y="311"/>
                  </a:cubicBezTo>
                  <a:cubicBezTo>
                    <a:pt x="246" y="298"/>
                    <a:pt x="263" y="283"/>
                    <a:pt x="277" y="265"/>
                  </a:cubicBezTo>
                  <a:cubicBezTo>
                    <a:pt x="290" y="248"/>
                    <a:pt x="300" y="229"/>
                    <a:pt x="302" y="207"/>
                  </a:cubicBezTo>
                  <a:cubicBezTo>
                    <a:pt x="304" y="190"/>
                    <a:pt x="307" y="172"/>
                    <a:pt x="309" y="155"/>
                  </a:cubicBezTo>
                  <a:cubicBezTo>
                    <a:pt x="319" y="12"/>
                    <a:pt x="319" y="12"/>
                    <a:pt x="319" y="12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DEB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3"/>
            <p:cNvSpPr/>
            <p:nvPr/>
          </p:nvSpPr>
          <p:spPr bwMode="auto">
            <a:xfrm>
              <a:off x="3742" y="1724"/>
              <a:ext cx="434" cy="486"/>
            </a:xfrm>
            <a:custGeom>
              <a:avLst/>
              <a:gdLst>
                <a:gd name="T0" fmla="*/ 10 w 319"/>
                <a:gd name="T1" fmla="*/ 0 h 359"/>
                <a:gd name="T2" fmla="*/ 6 w 319"/>
                <a:gd name="T3" fmla="*/ 199 h 359"/>
                <a:gd name="T4" fmla="*/ 114 w 319"/>
                <a:gd name="T5" fmla="*/ 351 h 359"/>
                <a:gd name="T6" fmla="*/ 157 w 319"/>
                <a:gd name="T7" fmla="*/ 357 h 359"/>
                <a:gd name="T8" fmla="*/ 201 w 319"/>
                <a:gd name="T9" fmla="*/ 340 h 359"/>
                <a:gd name="T10" fmla="*/ 229 w 319"/>
                <a:gd name="T11" fmla="*/ 320 h 359"/>
                <a:gd name="T12" fmla="*/ 277 w 319"/>
                <a:gd name="T13" fmla="*/ 273 h 359"/>
                <a:gd name="T14" fmla="*/ 302 w 319"/>
                <a:gd name="T15" fmla="*/ 212 h 359"/>
                <a:gd name="T16" fmla="*/ 309 w 319"/>
                <a:gd name="T17" fmla="*/ 160 h 359"/>
                <a:gd name="T18" fmla="*/ 319 w 319"/>
                <a:gd name="T19" fmla="*/ 12 h 359"/>
                <a:gd name="T20" fmla="*/ 10 w 319"/>
                <a:gd name="T21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9" h="359">
                  <a:moveTo>
                    <a:pt x="10" y="0"/>
                  </a:moveTo>
                  <a:cubicBezTo>
                    <a:pt x="8" y="66"/>
                    <a:pt x="11" y="133"/>
                    <a:pt x="6" y="199"/>
                  </a:cubicBezTo>
                  <a:cubicBezTo>
                    <a:pt x="0" y="268"/>
                    <a:pt x="63" y="319"/>
                    <a:pt x="114" y="351"/>
                  </a:cubicBezTo>
                  <a:cubicBezTo>
                    <a:pt x="125" y="359"/>
                    <a:pt x="143" y="356"/>
                    <a:pt x="157" y="357"/>
                  </a:cubicBezTo>
                  <a:cubicBezTo>
                    <a:pt x="177" y="358"/>
                    <a:pt x="185" y="350"/>
                    <a:pt x="201" y="340"/>
                  </a:cubicBezTo>
                  <a:cubicBezTo>
                    <a:pt x="210" y="333"/>
                    <a:pt x="220" y="327"/>
                    <a:pt x="229" y="320"/>
                  </a:cubicBezTo>
                  <a:cubicBezTo>
                    <a:pt x="246" y="306"/>
                    <a:pt x="263" y="291"/>
                    <a:pt x="277" y="273"/>
                  </a:cubicBezTo>
                  <a:cubicBezTo>
                    <a:pt x="290" y="254"/>
                    <a:pt x="300" y="235"/>
                    <a:pt x="302" y="212"/>
                  </a:cubicBezTo>
                  <a:cubicBezTo>
                    <a:pt x="303" y="195"/>
                    <a:pt x="307" y="177"/>
                    <a:pt x="309" y="160"/>
                  </a:cubicBezTo>
                  <a:cubicBezTo>
                    <a:pt x="319" y="12"/>
                    <a:pt x="319" y="12"/>
                    <a:pt x="319" y="12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EDC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4"/>
            <p:cNvSpPr/>
            <p:nvPr/>
          </p:nvSpPr>
          <p:spPr bwMode="auto">
            <a:xfrm>
              <a:off x="3678" y="1696"/>
              <a:ext cx="86" cy="262"/>
            </a:xfrm>
            <a:custGeom>
              <a:avLst/>
              <a:gdLst>
                <a:gd name="T0" fmla="*/ 63 w 63"/>
                <a:gd name="T1" fmla="*/ 0 h 194"/>
                <a:gd name="T2" fmla="*/ 4 w 63"/>
                <a:gd name="T3" fmla="*/ 25 h 194"/>
                <a:gd name="T4" fmla="*/ 51 w 63"/>
                <a:gd name="T5" fmla="*/ 187 h 194"/>
                <a:gd name="T6" fmla="*/ 63 w 63"/>
                <a:gd name="T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4">
                  <a:moveTo>
                    <a:pt x="63" y="0"/>
                  </a:moveTo>
                  <a:cubicBezTo>
                    <a:pt x="39" y="3"/>
                    <a:pt x="8" y="1"/>
                    <a:pt x="4" y="25"/>
                  </a:cubicBezTo>
                  <a:cubicBezTo>
                    <a:pt x="0" y="48"/>
                    <a:pt x="50" y="194"/>
                    <a:pt x="51" y="187"/>
                  </a:cubicBezTo>
                  <a:cubicBezTo>
                    <a:pt x="51" y="179"/>
                    <a:pt x="63" y="0"/>
                    <a:pt x="63" y="0"/>
                  </a:cubicBezTo>
                  <a:close/>
                </a:path>
              </a:pathLst>
            </a:custGeom>
            <a:solidFill>
              <a:srgbClr val="9645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5"/>
            <p:cNvSpPr/>
            <p:nvPr/>
          </p:nvSpPr>
          <p:spPr bwMode="auto">
            <a:xfrm>
              <a:off x="3707" y="1720"/>
              <a:ext cx="52" cy="199"/>
            </a:xfrm>
            <a:custGeom>
              <a:avLst/>
              <a:gdLst>
                <a:gd name="T0" fmla="*/ 31 w 38"/>
                <a:gd name="T1" fmla="*/ 147 h 147"/>
                <a:gd name="T2" fmla="*/ 38 w 38"/>
                <a:gd name="T3" fmla="*/ 44 h 147"/>
                <a:gd name="T4" fmla="*/ 37 w 38"/>
                <a:gd name="T5" fmla="*/ 42 h 147"/>
                <a:gd name="T6" fmla="*/ 18 w 38"/>
                <a:gd name="T7" fmla="*/ 22 h 147"/>
                <a:gd name="T8" fmla="*/ 3 w 38"/>
                <a:gd name="T9" fmla="*/ 0 h 147"/>
                <a:gd name="T10" fmla="*/ 15 w 38"/>
                <a:gd name="T11" fmla="*/ 44 h 147"/>
                <a:gd name="T12" fmla="*/ 22 w 38"/>
                <a:gd name="T13" fmla="*/ 63 h 147"/>
                <a:gd name="T14" fmla="*/ 0 w 38"/>
                <a:gd name="T15" fmla="*/ 40 h 147"/>
                <a:gd name="T16" fmla="*/ 14 w 38"/>
                <a:gd name="T17" fmla="*/ 91 h 147"/>
                <a:gd name="T18" fmla="*/ 23 w 38"/>
                <a:gd name="T19" fmla="*/ 107 h 147"/>
                <a:gd name="T20" fmla="*/ 10 w 38"/>
                <a:gd name="T21" fmla="*/ 97 h 147"/>
                <a:gd name="T22" fmla="*/ 31 w 38"/>
                <a:gd name="T23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147">
                  <a:moveTo>
                    <a:pt x="31" y="147"/>
                  </a:moveTo>
                  <a:cubicBezTo>
                    <a:pt x="33" y="122"/>
                    <a:pt x="36" y="80"/>
                    <a:pt x="38" y="44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2"/>
                    <a:pt x="27" y="32"/>
                    <a:pt x="18" y="22"/>
                  </a:cubicBezTo>
                  <a:cubicBezTo>
                    <a:pt x="10" y="12"/>
                    <a:pt x="3" y="0"/>
                    <a:pt x="3" y="0"/>
                  </a:cubicBezTo>
                  <a:cubicBezTo>
                    <a:pt x="3" y="0"/>
                    <a:pt x="11" y="30"/>
                    <a:pt x="15" y="44"/>
                  </a:cubicBezTo>
                  <a:cubicBezTo>
                    <a:pt x="20" y="57"/>
                    <a:pt x="25" y="65"/>
                    <a:pt x="22" y="63"/>
                  </a:cubicBezTo>
                  <a:cubicBezTo>
                    <a:pt x="20" y="60"/>
                    <a:pt x="0" y="40"/>
                    <a:pt x="0" y="40"/>
                  </a:cubicBezTo>
                  <a:cubicBezTo>
                    <a:pt x="0" y="40"/>
                    <a:pt x="9" y="81"/>
                    <a:pt x="14" y="91"/>
                  </a:cubicBezTo>
                  <a:cubicBezTo>
                    <a:pt x="20" y="100"/>
                    <a:pt x="23" y="107"/>
                    <a:pt x="23" y="107"/>
                  </a:cubicBezTo>
                  <a:cubicBezTo>
                    <a:pt x="22" y="106"/>
                    <a:pt x="10" y="97"/>
                    <a:pt x="10" y="97"/>
                  </a:cubicBezTo>
                  <a:cubicBezTo>
                    <a:pt x="10" y="97"/>
                    <a:pt x="22" y="128"/>
                    <a:pt x="31" y="147"/>
                  </a:cubicBezTo>
                  <a:close/>
                </a:path>
              </a:pathLst>
            </a:custGeom>
            <a:solidFill>
              <a:srgbClr val="8F3F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6"/>
            <p:cNvSpPr/>
            <p:nvPr/>
          </p:nvSpPr>
          <p:spPr bwMode="auto">
            <a:xfrm>
              <a:off x="3708" y="1564"/>
              <a:ext cx="538" cy="409"/>
            </a:xfrm>
            <a:custGeom>
              <a:avLst/>
              <a:gdLst>
                <a:gd name="T0" fmla="*/ 330 w 396"/>
                <a:gd name="T1" fmla="*/ 302 h 302"/>
                <a:gd name="T2" fmla="*/ 321 w 396"/>
                <a:gd name="T3" fmla="*/ 176 h 302"/>
                <a:gd name="T4" fmla="*/ 180 w 396"/>
                <a:gd name="T5" fmla="*/ 206 h 302"/>
                <a:gd name="T6" fmla="*/ 47 w 396"/>
                <a:gd name="T7" fmla="*/ 164 h 302"/>
                <a:gd name="T8" fmla="*/ 3 w 396"/>
                <a:gd name="T9" fmla="*/ 63 h 302"/>
                <a:gd name="T10" fmla="*/ 39 w 396"/>
                <a:gd name="T11" fmla="*/ 0 h 302"/>
                <a:gd name="T12" fmla="*/ 79 w 396"/>
                <a:gd name="T13" fmla="*/ 39 h 302"/>
                <a:gd name="T14" fmla="*/ 261 w 396"/>
                <a:gd name="T15" fmla="*/ 41 h 302"/>
                <a:gd name="T16" fmla="*/ 338 w 396"/>
                <a:gd name="T17" fmla="*/ 92 h 302"/>
                <a:gd name="T18" fmla="*/ 383 w 396"/>
                <a:gd name="T19" fmla="*/ 128 h 302"/>
                <a:gd name="T20" fmla="*/ 330 w 396"/>
                <a:gd name="T2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6" h="302">
                  <a:moveTo>
                    <a:pt x="330" y="302"/>
                  </a:moveTo>
                  <a:cubicBezTo>
                    <a:pt x="321" y="176"/>
                    <a:pt x="321" y="176"/>
                    <a:pt x="321" y="176"/>
                  </a:cubicBezTo>
                  <a:cubicBezTo>
                    <a:pt x="321" y="176"/>
                    <a:pt x="187" y="211"/>
                    <a:pt x="180" y="206"/>
                  </a:cubicBezTo>
                  <a:cubicBezTo>
                    <a:pt x="172" y="202"/>
                    <a:pt x="89" y="187"/>
                    <a:pt x="47" y="164"/>
                  </a:cubicBezTo>
                  <a:cubicBezTo>
                    <a:pt x="5" y="141"/>
                    <a:pt x="0" y="96"/>
                    <a:pt x="3" y="63"/>
                  </a:cubicBezTo>
                  <a:cubicBezTo>
                    <a:pt x="6" y="31"/>
                    <a:pt x="39" y="0"/>
                    <a:pt x="39" y="0"/>
                  </a:cubicBezTo>
                  <a:cubicBezTo>
                    <a:pt x="39" y="0"/>
                    <a:pt x="41" y="26"/>
                    <a:pt x="79" y="39"/>
                  </a:cubicBezTo>
                  <a:cubicBezTo>
                    <a:pt x="117" y="52"/>
                    <a:pt x="215" y="33"/>
                    <a:pt x="261" y="41"/>
                  </a:cubicBezTo>
                  <a:cubicBezTo>
                    <a:pt x="306" y="48"/>
                    <a:pt x="338" y="92"/>
                    <a:pt x="338" y="92"/>
                  </a:cubicBezTo>
                  <a:cubicBezTo>
                    <a:pt x="338" y="92"/>
                    <a:pt x="370" y="92"/>
                    <a:pt x="383" y="128"/>
                  </a:cubicBezTo>
                  <a:cubicBezTo>
                    <a:pt x="396" y="164"/>
                    <a:pt x="347" y="259"/>
                    <a:pt x="330" y="302"/>
                  </a:cubicBezTo>
                  <a:close/>
                </a:path>
              </a:pathLst>
            </a:custGeom>
            <a:solidFill>
              <a:srgbClr val="9645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7"/>
            <p:cNvSpPr/>
            <p:nvPr/>
          </p:nvSpPr>
          <p:spPr bwMode="auto">
            <a:xfrm>
              <a:off x="4147" y="1709"/>
              <a:ext cx="56" cy="264"/>
            </a:xfrm>
            <a:custGeom>
              <a:avLst/>
              <a:gdLst>
                <a:gd name="T0" fmla="*/ 7 w 41"/>
                <a:gd name="T1" fmla="*/ 195 h 195"/>
                <a:gd name="T2" fmla="*/ 0 w 41"/>
                <a:gd name="T3" fmla="*/ 90 h 195"/>
                <a:gd name="T4" fmla="*/ 25 w 41"/>
                <a:gd name="T5" fmla="*/ 54 h 195"/>
                <a:gd name="T6" fmla="*/ 30 w 41"/>
                <a:gd name="T7" fmla="*/ 2 h 195"/>
                <a:gd name="T8" fmla="*/ 37 w 41"/>
                <a:gd name="T9" fmla="*/ 56 h 195"/>
                <a:gd name="T10" fmla="*/ 22 w 41"/>
                <a:gd name="T11" fmla="*/ 107 h 195"/>
                <a:gd name="T12" fmla="*/ 39 w 41"/>
                <a:gd name="T13" fmla="*/ 85 h 195"/>
                <a:gd name="T14" fmla="*/ 31 w 41"/>
                <a:gd name="T15" fmla="*/ 117 h 195"/>
                <a:gd name="T16" fmla="*/ 7 w 41"/>
                <a:gd name="T17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95">
                  <a:moveTo>
                    <a:pt x="7" y="195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10" y="80"/>
                    <a:pt x="21" y="68"/>
                    <a:pt x="25" y="54"/>
                  </a:cubicBezTo>
                  <a:cubicBezTo>
                    <a:pt x="35" y="22"/>
                    <a:pt x="30" y="4"/>
                    <a:pt x="30" y="2"/>
                  </a:cubicBezTo>
                  <a:cubicBezTo>
                    <a:pt x="30" y="0"/>
                    <a:pt x="41" y="27"/>
                    <a:pt x="37" y="56"/>
                  </a:cubicBezTo>
                  <a:cubicBezTo>
                    <a:pt x="34" y="85"/>
                    <a:pt x="24" y="103"/>
                    <a:pt x="22" y="107"/>
                  </a:cubicBezTo>
                  <a:cubicBezTo>
                    <a:pt x="19" y="112"/>
                    <a:pt x="38" y="87"/>
                    <a:pt x="39" y="85"/>
                  </a:cubicBezTo>
                  <a:cubicBezTo>
                    <a:pt x="40" y="82"/>
                    <a:pt x="37" y="93"/>
                    <a:pt x="31" y="117"/>
                  </a:cubicBezTo>
                  <a:cubicBezTo>
                    <a:pt x="24" y="141"/>
                    <a:pt x="7" y="195"/>
                    <a:pt x="7" y="195"/>
                  </a:cubicBezTo>
                  <a:close/>
                </a:path>
              </a:pathLst>
            </a:custGeom>
            <a:solidFill>
              <a:srgbClr val="8F3F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8"/>
            <p:cNvSpPr/>
            <p:nvPr/>
          </p:nvSpPr>
          <p:spPr bwMode="auto">
            <a:xfrm>
              <a:off x="3761" y="1564"/>
              <a:ext cx="381" cy="168"/>
            </a:xfrm>
            <a:custGeom>
              <a:avLst/>
              <a:gdLst>
                <a:gd name="T0" fmla="*/ 0 w 280"/>
                <a:gd name="T1" fmla="*/ 0 h 124"/>
                <a:gd name="T2" fmla="*/ 40 w 280"/>
                <a:gd name="T3" fmla="*/ 39 h 124"/>
                <a:gd name="T4" fmla="*/ 222 w 280"/>
                <a:gd name="T5" fmla="*/ 41 h 124"/>
                <a:gd name="T6" fmla="*/ 263 w 280"/>
                <a:gd name="T7" fmla="*/ 58 h 124"/>
                <a:gd name="T8" fmla="*/ 268 w 280"/>
                <a:gd name="T9" fmla="*/ 67 h 124"/>
                <a:gd name="T10" fmla="*/ 275 w 280"/>
                <a:gd name="T11" fmla="*/ 122 h 124"/>
                <a:gd name="T12" fmla="*/ 216 w 280"/>
                <a:gd name="T13" fmla="*/ 73 h 124"/>
                <a:gd name="T14" fmla="*/ 152 w 280"/>
                <a:gd name="T15" fmla="*/ 57 h 124"/>
                <a:gd name="T16" fmla="*/ 184 w 280"/>
                <a:gd name="T17" fmla="*/ 81 h 124"/>
                <a:gd name="T18" fmla="*/ 122 w 280"/>
                <a:gd name="T19" fmla="*/ 60 h 124"/>
                <a:gd name="T20" fmla="*/ 95 w 280"/>
                <a:gd name="T21" fmla="*/ 60 h 124"/>
                <a:gd name="T22" fmla="*/ 134 w 280"/>
                <a:gd name="T23" fmla="*/ 94 h 124"/>
                <a:gd name="T24" fmla="*/ 65 w 280"/>
                <a:gd name="T25" fmla="*/ 60 h 124"/>
                <a:gd name="T26" fmla="*/ 0 w 280"/>
                <a:gd name="T2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0" h="124">
                  <a:moveTo>
                    <a:pt x="0" y="0"/>
                  </a:moveTo>
                  <a:cubicBezTo>
                    <a:pt x="0" y="0"/>
                    <a:pt x="2" y="26"/>
                    <a:pt x="40" y="39"/>
                  </a:cubicBezTo>
                  <a:cubicBezTo>
                    <a:pt x="78" y="52"/>
                    <a:pt x="176" y="33"/>
                    <a:pt x="222" y="41"/>
                  </a:cubicBezTo>
                  <a:cubicBezTo>
                    <a:pt x="238" y="43"/>
                    <a:pt x="252" y="50"/>
                    <a:pt x="263" y="58"/>
                  </a:cubicBezTo>
                  <a:cubicBezTo>
                    <a:pt x="265" y="61"/>
                    <a:pt x="266" y="64"/>
                    <a:pt x="268" y="67"/>
                  </a:cubicBezTo>
                  <a:cubicBezTo>
                    <a:pt x="280" y="97"/>
                    <a:pt x="275" y="124"/>
                    <a:pt x="275" y="122"/>
                  </a:cubicBezTo>
                  <a:cubicBezTo>
                    <a:pt x="274" y="119"/>
                    <a:pt x="247" y="88"/>
                    <a:pt x="216" y="73"/>
                  </a:cubicBezTo>
                  <a:cubicBezTo>
                    <a:pt x="185" y="59"/>
                    <a:pt x="149" y="57"/>
                    <a:pt x="152" y="57"/>
                  </a:cubicBezTo>
                  <a:cubicBezTo>
                    <a:pt x="155" y="57"/>
                    <a:pt x="186" y="82"/>
                    <a:pt x="184" y="81"/>
                  </a:cubicBezTo>
                  <a:cubicBezTo>
                    <a:pt x="182" y="79"/>
                    <a:pt x="139" y="64"/>
                    <a:pt x="122" y="60"/>
                  </a:cubicBezTo>
                  <a:cubicBezTo>
                    <a:pt x="105" y="56"/>
                    <a:pt x="92" y="60"/>
                    <a:pt x="95" y="60"/>
                  </a:cubicBezTo>
                  <a:cubicBezTo>
                    <a:pt x="98" y="61"/>
                    <a:pt x="134" y="94"/>
                    <a:pt x="134" y="94"/>
                  </a:cubicBezTo>
                  <a:cubicBezTo>
                    <a:pt x="134" y="94"/>
                    <a:pt x="85" y="70"/>
                    <a:pt x="65" y="60"/>
                  </a:cubicBezTo>
                  <a:cubicBezTo>
                    <a:pt x="54" y="54"/>
                    <a:pt x="0" y="25"/>
                    <a:pt x="0" y="0"/>
                  </a:cubicBezTo>
                  <a:close/>
                </a:path>
              </a:pathLst>
            </a:custGeom>
            <a:solidFill>
              <a:srgbClr val="8F3F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9"/>
            <p:cNvSpPr/>
            <p:nvPr/>
          </p:nvSpPr>
          <p:spPr bwMode="auto">
            <a:xfrm>
              <a:off x="3729" y="1581"/>
              <a:ext cx="449" cy="392"/>
            </a:xfrm>
            <a:custGeom>
              <a:avLst/>
              <a:gdLst>
                <a:gd name="T0" fmla="*/ 315 w 331"/>
                <a:gd name="T1" fmla="*/ 290 h 290"/>
                <a:gd name="T2" fmla="*/ 306 w 331"/>
                <a:gd name="T3" fmla="*/ 164 h 290"/>
                <a:gd name="T4" fmla="*/ 165 w 331"/>
                <a:gd name="T5" fmla="*/ 194 h 290"/>
                <a:gd name="T6" fmla="*/ 32 w 331"/>
                <a:gd name="T7" fmla="*/ 152 h 290"/>
                <a:gd name="T8" fmla="*/ 21 w 331"/>
                <a:gd name="T9" fmla="*/ 145 h 290"/>
                <a:gd name="T10" fmla="*/ 9 w 331"/>
                <a:gd name="T11" fmla="*/ 103 h 290"/>
                <a:gd name="T12" fmla="*/ 44 w 331"/>
                <a:gd name="T13" fmla="*/ 126 h 290"/>
                <a:gd name="T14" fmla="*/ 0 w 331"/>
                <a:gd name="T15" fmla="*/ 59 h 290"/>
                <a:gd name="T16" fmla="*/ 16 w 331"/>
                <a:gd name="T17" fmla="*/ 3 h 290"/>
                <a:gd name="T18" fmla="*/ 34 w 331"/>
                <a:gd name="T19" fmla="*/ 61 h 290"/>
                <a:gd name="T20" fmla="*/ 86 w 331"/>
                <a:gd name="T21" fmla="*/ 90 h 290"/>
                <a:gd name="T22" fmla="*/ 55 w 331"/>
                <a:gd name="T23" fmla="*/ 35 h 290"/>
                <a:gd name="T24" fmla="*/ 128 w 331"/>
                <a:gd name="T25" fmla="*/ 86 h 290"/>
                <a:gd name="T26" fmla="*/ 187 w 331"/>
                <a:gd name="T27" fmla="*/ 95 h 290"/>
                <a:gd name="T28" fmla="*/ 162 w 331"/>
                <a:gd name="T29" fmla="*/ 60 h 290"/>
                <a:gd name="T30" fmla="*/ 245 w 331"/>
                <a:gd name="T31" fmla="*/ 98 h 290"/>
                <a:gd name="T32" fmla="*/ 267 w 331"/>
                <a:gd name="T33" fmla="*/ 148 h 290"/>
                <a:gd name="T34" fmla="*/ 298 w 331"/>
                <a:gd name="T35" fmla="*/ 128 h 290"/>
                <a:gd name="T36" fmla="*/ 318 w 331"/>
                <a:gd name="T37" fmla="*/ 86 h 290"/>
                <a:gd name="T38" fmla="*/ 324 w 331"/>
                <a:gd name="T39" fmla="*/ 113 h 290"/>
                <a:gd name="T40" fmla="*/ 315 w 331"/>
                <a:gd name="T41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1" h="290">
                  <a:moveTo>
                    <a:pt x="315" y="290"/>
                  </a:moveTo>
                  <a:cubicBezTo>
                    <a:pt x="306" y="164"/>
                    <a:pt x="306" y="164"/>
                    <a:pt x="306" y="164"/>
                  </a:cubicBezTo>
                  <a:cubicBezTo>
                    <a:pt x="306" y="164"/>
                    <a:pt x="172" y="199"/>
                    <a:pt x="165" y="194"/>
                  </a:cubicBezTo>
                  <a:cubicBezTo>
                    <a:pt x="157" y="190"/>
                    <a:pt x="55" y="164"/>
                    <a:pt x="32" y="152"/>
                  </a:cubicBezTo>
                  <a:cubicBezTo>
                    <a:pt x="10" y="140"/>
                    <a:pt x="23" y="146"/>
                    <a:pt x="21" y="145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9" y="103"/>
                    <a:pt x="41" y="126"/>
                    <a:pt x="44" y="126"/>
                  </a:cubicBezTo>
                  <a:cubicBezTo>
                    <a:pt x="47" y="126"/>
                    <a:pt x="0" y="88"/>
                    <a:pt x="0" y="59"/>
                  </a:cubicBezTo>
                  <a:cubicBezTo>
                    <a:pt x="0" y="30"/>
                    <a:pt x="12" y="0"/>
                    <a:pt x="16" y="3"/>
                  </a:cubicBezTo>
                  <a:cubicBezTo>
                    <a:pt x="20" y="6"/>
                    <a:pt x="15" y="35"/>
                    <a:pt x="34" y="61"/>
                  </a:cubicBezTo>
                  <a:cubicBezTo>
                    <a:pt x="53" y="88"/>
                    <a:pt x="82" y="88"/>
                    <a:pt x="86" y="90"/>
                  </a:cubicBezTo>
                  <a:cubicBezTo>
                    <a:pt x="89" y="92"/>
                    <a:pt x="56" y="40"/>
                    <a:pt x="55" y="35"/>
                  </a:cubicBezTo>
                  <a:cubicBezTo>
                    <a:pt x="54" y="31"/>
                    <a:pt x="89" y="71"/>
                    <a:pt x="128" y="86"/>
                  </a:cubicBezTo>
                  <a:cubicBezTo>
                    <a:pt x="166" y="101"/>
                    <a:pt x="187" y="95"/>
                    <a:pt x="187" y="95"/>
                  </a:cubicBezTo>
                  <a:cubicBezTo>
                    <a:pt x="187" y="95"/>
                    <a:pt x="166" y="63"/>
                    <a:pt x="162" y="60"/>
                  </a:cubicBezTo>
                  <a:cubicBezTo>
                    <a:pt x="158" y="57"/>
                    <a:pt x="222" y="74"/>
                    <a:pt x="245" y="98"/>
                  </a:cubicBezTo>
                  <a:cubicBezTo>
                    <a:pt x="269" y="123"/>
                    <a:pt x="267" y="148"/>
                    <a:pt x="267" y="148"/>
                  </a:cubicBezTo>
                  <a:cubicBezTo>
                    <a:pt x="267" y="148"/>
                    <a:pt x="278" y="147"/>
                    <a:pt x="298" y="128"/>
                  </a:cubicBezTo>
                  <a:cubicBezTo>
                    <a:pt x="319" y="109"/>
                    <a:pt x="318" y="86"/>
                    <a:pt x="318" y="86"/>
                  </a:cubicBezTo>
                  <a:cubicBezTo>
                    <a:pt x="318" y="86"/>
                    <a:pt x="321" y="92"/>
                    <a:pt x="324" y="113"/>
                  </a:cubicBezTo>
                  <a:cubicBezTo>
                    <a:pt x="331" y="154"/>
                    <a:pt x="312" y="245"/>
                    <a:pt x="315" y="290"/>
                  </a:cubicBezTo>
                  <a:close/>
                </a:path>
              </a:pathLst>
            </a:custGeom>
            <a:solidFill>
              <a:srgbClr val="8D3D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30"/>
            <p:cNvSpPr/>
            <p:nvPr/>
          </p:nvSpPr>
          <p:spPr bwMode="auto">
            <a:xfrm>
              <a:off x="3753" y="1663"/>
              <a:ext cx="310" cy="180"/>
            </a:xfrm>
            <a:custGeom>
              <a:avLst/>
              <a:gdLst>
                <a:gd name="T0" fmla="*/ 212 w 228"/>
                <a:gd name="T1" fmla="*/ 122 h 133"/>
                <a:gd name="T2" fmla="*/ 151 w 228"/>
                <a:gd name="T3" fmla="*/ 133 h 133"/>
                <a:gd name="T4" fmla="*/ 147 w 228"/>
                <a:gd name="T5" fmla="*/ 133 h 133"/>
                <a:gd name="T6" fmla="*/ 119 w 228"/>
                <a:gd name="T7" fmla="*/ 125 h 133"/>
                <a:gd name="T8" fmla="*/ 119 w 228"/>
                <a:gd name="T9" fmla="*/ 125 h 133"/>
                <a:gd name="T10" fmla="*/ 119 w 228"/>
                <a:gd name="T11" fmla="*/ 125 h 133"/>
                <a:gd name="T12" fmla="*/ 119 w 228"/>
                <a:gd name="T13" fmla="*/ 125 h 133"/>
                <a:gd name="T14" fmla="*/ 119 w 228"/>
                <a:gd name="T15" fmla="*/ 125 h 133"/>
                <a:gd name="T16" fmla="*/ 79 w 228"/>
                <a:gd name="T17" fmla="*/ 115 h 133"/>
                <a:gd name="T18" fmla="*/ 79 w 228"/>
                <a:gd name="T19" fmla="*/ 115 h 133"/>
                <a:gd name="T20" fmla="*/ 19 w 228"/>
                <a:gd name="T21" fmla="*/ 70 h 133"/>
                <a:gd name="T22" fmla="*/ 52 w 228"/>
                <a:gd name="T23" fmla="*/ 83 h 133"/>
                <a:gd name="T24" fmla="*/ 95 w 228"/>
                <a:gd name="T25" fmla="*/ 92 h 133"/>
                <a:gd name="T26" fmla="*/ 70 w 228"/>
                <a:gd name="T27" fmla="*/ 75 h 133"/>
                <a:gd name="T28" fmla="*/ 6 w 228"/>
                <a:gd name="T29" fmla="*/ 7 h 133"/>
                <a:gd name="T30" fmla="*/ 83 w 228"/>
                <a:gd name="T31" fmla="*/ 58 h 133"/>
                <a:gd name="T32" fmla="*/ 131 w 228"/>
                <a:gd name="T33" fmla="*/ 73 h 133"/>
                <a:gd name="T34" fmla="*/ 83 w 228"/>
                <a:gd name="T35" fmla="*/ 34 h 133"/>
                <a:gd name="T36" fmla="*/ 148 w 228"/>
                <a:gd name="T37" fmla="*/ 51 h 133"/>
                <a:gd name="T38" fmla="*/ 196 w 228"/>
                <a:gd name="T39" fmla="*/ 79 h 133"/>
                <a:gd name="T40" fmla="*/ 189 w 228"/>
                <a:gd name="T41" fmla="*/ 34 h 133"/>
                <a:gd name="T42" fmla="*/ 212 w 228"/>
                <a:gd name="T43" fmla="*/ 12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8" h="133">
                  <a:moveTo>
                    <a:pt x="212" y="122"/>
                  </a:moveTo>
                  <a:cubicBezTo>
                    <a:pt x="186" y="128"/>
                    <a:pt x="161" y="133"/>
                    <a:pt x="151" y="133"/>
                  </a:cubicBezTo>
                  <a:cubicBezTo>
                    <a:pt x="149" y="133"/>
                    <a:pt x="147" y="133"/>
                    <a:pt x="147" y="133"/>
                  </a:cubicBezTo>
                  <a:cubicBezTo>
                    <a:pt x="144" y="132"/>
                    <a:pt x="134" y="129"/>
                    <a:pt x="119" y="125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16" y="125"/>
                    <a:pt x="88" y="117"/>
                    <a:pt x="79" y="115"/>
                  </a:cubicBezTo>
                  <a:cubicBezTo>
                    <a:pt x="79" y="115"/>
                    <a:pt x="79" y="115"/>
                    <a:pt x="79" y="115"/>
                  </a:cubicBezTo>
                  <a:cubicBezTo>
                    <a:pt x="70" y="112"/>
                    <a:pt x="24" y="74"/>
                    <a:pt x="19" y="70"/>
                  </a:cubicBezTo>
                  <a:cubicBezTo>
                    <a:pt x="15" y="65"/>
                    <a:pt x="30" y="75"/>
                    <a:pt x="52" y="83"/>
                  </a:cubicBezTo>
                  <a:cubicBezTo>
                    <a:pt x="74" y="91"/>
                    <a:pt x="95" y="92"/>
                    <a:pt x="95" y="92"/>
                  </a:cubicBezTo>
                  <a:cubicBezTo>
                    <a:pt x="95" y="92"/>
                    <a:pt x="87" y="88"/>
                    <a:pt x="70" y="75"/>
                  </a:cubicBezTo>
                  <a:cubicBezTo>
                    <a:pt x="53" y="62"/>
                    <a:pt x="11" y="14"/>
                    <a:pt x="6" y="7"/>
                  </a:cubicBezTo>
                  <a:cubicBezTo>
                    <a:pt x="0" y="0"/>
                    <a:pt x="47" y="45"/>
                    <a:pt x="83" y="58"/>
                  </a:cubicBezTo>
                  <a:cubicBezTo>
                    <a:pt x="118" y="71"/>
                    <a:pt x="131" y="73"/>
                    <a:pt x="131" y="73"/>
                  </a:cubicBezTo>
                  <a:cubicBezTo>
                    <a:pt x="131" y="73"/>
                    <a:pt x="91" y="36"/>
                    <a:pt x="83" y="34"/>
                  </a:cubicBezTo>
                  <a:cubicBezTo>
                    <a:pt x="76" y="33"/>
                    <a:pt x="113" y="38"/>
                    <a:pt x="148" y="51"/>
                  </a:cubicBezTo>
                  <a:cubicBezTo>
                    <a:pt x="183" y="63"/>
                    <a:pt x="196" y="79"/>
                    <a:pt x="196" y="79"/>
                  </a:cubicBezTo>
                  <a:cubicBezTo>
                    <a:pt x="189" y="34"/>
                    <a:pt x="189" y="34"/>
                    <a:pt x="189" y="34"/>
                  </a:cubicBezTo>
                  <a:cubicBezTo>
                    <a:pt x="189" y="34"/>
                    <a:pt x="228" y="105"/>
                    <a:pt x="212" y="122"/>
                  </a:cubicBezTo>
                  <a:close/>
                </a:path>
              </a:pathLst>
            </a:custGeom>
            <a:solidFill>
              <a:srgbClr val="934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31"/>
            <p:cNvSpPr>
              <a:spLocks noEditPoints="1"/>
            </p:cNvSpPr>
            <p:nvPr/>
          </p:nvSpPr>
          <p:spPr bwMode="auto">
            <a:xfrm>
              <a:off x="3734" y="1863"/>
              <a:ext cx="443" cy="171"/>
            </a:xfrm>
            <a:custGeom>
              <a:avLst/>
              <a:gdLst>
                <a:gd name="T0" fmla="*/ 182 w 326"/>
                <a:gd name="T1" fmla="*/ 25 h 126"/>
                <a:gd name="T2" fmla="*/ 163 w 326"/>
                <a:gd name="T3" fmla="*/ 25 h 126"/>
                <a:gd name="T4" fmla="*/ 145 w 326"/>
                <a:gd name="T5" fmla="*/ 22 h 126"/>
                <a:gd name="T6" fmla="*/ 134 w 326"/>
                <a:gd name="T7" fmla="*/ 13 h 126"/>
                <a:gd name="T8" fmla="*/ 5 w 326"/>
                <a:gd name="T9" fmla="*/ 4 h 126"/>
                <a:gd name="T10" fmla="*/ 1 w 326"/>
                <a:gd name="T11" fmla="*/ 6 h 126"/>
                <a:gd name="T12" fmla="*/ 1 w 326"/>
                <a:gd name="T13" fmla="*/ 20 h 126"/>
                <a:gd name="T14" fmla="*/ 9 w 326"/>
                <a:gd name="T15" fmla="*/ 29 h 126"/>
                <a:gd name="T16" fmla="*/ 27 w 326"/>
                <a:gd name="T17" fmla="*/ 92 h 126"/>
                <a:gd name="T18" fmla="*/ 122 w 326"/>
                <a:gd name="T19" fmla="*/ 93 h 126"/>
                <a:gd name="T20" fmla="*/ 148 w 326"/>
                <a:gd name="T21" fmla="*/ 46 h 126"/>
                <a:gd name="T22" fmla="*/ 158 w 326"/>
                <a:gd name="T23" fmla="*/ 42 h 126"/>
                <a:gd name="T24" fmla="*/ 162 w 326"/>
                <a:gd name="T25" fmla="*/ 42 h 126"/>
                <a:gd name="T26" fmla="*/ 166 w 326"/>
                <a:gd name="T27" fmla="*/ 43 h 126"/>
                <a:gd name="T28" fmla="*/ 175 w 326"/>
                <a:gd name="T29" fmla="*/ 48 h 126"/>
                <a:gd name="T30" fmla="*/ 195 w 326"/>
                <a:gd name="T31" fmla="*/ 98 h 126"/>
                <a:gd name="T32" fmla="*/ 289 w 326"/>
                <a:gd name="T33" fmla="*/ 109 h 126"/>
                <a:gd name="T34" fmla="*/ 315 w 326"/>
                <a:gd name="T35" fmla="*/ 49 h 126"/>
                <a:gd name="T36" fmla="*/ 325 w 326"/>
                <a:gd name="T37" fmla="*/ 42 h 126"/>
                <a:gd name="T38" fmla="*/ 326 w 326"/>
                <a:gd name="T39" fmla="*/ 28 h 126"/>
                <a:gd name="T40" fmla="*/ 323 w 326"/>
                <a:gd name="T41" fmla="*/ 25 h 126"/>
                <a:gd name="T42" fmla="*/ 194 w 326"/>
                <a:gd name="T43" fmla="*/ 17 h 126"/>
                <a:gd name="T44" fmla="*/ 182 w 326"/>
                <a:gd name="T45" fmla="*/ 25 h 126"/>
                <a:gd name="T46" fmla="*/ 33 w 326"/>
                <a:gd name="T47" fmla="*/ 11 h 126"/>
                <a:gd name="T48" fmla="*/ 128 w 326"/>
                <a:gd name="T49" fmla="*/ 23 h 126"/>
                <a:gd name="T50" fmla="*/ 117 w 326"/>
                <a:gd name="T51" fmla="*/ 91 h 126"/>
                <a:gd name="T52" fmla="*/ 29 w 326"/>
                <a:gd name="T53" fmla="*/ 85 h 126"/>
                <a:gd name="T54" fmla="*/ 20 w 326"/>
                <a:gd name="T55" fmla="*/ 54 h 126"/>
                <a:gd name="T56" fmla="*/ 22 w 326"/>
                <a:gd name="T57" fmla="*/ 19 h 126"/>
                <a:gd name="T58" fmla="*/ 33 w 326"/>
                <a:gd name="T59" fmla="*/ 11 h 126"/>
                <a:gd name="T60" fmla="*/ 304 w 326"/>
                <a:gd name="T61" fmla="*/ 38 h 126"/>
                <a:gd name="T62" fmla="*/ 301 w 326"/>
                <a:gd name="T63" fmla="*/ 73 h 126"/>
                <a:gd name="T64" fmla="*/ 288 w 326"/>
                <a:gd name="T65" fmla="*/ 102 h 126"/>
                <a:gd name="T66" fmla="*/ 200 w 326"/>
                <a:gd name="T67" fmla="*/ 96 h 126"/>
                <a:gd name="T68" fmla="*/ 198 w 326"/>
                <a:gd name="T69" fmla="*/ 28 h 126"/>
                <a:gd name="T70" fmla="*/ 294 w 326"/>
                <a:gd name="T71" fmla="*/ 29 h 126"/>
                <a:gd name="T72" fmla="*/ 304 w 326"/>
                <a:gd name="T73" fmla="*/ 3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6" h="126">
                  <a:moveTo>
                    <a:pt x="182" y="25"/>
                  </a:moveTo>
                  <a:cubicBezTo>
                    <a:pt x="179" y="26"/>
                    <a:pt x="175" y="26"/>
                    <a:pt x="163" y="25"/>
                  </a:cubicBezTo>
                  <a:cubicBezTo>
                    <a:pt x="151" y="24"/>
                    <a:pt x="147" y="24"/>
                    <a:pt x="145" y="22"/>
                  </a:cubicBezTo>
                  <a:cubicBezTo>
                    <a:pt x="143" y="21"/>
                    <a:pt x="140" y="16"/>
                    <a:pt x="134" y="13"/>
                  </a:cubicBezTo>
                  <a:cubicBezTo>
                    <a:pt x="106" y="1"/>
                    <a:pt x="26" y="0"/>
                    <a:pt x="5" y="4"/>
                  </a:cubicBezTo>
                  <a:cubicBezTo>
                    <a:pt x="2" y="4"/>
                    <a:pt x="2" y="4"/>
                    <a:pt x="1" y="6"/>
                  </a:cubicBezTo>
                  <a:cubicBezTo>
                    <a:pt x="1" y="8"/>
                    <a:pt x="0" y="19"/>
                    <a:pt x="1" y="20"/>
                  </a:cubicBezTo>
                  <a:cubicBezTo>
                    <a:pt x="2" y="22"/>
                    <a:pt x="6" y="23"/>
                    <a:pt x="9" y="29"/>
                  </a:cubicBezTo>
                  <a:cubicBezTo>
                    <a:pt x="15" y="39"/>
                    <a:pt x="12" y="74"/>
                    <a:pt x="27" y="92"/>
                  </a:cubicBezTo>
                  <a:cubicBezTo>
                    <a:pt x="42" y="110"/>
                    <a:pt x="104" y="115"/>
                    <a:pt x="122" y="93"/>
                  </a:cubicBezTo>
                  <a:cubicBezTo>
                    <a:pt x="134" y="79"/>
                    <a:pt x="141" y="62"/>
                    <a:pt x="148" y="46"/>
                  </a:cubicBezTo>
                  <a:cubicBezTo>
                    <a:pt x="152" y="43"/>
                    <a:pt x="155" y="43"/>
                    <a:pt x="158" y="42"/>
                  </a:cubicBezTo>
                  <a:cubicBezTo>
                    <a:pt x="160" y="42"/>
                    <a:pt x="161" y="42"/>
                    <a:pt x="162" y="42"/>
                  </a:cubicBezTo>
                  <a:cubicBezTo>
                    <a:pt x="163" y="42"/>
                    <a:pt x="164" y="43"/>
                    <a:pt x="166" y="43"/>
                  </a:cubicBezTo>
                  <a:cubicBezTo>
                    <a:pt x="169" y="43"/>
                    <a:pt x="172" y="44"/>
                    <a:pt x="175" y="48"/>
                  </a:cubicBezTo>
                  <a:cubicBezTo>
                    <a:pt x="180" y="65"/>
                    <a:pt x="185" y="82"/>
                    <a:pt x="195" y="98"/>
                  </a:cubicBezTo>
                  <a:cubicBezTo>
                    <a:pt x="210" y="122"/>
                    <a:pt x="272" y="126"/>
                    <a:pt x="289" y="109"/>
                  </a:cubicBezTo>
                  <a:cubicBezTo>
                    <a:pt x="306" y="94"/>
                    <a:pt x="308" y="58"/>
                    <a:pt x="315" y="49"/>
                  </a:cubicBezTo>
                  <a:cubicBezTo>
                    <a:pt x="319" y="44"/>
                    <a:pt x="324" y="43"/>
                    <a:pt x="325" y="42"/>
                  </a:cubicBezTo>
                  <a:cubicBezTo>
                    <a:pt x="326" y="40"/>
                    <a:pt x="326" y="29"/>
                    <a:pt x="326" y="28"/>
                  </a:cubicBezTo>
                  <a:cubicBezTo>
                    <a:pt x="326" y="26"/>
                    <a:pt x="326" y="26"/>
                    <a:pt x="323" y="25"/>
                  </a:cubicBezTo>
                  <a:cubicBezTo>
                    <a:pt x="302" y="18"/>
                    <a:pt x="223" y="9"/>
                    <a:pt x="194" y="17"/>
                  </a:cubicBezTo>
                  <a:cubicBezTo>
                    <a:pt x="188" y="19"/>
                    <a:pt x="183" y="23"/>
                    <a:pt x="182" y="25"/>
                  </a:cubicBezTo>
                  <a:close/>
                  <a:moveTo>
                    <a:pt x="33" y="11"/>
                  </a:moveTo>
                  <a:cubicBezTo>
                    <a:pt x="53" y="6"/>
                    <a:pt x="109" y="12"/>
                    <a:pt x="128" y="23"/>
                  </a:cubicBezTo>
                  <a:cubicBezTo>
                    <a:pt x="150" y="37"/>
                    <a:pt x="129" y="77"/>
                    <a:pt x="117" y="91"/>
                  </a:cubicBezTo>
                  <a:cubicBezTo>
                    <a:pt x="101" y="108"/>
                    <a:pt x="45" y="107"/>
                    <a:pt x="29" y="85"/>
                  </a:cubicBezTo>
                  <a:cubicBezTo>
                    <a:pt x="24" y="77"/>
                    <a:pt x="21" y="63"/>
                    <a:pt x="20" y="54"/>
                  </a:cubicBezTo>
                  <a:cubicBezTo>
                    <a:pt x="19" y="45"/>
                    <a:pt x="19" y="27"/>
                    <a:pt x="22" y="19"/>
                  </a:cubicBezTo>
                  <a:cubicBezTo>
                    <a:pt x="26" y="11"/>
                    <a:pt x="33" y="11"/>
                    <a:pt x="33" y="11"/>
                  </a:cubicBezTo>
                  <a:close/>
                  <a:moveTo>
                    <a:pt x="304" y="38"/>
                  </a:moveTo>
                  <a:cubicBezTo>
                    <a:pt x="306" y="46"/>
                    <a:pt x="304" y="64"/>
                    <a:pt x="301" y="73"/>
                  </a:cubicBezTo>
                  <a:cubicBezTo>
                    <a:pt x="299" y="82"/>
                    <a:pt x="294" y="95"/>
                    <a:pt x="288" y="102"/>
                  </a:cubicBezTo>
                  <a:cubicBezTo>
                    <a:pt x="270" y="122"/>
                    <a:pt x="213" y="116"/>
                    <a:pt x="200" y="96"/>
                  </a:cubicBezTo>
                  <a:cubicBezTo>
                    <a:pt x="190" y="82"/>
                    <a:pt x="175" y="38"/>
                    <a:pt x="198" y="28"/>
                  </a:cubicBezTo>
                  <a:cubicBezTo>
                    <a:pt x="218" y="19"/>
                    <a:pt x="274" y="21"/>
                    <a:pt x="294" y="29"/>
                  </a:cubicBezTo>
                  <a:cubicBezTo>
                    <a:pt x="294" y="29"/>
                    <a:pt x="301" y="30"/>
                    <a:pt x="304" y="38"/>
                  </a:cubicBezTo>
                  <a:close/>
                </a:path>
              </a:pathLst>
            </a:custGeom>
            <a:solidFill>
              <a:srgbClr val="614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32"/>
            <p:cNvSpPr/>
            <p:nvPr/>
          </p:nvSpPr>
          <p:spPr bwMode="auto">
            <a:xfrm>
              <a:off x="3972" y="1889"/>
              <a:ext cx="178" cy="140"/>
            </a:xfrm>
            <a:custGeom>
              <a:avLst/>
              <a:gdLst>
                <a:gd name="T0" fmla="*/ 25 w 131"/>
                <a:gd name="T1" fmla="*/ 77 h 103"/>
                <a:gd name="T2" fmla="*/ 23 w 131"/>
                <a:gd name="T3" fmla="*/ 9 h 103"/>
                <a:gd name="T4" fmla="*/ 119 w 131"/>
                <a:gd name="T5" fmla="*/ 10 h 103"/>
                <a:gd name="T6" fmla="*/ 127 w 131"/>
                <a:gd name="T7" fmla="*/ 16 h 103"/>
                <a:gd name="T8" fmla="*/ 129 w 131"/>
                <a:gd name="T9" fmla="*/ 19 h 103"/>
                <a:gd name="T10" fmla="*/ 126 w 131"/>
                <a:gd name="T11" fmla="*/ 54 h 103"/>
                <a:gd name="T12" fmla="*/ 123 w 131"/>
                <a:gd name="T13" fmla="*/ 65 h 103"/>
                <a:gd name="T14" fmla="*/ 113 w 131"/>
                <a:gd name="T15" fmla="*/ 83 h 103"/>
                <a:gd name="T16" fmla="*/ 25 w 131"/>
                <a:gd name="T17" fmla="*/ 7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103">
                  <a:moveTo>
                    <a:pt x="25" y="77"/>
                  </a:moveTo>
                  <a:cubicBezTo>
                    <a:pt x="15" y="63"/>
                    <a:pt x="0" y="19"/>
                    <a:pt x="23" y="9"/>
                  </a:cubicBezTo>
                  <a:cubicBezTo>
                    <a:pt x="43" y="0"/>
                    <a:pt x="99" y="2"/>
                    <a:pt x="119" y="10"/>
                  </a:cubicBezTo>
                  <a:cubicBezTo>
                    <a:pt x="119" y="10"/>
                    <a:pt x="124" y="10"/>
                    <a:pt x="127" y="16"/>
                  </a:cubicBezTo>
                  <a:cubicBezTo>
                    <a:pt x="128" y="17"/>
                    <a:pt x="128" y="18"/>
                    <a:pt x="129" y="19"/>
                  </a:cubicBezTo>
                  <a:cubicBezTo>
                    <a:pt x="131" y="27"/>
                    <a:pt x="129" y="45"/>
                    <a:pt x="126" y="54"/>
                  </a:cubicBezTo>
                  <a:cubicBezTo>
                    <a:pt x="126" y="57"/>
                    <a:pt x="124" y="61"/>
                    <a:pt x="123" y="65"/>
                  </a:cubicBezTo>
                  <a:cubicBezTo>
                    <a:pt x="120" y="72"/>
                    <a:pt x="117" y="79"/>
                    <a:pt x="113" y="83"/>
                  </a:cubicBezTo>
                  <a:cubicBezTo>
                    <a:pt x="95" y="103"/>
                    <a:pt x="38" y="97"/>
                    <a:pt x="25" y="77"/>
                  </a:cubicBezTo>
                  <a:close/>
                </a:path>
              </a:pathLst>
            </a:custGeom>
            <a:solidFill>
              <a:srgbClr val="B7D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33"/>
            <p:cNvSpPr/>
            <p:nvPr/>
          </p:nvSpPr>
          <p:spPr bwMode="auto">
            <a:xfrm>
              <a:off x="3760" y="1872"/>
              <a:ext cx="178" cy="138"/>
            </a:xfrm>
            <a:custGeom>
              <a:avLst/>
              <a:gdLst>
                <a:gd name="T0" fmla="*/ 109 w 131"/>
                <a:gd name="T1" fmla="*/ 17 h 102"/>
                <a:gd name="T2" fmla="*/ 98 w 131"/>
                <a:gd name="T3" fmla="*/ 85 h 102"/>
                <a:gd name="T4" fmla="*/ 10 w 131"/>
                <a:gd name="T5" fmla="*/ 79 h 102"/>
                <a:gd name="T6" fmla="*/ 3 w 131"/>
                <a:gd name="T7" fmla="*/ 62 h 102"/>
                <a:gd name="T8" fmla="*/ 1 w 131"/>
                <a:gd name="T9" fmla="*/ 48 h 102"/>
                <a:gd name="T10" fmla="*/ 2 w 131"/>
                <a:gd name="T11" fmla="*/ 18 h 102"/>
                <a:gd name="T12" fmla="*/ 3 w 131"/>
                <a:gd name="T13" fmla="*/ 13 h 102"/>
                <a:gd name="T14" fmla="*/ 14 w 131"/>
                <a:gd name="T15" fmla="*/ 5 h 102"/>
                <a:gd name="T16" fmla="*/ 109 w 131"/>
                <a:gd name="T17" fmla="*/ 1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102">
                  <a:moveTo>
                    <a:pt x="109" y="17"/>
                  </a:moveTo>
                  <a:cubicBezTo>
                    <a:pt x="131" y="31"/>
                    <a:pt x="110" y="71"/>
                    <a:pt x="98" y="85"/>
                  </a:cubicBezTo>
                  <a:cubicBezTo>
                    <a:pt x="82" y="102"/>
                    <a:pt x="26" y="101"/>
                    <a:pt x="10" y="79"/>
                  </a:cubicBezTo>
                  <a:cubicBezTo>
                    <a:pt x="7" y="74"/>
                    <a:pt x="5" y="68"/>
                    <a:pt x="3" y="62"/>
                  </a:cubicBezTo>
                  <a:cubicBezTo>
                    <a:pt x="2" y="57"/>
                    <a:pt x="1" y="52"/>
                    <a:pt x="1" y="48"/>
                  </a:cubicBezTo>
                  <a:cubicBezTo>
                    <a:pt x="0" y="41"/>
                    <a:pt x="0" y="27"/>
                    <a:pt x="2" y="18"/>
                  </a:cubicBezTo>
                  <a:cubicBezTo>
                    <a:pt x="2" y="16"/>
                    <a:pt x="3" y="14"/>
                    <a:pt x="3" y="13"/>
                  </a:cubicBezTo>
                  <a:cubicBezTo>
                    <a:pt x="7" y="5"/>
                    <a:pt x="14" y="5"/>
                    <a:pt x="14" y="5"/>
                  </a:cubicBezTo>
                  <a:cubicBezTo>
                    <a:pt x="34" y="0"/>
                    <a:pt x="90" y="6"/>
                    <a:pt x="109" y="17"/>
                  </a:cubicBezTo>
                  <a:close/>
                </a:path>
              </a:pathLst>
            </a:custGeom>
            <a:solidFill>
              <a:srgbClr val="B7D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34"/>
            <p:cNvSpPr/>
            <p:nvPr/>
          </p:nvSpPr>
          <p:spPr bwMode="auto">
            <a:xfrm>
              <a:off x="3833" y="2314"/>
              <a:ext cx="91" cy="74"/>
            </a:xfrm>
            <a:custGeom>
              <a:avLst/>
              <a:gdLst>
                <a:gd name="T0" fmla="*/ 0 w 67"/>
                <a:gd name="T1" fmla="*/ 6 h 55"/>
                <a:gd name="T2" fmla="*/ 38 w 67"/>
                <a:gd name="T3" fmla="*/ 0 h 55"/>
                <a:gd name="T4" fmla="*/ 67 w 67"/>
                <a:gd name="T5" fmla="*/ 55 h 55"/>
                <a:gd name="T6" fmla="*/ 1 w 67"/>
                <a:gd name="T7" fmla="*/ 38 h 55"/>
                <a:gd name="T8" fmla="*/ 0 w 67"/>
                <a:gd name="T9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5">
                  <a:moveTo>
                    <a:pt x="0" y="6"/>
                  </a:moveTo>
                  <a:cubicBezTo>
                    <a:pt x="5" y="4"/>
                    <a:pt x="38" y="0"/>
                    <a:pt x="38" y="0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1" y="38"/>
                    <a:pt x="1" y="38"/>
                    <a:pt x="1" y="38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AA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35"/>
            <p:cNvSpPr/>
            <p:nvPr/>
          </p:nvSpPr>
          <p:spPr bwMode="auto">
            <a:xfrm>
              <a:off x="3930" y="2321"/>
              <a:ext cx="89" cy="69"/>
            </a:xfrm>
            <a:custGeom>
              <a:avLst/>
              <a:gdLst>
                <a:gd name="T0" fmla="*/ 61 w 66"/>
                <a:gd name="T1" fmla="*/ 18 h 51"/>
                <a:gd name="T2" fmla="*/ 24 w 66"/>
                <a:gd name="T3" fmla="*/ 0 h 51"/>
                <a:gd name="T4" fmla="*/ 0 w 66"/>
                <a:gd name="T5" fmla="*/ 51 h 51"/>
                <a:gd name="T6" fmla="*/ 66 w 66"/>
                <a:gd name="T7" fmla="*/ 36 h 51"/>
                <a:gd name="T8" fmla="*/ 61 w 6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51">
                  <a:moveTo>
                    <a:pt x="61" y="18"/>
                  </a:moveTo>
                  <a:cubicBezTo>
                    <a:pt x="54" y="12"/>
                    <a:pt x="24" y="0"/>
                    <a:pt x="24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66" y="36"/>
                    <a:pt x="66" y="36"/>
                    <a:pt x="66" y="36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rgbClr val="AA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6"/>
            <p:cNvSpPr/>
            <p:nvPr/>
          </p:nvSpPr>
          <p:spPr bwMode="auto">
            <a:xfrm>
              <a:off x="3962" y="2238"/>
              <a:ext cx="128" cy="191"/>
            </a:xfrm>
            <a:custGeom>
              <a:avLst/>
              <a:gdLst>
                <a:gd name="T0" fmla="*/ 66 w 94"/>
                <a:gd name="T1" fmla="*/ 0 h 141"/>
                <a:gd name="T2" fmla="*/ 0 w 94"/>
                <a:gd name="T3" fmla="*/ 61 h 141"/>
                <a:gd name="T4" fmla="*/ 54 w 94"/>
                <a:gd name="T5" fmla="*/ 136 h 141"/>
                <a:gd name="T6" fmla="*/ 94 w 94"/>
                <a:gd name="T7" fmla="*/ 40 h 141"/>
                <a:gd name="T8" fmla="*/ 66 w 94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41">
                  <a:moveTo>
                    <a:pt x="66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7" y="141"/>
                    <a:pt x="94" y="40"/>
                    <a:pt x="94" y="40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C4C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37"/>
            <p:cNvSpPr/>
            <p:nvPr/>
          </p:nvSpPr>
          <p:spPr bwMode="auto">
            <a:xfrm>
              <a:off x="3756" y="2230"/>
              <a:ext cx="129" cy="191"/>
            </a:xfrm>
            <a:custGeom>
              <a:avLst/>
              <a:gdLst>
                <a:gd name="T0" fmla="*/ 29 w 95"/>
                <a:gd name="T1" fmla="*/ 0 h 141"/>
                <a:gd name="T2" fmla="*/ 95 w 95"/>
                <a:gd name="T3" fmla="*/ 62 h 141"/>
                <a:gd name="T4" fmla="*/ 41 w 95"/>
                <a:gd name="T5" fmla="*/ 137 h 141"/>
                <a:gd name="T6" fmla="*/ 0 w 95"/>
                <a:gd name="T7" fmla="*/ 41 h 141"/>
                <a:gd name="T8" fmla="*/ 29 w 95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41">
                  <a:moveTo>
                    <a:pt x="29" y="0"/>
                  </a:moveTo>
                  <a:cubicBezTo>
                    <a:pt x="95" y="62"/>
                    <a:pt x="95" y="62"/>
                    <a:pt x="95" y="62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38" y="141"/>
                    <a:pt x="0" y="41"/>
                    <a:pt x="0" y="41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C4C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38"/>
            <p:cNvSpPr/>
            <p:nvPr/>
          </p:nvSpPr>
          <p:spPr bwMode="auto">
            <a:xfrm>
              <a:off x="3239" y="1924"/>
              <a:ext cx="196" cy="405"/>
            </a:xfrm>
            <a:custGeom>
              <a:avLst/>
              <a:gdLst>
                <a:gd name="T0" fmla="*/ 118 w 144"/>
                <a:gd name="T1" fmla="*/ 140 h 299"/>
                <a:gd name="T2" fmla="*/ 117 w 144"/>
                <a:gd name="T3" fmla="*/ 82 h 299"/>
                <a:gd name="T4" fmla="*/ 119 w 144"/>
                <a:gd name="T5" fmla="*/ 19 h 299"/>
                <a:gd name="T6" fmla="*/ 90 w 144"/>
                <a:gd name="T7" fmla="*/ 27 h 299"/>
                <a:gd name="T8" fmla="*/ 82 w 144"/>
                <a:gd name="T9" fmla="*/ 132 h 299"/>
                <a:gd name="T10" fmla="*/ 65 w 144"/>
                <a:gd name="T11" fmla="*/ 123 h 299"/>
                <a:gd name="T12" fmla="*/ 45 w 144"/>
                <a:gd name="T13" fmla="*/ 132 h 299"/>
                <a:gd name="T14" fmla="*/ 25 w 144"/>
                <a:gd name="T15" fmla="*/ 136 h 299"/>
                <a:gd name="T16" fmla="*/ 15 w 144"/>
                <a:gd name="T17" fmla="*/ 147 h 299"/>
                <a:gd name="T18" fmla="*/ 3 w 144"/>
                <a:gd name="T19" fmla="*/ 154 h 299"/>
                <a:gd name="T20" fmla="*/ 8 w 144"/>
                <a:gd name="T21" fmla="*/ 196 h 299"/>
                <a:gd name="T22" fmla="*/ 19 w 144"/>
                <a:gd name="T23" fmla="*/ 210 h 299"/>
                <a:gd name="T24" fmla="*/ 46 w 144"/>
                <a:gd name="T25" fmla="*/ 239 h 299"/>
                <a:gd name="T26" fmla="*/ 57 w 144"/>
                <a:gd name="T27" fmla="*/ 286 h 299"/>
                <a:gd name="T28" fmla="*/ 132 w 144"/>
                <a:gd name="T29" fmla="*/ 294 h 299"/>
                <a:gd name="T30" fmla="*/ 127 w 144"/>
                <a:gd name="T31" fmla="*/ 227 h 299"/>
                <a:gd name="T32" fmla="*/ 144 w 144"/>
                <a:gd name="T33" fmla="*/ 186 h 299"/>
                <a:gd name="T34" fmla="*/ 137 w 144"/>
                <a:gd name="T35" fmla="*/ 146 h 299"/>
                <a:gd name="T36" fmla="*/ 118 w 144"/>
                <a:gd name="T37" fmla="*/ 14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4" h="299">
                  <a:moveTo>
                    <a:pt x="118" y="140"/>
                  </a:moveTo>
                  <a:cubicBezTo>
                    <a:pt x="118" y="139"/>
                    <a:pt x="116" y="112"/>
                    <a:pt x="117" y="82"/>
                  </a:cubicBezTo>
                  <a:cubicBezTo>
                    <a:pt x="118" y="59"/>
                    <a:pt x="123" y="33"/>
                    <a:pt x="119" y="19"/>
                  </a:cubicBezTo>
                  <a:cubicBezTo>
                    <a:pt x="115" y="3"/>
                    <a:pt x="97" y="0"/>
                    <a:pt x="90" y="27"/>
                  </a:cubicBezTo>
                  <a:cubicBezTo>
                    <a:pt x="85" y="49"/>
                    <a:pt x="82" y="132"/>
                    <a:pt x="82" y="132"/>
                  </a:cubicBezTo>
                  <a:cubicBezTo>
                    <a:pt x="82" y="132"/>
                    <a:pt x="72" y="125"/>
                    <a:pt x="65" y="123"/>
                  </a:cubicBezTo>
                  <a:cubicBezTo>
                    <a:pt x="57" y="121"/>
                    <a:pt x="45" y="132"/>
                    <a:pt x="45" y="132"/>
                  </a:cubicBezTo>
                  <a:cubicBezTo>
                    <a:pt x="45" y="132"/>
                    <a:pt x="31" y="132"/>
                    <a:pt x="25" y="136"/>
                  </a:cubicBezTo>
                  <a:cubicBezTo>
                    <a:pt x="19" y="140"/>
                    <a:pt x="15" y="147"/>
                    <a:pt x="15" y="147"/>
                  </a:cubicBezTo>
                  <a:cubicBezTo>
                    <a:pt x="15" y="147"/>
                    <a:pt x="5" y="147"/>
                    <a:pt x="3" y="154"/>
                  </a:cubicBezTo>
                  <a:cubicBezTo>
                    <a:pt x="0" y="161"/>
                    <a:pt x="4" y="190"/>
                    <a:pt x="8" y="196"/>
                  </a:cubicBezTo>
                  <a:cubicBezTo>
                    <a:pt x="12" y="201"/>
                    <a:pt x="19" y="210"/>
                    <a:pt x="19" y="210"/>
                  </a:cubicBezTo>
                  <a:cubicBezTo>
                    <a:pt x="20" y="227"/>
                    <a:pt x="46" y="239"/>
                    <a:pt x="46" y="239"/>
                  </a:cubicBezTo>
                  <a:cubicBezTo>
                    <a:pt x="57" y="286"/>
                    <a:pt x="57" y="286"/>
                    <a:pt x="57" y="286"/>
                  </a:cubicBezTo>
                  <a:cubicBezTo>
                    <a:pt x="57" y="286"/>
                    <a:pt x="135" y="299"/>
                    <a:pt x="132" y="294"/>
                  </a:cubicBezTo>
                  <a:cubicBezTo>
                    <a:pt x="129" y="288"/>
                    <a:pt x="123" y="235"/>
                    <a:pt x="127" y="227"/>
                  </a:cubicBezTo>
                  <a:cubicBezTo>
                    <a:pt x="131" y="220"/>
                    <a:pt x="144" y="196"/>
                    <a:pt x="144" y="186"/>
                  </a:cubicBezTo>
                  <a:cubicBezTo>
                    <a:pt x="144" y="177"/>
                    <a:pt x="142" y="147"/>
                    <a:pt x="137" y="146"/>
                  </a:cubicBezTo>
                  <a:cubicBezTo>
                    <a:pt x="132" y="145"/>
                    <a:pt x="118" y="140"/>
                    <a:pt x="118" y="140"/>
                  </a:cubicBezTo>
                  <a:close/>
                </a:path>
              </a:pathLst>
            </a:custGeom>
            <a:solidFill>
              <a:srgbClr val="EDC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9"/>
            <p:cNvSpPr/>
            <p:nvPr/>
          </p:nvSpPr>
          <p:spPr bwMode="auto">
            <a:xfrm>
              <a:off x="3264" y="1928"/>
              <a:ext cx="136" cy="394"/>
            </a:xfrm>
            <a:custGeom>
              <a:avLst/>
              <a:gdLst>
                <a:gd name="T0" fmla="*/ 90 w 100"/>
                <a:gd name="T1" fmla="*/ 7 h 291"/>
                <a:gd name="T2" fmla="*/ 72 w 100"/>
                <a:gd name="T3" fmla="*/ 24 h 291"/>
                <a:gd name="T4" fmla="*/ 64 w 100"/>
                <a:gd name="T5" fmla="*/ 129 h 291"/>
                <a:gd name="T6" fmla="*/ 63 w 100"/>
                <a:gd name="T7" fmla="*/ 128 h 291"/>
                <a:gd name="T8" fmla="*/ 69 w 100"/>
                <a:gd name="T9" fmla="*/ 139 h 291"/>
                <a:gd name="T10" fmla="*/ 59 w 100"/>
                <a:gd name="T11" fmla="*/ 169 h 291"/>
                <a:gd name="T12" fmla="*/ 64 w 100"/>
                <a:gd name="T13" fmla="*/ 190 h 291"/>
                <a:gd name="T14" fmla="*/ 45 w 100"/>
                <a:gd name="T15" fmla="*/ 195 h 291"/>
                <a:gd name="T16" fmla="*/ 34 w 100"/>
                <a:gd name="T17" fmla="*/ 168 h 291"/>
                <a:gd name="T18" fmla="*/ 29 w 100"/>
                <a:gd name="T19" fmla="*/ 139 h 291"/>
                <a:gd name="T20" fmla="*/ 30 w 100"/>
                <a:gd name="T21" fmla="*/ 162 h 291"/>
                <a:gd name="T22" fmla="*/ 38 w 100"/>
                <a:gd name="T23" fmla="*/ 185 h 291"/>
                <a:gd name="T24" fmla="*/ 41 w 100"/>
                <a:gd name="T25" fmla="*/ 196 h 291"/>
                <a:gd name="T26" fmla="*/ 29 w 100"/>
                <a:gd name="T27" fmla="*/ 203 h 291"/>
                <a:gd name="T28" fmla="*/ 17 w 100"/>
                <a:gd name="T29" fmla="*/ 192 h 291"/>
                <a:gd name="T30" fmla="*/ 0 w 100"/>
                <a:gd name="T31" fmla="*/ 152 h 291"/>
                <a:gd name="T32" fmla="*/ 2 w 100"/>
                <a:gd name="T33" fmla="*/ 159 h 291"/>
                <a:gd name="T34" fmla="*/ 14 w 100"/>
                <a:gd name="T35" fmla="*/ 194 h 291"/>
                <a:gd name="T36" fmla="*/ 20 w 100"/>
                <a:gd name="T37" fmla="*/ 205 h 291"/>
                <a:gd name="T38" fmla="*/ 14 w 100"/>
                <a:gd name="T39" fmla="*/ 215 h 291"/>
                <a:gd name="T40" fmla="*/ 1 w 100"/>
                <a:gd name="T41" fmla="*/ 207 h 291"/>
                <a:gd name="T42" fmla="*/ 21 w 100"/>
                <a:gd name="T43" fmla="*/ 234 h 291"/>
                <a:gd name="T44" fmla="*/ 34 w 100"/>
                <a:gd name="T45" fmla="*/ 281 h 291"/>
                <a:gd name="T46" fmla="*/ 50 w 100"/>
                <a:gd name="T47" fmla="*/ 291 h 291"/>
                <a:gd name="T48" fmla="*/ 57 w 100"/>
                <a:gd name="T49" fmla="*/ 283 h 291"/>
                <a:gd name="T50" fmla="*/ 52 w 100"/>
                <a:gd name="T51" fmla="*/ 254 h 291"/>
                <a:gd name="T52" fmla="*/ 97 w 100"/>
                <a:gd name="T53" fmla="*/ 245 h 291"/>
                <a:gd name="T54" fmla="*/ 65 w 100"/>
                <a:gd name="T55" fmla="*/ 213 h 291"/>
                <a:gd name="T56" fmla="*/ 79 w 100"/>
                <a:gd name="T57" fmla="*/ 198 h 291"/>
                <a:gd name="T58" fmla="*/ 92 w 100"/>
                <a:gd name="T59" fmla="*/ 191 h 291"/>
                <a:gd name="T60" fmla="*/ 98 w 100"/>
                <a:gd name="T61" fmla="*/ 167 h 291"/>
                <a:gd name="T62" fmla="*/ 89 w 100"/>
                <a:gd name="T63" fmla="*/ 182 h 291"/>
                <a:gd name="T64" fmla="*/ 80 w 100"/>
                <a:gd name="T65" fmla="*/ 194 h 291"/>
                <a:gd name="T66" fmla="*/ 70 w 100"/>
                <a:gd name="T67" fmla="*/ 192 h 291"/>
                <a:gd name="T68" fmla="*/ 62 w 100"/>
                <a:gd name="T69" fmla="*/ 175 h 291"/>
                <a:gd name="T70" fmla="*/ 75 w 100"/>
                <a:gd name="T71" fmla="*/ 139 h 291"/>
                <a:gd name="T72" fmla="*/ 100 w 100"/>
                <a:gd name="T73" fmla="*/ 137 h 291"/>
                <a:gd name="T74" fmla="*/ 74 w 100"/>
                <a:gd name="T75" fmla="*/ 130 h 291"/>
                <a:gd name="T76" fmla="*/ 73 w 100"/>
                <a:gd name="T77" fmla="*/ 52 h 291"/>
                <a:gd name="T78" fmla="*/ 90 w 100"/>
                <a:gd name="T79" fmla="*/ 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" h="291">
                  <a:moveTo>
                    <a:pt x="90" y="7"/>
                  </a:moveTo>
                  <a:cubicBezTo>
                    <a:pt x="85" y="0"/>
                    <a:pt x="78" y="4"/>
                    <a:pt x="72" y="24"/>
                  </a:cubicBezTo>
                  <a:cubicBezTo>
                    <a:pt x="67" y="46"/>
                    <a:pt x="64" y="129"/>
                    <a:pt x="64" y="129"/>
                  </a:cubicBezTo>
                  <a:cubicBezTo>
                    <a:pt x="64" y="129"/>
                    <a:pt x="64" y="128"/>
                    <a:pt x="63" y="128"/>
                  </a:cubicBezTo>
                  <a:cubicBezTo>
                    <a:pt x="63" y="128"/>
                    <a:pt x="67" y="135"/>
                    <a:pt x="69" y="139"/>
                  </a:cubicBezTo>
                  <a:cubicBezTo>
                    <a:pt x="71" y="144"/>
                    <a:pt x="60" y="167"/>
                    <a:pt x="59" y="169"/>
                  </a:cubicBezTo>
                  <a:cubicBezTo>
                    <a:pt x="58" y="172"/>
                    <a:pt x="62" y="186"/>
                    <a:pt x="64" y="190"/>
                  </a:cubicBezTo>
                  <a:cubicBezTo>
                    <a:pt x="66" y="193"/>
                    <a:pt x="54" y="205"/>
                    <a:pt x="45" y="195"/>
                  </a:cubicBezTo>
                  <a:cubicBezTo>
                    <a:pt x="41" y="191"/>
                    <a:pt x="36" y="178"/>
                    <a:pt x="34" y="168"/>
                  </a:cubicBezTo>
                  <a:cubicBezTo>
                    <a:pt x="29" y="153"/>
                    <a:pt x="29" y="139"/>
                    <a:pt x="29" y="139"/>
                  </a:cubicBezTo>
                  <a:cubicBezTo>
                    <a:pt x="29" y="139"/>
                    <a:pt x="28" y="152"/>
                    <a:pt x="30" y="162"/>
                  </a:cubicBezTo>
                  <a:cubicBezTo>
                    <a:pt x="31" y="167"/>
                    <a:pt x="34" y="179"/>
                    <a:pt x="38" y="185"/>
                  </a:cubicBezTo>
                  <a:cubicBezTo>
                    <a:pt x="42" y="193"/>
                    <a:pt x="42" y="195"/>
                    <a:pt x="41" y="196"/>
                  </a:cubicBezTo>
                  <a:cubicBezTo>
                    <a:pt x="41" y="199"/>
                    <a:pt x="35" y="202"/>
                    <a:pt x="29" y="203"/>
                  </a:cubicBezTo>
                  <a:cubicBezTo>
                    <a:pt x="23" y="203"/>
                    <a:pt x="21" y="196"/>
                    <a:pt x="17" y="192"/>
                  </a:cubicBezTo>
                  <a:cubicBezTo>
                    <a:pt x="13" y="187"/>
                    <a:pt x="1" y="154"/>
                    <a:pt x="0" y="152"/>
                  </a:cubicBezTo>
                  <a:cubicBezTo>
                    <a:pt x="0" y="150"/>
                    <a:pt x="1" y="153"/>
                    <a:pt x="2" y="159"/>
                  </a:cubicBezTo>
                  <a:cubicBezTo>
                    <a:pt x="3" y="164"/>
                    <a:pt x="13" y="191"/>
                    <a:pt x="14" y="194"/>
                  </a:cubicBezTo>
                  <a:cubicBezTo>
                    <a:pt x="15" y="195"/>
                    <a:pt x="20" y="201"/>
                    <a:pt x="20" y="205"/>
                  </a:cubicBezTo>
                  <a:cubicBezTo>
                    <a:pt x="21" y="210"/>
                    <a:pt x="15" y="214"/>
                    <a:pt x="14" y="215"/>
                  </a:cubicBezTo>
                  <a:cubicBezTo>
                    <a:pt x="10" y="217"/>
                    <a:pt x="1" y="207"/>
                    <a:pt x="1" y="207"/>
                  </a:cubicBezTo>
                  <a:cubicBezTo>
                    <a:pt x="2" y="224"/>
                    <a:pt x="21" y="234"/>
                    <a:pt x="21" y="234"/>
                  </a:cubicBezTo>
                  <a:cubicBezTo>
                    <a:pt x="34" y="281"/>
                    <a:pt x="34" y="281"/>
                    <a:pt x="34" y="281"/>
                  </a:cubicBezTo>
                  <a:cubicBezTo>
                    <a:pt x="34" y="281"/>
                    <a:pt x="42" y="291"/>
                    <a:pt x="50" y="291"/>
                  </a:cubicBezTo>
                  <a:cubicBezTo>
                    <a:pt x="57" y="283"/>
                    <a:pt x="57" y="283"/>
                    <a:pt x="57" y="283"/>
                  </a:cubicBezTo>
                  <a:cubicBezTo>
                    <a:pt x="58" y="282"/>
                    <a:pt x="52" y="254"/>
                    <a:pt x="52" y="254"/>
                  </a:cubicBezTo>
                  <a:cubicBezTo>
                    <a:pt x="57" y="245"/>
                    <a:pt x="80" y="254"/>
                    <a:pt x="97" y="245"/>
                  </a:cubicBezTo>
                  <a:cubicBezTo>
                    <a:pt x="98" y="244"/>
                    <a:pt x="57" y="250"/>
                    <a:pt x="65" y="213"/>
                  </a:cubicBezTo>
                  <a:cubicBezTo>
                    <a:pt x="66" y="206"/>
                    <a:pt x="77" y="199"/>
                    <a:pt x="79" y="198"/>
                  </a:cubicBezTo>
                  <a:cubicBezTo>
                    <a:pt x="81" y="198"/>
                    <a:pt x="90" y="194"/>
                    <a:pt x="92" y="191"/>
                  </a:cubicBezTo>
                  <a:cubicBezTo>
                    <a:pt x="95" y="188"/>
                    <a:pt x="98" y="167"/>
                    <a:pt x="98" y="167"/>
                  </a:cubicBezTo>
                  <a:cubicBezTo>
                    <a:pt x="98" y="167"/>
                    <a:pt x="89" y="180"/>
                    <a:pt x="89" y="182"/>
                  </a:cubicBezTo>
                  <a:cubicBezTo>
                    <a:pt x="88" y="184"/>
                    <a:pt x="81" y="194"/>
                    <a:pt x="80" y="194"/>
                  </a:cubicBezTo>
                  <a:cubicBezTo>
                    <a:pt x="79" y="195"/>
                    <a:pt x="72" y="193"/>
                    <a:pt x="70" y="192"/>
                  </a:cubicBezTo>
                  <a:cubicBezTo>
                    <a:pt x="68" y="191"/>
                    <a:pt x="62" y="175"/>
                    <a:pt x="62" y="175"/>
                  </a:cubicBezTo>
                  <a:cubicBezTo>
                    <a:pt x="62" y="175"/>
                    <a:pt x="71" y="141"/>
                    <a:pt x="75" y="139"/>
                  </a:cubicBezTo>
                  <a:cubicBezTo>
                    <a:pt x="79" y="138"/>
                    <a:pt x="100" y="137"/>
                    <a:pt x="100" y="137"/>
                  </a:cubicBezTo>
                  <a:cubicBezTo>
                    <a:pt x="100" y="137"/>
                    <a:pt x="77" y="134"/>
                    <a:pt x="74" y="130"/>
                  </a:cubicBezTo>
                  <a:cubicBezTo>
                    <a:pt x="72" y="126"/>
                    <a:pt x="71" y="72"/>
                    <a:pt x="73" y="52"/>
                  </a:cubicBezTo>
                  <a:cubicBezTo>
                    <a:pt x="75" y="33"/>
                    <a:pt x="75" y="5"/>
                    <a:pt x="90" y="7"/>
                  </a:cubicBezTo>
                  <a:close/>
                </a:path>
              </a:pathLst>
            </a:custGeom>
            <a:solidFill>
              <a:srgbClr val="DCB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40"/>
            <p:cNvSpPr/>
            <p:nvPr/>
          </p:nvSpPr>
          <p:spPr bwMode="auto">
            <a:xfrm>
              <a:off x="3265" y="2210"/>
              <a:ext cx="131" cy="112"/>
            </a:xfrm>
            <a:custGeom>
              <a:avLst/>
              <a:gdLst>
                <a:gd name="T0" fmla="*/ 92 w 96"/>
                <a:gd name="T1" fmla="*/ 39 h 83"/>
                <a:gd name="T2" fmla="*/ 35 w 96"/>
                <a:gd name="T3" fmla="*/ 31 h 83"/>
                <a:gd name="T4" fmla="*/ 0 w 96"/>
                <a:gd name="T5" fmla="*/ 0 h 83"/>
                <a:gd name="T6" fmla="*/ 23 w 96"/>
                <a:gd name="T7" fmla="*/ 35 h 83"/>
                <a:gd name="T8" fmla="*/ 31 w 96"/>
                <a:gd name="T9" fmla="*/ 78 h 83"/>
                <a:gd name="T10" fmla="*/ 96 w 96"/>
                <a:gd name="T11" fmla="*/ 63 h 83"/>
                <a:gd name="T12" fmla="*/ 92 w 96"/>
                <a:gd name="T13" fmla="*/ 3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83">
                  <a:moveTo>
                    <a:pt x="92" y="39"/>
                  </a:moveTo>
                  <a:cubicBezTo>
                    <a:pt x="88" y="40"/>
                    <a:pt x="52" y="44"/>
                    <a:pt x="35" y="31"/>
                  </a:cubicBezTo>
                  <a:cubicBezTo>
                    <a:pt x="18" y="18"/>
                    <a:pt x="7" y="9"/>
                    <a:pt x="0" y="0"/>
                  </a:cubicBezTo>
                  <a:cubicBezTo>
                    <a:pt x="0" y="5"/>
                    <a:pt x="8" y="27"/>
                    <a:pt x="23" y="35"/>
                  </a:cubicBezTo>
                  <a:cubicBezTo>
                    <a:pt x="27" y="56"/>
                    <a:pt x="32" y="75"/>
                    <a:pt x="31" y="78"/>
                  </a:cubicBezTo>
                  <a:cubicBezTo>
                    <a:pt x="28" y="83"/>
                    <a:pt x="96" y="68"/>
                    <a:pt x="96" y="63"/>
                  </a:cubicBezTo>
                  <a:cubicBezTo>
                    <a:pt x="96" y="58"/>
                    <a:pt x="92" y="39"/>
                    <a:pt x="92" y="39"/>
                  </a:cubicBezTo>
                  <a:close/>
                </a:path>
              </a:pathLst>
            </a:custGeom>
            <a:solidFill>
              <a:srgbClr val="EDC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41"/>
            <p:cNvSpPr/>
            <p:nvPr/>
          </p:nvSpPr>
          <p:spPr bwMode="auto">
            <a:xfrm>
              <a:off x="3286" y="2290"/>
              <a:ext cx="425" cy="467"/>
            </a:xfrm>
            <a:custGeom>
              <a:avLst/>
              <a:gdLst>
                <a:gd name="T0" fmla="*/ 313 w 313"/>
                <a:gd name="T1" fmla="*/ 160 h 345"/>
                <a:gd name="T2" fmla="*/ 141 w 313"/>
                <a:gd name="T3" fmla="*/ 278 h 345"/>
                <a:gd name="T4" fmla="*/ 0 w 313"/>
                <a:gd name="T5" fmla="*/ 20 h 345"/>
                <a:gd name="T6" fmla="*/ 112 w 313"/>
                <a:gd name="T7" fmla="*/ 0 h 345"/>
                <a:gd name="T8" fmla="*/ 124 w 313"/>
                <a:gd name="T9" fmla="*/ 184 h 345"/>
                <a:gd name="T10" fmla="*/ 249 w 313"/>
                <a:gd name="T11" fmla="*/ 30 h 345"/>
                <a:gd name="T12" fmla="*/ 313 w 313"/>
                <a:gd name="T13" fmla="*/ 16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3" h="345">
                  <a:moveTo>
                    <a:pt x="313" y="160"/>
                  </a:moveTo>
                  <a:cubicBezTo>
                    <a:pt x="256" y="199"/>
                    <a:pt x="199" y="239"/>
                    <a:pt x="141" y="278"/>
                  </a:cubicBezTo>
                  <a:cubicBezTo>
                    <a:pt x="39" y="345"/>
                    <a:pt x="5" y="20"/>
                    <a:pt x="0" y="2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4" y="184"/>
                    <a:pt x="124" y="184"/>
                    <a:pt x="124" y="184"/>
                  </a:cubicBezTo>
                  <a:cubicBezTo>
                    <a:pt x="249" y="30"/>
                    <a:pt x="249" y="30"/>
                    <a:pt x="249" y="30"/>
                  </a:cubicBezTo>
                  <a:lnTo>
                    <a:pt x="313" y="160"/>
                  </a:lnTo>
                  <a:close/>
                </a:path>
              </a:pathLst>
            </a:custGeom>
            <a:solidFill>
              <a:srgbClr val="DAD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42"/>
            <p:cNvSpPr/>
            <p:nvPr/>
          </p:nvSpPr>
          <p:spPr bwMode="auto">
            <a:xfrm>
              <a:off x="3816" y="2355"/>
              <a:ext cx="146" cy="617"/>
            </a:xfrm>
            <a:custGeom>
              <a:avLst/>
              <a:gdLst>
                <a:gd name="T0" fmla="*/ 130 w 146"/>
                <a:gd name="T1" fmla="*/ 0 h 617"/>
                <a:gd name="T2" fmla="*/ 135 w 146"/>
                <a:gd name="T3" fmla="*/ 39 h 617"/>
                <a:gd name="T4" fmla="*/ 146 w 146"/>
                <a:gd name="T5" fmla="*/ 533 h 617"/>
                <a:gd name="T6" fmla="*/ 69 w 146"/>
                <a:gd name="T7" fmla="*/ 617 h 617"/>
                <a:gd name="T8" fmla="*/ 0 w 146"/>
                <a:gd name="T9" fmla="*/ 519 h 617"/>
                <a:gd name="T10" fmla="*/ 78 w 146"/>
                <a:gd name="T11" fmla="*/ 38 h 617"/>
                <a:gd name="T12" fmla="*/ 130 w 146"/>
                <a:gd name="T13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617">
                  <a:moveTo>
                    <a:pt x="130" y="0"/>
                  </a:moveTo>
                  <a:lnTo>
                    <a:pt x="135" y="39"/>
                  </a:lnTo>
                  <a:lnTo>
                    <a:pt x="146" y="533"/>
                  </a:lnTo>
                  <a:lnTo>
                    <a:pt x="69" y="617"/>
                  </a:lnTo>
                  <a:lnTo>
                    <a:pt x="0" y="519"/>
                  </a:lnTo>
                  <a:lnTo>
                    <a:pt x="78" y="38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362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43"/>
            <p:cNvSpPr/>
            <p:nvPr/>
          </p:nvSpPr>
          <p:spPr bwMode="auto">
            <a:xfrm>
              <a:off x="3878" y="2321"/>
              <a:ext cx="98" cy="74"/>
            </a:xfrm>
            <a:custGeom>
              <a:avLst/>
              <a:gdLst>
                <a:gd name="T0" fmla="*/ 5 w 72"/>
                <a:gd name="T1" fmla="*/ 1 h 55"/>
                <a:gd name="T2" fmla="*/ 66 w 72"/>
                <a:gd name="T3" fmla="*/ 5 h 55"/>
                <a:gd name="T4" fmla="*/ 69 w 72"/>
                <a:gd name="T5" fmla="*/ 35 h 55"/>
                <a:gd name="T6" fmla="*/ 54 w 72"/>
                <a:gd name="T7" fmla="*/ 54 h 55"/>
                <a:gd name="T8" fmla="*/ 12 w 72"/>
                <a:gd name="T9" fmla="*/ 53 h 55"/>
                <a:gd name="T10" fmla="*/ 0 w 72"/>
                <a:gd name="T11" fmla="*/ 31 h 55"/>
                <a:gd name="T12" fmla="*/ 5 w 72"/>
                <a:gd name="T13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55">
                  <a:moveTo>
                    <a:pt x="5" y="1"/>
                  </a:moveTo>
                  <a:cubicBezTo>
                    <a:pt x="11" y="1"/>
                    <a:pt x="65" y="0"/>
                    <a:pt x="66" y="5"/>
                  </a:cubicBezTo>
                  <a:cubicBezTo>
                    <a:pt x="66" y="9"/>
                    <a:pt x="72" y="33"/>
                    <a:pt x="69" y="35"/>
                  </a:cubicBezTo>
                  <a:cubicBezTo>
                    <a:pt x="67" y="36"/>
                    <a:pt x="59" y="54"/>
                    <a:pt x="54" y="54"/>
                  </a:cubicBezTo>
                  <a:cubicBezTo>
                    <a:pt x="49" y="55"/>
                    <a:pt x="16" y="54"/>
                    <a:pt x="12" y="53"/>
                  </a:cubicBezTo>
                  <a:cubicBezTo>
                    <a:pt x="8" y="52"/>
                    <a:pt x="0" y="34"/>
                    <a:pt x="0" y="31"/>
                  </a:cubicBezTo>
                  <a:cubicBezTo>
                    <a:pt x="0" y="29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362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44"/>
            <p:cNvSpPr/>
            <p:nvPr/>
          </p:nvSpPr>
          <p:spPr bwMode="auto">
            <a:xfrm>
              <a:off x="3877" y="1932"/>
              <a:ext cx="62" cy="114"/>
            </a:xfrm>
            <a:custGeom>
              <a:avLst/>
              <a:gdLst>
                <a:gd name="T0" fmla="*/ 46 w 46"/>
                <a:gd name="T1" fmla="*/ 0 h 84"/>
                <a:gd name="T2" fmla="*/ 30 w 46"/>
                <a:gd name="T3" fmla="*/ 68 h 84"/>
                <a:gd name="T4" fmla="*/ 0 w 46"/>
                <a:gd name="T5" fmla="*/ 84 h 84"/>
                <a:gd name="T6" fmla="*/ 25 w 46"/>
                <a:gd name="T7" fmla="*/ 60 h 84"/>
                <a:gd name="T8" fmla="*/ 46 w 46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84">
                  <a:moveTo>
                    <a:pt x="46" y="0"/>
                  </a:moveTo>
                  <a:cubicBezTo>
                    <a:pt x="46" y="4"/>
                    <a:pt x="30" y="68"/>
                    <a:pt x="30" y="68"/>
                  </a:cubicBezTo>
                  <a:cubicBezTo>
                    <a:pt x="13" y="78"/>
                    <a:pt x="13" y="73"/>
                    <a:pt x="0" y="84"/>
                  </a:cubicBezTo>
                  <a:cubicBezTo>
                    <a:pt x="3" y="73"/>
                    <a:pt x="25" y="60"/>
                    <a:pt x="25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DCAB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45"/>
            <p:cNvSpPr/>
            <p:nvPr/>
          </p:nvSpPr>
          <p:spPr bwMode="auto">
            <a:xfrm>
              <a:off x="3878" y="2060"/>
              <a:ext cx="101" cy="21"/>
            </a:xfrm>
            <a:custGeom>
              <a:avLst/>
              <a:gdLst>
                <a:gd name="T0" fmla="*/ 70 w 74"/>
                <a:gd name="T1" fmla="*/ 6 h 16"/>
                <a:gd name="T2" fmla="*/ 42 w 74"/>
                <a:gd name="T3" fmla="*/ 14 h 16"/>
                <a:gd name="T4" fmla="*/ 22 w 74"/>
                <a:gd name="T5" fmla="*/ 12 h 16"/>
                <a:gd name="T6" fmla="*/ 2 w 74"/>
                <a:gd name="T7" fmla="*/ 0 h 16"/>
                <a:gd name="T8" fmla="*/ 33 w 74"/>
                <a:gd name="T9" fmla="*/ 1 h 16"/>
                <a:gd name="T10" fmla="*/ 70 w 74"/>
                <a:gd name="T11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6">
                  <a:moveTo>
                    <a:pt x="70" y="6"/>
                  </a:moveTo>
                  <a:cubicBezTo>
                    <a:pt x="68" y="7"/>
                    <a:pt x="52" y="12"/>
                    <a:pt x="42" y="14"/>
                  </a:cubicBezTo>
                  <a:cubicBezTo>
                    <a:pt x="33" y="16"/>
                    <a:pt x="25" y="13"/>
                    <a:pt x="22" y="12"/>
                  </a:cubicBezTo>
                  <a:cubicBezTo>
                    <a:pt x="19" y="12"/>
                    <a:pt x="0" y="0"/>
                    <a:pt x="2" y="0"/>
                  </a:cubicBezTo>
                  <a:cubicBezTo>
                    <a:pt x="5" y="0"/>
                    <a:pt x="33" y="1"/>
                    <a:pt x="33" y="1"/>
                  </a:cubicBezTo>
                  <a:cubicBezTo>
                    <a:pt x="22" y="1"/>
                    <a:pt x="74" y="4"/>
                    <a:pt x="70" y="6"/>
                  </a:cubicBezTo>
                  <a:close/>
                </a:path>
              </a:pathLst>
            </a:custGeom>
            <a:solidFill>
              <a:srgbClr val="DCAB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46"/>
            <p:cNvSpPr/>
            <p:nvPr/>
          </p:nvSpPr>
          <p:spPr bwMode="auto">
            <a:xfrm>
              <a:off x="3839" y="2096"/>
              <a:ext cx="189" cy="30"/>
            </a:xfrm>
            <a:custGeom>
              <a:avLst/>
              <a:gdLst>
                <a:gd name="T0" fmla="*/ 72 w 139"/>
                <a:gd name="T1" fmla="*/ 22 h 22"/>
                <a:gd name="T2" fmla="*/ 81 w 139"/>
                <a:gd name="T3" fmla="*/ 22 h 22"/>
                <a:gd name="T4" fmla="*/ 137 w 139"/>
                <a:gd name="T5" fmla="*/ 4 h 22"/>
                <a:gd name="T6" fmla="*/ 136 w 139"/>
                <a:gd name="T7" fmla="*/ 2 h 22"/>
                <a:gd name="T8" fmla="*/ 81 w 139"/>
                <a:gd name="T9" fmla="*/ 20 h 22"/>
                <a:gd name="T10" fmla="*/ 3 w 139"/>
                <a:gd name="T11" fmla="*/ 3 h 22"/>
                <a:gd name="T12" fmla="*/ 2 w 139"/>
                <a:gd name="T13" fmla="*/ 5 h 22"/>
                <a:gd name="T14" fmla="*/ 72 w 139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22">
                  <a:moveTo>
                    <a:pt x="72" y="22"/>
                  </a:moveTo>
                  <a:cubicBezTo>
                    <a:pt x="75" y="22"/>
                    <a:pt x="78" y="22"/>
                    <a:pt x="81" y="22"/>
                  </a:cubicBezTo>
                  <a:cubicBezTo>
                    <a:pt x="106" y="19"/>
                    <a:pt x="137" y="4"/>
                    <a:pt x="137" y="4"/>
                  </a:cubicBezTo>
                  <a:cubicBezTo>
                    <a:pt x="139" y="4"/>
                    <a:pt x="137" y="0"/>
                    <a:pt x="136" y="2"/>
                  </a:cubicBezTo>
                  <a:cubicBezTo>
                    <a:pt x="136" y="2"/>
                    <a:pt x="105" y="18"/>
                    <a:pt x="81" y="20"/>
                  </a:cubicBezTo>
                  <a:cubicBezTo>
                    <a:pt x="58" y="22"/>
                    <a:pt x="25" y="15"/>
                    <a:pt x="3" y="3"/>
                  </a:cubicBezTo>
                  <a:cubicBezTo>
                    <a:pt x="2" y="1"/>
                    <a:pt x="0" y="5"/>
                    <a:pt x="2" y="5"/>
                  </a:cubicBezTo>
                  <a:cubicBezTo>
                    <a:pt x="22" y="16"/>
                    <a:pt x="50" y="22"/>
                    <a:pt x="72" y="22"/>
                  </a:cubicBezTo>
                  <a:close/>
                </a:path>
              </a:pathLst>
            </a:custGeom>
            <a:solidFill>
              <a:srgbClr val="7F5E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47"/>
            <p:cNvSpPr/>
            <p:nvPr/>
          </p:nvSpPr>
          <p:spPr bwMode="auto">
            <a:xfrm>
              <a:off x="3816" y="2322"/>
              <a:ext cx="127" cy="650"/>
            </a:xfrm>
            <a:custGeom>
              <a:avLst/>
              <a:gdLst>
                <a:gd name="T0" fmla="*/ 0 w 94"/>
                <a:gd name="T1" fmla="*/ 408 h 480"/>
                <a:gd name="T2" fmla="*/ 58 w 94"/>
                <a:gd name="T3" fmla="*/ 52 h 480"/>
                <a:gd name="T4" fmla="*/ 50 w 94"/>
                <a:gd name="T5" fmla="*/ 42 h 480"/>
                <a:gd name="T6" fmla="*/ 46 w 94"/>
                <a:gd name="T7" fmla="*/ 32 h 480"/>
                <a:gd name="T8" fmla="*/ 46 w 94"/>
                <a:gd name="T9" fmla="*/ 30 h 480"/>
                <a:gd name="T10" fmla="*/ 51 w 94"/>
                <a:gd name="T11" fmla="*/ 0 h 480"/>
                <a:gd name="T12" fmla="*/ 54 w 94"/>
                <a:gd name="T13" fmla="*/ 0 h 480"/>
                <a:gd name="T14" fmla="*/ 57 w 94"/>
                <a:gd name="T15" fmla="*/ 0 h 480"/>
                <a:gd name="T16" fmla="*/ 56 w 94"/>
                <a:gd name="T17" fmla="*/ 4 h 480"/>
                <a:gd name="T18" fmla="*/ 52 w 94"/>
                <a:gd name="T19" fmla="*/ 24 h 480"/>
                <a:gd name="T20" fmla="*/ 59 w 94"/>
                <a:gd name="T21" fmla="*/ 40 h 480"/>
                <a:gd name="T22" fmla="*/ 64 w 94"/>
                <a:gd name="T23" fmla="*/ 45 h 480"/>
                <a:gd name="T24" fmla="*/ 65 w 94"/>
                <a:gd name="T25" fmla="*/ 45 h 480"/>
                <a:gd name="T26" fmla="*/ 67 w 94"/>
                <a:gd name="T27" fmla="*/ 46 h 480"/>
                <a:gd name="T28" fmla="*/ 73 w 94"/>
                <a:gd name="T29" fmla="*/ 47 h 480"/>
                <a:gd name="T30" fmla="*/ 79 w 94"/>
                <a:gd name="T31" fmla="*/ 48 h 480"/>
                <a:gd name="T32" fmla="*/ 84 w 94"/>
                <a:gd name="T33" fmla="*/ 49 h 480"/>
                <a:gd name="T34" fmla="*/ 85 w 94"/>
                <a:gd name="T35" fmla="*/ 49 h 480"/>
                <a:gd name="T36" fmla="*/ 86 w 94"/>
                <a:gd name="T37" fmla="*/ 49 h 480"/>
                <a:gd name="T38" fmla="*/ 94 w 94"/>
                <a:gd name="T39" fmla="*/ 51 h 480"/>
                <a:gd name="T40" fmla="*/ 80 w 94"/>
                <a:gd name="T41" fmla="*/ 53 h 480"/>
                <a:gd name="T42" fmla="*/ 65 w 94"/>
                <a:gd name="T43" fmla="*/ 58 h 480"/>
                <a:gd name="T44" fmla="*/ 11 w 94"/>
                <a:gd name="T45" fmla="*/ 406 h 480"/>
                <a:gd name="T46" fmla="*/ 16 w 94"/>
                <a:gd name="T47" fmla="*/ 416 h 480"/>
                <a:gd name="T48" fmla="*/ 21 w 94"/>
                <a:gd name="T49" fmla="*/ 425 h 480"/>
                <a:gd name="T50" fmla="*/ 30 w 94"/>
                <a:gd name="T51" fmla="*/ 441 h 480"/>
                <a:gd name="T52" fmla="*/ 38 w 94"/>
                <a:gd name="T53" fmla="*/ 456 h 480"/>
                <a:gd name="T54" fmla="*/ 50 w 94"/>
                <a:gd name="T55" fmla="*/ 478 h 480"/>
                <a:gd name="T56" fmla="*/ 51 w 94"/>
                <a:gd name="T57" fmla="*/ 480 h 480"/>
                <a:gd name="T58" fmla="*/ 50 w 94"/>
                <a:gd name="T59" fmla="*/ 478 h 480"/>
                <a:gd name="T60" fmla="*/ 38 w 94"/>
                <a:gd name="T61" fmla="*/ 461 h 480"/>
                <a:gd name="T62" fmla="*/ 29 w 94"/>
                <a:gd name="T63" fmla="*/ 448 h 480"/>
                <a:gd name="T64" fmla="*/ 11 w 94"/>
                <a:gd name="T65" fmla="*/ 423 h 480"/>
                <a:gd name="T66" fmla="*/ 2 w 94"/>
                <a:gd name="T67" fmla="*/ 411 h 480"/>
                <a:gd name="T68" fmla="*/ 0 w 94"/>
                <a:gd name="T69" fmla="*/ 40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480">
                  <a:moveTo>
                    <a:pt x="0" y="408"/>
                  </a:moveTo>
                  <a:cubicBezTo>
                    <a:pt x="58" y="52"/>
                    <a:pt x="58" y="52"/>
                    <a:pt x="58" y="52"/>
                  </a:cubicBezTo>
                  <a:cubicBezTo>
                    <a:pt x="56" y="52"/>
                    <a:pt x="53" y="47"/>
                    <a:pt x="50" y="42"/>
                  </a:cubicBezTo>
                  <a:cubicBezTo>
                    <a:pt x="48" y="38"/>
                    <a:pt x="47" y="34"/>
                    <a:pt x="46" y="32"/>
                  </a:cubicBezTo>
                  <a:cubicBezTo>
                    <a:pt x="46" y="31"/>
                    <a:pt x="46" y="31"/>
                    <a:pt x="46" y="30"/>
                  </a:cubicBezTo>
                  <a:cubicBezTo>
                    <a:pt x="46" y="28"/>
                    <a:pt x="51" y="0"/>
                    <a:pt x="51" y="0"/>
                  </a:cubicBezTo>
                  <a:cubicBezTo>
                    <a:pt x="51" y="0"/>
                    <a:pt x="52" y="0"/>
                    <a:pt x="54" y="0"/>
                  </a:cubicBezTo>
                  <a:cubicBezTo>
                    <a:pt x="55" y="0"/>
                    <a:pt x="56" y="0"/>
                    <a:pt x="57" y="0"/>
                  </a:cubicBezTo>
                  <a:cubicBezTo>
                    <a:pt x="57" y="1"/>
                    <a:pt x="56" y="3"/>
                    <a:pt x="56" y="4"/>
                  </a:cubicBezTo>
                  <a:cubicBezTo>
                    <a:pt x="53" y="11"/>
                    <a:pt x="51" y="20"/>
                    <a:pt x="52" y="24"/>
                  </a:cubicBezTo>
                  <a:cubicBezTo>
                    <a:pt x="53" y="29"/>
                    <a:pt x="56" y="35"/>
                    <a:pt x="59" y="40"/>
                  </a:cubicBezTo>
                  <a:cubicBezTo>
                    <a:pt x="61" y="43"/>
                    <a:pt x="63" y="45"/>
                    <a:pt x="64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5" y="46"/>
                    <a:pt x="66" y="46"/>
                    <a:pt x="67" y="46"/>
                  </a:cubicBezTo>
                  <a:cubicBezTo>
                    <a:pt x="68" y="46"/>
                    <a:pt x="71" y="47"/>
                    <a:pt x="73" y="47"/>
                  </a:cubicBezTo>
                  <a:cubicBezTo>
                    <a:pt x="75" y="48"/>
                    <a:pt x="77" y="48"/>
                    <a:pt x="79" y="48"/>
                  </a:cubicBezTo>
                  <a:cubicBezTo>
                    <a:pt x="81" y="49"/>
                    <a:pt x="83" y="49"/>
                    <a:pt x="84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5" y="49"/>
                    <a:pt x="86" y="49"/>
                    <a:pt x="86" y="49"/>
                  </a:cubicBezTo>
                  <a:cubicBezTo>
                    <a:pt x="90" y="50"/>
                    <a:pt x="94" y="51"/>
                    <a:pt x="94" y="51"/>
                  </a:cubicBezTo>
                  <a:cubicBezTo>
                    <a:pt x="94" y="51"/>
                    <a:pt x="87" y="52"/>
                    <a:pt x="80" y="53"/>
                  </a:cubicBezTo>
                  <a:cubicBezTo>
                    <a:pt x="73" y="55"/>
                    <a:pt x="66" y="57"/>
                    <a:pt x="65" y="58"/>
                  </a:cubicBezTo>
                  <a:cubicBezTo>
                    <a:pt x="64" y="61"/>
                    <a:pt x="7" y="396"/>
                    <a:pt x="11" y="406"/>
                  </a:cubicBezTo>
                  <a:cubicBezTo>
                    <a:pt x="12" y="407"/>
                    <a:pt x="13" y="411"/>
                    <a:pt x="16" y="416"/>
                  </a:cubicBezTo>
                  <a:cubicBezTo>
                    <a:pt x="17" y="419"/>
                    <a:pt x="19" y="422"/>
                    <a:pt x="21" y="425"/>
                  </a:cubicBezTo>
                  <a:cubicBezTo>
                    <a:pt x="24" y="430"/>
                    <a:pt x="27" y="436"/>
                    <a:pt x="30" y="441"/>
                  </a:cubicBezTo>
                  <a:cubicBezTo>
                    <a:pt x="32" y="446"/>
                    <a:pt x="35" y="452"/>
                    <a:pt x="38" y="456"/>
                  </a:cubicBezTo>
                  <a:cubicBezTo>
                    <a:pt x="44" y="466"/>
                    <a:pt x="48" y="475"/>
                    <a:pt x="50" y="478"/>
                  </a:cubicBezTo>
                  <a:cubicBezTo>
                    <a:pt x="51" y="479"/>
                    <a:pt x="51" y="480"/>
                    <a:pt x="51" y="480"/>
                  </a:cubicBezTo>
                  <a:cubicBezTo>
                    <a:pt x="50" y="478"/>
                    <a:pt x="50" y="478"/>
                    <a:pt x="50" y="478"/>
                  </a:cubicBezTo>
                  <a:cubicBezTo>
                    <a:pt x="38" y="461"/>
                    <a:pt x="38" y="461"/>
                    <a:pt x="38" y="461"/>
                  </a:cubicBezTo>
                  <a:cubicBezTo>
                    <a:pt x="29" y="448"/>
                    <a:pt x="29" y="448"/>
                    <a:pt x="29" y="448"/>
                  </a:cubicBezTo>
                  <a:cubicBezTo>
                    <a:pt x="11" y="423"/>
                    <a:pt x="11" y="423"/>
                    <a:pt x="11" y="423"/>
                  </a:cubicBezTo>
                  <a:cubicBezTo>
                    <a:pt x="2" y="411"/>
                    <a:pt x="2" y="411"/>
                    <a:pt x="2" y="411"/>
                  </a:cubicBezTo>
                  <a:lnTo>
                    <a:pt x="0" y="408"/>
                  </a:lnTo>
                  <a:close/>
                </a:path>
              </a:pathLst>
            </a:custGeom>
            <a:solidFill>
              <a:srgbClr val="2C2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48"/>
            <p:cNvSpPr/>
            <p:nvPr/>
          </p:nvSpPr>
          <p:spPr bwMode="auto">
            <a:xfrm>
              <a:off x="3098" y="3531"/>
              <a:ext cx="652" cy="456"/>
            </a:xfrm>
            <a:custGeom>
              <a:avLst/>
              <a:gdLst>
                <a:gd name="T0" fmla="*/ 453 w 480"/>
                <a:gd name="T1" fmla="*/ 1 h 337"/>
                <a:gd name="T2" fmla="*/ 26 w 480"/>
                <a:gd name="T3" fmla="*/ 0 h 337"/>
                <a:gd name="T4" fmla="*/ 15 w 480"/>
                <a:gd name="T5" fmla="*/ 12 h 337"/>
                <a:gd name="T6" fmla="*/ 0 w 480"/>
                <a:gd name="T7" fmla="*/ 326 h 337"/>
                <a:gd name="T8" fmla="*/ 11 w 480"/>
                <a:gd name="T9" fmla="*/ 337 h 337"/>
                <a:gd name="T10" fmla="*/ 469 w 480"/>
                <a:gd name="T11" fmla="*/ 337 h 337"/>
                <a:gd name="T12" fmla="*/ 480 w 480"/>
                <a:gd name="T13" fmla="*/ 326 h 337"/>
                <a:gd name="T14" fmla="*/ 464 w 480"/>
                <a:gd name="T15" fmla="*/ 13 h 337"/>
                <a:gd name="T16" fmla="*/ 453 w 480"/>
                <a:gd name="T17" fmla="*/ 1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337">
                  <a:moveTo>
                    <a:pt x="453" y="1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5" y="6"/>
                    <a:pt x="15" y="12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32"/>
                    <a:pt x="5" y="337"/>
                    <a:pt x="11" y="337"/>
                  </a:cubicBezTo>
                  <a:cubicBezTo>
                    <a:pt x="469" y="337"/>
                    <a:pt x="469" y="337"/>
                    <a:pt x="469" y="337"/>
                  </a:cubicBezTo>
                  <a:cubicBezTo>
                    <a:pt x="475" y="337"/>
                    <a:pt x="480" y="332"/>
                    <a:pt x="480" y="326"/>
                  </a:cubicBezTo>
                  <a:cubicBezTo>
                    <a:pt x="464" y="13"/>
                    <a:pt x="464" y="13"/>
                    <a:pt x="464" y="13"/>
                  </a:cubicBezTo>
                  <a:cubicBezTo>
                    <a:pt x="464" y="6"/>
                    <a:pt x="459" y="1"/>
                    <a:pt x="453" y="1"/>
                  </a:cubicBezTo>
                  <a:close/>
                </a:path>
              </a:pathLst>
            </a:custGeom>
            <a:solidFill>
              <a:srgbClr val="864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49"/>
            <p:cNvSpPr/>
            <p:nvPr/>
          </p:nvSpPr>
          <p:spPr bwMode="auto">
            <a:xfrm>
              <a:off x="3114" y="3548"/>
              <a:ext cx="620" cy="422"/>
            </a:xfrm>
            <a:custGeom>
              <a:avLst/>
              <a:gdLst>
                <a:gd name="T0" fmla="*/ 598 w 620"/>
                <a:gd name="T1" fmla="*/ 0 h 422"/>
                <a:gd name="T2" fmla="*/ 620 w 620"/>
                <a:gd name="T3" fmla="*/ 422 h 422"/>
                <a:gd name="T4" fmla="*/ 0 w 620"/>
                <a:gd name="T5" fmla="*/ 422 h 422"/>
                <a:gd name="T6" fmla="*/ 21 w 620"/>
                <a:gd name="T7" fmla="*/ 0 h 422"/>
                <a:gd name="T8" fmla="*/ 598 w 620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422">
                  <a:moveTo>
                    <a:pt x="598" y="0"/>
                  </a:moveTo>
                  <a:lnTo>
                    <a:pt x="620" y="422"/>
                  </a:lnTo>
                  <a:lnTo>
                    <a:pt x="0" y="422"/>
                  </a:lnTo>
                  <a:lnTo>
                    <a:pt x="21" y="0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9645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50"/>
            <p:cNvSpPr>
              <a:spLocks noEditPoints="1"/>
            </p:cNvSpPr>
            <p:nvPr/>
          </p:nvSpPr>
          <p:spPr bwMode="auto">
            <a:xfrm>
              <a:off x="3326" y="3468"/>
              <a:ext cx="196" cy="86"/>
            </a:xfrm>
            <a:custGeom>
              <a:avLst/>
              <a:gdLst>
                <a:gd name="T0" fmla="*/ 131 w 144"/>
                <a:gd name="T1" fmla="*/ 0 h 63"/>
                <a:gd name="T2" fmla="*/ 144 w 144"/>
                <a:gd name="T3" fmla="*/ 13 h 63"/>
                <a:gd name="T4" fmla="*/ 144 w 144"/>
                <a:gd name="T5" fmla="*/ 49 h 63"/>
                <a:gd name="T6" fmla="*/ 131 w 144"/>
                <a:gd name="T7" fmla="*/ 63 h 63"/>
                <a:gd name="T8" fmla="*/ 14 w 144"/>
                <a:gd name="T9" fmla="*/ 63 h 63"/>
                <a:gd name="T10" fmla="*/ 0 w 144"/>
                <a:gd name="T11" fmla="*/ 49 h 63"/>
                <a:gd name="T12" fmla="*/ 0 w 144"/>
                <a:gd name="T13" fmla="*/ 13 h 63"/>
                <a:gd name="T14" fmla="*/ 14 w 144"/>
                <a:gd name="T15" fmla="*/ 0 h 63"/>
                <a:gd name="T16" fmla="*/ 131 w 144"/>
                <a:gd name="T17" fmla="*/ 0 h 63"/>
                <a:gd name="T18" fmla="*/ 14 w 144"/>
                <a:gd name="T19" fmla="*/ 21 h 63"/>
                <a:gd name="T20" fmla="*/ 12 w 144"/>
                <a:gd name="T21" fmla="*/ 22 h 63"/>
                <a:gd name="T22" fmla="*/ 12 w 144"/>
                <a:gd name="T23" fmla="*/ 49 h 63"/>
                <a:gd name="T24" fmla="*/ 14 w 144"/>
                <a:gd name="T25" fmla="*/ 50 h 63"/>
                <a:gd name="T26" fmla="*/ 131 w 144"/>
                <a:gd name="T27" fmla="*/ 50 h 63"/>
                <a:gd name="T28" fmla="*/ 132 w 144"/>
                <a:gd name="T29" fmla="*/ 49 h 63"/>
                <a:gd name="T30" fmla="*/ 132 w 144"/>
                <a:gd name="T31" fmla="*/ 22 h 63"/>
                <a:gd name="T32" fmla="*/ 131 w 144"/>
                <a:gd name="T33" fmla="*/ 21 h 63"/>
                <a:gd name="T34" fmla="*/ 14 w 144"/>
                <a:gd name="T35" fmla="*/ 2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4" h="63">
                  <a:moveTo>
                    <a:pt x="131" y="0"/>
                  </a:moveTo>
                  <a:cubicBezTo>
                    <a:pt x="138" y="0"/>
                    <a:pt x="144" y="6"/>
                    <a:pt x="144" y="13"/>
                  </a:cubicBezTo>
                  <a:cubicBezTo>
                    <a:pt x="144" y="49"/>
                    <a:pt x="144" y="49"/>
                    <a:pt x="144" y="49"/>
                  </a:cubicBezTo>
                  <a:cubicBezTo>
                    <a:pt x="144" y="57"/>
                    <a:pt x="138" y="63"/>
                    <a:pt x="131" y="63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6" y="63"/>
                    <a:pt x="0" y="57"/>
                    <a:pt x="0" y="4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31" y="0"/>
                    <a:pt x="131" y="0"/>
                    <a:pt x="131" y="0"/>
                  </a:cubicBezTo>
                  <a:close/>
                  <a:moveTo>
                    <a:pt x="14" y="21"/>
                  </a:moveTo>
                  <a:cubicBezTo>
                    <a:pt x="13" y="21"/>
                    <a:pt x="12" y="21"/>
                    <a:pt x="12" y="22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50"/>
                    <a:pt x="13" y="50"/>
                    <a:pt x="14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2" y="50"/>
                    <a:pt x="132" y="49"/>
                  </a:cubicBezTo>
                  <a:cubicBezTo>
                    <a:pt x="132" y="22"/>
                    <a:pt x="132" y="22"/>
                    <a:pt x="132" y="22"/>
                  </a:cubicBezTo>
                  <a:cubicBezTo>
                    <a:pt x="132" y="21"/>
                    <a:pt x="131" y="21"/>
                    <a:pt x="131" y="21"/>
                  </a:cubicBezTo>
                  <a:lnTo>
                    <a:pt x="14" y="21"/>
                  </a:lnTo>
                  <a:close/>
                </a:path>
              </a:pathLst>
            </a:custGeom>
            <a:solidFill>
              <a:srgbClr val="362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51"/>
            <p:cNvSpPr/>
            <p:nvPr/>
          </p:nvSpPr>
          <p:spPr bwMode="auto">
            <a:xfrm>
              <a:off x="3091" y="3527"/>
              <a:ext cx="666" cy="292"/>
            </a:xfrm>
            <a:custGeom>
              <a:avLst/>
              <a:gdLst>
                <a:gd name="T0" fmla="*/ 479 w 490"/>
                <a:gd name="T1" fmla="*/ 0 h 216"/>
                <a:gd name="T2" fmla="*/ 11 w 490"/>
                <a:gd name="T3" fmla="*/ 0 h 216"/>
                <a:gd name="T4" fmla="*/ 0 w 490"/>
                <a:gd name="T5" fmla="*/ 12 h 216"/>
                <a:gd name="T6" fmla="*/ 0 w 490"/>
                <a:gd name="T7" fmla="*/ 155 h 216"/>
                <a:gd name="T8" fmla="*/ 245 w 490"/>
                <a:gd name="T9" fmla="*/ 216 h 216"/>
                <a:gd name="T10" fmla="*/ 490 w 490"/>
                <a:gd name="T11" fmla="*/ 155 h 216"/>
                <a:gd name="T12" fmla="*/ 490 w 490"/>
                <a:gd name="T13" fmla="*/ 12 h 216"/>
                <a:gd name="T14" fmla="*/ 479 w 490"/>
                <a:gd name="T1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0" h="216">
                  <a:moveTo>
                    <a:pt x="47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56" y="192"/>
                    <a:pt x="145" y="216"/>
                    <a:pt x="245" y="216"/>
                  </a:cubicBezTo>
                  <a:cubicBezTo>
                    <a:pt x="345" y="216"/>
                    <a:pt x="434" y="192"/>
                    <a:pt x="490" y="155"/>
                  </a:cubicBezTo>
                  <a:cubicBezTo>
                    <a:pt x="490" y="12"/>
                    <a:pt x="490" y="12"/>
                    <a:pt x="490" y="12"/>
                  </a:cubicBezTo>
                  <a:cubicBezTo>
                    <a:pt x="490" y="6"/>
                    <a:pt x="485" y="0"/>
                    <a:pt x="479" y="0"/>
                  </a:cubicBezTo>
                  <a:close/>
                </a:path>
              </a:pathLst>
            </a:custGeom>
            <a:solidFill>
              <a:srgbClr val="6F2B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54"/>
            <p:cNvSpPr>
              <a:spLocks noEditPoints="1"/>
            </p:cNvSpPr>
            <p:nvPr/>
          </p:nvSpPr>
          <p:spPr bwMode="auto">
            <a:xfrm>
              <a:off x="3100" y="3514"/>
              <a:ext cx="649" cy="297"/>
            </a:xfrm>
            <a:custGeom>
              <a:avLst/>
              <a:gdLst>
                <a:gd name="T0" fmla="*/ 1 w 478"/>
                <a:gd name="T1" fmla="*/ 157 h 219"/>
                <a:gd name="T2" fmla="*/ 0 w 478"/>
                <a:gd name="T3" fmla="*/ 156 h 219"/>
                <a:gd name="T4" fmla="*/ 0 w 478"/>
                <a:gd name="T5" fmla="*/ 6 h 219"/>
                <a:gd name="T6" fmla="*/ 5 w 478"/>
                <a:gd name="T7" fmla="*/ 0 h 219"/>
                <a:gd name="T8" fmla="*/ 473 w 478"/>
                <a:gd name="T9" fmla="*/ 0 h 219"/>
                <a:gd name="T10" fmla="*/ 478 w 478"/>
                <a:gd name="T11" fmla="*/ 6 h 219"/>
                <a:gd name="T12" fmla="*/ 478 w 478"/>
                <a:gd name="T13" fmla="*/ 156 h 219"/>
                <a:gd name="T14" fmla="*/ 477 w 478"/>
                <a:gd name="T15" fmla="*/ 157 h 219"/>
                <a:gd name="T16" fmla="*/ 239 w 478"/>
                <a:gd name="T17" fmla="*/ 219 h 219"/>
                <a:gd name="T18" fmla="*/ 1 w 478"/>
                <a:gd name="T19" fmla="*/ 157 h 219"/>
                <a:gd name="T20" fmla="*/ 474 w 478"/>
                <a:gd name="T21" fmla="*/ 6 h 219"/>
                <a:gd name="T22" fmla="*/ 473 w 478"/>
                <a:gd name="T23" fmla="*/ 4 h 219"/>
                <a:gd name="T24" fmla="*/ 5 w 478"/>
                <a:gd name="T25" fmla="*/ 4 h 219"/>
                <a:gd name="T26" fmla="*/ 4 w 478"/>
                <a:gd name="T27" fmla="*/ 6 h 219"/>
                <a:gd name="T28" fmla="*/ 4 w 478"/>
                <a:gd name="T29" fmla="*/ 154 h 219"/>
                <a:gd name="T30" fmla="*/ 239 w 478"/>
                <a:gd name="T31" fmla="*/ 215 h 219"/>
                <a:gd name="T32" fmla="*/ 474 w 478"/>
                <a:gd name="T33" fmla="*/ 154 h 219"/>
                <a:gd name="T34" fmla="*/ 474 w 478"/>
                <a:gd name="T35" fmla="*/ 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8" h="219">
                  <a:moveTo>
                    <a:pt x="1" y="157"/>
                  </a:moveTo>
                  <a:cubicBezTo>
                    <a:pt x="0" y="156"/>
                    <a:pt x="0" y="156"/>
                    <a:pt x="0" y="15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473" y="0"/>
                    <a:pt x="473" y="0"/>
                    <a:pt x="473" y="0"/>
                  </a:cubicBezTo>
                  <a:cubicBezTo>
                    <a:pt x="476" y="0"/>
                    <a:pt x="478" y="3"/>
                    <a:pt x="478" y="6"/>
                  </a:cubicBezTo>
                  <a:cubicBezTo>
                    <a:pt x="478" y="156"/>
                    <a:pt x="478" y="156"/>
                    <a:pt x="478" y="156"/>
                  </a:cubicBezTo>
                  <a:cubicBezTo>
                    <a:pt x="477" y="157"/>
                    <a:pt x="477" y="157"/>
                    <a:pt x="477" y="157"/>
                  </a:cubicBezTo>
                  <a:cubicBezTo>
                    <a:pt x="419" y="197"/>
                    <a:pt x="333" y="219"/>
                    <a:pt x="239" y="219"/>
                  </a:cubicBezTo>
                  <a:cubicBezTo>
                    <a:pt x="146" y="219"/>
                    <a:pt x="59" y="197"/>
                    <a:pt x="1" y="157"/>
                  </a:cubicBezTo>
                  <a:close/>
                  <a:moveTo>
                    <a:pt x="474" y="6"/>
                  </a:moveTo>
                  <a:cubicBezTo>
                    <a:pt x="474" y="5"/>
                    <a:pt x="474" y="4"/>
                    <a:pt x="473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54"/>
                    <a:pt x="4" y="154"/>
                    <a:pt x="4" y="154"/>
                  </a:cubicBezTo>
                  <a:cubicBezTo>
                    <a:pt x="61" y="193"/>
                    <a:pt x="147" y="215"/>
                    <a:pt x="239" y="215"/>
                  </a:cubicBezTo>
                  <a:cubicBezTo>
                    <a:pt x="331" y="215"/>
                    <a:pt x="417" y="193"/>
                    <a:pt x="474" y="154"/>
                  </a:cubicBezTo>
                  <a:lnTo>
                    <a:pt x="474" y="6"/>
                  </a:lnTo>
                  <a:close/>
                </a:path>
              </a:pathLst>
            </a:custGeom>
            <a:solidFill>
              <a:srgbClr val="682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55"/>
            <p:cNvSpPr/>
            <p:nvPr/>
          </p:nvSpPr>
          <p:spPr bwMode="auto">
            <a:xfrm>
              <a:off x="3397" y="3784"/>
              <a:ext cx="71" cy="74"/>
            </a:xfrm>
            <a:custGeom>
              <a:avLst/>
              <a:gdLst>
                <a:gd name="T0" fmla="*/ 47 w 52"/>
                <a:gd name="T1" fmla="*/ 0 h 55"/>
                <a:gd name="T2" fmla="*/ 5 w 52"/>
                <a:gd name="T3" fmla="*/ 0 h 55"/>
                <a:gd name="T4" fmla="*/ 0 w 52"/>
                <a:gd name="T5" fmla="*/ 5 h 55"/>
                <a:gd name="T6" fmla="*/ 0 w 52"/>
                <a:gd name="T7" fmla="*/ 50 h 55"/>
                <a:gd name="T8" fmla="*/ 5 w 52"/>
                <a:gd name="T9" fmla="*/ 55 h 55"/>
                <a:gd name="T10" fmla="*/ 47 w 52"/>
                <a:gd name="T11" fmla="*/ 55 h 55"/>
                <a:gd name="T12" fmla="*/ 52 w 52"/>
                <a:gd name="T13" fmla="*/ 50 h 55"/>
                <a:gd name="T14" fmla="*/ 52 w 52"/>
                <a:gd name="T15" fmla="*/ 5 h 55"/>
                <a:gd name="T16" fmla="*/ 47 w 52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5">
                  <a:moveTo>
                    <a:pt x="4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5"/>
                    <a:pt x="5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50" y="55"/>
                    <a:pt x="52" y="53"/>
                    <a:pt x="52" y="50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3"/>
                    <a:pt x="50" y="0"/>
                    <a:pt x="47" y="0"/>
                  </a:cubicBezTo>
                  <a:close/>
                </a:path>
              </a:pathLst>
            </a:custGeom>
            <a:solidFill>
              <a:srgbClr val="E4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56"/>
            <p:cNvSpPr/>
            <p:nvPr/>
          </p:nvSpPr>
          <p:spPr bwMode="auto">
            <a:xfrm>
              <a:off x="3407" y="3797"/>
              <a:ext cx="51" cy="49"/>
            </a:xfrm>
            <a:custGeom>
              <a:avLst/>
              <a:gdLst>
                <a:gd name="T0" fmla="*/ 35 w 38"/>
                <a:gd name="T1" fmla="*/ 0 h 36"/>
                <a:gd name="T2" fmla="*/ 3 w 38"/>
                <a:gd name="T3" fmla="*/ 0 h 36"/>
                <a:gd name="T4" fmla="*/ 0 w 38"/>
                <a:gd name="T5" fmla="*/ 3 h 36"/>
                <a:gd name="T6" fmla="*/ 0 w 38"/>
                <a:gd name="T7" fmla="*/ 33 h 36"/>
                <a:gd name="T8" fmla="*/ 3 w 38"/>
                <a:gd name="T9" fmla="*/ 36 h 36"/>
                <a:gd name="T10" fmla="*/ 35 w 38"/>
                <a:gd name="T11" fmla="*/ 36 h 36"/>
                <a:gd name="T12" fmla="*/ 38 w 38"/>
                <a:gd name="T13" fmla="*/ 33 h 36"/>
                <a:gd name="T14" fmla="*/ 38 w 38"/>
                <a:gd name="T15" fmla="*/ 3 h 36"/>
                <a:gd name="T16" fmla="*/ 35 w 38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6">
                  <a:moveTo>
                    <a:pt x="3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1" y="36"/>
                    <a:pt x="3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7" y="36"/>
                    <a:pt x="38" y="35"/>
                    <a:pt x="38" y="3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1"/>
                    <a:pt x="37" y="0"/>
                    <a:pt x="35" y="0"/>
                  </a:cubicBezTo>
                  <a:close/>
                </a:path>
              </a:pathLst>
            </a:custGeom>
            <a:solidFill>
              <a:srgbClr val="8985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Rectangle 57"/>
            <p:cNvSpPr>
              <a:spLocks noChangeArrowheads="1"/>
            </p:cNvSpPr>
            <p:nvPr/>
          </p:nvSpPr>
          <p:spPr bwMode="auto">
            <a:xfrm>
              <a:off x="3885" y="2972"/>
              <a:ext cx="1" cy="1"/>
            </a:xfrm>
            <a:prstGeom prst="rect">
              <a:avLst/>
            </a:prstGeom>
            <a:solidFill>
              <a:srgbClr val="CEC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58"/>
            <p:cNvSpPr/>
            <p:nvPr/>
          </p:nvSpPr>
          <p:spPr bwMode="auto">
            <a:xfrm>
              <a:off x="3286" y="2314"/>
              <a:ext cx="498" cy="650"/>
            </a:xfrm>
            <a:custGeom>
              <a:avLst/>
              <a:gdLst>
                <a:gd name="T0" fmla="*/ 11 w 367"/>
                <a:gd name="T1" fmla="*/ 0 h 480"/>
                <a:gd name="T2" fmla="*/ 22 w 367"/>
                <a:gd name="T3" fmla="*/ 33 h 480"/>
                <a:gd name="T4" fmla="*/ 93 w 367"/>
                <a:gd name="T5" fmla="*/ 238 h 480"/>
                <a:gd name="T6" fmla="*/ 174 w 367"/>
                <a:gd name="T7" fmla="*/ 212 h 480"/>
                <a:gd name="T8" fmla="*/ 293 w 367"/>
                <a:gd name="T9" fmla="*/ 102 h 480"/>
                <a:gd name="T10" fmla="*/ 326 w 367"/>
                <a:gd name="T11" fmla="*/ 192 h 480"/>
                <a:gd name="T12" fmla="*/ 313 w 367"/>
                <a:gd name="T13" fmla="*/ 379 h 480"/>
                <a:gd name="T14" fmla="*/ 332 w 367"/>
                <a:gd name="T15" fmla="*/ 412 h 480"/>
                <a:gd name="T16" fmla="*/ 367 w 367"/>
                <a:gd name="T17" fmla="*/ 464 h 480"/>
                <a:gd name="T18" fmla="*/ 367 w 367"/>
                <a:gd name="T19" fmla="*/ 480 h 480"/>
                <a:gd name="T20" fmla="*/ 280 w 367"/>
                <a:gd name="T21" fmla="*/ 439 h 480"/>
                <a:gd name="T22" fmla="*/ 312 w 367"/>
                <a:gd name="T23" fmla="*/ 254 h 480"/>
                <a:gd name="T24" fmla="*/ 299 w 367"/>
                <a:gd name="T25" fmla="*/ 152 h 480"/>
                <a:gd name="T26" fmla="*/ 141 w 367"/>
                <a:gd name="T27" fmla="*/ 260 h 480"/>
                <a:gd name="T28" fmla="*/ 0 w 367"/>
                <a:gd name="T29" fmla="*/ 2 h 480"/>
                <a:gd name="T30" fmla="*/ 11 w 367"/>
                <a:gd name="T3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7" h="480">
                  <a:moveTo>
                    <a:pt x="11" y="0"/>
                  </a:moveTo>
                  <a:cubicBezTo>
                    <a:pt x="16" y="7"/>
                    <a:pt x="20" y="17"/>
                    <a:pt x="22" y="33"/>
                  </a:cubicBezTo>
                  <a:cubicBezTo>
                    <a:pt x="25" y="70"/>
                    <a:pt x="65" y="209"/>
                    <a:pt x="93" y="238"/>
                  </a:cubicBezTo>
                  <a:cubicBezTo>
                    <a:pt x="121" y="267"/>
                    <a:pt x="137" y="242"/>
                    <a:pt x="174" y="212"/>
                  </a:cubicBezTo>
                  <a:cubicBezTo>
                    <a:pt x="205" y="185"/>
                    <a:pt x="296" y="146"/>
                    <a:pt x="293" y="102"/>
                  </a:cubicBezTo>
                  <a:cubicBezTo>
                    <a:pt x="292" y="86"/>
                    <a:pt x="320" y="147"/>
                    <a:pt x="326" y="192"/>
                  </a:cubicBezTo>
                  <a:cubicBezTo>
                    <a:pt x="331" y="237"/>
                    <a:pt x="318" y="355"/>
                    <a:pt x="313" y="379"/>
                  </a:cubicBezTo>
                  <a:cubicBezTo>
                    <a:pt x="309" y="403"/>
                    <a:pt x="313" y="415"/>
                    <a:pt x="332" y="412"/>
                  </a:cubicBezTo>
                  <a:cubicBezTo>
                    <a:pt x="350" y="408"/>
                    <a:pt x="344" y="443"/>
                    <a:pt x="367" y="464"/>
                  </a:cubicBezTo>
                  <a:cubicBezTo>
                    <a:pt x="367" y="480"/>
                    <a:pt x="367" y="480"/>
                    <a:pt x="367" y="480"/>
                  </a:cubicBezTo>
                  <a:cubicBezTo>
                    <a:pt x="299" y="464"/>
                    <a:pt x="280" y="439"/>
                    <a:pt x="280" y="439"/>
                  </a:cubicBezTo>
                  <a:cubicBezTo>
                    <a:pt x="296" y="379"/>
                    <a:pt x="309" y="316"/>
                    <a:pt x="312" y="254"/>
                  </a:cubicBezTo>
                  <a:cubicBezTo>
                    <a:pt x="313" y="219"/>
                    <a:pt x="308" y="185"/>
                    <a:pt x="299" y="152"/>
                  </a:cubicBezTo>
                  <a:cubicBezTo>
                    <a:pt x="246" y="188"/>
                    <a:pt x="194" y="225"/>
                    <a:pt x="141" y="260"/>
                  </a:cubicBezTo>
                  <a:cubicBezTo>
                    <a:pt x="39" y="327"/>
                    <a:pt x="5" y="2"/>
                    <a:pt x="0" y="2"/>
                  </a:cubicBezTo>
                  <a:cubicBezTo>
                    <a:pt x="0" y="2"/>
                    <a:pt x="5" y="1"/>
                    <a:pt x="11" y="0"/>
                  </a:cubicBezTo>
                  <a:close/>
                </a:path>
              </a:pathLst>
            </a:custGeom>
            <a:solidFill>
              <a:srgbClr val="CEC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59"/>
            <p:cNvSpPr/>
            <p:nvPr/>
          </p:nvSpPr>
          <p:spPr bwMode="auto">
            <a:xfrm>
              <a:off x="4030" y="2439"/>
              <a:ext cx="252" cy="488"/>
            </a:xfrm>
            <a:custGeom>
              <a:avLst/>
              <a:gdLst>
                <a:gd name="T0" fmla="*/ 0 w 185"/>
                <a:gd name="T1" fmla="*/ 342 h 361"/>
                <a:gd name="T2" fmla="*/ 149 w 185"/>
                <a:gd name="T3" fmla="*/ 186 h 361"/>
                <a:gd name="T4" fmla="*/ 70 w 185"/>
                <a:gd name="T5" fmla="*/ 0 h 361"/>
                <a:gd name="T6" fmla="*/ 92 w 185"/>
                <a:gd name="T7" fmla="*/ 15 h 361"/>
                <a:gd name="T8" fmla="*/ 159 w 185"/>
                <a:gd name="T9" fmla="*/ 166 h 361"/>
                <a:gd name="T10" fmla="*/ 185 w 185"/>
                <a:gd name="T11" fmla="*/ 186 h 361"/>
                <a:gd name="T12" fmla="*/ 153 w 185"/>
                <a:gd name="T13" fmla="*/ 204 h 361"/>
                <a:gd name="T14" fmla="*/ 19 w 185"/>
                <a:gd name="T15" fmla="*/ 361 h 361"/>
                <a:gd name="T16" fmla="*/ 0 w 185"/>
                <a:gd name="T17" fmla="*/ 342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361">
                  <a:moveTo>
                    <a:pt x="0" y="342"/>
                  </a:moveTo>
                  <a:cubicBezTo>
                    <a:pt x="149" y="186"/>
                    <a:pt x="149" y="186"/>
                    <a:pt x="149" y="18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5" y="0"/>
                    <a:pt x="92" y="15"/>
                    <a:pt x="92" y="15"/>
                  </a:cubicBezTo>
                  <a:cubicBezTo>
                    <a:pt x="99" y="27"/>
                    <a:pt x="146" y="149"/>
                    <a:pt x="159" y="166"/>
                  </a:cubicBezTo>
                  <a:cubicBezTo>
                    <a:pt x="172" y="184"/>
                    <a:pt x="185" y="186"/>
                    <a:pt x="185" y="186"/>
                  </a:cubicBezTo>
                  <a:cubicBezTo>
                    <a:pt x="185" y="186"/>
                    <a:pt x="170" y="187"/>
                    <a:pt x="153" y="204"/>
                  </a:cubicBezTo>
                  <a:cubicBezTo>
                    <a:pt x="138" y="219"/>
                    <a:pt x="49" y="330"/>
                    <a:pt x="19" y="361"/>
                  </a:cubicBezTo>
                  <a:lnTo>
                    <a:pt x="0" y="342"/>
                  </a:lnTo>
                  <a:close/>
                </a:path>
              </a:pathLst>
            </a:custGeom>
            <a:solidFill>
              <a:srgbClr val="CEC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60"/>
            <p:cNvSpPr/>
            <p:nvPr/>
          </p:nvSpPr>
          <p:spPr bwMode="auto">
            <a:xfrm>
              <a:off x="4006" y="2439"/>
              <a:ext cx="162" cy="484"/>
            </a:xfrm>
            <a:custGeom>
              <a:avLst/>
              <a:gdLst>
                <a:gd name="T0" fmla="*/ 41 w 119"/>
                <a:gd name="T1" fmla="*/ 271 h 358"/>
                <a:gd name="T2" fmla="*/ 53 w 119"/>
                <a:gd name="T3" fmla="*/ 172 h 358"/>
                <a:gd name="T4" fmla="*/ 88 w 119"/>
                <a:gd name="T5" fmla="*/ 0 h 358"/>
                <a:gd name="T6" fmla="*/ 110 w 119"/>
                <a:gd name="T7" fmla="*/ 15 h 358"/>
                <a:gd name="T8" fmla="*/ 119 w 119"/>
                <a:gd name="T9" fmla="*/ 34 h 358"/>
                <a:gd name="T10" fmla="*/ 113 w 119"/>
                <a:gd name="T11" fmla="*/ 47 h 358"/>
                <a:gd name="T12" fmla="*/ 68 w 119"/>
                <a:gd name="T13" fmla="*/ 304 h 358"/>
                <a:gd name="T14" fmla="*/ 71 w 119"/>
                <a:gd name="T15" fmla="*/ 322 h 358"/>
                <a:gd name="T16" fmla="*/ 51 w 119"/>
                <a:gd name="T17" fmla="*/ 346 h 358"/>
                <a:gd name="T18" fmla="*/ 17 w 119"/>
                <a:gd name="T19" fmla="*/ 358 h 358"/>
                <a:gd name="T20" fmla="*/ 0 w 119"/>
                <a:gd name="T21" fmla="*/ 340 h 358"/>
                <a:gd name="T22" fmla="*/ 41 w 119"/>
                <a:gd name="T23" fmla="*/ 271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358">
                  <a:moveTo>
                    <a:pt x="41" y="271"/>
                  </a:moveTo>
                  <a:cubicBezTo>
                    <a:pt x="44" y="233"/>
                    <a:pt x="49" y="240"/>
                    <a:pt x="53" y="172"/>
                  </a:cubicBezTo>
                  <a:cubicBezTo>
                    <a:pt x="58" y="101"/>
                    <a:pt x="82" y="0"/>
                    <a:pt x="88" y="0"/>
                  </a:cubicBezTo>
                  <a:cubicBezTo>
                    <a:pt x="93" y="0"/>
                    <a:pt x="110" y="15"/>
                    <a:pt x="110" y="15"/>
                  </a:cubicBezTo>
                  <a:cubicBezTo>
                    <a:pt x="112" y="18"/>
                    <a:pt x="115" y="24"/>
                    <a:pt x="119" y="34"/>
                  </a:cubicBezTo>
                  <a:cubicBezTo>
                    <a:pt x="116" y="41"/>
                    <a:pt x="114" y="45"/>
                    <a:pt x="113" y="47"/>
                  </a:cubicBezTo>
                  <a:cubicBezTo>
                    <a:pt x="75" y="129"/>
                    <a:pt x="56" y="213"/>
                    <a:pt x="68" y="304"/>
                  </a:cubicBezTo>
                  <a:cubicBezTo>
                    <a:pt x="69" y="310"/>
                    <a:pt x="70" y="316"/>
                    <a:pt x="71" y="322"/>
                  </a:cubicBezTo>
                  <a:cubicBezTo>
                    <a:pt x="64" y="331"/>
                    <a:pt x="57" y="339"/>
                    <a:pt x="51" y="346"/>
                  </a:cubicBezTo>
                  <a:cubicBezTo>
                    <a:pt x="17" y="358"/>
                    <a:pt x="17" y="358"/>
                    <a:pt x="17" y="358"/>
                  </a:cubicBezTo>
                  <a:cubicBezTo>
                    <a:pt x="9" y="350"/>
                    <a:pt x="0" y="342"/>
                    <a:pt x="0" y="340"/>
                  </a:cubicBezTo>
                  <a:cubicBezTo>
                    <a:pt x="1" y="337"/>
                    <a:pt x="38" y="310"/>
                    <a:pt x="41" y="271"/>
                  </a:cubicBezTo>
                  <a:close/>
                </a:path>
              </a:pathLst>
            </a:custGeom>
            <a:solidFill>
              <a:srgbClr val="CEC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" name="Freeform 116"/>
          <p:cNvSpPr>
            <a:spLocks noEditPoints="1"/>
          </p:cNvSpPr>
          <p:nvPr/>
        </p:nvSpPr>
        <p:spPr bwMode="auto">
          <a:xfrm>
            <a:off x="9745890" y="1888461"/>
            <a:ext cx="436826" cy="352278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105"/>
          <p:cNvSpPr>
            <a:spLocks noEditPoints="1"/>
          </p:cNvSpPr>
          <p:nvPr/>
        </p:nvSpPr>
        <p:spPr bwMode="auto">
          <a:xfrm>
            <a:off x="4105687" y="1851631"/>
            <a:ext cx="433281" cy="427002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Freeform 62"/>
          <p:cNvSpPr>
            <a:spLocks noChangeAspect="1" noEditPoints="1"/>
          </p:cNvSpPr>
          <p:nvPr/>
        </p:nvSpPr>
        <p:spPr bwMode="auto">
          <a:xfrm>
            <a:off x="6923253" y="2332450"/>
            <a:ext cx="423615" cy="427002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矩形 11"/>
          <p:cNvSpPr/>
          <p:nvPr/>
        </p:nvSpPr>
        <p:spPr>
          <a:xfrm>
            <a:off x="3285771" y="2999816"/>
            <a:ext cx="2073111" cy="2084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认真落实《某某某管理办法》，充分调动和发挥员工的积极性和创造性，提升业务品质、规模与水平</a:t>
            </a:r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4" name="矩形 13"/>
          <p:cNvSpPr/>
          <p:nvPr/>
        </p:nvSpPr>
        <p:spPr>
          <a:xfrm>
            <a:off x="8928382" y="3215716"/>
            <a:ext cx="2073111" cy="1751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在重点学科重点专业探索开设全英专业授课国际合作班，提高国际教育水平</a:t>
            </a:r>
            <a:r>
              <a:rPr 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5" name="矩形 14"/>
          <p:cNvSpPr/>
          <p:nvPr/>
        </p:nvSpPr>
        <p:spPr>
          <a:xfrm>
            <a:off x="6107395" y="3656309"/>
            <a:ext cx="2073111" cy="1751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不断寻找高水平合作对象，构筑高水平国际合作平台，开辟高水平国际合作与交流新渠道</a:t>
            </a:r>
            <a:r>
              <a:rPr 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cxnSp>
        <p:nvCxnSpPr>
          <p:cNvPr id="16" name="Straight Connector 43"/>
          <p:cNvCxnSpPr/>
          <p:nvPr/>
        </p:nvCxnSpPr>
        <p:spPr>
          <a:xfrm>
            <a:off x="2693806" y="5960090"/>
            <a:ext cx="9159739" cy="0"/>
          </a:xfrm>
          <a:prstGeom prst="line">
            <a:avLst/>
          </a:prstGeom>
          <a:ln w="19050">
            <a:solidFill>
              <a:srgbClr val="313D4D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38"/>
          <p:cNvCxnSpPr/>
          <p:nvPr/>
        </p:nvCxnSpPr>
        <p:spPr>
          <a:xfrm>
            <a:off x="4322326" y="5365690"/>
            <a:ext cx="0" cy="594400"/>
          </a:xfrm>
          <a:prstGeom prst="line">
            <a:avLst/>
          </a:prstGeom>
          <a:ln w="19050" cap="rnd">
            <a:solidFill>
              <a:srgbClr val="CB233A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8"/>
          <p:cNvCxnSpPr/>
          <p:nvPr/>
        </p:nvCxnSpPr>
        <p:spPr>
          <a:xfrm>
            <a:off x="9964302" y="5365690"/>
            <a:ext cx="0" cy="594400"/>
          </a:xfrm>
          <a:prstGeom prst="line">
            <a:avLst/>
          </a:prstGeom>
          <a:ln w="19050" cap="rnd">
            <a:solidFill>
              <a:srgbClr val="CB233A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8"/>
          <p:cNvCxnSpPr>
            <a:stCxn id="10" idx="2"/>
          </p:cNvCxnSpPr>
          <p:nvPr/>
        </p:nvCxnSpPr>
        <p:spPr>
          <a:xfrm flipH="1">
            <a:off x="7143950" y="5772091"/>
            <a:ext cx="1" cy="187999"/>
          </a:xfrm>
          <a:prstGeom prst="line">
            <a:avLst/>
          </a:prstGeom>
          <a:ln w="19050" cap="rnd">
            <a:solidFill>
              <a:srgbClr val="313D4D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0" grpId="0" bldLvl="0" animBg="1"/>
      <p:bldP spid="9" grpId="0" bldLvl="0" animBg="1"/>
      <p:bldP spid="45" grpId="0" animBg="1"/>
      <p:bldP spid="20" grpId="0" bldLvl="0" animBg="1"/>
      <p:bldP spid="11" grpId="0" bldLvl="0" animBg="1"/>
      <p:bldP spid="22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DF76069-B1BA-41B4-8A54-8B01E40421D6}"/>
              </a:ext>
            </a:extLst>
          </p:cNvPr>
          <p:cNvSpPr/>
          <p:nvPr/>
        </p:nvSpPr>
        <p:spPr bwMode="auto">
          <a:xfrm>
            <a:off x="0" y="981204"/>
            <a:ext cx="12205568" cy="4728480"/>
          </a:xfrm>
          <a:prstGeom prst="rect">
            <a:avLst/>
          </a:prstGeom>
          <a:pattFill prst="ltUpDiag">
            <a:fgClr>
              <a:schemeClr val="accent3"/>
            </a:fgClr>
            <a:bgClr>
              <a:schemeClr val="accent2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7C2CE74F-02DD-4AC0-A86F-3C8DF00FACEC}"/>
              </a:ext>
            </a:extLst>
          </p:cNvPr>
          <p:cNvSpPr txBox="1"/>
          <p:nvPr/>
        </p:nvSpPr>
        <p:spPr>
          <a:xfrm>
            <a:off x="717727" y="2354505"/>
            <a:ext cx="671296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13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>
                        <a:alpha val="3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Impact" panose="020B0806030902050204" pitchFamily="34" charset="0"/>
                <a:ea typeface="宋体" pitchFamily="2" charset="-122"/>
                <a:cs typeface="+mn-cs"/>
              </a:rPr>
              <a:t>THANKS</a:t>
            </a:r>
            <a:endParaRPr kumimoji="0" lang="zh-CN" altLang="en-US" sz="13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Impact" panose="020B080603090205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4322299-554F-473C-9645-B985D22A8A2D}"/>
              </a:ext>
            </a:extLst>
          </p:cNvPr>
          <p:cNvSpPr/>
          <p:nvPr/>
        </p:nvSpPr>
        <p:spPr bwMode="auto">
          <a:xfrm>
            <a:off x="914599" y="0"/>
            <a:ext cx="2088232" cy="2420888"/>
          </a:xfrm>
          <a:prstGeom prst="rect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87F6513-6A00-4E38-99E0-112D50247217}"/>
              </a:ext>
            </a:extLst>
          </p:cNvPr>
          <p:cNvSpPr txBox="1"/>
          <p:nvPr/>
        </p:nvSpPr>
        <p:spPr>
          <a:xfrm>
            <a:off x="1016790" y="981204"/>
            <a:ext cx="18838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宋体" pitchFamily="2" charset="-122"/>
                <a:cs typeface="+mn-cs"/>
              </a:rPr>
              <a:t>LOGO</a:t>
            </a:r>
            <a:endParaRPr kumimoji="0" lang="zh-CN" altLang="en-US" sz="6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978DE397-53CD-43DF-B436-EAF0D0085C34}"/>
              </a:ext>
            </a:extLst>
          </p:cNvPr>
          <p:cNvSpPr/>
          <p:nvPr/>
        </p:nvSpPr>
        <p:spPr>
          <a:xfrm>
            <a:off x="681393" y="3505668"/>
            <a:ext cx="59314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127000" sx="101000" sy="101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 Light" panose="020B0502040204020203" pitchFamily="34" charset="-122"/>
              </a:rPr>
              <a:t>演示完毕 感谢关注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794273A-3F4D-4091-9368-E3B1CE93F33A}"/>
              </a:ext>
            </a:extLst>
          </p:cNvPr>
          <p:cNvSpPr/>
          <p:nvPr/>
        </p:nvSpPr>
        <p:spPr bwMode="auto">
          <a:xfrm>
            <a:off x="1043143" y="4605699"/>
            <a:ext cx="934513" cy="7109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9E368A45-0116-41F3-83E1-44D600F53E15}"/>
              </a:ext>
            </a:extLst>
          </p:cNvPr>
          <p:cNvGrpSpPr/>
          <p:nvPr/>
        </p:nvGrpSpPr>
        <p:grpSpPr>
          <a:xfrm>
            <a:off x="8813986" y="5061098"/>
            <a:ext cx="365130" cy="365130"/>
            <a:chOff x="6061448" y="6030118"/>
            <a:chExt cx="434477" cy="434477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5928A22A-3513-41E3-8DCE-658E1351D7C1}"/>
                </a:ext>
              </a:extLst>
            </p:cNvPr>
            <p:cNvSpPr/>
            <p:nvPr/>
          </p:nvSpPr>
          <p:spPr bwMode="auto">
            <a:xfrm>
              <a:off x="6061448" y="6030118"/>
              <a:ext cx="434477" cy="434477"/>
            </a:xfrm>
            <a:prstGeom prst="ellipse">
              <a:avLst/>
            </a:prstGeom>
            <a:gradFill>
              <a:gsLst>
                <a:gs pos="50000">
                  <a:schemeClr val="accent1">
                    <a:lumMod val="98000"/>
                    <a:lumOff val="2000"/>
                  </a:schemeClr>
                </a:gs>
                <a:gs pos="0">
                  <a:schemeClr val="accent1">
                    <a:lumMod val="85000"/>
                    <a:lumOff val="15000"/>
                  </a:schemeClr>
                </a:gs>
                <a:gs pos="100000">
                  <a:schemeClr val="accent1">
                    <a:lumMod val="85000"/>
                  </a:schemeClr>
                </a:gs>
              </a:gsLst>
              <a:lin ang="5400000" scaled="1"/>
            </a:gra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2" name="old-radio-microphone_77525">
              <a:extLst>
                <a:ext uri="{FF2B5EF4-FFF2-40B4-BE49-F238E27FC236}">
                  <a16:creationId xmlns:a16="http://schemas.microsoft.com/office/drawing/2014/main" id="{D166B7E9-E78B-438B-8664-6575CEAFE88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08347" y="6096630"/>
              <a:ext cx="165143" cy="301451"/>
            </a:xfrm>
            <a:custGeom>
              <a:avLst/>
              <a:gdLst>
                <a:gd name="connsiteX0" fmla="*/ 166499 w 332998"/>
                <a:gd name="connsiteY0" fmla="*/ 514510 h 607851"/>
                <a:gd name="connsiteX1" fmla="*/ 88621 w 332998"/>
                <a:gd name="connsiteY1" fmla="*/ 574180 h 607851"/>
                <a:gd name="connsiteX2" fmla="*/ 88621 w 332998"/>
                <a:gd name="connsiteY2" fmla="*/ 574701 h 607851"/>
                <a:gd name="connsiteX3" fmla="*/ 244378 w 332998"/>
                <a:gd name="connsiteY3" fmla="*/ 574701 h 607851"/>
                <a:gd name="connsiteX4" fmla="*/ 244378 w 332998"/>
                <a:gd name="connsiteY4" fmla="*/ 574180 h 607851"/>
                <a:gd name="connsiteX5" fmla="*/ 166499 w 332998"/>
                <a:gd name="connsiteY5" fmla="*/ 514510 h 607851"/>
                <a:gd name="connsiteX6" fmla="*/ 88812 w 332998"/>
                <a:gd name="connsiteY6" fmla="*/ 368072 h 607851"/>
                <a:gd name="connsiteX7" fmla="*/ 166464 w 332998"/>
                <a:gd name="connsiteY7" fmla="*/ 423197 h 607851"/>
                <a:gd name="connsiteX8" fmla="*/ 244116 w 332998"/>
                <a:gd name="connsiteY8" fmla="*/ 368072 h 607851"/>
                <a:gd name="connsiteX9" fmla="*/ 16635 w 332998"/>
                <a:gd name="connsiteY9" fmla="*/ 221152 h 607851"/>
                <a:gd name="connsiteX10" fmla="*/ 33196 w 332998"/>
                <a:gd name="connsiteY10" fmla="*/ 237690 h 607851"/>
                <a:gd name="connsiteX11" fmla="*/ 33196 w 332998"/>
                <a:gd name="connsiteY11" fmla="*/ 381165 h 607851"/>
                <a:gd name="connsiteX12" fmla="*/ 69673 w 332998"/>
                <a:gd name="connsiteY12" fmla="*/ 448285 h 607851"/>
                <a:gd name="connsiteX13" fmla="*/ 163590 w 332998"/>
                <a:gd name="connsiteY13" fmla="*/ 481211 h 607851"/>
                <a:gd name="connsiteX14" fmla="*/ 169408 w 332998"/>
                <a:gd name="connsiteY14" fmla="*/ 481211 h 607851"/>
                <a:gd name="connsiteX15" fmla="*/ 263325 w 332998"/>
                <a:gd name="connsiteY15" fmla="*/ 448285 h 607851"/>
                <a:gd name="connsiteX16" fmla="*/ 299803 w 332998"/>
                <a:gd name="connsiteY16" fmla="*/ 381165 h 607851"/>
                <a:gd name="connsiteX17" fmla="*/ 299803 w 332998"/>
                <a:gd name="connsiteY17" fmla="*/ 237690 h 607851"/>
                <a:gd name="connsiteX18" fmla="*/ 316363 w 332998"/>
                <a:gd name="connsiteY18" fmla="*/ 221152 h 607851"/>
                <a:gd name="connsiteX19" fmla="*/ 332998 w 332998"/>
                <a:gd name="connsiteY19" fmla="*/ 237690 h 607851"/>
                <a:gd name="connsiteX20" fmla="*/ 332998 w 332998"/>
                <a:gd name="connsiteY20" fmla="*/ 381165 h 607851"/>
                <a:gd name="connsiteX21" fmla="*/ 284138 w 332998"/>
                <a:gd name="connsiteY21" fmla="*/ 474134 h 607851"/>
                <a:gd name="connsiteX22" fmla="*/ 235277 w 332998"/>
                <a:gd name="connsiteY22" fmla="*/ 501548 h 607851"/>
                <a:gd name="connsiteX23" fmla="*/ 243781 w 332998"/>
                <a:gd name="connsiteY23" fmla="*/ 507880 h 607851"/>
                <a:gd name="connsiteX24" fmla="*/ 277573 w 332998"/>
                <a:gd name="connsiteY24" fmla="*/ 574180 h 607851"/>
                <a:gd name="connsiteX25" fmla="*/ 277573 w 332998"/>
                <a:gd name="connsiteY25" fmla="*/ 591313 h 607851"/>
                <a:gd name="connsiteX26" fmla="*/ 261013 w 332998"/>
                <a:gd name="connsiteY26" fmla="*/ 607851 h 607851"/>
                <a:gd name="connsiteX27" fmla="*/ 71986 w 332998"/>
                <a:gd name="connsiteY27" fmla="*/ 607851 h 607851"/>
                <a:gd name="connsiteX28" fmla="*/ 55425 w 332998"/>
                <a:gd name="connsiteY28" fmla="*/ 591313 h 607851"/>
                <a:gd name="connsiteX29" fmla="*/ 55425 w 332998"/>
                <a:gd name="connsiteY29" fmla="*/ 574180 h 607851"/>
                <a:gd name="connsiteX30" fmla="*/ 89217 w 332998"/>
                <a:gd name="connsiteY30" fmla="*/ 507880 h 607851"/>
                <a:gd name="connsiteX31" fmla="*/ 97721 w 332998"/>
                <a:gd name="connsiteY31" fmla="*/ 501548 h 607851"/>
                <a:gd name="connsiteX32" fmla="*/ 48861 w 332998"/>
                <a:gd name="connsiteY32" fmla="*/ 474134 h 607851"/>
                <a:gd name="connsiteX33" fmla="*/ 0 w 332998"/>
                <a:gd name="connsiteY33" fmla="*/ 381165 h 607851"/>
                <a:gd name="connsiteX34" fmla="*/ 0 w 332998"/>
                <a:gd name="connsiteY34" fmla="*/ 237690 h 607851"/>
                <a:gd name="connsiteX35" fmla="*/ 16635 w 332998"/>
                <a:gd name="connsiteY35" fmla="*/ 221152 h 607851"/>
                <a:gd name="connsiteX36" fmla="*/ 166464 w 332998"/>
                <a:gd name="connsiteY36" fmla="*/ 33150 h 607851"/>
                <a:gd name="connsiteX37" fmla="*/ 88588 w 332998"/>
                <a:gd name="connsiteY37" fmla="*/ 92819 h 607851"/>
                <a:gd name="connsiteX38" fmla="*/ 88588 w 332998"/>
                <a:gd name="connsiteY38" fmla="*/ 112038 h 607851"/>
                <a:gd name="connsiteX39" fmla="*/ 137000 w 332998"/>
                <a:gd name="connsiteY39" fmla="*/ 112038 h 607851"/>
                <a:gd name="connsiteX40" fmla="*/ 153560 w 332998"/>
                <a:gd name="connsiteY40" fmla="*/ 128650 h 607851"/>
                <a:gd name="connsiteX41" fmla="*/ 137000 w 332998"/>
                <a:gd name="connsiteY41" fmla="*/ 145188 h 607851"/>
                <a:gd name="connsiteX42" fmla="*/ 88588 w 332998"/>
                <a:gd name="connsiteY42" fmla="*/ 145188 h 607851"/>
                <a:gd name="connsiteX43" fmla="*/ 88588 w 332998"/>
                <a:gd name="connsiteY43" fmla="*/ 186532 h 607851"/>
                <a:gd name="connsiteX44" fmla="*/ 137000 w 332998"/>
                <a:gd name="connsiteY44" fmla="*/ 186532 h 607851"/>
                <a:gd name="connsiteX45" fmla="*/ 153560 w 332998"/>
                <a:gd name="connsiteY45" fmla="*/ 203069 h 607851"/>
                <a:gd name="connsiteX46" fmla="*/ 137000 w 332998"/>
                <a:gd name="connsiteY46" fmla="*/ 219681 h 607851"/>
                <a:gd name="connsiteX47" fmla="*/ 88588 w 332998"/>
                <a:gd name="connsiteY47" fmla="*/ 219681 h 607851"/>
                <a:gd name="connsiteX48" fmla="*/ 88588 w 332998"/>
                <a:gd name="connsiteY48" fmla="*/ 261025 h 607851"/>
                <a:gd name="connsiteX49" fmla="*/ 137000 w 332998"/>
                <a:gd name="connsiteY49" fmla="*/ 261025 h 607851"/>
                <a:gd name="connsiteX50" fmla="*/ 153560 w 332998"/>
                <a:gd name="connsiteY50" fmla="*/ 277563 h 607851"/>
                <a:gd name="connsiteX51" fmla="*/ 137000 w 332998"/>
                <a:gd name="connsiteY51" fmla="*/ 294175 h 607851"/>
                <a:gd name="connsiteX52" fmla="*/ 88588 w 332998"/>
                <a:gd name="connsiteY52" fmla="*/ 294175 h 607851"/>
                <a:gd name="connsiteX53" fmla="*/ 88588 w 332998"/>
                <a:gd name="connsiteY53" fmla="*/ 334923 h 607851"/>
                <a:gd name="connsiteX54" fmla="*/ 244340 w 332998"/>
                <a:gd name="connsiteY54" fmla="*/ 334923 h 607851"/>
                <a:gd name="connsiteX55" fmla="*/ 244340 w 332998"/>
                <a:gd name="connsiteY55" fmla="*/ 294100 h 607851"/>
                <a:gd name="connsiteX56" fmla="*/ 195929 w 332998"/>
                <a:gd name="connsiteY56" fmla="*/ 294100 h 607851"/>
                <a:gd name="connsiteX57" fmla="*/ 179369 w 332998"/>
                <a:gd name="connsiteY57" fmla="*/ 277563 h 607851"/>
                <a:gd name="connsiteX58" fmla="*/ 195929 w 332998"/>
                <a:gd name="connsiteY58" fmla="*/ 261025 h 607851"/>
                <a:gd name="connsiteX59" fmla="*/ 244340 w 332998"/>
                <a:gd name="connsiteY59" fmla="*/ 261025 h 607851"/>
                <a:gd name="connsiteX60" fmla="*/ 244340 w 332998"/>
                <a:gd name="connsiteY60" fmla="*/ 219681 h 607851"/>
                <a:gd name="connsiteX61" fmla="*/ 195929 w 332998"/>
                <a:gd name="connsiteY61" fmla="*/ 219681 h 607851"/>
                <a:gd name="connsiteX62" fmla="*/ 179369 w 332998"/>
                <a:gd name="connsiteY62" fmla="*/ 203069 h 607851"/>
                <a:gd name="connsiteX63" fmla="*/ 195929 w 332998"/>
                <a:gd name="connsiteY63" fmla="*/ 186532 h 607851"/>
                <a:gd name="connsiteX64" fmla="*/ 244340 w 332998"/>
                <a:gd name="connsiteY64" fmla="*/ 186532 h 607851"/>
                <a:gd name="connsiteX65" fmla="*/ 244340 w 332998"/>
                <a:gd name="connsiteY65" fmla="*/ 145188 h 607851"/>
                <a:gd name="connsiteX66" fmla="*/ 195929 w 332998"/>
                <a:gd name="connsiteY66" fmla="*/ 145188 h 607851"/>
                <a:gd name="connsiteX67" fmla="*/ 179369 w 332998"/>
                <a:gd name="connsiteY67" fmla="*/ 128650 h 607851"/>
                <a:gd name="connsiteX68" fmla="*/ 195929 w 332998"/>
                <a:gd name="connsiteY68" fmla="*/ 112038 h 607851"/>
                <a:gd name="connsiteX69" fmla="*/ 244340 w 332998"/>
                <a:gd name="connsiteY69" fmla="*/ 112038 h 607851"/>
                <a:gd name="connsiteX70" fmla="*/ 244340 w 332998"/>
                <a:gd name="connsiteY70" fmla="*/ 92819 h 607851"/>
                <a:gd name="connsiteX71" fmla="*/ 166464 w 332998"/>
                <a:gd name="connsiteY71" fmla="*/ 33150 h 607851"/>
                <a:gd name="connsiteX72" fmla="*/ 166464 w 332998"/>
                <a:gd name="connsiteY72" fmla="*/ 0 h 607851"/>
                <a:gd name="connsiteX73" fmla="*/ 243743 w 332998"/>
                <a:gd name="connsiteY73" fmla="*/ 26520 h 607851"/>
                <a:gd name="connsiteX74" fmla="*/ 277534 w 332998"/>
                <a:gd name="connsiteY74" fmla="*/ 92819 h 607851"/>
                <a:gd name="connsiteX75" fmla="*/ 277534 w 332998"/>
                <a:gd name="connsiteY75" fmla="*/ 363528 h 607851"/>
                <a:gd name="connsiteX76" fmla="*/ 243743 w 332998"/>
                <a:gd name="connsiteY76" fmla="*/ 429827 h 607851"/>
                <a:gd name="connsiteX77" fmla="*/ 166464 w 332998"/>
                <a:gd name="connsiteY77" fmla="*/ 456347 h 607851"/>
                <a:gd name="connsiteX78" fmla="*/ 89185 w 332998"/>
                <a:gd name="connsiteY78" fmla="*/ 429827 h 607851"/>
                <a:gd name="connsiteX79" fmla="*/ 55394 w 332998"/>
                <a:gd name="connsiteY79" fmla="*/ 363528 h 607851"/>
                <a:gd name="connsiteX80" fmla="*/ 55394 w 332998"/>
                <a:gd name="connsiteY80" fmla="*/ 92819 h 607851"/>
                <a:gd name="connsiteX81" fmla="*/ 89185 w 332998"/>
                <a:gd name="connsiteY81" fmla="*/ 26520 h 607851"/>
                <a:gd name="connsiteX82" fmla="*/ 166464 w 332998"/>
                <a:gd name="connsiteY82" fmla="*/ 0 h 60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332998" h="607851">
                  <a:moveTo>
                    <a:pt x="166499" y="514510"/>
                  </a:moveTo>
                  <a:cubicBezTo>
                    <a:pt x="124278" y="514510"/>
                    <a:pt x="88621" y="541775"/>
                    <a:pt x="88621" y="574180"/>
                  </a:cubicBezTo>
                  <a:lnTo>
                    <a:pt x="88621" y="574701"/>
                  </a:lnTo>
                  <a:lnTo>
                    <a:pt x="244378" y="574701"/>
                  </a:lnTo>
                  <a:lnTo>
                    <a:pt x="244378" y="574180"/>
                  </a:lnTo>
                  <a:cubicBezTo>
                    <a:pt x="244378" y="541775"/>
                    <a:pt x="208721" y="514510"/>
                    <a:pt x="166499" y="514510"/>
                  </a:cubicBezTo>
                  <a:close/>
                  <a:moveTo>
                    <a:pt x="88812" y="368072"/>
                  </a:moveTo>
                  <a:cubicBezTo>
                    <a:pt x="92020" y="398391"/>
                    <a:pt x="126258" y="423197"/>
                    <a:pt x="166464" y="423197"/>
                  </a:cubicBezTo>
                  <a:cubicBezTo>
                    <a:pt x="206670" y="423197"/>
                    <a:pt x="240909" y="398391"/>
                    <a:pt x="244116" y="368072"/>
                  </a:cubicBezTo>
                  <a:close/>
                  <a:moveTo>
                    <a:pt x="16635" y="221152"/>
                  </a:moveTo>
                  <a:cubicBezTo>
                    <a:pt x="25811" y="221152"/>
                    <a:pt x="33196" y="228527"/>
                    <a:pt x="33196" y="237690"/>
                  </a:cubicBezTo>
                  <a:lnTo>
                    <a:pt x="33196" y="381165"/>
                  </a:lnTo>
                  <a:cubicBezTo>
                    <a:pt x="33196" y="405599"/>
                    <a:pt x="46175" y="429438"/>
                    <a:pt x="69673" y="448285"/>
                  </a:cubicBezTo>
                  <a:cubicBezTo>
                    <a:pt x="94588" y="468249"/>
                    <a:pt x="127933" y="479945"/>
                    <a:pt x="163590" y="481211"/>
                  </a:cubicBezTo>
                  <a:cubicBezTo>
                    <a:pt x="164112" y="481211"/>
                    <a:pt x="168886" y="481211"/>
                    <a:pt x="169408" y="481211"/>
                  </a:cubicBezTo>
                  <a:cubicBezTo>
                    <a:pt x="205066" y="479945"/>
                    <a:pt x="238410" y="468249"/>
                    <a:pt x="263325" y="448285"/>
                  </a:cubicBezTo>
                  <a:cubicBezTo>
                    <a:pt x="286823" y="429438"/>
                    <a:pt x="299803" y="405599"/>
                    <a:pt x="299803" y="381165"/>
                  </a:cubicBezTo>
                  <a:lnTo>
                    <a:pt x="299803" y="237690"/>
                  </a:lnTo>
                  <a:cubicBezTo>
                    <a:pt x="299803" y="228527"/>
                    <a:pt x="307188" y="221152"/>
                    <a:pt x="316363" y="221152"/>
                  </a:cubicBezTo>
                  <a:cubicBezTo>
                    <a:pt x="325539" y="221152"/>
                    <a:pt x="332998" y="228527"/>
                    <a:pt x="332998" y="237690"/>
                  </a:cubicBezTo>
                  <a:lnTo>
                    <a:pt x="332998" y="381165"/>
                  </a:lnTo>
                  <a:cubicBezTo>
                    <a:pt x="332998" y="415880"/>
                    <a:pt x="315617" y="448881"/>
                    <a:pt x="284138" y="474134"/>
                  </a:cubicBezTo>
                  <a:cubicBezTo>
                    <a:pt x="269815" y="485606"/>
                    <a:pt x="253255" y="494843"/>
                    <a:pt x="235277" y="501548"/>
                  </a:cubicBezTo>
                  <a:cubicBezTo>
                    <a:pt x="238261" y="503559"/>
                    <a:pt x="241096" y="505645"/>
                    <a:pt x="243781" y="507880"/>
                  </a:cubicBezTo>
                  <a:cubicBezTo>
                    <a:pt x="265265" y="525386"/>
                    <a:pt x="277573" y="549522"/>
                    <a:pt x="277573" y="574180"/>
                  </a:cubicBezTo>
                  <a:lnTo>
                    <a:pt x="277573" y="591313"/>
                  </a:lnTo>
                  <a:cubicBezTo>
                    <a:pt x="277573" y="600402"/>
                    <a:pt x="270188" y="607851"/>
                    <a:pt x="261013" y="607851"/>
                  </a:cubicBezTo>
                  <a:lnTo>
                    <a:pt x="71986" y="607851"/>
                  </a:lnTo>
                  <a:cubicBezTo>
                    <a:pt x="62885" y="607851"/>
                    <a:pt x="55425" y="600402"/>
                    <a:pt x="55425" y="591313"/>
                  </a:cubicBezTo>
                  <a:lnTo>
                    <a:pt x="55425" y="574180"/>
                  </a:lnTo>
                  <a:cubicBezTo>
                    <a:pt x="55425" y="549522"/>
                    <a:pt x="67734" y="525386"/>
                    <a:pt x="89217" y="507880"/>
                  </a:cubicBezTo>
                  <a:cubicBezTo>
                    <a:pt x="91903" y="505645"/>
                    <a:pt x="94738" y="503559"/>
                    <a:pt x="97721" y="501548"/>
                  </a:cubicBezTo>
                  <a:cubicBezTo>
                    <a:pt x="79744" y="494843"/>
                    <a:pt x="63258" y="485606"/>
                    <a:pt x="48861" y="474134"/>
                  </a:cubicBezTo>
                  <a:cubicBezTo>
                    <a:pt x="17381" y="448881"/>
                    <a:pt x="0" y="415880"/>
                    <a:pt x="0" y="381165"/>
                  </a:cubicBezTo>
                  <a:lnTo>
                    <a:pt x="0" y="237690"/>
                  </a:lnTo>
                  <a:cubicBezTo>
                    <a:pt x="0" y="228527"/>
                    <a:pt x="7460" y="221152"/>
                    <a:pt x="16635" y="221152"/>
                  </a:cubicBezTo>
                  <a:close/>
                  <a:moveTo>
                    <a:pt x="166464" y="33150"/>
                  </a:moveTo>
                  <a:cubicBezTo>
                    <a:pt x="124244" y="33150"/>
                    <a:pt x="88588" y="60489"/>
                    <a:pt x="88588" y="92819"/>
                  </a:cubicBezTo>
                  <a:lnTo>
                    <a:pt x="88588" y="112038"/>
                  </a:lnTo>
                  <a:lnTo>
                    <a:pt x="137000" y="112038"/>
                  </a:lnTo>
                  <a:cubicBezTo>
                    <a:pt x="146175" y="112038"/>
                    <a:pt x="153560" y="119488"/>
                    <a:pt x="153560" y="128650"/>
                  </a:cubicBezTo>
                  <a:cubicBezTo>
                    <a:pt x="153560" y="137813"/>
                    <a:pt x="146175" y="145188"/>
                    <a:pt x="137000" y="145188"/>
                  </a:cubicBezTo>
                  <a:lnTo>
                    <a:pt x="88588" y="145188"/>
                  </a:lnTo>
                  <a:lnTo>
                    <a:pt x="88588" y="186532"/>
                  </a:lnTo>
                  <a:lnTo>
                    <a:pt x="137000" y="186532"/>
                  </a:lnTo>
                  <a:cubicBezTo>
                    <a:pt x="146175" y="186532"/>
                    <a:pt x="153560" y="193981"/>
                    <a:pt x="153560" y="203069"/>
                  </a:cubicBezTo>
                  <a:cubicBezTo>
                    <a:pt x="153560" y="212232"/>
                    <a:pt x="146175" y="219681"/>
                    <a:pt x="137000" y="219681"/>
                  </a:cubicBezTo>
                  <a:lnTo>
                    <a:pt x="88588" y="219681"/>
                  </a:lnTo>
                  <a:lnTo>
                    <a:pt x="88588" y="261025"/>
                  </a:lnTo>
                  <a:lnTo>
                    <a:pt x="137000" y="261025"/>
                  </a:lnTo>
                  <a:cubicBezTo>
                    <a:pt x="146175" y="261025"/>
                    <a:pt x="153560" y="268400"/>
                    <a:pt x="153560" y="277563"/>
                  </a:cubicBezTo>
                  <a:cubicBezTo>
                    <a:pt x="153560" y="286725"/>
                    <a:pt x="146175" y="294175"/>
                    <a:pt x="137000" y="294175"/>
                  </a:cubicBezTo>
                  <a:lnTo>
                    <a:pt x="88588" y="294175"/>
                  </a:lnTo>
                  <a:lnTo>
                    <a:pt x="88588" y="334923"/>
                  </a:lnTo>
                  <a:lnTo>
                    <a:pt x="244340" y="334923"/>
                  </a:lnTo>
                  <a:lnTo>
                    <a:pt x="244340" y="294100"/>
                  </a:lnTo>
                  <a:lnTo>
                    <a:pt x="195929" y="294100"/>
                  </a:lnTo>
                  <a:cubicBezTo>
                    <a:pt x="186754" y="294100"/>
                    <a:pt x="179369" y="286725"/>
                    <a:pt x="179369" y="277563"/>
                  </a:cubicBezTo>
                  <a:cubicBezTo>
                    <a:pt x="179369" y="268400"/>
                    <a:pt x="186754" y="261025"/>
                    <a:pt x="195929" y="261025"/>
                  </a:cubicBezTo>
                  <a:lnTo>
                    <a:pt x="244340" y="261025"/>
                  </a:lnTo>
                  <a:lnTo>
                    <a:pt x="244340" y="219681"/>
                  </a:lnTo>
                  <a:lnTo>
                    <a:pt x="195929" y="219681"/>
                  </a:lnTo>
                  <a:cubicBezTo>
                    <a:pt x="186754" y="219681"/>
                    <a:pt x="179369" y="212232"/>
                    <a:pt x="179369" y="203069"/>
                  </a:cubicBezTo>
                  <a:cubicBezTo>
                    <a:pt x="179369" y="193981"/>
                    <a:pt x="186754" y="186532"/>
                    <a:pt x="195929" y="186532"/>
                  </a:cubicBezTo>
                  <a:lnTo>
                    <a:pt x="244340" y="186532"/>
                  </a:lnTo>
                  <a:lnTo>
                    <a:pt x="244340" y="145188"/>
                  </a:lnTo>
                  <a:lnTo>
                    <a:pt x="195929" y="145188"/>
                  </a:lnTo>
                  <a:cubicBezTo>
                    <a:pt x="186754" y="145188"/>
                    <a:pt x="179369" y="137813"/>
                    <a:pt x="179369" y="128650"/>
                  </a:cubicBezTo>
                  <a:cubicBezTo>
                    <a:pt x="179369" y="119488"/>
                    <a:pt x="186754" y="112038"/>
                    <a:pt x="195929" y="112038"/>
                  </a:cubicBezTo>
                  <a:lnTo>
                    <a:pt x="244340" y="112038"/>
                  </a:lnTo>
                  <a:lnTo>
                    <a:pt x="244340" y="92819"/>
                  </a:lnTo>
                  <a:cubicBezTo>
                    <a:pt x="244340" y="60489"/>
                    <a:pt x="208684" y="33150"/>
                    <a:pt x="166464" y="33150"/>
                  </a:cubicBezTo>
                  <a:close/>
                  <a:moveTo>
                    <a:pt x="166464" y="0"/>
                  </a:moveTo>
                  <a:cubicBezTo>
                    <a:pt x="195332" y="0"/>
                    <a:pt x="222782" y="9461"/>
                    <a:pt x="243743" y="26520"/>
                  </a:cubicBezTo>
                  <a:cubicBezTo>
                    <a:pt x="265226" y="44026"/>
                    <a:pt x="277534" y="68236"/>
                    <a:pt x="277534" y="92819"/>
                  </a:cubicBezTo>
                  <a:lnTo>
                    <a:pt x="277534" y="363528"/>
                  </a:lnTo>
                  <a:cubicBezTo>
                    <a:pt x="277534" y="388185"/>
                    <a:pt x="265226" y="412321"/>
                    <a:pt x="243743" y="429827"/>
                  </a:cubicBezTo>
                  <a:cubicBezTo>
                    <a:pt x="222782" y="446961"/>
                    <a:pt x="195332" y="456347"/>
                    <a:pt x="166464" y="456347"/>
                  </a:cubicBezTo>
                  <a:cubicBezTo>
                    <a:pt x="137596" y="456347"/>
                    <a:pt x="110146" y="446961"/>
                    <a:pt x="89185" y="429827"/>
                  </a:cubicBezTo>
                  <a:cubicBezTo>
                    <a:pt x="67702" y="412321"/>
                    <a:pt x="55394" y="388185"/>
                    <a:pt x="55394" y="363528"/>
                  </a:cubicBezTo>
                  <a:lnTo>
                    <a:pt x="55394" y="92819"/>
                  </a:lnTo>
                  <a:cubicBezTo>
                    <a:pt x="55394" y="68236"/>
                    <a:pt x="67702" y="44026"/>
                    <a:pt x="89185" y="26520"/>
                  </a:cubicBezTo>
                  <a:cubicBezTo>
                    <a:pt x="110146" y="9461"/>
                    <a:pt x="137596" y="0"/>
                    <a:pt x="16646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E2FE82FF-2D89-4E12-B324-A856379ECCBC}"/>
              </a:ext>
            </a:extLst>
          </p:cNvPr>
          <p:cNvSpPr/>
          <p:nvPr/>
        </p:nvSpPr>
        <p:spPr>
          <a:xfrm>
            <a:off x="9172083" y="5043607"/>
            <a:ext cx="2185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 Light" panose="020B0502040204020203" pitchFamily="34" charset="-122"/>
              </a:rPr>
              <a:t>汇报人：喜爱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 Light" panose="020B0502040204020203" pitchFamily="34" charset="-122"/>
              </a:rPr>
              <a:t>PPT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 Light" panose="020B0502040204020203" pitchFamily="34" charset="-122"/>
            </a:endParaRPr>
          </a:p>
        </p:txBody>
      </p:sp>
      <p:sp>
        <p:nvSpPr>
          <p:cNvPr id="57" name="Rectangle 4">
            <a:extLst>
              <a:ext uri="{FF2B5EF4-FFF2-40B4-BE49-F238E27FC236}">
                <a16:creationId xmlns:a16="http://schemas.microsoft.com/office/drawing/2014/main" id="{53875D58-3209-499A-BD9A-54358BE5A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1552" y="6074587"/>
            <a:ext cx="4063410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74443"/>
                </a:solidFill>
                <a:effectLst/>
                <a:uLnTx/>
                <a:uFillTx/>
                <a:latin typeface="Arial"/>
                <a:ea typeface="微软雅黑"/>
                <a:cs typeface="+mj-cs"/>
              </a:rPr>
              <a:t>这里可以输入公司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474443"/>
                </a:solidFill>
                <a:effectLst/>
                <a:uLnTx/>
                <a:uFillTx/>
                <a:latin typeface="Arial"/>
                <a:ea typeface="微软雅黑"/>
                <a:cs typeface="+mj-cs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74443"/>
                </a:solidFill>
                <a:effectLst/>
                <a:uLnTx/>
                <a:uFillTx/>
                <a:latin typeface="Arial"/>
                <a:ea typeface="微软雅黑"/>
                <a:cs typeface="+mj-cs"/>
              </a:rPr>
              <a:t>团队名称</a:t>
            </a:r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CF987E32-5D11-4D14-B3AF-8A9387FE769B}"/>
              </a:ext>
            </a:extLst>
          </p:cNvPr>
          <p:cNvGrpSpPr/>
          <p:nvPr/>
        </p:nvGrpSpPr>
        <p:grpSpPr>
          <a:xfrm>
            <a:off x="8512388" y="361507"/>
            <a:ext cx="491168" cy="505336"/>
            <a:chOff x="1031466" y="2363840"/>
            <a:chExt cx="622207" cy="640155"/>
          </a:xfrm>
        </p:grpSpPr>
        <p:sp>
          <p:nvSpPr>
            <p:cNvPr id="60" name="Oval 9">
              <a:extLst>
                <a:ext uri="{FF2B5EF4-FFF2-40B4-BE49-F238E27FC236}">
                  <a16:creationId xmlns:a16="http://schemas.microsoft.com/office/drawing/2014/main" id="{EBA7C542-0EE3-423A-A208-61311E5C0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1466" y="2363840"/>
              <a:ext cx="622207" cy="64015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D7F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61" name="Freeform 14">
              <a:extLst>
                <a:ext uri="{FF2B5EF4-FFF2-40B4-BE49-F238E27FC236}">
                  <a16:creationId xmlns:a16="http://schemas.microsoft.com/office/drawing/2014/main" id="{57BC8164-2735-4A00-A106-349D1D898E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2930" y="2429705"/>
              <a:ext cx="416798" cy="410816"/>
            </a:xfrm>
            <a:custGeom>
              <a:avLst/>
              <a:gdLst>
                <a:gd name="T0" fmla="*/ 285 w 427"/>
                <a:gd name="T1" fmla="*/ 157 h 408"/>
                <a:gd name="T2" fmla="*/ 279 w 427"/>
                <a:gd name="T3" fmla="*/ 169 h 408"/>
                <a:gd name="T4" fmla="*/ 278 w 427"/>
                <a:gd name="T5" fmla="*/ 177 h 408"/>
                <a:gd name="T6" fmla="*/ 278 w 427"/>
                <a:gd name="T7" fmla="*/ 192 h 408"/>
                <a:gd name="T8" fmla="*/ 284 w 427"/>
                <a:gd name="T9" fmla="*/ 207 h 408"/>
                <a:gd name="T10" fmla="*/ 288 w 427"/>
                <a:gd name="T11" fmla="*/ 214 h 408"/>
                <a:gd name="T12" fmla="*/ 300 w 427"/>
                <a:gd name="T13" fmla="*/ 224 h 408"/>
                <a:gd name="T14" fmla="*/ 308 w 427"/>
                <a:gd name="T15" fmla="*/ 228 h 408"/>
                <a:gd name="T16" fmla="*/ 325 w 427"/>
                <a:gd name="T17" fmla="*/ 136 h 408"/>
                <a:gd name="T18" fmla="*/ 305 w 427"/>
                <a:gd name="T19" fmla="*/ 140 h 408"/>
                <a:gd name="T20" fmla="*/ 294 w 427"/>
                <a:gd name="T21" fmla="*/ 147 h 408"/>
                <a:gd name="T22" fmla="*/ 289 w 427"/>
                <a:gd name="T23" fmla="*/ 152 h 408"/>
                <a:gd name="T24" fmla="*/ 261 w 427"/>
                <a:gd name="T25" fmla="*/ 47 h 408"/>
                <a:gd name="T26" fmla="*/ 213 w 427"/>
                <a:gd name="T27" fmla="*/ 95 h 408"/>
                <a:gd name="T28" fmla="*/ 258 w 427"/>
                <a:gd name="T29" fmla="*/ 192 h 408"/>
                <a:gd name="T30" fmla="*/ 258 w 427"/>
                <a:gd name="T31" fmla="*/ 173 h 408"/>
                <a:gd name="T32" fmla="*/ 244 w 427"/>
                <a:gd name="T33" fmla="*/ 104 h 408"/>
                <a:gd name="T34" fmla="*/ 169 w 427"/>
                <a:gd name="T35" fmla="*/ 183 h 408"/>
                <a:gd name="T36" fmla="*/ 213 w 427"/>
                <a:gd name="T37" fmla="*/ 269 h 408"/>
                <a:gd name="T38" fmla="*/ 192 w 427"/>
                <a:gd name="T39" fmla="*/ 272 h 408"/>
                <a:gd name="T40" fmla="*/ 181 w 427"/>
                <a:gd name="T41" fmla="*/ 260 h 408"/>
                <a:gd name="T42" fmla="*/ 174 w 427"/>
                <a:gd name="T43" fmla="*/ 254 h 408"/>
                <a:gd name="T44" fmla="*/ 145 w 427"/>
                <a:gd name="T45" fmla="*/ 242 h 408"/>
                <a:gd name="T46" fmla="*/ 133 w 427"/>
                <a:gd name="T47" fmla="*/ 241 h 408"/>
                <a:gd name="T48" fmla="*/ 0 w 427"/>
                <a:gd name="T49" fmla="*/ 408 h 408"/>
                <a:gd name="T50" fmla="*/ 56 w 427"/>
                <a:gd name="T51" fmla="*/ 309 h 408"/>
                <a:gd name="T52" fmla="*/ 146 w 427"/>
                <a:gd name="T53" fmla="*/ 309 h 408"/>
                <a:gd name="T54" fmla="*/ 204 w 427"/>
                <a:gd name="T55" fmla="*/ 408 h 408"/>
                <a:gd name="T56" fmla="*/ 192 w 427"/>
                <a:gd name="T57" fmla="*/ 272 h 408"/>
                <a:gd name="T58" fmla="*/ 294 w 427"/>
                <a:gd name="T59" fmla="*/ 241 h 408"/>
                <a:gd name="T60" fmla="*/ 281 w 427"/>
                <a:gd name="T61" fmla="*/ 242 h 408"/>
                <a:gd name="T62" fmla="*/ 245 w 427"/>
                <a:gd name="T63" fmla="*/ 260 h 408"/>
                <a:gd name="T64" fmla="*/ 240 w 427"/>
                <a:gd name="T65" fmla="*/ 266 h 408"/>
                <a:gd name="T66" fmla="*/ 264 w 427"/>
                <a:gd name="T67" fmla="*/ 408 h 408"/>
                <a:gd name="T68" fmla="*/ 279 w 427"/>
                <a:gd name="T69" fmla="*/ 408 h 408"/>
                <a:gd name="T70" fmla="*/ 384 w 427"/>
                <a:gd name="T71" fmla="*/ 309 h 408"/>
                <a:gd name="T72" fmla="*/ 427 w 427"/>
                <a:gd name="T73" fmla="*/ 313 h 408"/>
                <a:gd name="T74" fmla="*/ 102 w 427"/>
                <a:gd name="T75" fmla="*/ 231 h 408"/>
                <a:gd name="T76" fmla="*/ 126 w 427"/>
                <a:gd name="T77" fmla="*/ 224 h 408"/>
                <a:gd name="T78" fmla="*/ 133 w 427"/>
                <a:gd name="T79" fmla="*/ 220 h 408"/>
                <a:gd name="T80" fmla="*/ 146 w 427"/>
                <a:gd name="T81" fmla="*/ 200 h 408"/>
                <a:gd name="T82" fmla="*/ 149 w 427"/>
                <a:gd name="T83" fmla="*/ 191 h 408"/>
                <a:gd name="T84" fmla="*/ 149 w 427"/>
                <a:gd name="T85" fmla="*/ 175 h 408"/>
                <a:gd name="T86" fmla="*/ 145 w 427"/>
                <a:gd name="T87" fmla="*/ 164 h 408"/>
                <a:gd name="T88" fmla="*/ 142 w 427"/>
                <a:gd name="T89" fmla="*/ 157 h 408"/>
                <a:gd name="T90" fmla="*/ 133 w 427"/>
                <a:gd name="T91" fmla="*/ 147 h 408"/>
                <a:gd name="T92" fmla="*/ 126 w 427"/>
                <a:gd name="T93" fmla="*/ 143 h 408"/>
                <a:gd name="T94" fmla="*/ 102 w 427"/>
                <a:gd name="T95" fmla="*/ 136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7" h="408">
                  <a:moveTo>
                    <a:pt x="289" y="152"/>
                  </a:moveTo>
                  <a:cubicBezTo>
                    <a:pt x="288" y="154"/>
                    <a:pt x="286" y="155"/>
                    <a:pt x="285" y="157"/>
                  </a:cubicBezTo>
                  <a:cubicBezTo>
                    <a:pt x="285" y="157"/>
                    <a:pt x="285" y="157"/>
                    <a:pt x="285" y="157"/>
                  </a:cubicBezTo>
                  <a:cubicBezTo>
                    <a:pt x="284" y="159"/>
                    <a:pt x="283" y="161"/>
                    <a:pt x="282" y="162"/>
                  </a:cubicBezTo>
                  <a:cubicBezTo>
                    <a:pt x="282" y="163"/>
                    <a:pt x="282" y="163"/>
                    <a:pt x="282" y="164"/>
                  </a:cubicBezTo>
                  <a:cubicBezTo>
                    <a:pt x="281" y="165"/>
                    <a:pt x="280" y="167"/>
                    <a:pt x="279" y="169"/>
                  </a:cubicBezTo>
                  <a:cubicBezTo>
                    <a:pt x="279" y="169"/>
                    <a:pt x="279" y="169"/>
                    <a:pt x="279" y="170"/>
                  </a:cubicBezTo>
                  <a:cubicBezTo>
                    <a:pt x="279" y="171"/>
                    <a:pt x="278" y="173"/>
                    <a:pt x="278" y="175"/>
                  </a:cubicBezTo>
                  <a:cubicBezTo>
                    <a:pt x="278" y="176"/>
                    <a:pt x="278" y="176"/>
                    <a:pt x="278" y="177"/>
                  </a:cubicBezTo>
                  <a:cubicBezTo>
                    <a:pt x="277" y="179"/>
                    <a:pt x="277" y="181"/>
                    <a:pt x="277" y="183"/>
                  </a:cubicBezTo>
                  <a:cubicBezTo>
                    <a:pt x="277" y="186"/>
                    <a:pt x="278" y="189"/>
                    <a:pt x="278" y="191"/>
                  </a:cubicBezTo>
                  <a:cubicBezTo>
                    <a:pt x="278" y="192"/>
                    <a:pt x="278" y="192"/>
                    <a:pt x="278" y="192"/>
                  </a:cubicBezTo>
                  <a:cubicBezTo>
                    <a:pt x="279" y="195"/>
                    <a:pt x="279" y="197"/>
                    <a:pt x="280" y="199"/>
                  </a:cubicBezTo>
                  <a:cubicBezTo>
                    <a:pt x="280" y="200"/>
                    <a:pt x="280" y="200"/>
                    <a:pt x="280" y="200"/>
                  </a:cubicBezTo>
                  <a:cubicBezTo>
                    <a:pt x="281" y="203"/>
                    <a:pt x="282" y="205"/>
                    <a:pt x="284" y="207"/>
                  </a:cubicBezTo>
                  <a:cubicBezTo>
                    <a:pt x="284" y="207"/>
                    <a:pt x="284" y="208"/>
                    <a:pt x="284" y="208"/>
                  </a:cubicBezTo>
                  <a:cubicBezTo>
                    <a:pt x="285" y="210"/>
                    <a:pt x="287" y="212"/>
                    <a:pt x="288" y="214"/>
                  </a:cubicBezTo>
                  <a:cubicBezTo>
                    <a:pt x="288" y="214"/>
                    <a:pt x="288" y="214"/>
                    <a:pt x="288" y="214"/>
                  </a:cubicBezTo>
                  <a:cubicBezTo>
                    <a:pt x="290" y="216"/>
                    <a:pt x="292" y="218"/>
                    <a:pt x="294" y="219"/>
                  </a:cubicBezTo>
                  <a:cubicBezTo>
                    <a:pt x="294" y="219"/>
                    <a:pt x="294" y="220"/>
                    <a:pt x="294" y="220"/>
                  </a:cubicBezTo>
                  <a:cubicBezTo>
                    <a:pt x="296" y="221"/>
                    <a:pt x="298" y="223"/>
                    <a:pt x="300" y="224"/>
                  </a:cubicBezTo>
                  <a:cubicBezTo>
                    <a:pt x="300" y="224"/>
                    <a:pt x="301" y="224"/>
                    <a:pt x="301" y="224"/>
                  </a:cubicBezTo>
                  <a:cubicBezTo>
                    <a:pt x="303" y="226"/>
                    <a:pt x="305" y="227"/>
                    <a:pt x="308" y="228"/>
                  </a:cubicBezTo>
                  <a:cubicBezTo>
                    <a:pt x="308" y="228"/>
                    <a:pt x="308" y="228"/>
                    <a:pt x="308" y="228"/>
                  </a:cubicBezTo>
                  <a:cubicBezTo>
                    <a:pt x="313" y="230"/>
                    <a:pt x="319" y="231"/>
                    <a:pt x="325" y="231"/>
                  </a:cubicBezTo>
                  <a:cubicBezTo>
                    <a:pt x="351" y="231"/>
                    <a:pt x="372" y="210"/>
                    <a:pt x="372" y="183"/>
                  </a:cubicBezTo>
                  <a:cubicBezTo>
                    <a:pt x="372" y="157"/>
                    <a:pt x="351" y="136"/>
                    <a:pt x="325" y="136"/>
                  </a:cubicBezTo>
                  <a:cubicBezTo>
                    <a:pt x="318" y="136"/>
                    <a:pt x="312" y="137"/>
                    <a:pt x="306" y="140"/>
                  </a:cubicBezTo>
                  <a:cubicBezTo>
                    <a:pt x="306" y="140"/>
                    <a:pt x="306" y="140"/>
                    <a:pt x="306" y="140"/>
                  </a:cubicBezTo>
                  <a:cubicBezTo>
                    <a:pt x="306" y="140"/>
                    <a:pt x="306" y="140"/>
                    <a:pt x="305" y="140"/>
                  </a:cubicBezTo>
                  <a:cubicBezTo>
                    <a:pt x="304" y="141"/>
                    <a:pt x="302" y="142"/>
                    <a:pt x="301" y="143"/>
                  </a:cubicBezTo>
                  <a:cubicBezTo>
                    <a:pt x="300" y="143"/>
                    <a:pt x="300" y="143"/>
                    <a:pt x="299" y="143"/>
                  </a:cubicBezTo>
                  <a:cubicBezTo>
                    <a:pt x="298" y="144"/>
                    <a:pt x="296" y="146"/>
                    <a:pt x="294" y="147"/>
                  </a:cubicBezTo>
                  <a:cubicBezTo>
                    <a:pt x="294" y="147"/>
                    <a:pt x="294" y="147"/>
                    <a:pt x="294" y="147"/>
                  </a:cubicBezTo>
                  <a:cubicBezTo>
                    <a:pt x="293" y="148"/>
                    <a:pt x="291" y="150"/>
                    <a:pt x="290" y="151"/>
                  </a:cubicBezTo>
                  <a:cubicBezTo>
                    <a:pt x="290" y="151"/>
                    <a:pt x="289" y="152"/>
                    <a:pt x="289" y="152"/>
                  </a:cubicBezTo>
                  <a:close/>
                  <a:moveTo>
                    <a:pt x="213" y="95"/>
                  </a:moveTo>
                  <a:lnTo>
                    <a:pt x="213" y="95"/>
                  </a:lnTo>
                  <a:cubicBezTo>
                    <a:pt x="240" y="95"/>
                    <a:pt x="261" y="73"/>
                    <a:pt x="261" y="47"/>
                  </a:cubicBezTo>
                  <a:cubicBezTo>
                    <a:pt x="261" y="21"/>
                    <a:pt x="240" y="0"/>
                    <a:pt x="213" y="0"/>
                  </a:cubicBezTo>
                  <a:cubicBezTo>
                    <a:pt x="187" y="0"/>
                    <a:pt x="166" y="21"/>
                    <a:pt x="166" y="47"/>
                  </a:cubicBezTo>
                  <a:cubicBezTo>
                    <a:pt x="166" y="73"/>
                    <a:pt x="187" y="95"/>
                    <a:pt x="213" y="95"/>
                  </a:cubicBezTo>
                  <a:close/>
                  <a:moveTo>
                    <a:pt x="258" y="228"/>
                  </a:moveTo>
                  <a:lnTo>
                    <a:pt x="258" y="228"/>
                  </a:lnTo>
                  <a:lnTo>
                    <a:pt x="258" y="192"/>
                  </a:lnTo>
                  <a:cubicBezTo>
                    <a:pt x="258" y="189"/>
                    <a:pt x="257" y="186"/>
                    <a:pt x="257" y="183"/>
                  </a:cubicBezTo>
                  <a:cubicBezTo>
                    <a:pt x="257" y="180"/>
                    <a:pt x="258" y="178"/>
                    <a:pt x="258" y="175"/>
                  </a:cubicBezTo>
                  <a:lnTo>
                    <a:pt x="258" y="173"/>
                  </a:lnTo>
                  <a:lnTo>
                    <a:pt x="258" y="173"/>
                  </a:lnTo>
                  <a:cubicBezTo>
                    <a:pt x="262" y="151"/>
                    <a:pt x="275" y="134"/>
                    <a:pt x="293" y="124"/>
                  </a:cubicBezTo>
                  <a:cubicBezTo>
                    <a:pt x="280" y="112"/>
                    <a:pt x="263" y="104"/>
                    <a:pt x="244" y="104"/>
                  </a:cubicBezTo>
                  <a:lnTo>
                    <a:pt x="183" y="104"/>
                  </a:lnTo>
                  <a:cubicBezTo>
                    <a:pt x="164" y="104"/>
                    <a:pt x="147" y="112"/>
                    <a:pt x="134" y="124"/>
                  </a:cubicBezTo>
                  <a:cubicBezTo>
                    <a:pt x="155" y="135"/>
                    <a:pt x="169" y="158"/>
                    <a:pt x="169" y="183"/>
                  </a:cubicBezTo>
                  <a:cubicBezTo>
                    <a:pt x="169" y="189"/>
                    <a:pt x="169" y="194"/>
                    <a:pt x="168" y="199"/>
                  </a:cubicBezTo>
                  <a:lnTo>
                    <a:pt x="168" y="228"/>
                  </a:lnTo>
                  <a:cubicBezTo>
                    <a:pt x="187" y="236"/>
                    <a:pt x="203" y="251"/>
                    <a:pt x="213" y="269"/>
                  </a:cubicBezTo>
                  <a:cubicBezTo>
                    <a:pt x="223" y="251"/>
                    <a:pt x="239" y="237"/>
                    <a:pt x="258" y="228"/>
                  </a:cubicBezTo>
                  <a:close/>
                  <a:moveTo>
                    <a:pt x="192" y="272"/>
                  </a:moveTo>
                  <a:lnTo>
                    <a:pt x="192" y="272"/>
                  </a:lnTo>
                  <a:cubicBezTo>
                    <a:pt x="190" y="270"/>
                    <a:pt x="189" y="268"/>
                    <a:pt x="187" y="266"/>
                  </a:cubicBezTo>
                  <a:cubicBezTo>
                    <a:pt x="187" y="265"/>
                    <a:pt x="186" y="265"/>
                    <a:pt x="186" y="265"/>
                  </a:cubicBezTo>
                  <a:cubicBezTo>
                    <a:pt x="185" y="263"/>
                    <a:pt x="183" y="262"/>
                    <a:pt x="181" y="260"/>
                  </a:cubicBezTo>
                  <a:cubicBezTo>
                    <a:pt x="181" y="260"/>
                    <a:pt x="181" y="259"/>
                    <a:pt x="181" y="259"/>
                  </a:cubicBezTo>
                  <a:cubicBezTo>
                    <a:pt x="179" y="258"/>
                    <a:pt x="177" y="256"/>
                    <a:pt x="175" y="255"/>
                  </a:cubicBezTo>
                  <a:cubicBezTo>
                    <a:pt x="175" y="255"/>
                    <a:pt x="175" y="254"/>
                    <a:pt x="174" y="254"/>
                  </a:cubicBezTo>
                  <a:cubicBezTo>
                    <a:pt x="168" y="250"/>
                    <a:pt x="161" y="246"/>
                    <a:pt x="153" y="244"/>
                  </a:cubicBezTo>
                  <a:cubicBezTo>
                    <a:pt x="151" y="243"/>
                    <a:pt x="150" y="243"/>
                    <a:pt x="148" y="242"/>
                  </a:cubicBezTo>
                  <a:cubicBezTo>
                    <a:pt x="147" y="242"/>
                    <a:pt x="146" y="242"/>
                    <a:pt x="145" y="242"/>
                  </a:cubicBezTo>
                  <a:cubicBezTo>
                    <a:pt x="144" y="242"/>
                    <a:pt x="143" y="241"/>
                    <a:pt x="141" y="241"/>
                  </a:cubicBezTo>
                  <a:cubicBezTo>
                    <a:pt x="141" y="241"/>
                    <a:pt x="140" y="241"/>
                    <a:pt x="139" y="241"/>
                  </a:cubicBezTo>
                  <a:cubicBezTo>
                    <a:pt x="137" y="241"/>
                    <a:pt x="135" y="241"/>
                    <a:pt x="133" y="241"/>
                  </a:cubicBezTo>
                  <a:lnTo>
                    <a:pt x="71" y="241"/>
                  </a:lnTo>
                  <a:cubicBezTo>
                    <a:pt x="32" y="241"/>
                    <a:pt x="0" y="273"/>
                    <a:pt x="0" y="313"/>
                  </a:cubicBezTo>
                  <a:lnTo>
                    <a:pt x="0" y="408"/>
                  </a:lnTo>
                  <a:lnTo>
                    <a:pt x="42" y="408"/>
                  </a:lnTo>
                  <a:lnTo>
                    <a:pt x="42" y="309"/>
                  </a:lnTo>
                  <a:lnTo>
                    <a:pt x="56" y="309"/>
                  </a:lnTo>
                  <a:lnTo>
                    <a:pt x="56" y="408"/>
                  </a:lnTo>
                  <a:lnTo>
                    <a:pt x="146" y="408"/>
                  </a:lnTo>
                  <a:lnTo>
                    <a:pt x="146" y="309"/>
                  </a:lnTo>
                  <a:lnTo>
                    <a:pt x="161" y="309"/>
                  </a:lnTo>
                  <a:lnTo>
                    <a:pt x="161" y="408"/>
                  </a:lnTo>
                  <a:lnTo>
                    <a:pt x="204" y="408"/>
                  </a:lnTo>
                  <a:lnTo>
                    <a:pt x="204" y="313"/>
                  </a:lnTo>
                  <a:cubicBezTo>
                    <a:pt x="204" y="297"/>
                    <a:pt x="200" y="283"/>
                    <a:pt x="192" y="272"/>
                  </a:cubicBezTo>
                  <a:cubicBezTo>
                    <a:pt x="192" y="272"/>
                    <a:pt x="192" y="272"/>
                    <a:pt x="192" y="272"/>
                  </a:cubicBezTo>
                  <a:close/>
                  <a:moveTo>
                    <a:pt x="355" y="241"/>
                  </a:moveTo>
                  <a:lnTo>
                    <a:pt x="355" y="241"/>
                  </a:lnTo>
                  <a:lnTo>
                    <a:pt x="294" y="241"/>
                  </a:lnTo>
                  <a:cubicBezTo>
                    <a:pt x="292" y="241"/>
                    <a:pt x="290" y="241"/>
                    <a:pt x="288" y="241"/>
                  </a:cubicBezTo>
                  <a:cubicBezTo>
                    <a:pt x="287" y="241"/>
                    <a:pt x="286" y="241"/>
                    <a:pt x="285" y="241"/>
                  </a:cubicBezTo>
                  <a:cubicBezTo>
                    <a:pt x="284" y="241"/>
                    <a:pt x="283" y="242"/>
                    <a:pt x="281" y="242"/>
                  </a:cubicBezTo>
                  <a:cubicBezTo>
                    <a:pt x="280" y="242"/>
                    <a:pt x="280" y="242"/>
                    <a:pt x="279" y="242"/>
                  </a:cubicBezTo>
                  <a:cubicBezTo>
                    <a:pt x="277" y="243"/>
                    <a:pt x="276" y="243"/>
                    <a:pt x="274" y="244"/>
                  </a:cubicBezTo>
                  <a:cubicBezTo>
                    <a:pt x="263" y="247"/>
                    <a:pt x="254" y="252"/>
                    <a:pt x="245" y="260"/>
                  </a:cubicBezTo>
                  <a:cubicBezTo>
                    <a:pt x="245" y="260"/>
                    <a:pt x="245" y="260"/>
                    <a:pt x="245" y="260"/>
                  </a:cubicBezTo>
                  <a:cubicBezTo>
                    <a:pt x="243" y="262"/>
                    <a:pt x="242" y="263"/>
                    <a:pt x="240" y="265"/>
                  </a:cubicBezTo>
                  <a:cubicBezTo>
                    <a:pt x="240" y="265"/>
                    <a:pt x="240" y="266"/>
                    <a:pt x="240" y="266"/>
                  </a:cubicBezTo>
                  <a:cubicBezTo>
                    <a:pt x="229" y="278"/>
                    <a:pt x="222" y="295"/>
                    <a:pt x="222" y="313"/>
                  </a:cubicBezTo>
                  <a:lnTo>
                    <a:pt x="222" y="408"/>
                  </a:lnTo>
                  <a:lnTo>
                    <a:pt x="264" y="408"/>
                  </a:lnTo>
                  <a:lnTo>
                    <a:pt x="264" y="309"/>
                  </a:lnTo>
                  <a:lnTo>
                    <a:pt x="279" y="309"/>
                  </a:lnTo>
                  <a:lnTo>
                    <a:pt x="279" y="408"/>
                  </a:lnTo>
                  <a:lnTo>
                    <a:pt x="369" y="408"/>
                  </a:lnTo>
                  <a:lnTo>
                    <a:pt x="369" y="309"/>
                  </a:lnTo>
                  <a:lnTo>
                    <a:pt x="384" y="309"/>
                  </a:lnTo>
                  <a:lnTo>
                    <a:pt x="384" y="408"/>
                  </a:lnTo>
                  <a:lnTo>
                    <a:pt x="427" y="408"/>
                  </a:lnTo>
                  <a:lnTo>
                    <a:pt x="427" y="313"/>
                  </a:lnTo>
                  <a:cubicBezTo>
                    <a:pt x="427" y="273"/>
                    <a:pt x="395" y="241"/>
                    <a:pt x="355" y="241"/>
                  </a:cubicBezTo>
                  <a:close/>
                  <a:moveTo>
                    <a:pt x="102" y="231"/>
                  </a:moveTo>
                  <a:lnTo>
                    <a:pt x="102" y="231"/>
                  </a:lnTo>
                  <a:cubicBezTo>
                    <a:pt x="108" y="231"/>
                    <a:pt x="114" y="230"/>
                    <a:pt x="119" y="228"/>
                  </a:cubicBezTo>
                  <a:cubicBezTo>
                    <a:pt x="119" y="228"/>
                    <a:pt x="119" y="228"/>
                    <a:pt x="119" y="228"/>
                  </a:cubicBezTo>
                  <a:cubicBezTo>
                    <a:pt x="122" y="227"/>
                    <a:pt x="124" y="226"/>
                    <a:pt x="126" y="224"/>
                  </a:cubicBezTo>
                  <a:cubicBezTo>
                    <a:pt x="126" y="224"/>
                    <a:pt x="126" y="224"/>
                    <a:pt x="126" y="224"/>
                  </a:cubicBezTo>
                  <a:cubicBezTo>
                    <a:pt x="129" y="223"/>
                    <a:pt x="131" y="221"/>
                    <a:pt x="133" y="220"/>
                  </a:cubicBezTo>
                  <a:cubicBezTo>
                    <a:pt x="133" y="220"/>
                    <a:pt x="133" y="220"/>
                    <a:pt x="133" y="220"/>
                  </a:cubicBezTo>
                  <a:cubicBezTo>
                    <a:pt x="137" y="216"/>
                    <a:pt x="140" y="212"/>
                    <a:pt x="143" y="208"/>
                  </a:cubicBezTo>
                  <a:cubicBezTo>
                    <a:pt x="143" y="207"/>
                    <a:pt x="143" y="207"/>
                    <a:pt x="143" y="207"/>
                  </a:cubicBezTo>
                  <a:cubicBezTo>
                    <a:pt x="144" y="205"/>
                    <a:pt x="145" y="203"/>
                    <a:pt x="146" y="200"/>
                  </a:cubicBezTo>
                  <a:cubicBezTo>
                    <a:pt x="146" y="200"/>
                    <a:pt x="147" y="200"/>
                    <a:pt x="147" y="199"/>
                  </a:cubicBezTo>
                  <a:cubicBezTo>
                    <a:pt x="148" y="197"/>
                    <a:pt x="148" y="195"/>
                    <a:pt x="149" y="192"/>
                  </a:cubicBezTo>
                  <a:cubicBezTo>
                    <a:pt x="149" y="192"/>
                    <a:pt x="149" y="192"/>
                    <a:pt x="149" y="191"/>
                  </a:cubicBezTo>
                  <a:cubicBezTo>
                    <a:pt x="149" y="189"/>
                    <a:pt x="150" y="186"/>
                    <a:pt x="150" y="183"/>
                  </a:cubicBezTo>
                  <a:cubicBezTo>
                    <a:pt x="150" y="181"/>
                    <a:pt x="149" y="179"/>
                    <a:pt x="149" y="177"/>
                  </a:cubicBezTo>
                  <a:cubicBezTo>
                    <a:pt x="149" y="176"/>
                    <a:pt x="149" y="176"/>
                    <a:pt x="149" y="175"/>
                  </a:cubicBezTo>
                  <a:cubicBezTo>
                    <a:pt x="148" y="173"/>
                    <a:pt x="148" y="171"/>
                    <a:pt x="147" y="169"/>
                  </a:cubicBezTo>
                  <a:cubicBezTo>
                    <a:pt x="147" y="169"/>
                    <a:pt x="147" y="169"/>
                    <a:pt x="147" y="169"/>
                  </a:cubicBezTo>
                  <a:cubicBezTo>
                    <a:pt x="147" y="167"/>
                    <a:pt x="146" y="165"/>
                    <a:pt x="145" y="164"/>
                  </a:cubicBezTo>
                  <a:cubicBezTo>
                    <a:pt x="145" y="163"/>
                    <a:pt x="145" y="163"/>
                    <a:pt x="145" y="162"/>
                  </a:cubicBezTo>
                  <a:cubicBezTo>
                    <a:pt x="144" y="161"/>
                    <a:pt x="143" y="159"/>
                    <a:pt x="142" y="157"/>
                  </a:cubicBezTo>
                  <a:lnTo>
                    <a:pt x="142" y="157"/>
                  </a:lnTo>
                  <a:cubicBezTo>
                    <a:pt x="140" y="155"/>
                    <a:pt x="139" y="154"/>
                    <a:pt x="138" y="152"/>
                  </a:cubicBezTo>
                  <a:cubicBezTo>
                    <a:pt x="137" y="152"/>
                    <a:pt x="137" y="151"/>
                    <a:pt x="137" y="151"/>
                  </a:cubicBezTo>
                  <a:cubicBezTo>
                    <a:pt x="136" y="150"/>
                    <a:pt x="134" y="148"/>
                    <a:pt x="133" y="147"/>
                  </a:cubicBezTo>
                  <a:cubicBezTo>
                    <a:pt x="133" y="147"/>
                    <a:pt x="133" y="147"/>
                    <a:pt x="132" y="147"/>
                  </a:cubicBezTo>
                  <a:cubicBezTo>
                    <a:pt x="131" y="146"/>
                    <a:pt x="129" y="144"/>
                    <a:pt x="127" y="143"/>
                  </a:cubicBezTo>
                  <a:cubicBezTo>
                    <a:pt x="127" y="143"/>
                    <a:pt x="127" y="143"/>
                    <a:pt x="126" y="143"/>
                  </a:cubicBezTo>
                  <a:cubicBezTo>
                    <a:pt x="125" y="142"/>
                    <a:pt x="123" y="141"/>
                    <a:pt x="121" y="140"/>
                  </a:cubicBezTo>
                  <a:cubicBezTo>
                    <a:pt x="121" y="140"/>
                    <a:pt x="121" y="140"/>
                    <a:pt x="121" y="140"/>
                  </a:cubicBezTo>
                  <a:cubicBezTo>
                    <a:pt x="115" y="137"/>
                    <a:pt x="109" y="136"/>
                    <a:pt x="102" y="136"/>
                  </a:cubicBezTo>
                  <a:cubicBezTo>
                    <a:pt x="76" y="136"/>
                    <a:pt x="54" y="157"/>
                    <a:pt x="54" y="183"/>
                  </a:cubicBezTo>
                  <a:cubicBezTo>
                    <a:pt x="54" y="210"/>
                    <a:pt x="76" y="231"/>
                    <a:pt x="102" y="2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D7F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CF7385A7-12BC-4E01-B4D7-3BBE0E225D73}"/>
              </a:ext>
            </a:extLst>
          </p:cNvPr>
          <p:cNvGrpSpPr/>
          <p:nvPr/>
        </p:nvGrpSpPr>
        <p:grpSpPr>
          <a:xfrm>
            <a:off x="9145812" y="361507"/>
            <a:ext cx="491168" cy="505336"/>
            <a:chOff x="2002561" y="2363840"/>
            <a:chExt cx="622207" cy="640155"/>
          </a:xfrm>
        </p:grpSpPr>
        <p:sp>
          <p:nvSpPr>
            <p:cNvPr id="63" name="Oval 10">
              <a:extLst>
                <a:ext uri="{FF2B5EF4-FFF2-40B4-BE49-F238E27FC236}">
                  <a16:creationId xmlns:a16="http://schemas.microsoft.com/office/drawing/2014/main" id="{2DDAFA40-A1E7-4EE6-8979-4E4360689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2561" y="2363840"/>
              <a:ext cx="622207" cy="64015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D7F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E08338B3-DAFA-4A61-8A69-3C3A674802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5725" y="2525123"/>
              <a:ext cx="390872" cy="315089"/>
            </a:xfrm>
            <a:custGeom>
              <a:avLst/>
              <a:gdLst>
                <a:gd name="T0" fmla="*/ 147 w 400"/>
                <a:gd name="T1" fmla="*/ 158 h 313"/>
                <a:gd name="T2" fmla="*/ 204 w 400"/>
                <a:gd name="T3" fmla="*/ 129 h 313"/>
                <a:gd name="T4" fmla="*/ 311 w 400"/>
                <a:gd name="T5" fmla="*/ 111 h 313"/>
                <a:gd name="T6" fmla="*/ 341 w 400"/>
                <a:gd name="T7" fmla="*/ 67 h 313"/>
                <a:gd name="T8" fmla="*/ 297 w 400"/>
                <a:gd name="T9" fmla="*/ 97 h 313"/>
                <a:gd name="T10" fmla="*/ 204 w 400"/>
                <a:gd name="T11" fmla="*/ 102 h 313"/>
                <a:gd name="T12" fmla="*/ 400 w 400"/>
                <a:gd name="T13" fmla="*/ 42 h 313"/>
                <a:gd name="T14" fmla="*/ 243 w 400"/>
                <a:gd name="T15" fmla="*/ 16 h 313"/>
                <a:gd name="T16" fmla="*/ 228 w 400"/>
                <a:gd name="T17" fmla="*/ 0 h 313"/>
                <a:gd name="T18" fmla="*/ 80 w 400"/>
                <a:gd name="T19" fmla="*/ 16 h 313"/>
                <a:gd name="T20" fmla="*/ 91 w 400"/>
                <a:gd name="T21" fmla="*/ 42 h 313"/>
                <a:gd name="T22" fmla="*/ 113 w 400"/>
                <a:gd name="T23" fmla="*/ 71 h 313"/>
                <a:gd name="T24" fmla="*/ 368 w 400"/>
                <a:gd name="T25" fmla="*/ 42 h 313"/>
                <a:gd name="T26" fmla="*/ 185 w 400"/>
                <a:gd name="T27" fmla="*/ 205 h 313"/>
                <a:gd name="T28" fmla="*/ 368 w 400"/>
                <a:gd name="T29" fmla="*/ 214 h 313"/>
                <a:gd name="T30" fmla="*/ 188 w 400"/>
                <a:gd name="T31" fmla="*/ 223 h 313"/>
                <a:gd name="T32" fmla="*/ 189 w 400"/>
                <a:gd name="T33" fmla="*/ 249 h 313"/>
                <a:gd name="T34" fmla="*/ 228 w 400"/>
                <a:gd name="T35" fmla="*/ 311 h 313"/>
                <a:gd name="T36" fmla="*/ 243 w 400"/>
                <a:gd name="T37" fmla="*/ 249 h 313"/>
                <a:gd name="T38" fmla="*/ 315 w 400"/>
                <a:gd name="T39" fmla="*/ 309 h 313"/>
                <a:gd name="T40" fmla="*/ 308 w 400"/>
                <a:gd name="T41" fmla="*/ 249 h 313"/>
                <a:gd name="T42" fmla="*/ 400 w 400"/>
                <a:gd name="T43" fmla="*/ 223 h 313"/>
                <a:gd name="T44" fmla="*/ 390 w 400"/>
                <a:gd name="T45" fmla="*/ 42 h 313"/>
                <a:gd name="T46" fmla="*/ 84 w 400"/>
                <a:gd name="T47" fmla="*/ 162 h 313"/>
                <a:gd name="T48" fmla="*/ 123 w 400"/>
                <a:gd name="T49" fmla="*/ 123 h 313"/>
                <a:gd name="T50" fmla="*/ 45 w 400"/>
                <a:gd name="T51" fmla="*/ 123 h 313"/>
                <a:gd name="T52" fmla="*/ 109 w 400"/>
                <a:gd name="T53" fmla="*/ 170 h 313"/>
                <a:gd name="T54" fmla="*/ 94 w 400"/>
                <a:gd name="T55" fmla="*/ 170 h 313"/>
                <a:gd name="T56" fmla="*/ 98 w 400"/>
                <a:gd name="T57" fmla="*/ 177 h 313"/>
                <a:gd name="T58" fmla="*/ 102 w 400"/>
                <a:gd name="T59" fmla="*/ 266 h 313"/>
                <a:gd name="T60" fmla="*/ 67 w 400"/>
                <a:gd name="T61" fmla="*/ 266 h 313"/>
                <a:gd name="T62" fmla="*/ 71 w 400"/>
                <a:gd name="T63" fmla="*/ 177 h 313"/>
                <a:gd name="T64" fmla="*/ 76 w 400"/>
                <a:gd name="T65" fmla="*/ 170 h 313"/>
                <a:gd name="T66" fmla="*/ 0 w 400"/>
                <a:gd name="T67" fmla="*/ 228 h 313"/>
                <a:gd name="T68" fmla="*/ 34 w 400"/>
                <a:gd name="T69" fmla="*/ 313 h 313"/>
                <a:gd name="T70" fmla="*/ 46 w 400"/>
                <a:gd name="T71" fmla="*/ 226 h 313"/>
                <a:gd name="T72" fmla="*/ 120 w 400"/>
                <a:gd name="T73" fmla="*/ 313 h 313"/>
                <a:gd name="T74" fmla="*/ 132 w 400"/>
                <a:gd name="T75" fmla="*/ 226 h 313"/>
                <a:gd name="T76" fmla="*/ 167 w 400"/>
                <a:gd name="T77" fmla="*/ 313 h 313"/>
                <a:gd name="T78" fmla="*/ 109 w 400"/>
                <a:gd name="T79" fmla="*/ 17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0" h="313">
                  <a:moveTo>
                    <a:pt x="204" y="102"/>
                  </a:moveTo>
                  <a:lnTo>
                    <a:pt x="147" y="158"/>
                  </a:lnTo>
                  <a:cubicBezTo>
                    <a:pt x="153" y="162"/>
                    <a:pt x="158" y="166"/>
                    <a:pt x="163" y="170"/>
                  </a:cubicBezTo>
                  <a:lnTo>
                    <a:pt x="204" y="129"/>
                  </a:lnTo>
                  <a:lnTo>
                    <a:pt x="248" y="174"/>
                  </a:lnTo>
                  <a:lnTo>
                    <a:pt x="311" y="111"/>
                  </a:lnTo>
                  <a:lnTo>
                    <a:pt x="321" y="135"/>
                  </a:lnTo>
                  <a:lnTo>
                    <a:pt x="341" y="67"/>
                  </a:lnTo>
                  <a:lnTo>
                    <a:pt x="272" y="87"/>
                  </a:lnTo>
                  <a:lnTo>
                    <a:pt x="297" y="97"/>
                  </a:lnTo>
                  <a:lnTo>
                    <a:pt x="248" y="146"/>
                  </a:lnTo>
                  <a:lnTo>
                    <a:pt x="204" y="102"/>
                  </a:lnTo>
                  <a:close/>
                  <a:moveTo>
                    <a:pt x="400" y="42"/>
                  </a:moveTo>
                  <a:lnTo>
                    <a:pt x="400" y="42"/>
                  </a:lnTo>
                  <a:lnTo>
                    <a:pt x="400" y="16"/>
                  </a:lnTo>
                  <a:lnTo>
                    <a:pt x="243" y="16"/>
                  </a:lnTo>
                  <a:lnTo>
                    <a:pt x="243" y="0"/>
                  </a:lnTo>
                  <a:lnTo>
                    <a:pt x="228" y="0"/>
                  </a:lnTo>
                  <a:lnTo>
                    <a:pt x="228" y="16"/>
                  </a:lnTo>
                  <a:lnTo>
                    <a:pt x="80" y="16"/>
                  </a:lnTo>
                  <a:lnTo>
                    <a:pt x="80" y="42"/>
                  </a:lnTo>
                  <a:lnTo>
                    <a:pt x="91" y="42"/>
                  </a:lnTo>
                  <a:lnTo>
                    <a:pt x="91" y="64"/>
                  </a:lnTo>
                  <a:cubicBezTo>
                    <a:pt x="99" y="65"/>
                    <a:pt x="106" y="67"/>
                    <a:pt x="113" y="71"/>
                  </a:cubicBezTo>
                  <a:lnTo>
                    <a:pt x="113" y="42"/>
                  </a:lnTo>
                  <a:lnTo>
                    <a:pt x="368" y="42"/>
                  </a:lnTo>
                  <a:lnTo>
                    <a:pt x="368" y="205"/>
                  </a:lnTo>
                  <a:lnTo>
                    <a:pt x="185" y="205"/>
                  </a:lnTo>
                  <a:cubicBezTo>
                    <a:pt x="186" y="208"/>
                    <a:pt x="187" y="211"/>
                    <a:pt x="187" y="214"/>
                  </a:cubicBezTo>
                  <a:lnTo>
                    <a:pt x="368" y="214"/>
                  </a:lnTo>
                  <a:lnTo>
                    <a:pt x="368" y="223"/>
                  </a:lnTo>
                  <a:lnTo>
                    <a:pt x="188" y="223"/>
                  </a:lnTo>
                  <a:cubicBezTo>
                    <a:pt x="188" y="225"/>
                    <a:pt x="189" y="226"/>
                    <a:pt x="189" y="228"/>
                  </a:cubicBezTo>
                  <a:lnTo>
                    <a:pt x="189" y="249"/>
                  </a:lnTo>
                  <a:lnTo>
                    <a:pt x="228" y="249"/>
                  </a:lnTo>
                  <a:lnTo>
                    <a:pt x="228" y="311"/>
                  </a:lnTo>
                  <a:lnTo>
                    <a:pt x="243" y="311"/>
                  </a:lnTo>
                  <a:lnTo>
                    <a:pt x="243" y="249"/>
                  </a:lnTo>
                  <a:lnTo>
                    <a:pt x="292" y="249"/>
                  </a:lnTo>
                  <a:lnTo>
                    <a:pt x="315" y="309"/>
                  </a:lnTo>
                  <a:lnTo>
                    <a:pt x="330" y="305"/>
                  </a:lnTo>
                  <a:lnTo>
                    <a:pt x="308" y="249"/>
                  </a:lnTo>
                  <a:lnTo>
                    <a:pt x="400" y="249"/>
                  </a:lnTo>
                  <a:lnTo>
                    <a:pt x="400" y="223"/>
                  </a:lnTo>
                  <a:lnTo>
                    <a:pt x="390" y="223"/>
                  </a:lnTo>
                  <a:lnTo>
                    <a:pt x="390" y="42"/>
                  </a:lnTo>
                  <a:lnTo>
                    <a:pt x="400" y="42"/>
                  </a:lnTo>
                  <a:close/>
                  <a:moveTo>
                    <a:pt x="84" y="162"/>
                  </a:moveTo>
                  <a:lnTo>
                    <a:pt x="84" y="162"/>
                  </a:lnTo>
                  <a:cubicBezTo>
                    <a:pt x="105" y="162"/>
                    <a:pt x="123" y="144"/>
                    <a:pt x="123" y="123"/>
                  </a:cubicBezTo>
                  <a:cubicBezTo>
                    <a:pt x="123" y="101"/>
                    <a:pt x="105" y="84"/>
                    <a:pt x="84" y="84"/>
                  </a:cubicBezTo>
                  <a:cubicBezTo>
                    <a:pt x="62" y="84"/>
                    <a:pt x="45" y="101"/>
                    <a:pt x="45" y="123"/>
                  </a:cubicBezTo>
                  <a:cubicBezTo>
                    <a:pt x="45" y="144"/>
                    <a:pt x="62" y="162"/>
                    <a:pt x="84" y="162"/>
                  </a:cubicBezTo>
                  <a:close/>
                  <a:moveTo>
                    <a:pt x="109" y="170"/>
                  </a:moveTo>
                  <a:lnTo>
                    <a:pt x="109" y="170"/>
                  </a:lnTo>
                  <a:lnTo>
                    <a:pt x="94" y="170"/>
                  </a:lnTo>
                  <a:lnTo>
                    <a:pt x="97" y="171"/>
                  </a:lnTo>
                  <a:cubicBezTo>
                    <a:pt x="98" y="172"/>
                    <a:pt x="99" y="175"/>
                    <a:pt x="98" y="177"/>
                  </a:cubicBezTo>
                  <a:lnTo>
                    <a:pt x="93" y="190"/>
                  </a:lnTo>
                  <a:lnTo>
                    <a:pt x="102" y="266"/>
                  </a:lnTo>
                  <a:lnTo>
                    <a:pt x="85" y="282"/>
                  </a:lnTo>
                  <a:lnTo>
                    <a:pt x="67" y="266"/>
                  </a:lnTo>
                  <a:lnTo>
                    <a:pt x="77" y="190"/>
                  </a:lnTo>
                  <a:lnTo>
                    <a:pt x="71" y="177"/>
                  </a:lnTo>
                  <a:cubicBezTo>
                    <a:pt x="71" y="175"/>
                    <a:pt x="71" y="172"/>
                    <a:pt x="73" y="171"/>
                  </a:cubicBezTo>
                  <a:lnTo>
                    <a:pt x="76" y="170"/>
                  </a:lnTo>
                  <a:lnTo>
                    <a:pt x="59" y="170"/>
                  </a:lnTo>
                  <a:cubicBezTo>
                    <a:pt x="26" y="170"/>
                    <a:pt x="0" y="196"/>
                    <a:pt x="0" y="228"/>
                  </a:cubicBezTo>
                  <a:lnTo>
                    <a:pt x="0" y="313"/>
                  </a:lnTo>
                  <a:lnTo>
                    <a:pt x="34" y="313"/>
                  </a:lnTo>
                  <a:lnTo>
                    <a:pt x="34" y="226"/>
                  </a:lnTo>
                  <a:lnTo>
                    <a:pt x="46" y="226"/>
                  </a:lnTo>
                  <a:lnTo>
                    <a:pt x="46" y="313"/>
                  </a:lnTo>
                  <a:lnTo>
                    <a:pt x="120" y="313"/>
                  </a:lnTo>
                  <a:lnTo>
                    <a:pt x="120" y="226"/>
                  </a:lnTo>
                  <a:lnTo>
                    <a:pt x="132" y="226"/>
                  </a:lnTo>
                  <a:lnTo>
                    <a:pt x="132" y="313"/>
                  </a:lnTo>
                  <a:lnTo>
                    <a:pt x="167" y="313"/>
                  </a:lnTo>
                  <a:lnTo>
                    <a:pt x="167" y="228"/>
                  </a:lnTo>
                  <a:cubicBezTo>
                    <a:pt x="167" y="196"/>
                    <a:pt x="141" y="170"/>
                    <a:pt x="109" y="17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D7F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7DC9E2EF-A617-443E-ABF6-E36C53A9BFB2}"/>
              </a:ext>
            </a:extLst>
          </p:cNvPr>
          <p:cNvGrpSpPr/>
          <p:nvPr/>
        </p:nvGrpSpPr>
        <p:grpSpPr>
          <a:xfrm>
            <a:off x="9780508" y="361507"/>
            <a:ext cx="491168" cy="505336"/>
            <a:chOff x="2988320" y="2363840"/>
            <a:chExt cx="622207" cy="640155"/>
          </a:xfrm>
        </p:grpSpPr>
        <p:sp>
          <p:nvSpPr>
            <p:cNvPr id="66" name="Oval 11">
              <a:extLst>
                <a:ext uri="{FF2B5EF4-FFF2-40B4-BE49-F238E27FC236}">
                  <a16:creationId xmlns:a16="http://schemas.microsoft.com/office/drawing/2014/main" id="{F33CECCB-7D0E-45B8-ABD2-F02A1CEE3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320" y="2363840"/>
              <a:ext cx="622207" cy="640155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D7F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67" name="Freeform 16">
              <a:extLst>
                <a:ext uri="{FF2B5EF4-FFF2-40B4-BE49-F238E27FC236}">
                  <a16:creationId xmlns:a16="http://schemas.microsoft.com/office/drawing/2014/main" id="{64E79AEF-DC7B-4FFA-800F-4F2B74489A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8947" y="2505434"/>
              <a:ext cx="350988" cy="356969"/>
            </a:xfrm>
            <a:custGeom>
              <a:avLst/>
              <a:gdLst>
                <a:gd name="T0" fmla="*/ 324 w 358"/>
                <a:gd name="T1" fmla="*/ 306 h 355"/>
                <a:gd name="T2" fmla="*/ 287 w 358"/>
                <a:gd name="T3" fmla="*/ 306 h 355"/>
                <a:gd name="T4" fmla="*/ 235 w 358"/>
                <a:gd name="T5" fmla="*/ 207 h 355"/>
                <a:gd name="T6" fmla="*/ 229 w 358"/>
                <a:gd name="T7" fmla="*/ 226 h 355"/>
                <a:gd name="T8" fmla="*/ 201 w 358"/>
                <a:gd name="T9" fmla="*/ 248 h 355"/>
                <a:gd name="T10" fmla="*/ 294 w 358"/>
                <a:gd name="T11" fmla="*/ 351 h 355"/>
                <a:gd name="T12" fmla="*/ 353 w 358"/>
                <a:gd name="T13" fmla="*/ 311 h 355"/>
                <a:gd name="T14" fmla="*/ 310 w 358"/>
                <a:gd name="T15" fmla="*/ 265 h 355"/>
                <a:gd name="T16" fmla="*/ 244 w 358"/>
                <a:gd name="T17" fmla="*/ 211 h 355"/>
                <a:gd name="T18" fmla="*/ 129 w 358"/>
                <a:gd name="T19" fmla="*/ 126 h 355"/>
                <a:gd name="T20" fmla="*/ 149 w 358"/>
                <a:gd name="T21" fmla="*/ 121 h 355"/>
                <a:gd name="T22" fmla="*/ 154 w 358"/>
                <a:gd name="T23" fmla="*/ 102 h 355"/>
                <a:gd name="T24" fmla="*/ 159 w 358"/>
                <a:gd name="T25" fmla="*/ 83 h 355"/>
                <a:gd name="T26" fmla="*/ 69 w 358"/>
                <a:gd name="T27" fmla="*/ 8 h 355"/>
                <a:gd name="T28" fmla="*/ 57 w 358"/>
                <a:gd name="T29" fmla="*/ 101 h 355"/>
                <a:gd name="T30" fmla="*/ 0 w 358"/>
                <a:gd name="T31" fmla="*/ 77 h 355"/>
                <a:gd name="T32" fmla="*/ 106 w 358"/>
                <a:gd name="T33" fmla="*/ 153 h 355"/>
                <a:gd name="T34" fmla="*/ 120 w 358"/>
                <a:gd name="T35" fmla="*/ 136 h 355"/>
                <a:gd name="T36" fmla="*/ 345 w 358"/>
                <a:gd name="T37" fmla="*/ 35 h 355"/>
                <a:gd name="T38" fmla="*/ 297 w 358"/>
                <a:gd name="T39" fmla="*/ 1 h 355"/>
                <a:gd name="T40" fmla="*/ 168 w 358"/>
                <a:gd name="T41" fmla="*/ 116 h 355"/>
                <a:gd name="T42" fmla="*/ 150 w 358"/>
                <a:gd name="T43" fmla="*/ 142 h 355"/>
                <a:gd name="T44" fmla="*/ 134 w 358"/>
                <a:gd name="T45" fmla="*/ 150 h 355"/>
                <a:gd name="T46" fmla="*/ 136 w 358"/>
                <a:gd name="T47" fmla="*/ 199 h 355"/>
                <a:gd name="T48" fmla="*/ 32 w 358"/>
                <a:gd name="T49" fmla="*/ 289 h 355"/>
                <a:gd name="T50" fmla="*/ 20 w 358"/>
                <a:gd name="T51" fmla="*/ 355 h 355"/>
                <a:gd name="T52" fmla="*/ 74 w 358"/>
                <a:gd name="T53" fmla="*/ 301 h 355"/>
                <a:gd name="T54" fmla="*/ 159 w 358"/>
                <a:gd name="T55" fmla="*/ 222 h 355"/>
                <a:gd name="T56" fmla="*/ 206 w 358"/>
                <a:gd name="T57" fmla="*/ 222 h 355"/>
                <a:gd name="T58" fmla="*/ 220 w 358"/>
                <a:gd name="T59" fmla="*/ 192 h 355"/>
                <a:gd name="T60" fmla="*/ 240 w 358"/>
                <a:gd name="T61" fmla="*/ 188 h 355"/>
                <a:gd name="T62" fmla="*/ 345 w 358"/>
                <a:gd name="T63" fmla="*/ 3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8" h="355">
                  <a:moveTo>
                    <a:pt x="305" y="288"/>
                  </a:moveTo>
                  <a:cubicBezTo>
                    <a:pt x="316" y="288"/>
                    <a:pt x="324" y="296"/>
                    <a:pt x="324" y="306"/>
                  </a:cubicBezTo>
                  <a:cubicBezTo>
                    <a:pt x="324" y="316"/>
                    <a:pt x="316" y="325"/>
                    <a:pt x="305" y="325"/>
                  </a:cubicBezTo>
                  <a:cubicBezTo>
                    <a:pt x="295" y="325"/>
                    <a:pt x="287" y="316"/>
                    <a:pt x="287" y="306"/>
                  </a:cubicBezTo>
                  <a:cubicBezTo>
                    <a:pt x="287" y="296"/>
                    <a:pt x="295" y="288"/>
                    <a:pt x="305" y="288"/>
                  </a:cubicBezTo>
                  <a:close/>
                  <a:moveTo>
                    <a:pt x="235" y="207"/>
                  </a:moveTo>
                  <a:lnTo>
                    <a:pt x="239" y="216"/>
                  </a:lnTo>
                  <a:lnTo>
                    <a:pt x="229" y="226"/>
                  </a:lnTo>
                  <a:lnTo>
                    <a:pt x="220" y="235"/>
                  </a:lnTo>
                  <a:cubicBezTo>
                    <a:pt x="215" y="241"/>
                    <a:pt x="208" y="245"/>
                    <a:pt x="201" y="248"/>
                  </a:cubicBezTo>
                  <a:lnTo>
                    <a:pt x="264" y="311"/>
                  </a:lnTo>
                  <a:lnTo>
                    <a:pt x="294" y="351"/>
                  </a:lnTo>
                  <a:lnTo>
                    <a:pt x="309" y="355"/>
                  </a:lnTo>
                  <a:lnTo>
                    <a:pt x="353" y="311"/>
                  </a:lnTo>
                  <a:lnTo>
                    <a:pt x="349" y="295"/>
                  </a:lnTo>
                  <a:lnTo>
                    <a:pt x="310" y="265"/>
                  </a:lnTo>
                  <a:lnTo>
                    <a:pt x="250" y="205"/>
                  </a:lnTo>
                  <a:lnTo>
                    <a:pt x="244" y="211"/>
                  </a:lnTo>
                  <a:lnTo>
                    <a:pt x="235" y="207"/>
                  </a:lnTo>
                  <a:close/>
                  <a:moveTo>
                    <a:pt x="129" y="126"/>
                  </a:moveTo>
                  <a:lnTo>
                    <a:pt x="140" y="116"/>
                  </a:lnTo>
                  <a:lnTo>
                    <a:pt x="149" y="121"/>
                  </a:lnTo>
                  <a:lnTo>
                    <a:pt x="144" y="112"/>
                  </a:lnTo>
                  <a:lnTo>
                    <a:pt x="154" y="102"/>
                  </a:lnTo>
                  <a:lnTo>
                    <a:pt x="155" y="101"/>
                  </a:lnTo>
                  <a:cubicBezTo>
                    <a:pt x="158" y="95"/>
                    <a:pt x="159" y="89"/>
                    <a:pt x="159" y="83"/>
                  </a:cubicBezTo>
                  <a:cubicBezTo>
                    <a:pt x="159" y="41"/>
                    <a:pt x="119" y="0"/>
                    <a:pt x="76" y="1"/>
                  </a:cubicBezTo>
                  <a:cubicBezTo>
                    <a:pt x="76" y="1"/>
                    <a:pt x="72" y="6"/>
                    <a:pt x="69" y="8"/>
                  </a:cubicBezTo>
                  <a:cubicBezTo>
                    <a:pt x="103" y="42"/>
                    <a:pt x="100" y="37"/>
                    <a:pt x="100" y="57"/>
                  </a:cubicBezTo>
                  <a:cubicBezTo>
                    <a:pt x="100" y="74"/>
                    <a:pt x="73" y="101"/>
                    <a:pt x="57" y="101"/>
                  </a:cubicBezTo>
                  <a:cubicBezTo>
                    <a:pt x="35" y="101"/>
                    <a:pt x="42" y="104"/>
                    <a:pt x="8" y="70"/>
                  </a:cubicBezTo>
                  <a:cubicBezTo>
                    <a:pt x="5" y="72"/>
                    <a:pt x="0" y="77"/>
                    <a:pt x="0" y="77"/>
                  </a:cubicBezTo>
                  <a:cubicBezTo>
                    <a:pt x="1" y="119"/>
                    <a:pt x="40" y="160"/>
                    <a:pt x="83" y="160"/>
                  </a:cubicBezTo>
                  <a:cubicBezTo>
                    <a:pt x="90" y="160"/>
                    <a:pt x="98" y="157"/>
                    <a:pt x="106" y="153"/>
                  </a:cubicBezTo>
                  <a:lnTo>
                    <a:pt x="108" y="155"/>
                  </a:lnTo>
                  <a:cubicBezTo>
                    <a:pt x="111" y="148"/>
                    <a:pt x="115" y="141"/>
                    <a:pt x="120" y="136"/>
                  </a:cubicBezTo>
                  <a:lnTo>
                    <a:pt x="129" y="126"/>
                  </a:lnTo>
                  <a:close/>
                  <a:moveTo>
                    <a:pt x="345" y="35"/>
                  </a:moveTo>
                  <a:lnTo>
                    <a:pt x="321" y="10"/>
                  </a:lnTo>
                  <a:cubicBezTo>
                    <a:pt x="314" y="4"/>
                    <a:pt x="306" y="1"/>
                    <a:pt x="297" y="1"/>
                  </a:cubicBezTo>
                  <a:cubicBezTo>
                    <a:pt x="289" y="1"/>
                    <a:pt x="280" y="4"/>
                    <a:pt x="273" y="10"/>
                  </a:cubicBezTo>
                  <a:lnTo>
                    <a:pt x="168" y="116"/>
                  </a:lnTo>
                  <a:cubicBezTo>
                    <a:pt x="171" y="122"/>
                    <a:pt x="169" y="131"/>
                    <a:pt x="164" y="136"/>
                  </a:cubicBezTo>
                  <a:cubicBezTo>
                    <a:pt x="161" y="140"/>
                    <a:pt x="155" y="142"/>
                    <a:pt x="150" y="142"/>
                  </a:cubicBezTo>
                  <a:cubicBezTo>
                    <a:pt x="148" y="142"/>
                    <a:pt x="145" y="141"/>
                    <a:pt x="143" y="140"/>
                  </a:cubicBezTo>
                  <a:lnTo>
                    <a:pt x="134" y="150"/>
                  </a:lnTo>
                  <a:cubicBezTo>
                    <a:pt x="121" y="163"/>
                    <a:pt x="121" y="184"/>
                    <a:pt x="134" y="197"/>
                  </a:cubicBezTo>
                  <a:lnTo>
                    <a:pt x="136" y="199"/>
                  </a:lnTo>
                  <a:lnTo>
                    <a:pt x="54" y="281"/>
                  </a:lnTo>
                  <a:lnTo>
                    <a:pt x="32" y="289"/>
                  </a:lnTo>
                  <a:lnTo>
                    <a:pt x="0" y="335"/>
                  </a:lnTo>
                  <a:lnTo>
                    <a:pt x="20" y="355"/>
                  </a:lnTo>
                  <a:lnTo>
                    <a:pt x="66" y="323"/>
                  </a:lnTo>
                  <a:lnTo>
                    <a:pt x="74" y="301"/>
                  </a:lnTo>
                  <a:lnTo>
                    <a:pt x="156" y="219"/>
                  </a:lnTo>
                  <a:lnTo>
                    <a:pt x="159" y="222"/>
                  </a:lnTo>
                  <a:cubicBezTo>
                    <a:pt x="165" y="228"/>
                    <a:pt x="174" y="231"/>
                    <a:pt x="182" y="231"/>
                  </a:cubicBezTo>
                  <a:cubicBezTo>
                    <a:pt x="191" y="231"/>
                    <a:pt x="200" y="228"/>
                    <a:pt x="206" y="222"/>
                  </a:cubicBezTo>
                  <a:lnTo>
                    <a:pt x="215" y="212"/>
                  </a:lnTo>
                  <a:cubicBezTo>
                    <a:pt x="212" y="206"/>
                    <a:pt x="215" y="197"/>
                    <a:pt x="220" y="192"/>
                  </a:cubicBezTo>
                  <a:cubicBezTo>
                    <a:pt x="223" y="188"/>
                    <a:pt x="229" y="186"/>
                    <a:pt x="234" y="186"/>
                  </a:cubicBezTo>
                  <a:cubicBezTo>
                    <a:pt x="236" y="186"/>
                    <a:pt x="238" y="187"/>
                    <a:pt x="240" y="188"/>
                  </a:cubicBezTo>
                  <a:lnTo>
                    <a:pt x="345" y="82"/>
                  </a:lnTo>
                  <a:cubicBezTo>
                    <a:pt x="358" y="69"/>
                    <a:pt x="358" y="48"/>
                    <a:pt x="345" y="3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D7F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FC6A2BF8-A4A8-4C20-9D75-3711192F3D45}"/>
              </a:ext>
            </a:extLst>
          </p:cNvPr>
          <p:cNvGrpSpPr/>
          <p:nvPr/>
        </p:nvGrpSpPr>
        <p:grpSpPr>
          <a:xfrm>
            <a:off x="10442848" y="361507"/>
            <a:ext cx="489592" cy="505336"/>
            <a:chOff x="3956659" y="2363840"/>
            <a:chExt cx="620211" cy="640155"/>
          </a:xfrm>
        </p:grpSpPr>
        <p:sp>
          <p:nvSpPr>
            <p:cNvPr id="69" name="Oval 12">
              <a:extLst>
                <a:ext uri="{FF2B5EF4-FFF2-40B4-BE49-F238E27FC236}">
                  <a16:creationId xmlns:a16="http://schemas.microsoft.com/office/drawing/2014/main" id="{C6FA3DED-24B0-4D4E-911F-35C5C4205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6659" y="2363840"/>
              <a:ext cx="620211" cy="640155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D7F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1EFA1458-F1F1-4237-8289-3203E49DEC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8320" y="2480269"/>
              <a:ext cx="376913" cy="414805"/>
            </a:xfrm>
            <a:custGeom>
              <a:avLst/>
              <a:gdLst>
                <a:gd name="T0" fmla="*/ 117 w 387"/>
                <a:gd name="T1" fmla="*/ 63 h 412"/>
                <a:gd name="T2" fmla="*/ 253 w 387"/>
                <a:gd name="T3" fmla="*/ 46 h 412"/>
                <a:gd name="T4" fmla="*/ 204 w 387"/>
                <a:gd name="T5" fmla="*/ 28 h 412"/>
                <a:gd name="T6" fmla="*/ 148 w 387"/>
                <a:gd name="T7" fmla="*/ 28 h 412"/>
                <a:gd name="T8" fmla="*/ 99 w 387"/>
                <a:gd name="T9" fmla="*/ 46 h 412"/>
                <a:gd name="T10" fmla="*/ 318 w 387"/>
                <a:gd name="T11" fmla="*/ 357 h 412"/>
                <a:gd name="T12" fmla="*/ 324 w 387"/>
                <a:gd name="T13" fmla="*/ 345 h 412"/>
                <a:gd name="T14" fmla="*/ 301 w 387"/>
                <a:gd name="T15" fmla="*/ 268 h 412"/>
                <a:gd name="T16" fmla="*/ 287 w 387"/>
                <a:gd name="T17" fmla="*/ 268 h 412"/>
                <a:gd name="T18" fmla="*/ 287 w 387"/>
                <a:gd name="T19" fmla="*/ 327 h 412"/>
                <a:gd name="T20" fmla="*/ 288 w 387"/>
                <a:gd name="T21" fmla="*/ 328 h 412"/>
                <a:gd name="T22" fmla="*/ 288 w 387"/>
                <a:gd name="T23" fmla="*/ 330 h 412"/>
                <a:gd name="T24" fmla="*/ 289 w 387"/>
                <a:gd name="T25" fmla="*/ 331 h 412"/>
                <a:gd name="T26" fmla="*/ 368 w 387"/>
                <a:gd name="T27" fmla="*/ 272 h 412"/>
                <a:gd name="T28" fmla="*/ 294 w 387"/>
                <a:gd name="T29" fmla="*/ 233 h 412"/>
                <a:gd name="T30" fmla="*/ 277 w 387"/>
                <a:gd name="T31" fmla="*/ 411 h 412"/>
                <a:gd name="T32" fmla="*/ 382 w 387"/>
                <a:gd name="T33" fmla="*/ 339 h 412"/>
                <a:gd name="T34" fmla="*/ 369 w 387"/>
                <a:gd name="T35" fmla="*/ 337 h 412"/>
                <a:gd name="T36" fmla="*/ 294 w 387"/>
                <a:gd name="T37" fmla="*/ 398 h 412"/>
                <a:gd name="T38" fmla="*/ 220 w 387"/>
                <a:gd name="T39" fmla="*/ 308 h 412"/>
                <a:gd name="T40" fmla="*/ 308 w 387"/>
                <a:gd name="T41" fmla="*/ 248 h 412"/>
                <a:gd name="T42" fmla="*/ 369 w 387"/>
                <a:gd name="T43" fmla="*/ 337 h 412"/>
                <a:gd name="T44" fmla="*/ 130 w 387"/>
                <a:gd name="T45" fmla="*/ 336 h 412"/>
                <a:gd name="T46" fmla="*/ 221 w 387"/>
                <a:gd name="T47" fmla="*/ 245 h 412"/>
                <a:gd name="T48" fmla="*/ 240 w 387"/>
                <a:gd name="T49" fmla="*/ 231 h 412"/>
                <a:gd name="T50" fmla="*/ 334 w 387"/>
                <a:gd name="T51" fmla="*/ 140 h 412"/>
                <a:gd name="T52" fmla="*/ 338 w 387"/>
                <a:gd name="T53" fmla="*/ 226 h 412"/>
                <a:gd name="T54" fmla="*/ 352 w 387"/>
                <a:gd name="T55" fmla="*/ 231 h 412"/>
                <a:gd name="T56" fmla="*/ 352 w 387"/>
                <a:gd name="T57" fmla="*/ 95 h 412"/>
                <a:gd name="T58" fmla="*/ 19 w 387"/>
                <a:gd name="T59" fmla="*/ 77 h 412"/>
                <a:gd name="T60" fmla="*/ 0 w 387"/>
                <a:gd name="T61" fmla="*/ 144 h 412"/>
                <a:gd name="T62" fmla="*/ 0 w 387"/>
                <a:gd name="T63" fmla="*/ 245 h 412"/>
                <a:gd name="T64" fmla="*/ 0 w 387"/>
                <a:gd name="T65" fmla="*/ 343 h 412"/>
                <a:gd name="T66" fmla="*/ 195 w 387"/>
                <a:gd name="T67" fmla="*/ 361 h 412"/>
                <a:gd name="T68" fmla="*/ 15 w 387"/>
                <a:gd name="T69" fmla="*/ 144 h 412"/>
                <a:gd name="T70" fmla="*/ 19 w 387"/>
                <a:gd name="T71" fmla="*/ 140 h 412"/>
                <a:gd name="T72" fmla="*/ 115 w 387"/>
                <a:gd name="T73" fmla="*/ 231 h 412"/>
                <a:gd name="T74" fmla="*/ 15 w 387"/>
                <a:gd name="T75" fmla="*/ 144 h 412"/>
                <a:gd name="T76" fmla="*/ 115 w 387"/>
                <a:gd name="T77" fmla="*/ 245 h 412"/>
                <a:gd name="T78" fmla="*/ 19 w 387"/>
                <a:gd name="T79" fmla="*/ 336 h 412"/>
                <a:gd name="T80" fmla="*/ 15 w 387"/>
                <a:gd name="T81" fmla="*/ 245 h 412"/>
                <a:gd name="T82" fmla="*/ 130 w 387"/>
                <a:gd name="T83" fmla="*/ 231 h 412"/>
                <a:gd name="T84" fmla="*/ 130 w 387"/>
                <a:gd name="T85" fmla="*/ 140 h 412"/>
                <a:gd name="T86" fmla="*/ 226 w 387"/>
                <a:gd name="T87" fmla="*/ 231 h 412"/>
                <a:gd name="T88" fmla="*/ 233 w 387"/>
                <a:gd name="T89" fmla="*/ 95 h 412"/>
                <a:gd name="T90" fmla="*/ 246 w 387"/>
                <a:gd name="T91" fmla="*/ 107 h 412"/>
                <a:gd name="T92" fmla="*/ 221 w 387"/>
                <a:gd name="T93" fmla="*/ 107 h 412"/>
                <a:gd name="T94" fmla="*/ 123 w 387"/>
                <a:gd name="T95" fmla="*/ 95 h 412"/>
                <a:gd name="T96" fmla="*/ 135 w 387"/>
                <a:gd name="T97" fmla="*/ 107 h 412"/>
                <a:gd name="T98" fmla="*/ 110 w 387"/>
                <a:gd name="T99" fmla="*/ 10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7" h="412">
                  <a:moveTo>
                    <a:pt x="99" y="46"/>
                  </a:moveTo>
                  <a:cubicBezTo>
                    <a:pt x="99" y="55"/>
                    <a:pt x="107" y="63"/>
                    <a:pt x="117" y="63"/>
                  </a:cubicBezTo>
                  <a:lnTo>
                    <a:pt x="236" y="63"/>
                  </a:lnTo>
                  <a:cubicBezTo>
                    <a:pt x="246" y="63"/>
                    <a:pt x="253" y="55"/>
                    <a:pt x="253" y="46"/>
                  </a:cubicBezTo>
                  <a:cubicBezTo>
                    <a:pt x="253" y="36"/>
                    <a:pt x="246" y="28"/>
                    <a:pt x="236" y="28"/>
                  </a:cubicBezTo>
                  <a:lnTo>
                    <a:pt x="204" y="28"/>
                  </a:lnTo>
                  <a:cubicBezTo>
                    <a:pt x="204" y="13"/>
                    <a:pt x="192" y="0"/>
                    <a:pt x="176" y="0"/>
                  </a:cubicBezTo>
                  <a:cubicBezTo>
                    <a:pt x="161" y="0"/>
                    <a:pt x="148" y="13"/>
                    <a:pt x="148" y="28"/>
                  </a:cubicBezTo>
                  <a:lnTo>
                    <a:pt x="117" y="28"/>
                  </a:lnTo>
                  <a:cubicBezTo>
                    <a:pt x="107" y="28"/>
                    <a:pt x="99" y="36"/>
                    <a:pt x="99" y="46"/>
                  </a:cubicBezTo>
                  <a:close/>
                  <a:moveTo>
                    <a:pt x="313" y="355"/>
                  </a:moveTo>
                  <a:cubicBezTo>
                    <a:pt x="315" y="356"/>
                    <a:pt x="317" y="357"/>
                    <a:pt x="318" y="357"/>
                  </a:cubicBezTo>
                  <a:cubicBezTo>
                    <a:pt x="320" y="357"/>
                    <a:pt x="322" y="356"/>
                    <a:pt x="324" y="355"/>
                  </a:cubicBezTo>
                  <a:cubicBezTo>
                    <a:pt x="326" y="352"/>
                    <a:pt x="326" y="348"/>
                    <a:pt x="324" y="345"/>
                  </a:cubicBezTo>
                  <a:lnTo>
                    <a:pt x="301" y="323"/>
                  </a:lnTo>
                  <a:lnTo>
                    <a:pt x="301" y="268"/>
                  </a:lnTo>
                  <a:cubicBezTo>
                    <a:pt x="301" y="264"/>
                    <a:pt x="298" y="260"/>
                    <a:pt x="294" y="260"/>
                  </a:cubicBezTo>
                  <a:cubicBezTo>
                    <a:pt x="290" y="260"/>
                    <a:pt x="287" y="264"/>
                    <a:pt x="287" y="268"/>
                  </a:cubicBezTo>
                  <a:lnTo>
                    <a:pt x="287" y="326"/>
                  </a:lnTo>
                  <a:cubicBezTo>
                    <a:pt x="287" y="326"/>
                    <a:pt x="287" y="327"/>
                    <a:pt x="287" y="327"/>
                  </a:cubicBezTo>
                  <a:cubicBezTo>
                    <a:pt x="287" y="327"/>
                    <a:pt x="287" y="327"/>
                    <a:pt x="287" y="328"/>
                  </a:cubicBezTo>
                  <a:cubicBezTo>
                    <a:pt x="287" y="328"/>
                    <a:pt x="287" y="328"/>
                    <a:pt x="288" y="328"/>
                  </a:cubicBezTo>
                  <a:cubicBezTo>
                    <a:pt x="288" y="329"/>
                    <a:pt x="288" y="329"/>
                    <a:pt x="288" y="329"/>
                  </a:cubicBezTo>
                  <a:cubicBezTo>
                    <a:pt x="288" y="329"/>
                    <a:pt x="288" y="329"/>
                    <a:pt x="288" y="330"/>
                  </a:cubicBezTo>
                  <a:cubicBezTo>
                    <a:pt x="288" y="330"/>
                    <a:pt x="289" y="330"/>
                    <a:pt x="289" y="331"/>
                  </a:cubicBezTo>
                  <a:cubicBezTo>
                    <a:pt x="289" y="331"/>
                    <a:pt x="289" y="331"/>
                    <a:pt x="289" y="331"/>
                  </a:cubicBezTo>
                  <a:lnTo>
                    <a:pt x="313" y="355"/>
                  </a:lnTo>
                  <a:close/>
                  <a:moveTo>
                    <a:pt x="368" y="272"/>
                  </a:moveTo>
                  <a:cubicBezTo>
                    <a:pt x="355" y="252"/>
                    <a:pt x="335" y="239"/>
                    <a:pt x="311" y="234"/>
                  </a:cubicBezTo>
                  <a:cubicBezTo>
                    <a:pt x="305" y="233"/>
                    <a:pt x="300" y="233"/>
                    <a:pt x="294" y="233"/>
                  </a:cubicBezTo>
                  <a:cubicBezTo>
                    <a:pt x="251" y="233"/>
                    <a:pt x="214" y="264"/>
                    <a:pt x="206" y="306"/>
                  </a:cubicBezTo>
                  <a:cubicBezTo>
                    <a:pt x="197" y="354"/>
                    <a:pt x="229" y="401"/>
                    <a:pt x="277" y="411"/>
                  </a:cubicBezTo>
                  <a:cubicBezTo>
                    <a:pt x="283" y="412"/>
                    <a:pt x="289" y="412"/>
                    <a:pt x="294" y="412"/>
                  </a:cubicBezTo>
                  <a:cubicBezTo>
                    <a:pt x="337" y="412"/>
                    <a:pt x="374" y="382"/>
                    <a:pt x="382" y="339"/>
                  </a:cubicBezTo>
                  <a:cubicBezTo>
                    <a:pt x="387" y="316"/>
                    <a:pt x="382" y="292"/>
                    <a:pt x="368" y="272"/>
                  </a:cubicBezTo>
                  <a:close/>
                  <a:moveTo>
                    <a:pt x="369" y="337"/>
                  </a:moveTo>
                  <a:lnTo>
                    <a:pt x="369" y="337"/>
                  </a:lnTo>
                  <a:cubicBezTo>
                    <a:pt x="362" y="372"/>
                    <a:pt x="330" y="398"/>
                    <a:pt x="294" y="398"/>
                  </a:cubicBezTo>
                  <a:cubicBezTo>
                    <a:pt x="289" y="398"/>
                    <a:pt x="285" y="398"/>
                    <a:pt x="280" y="397"/>
                  </a:cubicBezTo>
                  <a:cubicBezTo>
                    <a:pt x="239" y="389"/>
                    <a:pt x="212" y="349"/>
                    <a:pt x="220" y="308"/>
                  </a:cubicBezTo>
                  <a:cubicBezTo>
                    <a:pt x="227" y="273"/>
                    <a:pt x="258" y="247"/>
                    <a:pt x="294" y="247"/>
                  </a:cubicBezTo>
                  <a:cubicBezTo>
                    <a:pt x="299" y="247"/>
                    <a:pt x="304" y="247"/>
                    <a:pt x="308" y="248"/>
                  </a:cubicBezTo>
                  <a:cubicBezTo>
                    <a:pt x="328" y="252"/>
                    <a:pt x="345" y="263"/>
                    <a:pt x="357" y="280"/>
                  </a:cubicBezTo>
                  <a:cubicBezTo>
                    <a:pt x="368" y="297"/>
                    <a:pt x="372" y="317"/>
                    <a:pt x="369" y="337"/>
                  </a:cubicBezTo>
                  <a:close/>
                  <a:moveTo>
                    <a:pt x="189" y="336"/>
                  </a:moveTo>
                  <a:lnTo>
                    <a:pt x="130" y="336"/>
                  </a:lnTo>
                  <a:lnTo>
                    <a:pt x="130" y="245"/>
                  </a:lnTo>
                  <a:lnTo>
                    <a:pt x="221" y="245"/>
                  </a:lnTo>
                  <a:cubicBezTo>
                    <a:pt x="227" y="240"/>
                    <a:pt x="234" y="235"/>
                    <a:pt x="241" y="231"/>
                  </a:cubicBezTo>
                  <a:lnTo>
                    <a:pt x="240" y="231"/>
                  </a:lnTo>
                  <a:lnTo>
                    <a:pt x="240" y="140"/>
                  </a:lnTo>
                  <a:lnTo>
                    <a:pt x="334" y="140"/>
                  </a:lnTo>
                  <a:cubicBezTo>
                    <a:pt x="336" y="140"/>
                    <a:pt x="338" y="142"/>
                    <a:pt x="338" y="144"/>
                  </a:cubicBezTo>
                  <a:lnTo>
                    <a:pt x="338" y="226"/>
                  </a:lnTo>
                  <a:cubicBezTo>
                    <a:pt x="343" y="228"/>
                    <a:pt x="348" y="231"/>
                    <a:pt x="352" y="234"/>
                  </a:cubicBezTo>
                  <a:lnTo>
                    <a:pt x="352" y="231"/>
                  </a:lnTo>
                  <a:lnTo>
                    <a:pt x="352" y="144"/>
                  </a:lnTo>
                  <a:lnTo>
                    <a:pt x="352" y="95"/>
                  </a:lnTo>
                  <a:cubicBezTo>
                    <a:pt x="352" y="85"/>
                    <a:pt x="344" y="77"/>
                    <a:pt x="334" y="77"/>
                  </a:cubicBezTo>
                  <a:lnTo>
                    <a:pt x="19" y="77"/>
                  </a:lnTo>
                  <a:cubicBezTo>
                    <a:pt x="8" y="77"/>
                    <a:pt x="0" y="85"/>
                    <a:pt x="0" y="95"/>
                  </a:cubicBezTo>
                  <a:lnTo>
                    <a:pt x="0" y="144"/>
                  </a:lnTo>
                  <a:lnTo>
                    <a:pt x="0" y="231"/>
                  </a:lnTo>
                  <a:lnTo>
                    <a:pt x="0" y="245"/>
                  </a:lnTo>
                  <a:lnTo>
                    <a:pt x="0" y="332"/>
                  </a:lnTo>
                  <a:lnTo>
                    <a:pt x="0" y="343"/>
                  </a:lnTo>
                  <a:cubicBezTo>
                    <a:pt x="0" y="353"/>
                    <a:pt x="8" y="361"/>
                    <a:pt x="19" y="361"/>
                  </a:cubicBezTo>
                  <a:lnTo>
                    <a:pt x="195" y="361"/>
                  </a:lnTo>
                  <a:cubicBezTo>
                    <a:pt x="192" y="353"/>
                    <a:pt x="190" y="345"/>
                    <a:pt x="189" y="336"/>
                  </a:cubicBezTo>
                  <a:close/>
                  <a:moveTo>
                    <a:pt x="15" y="144"/>
                  </a:moveTo>
                  <a:lnTo>
                    <a:pt x="15" y="144"/>
                  </a:lnTo>
                  <a:cubicBezTo>
                    <a:pt x="15" y="142"/>
                    <a:pt x="16" y="140"/>
                    <a:pt x="19" y="140"/>
                  </a:cubicBezTo>
                  <a:lnTo>
                    <a:pt x="115" y="140"/>
                  </a:lnTo>
                  <a:lnTo>
                    <a:pt x="115" y="231"/>
                  </a:lnTo>
                  <a:lnTo>
                    <a:pt x="15" y="231"/>
                  </a:lnTo>
                  <a:lnTo>
                    <a:pt x="15" y="144"/>
                  </a:lnTo>
                  <a:close/>
                  <a:moveTo>
                    <a:pt x="115" y="245"/>
                  </a:moveTo>
                  <a:lnTo>
                    <a:pt x="115" y="245"/>
                  </a:lnTo>
                  <a:lnTo>
                    <a:pt x="115" y="336"/>
                  </a:lnTo>
                  <a:lnTo>
                    <a:pt x="19" y="336"/>
                  </a:lnTo>
                  <a:cubicBezTo>
                    <a:pt x="16" y="336"/>
                    <a:pt x="15" y="334"/>
                    <a:pt x="15" y="332"/>
                  </a:cubicBezTo>
                  <a:lnTo>
                    <a:pt x="15" y="245"/>
                  </a:lnTo>
                  <a:lnTo>
                    <a:pt x="115" y="245"/>
                  </a:lnTo>
                  <a:close/>
                  <a:moveTo>
                    <a:pt x="130" y="231"/>
                  </a:moveTo>
                  <a:lnTo>
                    <a:pt x="130" y="231"/>
                  </a:lnTo>
                  <a:lnTo>
                    <a:pt x="130" y="140"/>
                  </a:lnTo>
                  <a:lnTo>
                    <a:pt x="226" y="140"/>
                  </a:lnTo>
                  <a:lnTo>
                    <a:pt x="226" y="231"/>
                  </a:lnTo>
                  <a:lnTo>
                    <a:pt x="130" y="231"/>
                  </a:lnTo>
                  <a:close/>
                  <a:moveTo>
                    <a:pt x="233" y="95"/>
                  </a:moveTo>
                  <a:lnTo>
                    <a:pt x="233" y="95"/>
                  </a:lnTo>
                  <a:cubicBezTo>
                    <a:pt x="240" y="95"/>
                    <a:pt x="246" y="101"/>
                    <a:pt x="246" y="107"/>
                  </a:cubicBezTo>
                  <a:cubicBezTo>
                    <a:pt x="246" y="114"/>
                    <a:pt x="240" y="120"/>
                    <a:pt x="233" y="120"/>
                  </a:cubicBezTo>
                  <a:cubicBezTo>
                    <a:pt x="226" y="120"/>
                    <a:pt x="221" y="114"/>
                    <a:pt x="221" y="107"/>
                  </a:cubicBezTo>
                  <a:cubicBezTo>
                    <a:pt x="221" y="101"/>
                    <a:pt x="226" y="95"/>
                    <a:pt x="233" y="95"/>
                  </a:cubicBezTo>
                  <a:close/>
                  <a:moveTo>
                    <a:pt x="123" y="95"/>
                  </a:moveTo>
                  <a:lnTo>
                    <a:pt x="123" y="95"/>
                  </a:lnTo>
                  <a:cubicBezTo>
                    <a:pt x="129" y="95"/>
                    <a:pt x="135" y="101"/>
                    <a:pt x="135" y="107"/>
                  </a:cubicBezTo>
                  <a:cubicBezTo>
                    <a:pt x="135" y="114"/>
                    <a:pt x="129" y="120"/>
                    <a:pt x="123" y="120"/>
                  </a:cubicBezTo>
                  <a:cubicBezTo>
                    <a:pt x="116" y="120"/>
                    <a:pt x="110" y="114"/>
                    <a:pt x="110" y="107"/>
                  </a:cubicBezTo>
                  <a:cubicBezTo>
                    <a:pt x="110" y="101"/>
                    <a:pt x="116" y="95"/>
                    <a:pt x="123" y="9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D7F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554BC5E6-F2E4-4736-B252-1D5BE88850E7}"/>
              </a:ext>
            </a:extLst>
          </p:cNvPr>
          <p:cNvGrpSpPr/>
          <p:nvPr/>
        </p:nvGrpSpPr>
        <p:grpSpPr>
          <a:xfrm>
            <a:off x="11083743" y="361507"/>
            <a:ext cx="491168" cy="505336"/>
            <a:chOff x="4933014" y="2363840"/>
            <a:chExt cx="622207" cy="640155"/>
          </a:xfrm>
        </p:grpSpPr>
        <p:sp>
          <p:nvSpPr>
            <p:cNvPr id="72" name="Oval 13">
              <a:extLst>
                <a:ext uri="{FF2B5EF4-FFF2-40B4-BE49-F238E27FC236}">
                  <a16:creationId xmlns:a16="http://schemas.microsoft.com/office/drawing/2014/main" id="{7AB1040F-9D5C-4C4B-B768-7677C3C7A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3014" y="2363840"/>
              <a:ext cx="622207" cy="640155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D7F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73" name="Freeform 18">
              <a:extLst>
                <a:ext uri="{FF2B5EF4-FFF2-40B4-BE49-F238E27FC236}">
                  <a16:creationId xmlns:a16="http://schemas.microsoft.com/office/drawing/2014/main" id="{7E76378C-2293-4A54-B9EC-0A5C08903B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9460" y="2488929"/>
              <a:ext cx="376913" cy="364950"/>
            </a:xfrm>
            <a:custGeom>
              <a:avLst/>
              <a:gdLst>
                <a:gd name="T0" fmla="*/ 13 w 387"/>
                <a:gd name="T1" fmla="*/ 287 h 362"/>
                <a:gd name="T2" fmla="*/ 276 w 387"/>
                <a:gd name="T3" fmla="*/ 215 h 362"/>
                <a:gd name="T4" fmla="*/ 253 w 387"/>
                <a:gd name="T5" fmla="*/ 297 h 362"/>
                <a:gd name="T6" fmla="*/ 245 w 387"/>
                <a:gd name="T7" fmla="*/ 226 h 362"/>
                <a:gd name="T8" fmla="*/ 245 w 387"/>
                <a:gd name="T9" fmla="*/ 163 h 362"/>
                <a:gd name="T10" fmla="*/ 238 w 387"/>
                <a:gd name="T11" fmla="*/ 166 h 362"/>
                <a:gd name="T12" fmla="*/ 244 w 387"/>
                <a:gd name="T13" fmla="*/ 175 h 362"/>
                <a:gd name="T14" fmla="*/ 250 w 387"/>
                <a:gd name="T15" fmla="*/ 173 h 362"/>
                <a:gd name="T16" fmla="*/ 214 w 387"/>
                <a:gd name="T17" fmla="*/ 181 h 362"/>
                <a:gd name="T18" fmla="*/ 217 w 387"/>
                <a:gd name="T19" fmla="*/ 193 h 362"/>
                <a:gd name="T20" fmla="*/ 221 w 387"/>
                <a:gd name="T21" fmla="*/ 189 h 362"/>
                <a:gd name="T22" fmla="*/ 195 w 387"/>
                <a:gd name="T23" fmla="*/ 205 h 362"/>
                <a:gd name="T24" fmla="*/ 192 w 387"/>
                <a:gd name="T25" fmla="*/ 211 h 362"/>
                <a:gd name="T26" fmla="*/ 201 w 387"/>
                <a:gd name="T27" fmla="*/ 216 h 362"/>
                <a:gd name="T28" fmla="*/ 204 w 387"/>
                <a:gd name="T29" fmla="*/ 210 h 362"/>
                <a:gd name="T30" fmla="*/ 183 w 387"/>
                <a:gd name="T31" fmla="*/ 240 h 362"/>
                <a:gd name="T32" fmla="*/ 193 w 387"/>
                <a:gd name="T33" fmla="*/ 247 h 362"/>
                <a:gd name="T34" fmla="*/ 194 w 387"/>
                <a:gd name="T35" fmla="*/ 241 h 362"/>
                <a:gd name="T36" fmla="*/ 185 w 387"/>
                <a:gd name="T37" fmla="*/ 270 h 362"/>
                <a:gd name="T38" fmla="*/ 187 w 387"/>
                <a:gd name="T39" fmla="*/ 277 h 362"/>
                <a:gd name="T40" fmla="*/ 196 w 387"/>
                <a:gd name="T41" fmla="*/ 273 h 362"/>
                <a:gd name="T42" fmla="*/ 195 w 387"/>
                <a:gd name="T43" fmla="*/ 267 h 362"/>
                <a:gd name="T44" fmla="*/ 200 w 387"/>
                <a:gd name="T45" fmla="*/ 304 h 362"/>
                <a:gd name="T46" fmla="*/ 212 w 387"/>
                <a:gd name="T47" fmla="*/ 302 h 362"/>
                <a:gd name="T48" fmla="*/ 208 w 387"/>
                <a:gd name="T49" fmla="*/ 297 h 362"/>
                <a:gd name="T50" fmla="*/ 221 w 387"/>
                <a:gd name="T51" fmla="*/ 325 h 362"/>
                <a:gd name="T52" fmla="*/ 227 w 387"/>
                <a:gd name="T53" fmla="*/ 329 h 362"/>
                <a:gd name="T54" fmla="*/ 232 w 387"/>
                <a:gd name="T55" fmla="*/ 320 h 362"/>
                <a:gd name="T56" fmla="*/ 227 w 387"/>
                <a:gd name="T57" fmla="*/ 316 h 362"/>
                <a:gd name="T58" fmla="*/ 254 w 387"/>
                <a:gd name="T59" fmla="*/ 340 h 362"/>
                <a:gd name="T60" fmla="*/ 261 w 387"/>
                <a:gd name="T61" fmla="*/ 342 h 362"/>
                <a:gd name="T62" fmla="*/ 257 w 387"/>
                <a:gd name="T63" fmla="*/ 330 h 362"/>
                <a:gd name="T64" fmla="*/ 284 w 387"/>
                <a:gd name="T65" fmla="*/ 342 h 362"/>
                <a:gd name="T66" fmla="*/ 291 w 387"/>
                <a:gd name="T67" fmla="*/ 341 h 362"/>
                <a:gd name="T68" fmla="*/ 290 w 387"/>
                <a:gd name="T69" fmla="*/ 331 h 362"/>
                <a:gd name="T70" fmla="*/ 284 w 387"/>
                <a:gd name="T71" fmla="*/ 332 h 362"/>
                <a:gd name="T72" fmla="*/ 319 w 387"/>
                <a:gd name="T73" fmla="*/ 332 h 362"/>
                <a:gd name="T74" fmla="*/ 325 w 387"/>
                <a:gd name="T75" fmla="*/ 328 h 362"/>
                <a:gd name="T76" fmla="*/ 315 w 387"/>
                <a:gd name="T77" fmla="*/ 321 h 362"/>
                <a:gd name="T78" fmla="*/ 343 w 387"/>
                <a:gd name="T79" fmla="*/ 313 h 362"/>
                <a:gd name="T80" fmla="*/ 347 w 387"/>
                <a:gd name="T81" fmla="*/ 308 h 362"/>
                <a:gd name="T82" fmla="*/ 340 w 387"/>
                <a:gd name="T83" fmla="*/ 300 h 362"/>
                <a:gd name="T84" fmla="*/ 336 w 387"/>
                <a:gd name="T85" fmla="*/ 305 h 362"/>
                <a:gd name="T86" fmla="*/ 362 w 387"/>
                <a:gd name="T87" fmla="*/ 282 h 362"/>
                <a:gd name="T88" fmla="*/ 364 w 387"/>
                <a:gd name="T89" fmla="*/ 275 h 362"/>
                <a:gd name="T90" fmla="*/ 352 w 387"/>
                <a:gd name="T91" fmla="*/ 276 h 362"/>
                <a:gd name="T92" fmla="*/ 367 w 387"/>
                <a:gd name="T93" fmla="*/ 252 h 362"/>
                <a:gd name="T94" fmla="*/ 367 w 387"/>
                <a:gd name="T95" fmla="*/ 245 h 362"/>
                <a:gd name="T96" fmla="*/ 356 w 387"/>
                <a:gd name="T97" fmla="*/ 244 h 362"/>
                <a:gd name="T98" fmla="*/ 356 w 387"/>
                <a:gd name="T99" fmla="*/ 250 h 362"/>
                <a:gd name="T100" fmla="*/ 360 w 387"/>
                <a:gd name="T101" fmla="*/ 215 h 362"/>
                <a:gd name="T102" fmla="*/ 357 w 387"/>
                <a:gd name="T103" fmla="*/ 208 h 362"/>
                <a:gd name="T104" fmla="*/ 350 w 387"/>
                <a:gd name="T105" fmla="*/ 218 h 362"/>
                <a:gd name="T106" fmla="*/ 344 w 387"/>
                <a:gd name="T107" fmla="*/ 190 h 362"/>
                <a:gd name="T108" fmla="*/ 340 w 387"/>
                <a:gd name="T109" fmla="*/ 185 h 362"/>
                <a:gd name="T110" fmla="*/ 331 w 387"/>
                <a:gd name="T111" fmla="*/ 191 h 362"/>
                <a:gd name="T112" fmla="*/ 335 w 387"/>
                <a:gd name="T113" fmla="*/ 196 h 362"/>
                <a:gd name="T114" fmla="*/ 315 w 387"/>
                <a:gd name="T115" fmla="*/ 168 h 362"/>
                <a:gd name="T116" fmla="*/ 309 w 387"/>
                <a:gd name="T117" fmla="*/ 165 h 362"/>
                <a:gd name="T118" fmla="*/ 308 w 387"/>
                <a:gd name="T119" fmla="*/ 176 h 362"/>
                <a:gd name="T120" fmla="*/ 275 w 387"/>
                <a:gd name="T121" fmla="*/ 138 h 362"/>
                <a:gd name="T122" fmla="*/ 215 w 387"/>
                <a:gd name="T123" fmla="*/ 5 h 362"/>
                <a:gd name="T124" fmla="*/ 18 w 387"/>
                <a:gd name="T125" fmla="*/ 9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7" h="362">
                  <a:moveTo>
                    <a:pt x="30" y="269"/>
                  </a:moveTo>
                  <a:cubicBezTo>
                    <a:pt x="50" y="267"/>
                    <a:pt x="69" y="266"/>
                    <a:pt x="88" y="265"/>
                  </a:cubicBezTo>
                  <a:cubicBezTo>
                    <a:pt x="76" y="265"/>
                    <a:pt x="65" y="264"/>
                    <a:pt x="53" y="262"/>
                  </a:cubicBezTo>
                  <a:cubicBezTo>
                    <a:pt x="43" y="261"/>
                    <a:pt x="35" y="254"/>
                    <a:pt x="35" y="244"/>
                  </a:cubicBezTo>
                  <a:cubicBezTo>
                    <a:pt x="35" y="230"/>
                    <a:pt x="35" y="215"/>
                    <a:pt x="35" y="201"/>
                  </a:cubicBezTo>
                  <a:cubicBezTo>
                    <a:pt x="35" y="191"/>
                    <a:pt x="43" y="184"/>
                    <a:pt x="53" y="183"/>
                  </a:cubicBezTo>
                  <a:cubicBezTo>
                    <a:pt x="89" y="180"/>
                    <a:pt x="124" y="178"/>
                    <a:pt x="160" y="179"/>
                  </a:cubicBezTo>
                  <a:cubicBezTo>
                    <a:pt x="147" y="200"/>
                    <a:pt x="140" y="224"/>
                    <a:pt x="140" y="250"/>
                  </a:cubicBezTo>
                  <a:cubicBezTo>
                    <a:pt x="140" y="288"/>
                    <a:pt x="155" y="322"/>
                    <a:pt x="179" y="346"/>
                  </a:cubicBezTo>
                  <a:cubicBezTo>
                    <a:pt x="181" y="347"/>
                    <a:pt x="182" y="349"/>
                    <a:pt x="184" y="350"/>
                  </a:cubicBezTo>
                  <a:cubicBezTo>
                    <a:pt x="133" y="355"/>
                    <a:pt x="82" y="354"/>
                    <a:pt x="30" y="348"/>
                  </a:cubicBezTo>
                  <a:cubicBezTo>
                    <a:pt x="21" y="347"/>
                    <a:pt x="13" y="340"/>
                    <a:pt x="13" y="330"/>
                  </a:cubicBezTo>
                  <a:cubicBezTo>
                    <a:pt x="13" y="316"/>
                    <a:pt x="13" y="301"/>
                    <a:pt x="13" y="287"/>
                  </a:cubicBezTo>
                  <a:cubicBezTo>
                    <a:pt x="13" y="277"/>
                    <a:pt x="21" y="270"/>
                    <a:pt x="30" y="269"/>
                  </a:cubicBezTo>
                  <a:close/>
                  <a:moveTo>
                    <a:pt x="266" y="159"/>
                  </a:moveTo>
                  <a:lnTo>
                    <a:pt x="266" y="159"/>
                  </a:lnTo>
                  <a:cubicBezTo>
                    <a:pt x="273" y="158"/>
                    <a:pt x="281" y="157"/>
                    <a:pt x="288" y="159"/>
                  </a:cubicBezTo>
                  <a:cubicBezTo>
                    <a:pt x="287" y="163"/>
                    <a:pt x="287" y="167"/>
                    <a:pt x="287" y="171"/>
                  </a:cubicBezTo>
                  <a:cubicBezTo>
                    <a:pt x="280" y="170"/>
                    <a:pt x="273" y="170"/>
                    <a:pt x="267" y="171"/>
                  </a:cubicBezTo>
                  <a:cubicBezTo>
                    <a:pt x="267" y="167"/>
                    <a:pt x="266" y="163"/>
                    <a:pt x="266" y="159"/>
                  </a:cubicBezTo>
                  <a:close/>
                  <a:moveTo>
                    <a:pt x="307" y="231"/>
                  </a:moveTo>
                  <a:lnTo>
                    <a:pt x="307" y="231"/>
                  </a:lnTo>
                  <a:lnTo>
                    <a:pt x="281" y="231"/>
                  </a:lnTo>
                  <a:lnTo>
                    <a:pt x="281" y="226"/>
                  </a:lnTo>
                  <a:cubicBezTo>
                    <a:pt x="281" y="222"/>
                    <a:pt x="280" y="219"/>
                    <a:pt x="280" y="217"/>
                  </a:cubicBezTo>
                  <a:cubicBezTo>
                    <a:pt x="279" y="216"/>
                    <a:pt x="278" y="215"/>
                    <a:pt x="276" y="215"/>
                  </a:cubicBezTo>
                  <a:cubicBezTo>
                    <a:pt x="274" y="215"/>
                    <a:pt x="273" y="216"/>
                    <a:pt x="272" y="217"/>
                  </a:cubicBezTo>
                  <a:cubicBezTo>
                    <a:pt x="272" y="218"/>
                    <a:pt x="271" y="220"/>
                    <a:pt x="271" y="223"/>
                  </a:cubicBezTo>
                  <a:cubicBezTo>
                    <a:pt x="271" y="227"/>
                    <a:pt x="272" y="230"/>
                    <a:pt x="274" y="231"/>
                  </a:cubicBezTo>
                  <a:cubicBezTo>
                    <a:pt x="275" y="233"/>
                    <a:pt x="280" y="236"/>
                    <a:pt x="288" y="241"/>
                  </a:cubicBezTo>
                  <a:cubicBezTo>
                    <a:pt x="294" y="245"/>
                    <a:pt x="299" y="248"/>
                    <a:pt x="301" y="250"/>
                  </a:cubicBezTo>
                  <a:cubicBezTo>
                    <a:pt x="304" y="252"/>
                    <a:pt x="306" y="255"/>
                    <a:pt x="307" y="259"/>
                  </a:cubicBezTo>
                  <a:cubicBezTo>
                    <a:pt x="309" y="263"/>
                    <a:pt x="310" y="268"/>
                    <a:pt x="310" y="274"/>
                  </a:cubicBezTo>
                  <a:cubicBezTo>
                    <a:pt x="310" y="283"/>
                    <a:pt x="308" y="290"/>
                    <a:pt x="303" y="295"/>
                  </a:cubicBezTo>
                  <a:cubicBezTo>
                    <a:pt x="299" y="301"/>
                    <a:pt x="292" y="304"/>
                    <a:pt x="283" y="305"/>
                  </a:cubicBezTo>
                  <a:lnTo>
                    <a:pt x="283" y="315"/>
                  </a:lnTo>
                  <a:lnTo>
                    <a:pt x="271" y="315"/>
                  </a:lnTo>
                  <a:lnTo>
                    <a:pt x="271" y="305"/>
                  </a:lnTo>
                  <a:cubicBezTo>
                    <a:pt x="264" y="304"/>
                    <a:pt x="258" y="302"/>
                    <a:pt x="253" y="297"/>
                  </a:cubicBezTo>
                  <a:cubicBezTo>
                    <a:pt x="248" y="292"/>
                    <a:pt x="245" y="284"/>
                    <a:pt x="245" y="272"/>
                  </a:cubicBezTo>
                  <a:lnTo>
                    <a:pt x="245" y="267"/>
                  </a:lnTo>
                  <a:lnTo>
                    <a:pt x="271" y="267"/>
                  </a:lnTo>
                  <a:lnTo>
                    <a:pt x="271" y="274"/>
                  </a:lnTo>
                  <a:cubicBezTo>
                    <a:pt x="271" y="281"/>
                    <a:pt x="271" y="285"/>
                    <a:pt x="272" y="287"/>
                  </a:cubicBezTo>
                  <a:cubicBezTo>
                    <a:pt x="272" y="288"/>
                    <a:pt x="274" y="289"/>
                    <a:pt x="276" y="289"/>
                  </a:cubicBezTo>
                  <a:cubicBezTo>
                    <a:pt x="277" y="289"/>
                    <a:pt x="279" y="289"/>
                    <a:pt x="280" y="288"/>
                  </a:cubicBezTo>
                  <a:cubicBezTo>
                    <a:pt x="280" y="286"/>
                    <a:pt x="281" y="285"/>
                    <a:pt x="281" y="282"/>
                  </a:cubicBezTo>
                  <a:cubicBezTo>
                    <a:pt x="281" y="276"/>
                    <a:pt x="280" y="272"/>
                    <a:pt x="280" y="270"/>
                  </a:cubicBezTo>
                  <a:cubicBezTo>
                    <a:pt x="279" y="267"/>
                    <a:pt x="276" y="264"/>
                    <a:pt x="271" y="262"/>
                  </a:cubicBezTo>
                  <a:cubicBezTo>
                    <a:pt x="263" y="257"/>
                    <a:pt x="258" y="253"/>
                    <a:pt x="255" y="251"/>
                  </a:cubicBezTo>
                  <a:cubicBezTo>
                    <a:pt x="252" y="248"/>
                    <a:pt x="250" y="245"/>
                    <a:pt x="248" y="241"/>
                  </a:cubicBezTo>
                  <a:cubicBezTo>
                    <a:pt x="246" y="236"/>
                    <a:pt x="245" y="232"/>
                    <a:pt x="245" y="226"/>
                  </a:cubicBezTo>
                  <a:cubicBezTo>
                    <a:pt x="245" y="218"/>
                    <a:pt x="247" y="212"/>
                    <a:pt x="251" y="208"/>
                  </a:cubicBezTo>
                  <a:cubicBezTo>
                    <a:pt x="256" y="203"/>
                    <a:pt x="262" y="201"/>
                    <a:pt x="271" y="200"/>
                  </a:cubicBezTo>
                  <a:lnTo>
                    <a:pt x="271" y="191"/>
                  </a:lnTo>
                  <a:lnTo>
                    <a:pt x="283" y="191"/>
                  </a:lnTo>
                  <a:lnTo>
                    <a:pt x="283" y="200"/>
                  </a:lnTo>
                  <a:cubicBezTo>
                    <a:pt x="291" y="201"/>
                    <a:pt x="297" y="203"/>
                    <a:pt x="301" y="208"/>
                  </a:cubicBezTo>
                  <a:cubicBezTo>
                    <a:pt x="305" y="212"/>
                    <a:pt x="307" y="218"/>
                    <a:pt x="307" y="226"/>
                  </a:cubicBezTo>
                  <a:cubicBezTo>
                    <a:pt x="307" y="227"/>
                    <a:pt x="307" y="229"/>
                    <a:pt x="307" y="231"/>
                  </a:cubicBezTo>
                  <a:close/>
                  <a:moveTo>
                    <a:pt x="247" y="163"/>
                  </a:moveTo>
                  <a:lnTo>
                    <a:pt x="247" y="163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5" y="163"/>
                  </a:lnTo>
                  <a:lnTo>
                    <a:pt x="245" y="163"/>
                  </a:lnTo>
                  <a:lnTo>
                    <a:pt x="244" y="164"/>
                  </a:lnTo>
                  <a:lnTo>
                    <a:pt x="244" y="164"/>
                  </a:lnTo>
                  <a:lnTo>
                    <a:pt x="243" y="164"/>
                  </a:lnTo>
                  <a:lnTo>
                    <a:pt x="243" y="164"/>
                  </a:lnTo>
                  <a:lnTo>
                    <a:pt x="242" y="164"/>
                  </a:lnTo>
                  <a:lnTo>
                    <a:pt x="242" y="164"/>
                  </a:lnTo>
                  <a:lnTo>
                    <a:pt x="241" y="165"/>
                  </a:lnTo>
                  <a:lnTo>
                    <a:pt x="241" y="165"/>
                  </a:lnTo>
                  <a:lnTo>
                    <a:pt x="240" y="165"/>
                  </a:lnTo>
                  <a:lnTo>
                    <a:pt x="239" y="165"/>
                  </a:lnTo>
                  <a:lnTo>
                    <a:pt x="239" y="166"/>
                  </a:lnTo>
                  <a:lnTo>
                    <a:pt x="238" y="166"/>
                  </a:lnTo>
                  <a:lnTo>
                    <a:pt x="238" y="166"/>
                  </a:lnTo>
                  <a:lnTo>
                    <a:pt x="237" y="166"/>
                  </a:lnTo>
                  <a:lnTo>
                    <a:pt x="237" y="166"/>
                  </a:lnTo>
                  <a:lnTo>
                    <a:pt x="236" y="167"/>
                  </a:lnTo>
                  <a:lnTo>
                    <a:pt x="236" y="167"/>
                  </a:lnTo>
                  <a:lnTo>
                    <a:pt x="241" y="176"/>
                  </a:lnTo>
                  <a:lnTo>
                    <a:pt x="241" y="176"/>
                  </a:lnTo>
                  <a:lnTo>
                    <a:pt x="241" y="176"/>
                  </a:lnTo>
                  <a:lnTo>
                    <a:pt x="242" y="176"/>
                  </a:lnTo>
                  <a:lnTo>
                    <a:pt x="242" y="176"/>
                  </a:lnTo>
                  <a:lnTo>
                    <a:pt x="243" y="175"/>
                  </a:lnTo>
                  <a:lnTo>
                    <a:pt x="243" y="175"/>
                  </a:lnTo>
                  <a:lnTo>
                    <a:pt x="244" y="175"/>
                  </a:lnTo>
                  <a:lnTo>
                    <a:pt x="244" y="175"/>
                  </a:lnTo>
                  <a:lnTo>
                    <a:pt x="244" y="175"/>
                  </a:lnTo>
                  <a:lnTo>
                    <a:pt x="245" y="175"/>
                  </a:lnTo>
                  <a:lnTo>
                    <a:pt x="245" y="174"/>
                  </a:lnTo>
                  <a:lnTo>
                    <a:pt x="246" y="174"/>
                  </a:lnTo>
                  <a:lnTo>
                    <a:pt x="246" y="174"/>
                  </a:lnTo>
                  <a:lnTo>
                    <a:pt x="247" y="174"/>
                  </a:lnTo>
                  <a:lnTo>
                    <a:pt x="247" y="174"/>
                  </a:lnTo>
                  <a:lnTo>
                    <a:pt x="248" y="173"/>
                  </a:lnTo>
                  <a:lnTo>
                    <a:pt x="248" y="173"/>
                  </a:lnTo>
                  <a:lnTo>
                    <a:pt x="249" y="173"/>
                  </a:lnTo>
                  <a:lnTo>
                    <a:pt x="249" y="173"/>
                  </a:lnTo>
                  <a:lnTo>
                    <a:pt x="250" y="173"/>
                  </a:lnTo>
                  <a:lnTo>
                    <a:pt x="250" y="173"/>
                  </a:lnTo>
                  <a:lnTo>
                    <a:pt x="247" y="163"/>
                  </a:lnTo>
                  <a:close/>
                  <a:moveTo>
                    <a:pt x="217" y="178"/>
                  </a:moveTo>
                  <a:lnTo>
                    <a:pt x="217" y="178"/>
                  </a:lnTo>
                  <a:lnTo>
                    <a:pt x="217" y="179"/>
                  </a:lnTo>
                  <a:lnTo>
                    <a:pt x="217" y="179"/>
                  </a:lnTo>
                  <a:lnTo>
                    <a:pt x="216" y="179"/>
                  </a:lnTo>
                  <a:lnTo>
                    <a:pt x="216" y="180"/>
                  </a:lnTo>
                  <a:lnTo>
                    <a:pt x="215" y="180"/>
                  </a:lnTo>
                  <a:lnTo>
                    <a:pt x="215" y="180"/>
                  </a:lnTo>
                  <a:lnTo>
                    <a:pt x="215" y="181"/>
                  </a:lnTo>
                  <a:lnTo>
                    <a:pt x="214" y="181"/>
                  </a:lnTo>
                  <a:lnTo>
                    <a:pt x="214" y="181"/>
                  </a:lnTo>
                  <a:lnTo>
                    <a:pt x="213" y="182"/>
                  </a:lnTo>
                  <a:lnTo>
                    <a:pt x="213" y="182"/>
                  </a:lnTo>
                  <a:lnTo>
                    <a:pt x="212" y="183"/>
                  </a:lnTo>
                  <a:lnTo>
                    <a:pt x="212" y="183"/>
                  </a:lnTo>
                  <a:lnTo>
                    <a:pt x="212" y="183"/>
                  </a:lnTo>
                  <a:lnTo>
                    <a:pt x="211" y="184"/>
                  </a:lnTo>
                  <a:lnTo>
                    <a:pt x="211" y="184"/>
                  </a:lnTo>
                  <a:lnTo>
                    <a:pt x="210" y="184"/>
                  </a:lnTo>
                  <a:lnTo>
                    <a:pt x="210" y="185"/>
                  </a:lnTo>
                  <a:lnTo>
                    <a:pt x="210" y="185"/>
                  </a:lnTo>
                  <a:lnTo>
                    <a:pt x="209" y="186"/>
                  </a:lnTo>
                  <a:lnTo>
                    <a:pt x="209" y="186"/>
                  </a:lnTo>
                  <a:lnTo>
                    <a:pt x="217" y="193"/>
                  </a:lnTo>
                  <a:lnTo>
                    <a:pt x="217" y="193"/>
                  </a:lnTo>
                  <a:lnTo>
                    <a:pt x="217" y="193"/>
                  </a:lnTo>
                  <a:lnTo>
                    <a:pt x="218" y="192"/>
                  </a:lnTo>
                  <a:lnTo>
                    <a:pt x="218" y="192"/>
                  </a:lnTo>
                  <a:lnTo>
                    <a:pt x="218" y="192"/>
                  </a:lnTo>
                  <a:lnTo>
                    <a:pt x="219" y="191"/>
                  </a:lnTo>
                  <a:lnTo>
                    <a:pt x="219" y="191"/>
                  </a:lnTo>
                  <a:lnTo>
                    <a:pt x="219" y="191"/>
                  </a:lnTo>
                  <a:lnTo>
                    <a:pt x="220" y="190"/>
                  </a:lnTo>
                  <a:lnTo>
                    <a:pt x="220" y="190"/>
                  </a:lnTo>
                  <a:lnTo>
                    <a:pt x="220" y="190"/>
                  </a:lnTo>
                  <a:lnTo>
                    <a:pt x="221" y="189"/>
                  </a:lnTo>
                  <a:lnTo>
                    <a:pt x="221" y="189"/>
                  </a:lnTo>
                  <a:lnTo>
                    <a:pt x="221" y="189"/>
                  </a:lnTo>
                  <a:lnTo>
                    <a:pt x="222" y="188"/>
                  </a:lnTo>
                  <a:lnTo>
                    <a:pt x="222" y="188"/>
                  </a:lnTo>
                  <a:lnTo>
                    <a:pt x="223" y="188"/>
                  </a:lnTo>
                  <a:lnTo>
                    <a:pt x="223" y="188"/>
                  </a:lnTo>
                  <a:lnTo>
                    <a:pt x="223" y="187"/>
                  </a:lnTo>
                  <a:lnTo>
                    <a:pt x="224" y="187"/>
                  </a:lnTo>
                  <a:lnTo>
                    <a:pt x="224" y="187"/>
                  </a:lnTo>
                  <a:lnTo>
                    <a:pt x="217" y="178"/>
                  </a:lnTo>
                  <a:close/>
                  <a:moveTo>
                    <a:pt x="195" y="204"/>
                  </a:moveTo>
                  <a:lnTo>
                    <a:pt x="195" y="204"/>
                  </a:lnTo>
                  <a:lnTo>
                    <a:pt x="195" y="204"/>
                  </a:lnTo>
                  <a:lnTo>
                    <a:pt x="195" y="205"/>
                  </a:lnTo>
                  <a:lnTo>
                    <a:pt x="195" y="205"/>
                  </a:lnTo>
                  <a:lnTo>
                    <a:pt x="194" y="206"/>
                  </a:lnTo>
                  <a:lnTo>
                    <a:pt x="194" y="206"/>
                  </a:lnTo>
                  <a:lnTo>
                    <a:pt x="194" y="206"/>
                  </a:lnTo>
                  <a:lnTo>
                    <a:pt x="194" y="207"/>
                  </a:lnTo>
                  <a:lnTo>
                    <a:pt x="193" y="207"/>
                  </a:lnTo>
                  <a:lnTo>
                    <a:pt x="193" y="208"/>
                  </a:lnTo>
                  <a:lnTo>
                    <a:pt x="193" y="208"/>
                  </a:lnTo>
                  <a:lnTo>
                    <a:pt x="193" y="209"/>
                  </a:lnTo>
                  <a:lnTo>
                    <a:pt x="192" y="209"/>
                  </a:lnTo>
                  <a:lnTo>
                    <a:pt x="192" y="210"/>
                  </a:lnTo>
                  <a:lnTo>
                    <a:pt x="192" y="210"/>
                  </a:lnTo>
                  <a:lnTo>
                    <a:pt x="192" y="211"/>
                  </a:lnTo>
                  <a:lnTo>
                    <a:pt x="191" y="211"/>
                  </a:lnTo>
                  <a:lnTo>
                    <a:pt x="191" y="212"/>
                  </a:lnTo>
                  <a:lnTo>
                    <a:pt x="191" y="213"/>
                  </a:lnTo>
                  <a:lnTo>
                    <a:pt x="191" y="213"/>
                  </a:lnTo>
                  <a:lnTo>
                    <a:pt x="190" y="214"/>
                  </a:lnTo>
                  <a:lnTo>
                    <a:pt x="190" y="214"/>
                  </a:lnTo>
                  <a:lnTo>
                    <a:pt x="200" y="218"/>
                  </a:lnTo>
                  <a:lnTo>
                    <a:pt x="200" y="218"/>
                  </a:lnTo>
                  <a:lnTo>
                    <a:pt x="200" y="217"/>
                  </a:lnTo>
                  <a:lnTo>
                    <a:pt x="200" y="217"/>
                  </a:lnTo>
                  <a:lnTo>
                    <a:pt x="201" y="216"/>
                  </a:lnTo>
                  <a:lnTo>
                    <a:pt x="201" y="216"/>
                  </a:lnTo>
                  <a:lnTo>
                    <a:pt x="201" y="216"/>
                  </a:lnTo>
                  <a:lnTo>
                    <a:pt x="201" y="215"/>
                  </a:lnTo>
                  <a:lnTo>
                    <a:pt x="202" y="215"/>
                  </a:lnTo>
                  <a:lnTo>
                    <a:pt x="202" y="214"/>
                  </a:lnTo>
                  <a:lnTo>
                    <a:pt x="202" y="214"/>
                  </a:lnTo>
                  <a:lnTo>
                    <a:pt x="202" y="213"/>
                  </a:lnTo>
                  <a:lnTo>
                    <a:pt x="202" y="213"/>
                  </a:lnTo>
                  <a:lnTo>
                    <a:pt x="203" y="212"/>
                  </a:lnTo>
                  <a:lnTo>
                    <a:pt x="203" y="212"/>
                  </a:lnTo>
                  <a:lnTo>
                    <a:pt x="203" y="212"/>
                  </a:lnTo>
                  <a:lnTo>
                    <a:pt x="203" y="211"/>
                  </a:lnTo>
                  <a:lnTo>
                    <a:pt x="204" y="211"/>
                  </a:lnTo>
                  <a:lnTo>
                    <a:pt x="204" y="210"/>
                  </a:lnTo>
                  <a:lnTo>
                    <a:pt x="204" y="210"/>
                  </a:lnTo>
                  <a:lnTo>
                    <a:pt x="204" y="209"/>
                  </a:lnTo>
                  <a:lnTo>
                    <a:pt x="204" y="209"/>
                  </a:lnTo>
                  <a:lnTo>
                    <a:pt x="195" y="204"/>
                  </a:lnTo>
                  <a:close/>
                  <a:moveTo>
                    <a:pt x="184" y="235"/>
                  </a:moveTo>
                  <a:lnTo>
                    <a:pt x="184" y="235"/>
                  </a:lnTo>
                  <a:lnTo>
                    <a:pt x="184" y="236"/>
                  </a:lnTo>
                  <a:lnTo>
                    <a:pt x="184" y="236"/>
                  </a:lnTo>
                  <a:lnTo>
                    <a:pt x="184" y="237"/>
                  </a:lnTo>
                  <a:lnTo>
                    <a:pt x="184" y="238"/>
                  </a:lnTo>
                  <a:lnTo>
                    <a:pt x="183" y="238"/>
                  </a:lnTo>
                  <a:lnTo>
                    <a:pt x="183" y="239"/>
                  </a:lnTo>
                  <a:lnTo>
                    <a:pt x="183" y="239"/>
                  </a:lnTo>
                  <a:lnTo>
                    <a:pt x="183" y="240"/>
                  </a:lnTo>
                  <a:lnTo>
                    <a:pt x="183" y="240"/>
                  </a:lnTo>
                  <a:lnTo>
                    <a:pt x="183" y="241"/>
                  </a:lnTo>
                  <a:lnTo>
                    <a:pt x="183" y="242"/>
                  </a:lnTo>
                  <a:lnTo>
                    <a:pt x="183" y="242"/>
                  </a:lnTo>
                  <a:lnTo>
                    <a:pt x="183" y="243"/>
                  </a:lnTo>
                  <a:lnTo>
                    <a:pt x="183" y="243"/>
                  </a:lnTo>
                  <a:lnTo>
                    <a:pt x="183" y="244"/>
                  </a:lnTo>
                  <a:lnTo>
                    <a:pt x="183" y="245"/>
                  </a:lnTo>
                  <a:lnTo>
                    <a:pt x="183" y="245"/>
                  </a:lnTo>
                  <a:lnTo>
                    <a:pt x="183" y="246"/>
                  </a:lnTo>
                  <a:lnTo>
                    <a:pt x="183" y="246"/>
                  </a:lnTo>
                  <a:lnTo>
                    <a:pt x="183" y="247"/>
                  </a:lnTo>
                  <a:lnTo>
                    <a:pt x="193" y="247"/>
                  </a:lnTo>
                  <a:lnTo>
                    <a:pt x="193" y="247"/>
                  </a:lnTo>
                  <a:lnTo>
                    <a:pt x="193" y="246"/>
                  </a:lnTo>
                  <a:lnTo>
                    <a:pt x="193" y="246"/>
                  </a:lnTo>
                  <a:lnTo>
                    <a:pt x="193" y="245"/>
                  </a:lnTo>
                  <a:lnTo>
                    <a:pt x="193" y="245"/>
                  </a:lnTo>
                  <a:lnTo>
                    <a:pt x="194" y="244"/>
                  </a:lnTo>
                  <a:lnTo>
                    <a:pt x="194" y="244"/>
                  </a:lnTo>
                  <a:lnTo>
                    <a:pt x="194" y="243"/>
                  </a:lnTo>
                  <a:lnTo>
                    <a:pt x="194" y="243"/>
                  </a:lnTo>
                  <a:lnTo>
                    <a:pt x="194" y="242"/>
                  </a:lnTo>
                  <a:lnTo>
                    <a:pt x="194" y="242"/>
                  </a:lnTo>
                  <a:lnTo>
                    <a:pt x="194" y="241"/>
                  </a:lnTo>
                  <a:lnTo>
                    <a:pt x="194" y="241"/>
                  </a:lnTo>
                  <a:lnTo>
                    <a:pt x="194" y="240"/>
                  </a:lnTo>
                  <a:lnTo>
                    <a:pt x="194" y="240"/>
                  </a:lnTo>
                  <a:lnTo>
                    <a:pt x="194" y="239"/>
                  </a:lnTo>
                  <a:lnTo>
                    <a:pt x="194" y="239"/>
                  </a:lnTo>
                  <a:lnTo>
                    <a:pt x="194" y="238"/>
                  </a:lnTo>
                  <a:lnTo>
                    <a:pt x="194" y="238"/>
                  </a:lnTo>
                  <a:lnTo>
                    <a:pt x="194" y="237"/>
                  </a:lnTo>
                  <a:lnTo>
                    <a:pt x="184" y="235"/>
                  </a:lnTo>
                  <a:close/>
                  <a:moveTo>
                    <a:pt x="185" y="269"/>
                  </a:moveTo>
                  <a:lnTo>
                    <a:pt x="185" y="269"/>
                  </a:lnTo>
                  <a:lnTo>
                    <a:pt x="185" y="269"/>
                  </a:lnTo>
                  <a:lnTo>
                    <a:pt x="185" y="270"/>
                  </a:lnTo>
                  <a:lnTo>
                    <a:pt x="185" y="270"/>
                  </a:lnTo>
                  <a:lnTo>
                    <a:pt x="185" y="271"/>
                  </a:lnTo>
                  <a:lnTo>
                    <a:pt x="185" y="271"/>
                  </a:lnTo>
                  <a:lnTo>
                    <a:pt x="185" y="272"/>
                  </a:lnTo>
                  <a:lnTo>
                    <a:pt x="185" y="272"/>
                  </a:lnTo>
                  <a:lnTo>
                    <a:pt x="185" y="273"/>
                  </a:lnTo>
                  <a:lnTo>
                    <a:pt x="186" y="273"/>
                  </a:lnTo>
                  <a:lnTo>
                    <a:pt x="186" y="274"/>
                  </a:lnTo>
                  <a:lnTo>
                    <a:pt x="186" y="275"/>
                  </a:lnTo>
                  <a:lnTo>
                    <a:pt x="186" y="275"/>
                  </a:lnTo>
                  <a:lnTo>
                    <a:pt x="186" y="276"/>
                  </a:lnTo>
                  <a:lnTo>
                    <a:pt x="186" y="276"/>
                  </a:lnTo>
                  <a:lnTo>
                    <a:pt x="186" y="277"/>
                  </a:lnTo>
                  <a:lnTo>
                    <a:pt x="187" y="277"/>
                  </a:lnTo>
                  <a:lnTo>
                    <a:pt x="187" y="278"/>
                  </a:lnTo>
                  <a:lnTo>
                    <a:pt x="187" y="278"/>
                  </a:lnTo>
                  <a:lnTo>
                    <a:pt x="187" y="279"/>
                  </a:lnTo>
                  <a:lnTo>
                    <a:pt x="187" y="279"/>
                  </a:lnTo>
                  <a:lnTo>
                    <a:pt x="187" y="280"/>
                  </a:lnTo>
                  <a:lnTo>
                    <a:pt x="197" y="276"/>
                  </a:lnTo>
                  <a:lnTo>
                    <a:pt x="197" y="276"/>
                  </a:lnTo>
                  <a:lnTo>
                    <a:pt x="197" y="276"/>
                  </a:lnTo>
                  <a:lnTo>
                    <a:pt x="197" y="275"/>
                  </a:lnTo>
                  <a:lnTo>
                    <a:pt x="197" y="275"/>
                  </a:lnTo>
                  <a:lnTo>
                    <a:pt x="197" y="274"/>
                  </a:lnTo>
                  <a:lnTo>
                    <a:pt x="197" y="274"/>
                  </a:lnTo>
                  <a:lnTo>
                    <a:pt x="196" y="273"/>
                  </a:lnTo>
                  <a:lnTo>
                    <a:pt x="196" y="273"/>
                  </a:lnTo>
                  <a:lnTo>
                    <a:pt x="196" y="272"/>
                  </a:lnTo>
                  <a:lnTo>
                    <a:pt x="196" y="272"/>
                  </a:lnTo>
                  <a:lnTo>
                    <a:pt x="196" y="271"/>
                  </a:lnTo>
                  <a:lnTo>
                    <a:pt x="196" y="271"/>
                  </a:lnTo>
                  <a:lnTo>
                    <a:pt x="196" y="270"/>
                  </a:lnTo>
                  <a:lnTo>
                    <a:pt x="196" y="270"/>
                  </a:lnTo>
                  <a:lnTo>
                    <a:pt x="195" y="269"/>
                  </a:lnTo>
                  <a:lnTo>
                    <a:pt x="195" y="269"/>
                  </a:lnTo>
                  <a:lnTo>
                    <a:pt x="195" y="268"/>
                  </a:lnTo>
                  <a:lnTo>
                    <a:pt x="195" y="268"/>
                  </a:lnTo>
                  <a:lnTo>
                    <a:pt x="195" y="267"/>
                  </a:lnTo>
                  <a:lnTo>
                    <a:pt x="195" y="267"/>
                  </a:lnTo>
                  <a:lnTo>
                    <a:pt x="195" y="267"/>
                  </a:lnTo>
                  <a:lnTo>
                    <a:pt x="185" y="269"/>
                  </a:lnTo>
                  <a:close/>
                  <a:moveTo>
                    <a:pt x="197" y="300"/>
                  </a:moveTo>
                  <a:lnTo>
                    <a:pt x="197" y="300"/>
                  </a:lnTo>
                  <a:lnTo>
                    <a:pt x="197" y="300"/>
                  </a:lnTo>
                  <a:lnTo>
                    <a:pt x="197" y="301"/>
                  </a:lnTo>
                  <a:lnTo>
                    <a:pt x="198" y="301"/>
                  </a:lnTo>
                  <a:lnTo>
                    <a:pt x="198" y="302"/>
                  </a:lnTo>
                  <a:lnTo>
                    <a:pt x="198" y="302"/>
                  </a:lnTo>
                  <a:lnTo>
                    <a:pt x="199" y="302"/>
                  </a:lnTo>
                  <a:lnTo>
                    <a:pt x="199" y="303"/>
                  </a:lnTo>
                  <a:lnTo>
                    <a:pt x="199" y="303"/>
                  </a:lnTo>
                  <a:lnTo>
                    <a:pt x="200" y="304"/>
                  </a:lnTo>
                  <a:lnTo>
                    <a:pt x="200" y="304"/>
                  </a:lnTo>
                  <a:lnTo>
                    <a:pt x="200" y="305"/>
                  </a:lnTo>
                  <a:lnTo>
                    <a:pt x="201" y="305"/>
                  </a:lnTo>
                  <a:lnTo>
                    <a:pt x="201" y="306"/>
                  </a:lnTo>
                  <a:lnTo>
                    <a:pt x="201" y="306"/>
                  </a:lnTo>
                  <a:lnTo>
                    <a:pt x="202" y="306"/>
                  </a:lnTo>
                  <a:lnTo>
                    <a:pt x="202" y="307"/>
                  </a:lnTo>
                  <a:lnTo>
                    <a:pt x="202" y="307"/>
                  </a:lnTo>
                  <a:lnTo>
                    <a:pt x="203" y="308"/>
                  </a:lnTo>
                  <a:lnTo>
                    <a:pt x="203" y="308"/>
                  </a:lnTo>
                  <a:lnTo>
                    <a:pt x="203" y="309"/>
                  </a:lnTo>
                  <a:lnTo>
                    <a:pt x="204" y="309"/>
                  </a:lnTo>
                  <a:lnTo>
                    <a:pt x="212" y="302"/>
                  </a:lnTo>
                  <a:lnTo>
                    <a:pt x="212" y="302"/>
                  </a:lnTo>
                  <a:lnTo>
                    <a:pt x="211" y="302"/>
                  </a:lnTo>
                  <a:lnTo>
                    <a:pt x="211" y="301"/>
                  </a:lnTo>
                  <a:lnTo>
                    <a:pt x="211" y="301"/>
                  </a:lnTo>
                  <a:lnTo>
                    <a:pt x="210" y="300"/>
                  </a:lnTo>
                  <a:lnTo>
                    <a:pt x="210" y="300"/>
                  </a:lnTo>
                  <a:lnTo>
                    <a:pt x="210" y="300"/>
                  </a:lnTo>
                  <a:lnTo>
                    <a:pt x="209" y="299"/>
                  </a:lnTo>
                  <a:lnTo>
                    <a:pt x="209" y="299"/>
                  </a:lnTo>
                  <a:lnTo>
                    <a:pt x="209" y="298"/>
                  </a:lnTo>
                  <a:lnTo>
                    <a:pt x="209" y="298"/>
                  </a:lnTo>
                  <a:lnTo>
                    <a:pt x="208" y="298"/>
                  </a:lnTo>
                  <a:lnTo>
                    <a:pt x="208" y="297"/>
                  </a:lnTo>
                  <a:lnTo>
                    <a:pt x="208" y="297"/>
                  </a:lnTo>
                  <a:lnTo>
                    <a:pt x="207" y="296"/>
                  </a:lnTo>
                  <a:lnTo>
                    <a:pt x="207" y="296"/>
                  </a:lnTo>
                  <a:lnTo>
                    <a:pt x="207" y="296"/>
                  </a:lnTo>
                  <a:lnTo>
                    <a:pt x="207" y="295"/>
                  </a:lnTo>
                  <a:lnTo>
                    <a:pt x="206" y="295"/>
                  </a:lnTo>
                  <a:lnTo>
                    <a:pt x="206" y="294"/>
                  </a:lnTo>
                  <a:lnTo>
                    <a:pt x="206" y="294"/>
                  </a:lnTo>
                  <a:lnTo>
                    <a:pt x="197" y="300"/>
                  </a:lnTo>
                  <a:close/>
                  <a:moveTo>
                    <a:pt x="220" y="324"/>
                  </a:moveTo>
                  <a:lnTo>
                    <a:pt x="220" y="324"/>
                  </a:lnTo>
                  <a:lnTo>
                    <a:pt x="220" y="325"/>
                  </a:lnTo>
                  <a:lnTo>
                    <a:pt x="221" y="325"/>
                  </a:lnTo>
                  <a:lnTo>
                    <a:pt x="221" y="325"/>
                  </a:lnTo>
                  <a:lnTo>
                    <a:pt x="221" y="326"/>
                  </a:lnTo>
                  <a:lnTo>
                    <a:pt x="222" y="326"/>
                  </a:lnTo>
                  <a:lnTo>
                    <a:pt x="222" y="326"/>
                  </a:lnTo>
                  <a:lnTo>
                    <a:pt x="223" y="327"/>
                  </a:lnTo>
                  <a:lnTo>
                    <a:pt x="223" y="327"/>
                  </a:lnTo>
                  <a:lnTo>
                    <a:pt x="224" y="327"/>
                  </a:lnTo>
                  <a:lnTo>
                    <a:pt x="224" y="328"/>
                  </a:lnTo>
                  <a:lnTo>
                    <a:pt x="225" y="328"/>
                  </a:lnTo>
                  <a:lnTo>
                    <a:pt x="225" y="328"/>
                  </a:lnTo>
                  <a:lnTo>
                    <a:pt x="226" y="328"/>
                  </a:lnTo>
                  <a:lnTo>
                    <a:pt x="226" y="329"/>
                  </a:lnTo>
                  <a:lnTo>
                    <a:pt x="227" y="329"/>
                  </a:lnTo>
                  <a:lnTo>
                    <a:pt x="227" y="329"/>
                  </a:lnTo>
                  <a:lnTo>
                    <a:pt x="228" y="330"/>
                  </a:lnTo>
                  <a:lnTo>
                    <a:pt x="228" y="330"/>
                  </a:lnTo>
                  <a:lnTo>
                    <a:pt x="228" y="330"/>
                  </a:lnTo>
                  <a:lnTo>
                    <a:pt x="229" y="330"/>
                  </a:lnTo>
                  <a:lnTo>
                    <a:pt x="229" y="331"/>
                  </a:lnTo>
                  <a:lnTo>
                    <a:pt x="235" y="321"/>
                  </a:lnTo>
                  <a:lnTo>
                    <a:pt x="234" y="321"/>
                  </a:lnTo>
                  <a:lnTo>
                    <a:pt x="234" y="321"/>
                  </a:lnTo>
                  <a:lnTo>
                    <a:pt x="233" y="321"/>
                  </a:lnTo>
                  <a:lnTo>
                    <a:pt x="233" y="320"/>
                  </a:lnTo>
                  <a:lnTo>
                    <a:pt x="233" y="320"/>
                  </a:lnTo>
                  <a:lnTo>
                    <a:pt x="232" y="320"/>
                  </a:lnTo>
                  <a:lnTo>
                    <a:pt x="232" y="320"/>
                  </a:lnTo>
                  <a:lnTo>
                    <a:pt x="231" y="319"/>
                  </a:lnTo>
                  <a:lnTo>
                    <a:pt x="231" y="319"/>
                  </a:lnTo>
                  <a:lnTo>
                    <a:pt x="230" y="319"/>
                  </a:lnTo>
                  <a:lnTo>
                    <a:pt x="230" y="319"/>
                  </a:lnTo>
                  <a:lnTo>
                    <a:pt x="230" y="318"/>
                  </a:lnTo>
                  <a:lnTo>
                    <a:pt x="229" y="318"/>
                  </a:lnTo>
                  <a:lnTo>
                    <a:pt x="229" y="318"/>
                  </a:lnTo>
                  <a:lnTo>
                    <a:pt x="228" y="318"/>
                  </a:lnTo>
                  <a:lnTo>
                    <a:pt x="228" y="317"/>
                  </a:lnTo>
                  <a:lnTo>
                    <a:pt x="228" y="317"/>
                  </a:lnTo>
                  <a:lnTo>
                    <a:pt x="227" y="317"/>
                  </a:lnTo>
                  <a:lnTo>
                    <a:pt x="227" y="316"/>
                  </a:lnTo>
                  <a:lnTo>
                    <a:pt x="226" y="316"/>
                  </a:lnTo>
                  <a:lnTo>
                    <a:pt x="226" y="316"/>
                  </a:lnTo>
                  <a:lnTo>
                    <a:pt x="220" y="324"/>
                  </a:lnTo>
                  <a:close/>
                  <a:moveTo>
                    <a:pt x="250" y="339"/>
                  </a:moveTo>
                  <a:lnTo>
                    <a:pt x="250" y="339"/>
                  </a:lnTo>
                  <a:lnTo>
                    <a:pt x="250" y="339"/>
                  </a:lnTo>
                  <a:lnTo>
                    <a:pt x="251" y="339"/>
                  </a:lnTo>
                  <a:lnTo>
                    <a:pt x="251" y="340"/>
                  </a:lnTo>
                  <a:lnTo>
                    <a:pt x="252" y="340"/>
                  </a:lnTo>
                  <a:lnTo>
                    <a:pt x="252" y="340"/>
                  </a:lnTo>
                  <a:lnTo>
                    <a:pt x="253" y="340"/>
                  </a:lnTo>
                  <a:lnTo>
                    <a:pt x="253" y="340"/>
                  </a:lnTo>
                  <a:lnTo>
                    <a:pt x="254" y="340"/>
                  </a:lnTo>
                  <a:lnTo>
                    <a:pt x="255" y="340"/>
                  </a:lnTo>
                  <a:lnTo>
                    <a:pt x="255" y="341"/>
                  </a:lnTo>
                  <a:lnTo>
                    <a:pt x="256" y="341"/>
                  </a:lnTo>
                  <a:lnTo>
                    <a:pt x="256" y="341"/>
                  </a:lnTo>
                  <a:lnTo>
                    <a:pt x="257" y="341"/>
                  </a:lnTo>
                  <a:lnTo>
                    <a:pt x="257" y="341"/>
                  </a:lnTo>
                  <a:lnTo>
                    <a:pt x="258" y="341"/>
                  </a:lnTo>
                  <a:lnTo>
                    <a:pt x="259" y="341"/>
                  </a:lnTo>
                  <a:lnTo>
                    <a:pt x="259" y="341"/>
                  </a:lnTo>
                  <a:lnTo>
                    <a:pt x="260" y="341"/>
                  </a:lnTo>
                  <a:lnTo>
                    <a:pt x="260" y="341"/>
                  </a:lnTo>
                  <a:lnTo>
                    <a:pt x="261" y="342"/>
                  </a:lnTo>
                  <a:lnTo>
                    <a:pt x="261" y="342"/>
                  </a:lnTo>
                  <a:lnTo>
                    <a:pt x="263" y="331"/>
                  </a:lnTo>
                  <a:lnTo>
                    <a:pt x="262" y="331"/>
                  </a:lnTo>
                  <a:lnTo>
                    <a:pt x="262" y="331"/>
                  </a:lnTo>
                  <a:lnTo>
                    <a:pt x="261" y="331"/>
                  </a:lnTo>
                  <a:lnTo>
                    <a:pt x="261" y="331"/>
                  </a:lnTo>
                  <a:lnTo>
                    <a:pt x="260" y="331"/>
                  </a:lnTo>
                  <a:lnTo>
                    <a:pt x="260" y="331"/>
                  </a:lnTo>
                  <a:lnTo>
                    <a:pt x="259" y="331"/>
                  </a:lnTo>
                  <a:lnTo>
                    <a:pt x="259" y="330"/>
                  </a:lnTo>
                  <a:lnTo>
                    <a:pt x="258" y="330"/>
                  </a:lnTo>
                  <a:lnTo>
                    <a:pt x="258" y="330"/>
                  </a:lnTo>
                  <a:lnTo>
                    <a:pt x="257" y="330"/>
                  </a:lnTo>
                  <a:lnTo>
                    <a:pt x="257" y="330"/>
                  </a:lnTo>
                  <a:lnTo>
                    <a:pt x="256" y="330"/>
                  </a:lnTo>
                  <a:lnTo>
                    <a:pt x="256" y="330"/>
                  </a:lnTo>
                  <a:lnTo>
                    <a:pt x="255" y="330"/>
                  </a:lnTo>
                  <a:lnTo>
                    <a:pt x="255" y="330"/>
                  </a:lnTo>
                  <a:lnTo>
                    <a:pt x="254" y="329"/>
                  </a:lnTo>
                  <a:lnTo>
                    <a:pt x="254" y="329"/>
                  </a:lnTo>
                  <a:lnTo>
                    <a:pt x="253" y="329"/>
                  </a:lnTo>
                  <a:lnTo>
                    <a:pt x="253" y="329"/>
                  </a:lnTo>
                  <a:lnTo>
                    <a:pt x="253" y="329"/>
                  </a:lnTo>
                  <a:lnTo>
                    <a:pt x="250" y="339"/>
                  </a:lnTo>
                  <a:close/>
                  <a:moveTo>
                    <a:pt x="283" y="342"/>
                  </a:moveTo>
                  <a:lnTo>
                    <a:pt x="283" y="342"/>
                  </a:lnTo>
                  <a:lnTo>
                    <a:pt x="284" y="342"/>
                  </a:lnTo>
                  <a:lnTo>
                    <a:pt x="284" y="342"/>
                  </a:lnTo>
                  <a:lnTo>
                    <a:pt x="285" y="342"/>
                  </a:lnTo>
                  <a:lnTo>
                    <a:pt x="285" y="342"/>
                  </a:lnTo>
                  <a:lnTo>
                    <a:pt x="286" y="342"/>
                  </a:lnTo>
                  <a:lnTo>
                    <a:pt x="287" y="342"/>
                  </a:lnTo>
                  <a:lnTo>
                    <a:pt x="287" y="342"/>
                  </a:lnTo>
                  <a:lnTo>
                    <a:pt x="288" y="342"/>
                  </a:lnTo>
                  <a:lnTo>
                    <a:pt x="288" y="342"/>
                  </a:lnTo>
                  <a:lnTo>
                    <a:pt x="289" y="342"/>
                  </a:lnTo>
                  <a:lnTo>
                    <a:pt x="289" y="341"/>
                  </a:lnTo>
                  <a:lnTo>
                    <a:pt x="290" y="341"/>
                  </a:lnTo>
                  <a:lnTo>
                    <a:pt x="291" y="341"/>
                  </a:lnTo>
                  <a:lnTo>
                    <a:pt x="291" y="341"/>
                  </a:lnTo>
                  <a:lnTo>
                    <a:pt x="292" y="341"/>
                  </a:lnTo>
                  <a:lnTo>
                    <a:pt x="292" y="341"/>
                  </a:lnTo>
                  <a:lnTo>
                    <a:pt x="293" y="341"/>
                  </a:lnTo>
                  <a:lnTo>
                    <a:pt x="293" y="341"/>
                  </a:lnTo>
                  <a:lnTo>
                    <a:pt x="294" y="341"/>
                  </a:lnTo>
                  <a:lnTo>
                    <a:pt x="295" y="341"/>
                  </a:lnTo>
                  <a:lnTo>
                    <a:pt x="295" y="341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2" y="330"/>
                  </a:lnTo>
                  <a:lnTo>
                    <a:pt x="291" y="330"/>
                  </a:lnTo>
                  <a:lnTo>
                    <a:pt x="291" y="330"/>
                  </a:lnTo>
                  <a:lnTo>
                    <a:pt x="290" y="331"/>
                  </a:lnTo>
                  <a:lnTo>
                    <a:pt x="290" y="331"/>
                  </a:lnTo>
                  <a:lnTo>
                    <a:pt x="289" y="331"/>
                  </a:lnTo>
                  <a:lnTo>
                    <a:pt x="289" y="331"/>
                  </a:lnTo>
                  <a:lnTo>
                    <a:pt x="288" y="331"/>
                  </a:lnTo>
                  <a:lnTo>
                    <a:pt x="288" y="331"/>
                  </a:lnTo>
                  <a:lnTo>
                    <a:pt x="287" y="331"/>
                  </a:lnTo>
                  <a:lnTo>
                    <a:pt x="287" y="331"/>
                  </a:lnTo>
                  <a:lnTo>
                    <a:pt x="286" y="331"/>
                  </a:lnTo>
                  <a:lnTo>
                    <a:pt x="286" y="331"/>
                  </a:lnTo>
                  <a:lnTo>
                    <a:pt x="285" y="331"/>
                  </a:lnTo>
                  <a:lnTo>
                    <a:pt x="285" y="331"/>
                  </a:lnTo>
                  <a:lnTo>
                    <a:pt x="284" y="332"/>
                  </a:lnTo>
                  <a:lnTo>
                    <a:pt x="284" y="332"/>
                  </a:lnTo>
                  <a:lnTo>
                    <a:pt x="283" y="332"/>
                  </a:lnTo>
                  <a:lnTo>
                    <a:pt x="283" y="332"/>
                  </a:lnTo>
                  <a:lnTo>
                    <a:pt x="282" y="332"/>
                  </a:lnTo>
                  <a:lnTo>
                    <a:pt x="283" y="342"/>
                  </a:lnTo>
                  <a:close/>
                  <a:moveTo>
                    <a:pt x="316" y="333"/>
                  </a:moveTo>
                  <a:lnTo>
                    <a:pt x="316" y="333"/>
                  </a:lnTo>
                  <a:lnTo>
                    <a:pt x="316" y="333"/>
                  </a:lnTo>
                  <a:lnTo>
                    <a:pt x="316" y="333"/>
                  </a:lnTo>
                  <a:lnTo>
                    <a:pt x="317" y="333"/>
                  </a:lnTo>
                  <a:lnTo>
                    <a:pt x="317" y="332"/>
                  </a:lnTo>
                  <a:lnTo>
                    <a:pt x="318" y="332"/>
                  </a:lnTo>
                  <a:lnTo>
                    <a:pt x="318" y="332"/>
                  </a:lnTo>
                  <a:lnTo>
                    <a:pt x="319" y="332"/>
                  </a:lnTo>
                  <a:lnTo>
                    <a:pt x="319" y="331"/>
                  </a:lnTo>
                  <a:lnTo>
                    <a:pt x="320" y="331"/>
                  </a:lnTo>
                  <a:lnTo>
                    <a:pt x="320" y="331"/>
                  </a:lnTo>
                  <a:lnTo>
                    <a:pt x="321" y="330"/>
                  </a:lnTo>
                  <a:lnTo>
                    <a:pt x="321" y="330"/>
                  </a:lnTo>
                  <a:lnTo>
                    <a:pt x="322" y="330"/>
                  </a:lnTo>
                  <a:lnTo>
                    <a:pt x="322" y="330"/>
                  </a:lnTo>
                  <a:lnTo>
                    <a:pt x="323" y="329"/>
                  </a:lnTo>
                  <a:lnTo>
                    <a:pt x="323" y="329"/>
                  </a:lnTo>
                  <a:lnTo>
                    <a:pt x="324" y="329"/>
                  </a:lnTo>
                  <a:lnTo>
                    <a:pt x="324" y="328"/>
                  </a:lnTo>
                  <a:lnTo>
                    <a:pt x="325" y="328"/>
                  </a:lnTo>
                  <a:lnTo>
                    <a:pt x="325" y="328"/>
                  </a:lnTo>
                  <a:lnTo>
                    <a:pt x="325" y="328"/>
                  </a:lnTo>
                  <a:lnTo>
                    <a:pt x="320" y="319"/>
                  </a:lnTo>
                  <a:lnTo>
                    <a:pt x="319" y="319"/>
                  </a:lnTo>
                  <a:lnTo>
                    <a:pt x="319" y="319"/>
                  </a:lnTo>
                  <a:lnTo>
                    <a:pt x="318" y="319"/>
                  </a:lnTo>
                  <a:lnTo>
                    <a:pt x="318" y="320"/>
                  </a:lnTo>
                  <a:lnTo>
                    <a:pt x="318" y="320"/>
                  </a:lnTo>
                  <a:lnTo>
                    <a:pt x="317" y="320"/>
                  </a:lnTo>
                  <a:lnTo>
                    <a:pt x="317" y="320"/>
                  </a:lnTo>
                  <a:lnTo>
                    <a:pt x="316" y="321"/>
                  </a:lnTo>
                  <a:lnTo>
                    <a:pt x="316" y="321"/>
                  </a:lnTo>
                  <a:lnTo>
                    <a:pt x="315" y="321"/>
                  </a:lnTo>
                  <a:lnTo>
                    <a:pt x="315" y="321"/>
                  </a:lnTo>
                  <a:lnTo>
                    <a:pt x="315" y="322"/>
                  </a:lnTo>
                  <a:lnTo>
                    <a:pt x="314" y="322"/>
                  </a:lnTo>
                  <a:lnTo>
                    <a:pt x="314" y="322"/>
                  </a:lnTo>
                  <a:lnTo>
                    <a:pt x="313" y="322"/>
                  </a:lnTo>
                  <a:lnTo>
                    <a:pt x="313" y="323"/>
                  </a:lnTo>
                  <a:lnTo>
                    <a:pt x="312" y="323"/>
                  </a:lnTo>
                  <a:lnTo>
                    <a:pt x="312" y="323"/>
                  </a:lnTo>
                  <a:lnTo>
                    <a:pt x="312" y="323"/>
                  </a:lnTo>
                  <a:lnTo>
                    <a:pt x="311" y="324"/>
                  </a:lnTo>
                  <a:lnTo>
                    <a:pt x="311" y="324"/>
                  </a:lnTo>
                  <a:lnTo>
                    <a:pt x="316" y="333"/>
                  </a:lnTo>
                  <a:close/>
                  <a:moveTo>
                    <a:pt x="343" y="313"/>
                  </a:moveTo>
                  <a:lnTo>
                    <a:pt x="343" y="313"/>
                  </a:lnTo>
                  <a:lnTo>
                    <a:pt x="343" y="313"/>
                  </a:lnTo>
                  <a:lnTo>
                    <a:pt x="343" y="312"/>
                  </a:lnTo>
                  <a:lnTo>
                    <a:pt x="343" y="312"/>
                  </a:lnTo>
                  <a:lnTo>
                    <a:pt x="344" y="312"/>
                  </a:lnTo>
                  <a:lnTo>
                    <a:pt x="344" y="311"/>
                  </a:lnTo>
                  <a:lnTo>
                    <a:pt x="345" y="311"/>
                  </a:lnTo>
                  <a:lnTo>
                    <a:pt x="345" y="310"/>
                  </a:lnTo>
                  <a:lnTo>
                    <a:pt x="345" y="310"/>
                  </a:lnTo>
                  <a:lnTo>
                    <a:pt x="346" y="310"/>
                  </a:lnTo>
                  <a:lnTo>
                    <a:pt x="346" y="309"/>
                  </a:lnTo>
                  <a:lnTo>
                    <a:pt x="346" y="309"/>
                  </a:lnTo>
                  <a:lnTo>
                    <a:pt x="347" y="308"/>
                  </a:lnTo>
                  <a:lnTo>
                    <a:pt x="347" y="308"/>
                  </a:lnTo>
                  <a:lnTo>
                    <a:pt x="347" y="307"/>
                  </a:lnTo>
                  <a:lnTo>
                    <a:pt x="348" y="307"/>
                  </a:lnTo>
                  <a:lnTo>
                    <a:pt x="348" y="306"/>
                  </a:lnTo>
                  <a:lnTo>
                    <a:pt x="348" y="306"/>
                  </a:lnTo>
                  <a:lnTo>
                    <a:pt x="349" y="306"/>
                  </a:lnTo>
                  <a:lnTo>
                    <a:pt x="349" y="305"/>
                  </a:lnTo>
                  <a:lnTo>
                    <a:pt x="349" y="305"/>
                  </a:lnTo>
                  <a:lnTo>
                    <a:pt x="350" y="304"/>
                  </a:lnTo>
                  <a:lnTo>
                    <a:pt x="341" y="298"/>
                  </a:lnTo>
                  <a:lnTo>
                    <a:pt x="341" y="298"/>
                  </a:lnTo>
                  <a:lnTo>
                    <a:pt x="341" y="299"/>
                  </a:lnTo>
                  <a:lnTo>
                    <a:pt x="340" y="299"/>
                  </a:lnTo>
                  <a:lnTo>
                    <a:pt x="340" y="300"/>
                  </a:lnTo>
                  <a:lnTo>
                    <a:pt x="340" y="300"/>
                  </a:lnTo>
                  <a:lnTo>
                    <a:pt x="339" y="300"/>
                  </a:lnTo>
                  <a:lnTo>
                    <a:pt x="339" y="301"/>
                  </a:lnTo>
                  <a:lnTo>
                    <a:pt x="339" y="301"/>
                  </a:lnTo>
                  <a:lnTo>
                    <a:pt x="338" y="302"/>
                  </a:lnTo>
                  <a:lnTo>
                    <a:pt x="338" y="302"/>
                  </a:lnTo>
                  <a:lnTo>
                    <a:pt x="338" y="302"/>
                  </a:lnTo>
                  <a:lnTo>
                    <a:pt x="337" y="303"/>
                  </a:lnTo>
                  <a:lnTo>
                    <a:pt x="337" y="303"/>
                  </a:lnTo>
                  <a:lnTo>
                    <a:pt x="337" y="303"/>
                  </a:lnTo>
                  <a:lnTo>
                    <a:pt x="337" y="304"/>
                  </a:lnTo>
                  <a:lnTo>
                    <a:pt x="336" y="304"/>
                  </a:lnTo>
                  <a:lnTo>
                    <a:pt x="336" y="305"/>
                  </a:lnTo>
                  <a:lnTo>
                    <a:pt x="336" y="305"/>
                  </a:lnTo>
                  <a:lnTo>
                    <a:pt x="335" y="305"/>
                  </a:lnTo>
                  <a:lnTo>
                    <a:pt x="335" y="306"/>
                  </a:lnTo>
                  <a:lnTo>
                    <a:pt x="335" y="306"/>
                  </a:lnTo>
                  <a:lnTo>
                    <a:pt x="343" y="313"/>
                  </a:lnTo>
                  <a:close/>
                  <a:moveTo>
                    <a:pt x="360" y="285"/>
                  </a:moveTo>
                  <a:lnTo>
                    <a:pt x="360" y="285"/>
                  </a:lnTo>
                  <a:lnTo>
                    <a:pt x="361" y="284"/>
                  </a:lnTo>
                  <a:lnTo>
                    <a:pt x="361" y="284"/>
                  </a:lnTo>
                  <a:lnTo>
                    <a:pt x="361" y="283"/>
                  </a:lnTo>
                  <a:lnTo>
                    <a:pt x="361" y="283"/>
                  </a:lnTo>
                  <a:lnTo>
                    <a:pt x="361" y="282"/>
                  </a:lnTo>
                  <a:lnTo>
                    <a:pt x="362" y="282"/>
                  </a:lnTo>
                  <a:lnTo>
                    <a:pt x="362" y="281"/>
                  </a:lnTo>
                  <a:lnTo>
                    <a:pt x="362" y="281"/>
                  </a:lnTo>
                  <a:lnTo>
                    <a:pt x="362" y="280"/>
                  </a:lnTo>
                  <a:lnTo>
                    <a:pt x="362" y="279"/>
                  </a:lnTo>
                  <a:lnTo>
                    <a:pt x="363" y="279"/>
                  </a:lnTo>
                  <a:lnTo>
                    <a:pt x="363" y="278"/>
                  </a:lnTo>
                  <a:lnTo>
                    <a:pt x="363" y="278"/>
                  </a:lnTo>
                  <a:lnTo>
                    <a:pt x="363" y="277"/>
                  </a:lnTo>
                  <a:lnTo>
                    <a:pt x="363" y="277"/>
                  </a:lnTo>
                  <a:lnTo>
                    <a:pt x="363" y="276"/>
                  </a:lnTo>
                  <a:lnTo>
                    <a:pt x="364" y="276"/>
                  </a:lnTo>
                  <a:lnTo>
                    <a:pt x="364" y="275"/>
                  </a:lnTo>
                  <a:lnTo>
                    <a:pt x="364" y="275"/>
                  </a:lnTo>
                  <a:lnTo>
                    <a:pt x="364" y="274"/>
                  </a:lnTo>
                  <a:lnTo>
                    <a:pt x="364" y="274"/>
                  </a:lnTo>
                  <a:lnTo>
                    <a:pt x="354" y="271"/>
                  </a:lnTo>
                  <a:lnTo>
                    <a:pt x="354" y="271"/>
                  </a:lnTo>
                  <a:lnTo>
                    <a:pt x="354" y="272"/>
                  </a:lnTo>
                  <a:lnTo>
                    <a:pt x="353" y="272"/>
                  </a:lnTo>
                  <a:lnTo>
                    <a:pt x="353" y="273"/>
                  </a:lnTo>
                  <a:lnTo>
                    <a:pt x="353" y="273"/>
                  </a:lnTo>
                  <a:lnTo>
                    <a:pt x="353" y="274"/>
                  </a:lnTo>
                  <a:lnTo>
                    <a:pt x="353" y="274"/>
                  </a:lnTo>
                  <a:lnTo>
                    <a:pt x="353" y="275"/>
                  </a:lnTo>
                  <a:lnTo>
                    <a:pt x="353" y="275"/>
                  </a:lnTo>
                  <a:lnTo>
                    <a:pt x="352" y="276"/>
                  </a:lnTo>
                  <a:lnTo>
                    <a:pt x="352" y="276"/>
                  </a:lnTo>
                  <a:lnTo>
                    <a:pt x="352" y="277"/>
                  </a:lnTo>
                  <a:lnTo>
                    <a:pt x="352" y="277"/>
                  </a:lnTo>
                  <a:lnTo>
                    <a:pt x="352" y="278"/>
                  </a:lnTo>
                  <a:lnTo>
                    <a:pt x="352" y="278"/>
                  </a:lnTo>
                  <a:lnTo>
                    <a:pt x="351" y="278"/>
                  </a:lnTo>
                  <a:lnTo>
                    <a:pt x="351" y="279"/>
                  </a:lnTo>
                  <a:lnTo>
                    <a:pt x="351" y="279"/>
                  </a:lnTo>
                  <a:lnTo>
                    <a:pt x="351" y="280"/>
                  </a:lnTo>
                  <a:lnTo>
                    <a:pt x="351" y="280"/>
                  </a:lnTo>
                  <a:lnTo>
                    <a:pt x="351" y="281"/>
                  </a:lnTo>
                  <a:lnTo>
                    <a:pt x="360" y="285"/>
                  </a:lnTo>
                  <a:close/>
                  <a:moveTo>
                    <a:pt x="367" y="252"/>
                  </a:moveTo>
                  <a:lnTo>
                    <a:pt x="367" y="252"/>
                  </a:lnTo>
                  <a:lnTo>
                    <a:pt x="367" y="252"/>
                  </a:lnTo>
                  <a:lnTo>
                    <a:pt x="367" y="251"/>
                  </a:lnTo>
                  <a:lnTo>
                    <a:pt x="367" y="250"/>
                  </a:lnTo>
                  <a:lnTo>
                    <a:pt x="367" y="250"/>
                  </a:lnTo>
                  <a:lnTo>
                    <a:pt x="367" y="249"/>
                  </a:lnTo>
                  <a:lnTo>
                    <a:pt x="367" y="249"/>
                  </a:lnTo>
                  <a:lnTo>
                    <a:pt x="367" y="248"/>
                  </a:lnTo>
                  <a:lnTo>
                    <a:pt x="367" y="247"/>
                  </a:lnTo>
                  <a:lnTo>
                    <a:pt x="367" y="247"/>
                  </a:lnTo>
                  <a:lnTo>
                    <a:pt x="367" y="246"/>
                  </a:lnTo>
                  <a:lnTo>
                    <a:pt x="367" y="246"/>
                  </a:lnTo>
                  <a:lnTo>
                    <a:pt x="367" y="245"/>
                  </a:lnTo>
                  <a:lnTo>
                    <a:pt x="367" y="245"/>
                  </a:lnTo>
                  <a:lnTo>
                    <a:pt x="367" y="244"/>
                  </a:lnTo>
                  <a:lnTo>
                    <a:pt x="367" y="243"/>
                  </a:lnTo>
                  <a:lnTo>
                    <a:pt x="367" y="243"/>
                  </a:lnTo>
                  <a:lnTo>
                    <a:pt x="367" y="242"/>
                  </a:lnTo>
                  <a:lnTo>
                    <a:pt x="367" y="242"/>
                  </a:lnTo>
                  <a:lnTo>
                    <a:pt x="367" y="241"/>
                  </a:lnTo>
                  <a:lnTo>
                    <a:pt x="366" y="241"/>
                  </a:lnTo>
                  <a:lnTo>
                    <a:pt x="356" y="242"/>
                  </a:lnTo>
                  <a:lnTo>
                    <a:pt x="356" y="242"/>
                  </a:lnTo>
                  <a:lnTo>
                    <a:pt x="356" y="243"/>
                  </a:lnTo>
                  <a:lnTo>
                    <a:pt x="356" y="243"/>
                  </a:lnTo>
                  <a:lnTo>
                    <a:pt x="356" y="244"/>
                  </a:lnTo>
                  <a:lnTo>
                    <a:pt x="356" y="244"/>
                  </a:lnTo>
                  <a:lnTo>
                    <a:pt x="356" y="245"/>
                  </a:lnTo>
                  <a:lnTo>
                    <a:pt x="356" y="245"/>
                  </a:lnTo>
                  <a:lnTo>
                    <a:pt x="356" y="246"/>
                  </a:lnTo>
                  <a:lnTo>
                    <a:pt x="356" y="246"/>
                  </a:lnTo>
                  <a:lnTo>
                    <a:pt x="356" y="247"/>
                  </a:lnTo>
                  <a:lnTo>
                    <a:pt x="356" y="247"/>
                  </a:lnTo>
                  <a:lnTo>
                    <a:pt x="356" y="248"/>
                  </a:lnTo>
                  <a:lnTo>
                    <a:pt x="356" y="248"/>
                  </a:lnTo>
                  <a:lnTo>
                    <a:pt x="356" y="249"/>
                  </a:lnTo>
                  <a:lnTo>
                    <a:pt x="356" y="249"/>
                  </a:lnTo>
                  <a:lnTo>
                    <a:pt x="356" y="250"/>
                  </a:lnTo>
                  <a:lnTo>
                    <a:pt x="356" y="250"/>
                  </a:lnTo>
                  <a:lnTo>
                    <a:pt x="356" y="251"/>
                  </a:lnTo>
                  <a:lnTo>
                    <a:pt x="356" y="252"/>
                  </a:lnTo>
                  <a:lnTo>
                    <a:pt x="356" y="252"/>
                  </a:lnTo>
                  <a:lnTo>
                    <a:pt x="367" y="252"/>
                  </a:lnTo>
                  <a:close/>
                  <a:moveTo>
                    <a:pt x="361" y="219"/>
                  </a:moveTo>
                  <a:lnTo>
                    <a:pt x="361" y="219"/>
                  </a:lnTo>
                  <a:lnTo>
                    <a:pt x="361" y="218"/>
                  </a:lnTo>
                  <a:lnTo>
                    <a:pt x="361" y="218"/>
                  </a:lnTo>
                  <a:lnTo>
                    <a:pt x="361" y="217"/>
                  </a:lnTo>
                  <a:lnTo>
                    <a:pt x="361" y="217"/>
                  </a:lnTo>
                  <a:lnTo>
                    <a:pt x="360" y="216"/>
                  </a:lnTo>
                  <a:lnTo>
                    <a:pt x="360" y="216"/>
                  </a:lnTo>
                  <a:lnTo>
                    <a:pt x="360" y="215"/>
                  </a:lnTo>
                  <a:lnTo>
                    <a:pt x="360" y="215"/>
                  </a:lnTo>
                  <a:lnTo>
                    <a:pt x="360" y="214"/>
                  </a:lnTo>
                  <a:lnTo>
                    <a:pt x="359" y="214"/>
                  </a:lnTo>
                  <a:lnTo>
                    <a:pt x="359" y="213"/>
                  </a:lnTo>
                  <a:lnTo>
                    <a:pt x="359" y="213"/>
                  </a:lnTo>
                  <a:lnTo>
                    <a:pt x="359" y="212"/>
                  </a:lnTo>
                  <a:lnTo>
                    <a:pt x="358" y="211"/>
                  </a:lnTo>
                  <a:lnTo>
                    <a:pt x="358" y="211"/>
                  </a:lnTo>
                  <a:lnTo>
                    <a:pt x="358" y="210"/>
                  </a:lnTo>
                  <a:lnTo>
                    <a:pt x="358" y="210"/>
                  </a:lnTo>
                  <a:lnTo>
                    <a:pt x="357" y="209"/>
                  </a:lnTo>
                  <a:lnTo>
                    <a:pt x="357" y="209"/>
                  </a:lnTo>
                  <a:lnTo>
                    <a:pt x="357" y="208"/>
                  </a:lnTo>
                  <a:lnTo>
                    <a:pt x="357" y="208"/>
                  </a:lnTo>
                  <a:lnTo>
                    <a:pt x="347" y="213"/>
                  </a:lnTo>
                  <a:lnTo>
                    <a:pt x="347" y="213"/>
                  </a:lnTo>
                  <a:lnTo>
                    <a:pt x="348" y="214"/>
                  </a:lnTo>
                  <a:lnTo>
                    <a:pt x="348" y="214"/>
                  </a:lnTo>
                  <a:lnTo>
                    <a:pt x="348" y="215"/>
                  </a:lnTo>
                  <a:lnTo>
                    <a:pt x="348" y="215"/>
                  </a:lnTo>
                  <a:lnTo>
                    <a:pt x="349" y="216"/>
                  </a:lnTo>
                  <a:lnTo>
                    <a:pt x="349" y="216"/>
                  </a:lnTo>
                  <a:lnTo>
                    <a:pt x="349" y="216"/>
                  </a:lnTo>
                  <a:lnTo>
                    <a:pt x="349" y="217"/>
                  </a:lnTo>
                  <a:lnTo>
                    <a:pt x="349" y="217"/>
                  </a:lnTo>
                  <a:lnTo>
                    <a:pt x="350" y="218"/>
                  </a:lnTo>
                  <a:lnTo>
                    <a:pt x="350" y="218"/>
                  </a:lnTo>
                  <a:lnTo>
                    <a:pt x="350" y="219"/>
                  </a:lnTo>
                  <a:lnTo>
                    <a:pt x="350" y="219"/>
                  </a:lnTo>
                  <a:lnTo>
                    <a:pt x="350" y="220"/>
                  </a:lnTo>
                  <a:lnTo>
                    <a:pt x="351" y="220"/>
                  </a:lnTo>
                  <a:lnTo>
                    <a:pt x="351" y="221"/>
                  </a:lnTo>
                  <a:lnTo>
                    <a:pt x="351" y="221"/>
                  </a:lnTo>
                  <a:lnTo>
                    <a:pt x="351" y="221"/>
                  </a:lnTo>
                  <a:lnTo>
                    <a:pt x="351" y="222"/>
                  </a:lnTo>
                  <a:lnTo>
                    <a:pt x="351" y="222"/>
                  </a:lnTo>
                  <a:lnTo>
                    <a:pt x="361" y="219"/>
                  </a:lnTo>
                  <a:close/>
                  <a:moveTo>
                    <a:pt x="344" y="190"/>
                  </a:moveTo>
                  <a:lnTo>
                    <a:pt x="344" y="190"/>
                  </a:lnTo>
                  <a:lnTo>
                    <a:pt x="344" y="190"/>
                  </a:lnTo>
                  <a:lnTo>
                    <a:pt x="344" y="189"/>
                  </a:lnTo>
                  <a:lnTo>
                    <a:pt x="343" y="189"/>
                  </a:lnTo>
                  <a:lnTo>
                    <a:pt x="343" y="188"/>
                  </a:lnTo>
                  <a:lnTo>
                    <a:pt x="343" y="188"/>
                  </a:lnTo>
                  <a:lnTo>
                    <a:pt x="342" y="188"/>
                  </a:lnTo>
                  <a:lnTo>
                    <a:pt x="342" y="187"/>
                  </a:lnTo>
                  <a:lnTo>
                    <a:pt x="342" y="187"/>
                  </a:lnTo>
                  <a:lnTo>
                    <a:pt x="341" y="186"/>
                  </a:lnTo>
                  <a:lnTo>
                    <a:pt x="341" y="186"/>
                  </a:lnTo>
                  <a:lnTo>
                    <a:pt x="340" y="186"/>
                  </a:lnTo>
                  <a:lnTo>
                    <a:pt x="340" y="185"/>
                  </a:lnTo>
                  <a:lnTo>
                    <a:pt x="340" y="185"/>
                  </a:lnTo>
                  <a:lnTo>
                    <a:pt x="339" y="184"/>
                  </a:lnTo>
                  <a:lnTo>
                    <a:pt x="339" y="184"/>
                  </a:lnTo>
                  <a:lnTo>
                    <a:pt x="338" y="184"/>
                  </a:lnTo>
                  <a:lnTo>
                    <a:pt x="338" y="183"/>
                  </a:lnTo>
                  <a:lnTo>
                    <a:pt x="338" y="183"/>
                  </a:lnTo>
                  <a:lnTo>
                    <a:pt x="337" y="183"/>
                  </a:lnTo>
                  <a:lnTo>
                    <a:pt x="337" y="182"/>
                  </a:lnTo>
                  <a:lnTo>
                    <a:pt x="336" y="182"/>
                  </a:lnTo>
                  <a:lnTo>
                    <a:pt x="329" y="190"/>
                  </a:lnTo>
                  <a:lnTo>
                    <a:pt x="330" y="190"/>
                  </a:lnTo>
                  <a:lnTo>
                    <a:pt x="330" y="190"/>
                  </a:lnTo>
                  <a:lnTo>
                    <a:pt x="330" y="191"/>
                  </a:lnTo>
                  <a:lnTo>
                    <a:pt x="331" y="191"/>
                  </a:lnTo>
                  <a:lnTo>
                    <a:pt x="331" y="191"/>
                  </a:lnTo>
                  <a:lnTo>
                    <a:pt x="331" y="192"/>
                  </a:lnTo>
                  <a:lnTo>
                    <a:pt x="332" y="192"/>
                  </a:lnTo>
                  <a:lnTo>
                    <a:pt x="332" y="192"/>
                  </a:lnTo>
                  <a:lnTo>
                    <a:pt x="333" y="193"/>
                  </a:lnTo>
                  <a:lnTo>
                    <a:pt x="333" y="193"/>
                  </a:lnTo>
                  <a:lnTo>
                    <a:pt x="333" y="193"/>
                  </a:lnTo>
                  <a:lnTo>
                    <a:pt x="334" y="194"/>
                  </a:lnTo>
                  <a:lnTo>
                    <a:pt x="334" y="194"/>
                  </a:lnTo>
                  <a:lnTo>
                    <a:pt x="334" y="195"/>
                  </a:lnTo>
                  <a:lnTo>
                    <a:pt x="335" y="195"/>
                  </a:lnTo>
                  <a:lnTo>
                    <a:pt x="335" y="195"/>
                  </a:lnTo>
                  <a:lnTo>
                    <a:pt x="335" y="196"/>
                  </a:lnTo>
                  <a:lnTo>
                    <a:pt x="336" y="196"/>
                  </a:lnTo>
                  <a:lnTo>
                    <a:pt x="336" y="196"/>
                  </a:lnTo>
                  <a:lnTo>
                    <a:pt x="336" y="197"/>
                  </a:lnTo>
                  <a:lnTo>
                    <a:pt x="336" y="197"/>
                  </a:lnTo>
                  <a:lnTo>
                    <a:pt x="344" y="190"/>
                  </a:lnTo>
                  <a:close/>
                  <a:moveTo>
                    <a:pt x="318" y="169"/>
                  </a:moveTo>
                  <a:lnTo>
                    <a:pt x="318" y="169"/>
                  </a:lnTo>
                  <a:lnTo>
                    <a:pt x="318" y="169"/>
                  </a:lnTo>
                  <a:lnTo>
                    <a:pt x="317" y="169"/>
                  </a:lnTo>
                  <a:lnTo>
                    <a:pt x="317" y="168"/>
                  </a:lnTo>
                  <a:lnTo>
                    <a:pt x="316" y="168"/>
                  </a:lnTo>
                  <a:lnTo>
                    <a:pt x="316" y="168"/>
                  </a:lnTo>
                  <a:lnTo>
                    <a:pt x="315" y="168"/>
                  </a:lnTo>
                  <a:lnTo>
                    <a:pt x="315" y="167"/>
                  </a:lnTo>
                  <a:lnTo>
                    <a:pt x="314" y="167"/>
                  </a:lnTo>
                  <a:lnTo>
                    <a:pt x="314" y="167"/>
                  </a:lnTo>
                  <a:lnTo>
                    <a:pt x="313" y="167"/>
                  </a:lnTo>
                  <a:lnTo>
                    <a:pt x="313" y="166"/>
                  </a:lnTo>
                  <a:lnTo>
                    <a:pt x="312" y="166"/>
                  </a:lnTo>
                  <a:lnTo>
                    <a:pt x="312" y="166"/>
                  </a:lnTo>
                  <a:lnTo>
                    <a:pt x="311" y="166"/>
                  </a:lnTo>
                  <a:lnTo>
                    <a:pt x="311" y="166"/>
                  </a:lnTo>
                  <a:lnTo>
                    <a:pt x="310" y="165"/>
                  </a:lnTo>
                  <a:lnTo>
                    <a:pt x="310" y="165"/>
                  </a:lnTo>
                  <a:lnTo>
                    <a:pt x="309" y="165"/>
                  </a:lnTo>
                  <a:lnTo>
                    <a:pt x="309" y="165"/>
                  </a:lnTo>
                  <a:lnTo>
                    <a:pt x="308" y="164"/>
                  </a:lnTo>
                  <a:lnTo>
                    <a:pt x="308" y="164"/>
                  </a:lnTo>
                  <a:lnTo>
                    <a:pt x="304" y="174"/>
                  </a:lnTo>
                  <a:lnTo>
                    <a:pt x="304" y="174"/>
                  </a:lnTo>
                  <a:lnTo>
                    <a:pt x="305" y="175"/>
                  </a:lnTo>
                  <a:lnTo>
                    <a:pt x="305" y="175"/>
                  </a:lnTo>
                  <a:lnTo>
                    <a:pt x="306" y="175"/>
                  </a:lnTo>
                  <a:lnTo>
                    <a:pt x="306" y="175"/>
                  </a:lnTo>
                  <a:lnTo>
                    <a:pt x="307" y="175"/>
                  </a:lnTo>
                  <a:lnTo>
                    <a:pt x="307" y="175"/>
                  </a:lnTo>
                  <a:lnTo>
                    <a:pt x="308" y="176"/>
                  </a:lnTo>
                  <a:lnTo>
                    <a:pt x="308" y="176"/>
                  </a:lnTo>
                  <a:lnTo>
                    <a:pt x="308" y="176"/>
                  </a:lnTo>
                  <a:lnTo>
                    <a:pt x="309" y="176"/>
                  </a:lnTo>
                  <a:lnTo>
                    <a:pt x="309" y="176"/>
                  </a:lnTo>
                  <a:lnTo>
                    <a:pt x="310" y="177"/>
                  </a:lnTo>
                  <a:lnTo>
                    <a:pt x="310" y="177"/>
                  </a:lnTo>
                  <a:lnTo>
                    <a:pt x="311" y="177"/>
                  </a:lnTo>
                  <a:lnTo>
                    <a:pt x="311" y="177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3" y="178"/>
                  </a:lnTo>
                  <a:lnTo>
                    <a:pt x="313" y="178"/>
                  </a:lnTo>
                  <a:lnTo>
                    <a:pt x="318" y="169"/>
                  </a:lnTo>
                  <a:close/>
                  <a:moveTo>
                    <a:pt x="275" y="138"/>
                  </a:moveTo>
                  <a:lnTo>
                    <a:pt x="275" y="138"/>
                  </a:lnTo>
                  <a:cubicBezTo>
                    <a:pt x="213" y="138"/>
                    <a:pt x="163" y="189"/>
                    <a:pt x="163" y="250"/>
                  </a:cubicBezTo>
                  <a:cubicBezTo>
                    <a:pt x="163" y="312"/>
                    <a:pt x="213" y="362"/>
                    <a:pt x="275" y="362"/>
                  </a:cubicBezTo>
                  <a:cubicBezTo>
                    <a:pt x="337" y="362"/>
                    <a:pt x="387" y="312"/>
                    <a:pt x="387" y="250"/>
                  </a:cubicBezTo>
                  <a:cubicBezTo>
                    <a:pt x="387" y="189"/>
                    <a:pt x="337" y="138"/>
                    <a:pt x="275" y="138"/>
                  </a:cubicBezTo>
                  <a:close/>
                  <a:moveTo>
                    <a:pt x="18" y="92"/>
                  </a:moveTo>
                  <a:lnTo>
                    <a:pt x="18" y="92"/>
                  </a:lnTo>
                  <a:cubicBezTo>
                    <a:pt x="39" y="90"/>
                    <a:pt x="61" y="89"/>
                    <a:pt x="83" y="88"/>
                  </a:cubicBezTo>
                  <a:cubicBezTo>
                    <a:pt x="68" y="87"/>
                    <a:pt x="53" y="86"/>
                    <a:pt x="39" y="84"/>
                  </a:cubicBezTo>
                  <a:cubicBezTo>
                    <a:pt x="29" y="83"/>
                    <a:pt x="21" y="76"/>
                    <a:pt x="21" y="66"/>
                  </a:cubicBezTo>
                  <a:cubicBezTo>
                    <a:pt x="21" y="52"/>
                    <a:pt x="21" y="38"/>
                    <a:pt x="21" y="23"/>
                  </a:cubicBezTo>
                  <a:cubicBezTo>
                    <a:pt x="21" y="13"/>
                    <a:pt x="29" y="6"/>
                    <a:pt x="39" y="5"/>
                  </a:cubicBezTo>
                  <a:cubicBezTo>
                    <a:pt x="98" y="0"/>
                    <a:pt x="156" y="0"/>
                    <a:pt x="215" y="5"/>
                  </a:cubicBezTo>
                  <a:cubicBezTo>
                    <a:pt x="225" y="6"/>
                    <a:pt x="233" y="13"/>
                    <a:pt x="233" y="23"/>
                  </a:cubicBezTo>
                  <a:cubicBezTo>
                    <a:pt x="233" y="38"/>
                    <a:pt x="233" y="52"/>
                    <a:pt x="233" y="66"/>
                  </a:cubicBezTo>
                  <a:cubicBezTo>
                    <a:pt x="233" y="76"/>
                    <a:pt x="225" y="83"/>
                    <a:pt x="215" y="84"/>
                  </a:cubicBezTo>
                  <a:cubicBezTo>
                    <a:pt x="194" y="87"/>
                    <a:pt x="173" y="88"/>
                    <a:pt x="151" y="89"/>
                  </a:cubicBezTo>
                  <a:cubicBezTo>
                    <a:pt x="166" y="90"/>
                    <a:pt x="180" y="91"/>
                    <a:pt x="194" y="92"/>
                  </a:cubicBezTo>
                  <a:cubicBezTo>
                    <a:pt x="204" y="93"/>
                    <a:pt x="212" y="100"/>
                    <a:pt x="212" y="110"/>
                  </a:cubicBezTo>
                  <a:lnTo>
                    <a:pt x="212" y="131"/>
                  </a:lnTo>
                  <a:cubicBezTo>
                    <a:pt x="200" y="137"/>
                    <a:pt x="189" y="145"/>
                    <a:pt x="179" y="155"/>
                  </a:cubicBezTo>
                  <a:cubicBezTo>
                    <a:pt x="174" y="161"/>
                    <a:pt x="168" y="167"/>
                    <a:pt x="164" y="174"/>
                  </a:cubicBezTo>
                  <a:cubicBezTo>
                    <a:pt x="115" y="177"/>
                    <a:pt x="66" y="176"/>
                    <a:pt x="18" y="171"/>
                  </a:cubicBezTo>
                  <a:cubicBezTo>
                    <a:pt x="8" y="170"/>
                    <a:pt x="0" y="163"/>
                    <a:pt x="0" y="153"/>
                  </a:cubicBezTo>
                  <a:cubicBezTo>
                    <a:pt x="0" y="139"/>
                    <a:pt x="0" y="124"/>
                    <a:pt x="0" y="110"/>
                  </a:cubicBezTo>
                  <a:cubicBezTo>
                    <a:pt x="0" y="100"/>
                    <a:pt x="8" y="93"/>
                    <a:pt x="18" y="9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D7F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861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819">
        <p:blinds dir="vert"/>
      </p:transition>
    </mc:Choice>
    <mc:Fallback xmlns="">
      <p:transition spd="slow" advTm="6819">
        <p:blinds dir="vert"/>
      </p:transition>
    </mc:Fallback>
  </mc:AlternateContent>
  <p:extLst>
    <p:ext uri="{E180D4A7-C9FB-4DFB-919C-405C955672EB}">
      <p14:showEvtLst xmlns:p14="http://schemas.microsoft.com/office/powerpoint/2010/main">
        <p14:playEvt time="15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平行四边形 25"/>
          <p:cNvSpPr/>
          <p:nvPr/>
        </p:nvSpPr>
        <p:spPr bwMode="auto">
          <a:xfrm>
            <a:off x="2423941" y="0"/>
            <a:ext cx="7810358" cy="6858000"/>
          </a:xfrm>
          <a:prstGeom prst="parallelogram">
            <a:avLst>
              <a:gd name="adj" fmla="val 69167"/>
            </a:avLst>
          </a:prstGeom>
          <a:solidFill>
            <a:srgbClr val="313D4D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solidFill>
                <a:srgbClr val="3D3D3D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平行四边形 21"/>
          <p:cNvSpPr/>
          <p:nvPr/>
        </p:nvSpPr>
        <p:spPr bwMode="auto">
          <a:xfrm>
            <a:off x="1260160" y="2063891"/>
            <a:ext cx="9678030" cy="2722728"/>
          </a:xfrm>
          <a:prstGeom prst="parallelogram">
            <a:avLst>
              <a:gd name="adj" fmla="val 69079"/>
            </a:avLst>
          </a:prstGeom>
          <a:pattFill prst="ltUpDiag">
            <a:fgClr>
              <a:srgbClr val="425268"/>
            </a:fgClr>
            <a:bgClr>
              <a:srgbClr val="313D4D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9" name="任意多边形: 形状 28"/>
          <p:cNvSpPr/>
          <p:nvPr/>
        </p:nvSpPr>
        <p:spPr bwMode="auto">
          <a:xfrm>
            <a:off x="9123511" y="1306117"/>
            <a:ext cx="3074046" cy="4444381"/>
          </a:xfrm>
          <a:custGeom>
            <a:avLst/>
            <a:gdLst>
              <a:gd name="connsiteX0" fmla="*/ 3074046 w 3074046"/>
              <a:gd name="connsiteY0" fmla="*/ 0 h 4444381"/>
              <a:gd name="connsiteX1" fmla="*/ 3074046 w 3074046"/>
              <a:gd name="connsiteY1" fmla="*/ 4444381 h 4444381"/>
              <a:gd name="connsiteX2" fmla="*/ 0 w 3074046"/>
              <a:gd name="connsiteY2" fmla="*/ 4444381 h 444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4046" h="4444381">
                <a:moveTo>
                  <a:pt x="3074046" y="0"/>
                </a:moveTo>
                <a:lnTo>
                  <a:pt x="3074046" y="4444381"/>
                </a:lnTo>
                <a:lnTo>
                  <a:pt x="0" y="4444381"/>
                </a:lnTo>
                <a:close/>
              </a:path>
            </a:pathLst>
          </a:custGeom>
          <a:gradFill>
            <a:gsLst>
              <a:gs pos="48000">
                <a:schemeClr val="accent1">
                  <a:lumMod val="99000"/>
                  <a:lumOff val="1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zh-CN" altLang="en-US">
              <a:solidFill>
                <a:srgbClr val="3D3D3D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任意多边形: 形状 29"/>
          <p:cNvSpPr/>
          <p:nvPr/>
        </p:nvSpPr>
        <p:spPr bwMode="auto">
          <a:xfrm>
            <a:off x="794" y="3535153"/>
            <a:ext cx="1375396" cy="1988515"/>
          </a:xfrm>
          <a:custGeom>
            <a:avLst/>
            <a:gdLst>
              <a:gd name="connsiteX0" fmla="*/ 0 w 1375396"/>
              <a:gd name="connsiteY0" fmla="*/ 0 h 1988515"/>
              <a:gd name="connsiteX1" fmla="*/ 1375396 w 1375396"/>
              <a:gd name="connsiteY1" fmla="*/ 0 h 1988515"/>
              <a:gd name="connsiteX2" fmla="*/ 0 w 1375396"/>
              <a:gd name="connsiteY2" fmla="*/ 1988515 h 198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5396" h="1988515">
                <a:moveTo>
                  <a:pt x="0" y="0"/>
                </a:moveTo>
                <a:lnTo>
                  <a:pt x="1375396" y="0"/>
                </a:lnTo>
                <a:lnTo>
                  <a:pt x="0" y="1988515"/>
                </a:lnTo>
                <a:close/>
              </a:path>
            </a:pathLst>
          </a:cu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zh-CN" altLang="en-US">
              <a:solidFill>
                <a:srgbClr val="3D3D3D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平行四边形 30"/>
          <p:cNvSpPr/>
          <p:nvPr/>
        </p:nvSpPr>
        <p:spPr bwMode="auto">
          <a:xfrm>
            <a:off x="1048545" y="3530971"/>
            <a:ext cx="857250" cy="790435"/>
          </a:xfrm>
          <a:prstGeom prst="parallelogram">
            <a:avLst>
              <a:gd name="adj" fmla="val 69167"/>
            </a:avLst>
          </a:prstGeom>
          <a:solidFill>
            <a:srgbClr val="313D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solidFill>
                <a:srgbClr val="3D3D3D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任意多边形: 形状 32"/>
          <p:cNvSpPr/>
          <p:nvPr/>
        </p:nvSpPr>
        <p:spPr bwMode="auto">
          <a:xfrm>
            <a:off x="1920715" y="4970101"/>
            <a:ext cx="1286510" cy="1563454"/>
          </a:xfrm>
          <a:custGeom>
            <a:avLst/>
            <a:gdLst>
              <a:gd name="connsiteX0" fmla="*/ 1380905 w 1666655"/>
              <a:gd name="connsiteY0" fmla="*/ 0 h 2162200"/>
              <a:gd name="connsiteX1" fmla="*/ 1666655 w 1666655"/>
              <a:gd name="connsiteY1" fmla="*/ 0 h 2162200"/>
              <a:gd name="connsiteX2" fmla="*/ 285750 w 1666655"/>
              <a:gd name="connsiteY2" fmla="*/ 2162200 h 2162200"/>
              <a:gd name="connsiteX3" fmla="*/ 0 w 1666655"/>
              <a:gd name="connsiteY3" fmla="*/ 2162200 h 21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655" h="2162200">
                <a:moveTo>
                  <a:pt x="1380905" y="0"/>
                </a:moveTo>
                <a:lnTo>
                  <a:pt x="1666655" y="0"/>
                </a:lnTo>
                <a:lnTo>
                  <a:pt x="285750" y="2162200"/>
                </a:lnTo>
                <a:lnTo>
                  <a:pt x="0" y="2162200"/>
                </a:lnTo>
                <a:close/>
              </a:path>
            </a:pathLst>
          </a:custGeom>
          <a:solidFill>
            <a:srgbClr val="313D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dirty="0">
              <a:solidFill>
                <a:srgbClr val="3D3D3D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34" name="直接连接符 33"/>
          <p:cNvCxnSpPr/>
          <p:nvPr/>
        </p:nvCxnSpPr>
        <p:spPr bwMode="auto">
          <a:xfrm flipH="1">
            <a:off x="4900254" y="443185"/>
            <a:ext cx="936997" cy="142102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13"/>
          <p:cNvSpPr txBox="1">
            <a:spLocks noChangeArrowheads="1"/>
          </p:cNvSpPr>
          <p:nvPr/>
        </p:nvSpPr>
        <p:spPr bwMode="auto">
          <a:xfrm>
            <a:off x="1181895" y="1044782"/>
            <a:ext cx="2390771" cy="73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4800" b="1" dirty="0">
                <a:solidFill>
                  <a:srgbClr val="BD253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Part   1</a:t>
            </a:r>
          </a:p>
        </p:txBody>
      </p:sp>
      <p:sp>
        <p:nvSpPr>
          <p:cNvPr id="23" name="文本框 1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58202" y="2298196"/>
            <a:ext cx="5525040" cy="71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4800" b="1" dirty="0">
                <a:solidFill>
                  <a:srgbClr val="FFFFFF"/>
                </a:solidFill>
                <a:latin typeface="+mn-ea"/>
                <a:ea typeface="+mn-ea"/>
              </a:rPr>
              <a:t>前期工作回顾</a:t>
            </a:r>
          </a:p>
        </p:txBody>
      </p:sp>
      <p:sp>
        <p:nvSpPr>
          <p:cNvPr id="24" name="Freeform 21"/>
          <p:cNvSpPr>
            <a:spLocks noEditPoints="1"/>
          </p:cNvSpPr>
          <p:nvPr/>
        </p:nvSpPr>
        <p:spPr bwMode="auto">
          <a:xfrm>
            <a:off x="4286563" y="3455507"/>
            <a:ext cx="219489" cy="220797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2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5" name="Freeform 21"/>
          <p:cNvSpPr>
            <a:spLocks noEditPoints="1"/>
          </p:cNvSpPr>
          <p:nvPr/>
        </p:nvSpPr>
        <p:spPr bwMode="auto">
          <a:xfrm>
            <a:off x="6233596" y="3455507"/>
            <a:ext cx="219489" cy="220797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2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8" name="Freeform 21"/>
          <p:cNvSpPr>
            <a:spLocks noEditPoints="1"/>
          </p:cNvSpPr>
          <p:nvPr/>
        </p:nvSpPr>
        <p:spPr bwMode="auto">
          <a:xfrm>
            <a:off x="4286563" y="3855134"/>
            <a:ext cx="219489" cy="220797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2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5" name="Freeform 21"/>
          <p:cNvSpPr>
            <a:spLocks noEditPoints="1"/>
          </p:cNvSpPr>
          <p:nvPr/>
        </p:nvSpPr>
        <p:spPr bwMode="auto">
          <a:xfrm>
            <a:off x="6233551" y="3855134"/>
            <a:ext cx="219489" cy="220797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2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6" name="TextBox 9"/>
          <p:cNvSpPr txBox="1"/>
          <p:nvPr/>
        </p:nvSpPr>
        <p:spPr>
          <a:xfrm>
            <a:off x="4506053" y="3381264"/>
            <a:ext cx="1734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1400" dirty="0">
                <a:solidFill>
                  <a:schemeClr val="bg1"/>
                </a:solidFill>
                <a:latin typeface="+mn-ea"/>
                <a:ea typeface="+mn-ea"/>
              </a:rPr>
              <a:t>任务完成情况</a:t>
            </a:r>
          </a:p>
        </p:txBody>
      </p:sp>
      <p:sp>
        <p:nvSpPr>
          <p:cNvPr id="37" name="TextBox 10"/>
          <p:cNvSpPr txBox="1"/>
          <p:nvPr/>
        </p:nvSpPr>
        <p:spPr>
          <a:xfrm>
            <a:off x="4506053" y="3790777"/>
            <a:ext cx="1537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1400" dirty="0">
                <a:solidFill>
                  <a:schemeClr val="bg1"/>
                </a:solidFill>
                <a:latin typeface="+mn-ea"/>
                <a:ea typeface="+mn-ea"/>
              </a:rPr>
              <a:t>四个引领</a:t>
            </a:r>
          </a:p>
        </p:txBody>
      </p:sp>
      <p:sp>
        <p:nvSpPr>
          <p:cNvPr id="38" name="TextBox 13"/>
          <p:cNvSpPr txBox="1"/>
          <p:nvPr/>
        </p:nvSpPr>
        <p:spPr>
          <a:xfrm>
            <a:off x="6428842" y="3381264"/>
            <a:ext cx="1968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1400" dirty="0">
                <a:solidFill>
                  <a:schemeClr val="bg1"/>
                </a:solidFill>
                <a:latin typeface="+mn-ea"/>
                <a:ea typeface="+mn-ea"/>
              </a:rPr>
              <a:t>关键指标三升三降</a:t>
            </a:r>
          </a:p>
        </p:txBody>
      </p:sp>
      <p:sp>
        <p:nvSpPr>
          <p:cNvPr id="39" name="TextBox 14"/>
          <p:cNvSpPr txBox="1"/>
          <p:nvPr/>
        </p:nvSpPr>
        <p:spPr>
          <a:xfrm>
            <a:off x="6428843" y="3790777"/>
            <a:ext cx="1987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1400" dirty="0">
                <a:solidFill>
                  <a:schemeClr val="bg1"/>
                </a:solidFill>
                <a:latin typeface="+mn-ea"/>
                <a:ea typeface="+mn-ea"/>
              </a:rPr>
              <a:t>营销竞赛情况</a:t>
            </a:r>
          </a:p>
        </p:txBody>
      </p:sp>
      <p:sp>
        <p:nvSpPr>
          <p:cNvPr id="52" name="TextBox 10"/>
          <p:cNvSpPr txBox="1"/>
          <p:nvPr/>
        </p:nvSpPr>
        <p:spPr>
          <a:xfrm>
            <a:off x="4447524" y="4206249"/>
            <a:ext cx="1968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1400" dirty="0">
                <a:solidFill>
                  <a:schemeClr val="bg1"/>
                </a:solidFill>
                <a:latin typeface="+mn-ea"/>
                <a:ea typeface="+mn-ea"/>
              </a:rPr>
              <a:t>重点工作时间节点</a:t>
            </a:r>
          </a:p>
        </p:txBody>
      </p:sp>
      <p:sp>
        <p:nvSpPr>
          <p:cNvPr id="53" name="Freeform 21"/>
          <p:cNvSpPr>
            <a:spLocks noEditPoints="1"/>
          </p:cNvSpPr>
          <p:nvPr/>
        </p:nvSpPr>
        <p:spPr bwMode="auto">
          <a:xfrm>
            <a:off x="4290081" y="4280492"/>
            <a:ext cx="219489" cy="220797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20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4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4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4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29" grpId="0" animBg="1"/>
          <p:bldP spid="30" grpId="0" animBg="1"/>
          <p:bldP spid="31" grpId="0" animBg="1"/>
          <p:bldP spid="33" grpId="0" animBg="1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4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4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4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29" grpId="0" animBg="1"/>
          <p:bldP spid="30" grpId="0" animBg="1"/>
          <p:bldP spid="31" grpId="0" animBg="1"/>
          <p:bldP spid="33" grpId="0" animBg="1"/>
          <p:bldP spid="40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954405" y="1259205"/>
          <a:ext cx="63500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1103925" y="310906"/>
            <a:ext cx="511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zh-CN" altLang="en-US" sz="32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rPr>
              <a:t>任务完成情况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410544" y="0"/>
            <a:ext cx="681278" cy="895681"/>
          </a:xfrm>
          <a:prstGeom prst="rect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/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47862" y="384930"/>
            <a:ext cx="406642" cy="406640"/>
            <a:chOff x="2715905" y="-1569492"/>
            <a:chExt cx="504967" cy="504965"/>
          </a:xfrm>
        </p:grpSpPr>
        <p:sp>
          <p:nvSpPr>
            <p:cNvPr id="4" name="椭圆 3"/>
            <p:cNvSpPr/>
            <p:nvPr/>
          </p:nvSpPr>
          <p:spPr bwMode="auto">
            <a:xfrm>
              <a:off x="2715905" y="-1569492"/>
              <a:ext cx="504967" cy="50496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2866412" y="-1499768"/>
              <a:ext cx="237492" cy="365515"/>
            </a:xfrm>
            <a:custGeom>
              <a:avLst/>
              <a:gdLst>
                <a:gd name="connsiteX0" fmla="*/ 100900 w 437806"/>
                <a:gd name="connsiteY0" fmla="*/ 0 h 673810"/>
                <a:gd name="connsiteX1" fmla="*/ 437806 w 437806"/>
                <a:gd name="connsiteY1" fmla="*/ 336905 h 673810"/>
                <a:gd name="connsiteX2" fmla="*/ 100900 w 437806"/>
                <a:gd name="connsiteY2" fmla="*/ 673810 h 673810"/>
                <a:gd name="connsiteX3" fmla="*/ 0 w 437806"/>
                <a:gd name="connsiteY3" fmla="*/ 572910 h 673810"/>
                <a:gd name="connsiteX4" fmla="*/ 236006 w 437806"/>
                <a:gd name="connsiteY4" fmla="*/ 336905 h 673810"/>
                <a:gd name="connsiteX5" fmla="*/ 0 w 437806"/>
                <a:gd name="connsiteY5" fmla="*/ 100900 h 67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7806" h="673810">
                  <a:moveTo>
                    <a:pt x="100900" y="0"/>
                  </a:moveTo>
                  <a:lnTo>
                    <a:pt x="437806" y="336905"/>
                  </a:lnTo>
                  <a:lnTo>
                    <a:pt x="100900" y="673810"/>
                  </a:lnTo>
                  <a:lnTo>
                    <a:pt x="0" y="572910"/>
                  </a:lnTo>
                  <a:lnTo>
                    <a:pt x="236006" y="336905"/>
                  </a:lnTo>
                  <a:lnTo>
                    <a:pt x="0" y="10090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9" name="矩形 28"/>
          <p:cNvSpPr/>
          <p:nvPr/>
        </p:nvSpPr>
        <p:spPr bwMode="auto">
          <a:xfrm>
            <a:off x="7703985" y="-3"/>
            <a:ext cx="4493572" cy="6858003"/>
          </a:xfrm>
          <a:prstGeom prst="rect">
            <a:avLst/>
          </a:prstGeom>
          <a:pattFill prst="ltUpDiag">
            <a:fgClr>
              <a:schemeClr val="accent3"/>
            </a:fgClr>
            <a:bgClr>
              <a:schemeClr val="accent2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8225582" y="1259183"/>
            <a:ext cx="3309485" cy="373127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zh-CN" altLang="zh-CN" sz="2000" kern="100" dirty="0">
                <a:solidFill>
                  <a:schemeClr val="bg1"/>
                </a:solidFill>
                <a:latin typeface="+mj-ea"/>
                <a:ea typeface="+mj-ea"/>
              </a:rPr>
              <a:t>紧紧围绕</a:t>
            </a:r>
            <a:r>
              <a:rPr lang="zh-CN" altLang="en-US" sz="2000" kern="100" dirty="0">
                <a:solidFill>
                  <a:schemeClr val="bg1"/>
                </a:solidFill>
                <a:latin typeface="+mj-ea"/>
                <a:ea typeface="+mj-ea"/>
              </a:rPr>
              <a:t>金融业务余额新增的</a:t>
            </a:r>
            <a:r>
              <a:rPr lang="zh-CN" altLang="zh-CN" sz="2000" kern="100" dirty="0">
                <a:solidFill>
                  <a:schemeClr val="bg1"/>
                </a:solidFill>
                <a:latin typeface="+mj-ea"/>
                <a:ea typeface="+mj-ea"/>
              </a:rPr>
              <a:t>发展重点，确定</a:t>
            </a:r>
            <a:r>
              <a:rPr lang="zh-CN" altLang="zh-CN" sz="2000" kern="100">
                <a:solidFill>
                  <a:schemeClr val="bg1"/>
                </a:solidFill>
                <a:latin typeface="+mj-ea"/>
                <a:ea typeface="+mj-ea"/>
              </a:rPr>
              <a:t>全市圆梦</a:t>
            </a:r>
            <a:r>
              <a:rPr lang="en-US" altLang="zh-CN" sz="2000" kern="100">
                <a:solidFill>
                  <a:schemeClr val="bg1"/>
                </a:solidFill>
                <a:latin typeface="+mj-ea"/>
                <a:ea typeface="+mj-ea"/>
              </a:rPr>
              <a:t>200</a:t>
            </a:r>
            <a:r>
              <a:rPr lang="zh-CN" altLang="en-US" sz="2000" kern="100">
                <a:solidFill>
                  <a:schemeClr val="bg1"/>
                </a:solidFill>
                <a:latin typeface="+mj-ea"/>
                <a:ea typeface="+mj-ea"/>
              </a:rPr>
              <a:t>万</a:t>
            </a:r>
            <a:r>
              <a:rPr lang="zh-CN" altLang="zh-CN" sz="2000" kern="100">
                <a:solidFill>
                  <a:schemeClr val="bg1"/>
                </a:solidFill>
                <a:latin typeface="+mj-ea"/>
                <a:ea typeface="+mj-ea"/>
              </a:rPr>
              <a:t>、追梦</a:t>
            </a:r>
            <a:r>
              <a:rPr lang="en-US" altLang="zh-CN" sz="2000" b="1" kern="100">
                <a:solidFill>
                  <a:srgbClr val="FFFF00"/>
                </a:solidFill>
                <a:latin typeface="+mj-ea"/>
                <a:ea typeface="+mj-ea"/>
              </a:rPr>
              <a:t>230</a:t>
            </a:r>
            <a:r>
              <a:rPr lang="zh-CN" altLang="en-US" sz="2000" b="1" kern="100">
                <a:solidFill>
                  <a:srgbClr val="FFFF00"/>
                </a:solidFill>
                <a:latin typeface="+mj-ea"/>
                <a:ea typeface="+mj-ea"/>
              </a:rPr>
              <a:t>万</a:t>
            </a:r>
            <a:r>
              <a:rPr lang="zh-CN" altLang="zh-CN" sz="2000" kern="100">
                <a:solidFill>
                  <a:schemeClr val="bg1"/>
                </a:solidFill>
                <a:latin typeface="+mj-ea"/>
                <a:ea typeface="+mj-ea"/>
              </a:rPr>
              <a:t>发展</a:t>
            </a:r>
            <a:r>
              <a:rPr lang="zh-CN" altLang="zh-CN" sz="2000" kern="100" dirty="0">
                <a:solidFill>
                  <a:schemeClr val="bg1"/>
                </a:solidFill>
                <a:latin typeface="+mj-ea"/>
                <a:ea typeface="+mj-ea"/>
              </a:rPr>
              <a:t>目标，全年新增</a:t>
            </a:r>
            <a:r>
              <a:rPr lang="zh-CN" altLang="zh-CN" sz="2000" kern="100">
                <a:solidFill>
                  <a:schemeClr val="bg1"/>
                </a:solidFill>
                <a:latin typeface="+mj-ea"/>
                <a:ea typeface="+mj-ea"/>
              </a:rPr>
              <a:t>余额从</a:t>
            </a:r>
            <a:r>
              <a:rPr lang="en-US" altLang="zh-CN" sz="2000" kern="100">
                <a:solidFill>
                  <a:schemeClr val="bg1"/>
                </a:solidFill>
                <a:latin typeface="+mj-ea"/>
                <a:ea typeface="+mj-ea"/>
              </a:rPr>
              <a:t>100</a:t>
            </a:r>
            <a:r>
              <a:rPr lang="zh-CN" altLang="en-US" sz="2000" kern="100">
                <a:solidFill>
                  <a:schemeClr val="bg1"/>
                </a:solidFill>
                <a:latin typeface="+mj-ea"/>
                <a:ea typeface="+mj-ea"/>
              </a:rPr>
              <a:t>万</a:t>
            </a:r>
            <a:r>
              <a:rPr lang="zh-CN" altLang="zh-CN" sz="2000" kern="100">
                <a:solidFill>
                  <a:schemeClr val="bg1"/>
                </a:solidFill>
                <a:latin typeface="+mj-ea"/>
                <a:ea typeface="+mj-ea"/>
              </a:rPr>
              <a:t>平台上升至</a:t>
            </a:r>
            <a:r>
              <a:rPr lang="en-US" altLang="zh-CN" sz="2000" kern="100">
                <a:solidFill>
                  <a:schemeClr val="bg1"/>
                </a:solidFill>
                <a:latin typeface="+mj-ea"/>
                <a:ea typeface="+mj-ea"/>
              </a:rPr>
              <a:t>200</a:t>
            </a:r>
            <a:r>
              <a:rPr lang="zh-CN" altLang="en-US" sz="2000" kern="100">
                <a:solidFill>
                  <a:schemeClr val="bg1"/>
                </a:solidFill>
                <a:latin typeface="+mj-ea"/>
                <a:ea typeface="+mj-ea"/>
              </a:rPr>
              <a:t>万</a:t>
            </a:r>
            <a:r>
              <a:rPr lang="zh-CN" altLang="zh-CN" sz="2000" kern="100">
                <a:solidFill>
                  <a:schemeClr val="bg1"/>
                </a:solidFill>
                <a:latin typeface="+mj-ea"/>
                <a:ea typeface="+mj-ea"/>
              </a:rPr>
              <a:t>平台，达到</a:t>
            </a:r>
            <a:r>
              <a:rPr lang="en-US" altLang="zh-CN" sz="2000" b="1" kern="100">
                <a:solidFill>
                  <a:srgbClr val="FFFF00"/>
                </a:solidFill>
                <a:latin typeface="+mj-ea"/>
                <a:ea typeface="+mj-ea"/>
              </a:rPr>
              <a:t>247.6</a:t>
            </a:r>
            <a:r>
              <a:rPr lang="zh-CN" altLang="en-US" sz="2000" b="1" kern="100">
                <a:solidFill>
                  <a:srgbClr val="FFFF00"/>
                </a:solidFill>
                <a:latin typeface="+mj-ea"/>
                <a:ea typeface="+mj-ea"/>
              </a:rPr>
              <a:t>万</a:t>
            </a:r>
            <a:r>
              <a:rPr lang="zh-CN" altLang="zh-CN" sz="2000" b="1" kern="100">
                <a:solidFill>
                  <a:srgbClr val="FFFF00"/>
                </a:solidFill>
                <a:latin typeface="+mj-ea"/>
                <a:ea typeface="+mj-ea"/>
              </a:rPr>
              <a:t>元</a:t>
            </a:r>
            <a:r>
              <a:rPr lang="zh-CN" altLang="zh-CN" sz="2000" kern="100" dirty="0">
                <a:solidFill>
                  <a:schemeClr val="bg1"/>
                </a:solidFill>
                <a:latin typeface="+mj-ea"/>
                <a:ea typeface="+mj-ea"/>
              </a:rPr>
              <a:t>；新增综合</a:t>
            </a:r>
            <a:r>
              <a:rPr lang="zh-CN" altLang="zh-CN" sz="2000" kern="100">
                <a:solidFill>
                  <a:schemeClr val="bg1"/>
                </a:solidFill>
                <a:latin typeface="+mj-ea"/>
                <a:ea typeface="+mj-ea"/>
              </a:rPr>
              <a:t>资产从</a:t>
            </a:r>
            <a:r>
              <a:rPr lang="en-US" altLang="zh-CN" sz="2000" kern="100">
                <a:solidFill>
                  <a:schemeClr val="bg1"/>
                </a:solidFill>
                <a:latin typeface="+mj-ea"/>
                <a:ea typeface="+mj-ea"/>
              </a:rPr>
              <a:t>200</a:t>
            </a:r>
            <a:r>
              <a:rPr lang="zh-CN" altLang="en-US" sz="2000" kern="100">
                <a:solidFill>
                  <a:schemeClr val="bg1"/>
                </a:solidFill>
                <a:latin typeface="+mj-ea"/>
                <a:ea typeface="+mj-ea"/>
              </a:rPr>
              <a:t>万</a:t>
            </a:r>
            <a:r>
              <a:rPr lang="zh-CN" altLang="zh-CN" sz="2000" kern="100">
                <a:solidFill>
                  <a:schemeClr val="bg1"/>
                </a:solidFill>
                <a:latin typeface="+mj-ea"/>
                <a:ea typeface="+mj-ea"/>
              </a:rPr>
              <a:t>平台上升至</a:t>
            </a:r>
            <a:r>
              <a:rPr lang="en-US" altLang="zh-CN" sz="2000" kern="100">
                <a:solidFill>
                  <a:schemeClr val="bg1"/>
                </a:solidFill>
                <a:latin typeface="+mj-ea"/>
                <a:ea typeface="+mj-ea"/>
              </a:rPr>
              <a:t>300</a:t>
            </a:r>
            <a:r>
              <a:rPr lang="zh-CN" altLang="en-US" sz="2000" kern="100">
                <a:solidFill>
                  <a:schemeClr val="bg1"/>
                </a:solidFill>
                <a:latin typeface="+mj-ea"/>
                <a:ea typeface="+mj-ea"/>
              </a:rPr>
              <a:t>万</a:t>
            </a:r>
            <a:r>
              <a:rPr lang="zh-CN" altLang="zh-CN" sz="2000" kern="100">
                <a:solidFill>
                  <a:schemeClr val="bg1"/>
                </a:solidFill>
                <a:latin typeface="+mj-ea"/>
                <a:ea typeface="+mj-ea"/>
              </a:rPr>
              <a:t>平台，达到</a:t>
            </a:r>
            <a:r>
              <a:rPr lang="en-US" altLang="zh-CN" sz="2000" kern="100">
                <a:solidFill>
                  <a:schemeClr val="bg1"/>
                </a:solidFill>
                <a:latin typeface="+mj-ea"/>
                <a:ea typeface="+mj-ea"/>
              </a:rPr>
              <a:t>310.11</a:t>
            </a:r>
            <a:r>
              <a:rPr lang="zh-CN" altLang="en-US" sz="2000" kern="100">
                <a:solidFill>
                  <a:schemeClr val="bg1"/>
                </a:solidFill>
                <a:latin typeface="+mj-ea"/>
                <a:ea typeface="+mj-ea"/>
              </a:rPr>
              <a:t>万</a:t>
            </a:r>
            <a:r>
              <a:rPr lang="zh-CN" altLang="zh-CN" sz="2000" kern="100">
                <a:solidFill>
                  <a:schemeClr val="bg1"/>
                </a:solidFill>
                <a:latin typeface="+mj-ea"/>
                <a:ea typeface="+mj-ea"/>
              </a:rPr>
              <a:t>元</a:t>
            </a:r>
            <a:r>
              <a:rPr lang="zh-CN" altLang="zh-CN" sz="2000" kern="100" dirty="0">
                <a:solidFill>
                  <a:schemeClr val="bg1"/>
                </a:solidFill>
                <a:latin typeface="+mj-ea"/>
                <a:ea typeface="+mj-ea"/>
              </a:rPr>
              <a:t>。</a:t>
            </a:r>
          </a:p>
        </p:txBody>
      </p:sp>
      <p:sp>
        <p:nvSpPr>
          <p:cNvPr id="49" name="矩形 48"/>
          <p:cNvSpPr/>
          <p:nvPr/>
        </p:nvSpPr>
        <p:spPr bwMode="auto">
          <a:xfrm>
            <a:off x="8340363" y="1141367"/>
            <a:ext cx="1237569" cy="457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5115536" y="3229740"/>
            <a:ext cx="2303780" cy="39878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000">
                <a:latin typeface="+mn-ea"/>
                <a:ea typeface="+mn-ea"/>
              </a:rPr>
              <a:t>实绩超出计划</a:t>
            </a:r>
            <a:r>
              <a:rPr lang="en-US" altLang="zh-CN" sz="2000">
                <a:latin typeface="Impact" panose="020B0806030902050204" pitchFamily="34" charset="0"/>
              </a:rPr>
              <a:t>7.65%</a:t>
            </a:r>
            <a:endParaRPr lang="zh-CN" altLang="en-US" sz="2000" dirty="0"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 animBg="1"/>
      <p:bldP spid="50" grpId="0"/>
      <p:bldP spid="5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29" y="440044"/>
            <a:ext cx="12237023" cy="2983155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-22829" y="-86"/>
            <a:ext cx="12253595" cy="3423285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848517" y="1688587"/>
            <a:ext cx="3409950" cy="4152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4391819" y="1688587"/>
            <a:ext cx="3409950" cy="4152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7935121" y="1688587"/>
            <a:ext cx="3409950" cy="4152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1" name="图表 40"/>
          <p:cNvGraphicFramePr/>
          <p:nvPr/>
        </p:nvGraphicFramePr>
        <p:xfrm>
          <a:off x="991394" y="3008283"/>
          <a:ext cx="3089273" cy="2612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2" name="图表 41"/>
          <p:cNvGraphicFramePr/>
          <p:nvPr/>
        </p:nvGraphicFramePr>
        <p:xfrm>
          <a:off x="4628171" y="3008283"/>
          <a:ext cx="2995798" cy="2612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3" name="图表 42"/>
          <p:cNvGraphicFramePr/>
          <p:nvPr/>
        </p:nvGraphicFramePr>
        <p:xfrm>
          <a:off x="8077998" y="3008283"/>
          <a:ext cx="3089273" cy="2612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4" name="矩形 43"/>
          <p:cNvSpPr/>
          <p:nvPr/>
        </p:nvSpPr>
        <p:spPr>
          <a:xfrm>
            <a:off x="848517" y="2002944"/>
            <a:ext cx="340995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总销量</a:t>
            </a:r>
          </a:p>
          <a:p>
            <a:pPr algn="ctr"/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单位：万元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391819" y="2002944"/>
            <a:ext cx="340995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主营业务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百分比</a:t>
            </a:r>
          </a:p>
        </p:txBody>
      </p:sp>
      <p:sp>
        <p:nvSpPr>
          <p:cNvPr id="46" name="矩形 45"/>
          <p:cNvSpPr/>
          <p:nvPr/>
        </p:nvSpPr>
        <p:spPr>
          <a:xfrm>
            <a:off x="7935121" y="2002944"/>
            <a:ext cx="339248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新媒体业务</a:t>
            </a:r>
            <a:endParaRPr lang="en-US" altLang="zh-CN" sz="240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单位：万元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TextBox 8"/>
          <p:cNvSpPr txBox="1"/>
          <p:nvPr/>
        </p:nvSpPr>
        <p:spPr>
          <a:xfrm>
            <a:off x="1277786" y="6152098"/>
            <a:ext cx="9696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p"/>
            </a:pPr>
            <a:r>
              <a:rPr lang="zh-CN" altLang="en-US" sz="1600">
                <a:solidFill>
                  <a:schemeClr val="tx2"/>
                </a:solidFill>
                <a:latin typeface="+mj-ea"/>
                <a:ea typeface="+mj-ea"/>
              </a:rPr>
              <a:t>上图示例数据可直接修改</a:t>
            </a:r>
            <a:r>
              <a:rPr lang="en-US" altLang="zh-CN" sz="1600">
                <a:solidFill>
                  <a:schemeClr val="tx2"/>
                </a:solidFill>
                <a:latin typeface="+mj-ea"/>
                <a:ea typeface="+mj-ea"/>
              </a:rPr>
              <a:t>EXCEL</a:t>
            </a:r>
            <a:r>
              <a:rPr lang="zh-CN" altLang="en-US" sz="1600">
                <a:solidFill>
                  <a:schemeClr val="tx2"/>
                </a:solidFill>
                <a:latin typeface="+mj-ea"/>
                <a:ea typeface="+mj-ea"/>
              </a:rPr>
              <a:t>表格，也可直接粘贴图表图片过来。</a:t>
            </a:r>
            <a:endParaRPr lang="zh-CN" altLang="en-US" sz="160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103925" y="310906"/>
            <a:ext cx="511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rPr>
              <a:t>任务完成情况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410544" y="0"/>
            <a:ext cx="681278" cy="895681"/>
          </a:xfrm>
          <a:prstGeom prst="rect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/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47862" y="384930"/>
            <a:ext cx="406642" cy="406640"/>
            <a:chOff x="2715905" y="-1569492"/>
            <a:chExt cx="504967" cy="504965"/>
          </a:xfrm>
        </p:grpSpPr>
        <p:sp>
          <p:nvSpPr>
            <p:cNvPr id="4" name="椭圆 3"/>
            <p:cNvSpPr/>
            <p:nvPr/>
          </p:nvSpPr>
          <p:spPr bwMode="auto">
            <a:xfrm>
              <a:off x="2715905" y="-1569492"/>
              <a:ext cx="504967" cy="50496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2866412" y="-1499768"/>
              <a:ext cx="237492" cy="365515"/>
            </a:xfrm>
            <a:custGeom>
              <a:avLst/>
              <a:gdLst>
                <a:gd name="connsiteX0" fmla="*/ 100900 w 437806"/>
                <a:gd name="connsiteY0" fmla="*/ 0 h 673810"/>
                <a:gd name="connsiteX1" fmla="*/ 437806 w 437806"/>
                <a:gd name="connsiteY1" fmla="*/ 336905 h 673810"/>
                <a:gd name="connsiteX2" fmla="*/ 100900 w 437806"/>
                <a:gd name="connsiteY2" fmla="*/ 673810 h 673810"/>
                <a:gd name="connsiteX3" fmla="*/ 0 w 437806"/>
                <a:gd name="connsiteY3" fmla="*/ 572910 h 673810"/>
                <a:gd name="connsiteX4" fmla="*/ 236006 w 437806"/>
                <a:gd name="connsiteY4" fmla="*/ 336905 h 673810"/>
                <a:gd name="connsiteX5" fmla="*/ 0 w 437806"/>
                <a:gd name="connsiteY5" fmla="*/ 100900 h 67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7806" h="673810">
                  <a:moveTo>
                    <a:pt x="100900" y="0"/>
                  </a:moveTo>
                  <a:lnTo>
                    <a:pt x="437806" y="336905"/>
                  </a:lnTo>
                  <a:lnTo>
                    <a:pt x="100900" y="673810"/>
                  </a:lnTo>
                  <a:lnTo>
                    <a:pt x="0" y="572910"/>
                  </a:lnTo>
                  <a:lnTo>
                    <a:pt x="236006" y="336905"/>
                  </a:lnTo>
                  <a:lnTo>
                    <a:pt x="0" y="10090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9" grpId="0" animBg="1"/>
      <p:bldP spid="40" grpId="0" animBg="1"/>
      <p:bldP spid="44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765" y="1769745"/>
            <a:ext cx="2663429" cy="45345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196" h="7141">
                <a:moveTo>
                  <a:pt x="0" y="0"/>
                </a:moveTo>
                <a:lnTo>
                  <a:pt x="4196" y="0"/>
                </a:lnTo>
                <a:lnTo>
                  <a:pt x="4196" y="22"/>
                </a:lnTo>
                <a:lnTo>
                  <a:pt x="4192" y="22"/>
                </a:lnTo>
                <a:lnTo>
                  <a:pt x="4192" y="7141"/>
                </a:lnTo>
                <a:lnTo>
                  <a:pt x="0" y="714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350" y="1769745"/>
            <a:ext cx="2663429" cy="45345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196" h="7141">
                <a:moveTo>
                  <a:pt x="4196" y="0"/>
                </a:moveTo>
                <a:lnTo>
                  <a:pt x="4196" y="7141"/>
                </a:lnTo>
                <a:lnTo>
                  <a:pt x="0" y="7141"/>
                </a:lnTo>
                <a:lnTo>
                  <a:pt x="0" y="0"/>
                </a:lnTo>
                <a:lnTo>
                  <a:pt x="4196" y="0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935" y="1769745"/>
            <a:ext cx="2663429" cy="45345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196" h="7141">
                <a:moveTo>
                  <a:pt x="4" y="0"/>
                </a:moveTo>
                <a:lnTo>
                  <a:pt x="4196" y="0"/>
                </a:lnTo>
                <a:lnTo>
                  <a:pt x="4196" y="7141"/>
                </a:lnTo>
                <a:lnTo>
                  <a:pt x="0" y="7141"/>
                </a:lnTo>
                <a:lnTo>
                  <a:pt x="0" y="7119"/>
                </a:lnTo>
                <a:lnTo>
                  <a:pt x="4" y="7119"/>
                </a:lnTo>
                <a:lnTo>
                  <a:pt x="4" y="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20" y="1769745"/>
            <a:ext cx="2663429" cy="45345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196" h="7141">
                <a:moveTo>
                  <a:pt x="4196" y="0"/>
                </a:moveTo>
                <a:lnTo>
                  <a:pt x="4196" y="7141"/>
                </a:lnTo>
                <a:lnTo>
                  <a:pt x="0" y="7141"/>
                </a:lnTo>
                <a:lnTo>
                  <a:pt x="0" y="0"/>
                </a:lnTo>
                <a:lnTo>
                  <a:pt x="4196" y="0"/>
                </a:lnTo>
                <a:close/>
              </a:path>
            </a:pathLst>
          </a:custGeom>
        </p:spPr>
      </p:pic>
      <p:sp>
        <p:nvSpPr>
          <p:cNvPr id="25" name="矩形 24"/>
          <p:cNvSpPr/>
          <p:nvPr/>
        </p:nvSpPr>
        <p:spPr>
          <a:xfrm>
            <a:off x="8982160" y="1770380"/>
            <a:ext cx="2664460" cy="4533900"/>
          </a:xfrm>
          <a:prstGeom prst="rect">
            <a:avLst/>
          </a:prstGeom>
          <a:solidFill>
            <a:schemeClr val="tx1">
              <a:alpha val="5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171290" y="1769745"/>
            <a:ext cx="2664460" cy="4533900"/>
          </a:xfrm>
          <a:prstGeom prst="rect">
            <a:avLst/>
          </a:prstGeom>
          <a:solidFill>
            <a:schemeClr val="tx1">
              <a:alpha val="5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360420" y="1769745"/>
            <a:ext cx="2664460" cy="4533900"/>
          </a:xfrm>
          <a:prstGeom prst="rect">
            <a:avLst/>
          </a:prstGeom>
          <a:solidFill>
            <a:schemeClr val="tx1">
              <a:alpha val="5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43953" y="1770380"/>
            <a:ext cx="2664460" cy="4533900"/>
          </a:xfrm>
          <a:prstGeom prst="rect">
            <a:avLst/>
          </a:prstGeom>
          <a:solidFill>
            <a:schemeClr val="tx1">
              <a:alpha val="5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103925" y="310906"/>
            <a:ext cx="511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zh-CN" altLang="en-US" sz="32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rPr>
              <a:t>任务完成情况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410544" y="0"/>
            <a:ext cx="681278" cy="895681"/>
          </a:xfrm>
          <a:prstGeom prst="rect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/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47862" y="384930"/>
            <a:ext cx="406642" cy="406640"/>
            <a:chOff x="2715905" y="-1569492"/>
            <a:chExt cx="504967" cy="504965"/>
          </a:xfrm>
        </p:grpSpPr>
        <p:sp>
          <p:nvSpPr>
            <p:cNvPr id="4" name="椭圆 3"/>
            <p:cNvSpPr/>
            <p:nvPr/>
          </p:nvSpPr>
          <p:spPr bwMode="auto">
            <a:xfrm>
              <a:off x="2715905" y="-1569492"/>
              <a:ext cx="504967" cy="50496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2866412" y="-1499768"/>
              <a:ext cx="237492" cy="365515"/>
            </a:xfrm>
            <a:custGeom>
              <a:avLst/>
              <a:gdLst>
                <a:gd name="connsiteX0" fmla="*/ 100900 w 437806"/>
                <a:gd name="connsiteY0" fmla="*/ 0 h 673810"/>
                <a:gd name="connsiteX1" fmla="*/ 437806 w 437806"/>
                <a:gd name="connsiteY1" fmla="*/ 336905 h 673810"/>
                <a:gd name="connsiteX2" fmla="*/ 100900 w 437806"/>
                <a:gd name="connsiteY2" fmla="*/ 673810 h 673810"/>
                <a:gd name="connsiteX3" fmla="*/ 0 w 437806"/>
                <a:gd name="connsiteY3" fmla="*/ 572910 h 673810"/>
                <a:gd name="connsiteX4" fmla="*/ 236006 w 437806"/>
                <a:gd name="connsiteY4" fmla="*/ 336905 h 673810"/>
                <a:gd name="connsiteX5" fmla="*/ 0 w 437806"/>
                <a:gd name="connsiteY5" fmla="*/ 100900 h 67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7806" h="673810">
                  <a:moveTo>
                    <a:pt x="100900" y="0"/>
                  </a:moveTo>
                  <a:lnTo>
                    <a:pt x="437806" y="336905"/>
                  </a:lnTo>
                  <a:lnTo>
                    <a:pt x="100900" y="673810"/>
                  </a:lnTo>
                  <a:lnTo>
                    <a:pt x="0" y="572910"/>
                  </a:lnTo>
                  <a:lnTo>
                    <a:pt x="236006" y="336905"/>
                  </a:lnTo>
                  <a:lnTo>
                    <a:pt x="0" y="10090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3050382" y="1011088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4848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跨越发展  硕果累累</a:t>
            </a:r>
            <a:endParaRPr lang="zh-CN" altLang="en-US" sz="2800" b="1" dirty="0">
              <a:solidFill>
                <a:srgbClr val="4848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6"/>
          <p:cNvSpPr txBox="1"/>
          <p:nvPr/>
        </p:nvSpPr>
        <p:spPr>
          <a:xfrm>
            <a:off x="839685" y="4097416"/>
            <a:ext cx="2081836" cy="139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海西分公司在省公司农村电商标杆示范县建设中荣获“黄金标杆”称号。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146498" y="4097595"/>
            <a:ext cx="2358191" cy="1726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>
                <a:latin typeface="+mn-ea"/>
                <a:ea typeface="+mn-ea"/>
              </a:defRPr>
            </a:lvl1pPr>
          </a:lstStyle>
          <a:p>
            <a:pPr lvl="0">
              <a:defRPr/>
            </a:pPr>
            <a:r>
              <a:rPr lang="zh-CN" altLang="en-US">
                <a:solidFill>
                  <a:schemeClr val="bg1"/>
                </a:solidFill>
              </a:rPr>
              <a:t>坚决贯彻省公司工作要求，以“转型、对标、三互”为抓手，落实“四个常态化”工作要求。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9" name="TextBox 30"/>
          <p:cNvSpPr txBox="1"/>
          <p:nvPr/>
        </p:nvSpPr>
        <p:spPr>
          <a:xfrm>
            <a:off x="6501856" y="4097595"/>
            <a:ext cx="2007244" cy="1726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>
                <a:latin typeface="+mn-ea"/>
                <a:ea typeface="+mn-ea"/>
              </a:defRPr>
            </a:lvl1pPr>
          </a:lstStyle>
          <a:p>
            <a:pPr lvl="0">
              <a:defRPr/>
            </a:pPr>
            <a:r>
              <a:rPr lang="zh-CN" altLang="en-US">
                <a:solidFill>
                  <a:schemeClr val="bg1"/>
                </a:solidFill>
              </a:rPr>
              <a:t>全年实现业务收入</a:t>
            </a:r>
            <a:r>
              <a:rPr lang="en-US" altLang="zh-CN">
                <a:solidFill>
                  <a:schemeClr val="bg1"/>
                </a:solidFill>
              </a:rPr>
              <a:t>26207</a:t>
            </a:r>
            <a:r>
              <a:rPr lang="zh-CN" altLang="en-US">
                <a:solidFill>
                  <a:schemeClr val="bg1"/>
                </a:solidFill>
              </a:rPr>
              <a:t>万元，完成省分公司预算（</a:t>
            </a:r>
            <a:r>
              <a:rPr lang="en-US" altLang="zh-CN">
                <a:solidFill>
                  <a:schemeClr val="bg1"/>
                </a:solidFill>
              </a:rPr>
              <a:t>23845</a:t>
            </a:r>
            <a:r>
              <a:rPr lang="zh-CN" altLang="en-US">
                <a:solidFill>
                  <a:schemeClr val="bg1"/>
                </a:solidFill>
              </a:rPr>
              <a:t>万元）的</a:t>
            </a:r>
            <a:r>
              <a:rPr lang="en-US" altLang="zh-CN">
                <a:solidFill>
                  <a:schemeClr val="bg1"/>
                </a:solidFill>
              </a:rPr>
              <a:t>109.91%</a:t>
            </a:r>
            <a:r>
              <a:rPr lang="zh-CN" altLang="en-US">
                <a:solidFill>
                  <a:schemeClr val="bg1"/>
                </a:solidFill>
              </a:rPr>
              <a:t>。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0" name="TextBox 32"/>
          <p:cNvSpPr txBox="1"/>
          <p:nvPr/>
        </p:nvSpPr>
        <p:spPr>
          <a:xfrm>
            <a:off x="3678336" y="4097907"/>
            <a:ext cx="2007244" cy="1726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>
                <a:latin typeface="+mn-ea"/>
                <a:ea typeface="+mn-ea"/>
              </a:defRPr>
            </a:lvl1pPr>
          </a:lstStyle>
          <a:p>
            <a:pPr lvl="0">
              <a:defRPr/>
            </a:pPr>
            <a:r>
              <a:rPr lang="zh-CN" altLang="en-US">
                <a:solidFill>
                  <a:schemeClr val="bg1"/>
                </a:solidFill>
              </a:rPr>
              <a:t>重点考核业务收入</a:t>
            </a:r>
            <a:r>
              <a:rPr lang="en-US" altLang="zh-CN">
                <a:solidFill>
                  <a:schemeClr val="bg1"/>
                </a:solidFill>
              </a:rPr>
              <a:t>23000</a:t>
            </a:r>
            <a:r>
              <a:rPr lang="zh-CN" altLang="en-US">
                <a:solidFill>
                  <a:schemeClr val="bg1"/>
                </a:solidFill>
              </a:rPr>
              <a:t>万，增幅</a:t>
            </a:r>
            <a:r>
              <a:rPr lang="en-US" altLang="zh-CN">
                <a:solidFill>
                  <a:schemeClr val="bg1"/>
                </a:solidFill>
              </a:rPr>
              <a:t>18.63%</a:t>
            </a:r>
            <a:r>
              <a:rPr lang="zh-CN" altLang="en-US">
                <a:solidFill>
                  <a:schemeClr val="bg1"/>
                </a:solidFill>
              </a:rPr>
              <a:t>，进度、增幅双双位列全省第</a:t>
            </a:r>
            <a:r>
              <a:rPr lang="en-US" altLang="zh-CN">
                <a:solidFill>
                  <a:schemeClr val="bg1"/>
                </a:solidFill>
              </a:rPr>
              <a:t>1</a:t>
            </a:r>
            <a:r>
              <a:rPr lang="zh-CN" altLang="en-US">
                <a:solidFill>
                  <a:schemeClr val="bg1"/>
                </a:solidFill>
              </a:rPr>
              <a:t>位。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4" name="矩形: 圆角 43"/>
          <p:cNvSpPr/>
          <p:nvPr/>
        </p:nvSpPr>
        <p:spPr bwMode="auto">
          <a:xfrm>
            <a:off x="1017270" y="2252980"/>
            <a:ext cx="1725930" cy="793115"/>
          </a:xfrm>
          <a:prstGeom prst="roundRect">
            <a:avLst>
              <a:gd name="adj" fmla="val 7387"/>
            </a:avLst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vert="horz" wrap="square" lIns="0" tIns="0" rIns="0" bIns="0" numCol="1" rtlCol="0" anchor="ctr" anchorCtr="0" compatLnSpc="1"/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</a:rPr>
              <a:t>荣誉方面</a:t>
            </a:r>
          </a:p>
        </p:txBody>
      </p:sp>
      <p:pic>
        <p:nvPicPr>
          <p:cNvPr id="16" name="图片 15" descr="D:\兼职\觅知网\20191210\51miz-P1502804-A29F4154.jpg51miz-P1502804-A29F4154"/>
          <p:cNvPicPr>
            <a:picLocks noChangeAspect="1"/>
          </p:cNvPicPr>
          <p:nvPr/>
        </p:nvPicPr>
        <p:blipFill rotWithShape="1">
          <a:blip/>
          <a:srcRect l="49882" t="21584" r="50095" b="12810"/>
          <a:stretch>
            <a:fillRect/>
          </a:stretch>
        </p:blipFill>
        <p:spPr>
          <a:xfrm>
            <a:off x="6258560" y="1871980"/>
            <a:ext cx="2540" cy="452056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7119">
                <a:moveTo>
                  <a:pt x="4" y="0"/>
                </a:moveTo>
                <a:lnTo>
                  <a:pt x="4" y="7119"/>
                </a:lnTo>
                <a:lnTo>
                  <a:pt x="0" y="7119"/>
                </a:lnTo>
                <a:lnTo>
                  <a:pt x="0" y="0"/>
                </a:lnTo>
                <a:lnTo>
                  <a:pt x="4" y="0"/>
                </a:lnTo>
                <a:close/>
              </a:path>
            </a:pathLst>
          </a:custGeom>
        </p:spPr>
      </p:pic>
      <p:sp>
        <p:nvSpPr>
          <p:cNvPr id="26" name="矩形: 圆角 43"/>
          <p:cNvSpPr/>
          <p:nvPr/>
        </p:nvSpPr>
        <p:spPr bwMode="auto">
          <a:xfrm>
            <a:off x="6642735" y="2252980"/>
            <a:ext cx="1725930" cy="793115"/>
          </a:xfrm>
          <a:prstGeom prst="roundRect">
            <a:avLst>
              <a:gd name="adj" fmla="val 7387"/>
            </a:avLst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vert="horz" wrap="square" lIns="0" tIns="0" rIns="0" bIns="0" numCol="1" rtlCol="0" anchor="ctr" anchorCtr="0" compatLnSpc="1"/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</a:rPr>
              <a:t>紧盯收入</a:t>
            </a:r>
          </a:p>
        </p:txBody>
      </p:sp>
      <p:sp>
        <p:nvSpPr>
          <p:cNvPr id="30" name="矩形: 圆角 43"/>
          <p:cNvSpPr/>
          <p:nvPr/>
        </p:nvSpPr>
        <p:spPr bwMode="auto">
          <a:xfrm>
            <a:off x="3829685" y="2252980"/>
            <a:ext cx="1725930" cy="793115"/>
          </a:xfrm>
          <a:prstGeom prst="roundRect">
            <a:avLst>
              <a:gd name="adj" fmla="val 7387"/>
            </a:avLst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vert="horz" wrap="square" lIns="0" tIns="0" rIns="0" bIns="0" numCol="1" rtlCol="0" anchor="ctr" anchorCtr="0" compatLnSpc="1"/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</a:rPr>
              <a:t>增幅亮眼</a:t>
            </a:r>
          </a:p>
        </p:txBody>
      </p:sp>
      <p:sp>
        <p:nvSpPr>
          <p:cNvPr id="31" name="矩形: 圆角 43"/>
          <p:cNvSpPr/>
          <p:nvPr/>
        </p:nvSpPr>
        <p:spPr bwMode="auto">
          <a:xfrm>
            <a:off x="9454515" y="2252980"/>
            <a:ext cx="1725930" cy="793115"/>
          </a:xfrm>
          <a:prstGeom prst="roundRect">
            <a:avLst>
              <a:gd name="adj" fmla="val 7387"/>
            </a:avLst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vert="horz" wrap="square" lIns="0" tIns="0" rIns="0" bIns="0" numCol="1" rtlCol="0" anchor="ctr" anchorCtr="0" compatLnSpc="1"/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</a:rPr>
              <a:t>措施得力</a:t>
            </a:r>
          </a:p>
        </p:txBody>
      </p: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2" grpId="0" animBg="1"/>
      <p:bldP spid="20" grpId="0" animBg="1"/>
      <p:bldP spid="19" grpId="0" animBg="1"/>
      <p:bldP spid="27" grpId="0"/>
      <p:bldP spid="28" grpId="0"/>
      <p:bldP spid="29" grpId="0"/>
      <p:bldP spid="39" grpId="0"/>
      <p:bldP spid="40" grpId="0"/>
      <p:bldP spid="44" grpId="0" animBg="1"/>
      <p:bldP spid="26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 bwMode="auto">
          <a:xfrm>
            <a:off x="795" y="1258858"/>
            <a:ext cx="12196763" cy="493449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5" y="1255395"/>
            <a:ext cx="12197715" cy="4937760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120435" y="310906"/>
            <a:ext cx="511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zh-CN" altLang="en-US" sz="32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rPr>
              <a:t>关键指标三升三降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410544" y="0"/>
            <a:ext cx="681278" cy="895681"/>
          </a:xfrm>
          <a:prstGeom prst="rect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/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47862" y="384930"/>
            <a:ext cx="406642" cy="406640"/>
            <a:chOff x="2715905" y="-1569492"/>
            <a:chExt cx="504967" cy="504965"/>
          </a:xfrm>
        </p:grpSpPr>
        <p:sp>
          <p:nvSpPr>
            <p:cNvPr id="4" name="椭圆 3"/>
            <p:cNvSpPr/>
            <p:nvPr/>
          </p:nvSpPr>
          <p:spPr bwMode="auto">
            <a:xfrm>
              <a:off x="2715905" y="-1569492"/>
              <a:ext cx="504967" cy="50496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2866412" y="-1499768"/>
              <a:ext cx="237492" cy="365515"/>
            </a:xfrm>
            <a:custGeom>
              <a:avLst/>
              <a:gdLst>
                <a:gd name="connsiteX0" fmla="*/ 100900 w 437806"/>
                <a:gd name="connsiteY0" fmla="*/ 0 h 673810"/>
                <a:gd name="connsiteX1" fmla="*/ 437806 w 437806"/>
                <a:gd name="connsiteY1" fmla="*/ 336905 h 673810"/>
                <a:gd name="connsiteX2" fmla="*/ 100900 w 437806"/>
                <a:gd name="connsiteY2" fmla="*/ 673810 h 673810"/>
                <a:gd name="connsiteX3" fmla="*/ 0 w 437806"/>
                <a:gd name="connsiteY3" fmla="*/ 572910 h 673810"/>
                <a:gd name="connsiteX4" fmla="*/ 236006 w 437806"/>
                <a:gd name="connsiteY4" fmla="*/ 336905 h 673810"/>
                <a:gd name="connsiteX5" fmla="*/ 0 w 437806"/>
                <a:gd name="connsiteY5" fmla="*/ 100900 h 67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7806" h="673810">
                  <a:moveTo>
                    <a:pt x="100900" y="0"/>
                  </a:moveTo>
                  <a:lnTo>
                    <a:pt x="437806" y="336905"/>
                  </a:lnTo>
                  <a:lnTo>
                    <a:pt x="100900" y="673810"/>
                  </a:lnTo>
                  <a:lnTo>
                    <a:pt x="0" y="572910"/>
                  </a:lnTo>
                  <a:lnTo>
                    <a:pt x="236006" y="336905"/>
                  </a:lnTo>
                  <a:lnTo>
                    <a:pt x="0" y="10090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7" name="Freeform 6"/>
          <p:cNvSpPr>
            <a:spLocks noEditPoints="1"/>
          </p:cNvSpPr>
          <p:nvPr/>
        </p:nvSpPr>
        <p:spPr bwMode="auto">
          <a:xfrm rot="5400000">
            <a:off x="6400800" y="1406525"/>
            <a:ext cx="1311910" cy="1870710"/>
          </a:xfrm>
          <a:prstGeom prst="upArrow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8" name="Freeform 7"/>
          <p:cNvSpPr>
            <a:spLocks noEditPoints="1"/>
          </p:cNvSpPr>
          <p:nvPr/>
        </p:nvSpPr>
        <p:spPr bwMode="auto">
          <a:xfrm rot="5400000">
            <a:off x="6401463" y="2802891"/>
            <a:ext cx="1311910" cy="1837055"/>
          </a:xfrm>
          <a:prstGeom prst="upArrow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9" name="Freeform 8"/>
          <p:cNvSpPr>
            <a:spLocks noEditPoints="1"/>
          </p:cNvSpPr>
          <p:nvPr/>
        </p:nvSpPr>
        <p:spPr bwMode="auto">
          <a:xfrm rot="5400000">
            <a:off x="6408420" y="4157345"/>
            <a:ext cx="1311910" cy="1853565"/>
          </a:xfrm>
          <a:prstGeom prst="upArrow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9" name="Freeform 9"/>
          <p:cNvSpPr>
            <a:spLocks noEditPoints="1"/>
          </p:cNvSpPr>
          <p:nvPr/>
        </p:nvSpPr>
        <p:spPr bwMode="auto">
          <a:xfrm rot="5400000">
            <a:off x="4557395" y="4159885"/>
            <a:ext cx="1311910" cy="1847850"/>
          </a:xfrm>
          <a:prstGeom prst="downArrow">
            <a:avLst/>
          </a:prstGeom>
          <a:gradFill>
            <a:gsLst>
              <a:gs pos="54000">
                <a:schemeClr val="accent3">
                  <a:lumMod val="98000"/>
                  <a:lumOff val="2000"/>
                </a:schemeClr>
              </a:gs>
              <a:gs pos="0">
                <a:schemeClr val="accent3">
                  <a:lumMod val="90000"/>
                  <a:lumOff val="10000"/>
                </a:schemeClr>
              </a:gs>
              <a:gs pos="100000">
                <a:schemeClr val="accent3">
                  <a:lumMod val="85000"/>
                </a:schemeClr>
              </a:gs>
            </a:gsLst>
            <a:lin ang="5400000" scaled="1"/>
          </a:gra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0" name="Freeform 10"/>
          <p:cNvSpPr>
            <a:spLocks noEditPoints="1"/>
          </p:cNvSpPr>
          <p:nvPr/>
        </p:nvSpPr>
        <p:spPr bwMode="auto">
          <a:xfrm rot="5400000">
            <a:off x="4557395" y="2797175"/>
            <a:ext cx="1311910" cy="1847850"/>
          </a:xfrm>
          <a:prstGeom prst="downArrow">
            <a:avLst/>
          </a:prstGeom>
          <a:gradFill>
            <a:gsLst>
              <a:gs pos="54000">
                <a:schemeClr val="accent3">
                  <a:lumMod val="98000"/>
                  <a:lumOff val="2000"/>
                </a:schemeClr>
              </a:gs>
              <a:gs pos="0">
                <a:schemeClr val="accent3">
                  <a:lumMod val="90000"/>
                  <a:lumOff val="10000"/>
                </a:schemeClr>
              </a:gs>
              <a:gs pos="100000">
                <a:schemeClr val="accent3">
                  <a:lumMod val="85000"/>
                </a:schemeClr>
              </a:gs>
            </a:gsLst>
            <a:lin ang="5400000" scaled="1"/>
          </a:gra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1" name="Freeform 11"/>
          <p:cNvSpPr>
            <a:spLocks noEditPoints="1"/>
          </p:cNvSpPr>
          <p:nvPr/>
        </p:nvSpPr>
        <p:spPr bwMode="auto">
          <a:xfrm rot="5400000">
            <a:off x="4549140" y="1425575"/>
            <a:ext cx="1311910" cy="1831975"/>
          </a:xfrm>
          <a:prstGeom prst="downArrow">
            <a:avLst/>
          </a:prstGeom>
          <a:gradFill>
            <a:gsLst>
              <a:gs pos="54000">
                <a:schemeClr val="accent3">
                  <a:lumMod val="98000"/>
                  <a:lumOff val="2000"/>
                </a:schemeClr>
              </a:gs>
              <a:gs pos="0">
                <a:schemeClr val="accent3">
                  <a:lumMod val="90000"/>
                  <a:lumOff val="10000"/>
                </a:schemeClr>
              </a:gs>
              <a:gs pos="100000">
                <a:schemeClr val="accent3">
                  <a:lumMod val="85000"/>
                </a:schemeClr>
              </a:gs>
            </a:gsLst>
            <a:lin ang="5400000" scaled="1"/>
          </a:gra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152676" y="2079264"/>
            <a:ext cx="1192799" cy="58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kern="100" dirty="0">
                <a:solidFill>
                  <a:schemeClr val="bg1"/>
                </a:solidFill>
                <a:latin typeface="Impact" panose="020B0806030902050204" pitchFamily="34" charset="0"/>
              </a:rPr>
              <a:t>0.04%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279005" y="2202180"/>
            <a:ext cx="594995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kern="100" dirty="0">
                <a:solidFill>
                  <a:schemeClr val="bg1"/>
                </a:solidFill>
                <a:latin typeface="+mj-ea"/>
                <a:ea typeface="+mj-ea"/>
              </a:rPr>
              <a:t>提升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158837" y="3398357"/>
            <a:ext cx="130556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kern="100" dirty="0">
                <a:solidFill>
                  <a:schemeClr val="bg1"/>
                </a:solidFill>
                <a:latin typeface="Impact" panose="020B0806030902050204" pitchFamily="34" charset="0"/>
              </a:rPr>
              <a:t>37.64</a:t>
            </a:r>
            <a:r>
              <a:rPr lang="zh-CN" altLang="zh-CN" sz="2000" b="1" kern="100" dirty="0">
                <a:solidFill>
                  <a:schemeClr val="bg1"/>
                </a:solidFill>
                <a:latin typeface="Impact" panose="020B0806030902050204" pitchFamily="34" charset="0"/>
                <a:ea typeface="+mj-ea"/>
              </a:rPr>
              <a:t>元</a:t>
            </a:r>
          </a:p>
        </p:txBody>
      </p:sp>
      <p:sp>
        <p:nvSpPr>
          <p:cNvPr id="45" name="矩形 44"/>
          <p:cNvSpPr/>
          <p:nvPr/>
        </p:nvSpPr>
        <p:spPr>
          <a:xfrm>
            <a:off x="7326461" y="3552757"/>
            <a:ext cx="594958" cy="3385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kern="100" dirty="0">
                <a:solidFill>
                  <a:schemeClr val="bg1"/>
                </a:solidFill>
                <a:latin typeface="+mj-ea"/>
                <a:ea typeface="+mj-ea"/>
              </a:rPr>
              <a:t>提升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134165" y="4791652"/>
            <a:ext cx="135572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kern="100" dirty="0">
                <a:solidFill>
                  <a:schemeClr val="bg1"/>
                </a:solidFill>
                <a:latin typeface="Impact" panose="020B0806030902050204" pitchFamily="34" charset="0"/>
              </a:rPr>
              <a:t>4.98</a:t>
            </a:r>
            <a:r>
              <a:rPr lang="zh-CN" altLang="zh-CN" b="1" kern="100" dirty="0">
                <a:solidFill>
                  <a:schemeClr val="bg1"/>
                </a:solidFill>
                <a:latin typeface="Impact" panose="020B0806030902050204" pitchFamily="34" charset="0"/>
                <a:ea typeface="+mj-ea"/>
              </a:rPr>
              <a:t>万元</a:t>
            </a:r>
            <a:endParaRPr lang="zh-CN" altLang="en-US" b="1" kern="100" dirty="0">
              <a:solidFill>
                <a:schemeClr val="bg1"/>
              </a:solidFill>
              <a:latin typeface="Impact" panose="020B0806030902050204" pitchFamily="34" charset="0"/>
              <a:ea typeface="+mj-ea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350591" y="4914653"/>
            <a:ext cx="594958" cy="3385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kern="100" dirty="0">
                <a:solidFill>
                  <a:schemeClr val="bg1"/>
                </a:solidFill>
                <a:latin typeface="+mj-ea"/>
                <a:ea typeface="+mj-ea"/>
              </a:rPr>
              <a:t>提升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8184134" y="2021536"/>
            <a:ext cx="2700200" cy="646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kern="100" dirty="0">
                <a:solidFill>
                  <a:schemeClr val="bg1"/>
                </a:solidFill>
                <a:latin typeface="+mj-ea"/>
                <a:ea typeface="+mj-ea"/>
              </a:rPr>
              <a:t>总资产周转率</a:t>
            </a:r>
            <a:r>
              <a:rPr lang="en-US" altLang="zh-CN" kern="100" dirty="0">
                <a:solidFill>
                  <a:schemeClr val="bg1"/>
                </a:solidFill>
                <a:latin typeface="+mj-ea"/>
                <a:ea typeface="+mj-ea"/>
              </a:rPr>
              <a:t>1.97%</a:t>
            </a:r>
            <a:r>
              <a:rPr lang="zh-CN" altLang="zh-CN" kern="100" dirty="0">
                <a:solidFill>
                  <a:schemeClr val="bg1"/>
                </a:solidFill>
                <a:latin typeface="+mj-ea"/>
                <a:ea typeface="+mj-ea"/>
              </a:rPr>
              <a:t>、提升</a:t>
            </a:r>
            <a:r>
              <a:rPr lang="en-US" altLang="zh-CN" kern="100" dirty="0">
                <a:solidFill>
                  <a:schemeClr val="bg1"/>
                </a:solidFill>
                <a:latin typeface="+mj-ea"/>
                <a:ea typeface="+mj-ea"/>
              </a:rPr>
              <a:t>0.04%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8184134" y="3296229"/>
            <a:ext cx="27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kern="100" dirty="0">
                <a:solidFill>
                  <a:schemeClr val="bg1"/>
                </a:solidFill>
                <a:latin typeface="+mj-ea"/>
                <a:ea typeface="+mj-ea"/>
              </a:rPr>
              <a:t>某某</a:t>
            </a:r>
            <a:r>
              <a:rPr lang="zh-CN" altLang="zh-CN" kern="100" dirty="0">
                <a:solidFill>
                  <a:schemeClr val="bg1"/>
                </a:solidFill>
                <a:latin typeface="+mj-ea"/>
                <a:ea typeface="+mj-ea"/>
              </a:rPr>
              <a:t>收益率</a:t>
            </a:r>
            <a:r>
              <a:rPr lang="en-US" altLang="zh-CN" kern="100" dirty="0">
                <a:solidFill>
                  <a:schemeClr val="bg1"/>
                </a:solidFill>
                <a:latin typeface="+mj-ea"/>
                <a:ea typeface="+mj-ea"/>
              </a:rPr>
              <a:t>344.69</a:t>
            </a:r>
            <a:r>
              <a:rPr lang="zh-CN" altLang="zh-CN" kern="100" dirty="0">
                <a:solidFill>
                  <a:schemeClr val="bg1"/>
                </a:solidFill>
                <a:latin typeface="+mj-ea"/>
                <a:ea typeface="+mj-ea"/>
              </a:rPr>
              <a:t>元</a:t>
            </a:r>
            <a:r>
              <a:rPr lang="en-US" altLang="zh-CN" kern="100" dirty="0">
                <a:solidFill>
                  <a:schemeClr val="bg1"/>
                </a:solidFill>
                <a:latin typeface="+mj-ea"/>
                <a:ea typeface="+mj-ea"/>
              </a:rPr>
              <a:t>/</a:t>
            </a:r>
            <a:r>
              <a:rPr lang="zh-CN" altLang="zh-CN" kern="100" dirty="0">
                <a:solidFill>
                  <a:schemeClr val="bg1"/>
                </a:solidFill>
                <a:latin typeface="+mj-ea"/>
                <a:ea typeface="+mj-ea"/>
              </a:rPr>
              <a:t>万元、提升</a:t>
            </a:r>
            <a:r>
              <a:rPr lang="en-US" altLang="zh-CN" kern="100" dirty="0">
                <a:solidFill>
                  <a:schemeClr val="bg1"/>
                </a:solidFill>
                <a:latin typeface="+mj-ea"/>
                <a:ea typeface="+mj-ea"/>
              </a:rPr>
              <a:t>37.64</a:t>
            </a:r>
            <a:r>
              <a:rPr lang="zh-CN" altLang="zh-CN" kern="100" dirty="0">
                <a:solidFill>
                  <a:schemeClr val="bg1"/>
                </a:solidFill>
                <a:latin typeface="+mj-ea"/>
                <a:ea typeface="+mj-ea"/>
              </a:rPr>
              <a:t>元</a:t>
            </a:r>
            <a:r>
              <a:rPr lang="en-US" altLang="zh-CN" kern="100" dirty="0">
                <a:solidFill>
                  <a:schemeClr val="bg1"/>
                </a:solidFill>
                <a:latin typeface="+mj-ea"/>
                <a:ea typeface="+mj-ea"/>
              </a:rPr>
              <a:t>/</a:t>
            </a:r>
            <a:r>
              <a:rPr lang="zh-CN" altLang="zh-CN" kern="100" dirty="0">
                <a:solidFill>
                  <a:schemeClr val="bg1"/>
                </a:solidFill>
                <a:latin typeface="+mj-ea"/>
                <a:ea typeface="+mj-ea"/>
              </a:rPr>
              <a:t>万元</a:t>
            </a:r>
            <a:r>
              <a:rPr lang="zh-CN" altLang="en-US" kern="100" dirty="0">
                <a:solidFill>
                  <a:schemeClr val="bg1"/>
                </a:solidFill>
                <a:latin typeface="+mj-ea"/>
                <a:ea typeface="+mj-ea"/>
              </a:rPr>
              <a:t>。</a:t>
            </a:r>
          </a:p>
        </p:txBody>
      </p:sp>
      <p:sp>
        <p:nvSpPr>
          <p:cNvPr id="50" name="矩形 49"/>
          <p:cNvSpPr/>
          <p:nvPr/>
        </p:nvSpPr>
        <p:spPr>
          <a:xfrm>
            <a:off x="8184134" y="4741711"/>
            <a:ext cx="2700200" cy="646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kern="100" dirty="0">
                <a:solidFill>
                  <a:schemeClr val="bg1"/>
                </a:solidFill>
                <a:latin typeface="+mj-ea"/>
                <a:ea typeface="+mj-ea"/>
              </a:rPr>
              <a:t>劳动生产率</a:t>
            </a:r>
            <a:r>
              <a:rPr lang="en-US" altLang="zh-CN" kern="100" dirty="0">
                <a:solidFill>
                  <a:schemeClr val="bg1"/>
                </a:solidFill>
                <a:latin typeface="+mj-ea"/>
                <a:ea typeface="+mj-ea"/>
              </a:rPr>
              <a:t>22.21</a:t>
            </a:r>
            <a:r>
              <a:rPr lang="zh-CN" altLang="zh-CN" kern="100" dirty="0">
                <a:solidFill>
                  <a:schemeClr val="bg1"/>
                </a:solidFill>
                <a:latin typeface="+mj-ea"/>
                <a:ea typeface="+mj-ea"/>
              </a:rPr>
              <a:t>万元</a:t>
            </a:r>
            <a:r>
              <a:rPr lang="en-US" altLang="zh-CN" kern="100" dirty="0">
                <a:solidFill>
                  <a:schemeClr val="bg1"/>
                </a:solidFill>
                <a:latin typeface="+mj-ea"/>
                <a:ea typeface="+mj-ea"/>
              </a:rPr>
              <a:t>/</a:t>
            </a:r>
            <a:r>
              <a:rPr lang="zh-CN" altLang="zh-CN" kern="100" dirty="0">
                <a:solidFill>
                  <a:schemeClr val="bg1"/>
                </a:solidFill>
                <a:latin typeface="+mj-ea"/>
                <a:ea typeface="+mj-ea"/>
              </a:rPr>
              <a:t>人、提升</a:t>
            </a:r>
            <a:r>
              <a:rPr lang="en-US" altLang="zh-CN" kern="100" dirty="0">
                <a:solidFill>
                  <a:schemeClr val="bg1"/>
                </a:solidFill>
                <a:latin typeface="+mj-ea"/>
                <a:ea typeface="+mj-ea"/>
              </a:rPr>
              <a:t>4.98</a:t>
            </a:r>
            <a:r>
              <a:rPr lang="zh-CN" altLang="zh-CN" kern="100" dirty="0">
                <a:solidFill>
                  <a:schemeClr val="bg1"/>
                </a:solidFill>
                <a:latin typeface="+mj-ea"/>
                <a:ea typeface="+mj-ea"/>
              </a:rPr>
              <a:t>万元</a:t>
            </a:r>
            <a:r>
              <a:rPr lang="en-US" altLang="zh-CN" kern="100" dirty="0">
                <a:solidFill>
                  <a:schemeClr val="bg1"/>
                </a:solidFill>
                <a:latin typeface="+mj-ea"/>
                <a:ea typeface="+mj-ea"/>
              </a:rPr>
              <a:t>/</a:t>
            </a:r>
            <a:r>
              <a:rPr lang="zh-CN" altLang="zh-CN" kern="100" dirty="0">
                <a:solidFill>
                  <a:schemeClr val="bg1"/>
                </a:solidFill>
                <a:latin typeface="+mj-ea"/>
                <a:ea typeface="+mj-ea"/>
              </a:rPr>
              <a:t>人</a:t>
            </a:r>
            <a:endParaRPr lang="zh-CN" altLang="en-US" kern="1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319275" y="2021873"/>
            <a:ext cx="2700200" cy="646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kern="100" dirty="0">
                <a:solidFill>
                  <a:schemeClr val="bg1"/>
                </a:solidFill>
                <a:latin typeface="+mj-ea"/>
                <a:ea typeface="+mj-ea"/>
              </a:rPr>
              <a:t>企业成本费用率</a:t>
            </a:r>
            <a:r>
              <a:rPr lang="en-US" altLang="zh-CN" kern="100" dirty="0">
                <a:solidFill>
                  <a:schemeClr val="bg1"/>
                </a:solidFill>
                <a:latin typeface="+mj-ea"/>
                <a:ea typeface="+mj-ea"/>
              </a:rPr>
              <a:t>98.35%</a:t>
            </a:r>
            <a:r>
              <a:rPr lang="zh-CN" altLang="zh-CN" kern="100" dirty="0">
                <a:solidFill>
                  <a:schemeClr val="bg1"/>
                </a:solidFill>
                <a:latin typeface="+mj-ea"/>
                <a:ea typeface="+mj-ea"/>
              </a:rPr>
              <a:t>、下降</a:t>
            </a:r>
            <a:r>
              <a:rPr lang="en-US" altLang="zh-CN" kern="100" dirty="0">
                <a:solidFill>
                  <a:schemeClr val="bg1"/>
                </a:solidFill>
                <a:latin typeface="+mj-ea"/>
                <a:ea typeface="+mj-ea"/>
              </a:rPr>
              <a:t>2.27%</a:t>
            </a:r>
            <a:endParaRPr lang="zh-CN" altLang="en-US" kern="1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319275" y="3296135"/>
            <a:ext cx="2700200" cy="64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kern="100" dirty="0">
                <a:solidFill>
                  <a:schemeClr val="bg1"/>
                </a:solidFill>
                <a:latin typeface="+mj-ea"/>
                <a:ea typeface="+mj-ea"/>
              </a:rPr>
              <a:t>资产负债率</a:t>
            </a:r>
            <a:r>
              <a:rPr lang="en-US" altLang="zh-CN" kern="100" dirty="0">
                <a:solidFill>
                  <a:schemeClr val="bg1"/>
                </a:solidFill>
                <a:latin typeface="+mj-ea"/>
                <a:ea typeface="+mj-ea"/>
              </a:rPr>
              <a:t>44.13%</a:t>
            </a:r>
            <a:r>
              <a:rPr lang="zh-CN" altLang="zh-CN" kern="100" dirty="0">
                <a:solidFill>
                  <a:schemeClr val="bg1"/>
                </a:solidFill>
                <a:latin typeface="+mj-ea"/>
                <a:ea typeface="+mj-ea"/>
              </a:rPr>
              <a:t>、下降</a:t>
            </a:r>
            <a:r>
              <a:rPr lang="en-US" altLang="zh-CN" kern="100" dirty="0">
                <a:solidFill>
                  <a:schemeClr val="bg1"/>
                </a:solidFill>
                <a:latin typeface="+mj-ea"/>
                <a:ea typeface="+mj-ea"/>
              </a:rPr>
              <a:t>0.13%</a:t>
            </a:r>
            <a:endParaRPr lang="zh-CN" altLang="en-US" kern="1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319275" y="4729330"/>
            <a:ext cx="2700200" cy="64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kern="100" dirty="0">
                <a:solidFill>
                  <a:schemeClr val="bg1"/>
                </a:solidFill>
                <a:latin typeface="+mj-ea"/>
                <a:ea typeface="+mj-ea"/>
              </a:rPr>
              <a:t>管理成本率</a:t>
            </a:r>
            <a:r>
              <a:rPr lang="en-US" altLang="zh-CN" kern="100" dirty="0">
                <a:solidFill>
                  <a:schemeClr val="bg1"/>
                </a:solidFill>
                <a:latin typeface="+mj-ea"/>
                <a:ea typeface="+mj-ea"/>
              </a:rPr>
              <a:t>0.96%</a:t>
            </a:r>
            <a:r>
              <a:rPr lang="zh-CN" altLang="zh-CN" kern="100" dirty="0">
                <a:solidFill>
                  <a:schemeClr val="bg1"/>
                </a:solidFill>
                <a:latin typeface="+mj-ea"/>
                <a:ea typeface="+mj-ea"/>
              </a:rPr>
              <a:t>、下降</a:t>
            </a:r>
            <a:r>
              <a:rPr lang="en-US" altLang="zh-CN" kern="100" dirty="0">
                <a:solidFill>
                  <a:schemeClr val="bg1"/>
                </a:solidFill>
                <a:latin typeface="+mj-ea"/>
                <a:ea typeface="+mj-ea"/>
              </a:rPr>
              <a:t>0.61%</a:t>
            </a:r>
            <a:endParaRPr lang="zh-CN" altLang="en-US" kern="1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880933" y="2049466"/>
            <a:ext cx="1117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kern="100" dirty="0">
                <a:solidFill>
                  <a:schemeClr val="bg1"/>
                </a:solidFill>
                <a:latin typeface="Impact" panose="020B0806030902050204" pitchFamily="34" charset="0"/>
              </a:rPr>
              <a:t>2.27%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4411877" y="2202481"/>
            <a:ext cx="594958" cy="3385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下降</a:t>
            </a:r>
          </a:p>
        </p:txBody>
      </p:sp>
      <p:sp>
        <p:nvSpPr>
          <p:cNvPr id="56" name="矩形 55"/>
          <p:cNvSpPr/>
          <p:nvPr/>
        </p:nvSpPr>
        <p:spPr>
          <a:xfrm>
            <a:off x="4983148" y="3398400"/>
            <a:ext cx="1138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kern="100" dirty="0">
                <a:solidFill>
                  <a:schemeClr val="bg1"/>
                </a:solidFill>
                <a:latin typeface="Impact" panose="020B0806030902050204" pitchFamily="34" charset="0"/>
              </a:rPr>
              <a:t>0.13%</a:t>
            </a:r>
            <a:endParaRPr lang="zh-CN" altLang="en-US" sz="3200" kern="100" dirty="0">
              <a:solidFill>
                <a:schemeClr val="bg1"/>
              </a:solidFill>
              <a:latin typeface="Impact" panose="020B0806030902050204" pitchFamily="34" charset="0"/>
              <a:ea typeface="+mj-ea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411877" y="3604302"/>
            <a:ext cx="594958" cy="3385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下降</a:t>
            </a:r>
          </a:p>
        </p:txBody>
      </p:sp>
      <p:sp>
        <p:nvSpPr>
          <p:cNvPr id="58" name="矩形 57"/>
          <p:cNvSpPr/>
          <p:nvPr/>
        </p:nvSpPr>
        <p:spPr>
          <a:xfrm>
            <a:off x="4411877" y="4914654"/>
            <a:ext cx="594958" cy="3385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下降</a:t>
            </a:r>
          </a:p>
        </p:txBody>
      </p:sp>
      <p:sp>
        <p:nvSpPr>
          <p:cNvPr id="59" name="矩形 58"/>
          <p:cNvSpPr/>
          <p:nvPr/>
        </p:nvSpPr>
        <p:spPr>
          <a:xfrm>
            <a:off x="4978505" y="4791920"/>
            <a:ext cx="11432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kern="100" dirty="0">
                <a:solidFill>
                  <a:schemeClr val="bg1"/>
                </a:solidFill>
                <a:latin typeface="Impact" panose="020B0806030902050204" pitchFamily="34" charset="0"/>
              </a:rPr>
              <a:t>0.61%</a:t>
            </a:r>
            <a:endParaRPr lang="zh-CN" altLang="en-US" sz="3200" kern="100" dirty="0">
              <a:solidFill>
                <a:schemeClr val="bg1"/>
              </a:solidFill>
              <a:latin typeface="Impact" panose="020B0806030902050204" pitchFamily="34" charset="0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1103925" y="310906"/>
            <a:ext cx="511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zh-CN" altLang="en-US" sz="32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rPr>
              <a:t>重点工作时间节点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410544" y="0"/>
            <a:ext cx="681278" cy="895681"/>
          </a:xfrm>
          <a:prstGeom prst="rect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/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47862" y="384930"/>
            <a:ext cx="406642" cy="406640"/>
            <a:chOff x="2715905" y="-1569492"/>
            <a:chExt cx="504967" cy="504965"/>
          </a:xfrm>
        </p:grpSpPr>
        <p:sp>
          <p:nvSpPr>
            <p:cNvPr id="4" name="椭圆 3"/>
            <p:cNvSpPr/>
            <p:nvPr/>
          </p:nvSpPr>
          <p:spPr bwMode="auto">
            <a:xfrm>
              <a:off x="2715905" y="-1569492"/>
              <a:ext cx="504967" cy="50496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2866412" y="-1499768"/>
              <a:ext cx="237492" cy="365515"/>
            </a:xfrm>
            <a:custGeom>
              <a:avLst/>
              <a:gdLst>
                <a:gd name="connsiteX0" fmla="*/ 100900 w 437806"/>
                <a:gd name="connsiteY0" fmla="*/ 0 h 673810"/>
                <a:gd name="connsiteX1" fmla="*/ 437806 w 437806"/>
                <a:gd name="connsiteY1" fmla="*/ 336905 h 673810"/>
                <a:gd name="connsiteX2" fmla="*/ 100900 w 437806"/>
                <a:gd name="connsiteY2" fmla="*/ 673810 h 673810"/>
                <a:gd name="connsiteX3" fmla="*/ 0 w 437806"/>
                <a:gd name="connsiteY3" fmla="*/ 572910 h 673810"/>
                <a:gd name="connsiteX4" fmla="*/ 236006 w 437806"/>
                <a:gd name="connsiteY4" fmla="*/ 336905 h 673810"/>
                <a:gd name="connsiteX5" fmla="*/ 0 w 437806"/>
                <a:gd name="connsiteY5" fmla="*/ 100900 h 67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7806" h="673810">
                  <a:moveTo>
                    <a:pt x="100900" y="0"/>
                  </a:moveTo>
                  <a:lnTo>
                    <a:pt x="437806" y="336905"/>
                  </a:lnTo>
                  <a:lnTo>
                    <a:pt x="100900" y="673810"/>
                  </a:lnTo>
                  <a:lnTo>
                    <a:pt x="0" y="572910"/>
                  </a:lnTo>
                  <a:lnTo>
                    <a:pt x="236006" y="336905"/>
                  </a:lnTo>
                  <a:lnTo>
                    <a:pt x="0" y="10090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" name="圆角矩形 1"/>
          <p:cNvSpPr/>
          <p:nvPr/>
        </p:nvSpPr>
        <p:spPr>
          <a:xfrm>
            <a:off x="555625" y="3587115"/>
            <a:ext cx="1671955" cy="25717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" name="圆角矩形 2"/>
          <p:cNvSpPr/>
          <p:nvPr/>
        </p:nvSpPr>
        <p:spPr>
          <a:xfrm>
            <a:off x="2013585" y="3587115"/>
            <a:ext cx="2043430" cy="257175"/>
          </a:xfrm>
          <a:prstGeom prst="roundRect">
            <a:avLst>
              <a:gd name="adj" fmla="val 50000"/>
            </a:avLst>
          </a:prstGeom>
          <a:solidFill>
            <a:srgbClr val="313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6" name="圆角矩形 3"/>
          <p:cNvSpPr/>
          <p:nvPr/>
        </p:nvSpPr>
        <p:spPr>
          <a:xfrm>
            <a:off x="3783330" y="3587115"/>
            <a:ext cx="2043430" cy="25717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7" name="圆角矩形 4"/>
          <p:cNvSpPr/>
          <p:nvPr/>
        </p:nvSpPr>
        <p:spPr>
          <a:xfrm>
            <a:off x="5527675" y="3587115"/>
            <a:ext cx="2043430" cy="257175"/>
          </a:xfrm>
          <a:prstGeom prst="roundRect">
            <a:avLst>
              <a:gd name="adj" fmla="val 50000"/>
            </a:avLst>
          </a:prstGeom>
          <a:solidFill>
            <a:srgbClr val="313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8" name="椭圆 5"/>
          <p:cNvSpPr>
            <a:spLocks noChangeAspect="1"/>
          </p:cNvSpPr>
          <p:nvPr/>
        </p:nvSpPr>
        <p:spPr>
          <a:xfrm>
            <a:off x="403534" y="2008440"/>
            <a:ext cx="364066" cy="364066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9" name="椭圆 7"/>
          <p:cNvSpPr>
            <a:spLocks noChangeAspect="1"/>
          </p:cNvSpPr>
          <p:nvPr/>
        </p:nvSpPr>
        <p:spPr>
          <a:xfrm>
            <a:off x="3583689" y="1985580"/>
            <a:ext cx="364066" cy="364066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cxnSp>
        <p:nvCxnSpPr>
          <p:cNvPr id="10" name="直接连接符 11"/>
          <p:cNvCxnSpPr/>
          <p:nvPr/>
        </p:nvCxnSpPr>
        <p:spPr>
          <a:xfrm>
            <a:off x="585567" y="2444856"/>
            <a:ext cx="0" cy="1137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3"/>
          <p:cNvCxnSpPr/>
          <p:nvPr/>
        </p:nvCxnSpPr>
        <p:spPr>
          <a:xfrm>
            <a:off x="3765722" y="2421996"/>
            <a:ext cx="0" cy="1137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805227" y="2008440"/>
            <a:ext cx="24486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>
                <a:solidFill>
                  <a:schemeClr val="accent1"/>
                </a:solidFill>
                <a:latin typeface="Century Gothic" panose="020B0502020202020204"/>
                <a:ea typeface="微软雅黑" panose="020B0503020204020204" pitchFamily="34" charset="-122"/>
              </a:rPr>
              <a:t>2019.6.3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192889" y="5124368"/>
            <a:ext cx="24486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>
                <a:solidFill>
                  <a:schemeClr val="accent1"/>
                </a:solidFill>
                <a:latin typeface="Century Gothic" panose="020B0502020202020204"/>
                <a:ea typeface="微软雅黑" panose="020B0503020204020204" pitchFamily="34" charset="-122"/>
              </a:rPr>
              <a:t>2019.6.15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056767" y="1985580"/>
            <a:ext cx="24486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>
                <a:solidFill>
                  <a:schemeClr val="accent1"/>
                </a:solidFill>
                <a:latin typeface="Century Gothic" panose="020B0502020202020204"/>
                <a:ea typeface="微软雅黑" panose="020B0503020204020204" pitchFamily="34" charset="-122"/>
              </a:rPr>
              <a:t>2019.6.20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713730" y="5137785"/>
            <a:ext cx="20980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dirty="0">
                <a:solidFill>
                  <a:schemeClr val="accent1"/>
                </a:solidFill>
                <a:latin typeface="Century Gothic" panose="020B0502020202020204"/>
                <a:ea typeface="微软雅黑" panose="020B0503020204020204" pitchFamily="34" charset="-122"/>
              </a:rPr>
              <a:t>2019.7.15</a:t>
            </a:r>
          </a:p>
        </p:txBody>
      </p:sp>
      <p:sp>
        <p:nvSpPr>
          <p:cNvPr id="17" name="矩形 18"/>
          <p:cNvSpPr/>
          <p:nvPr/>
        </p:nvSpPr>
        <p:spPr>
          <a:xfrm>
            <a:off x="716915" y="2421890"/>
            <a:ext cx="2415540" cy="7308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600" b="1" kern="0">
                <a:solidFill>
                  <a:srgbClr val="4D4D4D"/>
                </a:solidFill>
                <a:latin typeface="+mj-ea"/>
                <a:ea typeface="+mj-ea"/>
                <a:cs typeface="+mn-ea"/>
                <a:sym typeface="+mn-lt"/>
              </a:rPr>
              <a:t>召开专业启动会，成立工作小组</a:t>
            </a:r>
            <a:endParaRPr lang="zh-CN" altLang="en-US" sz="1600" b="1" kern="0" dirty="0">
              <a:solidFill>
                <a:srgbClr val="4D4D4D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8" name="矩形 19"/>
          <p:cNvSpPr/>
          <p:nvPr/>
        </p:nvSpPr>
        <p:spPr>
          <a:xfrm>
            <a:off x="3942467" y="2444896"/>
            <a:ext cx="2528100" cy="4108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 b="1" kern="0">
                <a:solidFill>
                  <a:srgbClr val="4D4D4D"/>
                </a:solidFill>
                <a:latin typeface="+mj-ea"/>
                <a:ea typeface="+mj-ea"/>
                <a:cs typeface="+mn-ea"/>
                <a:sym typeface="+mn-lt"/>
              </a:rPr>
              <a:t>产品设计方案出台</a:t>
            </a:r>
            <a:endParaRPr lang="zh-CN" altLang="en-US" sz="1600" b="1" kern="0" dirty="0">
              <a:solidFill>
                <a:srgbClr val="4D4D4D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9" name="矩形 21"/>
          <p:cNvSpPr/>
          <p:nvPr/>
        </p:nvSpPr>
        <p:spPr>
          <a:xfrm>
            <a:off x="2153519" y="4616698"/>
            <a:ext cx="2528100" cy="4108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 b="1" kern="0">
                <a:solidFill>
                  <a:srgbClr val="4D4D4D"/>
                </a:solidFill>
                <a:latin typeface="+mj-ea"/>
                <a:ea typeface="+mj-ea"/>
                <a:cs typeface="+mn-ea"/>
                <a:sym typeface="+mn-lt"/>
              </a:rPr>
              <a:t>完成第一批预要数</a:t>
            </a:r>
            <a:endParaRPr lang="zh-CN" altLang="en-US" sz="1600" b="1" kern="0" dirty="0">
              <a:solidFill>
                <a:srgbClr val="4D4D4D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0" name="矩形 22"/>
          <p:cNvSpPr/>
          <p:nvPr/>
        </p:nvSpPr>
        <p:spPr>
          <a:xfrm>
            <a:off x="5713891" y="4616257"/>
            <a:ext cx="2528100" cy="4108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 b="1" kern="0">
                <a:solidFill>
                  <a:srgbClr val="4D4D4D"/>
                </a:solidFill>
                <a:latin typeface="+mj-ea"/>
                <a:ea typeface="+mj-ea"/>
                <a:cs typeface="+mn-ea"/>
                <a:sym typeface="+mn-lt"/>
              </a:rPr>
              <a:t>各分公司完成初步目标</a:t>
            </a:r>
            <a:endParaRPr lang="zh-CN" altLang="en-US" sz="1600" b="1" kern="0" dirty="0">
              <a:solidFill>
                <a:srgbClr val="4D4D4D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2" name="椭圆 5"/>
          <p:cNvSpPr>
            <a:spLocks noChangeAspect="1"/>
          </p:cNvSpPr>
          <p:nvPr/>
        </p:nvSpPr>
        <p:spPr>
          <a:xfrm flipV="1">
            <a:off x="1831476" y="5099540"/>
            <a:ext cx="364066" cy="364066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33" name="椭圆 7"/>
          <p:cNvSpPr>
            <a:spLocks noChangeAspect="1"/>
          </p:cNvSpPr>
          <p:nvPr/>
        </p:nvSpPr>
        <p:spPr>
          <a:xfrm flipV="1">
            <a:off x="5345878" y="5099540"/>
            <a:ext cx="364066" cy="364066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cxnSp>
        <p:nvCxnSpPr>
          <p:cNvPr id="34" name="直接连接符 11"/>
          <p:cNvCxnSpPr/>
          <p:nvPr/>
        </p:nvCxnSpPr>
        <p:spPr>
          <a:xfrm flipV="1">
            <a:off x="2013509" y="3889485"/>
            <a:ext cx="0" cy="1137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13"/>
          <p:cNvCxnSpPr/>
          <p:nvPr/>
        </p:nvCxnSpPr>
        <p:spPr>
          <a:xfrm flipV="1">
            <a:off x="5527911" y="3889485"/>
            <a:ext cx="0" cy="1137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3"/>
          <p:cNvSpPr/>
          <p:nvPr/>
        </p:nvSpPr>
        <p:spPr>
          <a:xfrm>
            <a:off x="7294880" y="3587115"/>
            <a:ext cx="2043430" cy="25717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2" name="圆角矩形 4"/>
          <p:cNvSpPr/>
          <p:nvPr/>
        </p:nvSpPr>
        <p:spPr>
          <a:xfrm>
            <a:off x="8950960" y="3587115"/>
            <a:ext cx="1551305" cy="257175"/>
          </a:xfrm>
          <a:prstGeom prst="roundRect">
            <a:avLst>
              <a:gd name="adj" fmla="val 50000"/>
            </a:avLst>
          </a:prstGeom>
          <a:solidFill>
            <a:srgbClr val="313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154795" y="5137785"/>
            <a:ext cx="21158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dirty="0">
                <a:solidFill>
                  <a:schemeClr val="accent1"/>
                </a:solidFill>
                <a:latin typeface="Century Gothic" panose="020B0502020202020204"/>
                <a:ea typeface="微软雅黑" panose="020B0503020204020204" pitchFamily="34" charset="-122"/>
              </a:rPr>
              <a:t>2019.8.20</a:t>
            </a:r>
          </a:p>
        </p:txBody>
      </p:sp>
      <p:sp>
        <p:nvSpPr>
          <p:cNvPr id="38" name="矩形 22"/>
          <p:cNvSpPr/>
          <p:nvPr/>
        </p:nvSpPr>
        <p:spPr>
          <a:xfrm>
            <a:off x="9154956" y="4616257"/>
            <a:ext cx="2528100" cy="4108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 b="1" kern="0">
                <a:solidFill>
                  <a:srgbClr val="4D4D4D"/>
                </a:solidFill>
                <a:latin typeface="+mj-ea"/>
                <a:ea typeface="+mj-ea"/>
                <a:cs typeface="+mn-ea"/>
                <a:sym typeface="+mn-lt"/>
              </a:rPr>
              <a:t>第二批要数工作完全</a:t>
            </a:r>
            <a:endParaRPr lang="zh-CN" altLang="en-US" sz="1600" b="1" kern="0" dirty="0">
              <a:solidFill>
                <a:srgbClr val="4D4D4D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71" name="椭圆 7"/>
          <p:cNvSpPr>
            <a:spLocks noChangeAspect="1"/>
          </p:cNvSpPr>
          <p:nvPr/>
        </p:nvSpPr>
        <p:spPr>
          <a:xfrm flipV="1">
            <a:off x="8790753" y="5110970"/>
            <a:ext cx="364066" cy="364066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cxnSp>
        <p:nvCxnSpPr>
          <p:cNvPr id="72" name="直接连接符 13"/>
          <p:cNvCxnSpPr/>
          <p:nvPr/>
        </p:nvCxnSpPr>
        <p:spPr>
          <a:xfrm flipV="1">
            <a:off x="8972786" y="3900915"/>
            <a:ext cx="0" cy="1137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椭圆 7"/>
          <p:cNvSpPr>
            <a:spLocks noChangeAspect="1"/>
          </p:cNvSpPr>
          <p:nvPr/>
        </p:nvSpPr>
        <p:spPr>
          <a:xfrm>
            <a:off x="7077459" y="1960180"/>
            <a:ext cx="364066" cy="364066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cxnSp>
        <p:nvCxnSpPr>
          <p:cNvPr id="74" name="直接连接符 13"/>
          <p:cNvCxnSpPr/>
          <p:nvPr/>
        </p:nvCxnSpPr>
        <p:spPr>
          <a:xfrm>
            <a:off x="7259492" y="2421996"/>
            <a:ext cx="0" cy="1137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本框 74"/>
          <p:cNvSpPr txBox="1"/>
          <p:nvPr/>
        </p:nvSpPr>
        <p:spPr>
          <a:xfrm>
            <a:off x="7550537" y="1960180"/>
            <a:ext cx="24486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>
                <a:solidFill>
                  <a:schemeClr val="accent1"/>
                </a:solidFill>
                <a:latin typeface="Century Gothic" panose="020B0502020202020204"/>
                <a:ea typeface="微软雅黑" panose="020B0503020204020204" pitchFamily="34" charset="-122"/>
              </a:rPr>
              <a:t>2019.7.20</a:t>
            </a:r>
          </a:p>
        </p:txBody>
      </p:sp>
      <p:sp>
        <p:nvSpPr>
          <p:cNvPr id="76" name="矩形 19"/>
          <p:cNvSpPr/>
          <p:nvPr/>
        </p:nvSpPr>
        <p:spPr>
          <a:xfrm>
            <a:off x="7294632" y="2444896"/>
            <a:ext cx="2528100" cy="5835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kern="0">
                <a:solidFill>
                  <a:srgbClr val="4D4D4D"/>
                </a:solidFill>
                <a:latin typeface="+mj-ea"/>
                <a:ea typeface="+mj-ea"/>
                <a:cs typeface="+mn-ea"/>
                <a:sym typeface="+mn-lt"/>
              </a:rPr>
              <a:t>工作小组完成全市督导培训任务</a:t>
            </a:r>
            <a:endParaRPr lang="zh-CN" altLang="en-US" sz="1600" b="1" kern="0" dirty="0">
              <a:solidFill>
                <a:srgbClr val="4D4D4D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77" name="椭圆 7"/>
          <p:cNvSpPr>
            <a:spLocks noChangeAspect="1"/>
          </p:cNvSpPr>
          <p:nvPr/>
        </p:nvSpPr>
        <p:spPr>
          <a:xfrm>
            <a:off x="10169274" y="1985580"/>
            <a:ext cx="364066" cy="364066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cxnSp>
        <p:nvCxnSpPr>
          <p:cNvPr id="78" name="直接连接符 13"/>
          <p:cNvCxnSpPr/>
          <p:nvPr/>
        </p:nvCxnSpPr>
        <p:spPr>
          <a:xfrm>
            <a:off x="10351307" y="2421996"/>
            <a:ext cx="0" cy="1137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本框 78"/>
          <p:cNvSpPr txBox="1"/>
          <p:nvPr/>
        </p:nvSpPr>
        <p:spPr>
          <a:xfrm>
            <a:off x="10628382" y="1986850"/>
            <a:ext cx="24486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>
                <a:solidFill>
                  <a:schemeClr val="accent1"/>
                </a:solidFill>
                <a:latin typeface="Century Gothic" panose="020B0502020202020204"/>
                <a:ea typeface="微软雅黑" panose="020B0503020204020204" pitchFamily="34" charset="-122"/>
              </a:rPr>
              <a:t>2019.8.31</a:t>
            </a:r>
          </a:p>
        </p:txBody>
      </p:sp>
      <p:sp>
        <p:nvSpPr>
          <p:cNvPr id="80" name="矩形 19"/>
          <p:cNvSpPr/>
          <p:nvPr/>
        </p:nvSpPr>
        <p:spPr>
          <a:xfrm>
            <a:off x="10351135" y="2444750"/>
            <a:ext cx="1480185" cy="7308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600" b="1" kern="0">
                <a:solidFill>
                  <a:srgbClr val="4D4D4D"/>
                </a:solidFill>
                <a:latin typeface="+mj-ea"/>
                <a:ea typeface="+mj-ea"/>
                <a:cs typeface="+mn-ea"/>
                <a:sym typeface="+mn-lt"/>
              </a:rPr>
              <a:t>圆满超额</a:t>
            </a:r>
            <a:r>
              <a:rPr lang="en-US" altLang="zh-CN" sz="1600" b="1" kern="0">
                <a:solidFill>
                  <a:srgbClr val="4D4D4D"/>
                </a:solidFill>
                <a:latin typeface="+mj-ea"/>
                <a:ea typeface="+mj-ea"/>
                <a:cs typeface="+mn-ea"/>
                <a:sym typeface="+mn-lt"/>
              </a:rPr>
              <a:t>8%</a:t>
            </a:r>
          </a:p>
          <a:p>
            <a:pPr algn="ctr">
              <a:lnSpc>
                <a:spcPct val="130000"/>
              </a:lnSpc>
            </a:pPr>
            <a:r>
              <a:rPr lang="zh-CN" altLang="en-US" sz="1600" b="1" kern="0">
                <a:solidFill>
                  <a:srgbClr val="4D4D4D"/>
                </a:solidFill>
                <a:latin typeface="+mj-ea"/>
                <a:ea typeface="+mj-ea"/>
                <a:cs typeface="+mn-ea"/>
                <a:sym typeface="+mn-lt"/>
              </a:rPr>
              <a:t>完成任务</a:t>
            </a:r>
            <a:endParaRPr lang="zh-CN" altLang="en-US" sz="1600" b="1" kern="0" dirty="0">
              <a:solidFill>
                <a:srgbClr val="4D4D4D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000"/>
                            </p:stCondLst>
                            <p:childTnLst>
                              <p:par>
                                <p:cTn id="7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0"/>
                            </p:stCondLst>
                            <p:childTnLst>
                              <p:par>
                                <p:cTn id="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6000"/>
                            </p:stCondLst>
                            <p:childTnLst>
                              <p:par>
                                <p:cTn id="9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000"/>
                            </p:stCondLst>
                            <p:childTnLst>
                              <p:par>
                                <p:cTn id="9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6" grpId="0" animBg="1"/>
      <p:bldP spid="7" grpId="0" animBg="1"/>
      <p:bldP spid="8" grpId="0" animBg="1"/>
      <p:bldP spid="9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32" grpId="0" animBg="1"/>
      <p:bldP spid="33" grpId="0" animBg="1"/>
      <p:bldP spid="11" grpId="0" animBg="1"/>
      <p:bldP spid="22" grpId="0" animBg="1"/>
      <p:bldP spid="37" grpId="0"/>
      <p:bldP spid="38" grpId="0"/>
      <p:bldP spid="71" grpId="0" animBg="1"/>
      <p:bldP spid="73" grpId="0" animBg="1"/>
      <p:bldP spid="75" grpId="0"/>
      <p:bldP spid="76" grpId="0"/>
      <p:bldP spid="77" grpId="0" animBg="1"/>
      <p:bldP spid="79" grpId="0"/>
      <p:bldP spid="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1103925" y="310906"/>
            <a:ext cx="511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zh-CN" altLang="en-US" sz="32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rPr>
              <a:t>四个引领，拉动业绩增长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410544" y="0"/>
            <a:ext cx="681278" cy="895681"/>
          </a:xfrm>
          <a:prstGeom prst="rect">
            <a:avLst/>
          </a:prstGeom>
          <a:gradFill>
            <a:gsLst>
              <a:gs pos="53000">
                <a:schemeClr val="accent1">
                  <a:lumMod val="98000"/>
                  <a:lumOff val="2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/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47862" y="384930"/>
            <a:ext cx="406642" cy="406640"/>
            <a:chOff x="2715905" y="-1569492"/>
            <a:chExt cx="504967" cy="504965"/>
          </a:xfrm>
        </p:grpSpPr>
        <p:sp>
          <p:nvSpPr>
            <p:cNvPr id="4" name="椭圆 3"/>
            <p:cNvSpPr/>
            <p:nvPr/>
          </p:nvSpPr>
          <p:spPr bwMode="auto">
            <a:xfrm>
              <a:off x="2715905" y="-1569492"/>
              <a:ext cx="504967" cy="50496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2866412" y="-1499768"/>
              <a:ext cx="237492" cy="365515"/>
            </a:xfrm>
            <a:custGeom>
              <a:avLst/>
              <a:gdLst>
                <a:gd name="connsiteX0" fmla="*/ 100900 w 437806"/>
                <a:gd name="connsiteY0" fmla="*/ 0 h 673810"/>
                <a:gd name="connsiteX1" fmla="*/ 437806 w 437806"/>
                <a:gd name="connsiteY1" fmla="*/ 336905 h 673810"/>
                <a:gd name="connsiteX2" fmla="*/ 100900 w 437806"/>
                <a:gd name="connsiteY2" fmla="*/ 673810 h 673810"/>
                <a:gd name="connsiteX3" fmla="*/ 0 w 437806"/>
                <a:gd name="connsiteY3" fmla="*/ 572910 h 673810"/>
                <a:gd name="connsiteX4" fmla="*/ 236006 w 437806"/>
                <a:gd name="connsiteY4" fmla="*/ 336905 h 673810"/>
                <a:gd name="connsiteX5" fmla="*/ 0 w 437806"/>
                <a:gd name="connsiteY5" fmla="*/ 100900 h 67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7806" h="673810">
                  <a:moveTo>
                    <a:pt x="100900" y="0"/>
                  </a:moveTo>
                  <a:lnTo>
                    <a:pt x="437806" y="336905"/>
                  </a:lnTo>
                  <a:lnTo>
                    <a:pt x="100900" y="673810"/>
                  </a:lnTo>
                  <a:lnTo>
                    <a:pt x="0" y="572910"/>
                  </a:lnTo>
                  <a:lnTo>
                    <a:pt x="236006" y="336905"/>
                  </a:lnTo>
                  <a:lnTo>
                    <a:pt x="0" y="10090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1" name="矩形 70"/>
          <p:cNvSpPr/>
          <p:nvPr/>
        </p:nvSpPr>
        <p:spPr>
          <a:xfrm>
            <a:off x="4747274" y="1660514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zh-CN" altLang="en-US" sz="1600" b="1" kern="100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站点引领</a:t>
            </a:r>
          </a:p>
        </p:txBody>
      </p:sp>
      <p:sp>
        <p:nvSpPr>
          <p:cNvPr id="72" name="Freeform 11"/>
          <p:cNvSpPr>
            <a:spLocks noEditPoints="1"/>
          </p:cNvSpPr>
          <p:nvPr/>
        </p:nvSpPr>
        <p:spPr bwMode="auto">
          <a:xfrm flipH="1">
            <a:off x="6119953" y="1462055"/>
            <a:ext cx="882960" cy="778618"/>
          </a:xfrm>
          <a:custGeom>
            <a:avLst/>
            <a:gdLst>
              <a:gd name="T0" fmla="*/ 24 w 1874"/>
              <a:gd name="T1" fmla="*/ 706 h 1645"/>
              <a:gd name="T2" fmla="*/ 219 w 1874"/>
              <a:gd name="T3" fmla="*/ 899 h 1645"/>
              <a:gd name="T4" fmla="*/ 219 w 1874"/>
              <a:gd name="T5" fmla="*/ 695 h 1645"/>
              <a:gd name="T6" fmla="*/ 346 w 1874"/>
              <a:gd name="T7" fmla="*/ 630 h 1645"/>
              <a:gd name="T8" fmla="*/ 322 w 1874"/>
              <a:gd name="T9" fmla="*/ 727 h 1645"/>
              <a:gd name="T10" fmla="*/ 468 w 1874"/>
              <a:gd name="T11" fmla="*/ 1179 h 1645"/>
              <a:gd name="T12" fmla="*/ 754 w 1874"/>
              <a:gd name="T13" fmla="*/ 1484 h 1645"/>
              <a:gd name="T14" fmla="*/ 804 w 1874"/>
              <a:gd name="T15" fmla="*/ 1584 h 1645"/>
              <a:gd name="T16" fmla="*/ 552 w 1874"/>
              <a:gd name="T17" fmla="*/ 1250 h 1645"/>
              <a:gd name="T18" fmla="*/ 844 w 1874"/>
              <a:gd name="T19" fmla="*/ 980 h 1645"/>
              <a:gd name="T20" fmla="*/ 1168 w 1874"/>
              <a:gd name="T21" fmla="*/ 876 h 1645"/>
              <a:gd name="T22" fmla="*/ 1072 w 1874"/>
              <a:gd name="T23" fmla="*/ 611 h 1645"/>
              <a:gd name="T24" fmla="*/ 614 w 1874"/>
              <a:gd name="T25" fmla="*/ 475 h 1645"/>
              <a:gd name="T26" fmla="*/ 234 w 1874"/>
              <a:gd name="T27" fmla="*/ 529 h 1645"/>
              <a:gd name="T28" fmla="*/ 1216 w 1874"/>
              <a:gd name="T29" fmla="*/ 1071 h 1645"/>
              <a:gd name="T30" fmla="*/ 1209 w 1874"/>
              <a:gd name="T31" fmla="*/ 834 h 1645"/>
              <a:gd name="T32" fmla="*/ 1186 w 1874"/>
              <a:gd name="T33" fmla="*/ 842 h 1645"/>
              <a:gd name="T34" fmla="*/ 222 w 1874"/>
              <a:gd name="T35" fmla="*/ 1178 h 1645"/>
              <a:gd name="T36" fmla="*/ 234 w 1874"/>
              <a:gd name="T37" fmla="*/ 1645 h 1645"/>
              <a:gd name="T38" fmla="*/ 305 w 1874"/>
              <a:gd name="T39" fmla="*/ 1241 h 1645"/>
              <a:gd name="T40" fmla="*/ 405 w 1874"/>
              <a:gd name="T41" fmla="*/ 1004 h 1645"/>
              <a:gd name="T42" fmla="*/ 325 w 1874"/>
              <a:gd name="T43" fmla="*/ 1025 h 1645"/>
              <a:gd name="T44" fmla="*/ 1284 w 1874"/>
              <a:gd name="T45" fmla="*/ 1053 h 1645"/>
              <a:gd name="T46" fmla="*/ 1320 w 1874"/>
              <a:gd name="T47" fmla="*/ 1645 h 1645"/>
              <a:gd name="T48" fmla="*/ 1397 w 1874"/>
              <a:gd name="T49" fmla="*/ 1029 h 1645"/>
              <a:gd name="T50" fmla="*/ 1739 w 1874"/>
              <a:gd name="T51" fmla="*/ 1229 h 1645"/>
              <a:gd name="T52" fmla="*/ 1692 w 1874"/>
              <a:gd name="T53" fmla="*/ 844 h 1645"/>
              <a:gd name="T54" fmla="*/ 1233 w 1874"/>
              <a:gd name="T55" fmla="*/ 1041 h 1645"/>
              <a:gd name="T56" fmla="*/ 1667 w 1874"/>
              <a:gd name="T57" fmla="*/ 953 h 1645"/>
              <a:gd name="T58" fmla="*/ 1618 w 1874"/>
              <a:gd name="T59" fmla="*/ 1286 h 1645"/>
              <a:gd name="T60" fmla="*/ 1602 w 1874"/>
              <a:gd name="T61" fmla="*/ 394 h 1645"/>
              <a:gd name="T62" fmla="*/ 1577 w 1874"/>
              <a:gd name="T63" fmla="*/ 307 h 1645"/>
              <a:gd name="T64" fmla="*/ 1704 w 1874"/>
              <a:gd name="T65" fmla="*/ 77 h 1645"/>
              <a:gd name="T66" fmla="*/ 1334 w 1874"/>
              <a:gd name="T67" fmla="*/ 243 h 1645"/>
              <a:gd name="T68" fmla="*/ 1600 w 1874"/>
              <a:gd name="T69" fmla="*/ 59 h 1645"/>
              <a:gd name="T70" fmla="*/ 1543 w 1874"/>
              <a:gd name="T71" fmla="*/ 5 h 1645"/>
              <a:gd name="T72" fmla="*/ 1097 w 1874"/>
              <a:gd name="T73" fmla="*/ 512 h 1645"/>
              <a:gd name="T74" fmla="*/ 1724 w 1874"/>
              <a:gd name="T75" fmla="*/ 114 h 1645"/>
              <a:gd name="T76" fmla="*/ 1722 w 1874"/>
              <a:gd name="T77" fmla="*/ 76 h 1645"/>
              <a:gd name="T78" fmla="*/ 1751 w 1874"/>
              <a:gd name="T79" fmla="*/ 496 h 1645"/>
              <a:gd name="T80" fmla="*/ 1801 w 1874"/>
              <a:gd name="T81" fmla="*/ 546 h 1645"/>
              <a:gd name="T82" fmla="*/ 1709 w 1874"/>
              <a:gd name="T83" fmla="*/ 556 h 1645"/>
              <a:gd name="T84" fmla="*/ 1688 w 1874"/>
              <a:gd name="T85" fmla="*/ 528 h 1645"/>
              <a:gd name="T86" fmla="*/ 1659 w 1874"/>
              <a:gd name="T87" fmla="*/ 429 h 1645"/>
              <a:gd name="T88" fmla="*/ 1728 w 1874"/>
              <a:gd name="T89" fmla="*/ 416 h 1645"/>
              <a:gd name="T90" fmla="*/ 1682 w 1874"/>
              <a:gd name="T91" fmla="*/ 425 h 1645"/>
              <a:gd name="T92" fmla="*/ 1751 w 1874"/>
              <a:gd name="T93" fmla="*/ 486 h 1645"/>
              <a:gd name="T94" fmla="*/ 1725 w 1874"/>
              <a:gd name="T95" fmla="*/ 125 h 1645"/>
              <a:gd name="T96" fmla="*/ 1800 w 1874"/>
              <a:gd name="T97" fmla="*/ 266 h 1645"/>
              <a:gd name="T98" fmla="*/ 1824 w 1874"/>
              <a:gd name="T99" fmla="*/ 382 h 1645"/>
              <a:gd name="T100" fmla="*/ 1657 w 1874"/>
              <a:gd name="T101" fmla="*/ 422 h 1645"/>
              <a:gd name="T102" fmla="*/ 1698 w 1874"/>
              <a:gd name="T103" fmla="*/ 558 h 1645"/>
              <a:gd name="T104" fmla="*/ 1153 w 1874"/>
              <a:gd name="T105" fmla="*/ 648 h 1645"/>
              <a:gd name="T106" fmla="*/ 1602 w 1874"/>
              <a:gd name="T107" fmla="*/ 618 h 1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874" h="1645">
                <a:moveTo>
                  <a:pt x="27" y="680"/>
                </a:moveTo>
                <a:lnTo>
                  <a:pt x="25" y="697"/>
                </a:lnTo>
                <a:lnTo>
                  <a:pt x="24" y="697"/>
                </a:lnTo>
                <a:cubicBezTo>
                  <a:pt x="24" y="700"/>
                  <a:pt x="24" y="703"/>
                  <a:pt x="24" y="706"/>
                </a:cubicBezTo>
                <a:lnTo>
                  <a:pt x="24" y="1021"/>
                </a:lnTo>
                <a:cubicBezTo>
                  <a:pt x="24" y="1043"/>
                  <a:pt x="14" y="1062"/>
                  <a:pt x="0" y="1075"/>
                </a:cubicBezTo>
                <a:cubicBezTo>
                  <a:pt x="46" y="1069"/>
                  <a:pt x="93" y="1063"/>
                  <a:pt x="140" y="1056"/>
                </a:cubicBezTo>
                <a:cubicBezTo>
                  <a:pt x="188" y="1020"/>
                  <a:pt x="219" y="963"/>
                  <a:pt x="219" y="899"/>
                </a:cubicBezTo>
                <a:lnTo>
                  <a:pt x="219" y="717"/>
                </a:lnTo>
                <a:lnTo>
                  <a:pt x="219" y="717"/>
                </a:lnTo>
                <a:lnTo>
                  <a:pt x="220" y="696"/>
                </a:lnTo>
                <a:lnTo>
                  <a:pt x="219" y="695"/>
                </a:lnTo>
                <a:lnTo>
                  <a:pt x="219" y="679"/>
                </a:lnTo>
                <a:cubicBezTo>
                  <a:pt x="219" y="634"/>
                  <a:pt x="261" y="599"/>
                  <a:pt x="305" y="607"/>
                </a:cubicBezTo>
                <a:lnTo>
                  <a:pt x="353" y="616"/>
                </a:lnTo>
                <a:cubicBezTo>
                  <a:pt x="351" y="621"/>
                  <a:pt x="348" y="626"/>
                  <a:pt x="346" y="630"/>
                </a:cubicBezTo>
                <a:lnTo>
                  <a:pt x="346" y="631"/>
                </a:lnTo>
                <a:cubicBezTo>
                  <a:pt x="335" y="656"/>
                  <a:pt x="328" y="681"/>
                  <a:pt x="324" y="706"/>
                </a:cubicBezTo>
                <a:lnTo>
                  <a:pt x="324" y="706"/>
                </a:lnTo>
                <a:lnTo>
                  <a:pt x="322" y="727"/>
                </a:lnTo>
                <a:lnTo>
                  <a:pt x="322" y="728"/>
                </a:lnTo>
                <a:cubicBezTo>
                  <a:pt x="314" y="840"/>
                  <a:pt x="375" y="936"/>
                  <a:pt x="416" y="991"/>
                </a:cubicBezTo>
                <a:lnTo>
                  <a:pt x="416" y="991"/>
                </a:lnTo>
                <a:cubicBezTo>
                  <a:pt x="462" y="1057"/>
                  <a:pt x="505" y="1091"/>
                  <a:pt x="468" y="1179"/>
                </a:cubicBezTo>
                <a:cubicBezTo>
                  <a:pt x="447" y="1228"/>
                  <a:pt x="426" y="1277"/>
                  <a:pt x="426" y="1277"/>
                </a:cubicBezTo>
                <a:lnTo>
                  <a:pt x="706" y="1446"/>
                </a:lnTo>
                <a:lnTo>
                  <a:pt x="740" y="1455"/>
                </a:lnTo>
                <a:lnTo>
                  <a:pt x="754" y="1484"/>
                </a:lnTo>
                <a:lnTo>
                  <a:pt x="754" y="1485"/>
                </a:lnTo>
                <a:lnTo>
                  <a:pt x="729" y="1528"/>
                </a:lnTo>
                <a:lnTo>
                  <a:pt x="802" y="1588"/>
                </a:lnTo>
                <a:lnTo>
                  <a:pt x="804" y="1584"/>
                </a:lnTo>
                <a:cubicBezTo>
                  <a:pt x="821" y="1555"/>
                  <a:pt x="827" y="1508"/>
                  <a:pt x="816" y="1479"/>
                </a:cubicBezTo>
                <a:lnTo>
                  <a:pt x="805" y="1453"/>
                </a:lnTo>
                <a:cubicBezTo>
                  <a:pt x="798" y="1436"/>
                  <a:pt x="786" y="1420"/>
                  <a:pt x="770" y="1409"/>
                </a:cubicBezTo>
                <a:lnTo>
                  <a:pt x="552" y="1250"/>
                </a:lnTo>
                <a:lnTo>
                  <a:pt x="653" y="1131"/>
                </a:lnTo>
                <a:cubicBezTo>
                  <a:pt x="684" y="1094"/>
                  <a:pt x="708" y="1053"/>
                  <a:pt x="725" y="1008"/>
                </a:cubicBezTo>
                <a:lnTo>
                  <a:pt x="774" y="980"/>
                </a:lnTo>
                <a:lnTo>
                  <a:pt x="844" y="980"/>
                </a:lnTo>
                <a:cubicBezTo>
                  <a:pt x="904" y="998"/>
                  <a:pt x="973" y="1019"/>
                  <a:pt x="973" y="1019"/>
                </a:cubicBezTo>
                <a:cubicBezTo>
                  <a:pt x="1019" y="1033"/>
                  <a:pt x="1068" y="1041"/>
                  <a:pt x="1116" y="1041"/>
                </a:cubicBezTo>
                <a:lnTo>
                  <a:pt x="1172" y="1041"/>
                </a:lnTo>
                <a:cubicBezTo>
                  <a:pt x="1172" y="1027"/>
                  <a:pt x="1168" y="876"/>
                  <a:pt x="1168" y="876"/>
                </a:cubicBezTo>
                <a:cubicBezTo>
                  <a:pt x="1151" y="785"/>
                  <a:pt x="1115" y="716"/>
                  <a:pt x="1079" y="627"/>
                </a:cubicBezTo>
                <a:lnTo>
                  <a:pt x="1078" y="627"/>
                </a:lnTo>
                <a:lnTo>
                  <a:pt x="1072" y="611"/>
                </a:lnTo>
                <a:lnTo>
                  <a:pt x="1072" y="611"/>
                </a:lnTo>
                <a:lnTo>
                  <a:pt x="1032" y="512"/>
                </a:lnTo>
                <a:lnTo>
                  <a:pt x="874" y="512"/>
                </a:lnTo>
                <a:cubicBezTo>
                  <a:pt x="874" y="512"/>
                  <a:pt x="700" y="486"/>
                  <a:pt x="674" y="481"/>
                </a:cubicBezTo>
                <a:cubicBezTo>
                  <a:pt x="655" y="477"/>
                  <a:pt x="635" y="475"/>
                  <a:pt x="614" y="475"/>
                </a:cubicBezTo>
                <a:cubicBezTo>
                  <a:pt x="612" y="475"/>
                  <a:pt x="609" y="475"/>
                  <a:pt x="607" y="476"/>
                </a:cubicBezTo>
                <a:cubicBezTo>
                  <a:pt x="606" y="476"/>
                  <a:pt x="604" y="476"/>
                  <a:pt x="603" y="476"/>
                </a:cubicBezTo>
                <a:cubicBezTo>
                  <a:pt x="524" y="476"/>
                  <a:pt x="453" y="507"/>
                  <a:pt x="401" y="557"/>
                </a:cubicBezTo>
                <a:lnTo>
                  <a:pt x="234" y="529"/>
                </a:lnTo>
                <a:cubicBezTo>
                  <a:pt x="133" y="511"/>
                  <a:pt x="40" y="582"/>
                  <a:pt x="26" y="680"/>
                </a:cubicBezTo>
                <a:lnTo>
                  <a:pt x="27" y="680"/>
                </a:lnTo>
                <a:close/>
                <a:moveTo>
                  <a:pt x="1190" y="1071"/>
                </a:moveTo>
                <a:lnTo>
                  <a:pt x="1216" y="1071"/>
                </a:lnTo>
                <a:lnTo>
                  <a:pt x="1216" y="859"/>
                </a:lnTo>
                <a:lnTo>
                  <a:pt x="1602" y="772"/>
                </a:lnTo>
                <a:lnTo>
                  <a:pt x="1608" y="744"/>
                </a:lnTo>
                <a:lnTo>
                  <a:pt x="1209" y="834"/>
                </a:lnTo>
                <a:lnTo>
                  <a:pt x="1076" y="504"/>
                </a:lnTo>
                <a:lnTo>
                  <a:pt x="1047" y="504"/>
                </a:lnTo>
                <a:lnTo>
                  <a:pt x="1182" y="836"/>
                </a:lnTo>
                <a:lnTo>
                  <a:pt x="1186" y="842"/>
                </a:lnTo>
                <a:cubicBezTo>
                  <a:pt x="1191" y="917"/>
                  <a:pt x="1190" y="992"/>
                  <a:pt x="1190" y="1071"/>
                </a:cubicBezTo>
                <a:close/>
                <a:moveTo>
                  <a:pt x="295" y="1099"/>
                </a:moveTo>
                <a:cubicBezTo>
                  <a:pt x="277" y="1130"/>
                  <a:pt x="252" y="1156"/>
                  <a:pt x="223" y="1177"/>
                </a:cubicBezTo>
                <a:lnTo>
                  <a:pt x="222" y="1178"/>
                </a:lnTo>
                <a:lnTo>
                  <a:pt x="200" y="1549"/>
                </a:lnTo>
                <a:lnTo>
                  <a:pt x="212" y="1598"/>
                </a:lnTo>
                <a:lnTo>
                  <a:pt x="234" y="1598"/>
                </a:lnTo>
                <a:lnTo>
                  <a:pt x="234" y="1645"/>
                </a:lnTo>
                <a:lnTo>
                  <a:pt x="324" y="1645"/>
                </a:lnTo>
                <a:cubicBezTo>
                  <a:pt x="324" y="1613"/>
                  <a:pt x="309" y="1581"/>
                  <a:pt x="285" y="1560"/>
                </a:cubicBezTo>
                <a:lnTo>
                  <a:pt x="263" y="1543"/>
                </a:lnTo>
                <a:lnTo>
                  <a:pt x="305" y="1241"/>
                </a:lnTo>
                <a:lnTo>
                  <a:pt x="463" y="1147"/>
                </a:lnTo>
                <a:cubicBezTo>
                  <a:pt x="471" y="1121"/>
                  <a:pt x="470" y="1101"/>
                  <a:pt x="448" y="1065"/>
                </a:cubicBezTo>
                <a:lnTo>
                  <a:pt x="437" y="1048"/>
                </a:lnTo>
                <a:cubicBezTo>
                  <a:pt x="424" y="1031"/>
                  <a:pt x="417" y="1022"/>
                  <a:pt x="405" y="1004"/>
                </a:cubicBezTo>
                <a:cubicBezTo>
                  <a:pt x="387" y="980"/>
                  <a:pt x="355" y="936"/>
                  <a:pt x="332" y="879"/>
                </a:cubicBezTo>
                <a:cubicBezTo>
                  <a:pt x="332" y="919"/>
                  <a:pt x="332" y="956"/>
                  <a:pt x="332" y="967"/>
                </a:cubicBezTo>
                <a:cubicBezTo>
                  <a:pt x="332" y="980"/>
                  <a:pt x="331" y="993"/>
                  <a:pt x="329" y="1005"/>
                </a:cubicBezTo>
                <a:cubicBezTo>
                  <a:pt x="328" y="1012"/>
                  <a:pt x="327" y="1019"/>
                  <a:pt x="325" y="1025"/>
                </a:cubicBezTo>
                <a:cubicBezTo>
                  <a:pt x="326" y="1025"/>
                  <a:pt x="310" y="1075"/>
                  <a:pt x="295" y="1099"/>
                </a:cubicBezTo>
                <a:close/>
                <a:moveTo>
                  <a:pt x="1329" y="1045"/>
                </a:moveTo>
                <a:cubicBezTo>
                  <a:pt x="1323" y="1046"/>
                  <a:pt x="1317" y="1047"/>
                  <a:pt x="1311" y="1049"/>
                </a:cubicBezTo>
                <a:cubicBezTo>
                  <a:pt x="1302" y="1050"/>
                  <a:pt x="1293" y="1052"/>
                  <a:pt x="1284" y="1053"/>
                </a:cubicBezTo>
                <a:lnTo>
                  <a:pt x="1280" y="1490"/>
                </a:lnTo>
                <a:lnTo>
                  <a:pt x="1294" y="1569"/>
                </a:lnTo>
                <a:lnTo>
                  <a:pt x="1320" y="1588"/>
                </a:lnTo>
                <a:lnTo>
                  <a:pt x="1320" y="1645"/>
                </a:lnTo>
                <a:lnTo>
                  <a:pt x="1409" y="1645"/>
                </a:lnTo>
                <a:cubicBezTo>
                  <a:pt x="1409" y="1611"/>
                  <a:pt x="1398" y="1581"/>
                  <a:pt x="1364" y="1561"/>
                </a:cubicBezTo>
                <a:lnTo>
                  <a:pt x="1351" y="1518"/>
                </a:lnTo>
                <a:lnTo>
                  <a:pt x="1397" y="1029"/>
                </a:lnTo>
                <a:lnTo>
                  <a:pt x="1329" y="1045"/>
                </a:lnTo>
                <a:close/>
                <a:moveTo>
                  <a:pt x="1627" y="1287"/>
                </a:moveTo>
                <a:cubicBezTo>
                  <a:pt x="1660" y="1287"/>
                  <a:pt x="1701" y="1270"/>
                  <a:pt x="1721" y="1248"/>
                </a:cubicBezTo>
                <a:lnTo>
                  <a:pt x="1739" y="1229"/>
                </a:lnTo>
                <a:cubicBezTo>
                  <a:pt x="1753" y="1217"/>
                  <a:pt x="1765" y="1203"/>
                  <a:pt x="1773" y="1186"/>
                </a:cubicBezTo>
                <a:lnTo>
                  <a:pt x="1776" y="1179"/>
                </a:lnTo>
                <a:lnTo>
                  <a:pt x="1776" y="929"/>
                </a:lnTo>
                <a:cubicBezTo>
                  <a:pt x="1776" y="882"/>
                  <a:pt x="1738" y="844"/>
                  <a:pt x="1692" y="844"/>
                </a:cubicBezTo>
                <a:lnTo>
                  <a:pt x="1560" y="844"/>
                </a:lnTo>
                <a:cubicBezTo>
                  <a:pt x="1569" y="828"/>
                  <a:pt x="1576" y="811"/>
                  <a:pt x="1582" y="794"/>
                </a:cubicBezTo>
                <a:lnTo>
                  <a:pt x="1233" y="873"/>
                </a:lnTo>
                <a:lnTo>
                  <a:pt x="1233" y="1041"/>
                </a:lnTo>
                <a:lnTo>
                  <a:pt x="1235" y="1041"/>
                </a:lnTo>
                <a:cubicBezTo>
                  <a:pt x="1260" y="1041"/>
                  <a:pt x="1284" y="1038"/>
                  <a:pt x="1307" y="1034"/>
                </a:cubicBezTo>
                <a:cubicBezTo>
                  <a:pt x="1313" y="1032"/>
                  <a:pt x="1319" y="1031"/>
                  <a:pt x="1324" y="1030"/>
                </a:cubicBezTo>
                <a:lnTo>
                  <a:pt x="1667" y="953"/>
                </a:lnTo>
                <a:lnTo>
                  <a:pt x="1711" y="1175"/>
                </a:lnTo>
                <a:lnTo>
                  <a:pt x="1687" y="1196"/>
                </a:lnTo>
                <a:lnTo>
                  <a:pt x="1637" y="1194"/>
                </a:lnTo>
                <a:lnTo>
                  <a:pt x="1618" y="1286"/>
                </a:lnTo>
                <a:lnTo>
                  <a:pt x="1622" y="1287"/>
                </a:lnTo>
                <a:cubicBezTo>
                  <a:pt x="1624" y="1287"/>
                  <a:pt x="1625" y="1287"/>
                  <a:pt x="1627" y="1287"/>
                </a:cubicBezTo>
                <a:close/>
                <a:moveTo>
                  <a:pt x="1602" y="599"/>
                </a:moveTo>
                <a:lnTo>
                  <a:pt x="1602" y="394"/>
                </a:lnTo>
                <a:cubicBezTo>
                  <a:pt x="1579" y="372"/>
                  <a:pt x="1564" y="341"/>
                  <a:pt x="1564" y="306"/>
                </a:cubicBezTo>
                <a:cubicBezTo>
                  <a:pt x="1565" y="276"/>
                  <a:pt x="1576" y="247"/>
                  <a:pt x="1598" y="225"/>
                </a:cubicBezTo>
                <a:lnTo>
                  <a:pt x="1607" y="234"/>
                </a:lnTo>
                <a:cubicBezTo>
                  <a:pt x="1588" y="253"/>
                  <a:pt x="1578" y="279"/>
                  <a:pt x="1577" y="307"/>
                </a:cubicBezTo>
                <a:cubicBezTo>
                  <a:pt x="1577" y="335"/>
                  <a:pt x="1588" y="361"/>
                  <a:pt x="1608" y="381"/>
                </a:cubicBezTo>
                <a:cubicBezTo>
                  <a:pt x="1623" y="397"/>
                  <a:pt x="1643" y="407"/>
                  <a:pt x="1664" y="410"/>
                </a:cubicBezTo>
                <a:lnTo>
                  <a:pt x="1727" y="399"/>
                </a:lnTo>
                <a:lnTo>
                  <a:pt x="1704" y="77"/>
                </a:lnTo>
                <a:lnTo>
                  <a:pt x="1713" y="77"/>
                </a:lnTo>
                <a:lnTo>
                  <a:pt x="1605" y="77"/>
                </a:lnTo>
                <a:lnTo>
                  <a:pt x="1600" y="77"/>
                </a:lnTo>
                <a:cubicBezTo>
                  <a:pt x="1487" y="78"/>
                  <a:pt x="1384" y="142"/>
                  <a:pt x="1334" y="243"/>
                </a:cubicBezTo>
                <a:lnTo>
                  <a:pt x="1256" y="512"/>
                </a:lnTo>
                <a:lnTo>
                  <a:pt x="1238" y="512"/>
                </a:lnTo>
                <a:lnTo>
                  <a:pt x="1319" y="236"/>
                </a:lnTo>
                <a:cubicBezTo>
                  <a:pt x="1372" y="128"/>
                  <a:pt x="1480" y="60"/>
                  <a:pt x="1600" y="59"/>
                </a:cubicBezTo>
                <a:lnTo>
                  <a:pt x="1768" y="59"/>
                </a:lnTo>
                <a:lnTo>
                  <a:pt x="1824" y="0"/>
                </a:lnTo>
                <a:lnTo>
                  <a:pt x="1600" y="0"/>
                </a:lnTo>
                <a:lnTo>
                  <a:pt x="1543" y="5"/>
                </a:lnTo>
                <a:cubicBezTo>
                  <a:pt x="1493" y="13"/>
                  <a:pt x="1446" y="31"/>
                  <a:pt x="1403" y="57"/>
                </a:cubicBezTo>
                <a:cubicBezTo>
                  <a:pt x="1344" y="94"/>
                  <a:pt x="1296" y="147"/>
                  <a:pt x="1266" y="209"/>
                </a:cubicBezTo>
                <a:lnTo>
                  <a:pt x="1174" y="512"/>
                </a:lnTo>
                <a:lnTo>
                  <a:pt x="1097" y="512"/>
                </a:lnTo>
                <a:lnTo>
                  <a:pt x="1144" y="626"/>
                </a:lnTo>
                <a:cubicBezTo>
                  <a:pt x="1321" y="703"/>
                  <a:pt x="1497" y="648"/>
                  <a:pt x="1602" y="599"/>
                </a:cubicBezTo>
                <a:close/>
                <a:moveTo>
                  <a:pt x="1722" y="76"/>
                </a:moveTo>
                <a:lnTo>
                  <a:pt x="1724" y="114"/>
                </a:lnTo>
                <a:lnTo>
                  <a:pt x="1809" y="133"/>
                </a:lnTo>
                <a:lnTo>
                  <a:pt x="1874" y="45"/>
                </a:lnTo>
                <a:lnTo>
                  <a:pt x="1721" y="76"/>
                </a:lnTo>
                <a:lnTo>
                  <a:pt x="1722" y="76"/>
                </a:lnTo>
                <a:close/>
                <a:moveTo>
                  <a:pt x="1801" y="546"/>
                </a:moveTo>
                <a:cubicBezTo>
                  <a:pt x="1815" y="534"/>
                  <a:pt x="1824" y="517"/>
                  <a:pt x="1824" y="498"/>
                </a:cubicBezTo>
                <a:lnTo>
                  <a:pt x="1824" y="483"/>
                </a:lnTo>
                <a:lnTo>
                  <a:pt x="1751" y="496"/>
                </a:lnTo>
                <a:lnTo>
                  <a:pt x="1752" y="513"/>
                </a:lnTo>
                <a:lnTo>
                  <a:pt x="1724" y="565"/>
                </a:lnTo>
                <a:cubicBezTo>
                  <a:pt x="1741" y="573"/>
                  <a:pt x="1765" y="574"/>
                  <a:pt x="1781" y="561"/>
                </a:cubicBezTo>
                <a:lnTo>
                  <a:pt x="1801" y="546"/>
                </a:lnTo>
                <a:close/>
                <a:moveTo>
                  <a:pt x="1688" y="528"/>
                </a:moveTo>
                <a:lnTo>
                  <a:pt x="1704" y="551"/>
                </a:lnTo>
                <a:lnTo>
                  <a:pt x="1704" y="551"/>
                </a:lnTo>
                <a:cubicBezTo>
                  <a:pt x="1705" y="553"/>
                  <a:pt x="1707" y="554"/>
                  <a:pt x="1709" y="556"/>
                </a:cubicBezTo>
                <a:lnTo>
                  <a:pt x="1735" y="509"/>
                </a:lnTo>
                <a:lnTo>
                  <a:pt x="1734" y="499"/>
                </a:lnTo>
                <a:lnTo>
                  <a:pt x="1687" y="508"/>
                </a:lnTo>
                <a:cubicBezTo>
                  <a:pt x="1685" y="515"/>
                  <a:pt x="1684" y="523"/>
                  <a:pt x="1688" y="528"/>
                </a:cubicBezTo>
                <a:close/>
                <a:moveTo>
                  <a:pt x="1682" y="425"/>
                </a:moveTo>
                <a:lnTo>
                  <a:pt x="1681" y="425"/>
                </a:lnTo>
                <a:cubicBezTo>
                  <a:pt x="1681" y="425"/>
                  <a:pt x="1681" y="425"/>
                  <a:pt x="1681" y="425"/>
                </a:cubicBezTo>
                <a:lnTo>
                  <a:pt x="1659" y="429"/>
                </a:lnTo>
                <a:lnTo>
                  <a:pt x="1691" y="497"/>
                </a:lnTo>
                <a:lnTo>
                  <a:pt x="1691" y="497"/>
                </a:lnTo>
                <a:lnTo>
                  <a:pt x="1733" y="489"/>
                </a:lnTo>
                <a:lnTo>
                  <a:pt x="1728" y="416"/>
                </a:lnTo>
                <a:lnTo>
                  <a:pt x="1700" y="421"/>
                </a:lnTo>
                <a:lnTo>
                  <a:pt x="1724" y="478"/>
                </a:lnTo>
                <a:lnTo>
                  <a:pt x="1686" y="425"/>
                </a:lnTo>
                <a:cubicBezTo>
                  <a:pt x="1685" y="425"/>
                  <a:pt x="1683" y="425"/>
                  <a:pt x="1682" y="425"/>
                </a:cubicBezTo>
                <a:close/>
                <a:moveTo>
                  <a:pt x="1824" y="473"/>
                </a:moveTo>
                <a:lnTo>
                  <a:pt x="1824" y="399"/>
                </a:lnTo>
                <a:lnTo>
                  <a:pt x="1745" y="413"/>
                </a:lnTo>
                <a:lnTo>
                  <a:pt x="1751" y="486"/>
                </a:lnTo>
                <a:lnTo>
                  <a:pt x="1824" y="473"/>
                </a:lnTo>
                <a:close/>
                <a:moveTo>
                  <a:pt x="1824" y="187"/>
                </a:moveTo>
                <a:cubicBezTo>
                  <a:pt x="1824" y="172"/>
                  <a:pt x="1821" y="158"/>
                  <a:pt x="1815" y="145"/>
                </a:cubicBezTo>
                <a:lnTo>
                  <a:pt x="1725" y="125"/>
                </a:lnTo>
                <a:lnTo>
                  <a:pt x="1731" y="207"/>
                </a:lnTo>
                <a:lnTo>
                  <a:pt x="1761" y="207"/>
                </a:lnTo>
                <a:cubicBezTo>
                  <a:pt x="1783" y="207"/>
                  <a:pt x="1800" y="224"/>
                  <a:pt x="1800" y="246"/>
                </a:cubicBezTo>
                <a:lnTo>
                  <a:pt x="1800" y="266"/>
                </a:lnTo>
                <a:cubicBezTo>
                  <a:pt x="1800" y="287"/>
                  <a:pt x="1783" y="304"/>
                  <a:pt x="1761" y="304"/>
                </a:cubicBezTo>
                <a:lnTo>
                  <a:pt x="1738" y="304"/>
                </a:lnTo>
                <a:lnTo>
                  <a:pt x="1744" y="396"/>
                </a:lnTo>
                <a:lnTo>
                  <a:pt x="1824" y="382"/>
                </a:lnTo>
                <a:lnTo>
                  <a:pt x="1824" y="187"/>
                </a:lnTo>
                <a:close/>
                <a:moveTo>
                  <a:pt x="1656" y="422"/>
                </a:moveTo>
                <a:lnTo>
                  <a:pt x="1657" y="423"/>
                </a:lnTo>
                <a:lnTo>
                  <a:pt x="1657" y="422"/>
                </a:lnTo>
                <a:cubicBezTo>
                  <a:pt x="1656" y="422"/>
                  <a:pt x="1656" y="422"/>
                  <a:pt x="1656" y="422"/>
                </a:cubicBezTo>
                <a:close/>
                <a:moveTo>
                  <a:pt x="1610" y="615"/>
                </a:moveTo>
                <a:cubicBezTo>
                  <a:pt x="1656" y="593"/>
                  <a:pt x="1688" y="572"/>
                  <a:pt x="1702" y="563"/>
                </a:cubicBezTo>
                <a:cubicBezTo>
                  <a:pt x="1701" y="561"/>
                  <a:pt x="1700" y="559"/>
                  <a:pt x="1698" y="558"/>
                </a:cubicBezTo>
                <a:cubicBezTo>
                  <a:pt x="1696" y="555"/>
                  <a:pt x="1694" y="552"/>
                  <a:pt x="1692" y="549"/>
                </a:cubicBezTo>
                <a:cubicBezTo>
                  <a:pt x="1679" y="557"/>
                  <a:pt x="1651" y="576"/>
                  <a:pt x="1610" y="595"/>
                </a:cubicBezTo>
                <a:lnTo>
                  <a:pt x="1610" y="615"/>
                </a:lnTo>
                <a:close/>
                <a:moveTo>
                  <a:pt x="1153" y="648"/>
                </a:moveTo>
                <a:lnTo>
                  <a:pt x="1220" y="814"/>
                </a:lnTo>
                <a:lnTo>
                  <a:pt x="1598" y="728"/>
                </a:lnTo>
                <a:cubicBezTo>
                  <a:pt x="1601" y="710"/>
                  <a:pt x="1602" y="692"/>
                  <a:pt x="1602" y="673"/>
                </a:cubicBezTo>
                <a:lnTo>
                  <a:pt x="1602" y="618"/>
                </a:lnTo>
                <a:cubicBezTo>
                  <a:pt x="1534" y="650"/>
                  <a:pt x="1438" y="682"/>
                  <a:pt x="1331" y="682"/>
                </a:cubicBezTo>
                <a:cubicBezTo>
                  <a:pt x="1274" y="682"/>
                  <a:pt x="1214" y="672"/>
                  <a:pt x="1153" y="648"/>
                </a:cubicBezTo>
                <a:close/>
              </a:path>
            </a:pathLst>
          </a:custGeom>
          <a:solidFill>
            <a:srgbClr val="CB223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>
              <a:defRPr/>
            </a:pPr>
            <a:endParaRPr lang="zh-CN" altLang="en-US" sz="2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任意多边形: 形状 72"/>
          <p:cNvSpPr/>
          <p:nvPr/>
        </p:nvSpPr>
        <p:spPr bwMode="auto">
          <a:xfrm flipH="1">
            <a:off x="7006003" y="1844125"/>
            <a:ext cx="1042737" cy="1812758"/>
          </a:xfrm>
          <a:custGeom>
            <a:avLst/>
            <a:gdLst>
              <a:gd name="connsiteX0" fmla="*/ 1042737 w 1042737"/>
              <a:gd name="connsiteY0" fmla="*/ 0 h 368968"/>
              <a:gd name="connsiteX1" fmla="*/ 385011 w 1042737"/>
              <a:gd name="connsiteY1" fmla="*/ 0 h 368968"/>
              <a:gd name="connsiteX2" fmla="*/ 385011 w 1042737"/>
              <a:gd name="connsiteY2" fmla="*/ 368968 h 368968"/>
              <a:gd name="connsiteX3" fmla="*/ 0 w 1042737"/>
              <a:gd name="connsiteY3" fmla="*/ 368968 h 368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737" h="368968">
                <a:moveTo>
                  <a:pt x="1042737" y="0"/>
                </a:moveTo>
                <a:lnTo>
                  <a:pt x="385011" y="0"/>
                </a:lnTo>
                <a:lnTo>
                  <a:pt x="385011" y="368968"/>
                </a:lnTo>
                <a:lnTo>
                  <a:pt x="0" y="368968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>
              <a:defRPr/>
            </a:pPr>
            <a:endParaRPr lang="zh-CN" altLang="en-US">
              <a:solidFill>
                <a:srgbClr val="3D3D3D"/>
              </a:solidFill>
            </a:endParaRPr>
          </a:p>
        </p:txBody>
      </p:sp>
      <p:sp>
        <p:nvSpPr>
          <p:cNvPr id="74" name="Freeform 11"/>
          <p:cNvSpPr>
            <a:spLocks noEditPoints="1"/>
          </p:cNvSpPr>
          <p:nvPr/>
        </p:nvSpPr>
        <p:spPr bwMode="auto">
          <a:xfrm flipH="1">
            <a:off x="6119953" y="2761466"/>
            <a:ext cx="882960" cy="778618"/>
          </a:xfrm>
          <a:custGeom>
            <a:avLst/>
            <a:gdLst>
              <a:gd name="T0" fmla="*/ 24 w 1874"/>
              <a:gd name="T1" fmla="*/ 706 h 1645"/>
              <a:gd name="T2" fmla="*/ 219 w 1874"/>
              <a:gd name="T3" fmla="*/ 899 h 1645"/>
              <a:gd name="T4" fmla="*/ 219 w 1874"/>
              <a:gd name="T5" fmla="*/ 695 h 1645"/>
              <a:gd name="T6" fmla="*/ 346 w 1874"/>
              <a:gd name="T7" fmla="*/ 630 h 1645"/>
              <a:gd name="T8" fmla="*/ 322 w 1874"/>
              <a:gd name="T9" fmla="*/ 727 h 1645"/>
              <a:gd name="T10" fmla="*/ 468 w 1874"/>
              <a:gd name="T11" fmla="*/ 1179 h 1645"/>
              <a:gd name="T12" fmla="*/ 754 w 1874"/>
              <a:gd name="T13" fmla="*/ 1484 h 1645"/>
              <a:gd name="T14" fmla="*/ 804 w 1874"/>
              <a:gd name="T15" fmla="*/ 1584 h 1645"/>
              <a:gd name="T16" fmla="*/ 552 w 1874"/>
              <a:gd name="T17" fmla="*/ 1250 h 1645"/>
              <a:gd name="T18" fmla="*/ 844 w 1874"/>
              <a:gd name="T19" fmla="*/ 980 h 1645"/>
              <a:gd name="T20" fmla="*/ 1168 w 1874"/>
              <a:gd name="T21" fmla="*/ 876 h 1645"/>
              <a:gd name="T22" fmla="*/ 1072 w 1874"/>
              <a:gd name="T23" fmla="*/ 611 h 1645"/>
              <a:gd name="T24" fmla="*/ 614 w 1874"/>
              <a:gd name="T25" fmla="*/ 475 h 1645"/>
              <a:gd name="T26" fmla="*/ 234 w 1874"/>
              <a:gd name="T27" fmla="*/ 529 h 1645"/>
              <a:gd name="T28" fmla="*/ 1216 w 1874"/>
              <a:gd name="T29" fmla="*/ 1071 h 1645"/>
              <a:gd name="T30" fmla="*/ 1209 w 1874"/>
              <a:gd name="T31" fmla="*/ 834 h 1645"/>
              <a:gd name="T32" fmla="*/ 1186 w 1874"/>
              <a:gd name="T33" fmla="*/ 842 h 1645"/>
              <a:gd name="T34" fmla="*/ 222 w 1874"/>
              <a:gd name="T35" fmla="*/ 1178 h 1645"/>
              <a:gd name="T36" fmla="*/ 234 w 1874"/>
              <a:gd name="T37" fmla="*/ 1645 h 1645"/>
              <a:gd name="T38" fmla="*/ 305 w 1874"/>
              <a:gd name="T39" fmla="*/ 1241 h 1645"/>
              <a:gd name="T40" fmla="*/ 405 w 1874"/>
              <a:gd name="T41" fmla="*/ 1004 h 1645"/>
              <a:gd name="T42" fmla="*/ 325 w 1874"/>
              <a:gd name="T43" fmla="*/ 1025 h 1645"/>
              <a:gd name="T44" fmla="*/ 1284 w 1874"/>
              <a:gd name="T45" fmla="*/ 1053 h 1645"/>
              <a:gd name="T46" fmla="*/ 1320 w 1874"/>
              <a:gd name="T47" fmla="*/ 1645 h 1645"/>
              <a:gd name="T48" fmla="*/ 1397 w 1874"/>
              <a:gd name="T49" fmla="*/ 1029 h 1645"/>
              <a:gd name="T50" fmla="*/ 1739 w 1874"/>
              <a:gd name="T51" fmla="*/ 1229 h 1645"/>
              <a:gd name="T52" fmla="*/ 1692 w 1874"/>
              <a:gd name="T53" fmla="*/ 844 h 1645"/>
              <a:gd name="T54" fmla="*/ 1233 w 1874"/>
              <a:gd name="T55" fmla="*/ 1041 h 1645"/>
              <a:gd name="T56" fmla="*/ 1667 w 1874"/>
              <a:gd name="T57" fmla="*/ 953 h 1645"/>
              <a:gd name="T58" fmla="*/ 1618 w 1874"/>
              <a:gd name="T59" fmla="*/ 1286 h 1645"/>
              <a:gd name="T60" fmla="*/ 1602 w 1874"/>
              <a:gd name="T61" fmla="*/ 394 h 1645"/>
              <a:gd name="T62" fmla="*/ 1577 w 1874"/>
              <a:gd name="T63" fmla="*/ 307 h 1645"/>
              <a:gd name="T64" fmla="*/ 1704 w 1874"/>
              <a:gd name="T65" fmla="*/ 77 h 1645"/>
              <a:gd name="T66" fmla="*/ 1334 w 1874"/>
              <a:gd name="T67" fmla="*/ 243 h 1645"/>
              <a:gd name="T68" fmla="*/ 1600 w 1874"/>
              <a:gd name="T69" fmla="*/ 59 h 1645"/>
              <a:gd name="T70" fmla="*/ 1543 w 1874"/>
              <a:gd name="T71" fmla="*/ 5 h 1645"/>
              <a:gd name="T72" fmla="*/ 1097 w 1874"/>
              <a:gd name="T73" fmla="*/ 512 h 1645"/>
              <a:gd name="T74" fmla="*/ 1724 w 1874"/>
              <a:gd name="T75" fmla="*/ 114 h 1645"/>
              <a:gd name="T76" fmla="*/ 1722 w 1874"/>
              <a:gd name="T77" fmla="*/ 76 h 1645"/>
              <a:gd name="T78" fmla="*/ 1751 w 1874"/>
              <a:gd name="T79" fmla="*/ 496 h 1645"/>
              <a:gd name="T80" fmla="*/ 1801 w 1874"/>
              <a:gd name="T81" fmla="*/ 546 h 1645"/>
              <a:gd name="T82" fmla="*/ 1709 w 1874"/>
              <a:gd name="T83" fmla="*/ 556 h 1645"/>
              <a:gd name="T84" fmla="*/ 1688 w 1874"/>
              <a:gd name="T85" fmla="*/ 528 h 1645"/>
              <a:gd name="T86" fmla="*/ 1659 w 1874"/>
              <a:gd name="T87" fmla="*/ 429 h 1645"/>
              <a:gd name="T88" fmla="*/ 1728 w 1874"/>
              <a:gd name="T89" fmla="*/ 416 h 1645"/>
              <a:gd name="T90" fmla="*/ 1682 w 1874"/>
              <a:gd name="T91" fmla="*/ 425 h 1645"/>
              <a:gd name="T92" fmla="*/ 1751 w 1874"/>
              <a:gd name="T93" fmla="*/ 486 h 1645"/>
              <a:gd name="T94" fmla="*/ 1725 w 1874"/>
              <a:gd name="T95" fmla="*/ 125 h 1645"/>
              <a:gd name="T96" fmla="*/ 1800 w 1874"/>
              <a:gd name="T97" fmla="*/ 266 h 1645"/>
              <a:gd name="T98" fmla="*/ 1824 w 1874"/>
              <a:gd name="T99" fmla="*/ 382 h 1645"/>
              <a:gd name="T100" fmla="*/ 1657 w 1874"/>
              <a:gd name="T101" fmla="*/ 422 h 1645"/>
              <a:gd name="T102" fmla="*/ 1698 w 1874"/>
              <a:gd name="T103" fmla="*/ 558 h 1645"/>
              <a:gd name="T104" fmla="*/ 1153 w 1874"/>
              <a:gd name="T105" fmla="*/ 648 h 1645"/>
              <a:gd name="T106" fmla="*/ 1602 w 1874"/>
              <a:gd name="T107" fmla="*/ 618 h 1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874" h="1645">
                <a:moveTo>
                  <a:pt x="27" y="680"/>
                </a:moveTo>
                <a:lnTo>
                  <a:pt x="25" y="697"/>
                </a:lnTo>
                <a:lnTo>
                  <a:pt x="24" y="697"/>
                </a:lnTo>
                <a:cubicBezTo>
                  <a:pt x="24" y="700"/>
                  <a:pt x="24" y="703"/>
                  <a:pt x="24" y="706"/>
                </a:cubicBezTo>
                <a:lnTo>
                  <a:pt x="24" y="1021"/>
                </a:lnTo>
                <a:cubicBezTo>
                  <a:pt x="24" y="1043"/>
                  <a:pt x="14" y="1062"/>
                  <a:pt x="0" y="1075"/>
                </a:cubicBezTo>
                <a:cubicBezTo>
                  <a:pt x="46" y="1069"/>
                  <a:pt x="93" y="1063"/>
                  <a:pt x="140" y="1056"/>
                </a:cubicBezTo>
                <a:cubicBezTo>
                  <a:pt x="188" y="1020"/>
                  <a:pt x="219" y="963"/>
                  <a:pt x="219" y="899"/>
                </a:cubicBezTo>
                <a:lnTo>
                  <a:pt x="219" y="717"/>
                </a:lnTo>
                <a:lnTo>
                  <a:pt x="219" y="717"/>
                </a:lnTo>
                <a:lnTo>
                  <a:pt x="220" y="696"/>
                </a:lnTo>
                <a:lnTo>
                  <a:pt x="219" y="695"/>
                </a:lnTo>
                <a:lnTo>
                  <a:pt x="219" y="679"/>
                </a:lnTo>
                <a:cubicBezTo>
                  <a:pt x="219" y="634"/>
                  <a:pt x="261" y="599"/>
                  <a:pt x="305" y="607"/>
                </a:cubicBezTo>
                <a:lnTo>
                  <a:pt x="353" y="616"/>
                </a:lnTo>
                <a:cubicBezTo>
                  <a:pt x="351" y="621"/>
                  <a:pt x="348" y="626"/>
                  <a:pt x="346" y="630"/>
                </a:cubicBezTo>
                <a:lnTo>
                  <a:pt x="346" y="631"/>
                </a:lnTo>
                <a:cubicBezTo>
                  <a:pt x="335" y="656"/>
                  <a:pt x="328" y="681"/>
                  <a:pt x="324" y="706"/>
                </a:cubicBezTo>
                <a:lnTo>
                  <a:pt x="324" y="706"/>
                </a:lnTo>
                <a:lnTo>
                  <a:pt x="322" y="727"/>
                </a:lnTo>
                <a:lnTo>
                  <a:pt x="322" y="728"/>
                </a:lnTo>
                <a:cubicBezTo>
                  <a:pt x="314" y="840"/>
                  <a:pt x="375" y="936"/>
                  <a:pt x="416" y="991"/>
                </a:cubicBezTo>
                <a:lnTo>
                  <a:pt x="416" y="991"/>
                </a:lnTo>
                <a:cubicBezTo>
                  <a:pt x="462" y="1057"/>
                  <a:pt x="505" y="1091"/>
                  <a:pt x="468" y="1179"/>
                </a:cubicBezTo>
                <a:cubicBezTo>
                  <a:pt x="447" y="1228"/>
                  <a:pt x="426" y="1277"/>
                  <a:pt x="426" y="1277"/>
                </a:cubicBezTo>
                <a:lnTo>
                  <a:pt x="706" y="1446"/>
                </a:lnTo>
                <a:lnTo>
                  <a:pt x="740" y="1455"/>
                </a:lnTo>
                <a:lnTo>
                  <a:pt x="754" y="1484"/>
                </a:lnTo>
                <a:lnTo>
                  <a:pt x="754" y="1485"/>
                </a:lnTo>
                <a:lnTo>
                  <a:pt x="729" y="1528"/>
                </a:lnTo>
                <a:lnTo>
                  <a:pt x="802" y="1588"/>
                </a:lnTo>
                <a:lnTo>
                  <a:pt x="804" y="1584"/>
                </a:lnTo>
                <a:cubicBezTo>
                  <a:pt x="821" y="1555"/>
                  <a:pt x="827" y="1508"/>
                  <a:pt x="816" y="1479"/>
                </a:cubicBezTo>
                <a:lnTo>
                  <a:pt x="805" y="1453"/>
                </a:lnTo>
                <a:cubicBezTo>
                  <a:pt x="798" y="1436"/>
                  <a:pt x="786" y="1420"/>
                  <a:pt x="770" y="1409"/>
                </a:cubicBezTo>
                <a:lnTo>
                  <a:pt x="552" y="1250"/>
                </a:lnTo>
                <a:lnTo>
                  <a:pt x="653" y="1131"/>
                </a:lnTo>
                <a:cubicBezTo>
                  <a:pt x="684" y="1094"/>
                  <a:pt x="708" y="1053"/>
                  <a:pt x="725" y="1008"/>
                </a:cubicBezTo>
                <a:lnTo>
                  <a:pt x="774" y="980"/>
                </a:lnTo>
                <a:lnTo>
                  <a:pt x="844" y="980"/>
                </a:lnTo>
                <a:cubicBezTo>
                  <a:pt x="904" y="998"/>
                  <a:pt x="973" y="1019"/>
                  <a:pt x="973" y="1019"/>
                </a:cubicBezTo>
                <a:cubicBezTo>
                  <a:pt x="1019" y="1033"/>
                  <a:pt x="1068" y="1041"/>
                  <a:pt x="1116" y="1041"/>
                </a:cubicBezTo>
                <a:lnTo>
                  <a:pt x="1172" y="1041"/>
                </a:lnTo>
                <a:cubicBezTo>
                  <a:pt x="1172" y="1027"/>
                  <a:pt x="1168" y="876"/>
                  <a:pt x="1168" y="876"/>
                </a:cubicBezTo>
                <a:cubicBezTo>
                  <a:pt x="1151" y="785"/>
                  <a:pt x="1115" y="716"/>
                  <a:pt x="1079" y="627"/>
                </a:cubicBezTo>
                <a:lnTo>
                  <a:pt x="1078" y="627"/>
                </a:lnTo>
                <a:lnTo>
                  <a:pt x="1072" y="611"/>
                </a:lnTo>
                <a:lnTo>
                  <a:pt x="1072" y="611"/>
                </a:lnTo>
                <a:lnTo>
                  <a:pt x="1032" y="512"/>
                </a:lnTo>
                <a:lnTo>
                  <a:pt x="874" y="512"/>
                </a:lnTo>
                <a:cubicBezTo>
                  <a:pt x="874" y="512"/>
                  <a:pt x="700" y="486"/>
                  <a:pt x="674" y="481"/>
                </a:cubicBezTo>
                <a:cubicBezTo>
                  <a:pt x="655" y="477"/>
                  <a:pt x="635" y="475"/>
                  <a:pt x="614" y="475"/>
                </a:cubicBezTo>
                <a:cubicBezTo>
                  <a:pt x="612" y="475"/>
                  <a:pt x="609" y="475"/>
                  <a:pt x="607" y="476"/>
                </a:cubicBezTo>
                <a:cubicBezTo>
                  <a:pt x="606" y="476"/>
                  <a:pt x="604" y="476"/>
                  <a:pt x="603" y="476"/>
                </a:cubicBezTo>
                <a:cubicBezTo>
                  <a:pt x="524" y="476"/>
                  <a:pt x="453" y="507"/>
                  <a:pt x="401" y="557"/>
                </a:cubicBezTo>
                <a:lnTo>
                  <a:pt x="234" y="529"/>
                </a:lnTo>
                <a:cubicBezTo>
                  <a:pt x="133" y="511"/>
                  <a:pt x="40" y="582"/>
                  <a:pt x="26" y="680"/>
                </a:cubicBezTo>
                <a:lnTo>
                  <a:pt x="27" y="680"/>
                </a:lnTo>
                <a:close/>
                <a:moveTo>
                  <a:pt x="1190" y="1071"/>
                </a:moveTo>
                <a:lnTo>
                  <a:pt x="1216" y="1071"/>
                </a:lnTo>
                <a:lnTo>
                  <a:pt x="1216" y="859"/>
                </a:lnTo>
                <a:lnTo>
                  <a:pt x="1602" y="772"/>
                </a:lnTo>
                <a:lnTo>
                  <a:pt x="1608" y="744"/>
                </a:lnTo>
                <a:lnTo>
                  <a:pt x="1209" y="834"/>
                </a:lnTo>
                <a:lnTo>
                  <a:pt x="1076" y="504"/>
                </a:lnTo>
                <a:lnTo>
                  <a:pt x="1047" y="504"/>
                </a:lnTo>
                <a:lnTo>
                  <a:pt x="1182" y="836"/>
                </a:lnTo>
                <a:lnTo>
                  <a:pt x="1186" y="842"/>
                </a:lnTo>
                <a:cubicBezTo>
                  <a:pt x="1191" y="917"/>
                  <a:pt x="1190" y="992"/>
                  <a:pt x="1190" y="1071"/>
                </a:cubicBezTo>
                <a:close/>
                <a:moveTo>
                  <a:pt x="295" y="1099"/>
                </a:moveTo>
                <a:cubicBezTo>
                  <a:pt x="277" y="1130"/>
                  <a:pt x="252" y="1156"/>
                  <a:pt x="223" y="1177"/>
                </a:cubicBezTo>
                <a:lnTo>
                  <a:pt x="222" y="1178"/>
                </a:lnTo>
                <a:lnTo>
                  <a:pt x="200" y="1549"/>
                </a:lnTo>
                <a:lnTo>
                  <a:pt x="212" y="1598"/>
                </a:lnTo>
                <a:lnTo>
                  <a:pt x="234" y="1598"/>
                </a:lnTo>
                <a:lnTo>
                  <a:pt x="234" y="1645"/>
                </a:lnTo>
                <a:lnTo>
                  <a:pt x="324" y="1645"/>
                </a:lnTo>
                <a:cubicBezTo>
                  <a:pt x="324" y="1613"/>
                  <a:pt x="309" y="1581"/>
                  <a:pt x="285" y="1560"/>
                </a:cubicBezTo>
                <a:lnTo>
                  <a:pt x="263" y="1543"/>
                </a:lnTo>
                <a:lnTo>
                  <a:pt x="305" y="1241"/>
                </a:lnTo>
                <a:lnTo>
                  <a:pt x="463" y="1147"/>
                </a:lnTo>
                <a:cubicBezTo>
                  <a:pt x="471" y="1121"/>
                  <a:pt x="470" y="1101"/>
                  <a:pt x="448" y="1065"/>
                </a:cubicBezTo>
                <a:lnTo>
                  <a:pt x="437" y="1048"/>
                </a:lnTo>
                <a:cubicBezTo>
                  <a:pt x="424" y="1031"/>
                  <a:pt x="417" y="1022"/>
                  <a:pt x="405" y="1004"/>
                </a:cubicBezTo>
                <a:cubicBezTo>
                  <a:pt x="387" y="980"/>
                  <a:pt x="355" y="936"/>
                  <a:pt x="332" y="879"/>
                </a:cubicBezTo>
                <a:cubicBezTo>
                  <a:pt x="332" y="919"/>
                  <a:pt x="332" y="956"/>
                  <a:pt x="332" y="967"/>
                </a:cubicBezTo>
                <a:cubicBezTo>
                  <a:pt x="332" y="980"/>
                  <a:pt x="331" y="993"/>
                  <a:pt x="329" y="1005"/>
                </a:cubicBezTo>
                <a:cubicBezTo>
                  <a:pt x="328" y="1012"/>
                  <a:pt x="327" y="1019"/>
                  <a:pt x="325" y="1025"/>
                </a:cubicBezTo>
                <a:cubicBezTo>
                  <a:pt x="326" y="1025"/>
                  <a:pt x="310" y="1075"/>
                  <a:pt x="295" y="1099"/>
                </a:cubicBezTo>
                <a:close/>
                <a:moveTo>
                  <a:pt x="1329" y="1045"/>
                </a:moveTo>
                <a:cubicBezTo>
                  <a:pt x="1323" y="1046"/>
                  <a:pt x="1317" y="1047"/>
                  <a:pt x="1311" y="1049"/>
                </a:cubicBezTo>
                <a:cubicBezTo>
                  <a:pt x="1302" y="1050"/>
                  <a:pt x="1293" y="1052"/>
                  <a:pt x="1284" y="1053"/>
                </a:cubicBezTo>
                <a:lnTo>
                  <a:pt x="1280" y="1490"/>
                </a:lnTo>
                <a:lnTo>
                  <a:pt x="1294" y="1569"/>
                </a:lnTo>
                <a:lnTo>
                  <a:pt x="1320" y="1588"/>
                </a:lnTo>
                <a:lnTo>
                  <a:pt x="1320" y="1645"/>
                </a:lnTo>
                <a:lnTo>
                  <a:pt x="1409" y="1645"/>
                </a:lnTo>
                <a:cubicBezTo>
                  <a:pt x="1409" y="1611"/>
                  <a:pt x="1398" y="1581"/>
                  <a:pt x="1364" y="1561"/>
                </a:cubicBezTo>
                <a:lnTo>
                  <a:pt x="1351" y="1518"/>
                </a:lnTo>
                <a:lnTo>
                  <a:pt x="1397" y="1029"/>
                </a:lnTo>
                <a:lnTo>
                  <a:pt x="1329" y="1045"/>
                </a:lnTo>
                <a:close/>
                <a:moveTo>
                  <a:pt x="1627" y="1287"/>
                </a:moveTo>
                <a:cubicBezTo>
                  <a:pt x="1660" y="1287"/>
                  <a:pt x="1701" y="1270"/>
                  <a:pt x="1721" y="1248"/>
                </a:cubicBezTo>
                <a:lnTo>
                  <a:pt x="1739" y="1229"/>
                </a:lnTo>
                <a:cubicBezTo>
                  <a:pt x="1753" y="1217"/>
                  <a:pt x="1765" y="1203"/>
                  <a:pt x="1773" y="1186"/>
                </a:cubicBezTo>
                <a:lnTo>
                  <a:pt x="1776" y="1179"/>
                </a:lnTo>
                <a:lnTo>
                  <a:pt x="1776" y="929"/>
                </a:lnTo>
                <a:cubicBezTo>
                  <a:pt x="1776" y="882"/>
                  <a:pt x="1738" y="844"/>
                  <a:pt x="1692" y="844"/>
                </a:cubicBezTo>
                <a:lnTo>
                  <a:pt x="1560" y="844"/>
                </a:lnTo>
                <a:cubicBezTo>
                  <a:pt x="1569" y="828"/>
                  <a:pt x="1576" y="811"/>
                  <a:pt x="1582" y="794"/>
                </a:cubicBezTo>
                <a:lnTo>
                  <a:pt x="1233" y="873"/>
                </a:lnTo>
                <a:lnTo>
                  <a:pt x="1233" y="1041"/>
                </a:lnTo>
                <a:lnTo>
                  <a:pt x="1235" y="1041"/>
                </a:lnTo>
                <a:cubicBezTo>
                  <a:pt x="1260" y="1041"/>
                  <a:pt x="1284" y="1038"/>
                  <a:pt x="1307" y="1034"/>
                </a:cubicBezTo>
                <a:cubicBezTo>
                  <a:pt x="1313" y="1032"/>
                  <a:pt x="1319" y="1031"/>
                  <a:pt x="1324" y="1030"/>
                </a:cubicBezTo>
                <a:lnTo>
                  <a:pt x="1667" y="953"/>
                </a:lnTo>
                <a:lnTo>
                  <a:pt x="1711" y="1175"/>
                </a:lnTo>
                <a:lnTo>
                  <a:pt x="1687" y="1196"/>
                </a:lnTo>
                <a:lnTo>
                  <a:pt x="1637" y="1194"/>
                </a:lnTo>
                <a:lnTo>
                  <a:pt x="1618" y="1286"/>
                </a:lnTo>
                <a:lnTo>
                  <a:pt x="1622" y="1287"/>
                </a:lnTo>
                <a:cubicBezTo>
                  <a:pt x="1624" y="1287"/>
                  <a:pt x="1625" y="1287"/>
                  <a:pt x="1627" y="1287"/>
                </a:cubicBezTo>
                <a:close/>
                <a:moveTo>
                  <a:pt x="1602" y="599"/>
                </a:moveTo>
                <a:lnTo>
                  <a:pt x="1602" y="394"/>
                </a:lnTo>
                <a:cubicBezTo>
                  <a:pt x="1579" y="372"/>
                  <a:pt x="1564" y="341"/>
                  <a:pt x="1564" y="306"/>
                </a:cubicBezTo>
                <a:cubicBezTo>
                  <a:pt x="1565" y="276"/>
                  <a:pt x="1576" y="247"/>
                  <a:pt x="1598" y="225"/>
                </a:cubicBezTo>
                <a:lnTo>
                  <a:pt x="1607" y="234"/>
                </a:lnTo>
                <a:cubicBezTo>
                  <a:pt x="1588" y="253"/>
                  <a:pt x="1578" y="279"/>
                  <a:pt x="1577" y="307"/>
                </a:cubicBezTo>
                <a:cubicBezTo>
                  <a:pt x="1577" y="335"/>
                  <a:pt x="1588" y="361"/>
                  <a:pt x="1608" y="381"/>
                </a:cubicBezTo>
                <a:cubicBezTo>
                  <a:pt x="1623" y="397"/>
                  <a:pt x="1643" y="407"/>
                  <a:pt x="1664" y="410"/>
                </a:cubicBezTo>
                <a:lnTo>
                  <a:pt x="1727" y="399"/>
                </a:lnTo>
                <a:lnTo>
                  <a:pt x="1704" y="77"/>
                </a:lnTo>
                <a:lnTo>
                  <a:pt x="1713" y="77"/>
                </a:lnTo>
                <a:lnTo>
                  <a:pt x="1605" y="77"/>
                </a:lnTo>
                <a:lnTo>
                  <a:pt x="1600" y="77"/>
                </a:lnTo>
                <a:cubicBezTo>
                  <a:pt x="1487" y="78"/>
                  <a:pt x="1384" y="142"/>
                  <a:pt x="1334" y="243"/>
                </a:cubicBezTo>
                <a:lnTo>
                  <a:pt x="1256" y="512"/>
                </a:lnTo>
                <a:lnTo>
                  <a:pt x="1238" y="512"/>
                </a:lnTo>
                <a:lnTo>
                  <a:pt x="1319" y="236"/>
                </a:lnTo>
                <a:cubicBezTo>
                  <a:pt x="1372" y="128"/>
                  <a:pt x="1480" y="60"/>
                  <a:pt x="1600" y="59"/>
                </a:cubicBezTo>
                <a:lnTo>
                  <a:pt x="1768" y="59"/>
                </a:lnTo>
                <a:lnTo>
                  <a:pt x="1824" y="0"/>
                </a:lnTo>
                <a:lnTo>
                  <a:pt x="1600" y="0"/>
                </a:lnTo>
                <a:lnTo>
                  <a:pt x="1543" y="5"/>
                </a:lnTo>
                <a:cubicBezTo>
                  <a:pt x="1493" y="13"/>
                  <a:pt x="1446" y="31"/>
                  <a:pt x="1403" y="57"/>
                </a:cubicBezTo>
                <a:cubicBezTo>
                  <a:pt x="1344" y="94"/>
                  <a:pt x="1296" y="147"/>
                  <a:pt x="1266" y="209"/>
                </a:cubicBezTo>
                <a:lnTo>
                  <a:pt x="1174" y="512"/>
                </a:lnTo>
                <a:lnTo>
                  <a:pt x="1097" y="512"/>
                </a:lnTo>
                <a:lnTo>
                  <a:pt x="1144" y="626"/>
                </a:lnTo>
                <a:cubicBezTo>
                  <a:pt x="1321" y="703"/>
                  <a:pt x="1497" y="648"/>
                  <a:pt x="1602" y="599"/>
                </a:cubicBezTo>
                <a:close/>
                <a:moveTo>
                  <a:pt x="1722" y="76"/>
                </a:moveTo>
                <a:lnTo>
                  <a:pt x="1724" y="114"/>
                </a:lnTo>
                <a:lnTo>
                  <a:pt x="1809" y="133"/>
                </a:lnTo>
                <a:lnTo>
                  <a:pt x="1874" y="45"/>
                </a:lnTo>
                <a:lnTo>
                  <a:pt x="1721" y="76"/>
                </a:lnTo>
                <a:lnTo>
                  <a:pt x="1722" y="76"/>
                </a:lnTo>
                <a:close/>
                <a:moveTo>
                  <a:pt x="1801" y="546"/>
                </a:moveTo>
                <a:cubicBezTo>
                  <a:pt x="1815" y="534"/>
                  <a:pt x="1824" y="517"/>
                  <a:pt x="1824" y="498"/>
                </a:cubicBezTo>
                <a:lnTo>
                  <a:pt x="1824" y="483"/>
                </a:lnTo>
                <a:lnTo>
                  <a:pt x="1751" y="496"/>
                </a:lnTo>
                <a:lnTo>
                  <a:pt x="1752" y="513"/>
                </a:lnTo>
                <a:lnTo>
                  <a:pt x="1724" y="565"/>
                </a:lnTo>
                <a:cubicBezTo>
                  <a:pt x="1741" y="573"/>
                  <a:pt x="1765" y="574"/>
                  <a:pt x="1781" y="561"/>
                </a:cubicBezTo>
                <a:lnTo>
                  <a:pt x="1801" y="546"/>
                </a:lnTo>
                <a:close/>
                <a:moveTo>
                  <a:pt x="1688" y="528"/>
                </a:moveTo>
                <a:lnTo>
                  <a:pt x="1704" y="551"/>
                </a:lnTo>
                <a:lnTo>
                  <a:pt x="1704" y="551"/>
                </a:lnTo>
                <a:cubicBezTo>
                  <a:pt x="1705" y="553"/>
                  <a:pt x="1707" y="554"/>
                  <a:pt x="1709" y="556"/>
                </a:cubicBezTo>
                <a:lnTo>
                  <a:pt x="1735" y="509"/>
                </a:lnTo>
                <a:lnTo>
                  <a:pt x="1734" y="499"/>
                </a:lnTo>
                <a:lnTo>
                  <a:pt x="1687" y="508"/>
                </a:lnTo>
                <a:cubicBezTo>
                  <a:pt x="1685" y="515"/>
                  <a:pt x="1684" y="523"/>
                  <a:pt x="1688" y="528"/>
                </a:cubicBezTo>
                <a:close/>
                <a:moveTo>
                  <a:pt x="1682" y="425"/>
                </a:moveTo>
                <a:lnTo>
                  <a:pt x="1681" y="425"/>
                </a:lnTo>
                <a:cubicBezTo>
                  <a:pt x="1681" y="425"/>
                  <a:pt x="1681" y="425"/>
                  <a:pt x="1681" y="425"/>
                </a:cubicBezTo>
                <a:lnTo>
                  <a:pt x="1659" y="429"/>
                </a:lnTo>
                <a:lnTo>
                  <a:pt x="1691" y="497"/>
                </a:lnTo>
                <a:lnTo>
                  <a:pt x="1691" y="497"/>
                </a:lnTo>
                <a:lnTo>
                  <a:pt x="1733" y="489"/>
                </a:lnTo>
                <a:lnTo>
                  <a:pt x="1728" y="416"/>
                </a:lnTo>
                <a:lnTo>
                  <a:pt x="1700" y="421"/>
                </a:lnTo>
                <a:lnTo>
                  <a:pt x="1724" y="478"/>
                </a:lnTo>
                <a:lnTo>
                  <a:pt x="1686" y="425"/>
                </a:lnTo>
                <a:cubicBezTo>
                  <a:pt x="1685" y="425"/>
                  <a:pt x="1683" y="425"/>
                  <a:pt x="1682" y="425"/>
                </a:cubicBezTo>
                <a:close/>
                <a:moveTo>
                  <a:pt x="1824" y="473"/>
                </a:moveTo>
                <a:lnTo>
                  <a:pt x="1824" y="399"/>
                </a:lnTo>
                <a:lnTo>
                  <a:pt x="1745" y="413"/>
                </a:lnTo>
                <a:lnTo>
                  <a:pt x="1751" y="486"/>
                </a:lnTo>
                <a:lnTo>
                  <a:pt x="1824" y="473"/>
                </a:lnTo>
                <a:close/>
                <a:moveTo>
                  <a:pt x="1824" y="187"/>
                </a:moveTo>
                <a:cubicBezTo>
                  <a:pt x="1824" y="172"/>
                  <a:pt x="1821" y="158"/>
                  <a:pt x="1815" y="145"/>
                </a:cubicBezTo>
                <a:lnTo>
                  <a:pt x="1725" y="125"/>
                </a:lnTo>
                <a:lnTo>
                  <a:pt x="1731" y="207"/>
                </a:lnTo>
                <a:lnTo>
                  <a:pt x="1761" y="207"/>
                </a:lnTo>
                <a:cubicBezTo>
                  <a:pt x="1783" y="207"/>
                  <a:pt x="1800" y="224"/>
                  <a:pt x="1800" y="246"/>
                </a:cubicBezTo>
                <a:lnTo>
                  <a:pt x="1800" y="266"/>
                </a:lnTo>
                <a:cubicBezTo>
                  <a:pt x="1800" y="287"/>
                  <a:pt x="1783" y="304"/>
                  <a:pt x="1761" y="304"/>
                </a:cubicBezTo>
                <a:lnTo>
                  <a:pt x="1738" y="304"/>
                </a:lnTo>
                <a:lnTo>
                  <a:pt x="1744" y="396"/>
                </a:lnTo>
                <a:lnTo>
                  <a:pt x="1824" y="382"/>
                </a:lnTo>
                <a:lnTo>
                  <a:pt x="1824" y="187"/>
                </a:lnTo>
                <a:close/>
                <a:moveTo>
                  <a:pt x="1656" y="422"/>
                </a:moveTo>
                <a:lnTo>
                  <a:pt x="1657" y="423"/>
                </a:lnTo>
                <a:lnTo>
                  <a:pt x="1657" y="422"/>
                </a:lnTo>
                <a:cubicBezTo>
                  <a:pt x="1656" y="422"/>
                  <a:pt x="1656" y="422"/>
                  <a:pt x="1656" y="422"/>
                </a:cubicBezTo>
                <a:close/>
                <a:moveTo>
                  <a:pt x="1610" y="615"/>
                </a:moveTo>
                <a:cubicBezTo>
                  <a:pt x="1656" y="593"/>
                  <a:pt x="1688" y="572"/>
                  <a:pt x="1702" y="563"/>
                </a:cubicBezTo>
                <a:cubicBezTo>
                  <a:pt x="1701" y="561"/>
                  <a:pt x="1700" y="559"/>
                  <a:pt x="1698" y="558"/>
                </a:cubicBezTo>
                <a:cubicBezTo>
                  <a:pt x="1696" y="555"/>
                  <a:pt x="1694" y="552"/>
                  <a:pt x="1692" y="549"/>
                </a:cubicBezTo>
                <a:cubicBezTo>
                  <a:pt x="1679" y="557"/>
                  <a:pt x="1651" y="576"/>
                  <a:pt x="1610" y="595"/>
                </a:cubicBezTo>
                <a:lnTo>
                  <a:pt x="1610" y="615"/>
                </a:lnTo>
                <a:close/>
                <a:moveTo>
                  <a:pt x="1153" y="648"/>
                </a:moveTo>
                <a:lnTo>
                  <a:pt x="1220" y="814"/>
                </a:lnTo>
                <a:lnTo>
                  <a:pt x="1598" y="728"/>
                </a:lnTo>
                <a:cubicBezTo>
                  <a:pt x="1601" y="710"/>
                  <a:pt x="1602" y="692"/>
                  <a:pt x="1602" y="673"/>
                </a:cubicBezTo>
                <a:lnTo>
                  <a:pt x="1602" y="618"/>
                </a:lnTo>
                <a:cubicBezTo>
                  <a:pt x="1534" y="650"/>
                  <a:pt x="1438" y="682"/>
                  <a:pt x="1331" y="682"/>
                </a:cubicBezTo>
                <a:cubicBezTo>
                  <a:pt x="1274" y="682"/>
                  <a:pt x="1214" y="672"/>
                  <a:pt x="1153" y="648"/>
                </a:cubicBezTo>
                <a:close/>
              </a:path>
            </a:pathLst>
          </a:custGeom>
          <a:solidFill>
            <a:srgbClr val="CB223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>
              <a:defRPr/>
            </a:pPr>
            <a:endParaRPr lang="zh-CN" altLang="en-US" sz="2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任意多边形: 形状 74"/>
          <p:cNvSpPr/>
          <p:nvPr/>
        </p:nvSpPr>
        <p:spPr bwMode="auto">
          <a:xfrm flipH="1">
            <a:off x="7005656" y="3233873"/>
            <a:ext cx="1053243" cy="657725"/>
          </a:xfrm>
          <a:custGeom>
            <a:avLst/>
            <a:gdLst>
              <a:gd name="connsiteX0" fmla="*/ 1042737 w 1042737"/>
              <a:gd name="connsiteY0" fmla="*/ 0 h 368968"/>
              <a:gd name="connsiteX1" fmla="*/ 385011 w 1042737"/>
              <a:gd name="connsiteY1" fmla="*/ 0 h 368968"/>
              <a:gd name="connsiteX2" fmla="*/ 385011 w 1042737"/>
              <a:gd name="connsiteY2" fmla="*/ 368968 h 368968"/>
              <a:gd name="connsiteX3" fmla="*/ 0 w 1042737"/>
              <a:gd name="connsiteY3" fmla="*/ 368968 h 368968"/>
              <a:gd name="connsiteX0-1" fmla="*/ 1193180 w 1193180"/>
              <a:gd name="connsiteY0-2" fmla="*/ 0 h 368968"/>
              <a:gd name="connsiteX1-3" fmla="*/ 535454 w 1193180"/>
              <a:gd name="connsiteY1-4" fmla="*/ 0 h 368968"/>
              <a:gd name="connsiteX2-5" fmla="*/ 535454 w 1193180"/>
              <a:gd name="connsiteY2-6" fmla="*/ 368968 h 368968"/>
              <a:gd name="connsiteX3-7" fmla="*/ 0 w 1193180"/>
              <a:gd name="connsiteY3-8" fmla="*/ 368968 h 368968"/>
              <a:gd name="connsiteX0-9" fmla="*/ 1263976 w 1263976"/>
              <a:gd name="connsiteY0-10" fmla="*/ 0 h 368968"/>
              <a:gd name="connsiteX1-11" fmla="*/ 606250 w 1263976"/>
              <a:gd name="connsiteY1-12" fmla="*/ 0 h 368968"/>
              <a:gd name="connsiteX2-13" fmla="*/ 606250 w 1263976"/>
              <a:gd name="connsiteY2-14" fmla="*/ 368968 h 368968"/>
              <a:gd name="connsiteX3-15" fmla="*/ 0 w 1263976"/>
              <a:gd name="connsiteY3-16" fmla="*/ 368968 h 3689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63976" h="368968">
                <a:moveTo>
                  <a:pt x="1263976" y="0"/>
                </a:moveTo>
                <a:lnTo>
                  <a:pt x="606250" y="0"/>
                </a:lnTo>
                <a:lnTo>
                  <a:pt x="606250" y="368968"/>
                </a:lnTo>
                <a:lnTo>
                  <a:pt x="0" y="368968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>
              <a:defRPr/>
            </a:pPr>
            <a:endParaRPr lang="zh-CN" altLang="en-US">
              <a:solidFill>
                <a:srgbClr val="3D3D3D"/>
              </a:solidFill>
            </a:endParaRPr>
          </a:p>
        </p:txBody>
      </p:sp>
      <p:sp>
        <p:nvSpPr>
          <p:cNvPr id="76" name="Freeform 11"/>
          <p:cNvSpPr>
            <a:spLocks noEditPoints="1"/>
          </p:cNvSpPr>
          <p:nvPr/>
        </p:nvSpPr>
        <p:spPr bwMode="auto">
          <a:xfrm flipH="1">
            <a:off x="6119953" y="4012750"/>
            <a:ext cx="882960" cy="778618"/>
          </a:xfrm>
          <a:custGeom>
            <a:avLst/>
            <a:gdLst>
              <a:gd name="T0" fmla="*/ 24 w 1874"/>
              <a:gd name="T1" fmla="*/ 706 h 1645"/>
              <a:gd name="T2" fmla="*/ 219 w 1874"/>
              <a:gd name="T3" fmla="*/ 899 h 1645"/>
              <a:gd name="T4" fmla="*/ 219 w 1874"/>
              <a:gd name="T5" fmla="*/ 695 h 1645"/>
              <a:gd name="T6" fmla="*/ 346 w 1874"/>
              <a:gd name="T7" fmla="*/ 630 h 1645"/>
              <a:gd name="T8" fmla="*/ 322 w 1874"/>
              <a:gd name="T9" fmla="*/ 727 h 1645"/>
              <a:gd name="T10" fmla="*/ 468 w 1874"/>
              <a:gd name="T11" fmla="*/ 1179 h 1645"/>
              <a:gd name="T12" fmla="*/ 754 w 1874"/>
              <a:gd name="T13" fmla="*/ 1484 h 1645"/>
              <a:gd name="T14" fmla="*/ 804 w 1874"/>
              <a:gd name="T15" fmla="*/ 1584 h 1645"/>
              <a:gd name="T16" fmla="*/ 552 w 1874"/>
              <a:gd name="T17" fmla="*/ 1250 h 1645"/>
              <a:gd name="T18" fmla="*/ 844 w 1874"/>
              <a:gd name="T19" fmla="*/ 980 h 1645"/>
              <a:gd name="T20" fmla="*/ 1168 w 1874"/>
              <a:gd name="T21" fmla="*/ 876 h 1645"/>
              <a:gd name="T22" fmla="*/ 1072 w 1874"/>
              <a:gd name="T23" fmla="*/ 611 h 1645"/>
              <a:gd name="T24" fmla="*/ 614 w 1874"/>
              <a:gd name="T25" fmla="*/ 475 h 1645"/>
              <a:gd name="T26" fmla="*/ 234 w 1874"/>
              <a:gd name="T27" fmla="*/ 529 h 1645"/>
              <a:gd name="T28" fmla="*/ 1216 w 1874"/>
              <a:gd name="T29" fmla="*/ 1071 h 1645"/>
              <a:gd name="T30" fmla="*/ 1209 w 1874"/>
              <a:gd name="T31" fmla="*/ 834 h 1645"/>
              <a:gd name="T32" fmla="*/ 1186 w 1874"/>
              <a:gd name="T33" fmla="*/ 842 h 1645"/>
              <a:gd name="T34" fmla="*/ 222 w 1874"/>
              <a:gd name="T35" fmla="*/ 1178 h 1645"/>
              <a:gd name="T36" fmla="*/ 234 w 1874"/>
              <a:gd name="T37" fmla="*/ 1645 h 1645"/>
              <a:gd name="T38" fmla="*/ 305 w 1874"/>
              <a:gd name="T39" fmla="*/ 1241 h 1645"/>
              <a:gd name="T40" fmla="*/ 405 w 1874"/>
              <a:gd name="T41" fmla="*/ 1004 h 1645"/>
              <a:gd name="T42" fmla="*/ 325 w 1874"/>
              <a:gd name="T43" fmla="*/ 1025 h 1645"/>
              <a:gd name="T44" fmla="*/ 1284 w 1874"/>
              <a:gd name="T45" fmla="*/ 1053 h 1645"/>
              <a:gd name="T46" fmla="*/ 1320 w 1874"/>
              <a:gd name="T47" fmla="*/ 1645 h 1645"/>
              <a:gd name="T48" fmla="*/ 1397 w 1874"/>
              <a:gd name="T49" fmla="*/ 1029 h 1645"/>
              <a:gd name="T50" fmla="*/ 1739 w 1874"/>
              <a:gd name="T51" fmla="*/ 1229 h 1645"/>
              <a:gd name="T52" fmla="*/ 1692 w 1874"/>
              <a:gd name="T53" fmla="*/ 844 h 1645"/>
              <a:gd name="T54" fmla="*/ 1233 w 1874"/>
              <a:gd name="T55" fmla="*/ 1041 h 1645"/>
              <a:gd name="T56" fmla="*/ 1667 w 1874"/>
              <a:gd name="T57" fmla="*/ 953 h 1645"/>
              <a:gd name="T58" fmla="*/ 1618 w 1874"/>
              <a:gd name="T59" fmla="*/ 1286 h 1645"/>
              <a:gd name="T60" fmla="*/ 1602 w 1874"/>
              <a:gd name="T61" fmla="*/ 394 h 1645"/>
              <a:gd name="T62" fmla="*/ 1577 w 1874"/>
              <a:gd name="T63" fmla="*/ 307 h 1645"/>
              <a:gd name="T64" fmla="*/ 1704 w 1874"/>
              <a:gd name="T65" fmla="*/ 77 h 1645"/>
              <a:gd name="T66" fmla="*/ 1334 w 1874"/>
              <a:gd name="T67" fmla="*/ 243 h 1645"/>
              <a:gd name="T68" fmla="*/ 1600 w 1874"/>
              <a:gd name="T69" fmla="*/ 59 h 1645"/>
              <a:gd name="T70" fmla="*/ 1543 w 1874"/>
              <a:gd name="T71" fmla="*/ 5 h 1645"/>
              <a:gd name="T72" fmla="*/ 1097 w 1874"/>
              <a:gd name="T73" fmla="*/ 512 h 1645"/>
              <a:gd name="T74" fmla="*/ 1724 w 1874"/>
              <a:gd name="T75" fmla="*/ 114 h 1645"/>
              <a:gd name="T76" fmla="*/ 1722 w 1874"/>
              <a:gd name="T77" fmla="*/ 76 h 1645"/>
              <a:gd name="T78" fmla="*/ 1751 w 1874"/>
              <a:gd name="T79" fmla="*/ 496 h 1645"/>
              <a:gd name="T80" fmla="*/ 1801 w 1874"/>
              <a:gd name="T81" fmla="*/ 546 h 1645"/>
              <a:gd name="T82" fmla="*/ 1709 w 1874"/>
              <a:gd name="T83" fmla="*/ 556 h 1645"/>
              <a:gd name="T84" fmla="*/ 1688 w 1874"/>
              <a:gd name="T85" fmla="*/ 528 h 1645"/>
              <a:gd name="T86" fmla="*/ 1659 w 1874"/>
              <a:gd name="T87" fmla="*/ 429 h 1645"/>
              <a:gd name="T88" fmla="*/ 1728 w 1874"/>
              <a:gd name="T89" fmla="*/ 416 h 1645"/>
              <a:gd name="T90" fmla="*/ 1682 w 1874"/>
              <a:gd name="T91" fmla="*/ 425 h 1645"/>
              <a:gd name="T92" fmla="*/ 1751 w 1874"/>
              <a:gd name="T93" fmla="*/ 486 h 1645"/>
              <a:gd name="T94" fmla="*/ 1725 w 1874"/>
              <a:gd name="T95" fmla="*/ 125 h 1645"/>
              <a:gd name="T96" fmla="*/ 1800 w 1874"/>
              <a:gd name="T97" fmla="*/ 266 h 1645"/>
              <a:gd name="T98" fmla="*/ 1824 w 1874"/>
              <a:gd name="T99" fmla="*/ 382 h 1645"/>
              <a:gd name="T100" fmla="*/ 1657 w 1874"/>
              <a:gd name="T101" fmla="*/ 422 h 1645"/>
              <a:gd name="T102" fmla="*/ 1698 w 1874"/>
              <a:gd name="T103" fmla="*/ 558 h 1645"/>
              <a:gd name="T104" fmla="*/ 1153 w 1874"/>
              <a:gd name="T105" fmla="*/ 648 h 1645"/>
              <a:gd name="T106" fmla="*/ 1602 w 1874"/>
              <a:gd name="T107" fmla="*/ 618 h 1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874" h="1645">
                <a:moveTo>
                  <a:pt x="27" y="680"/>
                </a:moveTo>
                <a:lnTo>
                  <a:pt x="25" y="697"/>
                </a:lnTo>
                <a:lnTo>
                  <a:pt x="24" y="697"/>
                </a:lnTo>
                <a:cubicBezTo>
                  <a:pt x="24" y="700"/>
                  <a:pt x="24" y="703"/>
                  <a:pt x="24" y="706"/>
                </a:cubicBezTo>
                <a:lnTo>
                  <a:pt x="24" y="1021"/>
                </a:lnTo>
                <a:cubicBezTo>
                  <a:pt x="24" y="1043"/>
                  <a:pt x="14" y="1062"/>
                  <a:pt x="0" y="1075"/>
                </a:cubicBezTo>
                <a:cubicBezTo>
                  <a:pt x="46" y="1069"/>
                  <a:pt x="93" y="1063"/>
                  <a:pt x="140" y="1056"/>
                </a:cubicBezTo>
                <a:cubicBezTo>
                  <a:pt x="188" y="1020"/>
                  <a:pt x="219" y="963"/>
                  <a:pt x="219" y="899"/>
                </a:cubicBezTo>
                <a:lnTo>
                  <a:pt x="219" y="717"/>
                </a:lnTo>
                <a:lnTo>
                  <a:pt x="219" y="717"/>
                </a:lnTo>
                <a:lnTo>
                  <a:pt x="220" y="696"/>
                </a:lnTo>
                <a:lnTo>
                  <a:pt x="219" y="695"/>
                </a:lnTo>
                <a:lnTo>
                  <a:pt x="219" y="679"/>
                </a:lnTo>
                <a:cubicBezTo>
                  <a:pt x="219" y="634"/>
                  <a:pt x="261" y="599"/>
                  <a:pt x="305" y="607"/>
                </a:cubicBezTo>
                <a:lnTo>
                  <a:pt x="353" y="616"/>
                </a:lnTo>
                <a:cubicBezTo>
                  <a:pt x="351" y="621"/>
                  <a:pt x="348" y="626"/>
                  <a:pt x="346" y="630"/>
                </a:cubicBezTo>
                <a:lnTo>
                  <a:pt x="346" y="631"/>
                </a:lnTo>
                <a:cubicBezTo>
                  <a:pt x="335" y="656"/>
                  <a:pt x="328" y="681"/>
                  <a:pt x="324" y="706"/>
                </a:cubicBezTo>
                <a:lnTo>
                  <a:pt x="324" y="706"/>
                </a:lnTo>
                <a:lnTo>
                  <a:pt x="322" y="727"/>
                </a:lnTo>
                <a:lnTo>
                  <a:pt x="322" y="728"/>
                </a:lnTo>
                <a:cubicBezTo>
                  <a:pt x="314" y="840"/>
                  <a:pt x="375" y="936"/>
                  <a:pt x="416" y="991"/>
                </a:cubicBezTo>
                <a:lnTo>
                  <a:pt x="416" y="991"/>
                </a:lnTo>
                <a:cubicBezTo>
                  <a:pt x="462" y="1057"/>
                  <a:pt x="505" y="1091"/>
                  <a:pt x="468" y="1179"/>
                </a:cubicBezTo>
                <a:cubicBezTo>
                  <a:pt x="447" y="1228"/>
                  <a:pt x="426" y="1277"/>
                  <a:pt x="426" y="1277"/>
                </a:cubicBezTo>
                <a:lnTo>
                  <a:pt x="706" y="1446"/>
                </a:lnTo>
                <a:lnTo>
                  <a:pt x="740" y="1455"/>
                </a:lnTo>
                <a:lnTo>
                  <a:pt x="754" y="1484"/>
                </a:lnTo>
                <a:lnTo>
                  <a:pt x="754" y="1485"/>
                </a:lnTo>
                <a:lnTo>
                  <a:pt x="729" y="1528"/>
                </a:lnTo>
                <a:lnTo>
                  <a:pt x="802" y="1588"/>
                </a:lnTo>
                <a:lnTo>
                  <a:pt x="804" y="1584"/>
                </a:lnTo>
                <a:cubicBezTo>
                  <a:pt x="821" y="1555"/>
                  <a:pt x="827" y="1508"/>
                  <a:pt x="816" y="1479"/>
                </a:cubicBezTo>
                <a:lnTo>
                  <a:pt x="805" y="1453"/>
                </a:lnTo>
                <a:cubicBezTo>
                  <a:pt x="798" y="1436"/>
                  <a:pt x="786" y="1420"/>
                  <a:pt x="770" y="1409"/>
                </a:cubicBezTo>
                <a:lnTo>
                  <a:pt x="552" y="1250"/>
                </a:lnTo>
                <a:lnTo>
                  <a:pt x="653" y="1131"/>
                </a:lnTo>
                <a:cubicBezTo>
                  <a:pt x="684" y="1094"/>
                  <a:pt x="708" y="1053"/>
                  <a:pt x="725" y="1008"/>
                </a:cubicBezTo>
                <a:lnTo>
                  <a:pt x="774" y="980"/>
                </a:lnTo>
                <a:lnTo>
                  <a:pt x="844" y="980"/>
                </a:lnTo>
                <a:cubicBezTo>
                  <a:pt x="904" y="998"/>
                  <a:pt x="973" y="1019"/>
                  <a:pt x="973" y="1019"/>
                </a:cubicBezTo>
                <a:cubicBezTo>
                  <a:pt x="1019" y="1033"/>
                  <a:pt x="1068" y="1041"/>
                  <a:pt x="1116" y="1041"/>
                </a:cubicBezTo>
                <a:lnTo>
                  <a:pt x="1172" y="1041"/>
                </a:lnTo>
                <a:cubicBezTo>
                  <a:pt x="1172" y="1027"/>
                  <a:pt x="1168" y="876"/>
                  <a:pt x="1168" y="876"/>
                </a:cubicBezTo>
                <a:cubicBezTo>
                  <a:pt x="1151" y="785"/>
                  <a:pt x="1115" y="716"/>
                  <a:pt x="1079" y="627"/>
                </a:cubicBezTo>
                <a:lnTo>
                  <a:pt x="1078" y="627"/>
                </a:lnTo>
                <a:lnTo>
                  <a:pt x="1072" y="611"/>
                </a:lnTo>
                <a:lnTo>
                  <a:pt x="1072" y="611"/>
                </a:lnTo>
                <a:lnTo>
                  <a:pt x="1032" y="512"/>
                </a:lnTo>
                <a:lnTo>
                  <a:pt x="874" y="512"/>
                </a:lnTo>
                <a:cubicBezTo>
                  <a:pt x="874" y="512"/>
                  <a:pt x="700" y="486"/>
                  <a:pt x="674" y="481"/>
                </a:cubicBezTo>
                <a:cubicBezTo>
                  <a:pt x="655" y="477"/>
                  <a:pt x="635" y="475"/>
                  <a:pt x="614" y="475"/>
                </a:cubicBezTo>
                <a:cubicBezTo>
                  <a:pt x="612" y="475"/>
                  <a:pt x="609" y="475"/>
                  <a:pt x="607" y="476"/>
                </a:cubicBezTo>
                <a:cubicBezTo>
                  <a:pt x="606" y="476"/>
                  <a:pt x="604" y="476"/>
                  <a:pt x="603" y="476"/>
                </a:cubicBezTo>
                <a:cubicBezTo>
                  <a:pt x="524" y="476"/>
                  <a:pt x="453" y="507"/>
                  <a:pt x="401" y="557"/>
                </a:cubicBezTo>
                <a:lnTo>
                  <a:pt x="234" y="529"/>
                </a:lnTo>
                <a:cubicBezTo>
                  <a:pt x="133" y="511"/>
                  <a:pt x="40" y="582"/>
                  <a:pt x="26" y="680"/>
                </a:cubicBezTo>
                <a:lnTo>
                  <a:pt x="27" y="680"/>
                </a:lnTo>
                <a:close/>
                <a:moveTo>
                  <a:pt x="1190" y="1071"/>
                </a:moveTo>
                <a:lnTo>
                  <a:pt x="1216" y="1071"/>
                </a:lnTo>
                <a:lnTo>
                  <a:pt x="1216" y="859"/>
                </a:lnTo>
                <a:lnTo>
                  <a:pt x="1602" y="772"/>
                </a:lnTo>
                <a:lnTo>
                  <a:pt x="1608" y="744"/>
                </a:lnTo>
                <a:lnTo>
                  <a:pt x="1209" y="834"/>
                </a:lnTo>
                <a:lnTo>
                  <a:pt x="1076" y="504"/>
                </a:lnTo>
                <a:lnTo>
                  <a:pt x="1047" y="504"/>
                </a:lnTo>
                <a:lnTo>
                  <a:pt x="1182" y="836"/>
                </a:lnTo>
                <a:lnTo>
                  <a:pt x="1186" y="842"/>
                </a:lnTo>
                <a:cubicBezTo>
                  <a:pt x="1191" y="917"/>
                  <a:pt x="1190" y="992"/>
                  <a:pt x="1190" y="1071"/>
                </a:cubicBezTo>
                <a:close/>
                <a:moveTo>
                  <a:pt x="295" y="1099"/>
                </a:moveTo>
                <a:cubicBezTo>
                  <a:pt x="277" y="1130"/>
                  <a:pt x="252" y="1156"/>
                  <a:pt x="223" y="1177"/>
                </a:cubicBezTo>
                <a:lnTo>
                  <a:pt x="222" y="1178"/>
                </a:lnTo>
                <a:lnTo>
                  <a:pt x="200" y="1549"/>
                </a:lnTo>
                <a:lnTo>
                  <a:pt x="212" y="1598"/>
                </a:lnTo>
                <a:lnTo>
                  <a:pt x="234" y="1598"/>
                </a:lnTo>
                <a:lnTo>
                  <a:pt x="234" y="1645"/>
                </a:lnTo>
                <a:lnTo>
                  <a:pt x="324" y="1645"/>
                </a:lnTo>
                <a:cubicBezTo>
                  <a:pt x="324" y="1613"/>
                  <a:pt x="309" y="1581"/>
                  <a:pt x="285" y="1560"/>
                </a:cubicBezTo>
                <a:lnTo>
                  <a:pt x="263" y="1543"/>
                </a:lnTo>
                <a:lnTo>
                  <a:pt x="305" y="1241"/>
                </a:lnTo>
                <a:lnTo>
                  <a:pt x="463" y="1147"/>
                </a:lnTo>
                <a:cubicBezTo>
                  <a:pt x="471" y="1121"/>
                  <a:pt x="470" y="1101"/>
                  <a:pt x="448" y="1065"/>
                </a:cubicBezTo>
                <a:lnTo>
                  <a:pt x="437" y="1048"/>
                </a:lnTo>
                <a:cubicBezTo>
                  <a:pt x="424" y="1031"/>
                  <a:pt x="417" y="1022"/>
                  <a:pt x="405" y="1004"/>
                </a:cubicBezTo>
                <a:cubicBezTo>
                  <a:pt x="387" y="980"/>
                  <a:pt x="355" y="936"/>
                  <a:pt x="332" y="879"/>
                </a:cubicBezTo>
                <a:cubicBezTo>
                  <a:pt x="332" y="919"/>
                  <a:pt x="332" y="956"/>
                  <a:pt x="332" y="967"/>
                </a:cubicBezTo>
                <a:cubicBezTo>
                  <a:pt x="332" y="980"/>
                  <a:pt x="331" y="993"/>
                  <a:pt x="329" y="1005"/>
                </a:cubicBezTo>
                <a:cubicBezTo>
                  <a:pt x="328" y="1012"/>
                  <a:pt x="327" y="1019"/>
                  <a:pt x="325" y="1025"/>
                </a:cubicBezTo>
                <a:cubicBezTo>
                  <a:pt x="326" y="1025"/>
                  <a:pt x="310" y="1075"/>
                  <a:pt x="295" y="1099"/>
                </a:cubicBezTo>
                <a:close/>
                <a:moveTo>
                  <a:pt x="1329" y="1045"/>
                </a:moveTo>
                <a:cubicBezTo>
                  <a:pt x="1323" y="1046"/>
                  <a:pt x="1317" y="1047"/>
                  <a:pt x="1311" y="1049"/>
                </a:cubicBezTo>
                <a:cubicBezTo>
                  <a:pt x="1302" y="1050"/>
                  <a:pt x="1293" y="1052"/>
                  <a:pt x="1284" y="1053"/>
                </a:cubicBezTo>
                <a:lnTo>
                  <a:pt x="1280" y="1490"/>
                </a:lnTo>
                <a:lnTo>
                  <a:pt x="1294" y="1569"/>
                </a:lnTo>
                <a:lnTo>
                  <a:pt x="1320" y="1588"/>
                </a:lnTo>
                <a:lnTo>
                  <a:pt x="1320" y="1645"/>
                </a:lnTo>
                <a:lnTo>
                  <a:pt x="1409" y="1645"/>
                </a:lnTo>
                <a:cubicBezTo>
                  <a:pt x="1409" y="1611"/>
                  <a:pt x="1398" y="1581"/>
                  <a:pt x="1364" y="1561"/>
                </a:cubicBezTo>
                <a:lnTo>
                  <a:pt x="1351" y="1518"/>
                </a:lnTo>
                <a:lnTo>
                  <a:pt x="1397" y="1029"/>
                </a:lnTo>
                <a:lnTo>
                  <a:pt x="1329" y="1045"/>
                </a:lnTo>
                <a:close/>
                <a:moveTo>
                  <a:pt x="1627" y="1287"/>
                </a:moveTo>
                <a:cubicBezTo>
                  <a:pt x="1660" y="1287"/>
                  <a:pt x="1701" y="1270"/>
                  <a:pt x="1721" y="1248"/>
                </a:cubicBezTo>
                <a:lnTo>
                  <a:pt x="1739" y="1229"/>
                </a:lnTo>
                <a:cubicBezTo>
                  <a:pt x="1753" y="1217"/>
                  <a:pt x="1765" y="1203"/>
                  <a:pt x="1773" y="1186"/>
                </a:cubicBezTo>
                <a:lnTo>
                  <a:pt x="1776" y="1179"/>
                </a:lnTo>
                <a:lnTo>
                  <a:pt x="1776" y="929"/>
                </a:lnTo>
                <a:cubicBezTo>
                  <a:pt x="1776" y="882"/>
                  <a:pt x="1738" y="844"/>
                  <a:pt x="1692" y="844"/>
                </a:cubicBezTo>
                <a:lnTo>
                  <a:pt x="1560" y="844"/>
                </a:lnTo>
                <a:cubicBezTo>
                  <a:pt x="1569" y="828"/>
                  <a:pt x="1576" y="811"/>
                  <a:pt x="1582" y="794"/>
                </a:cubicBezTo>
                <a:lnTo>
                  <a:pt x="1233" y="873"/>
                </a:lnTo>
                <a:lnTo>
                  <a:pt x="1233" y="1041"/>
                </a:lnTo>
                <a:lnTo>
                  <a:pt x="1235" y="1041"/>
                </a:lnTo>
                <a:cubicBezTo>
                  <a:pt x="1260" y="1041"/>
                  <a:pt x="1284" y="1038"/>
                  <a:pt x="1307" y="1034"/>
                </a:cubicBezTo>
                <a:cubicBezTo>
                  <a:pt x="1313" y="1032"/>
                  <a:pt x="1319" y="1031"/>
                  <a:pt x="1324" y="1030"/>
                </a:cubicBezTo>
                <a:lnTo>
                  <a:pt x="1667" y="953"/>
                </a:lnTo>
                <a:lnTo>
                  <a:pt x="1711" y="1175"/>
                </a:lnTo>
                <a:lnTo>
                  <a:pt x="1687" y="1196"/>
                </a:lnTo>
                <a:lnTo>
                  <a:pt x="1637" y="1194"/>
                </a:lnTo>
                <a:lnTo>
                  <a:pt x="1618" y="1286"/>
                </a:lnTo>
                <a:lnTo>
                  <a:pt x="1622" y="1287"/>
                </a:lnTo>
                <a:cubicBezTo>
                  <a:pt x="1624" y="1287"/>
                  <a:pt x="1625" y="1287"/>
                  <a:pt x="1627" y="1287"/>
                </a:cubicBezTo>
                <a:close/>
                <a:moveTo>
                  <a:pt x="1602" y="599"/>
                </a:moveTo>
                <a:lnTo>
                  <a:pt x="1602" y="394"/>
                </a:lnTo>
                <a:cubicBezTo>
                  <a:pt x="1579" y="372"/>
                  <a:pt x="1564" y="341"/>
                  <a:pt x="1564" y="306"/>
                </a:cubicBezTo>
                <a:cubicBezTo>
                  <a:pt x="1565" y="276"/>
                  <a:pt x="1576" y="247"/>
                  <a:pt x="1598" y="225"/>
                </a:cubicBezTo>
                <a:lnTo>
                  <a:pt x="1607" y="234"/>
                </a:lnTo>
                <a:cubicBezTo>
                  <a:pt x="1588" y="253"/>
                  <a:pt x="1578" y="279"/>
                  <a:pt x="1577" y="307"/>
                </a:cubicBezTo>
                <a:cubicBezTo>
                  <a:pt x="1577" y="335"/>
                  <a:pt x="1588" y="361"/>
                  <a:pt x="1608" y="381"/>
                </a:cubicBezTo>
                <a:cubicBezTo>
                  <a:pt x="1623" y="397"/>
                  <a:pt x="1643" y="407"/>
                  <a:pt x="1664" y="410"/>
                </a:cubicBezTo>
                <a:lnTo>
                  <a:pt x="1727" y="399"/>
                </a:lnTo>
                <a:lnTo>
                  <a:pt x="1704" y="77"/>
                </a:lnTo>
                <a:lnTo>
                  <a:pt x="1713" y="77"/>
                </a:lnTo>
                <a:lnTo>
                  <a:pt x="1605" y="77"/>
                </a:lnTo>
                <a:lnTo>
                  <a:pt x="1600" y="77"/>
                </a:lnTo>
                <a:cubicBezTo>
                  <a:pt x="1487" y="78"/>
                  <a:pt x="1384" y="142"/>
                  <a:pt x="1334" y="243"/>
                </a:cubicBezTo>
                <a:lnTo>
                  <a:pt x="1256" y="512"/>
                </a:lnTo>
                <a:lnTo>
                  <a:pt x="1238" y="512"/>
                </a:lnTo>
                <a:lnTo>
                  <a:pt x="1319" y="236"/>
                </a:lnTo>
                <a:cubicBezTo>
                  <a:pt x="1372" y="128"/>
                  <a:pt x="1480" y="60"/>
                  <a:pt x="1600" y="59"/>
                </a:cubicBezTo>
                <a:lnTo>
                  <a:pt x="1768" y="59"/>
                </a:lnTo>
                <a:lnTo>
                  <a:pt x="1824" y="0"/>
                </a:lnTo>
                <a:lnTo>
                  <a:pt x="1600" y="0"/>
                </a:lnTo>
                <a:lnTo>
                  <a:pt x="1543" y="5"/>
                </a:lnTo>
                <a:cubicBezTo>
                  <a:pt x="1493" y="13"/>
                  <a:pt x="1446" y="31"/>
                  <a:pt x="1403" y="57"/>
                </a:cubicBezTo>
                <a:cubicBezTo>
                  <a:pt x="1344" y="94"/>
                  <a:pt x="1296" y="147"/>
                  <a:pt x="1266" y="209"/>
                </a:cubicBezTo>
                <a:lnTo>
                  <a:pt x="1174" y="512"/>
                </a:lnTo>
                <a:lnTo>
                  <a:pt x="1097" y="512"/>
                </a:lnTo>
                <a:lnTo>
                  <a:pt x="1144" y="626"/>
                </a:lnTo>
                <a:cubicBezTo>
                  <a:pt x="1321" y="703"/>
                  <a:pt x="1497" y="648"/>
                  <a:pt x="1602" y="599"/>
                </a:cubicBezTo>
                <a:close/>
                <a:moveTo>
                  <a:pt x="1722" y="76"/>
                </a:moveTo>
                <a:lnTo>
                  <a:pt x="1724" y="114"/>
                </a:lnTo>
                <a:lnTo>
                  <a:pt x="1809" y="133"/>
                </a:lnTo>
                <a:lnTo>
                  <a:pt x="1874" y="45"/>
                </a:lnTo>
                <a:lnTo>
                  <a:pt x="1721" y="76"/>
                </a:lnTo>
                <a:lnTo>
                  <a:pt x="1722" y="76"/>
                </a:lnTo>
                <a:close/>
                <a:moveTo>
                  <a:pt x="1801" y="546"/>
                </a:moveTo>
                <a:cubicBezTo>
                  <a:pt x="1815" y="534"/>
                  <a:pt x="1824" y="517"/>
                  <a:pt x="1824" y="498"/>
                </a:cubicBezTo>
                <a:lnTo>
                  <a:pt x="1824" y="483"/>
                </a:lnTo>
                <a:lnTo>
                  <a:pt x="1751" y="496"/>
                </a:lnTo>
                <a:lnTo>
                  <a:pt x="1752" y="513"/>
                </a:lnTo>
                <a:lnTo>
                  <a:pt x="1724" y="565"/>
                </a:lnTo>
                <a:cubicBezTo>
                  <a:pt x="1741" y="573"/>
                  <a:pt x="1765" y="574"/>
                  <a:pt x="1781" y="561"/>
                </a:cubicBezTo>
                <a:lnTo>
                  <a:pt x="1801" y="546"/>
                </a:lnTo>
                <a:close/>
                <a:moveTo>
                  <a:pt x="1688" y="528"/>
                </a:moveTo>
                <a:lnTo>
                  <a:pt x="1704" y="551"/>
                </a:lnTo>
                <a:lnTo>
                  <a:pt x="1704" y="551"/>
                </a:lnTo>
                <a:cubicBezTo>
                  <a:pt x="1705" y="553"/>
                  <a:pt x="1707" y="554"/>
                  <a:pt x="1709" y="556"/>
                </a:cubicBezTo>
                <a:lnTo>
                  <a:pt x="1735" y="509"/>
                </a:lnTo>
                <a:lnTo>
                  <a:pt x="1734" y="499"/>
                </a:lnTo>
                <a:lnTo>
                  <a:pt x="1687" y="508"/>
                </a:lnTo>
                <a:cubicBezTo>
                  <a:pt x="1685" y="515"/>
                  <a:pt x="1684" y="523"/>
                  <a:pt x="1688" y="528"/>
                </a:cubicBezTo>
                <a:close/>
                <a:moveTo>
                  <a:pt x="1682" y="425"/>
                </a:moveTo>
                <a:lnTo>
                  <a:pt x="1681" y="425"/>
                </a:lnTo>
                <a:cubicBezTo>
                  <a:pt x="1681" y="425"/>
                  <a:pt x="1681" y="425"/>
                  <a:pt x="1681" y="425"/>
                </a:cubicBezTo>
                <a:lnTo>
                  <a:pt x="1659" y="429"/>
                </a:lnTo>
                <a:lnTo>
                  <a:pt x="1691" y="497"/>
                </a:lnTo>
                <a:lnTo>
                  <a:pt x="1691" y="497"/>
                </a:lnTo>
                <a:lnTo>
                  <a:pt x="1733" y="489"/>
                </a:lnTo>
                <a:lnTo>
                  <a:pt x="1728" y="416"/>
                </a:lnTo>
                <a:lnTo>
                  <a:pt x="1700" y="421"/>
                </a:lnTo>
                <a:lnTo>
                  <a:pt x="1724" y="478"/>
                </a:lnTo>
                <a:lnTo>
                  <a:pt x="1686" y="425"/>
                </a:lnTo>
                <a:cubicBezTo>
                  <a:pt x="1685" y="425"/>
                  <a:pt x="1683" y="425"/>
                  <a:pt x="1682" y="425"/>
                </a:cubicBezTo>
                <a:close/>
                <a:moveTo>
                  <a:pt x="1824" y="473"/>
                </a:moveTo>
                <a:lnTo>
                  <a:pt x="1824" y="399"/>
                </a:lnTo>
                <a:lnTo>
                  <a:pt x="1745" y="413"/>
                </a:lnTo>
                <a:lnTo>
                  <a:pt x="1751" y="486"/>
                </a:lnTo>
                <a:lnTo>
                  <a:pt x="1824" y="473"/>
                </a:lnTo>
                <a:close/>
                <a:moveTo>
                  <a:pt x="1824" y="187"/>
                </a:moveTo>
                <a:cubicBezTo>
                  <a:pt x="1824" y="172"/>
                  <a:pt x="1821" y="158"/>
                  <a:pt x="1815" y="145"/>
                </a:cubicBezTo>
                <a:lnTo>
                  <a:pt x="1725" y="125"/>
                </a:lnTo>
                <a:lnTo>
                  <a:pt x="1731" y="207"/>
                </a:lnTo>
                <a:lnTo>
                  <a:pt x="1761" y="207"/>
                </a:lnTo>
                <a:cubicBezTo>
                  <a:pt x="1783" y="207"/>
                  <a:pt x="1800" y="224"/>
                  <a:pt x="1800" y="246"/>
                </a:cubicBezTo>
                <a:lnTo>
                  <a:pt x="1800" y="266"/>
                </a:lnTo>
                <a:cubicBezTo>
                  <a:pt x="1800" y="287"/>
                  <a:pt x="1783" y="304"/>
                  <a:pt x="1761" y="304"/>
                </a:cubicBezTo>
                <a:lnTo>
                  <a:pt x="1738" y="304"/>
                </a:lnTo>
                <a:lnTo>
                  <a:pt x="1744" y="396"/>
                </a:lnTo>
                <a:lnTo>
                  <a:pt x="1824" y="382"/>
                </a:lnTo>
                <a:lnTo>
                  <a:pt x="1824" y="187"/>
                </a:lnTo>
                <a:close/>
                <a:moveTo>
                  <a:pt x="1656" y="422"/>
                </a:moveTo>
                <a:lnTo>
                  <a:pt x="1657" y="423"/>
                </a:lnTo>
                <a:lnTo>
                  <a:pt x="1657" y="422"/>
                </a:lnTo>
                <a:cubicBezTo>
                  <a:pt x="1656" y="422"/>
                  <a:pt x="1656" y="422"/>
                  <a:pt x="1656" y="422"/>
                </a:cubicBezTo>
                <a:close/>
                <a:moveTo>
                  <a:pt x="1610" y="615"/>
                </a:moveTo>
                <a:cubicBezTo>
                  <a:pt x="1656" y="593"/>
                  <a:pt x="1688" y="572"/>
                  <a:pt x="1702" y="563"/>
                </a:cubicBezTo>
                <a:cubicBezTo>
                  <a:pt x="1701" y="561"/>
                  <a:pt x="1700" y="559"/>
                  <a:pt x="1698" y="558"/>
                </a:cubicBezTo>
                <a:cubicBezTo>
                  <a:pt x="1696" y="555"/>
                  <a:pt x="1694" y="552"/>
                  <a:pt x="1692" y="549"/>
                </a:cubicBezTo>
                <a:cubicBezTo>
                  <a:pt x="1679" y="557"/>
                  <a:pt x="1651" y="576"/>
                  <a:pt x="1610" y="595"/>
                </a:cubicBezTo>
                <a:lnTo>
                  <a:pt x="1610" y="615"/>
                </a:lnTo>
                <a:close/>
                <a:moveTo>
                  <a:pt x="1153" y="648"/>
                </a:moveTo>
                <a:lnTo>
                  <a:pt x="1220" y="814"/>
                </a:lnTo>
                <a:lnTo>
                  <a:pt x="1598" y="728"/>
                </a:lnTo>
                <a:cubicBezTo>
                  <a:pt x="1601" y="710"/>
                  <a:pt x="1602" y="692"/>
                  <a:pt x="1602" y="673"/>
                </a:cubicBezTo>
                <a:lnTo>
                  <a:pt x="1602" y="618"/>
                </a:lnTo>
                <a:cubicBezTo>
                  <a:pt x="1534" y="650"/>
                  <a:pt x="1438" y="682"/>
                  <a:pt x="1331" y="682"/>
                </a:cubicBezTo>
                <a:cubicBezTo>
                  <a:pt x="1274" y="682"/>
                  <a:pt x="1214" y="672"/>
                  <a:pt x="1153" y="648"/>
                </a:cubicBezTo>
                <a:close/>
              </a:path>
            </a:pathLst>
          </a:custGeom>
          <a:solidFill>
            <a:srgbClr val="CB223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>
              <a:defRPr/>
            </a:pPr>
            <a:endParaRPr lang="zh-CN" altLang="en-US" sz="2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Freeform 11"/>
          <p:cNvSpPr>
            <a:spLocks noEditPoints="1"/>
          </p:cNvSpPr>
          <p:nvPr/>
        </p:nvSpPr>
        <p:spPr bwMode="auto">
          <a:xfrm flipH="1">
            <a:off x="6119953" y="5231950"/>
            <a:ext cx="882960" cy="778618"/>
          </a:xfrm>
          <a:custGeom>
            <a:avLst/>
            <a:gdLst>
              <a:gd name="T0" fmla="*/ 24 w 1874"/>
              <a:gd name="T1" fmla="*/ 706 h 1645"/>
              <a:gd name="T2" fmla="*/ 219 w 1874"/>
              <a:gd name="T3" fmla="*/ 899 h 1645"/>
              <a:gd name="T4" fmla="*/ 219 w 1874"/>
              <a:gd name="T5" fmla="*/ 695 h 1645"/>
              <a:gd name="T6" fmla="*/ 346 w 1874"/>
              <a:gd name="T7" fmla="*/ 630 h 1645"/>
              <a:gd name="T8" fmla="*/ 322 w 1874"/>
              <a:gd name="T9" fmla="*/ 727 h 1645"/>
              <a:gd name="T10" fmla="*/ 468 w 1874"/>
              <a:gd name="T11" fmla="*/ 1179 h 1645"/>
              <a:gd name="T12" fmla="*/ 754 w 1874"/>
              <a:gd name="T13" fmla="*/ 1484 h 1645"/>
              <a:gd name="T14" fmla="*/ 804 w 1874"/>
              <a:gd name="T15" fmla="*/ 1584 h 1645"/>
              <a:gd name="T16" fmla="*/ 552 w 1874"/>
              <a:gd name="T17" fmla="*/ 1250 h 1645"/>
              <a:gd name="T18" fmla="*/ 844 w 1874"/>
              <a:gd name="T19" fmla="*/ 980 h 1645"/>
              <a:gd name="T20" fmla="*/ 1168 w 1874"/>
              <a:gd name="T21" fmla="*/ 876 h 1645"/>
              <a:gd name="T22" fmla="*/ 1072 w 1874"/>
              <a:gd name="T23" fmla="*/ 611 h 1645"/>
              <a:gd name="T24" fmla="*/ 614 w 1874"/>
              <a:gd name="T25" fmla="*/ 475 h 1645"/>
              <a:gd name="T26" fmla="*/ 234 w 1874"/>
              <a:gd name="T27" fmla="*/ 529 h 1645"/>
              <a:gd name="T28" fmla="*/ 1216 w 1874"/>
              <a:gd name="T29" fmla="*/ 1071 h 1645"/>
              <a:gd name="T30" fmla="*/ 1209 w 1874"/>
              <a:gd name="T31" fmla="*/ 834 h 1645"/>
              <a:gd name="T32" fmla="*/ 1186 w 1874"/>
              <a:gd name="T33" fmla="*/ 842 h 1645"/>
              <a:gd name="T34" fmla="*/ 222 w 1874"/>
              <a:gd name="T35" fmla="*/ 1178 h 1645"/>
              <a:gd name="T36" fmla="*/ 234 w 1874"/>
              <a:gd name="T37" fmla="*/ 1645 h 1645"/>
              <a:gd name="T38" fmla="*/ 305 w 1874"/>
              <a:gd name="T39" fmla="*/ 1241 h 1645"/>
              <a:gd name="T40" fmla="*/ 405 w 1874"/>
              <a:gd name="T41" fmla="*/ 1004 h 1645"/>
              <a:gd name="T42" fmla="*/ 325 w 1874"/>
              <a:gd name="T43" fmla="*/ 1025 h 1645"/>
              <a:gd name="T44" fmla="*/ 1284 w 1874"/>
              <a:gd name="T45" fmla="*/ 1053 h 1645"/>
              <a:gd name="T46" fmla="*/ 1320 w 1874"/>
              <a:gd name="T47" fmla="*/ 1645 h 1645"/>
              <a:gd name="T48" fmla="*/ 1397 w 1874"/>
              <a:gd name="T49" fmla="*/ 1029 h 1645"/>
              <a:gd name="T50" fmla="*/ 1739 w 1874"/>
              <a:gd name="T51" fmla="*/ 1229 h 1645"/>
              <a:gd name="T52" fmla="*/ 1692 w 1874"/>
              <a:gd name="T53" fmla="*/ 844 h 1645"/>
              <a:gd name="T54" fmla="*/ 1233 w 1874"/>
              <a:gd name="T55" fmla="*/ 1041 h 1645"/>
              <a:gd name="T56" fmla="*/ 1667 w 1874"/>
              <a:gd name="T57" fmla="*/ 953 h 1645"/>
              <a:gd name="T58" fmla="*/ 1618 w 1874"/>
              <a:gd name="T59" fmla="*/ 1286 h 1645"/>
              <a:gd name="T60" fmla="*/ 1602 w 1874"/>
              <a:gd name="T61" fmla="*/ 394 h 1645"/>
              <a:gd name="T62" fmla="*/ 1577 w 1874"/>
              <a:gd name="T63" fmla="*/ 307 h 1645"/>
              <a:gd name="T64" fmla="*/ 1704 w 1874"/>
              <a:gd name="T65" fmla="*/ 77 h 1645"/>
              <a:gd name="T66" fmla="*/ 1334 w 1874"/>
              <a:gd name="T67" fmla="*/ 243 h 1645"/>
              <a:gd name="T68" fmla="*/ 1600 w 1874"/>
              <a:gd name="T69" fmla="*/ 59 h 1645"/>
              <a:gd name="T70" fmla="*/ 1543 w 1874"/>
              <a:gd name="T71" fmla="*/ 5 h 1645"/>
              <a:gd name="T72" fmla="*/ 1097 w 1874"/>
              <a:gd name="T73" fmla="*/ 512 h 1645"/>
              <a:gd name="T74" fmla="*/ 1724 w 1874"/>
              <a:gd name="T75" fmla="*/ 114 h 1645"/>
              <a:gd name="T76" fmla="*/ 1722 w 1874"/>
              <a:gd name="T77" fmla="*/ 76 h 1645"/>
              <a:gd name="T78" fmla="*/ 1751 w 1874"/>
              <a:gd name="T79" fmla="*/ 496 h 1645"/>
              <a:gd name="T80" fmla="*/ 1801 w 1874"/>
              <a:gd name="T81" fmla="*/ 546 h 1645"/>
              <a:gd name="T82" fmla="*/ 1709 w 1874"/>
              <a:gd name="T83" fmla="*/ 556 h 1645"/>
              <a:gd name="T84" fmla="*/ 1688 w 1874"/>
              <a:gd name="T85" fmla="*/ 528 h 1645"/>
              <a:gd name="T86" fmla="*/ 1659 w 1874"/>
              <a:gd name="T87" fmla="*/ 429 h 1645"/>
              <a:gd name="T88" fmla="*/ 1728 w 1874"/>
              <a:gd name="T89" fmla="*/ 416 h 1645"/>
              <a:gd name="T90" fmla="*/ 1682 w 1874"/>
              <a:gd name="T91" fmla="*/ 425 h 1645"/>
              <a:gd name="T92" fmla="*/ 1751 w 1874"/>
              <a:gd name="T93" fmla="*/ 486 h 1645"/>
              <a:gd name="T94" fmla="*/ 1725 w 1874"/>
              <a:gd name="T95" fmla="*/ 125 h 1645"/>
              <a:gd name="T96" fmla="*/ 1800 w 1874"/>
              <a:gd name="T97" fmla="*/ 266 h 1645"/>
              <a:gd name="T98" fmla="*/ 1824 w 1874"/>
              <a:gd name="T99" fmla="*/ 382 h 1645"/>
              <a:gd name="T100" fmla="*/ 1657 w 1874"/>
              <a:gd name="T101" fmla="*/ 422 h 1645"/>
              <a:gd name="T102" fmla="*/ 1698 w 1874"/>
              <a:gd name="T103" fmla="*/ 558 h 1645"/>
              <a:gd name="T104" fmla="*/ 1153 w 1874"/>
              <a:gd name="T105" fmla="*/ 648 h 1645"/>
              <a:gd name="T106" fmla="*/ 1602 w 1874"/>
              <a:gd name="T107" fmla="*/ 618 h 1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874" h="1645">
                <a:moveTo>
                  <a:pt x="27" y="680"/>
                </a:moveTo>
                <a:lnTo>
                  <a:pt x="25" y="697"/>
                </a:lnTo>
                <a:lnTo>
                  <a:pt x="24" y="697"/>
                </a:lnTo>
                <a:cubicBezTo>
                  <a:pt x="24" y="700"/>
                  <a:pt x="24" y="703"/>
                  <a:pt x="24" y="706"/>
                </a:cubicBezTo>
                <a:lnTo>
                  <a:pt x="24" y="1021"/>
                </a:lnTo>
                <a:cubicBezTo>
                  <a:pt x="24" y="1043"/>
                  <a:pt x="14" y="1062"/>
                  <a:pt x="0" y="1075"/>
                </a:cubicBezTo>
                <a:cubicBezTo>
                  <a:pt x="46" y="1069"/>
                  <a:pt x="93" y="1063"/>
                  <a:pt x="140" y="1056"/>
                </a:cubicBezTo>
                <a:cubicBezTo>
                  <a:pt x="188" y="1020"/>
                  <a:pt x="219" y="963"/>
                  <a:pt x="219" y="899"/>
                </a:cubicBezTo>
                <a:lnTo>
                  <a:pt x="219" y="717"/>
                </a:lnTo>
                <a:lnTo>
                  <a:pt x="219" y="717"/>
                </a:lnTo>
                <a:lnTo>
                  <a:pt x="220" y="696"/>
                </a:lnTo>
                <a:lnTo>
                  <a:pt x="219" y="695"/>
                </a:lnTo>
                <a:lnTo>
                  <a:pt x="219" y="679"/>
                </a:lnTo>
                <a:cubicBezTo>
                  <a:pt x="219" y="634"/>
                  <a:pt x="261" y="599"/>
                  <a:pt x="305" y="607"/>
                </a:cubicBezTo>
                <a:lnTo>
                  <a:pt x="353" y="616"/>
                </a:lnTo>
                <a:cubicBezTo>
                  <a:pt x="351" y="621"/>
                  <a:pt x="348" y="626"/>
                  <a:pt x="346" y="630"/>
                </a:cubicBezTo>
                <a:lnTo>
                  <a:pt x="346" y="631"/>
                </a:lnTo>
                <a:cubicBezTo>
                  <a:pt x="335" y="656"/>
                  <a:pt x="328" y="681"/>
                  <a:pt x="324" y="706"/>
                </a:cubicBezTo>
                <a:lnTo>
                  <a:pt x="324" y="706"/>
                </a:lnTo>
                <a:lnTo>
                  <a:pt x="322" y="727"/>
                </a:lnTo>
                <a:lnTo>
                  <a:pt x="322" y="728"/>
                </a:lnTo>
                <a:cubicBezTo>
                  <a:pt x="314" y="840"/>
                  <a:pt x="375" y="936"/>
                  <a:pt x="416" y="991"/>
                </a:cubicBezTo>
                <a:lnTo>
                  <a:pt x="416" y="991"/>
                </a:lnTo>
                <a:cubicBezTo>
                  <a:pt x="462" y="1057"/>
                  <a:pt x="505" y="1091"/>
                  <a:pt x="468" y="1179"/>
                </a:cubicBezTo>
                <a:cubicBezTo>
                  <a:pt x="447" y="1228"/>
                  <a:pt x="426" y="1277"/>
                  <a:pt x="426" y="1277"/>
                </a:cubicBezTo>
                <a:lnTo>
                  <a:pt x="706" y="1446"/>
                </a:lnTo>
                <a:lnTo>
                  <a:pt x="740" y="1455"/>
                </a:lnTo>
                <a:lnTo>
                  <a:pt x="754" y="1484"/>
                </a:lnTo>
                <a:lnTo>
                  <a:pt x="754" y="1485"/>
                </a:lnTo>
                <a:lnTo>
                  <a:pt x="729" y="1528"/>
                </a:lnTo>
                <a:lnTo>
                  <a:pt x="802" y="1588"/>
                </a:lnTo>
                <a:lnTo>
                  <a:pt x="804" y="1584"/>
                </a:lnTo>
                <a:cubicBezTo>
                  <a:pt x="821" y="1555"/>
                  <a:pt x="827" y="1508"/>
                  <a:pt x="816" y="1479"/>
                </a:cubicBezTo>
                <a:lnTo>
                  <a:pt x="805" y="1453"/>
                </a:lnTo>
                <a:cubicBezTo>
                  <a:pt x="798" y="1436"/>
                  <a:pt x="786" y="1420"/>
                  <a:pt x="770" y="1409"/>
                </a:cubicBezTo>
                <a:lnTo>
                  <a:pt x="552" y="1250"/>
                </a:lnTo>
                <a:lnTo>
                  <a:pt x="653" y="1131"/>
                </a:lnTo>
                <a:cubicBezTo>
                  <a:pt x="684" y="1094"/>
                  <a:pt x="708" y="1053"/>
                  <a:pt x="725" y="1008"/>
                </a:cubicBezTo>
                <a:lnTo>
                  <a:pt x="774" y="980"/>
                </a:lnTo>
                <a:lnTo>
                  <a:pt x="844" y="980"/>
                </a:lnTo>
                <a:cubicBezTo>
                  <a:pt x="904" y="998"/>
                  <a:pt x="973" y="1019"/>
                  <a:pt x="973" y="1019"/>
                </a:cubicBezTo>
                <a:cubicBezTo>
                  <a:pt x="1019" y="1033"/>
                  <a:pt x="1068" y="1041"/>
                  <a:pt x="1116" y="1041"/>
                </a:cubicBezTo>
                <a:lnTo>
                  <a:pt x="1172" y="1041"/>
                </a:lnTo>
                <a:cubicBezTo>
                  <a:pt x="1172" y="1027"/>
                  <a:pt x="1168" y="876"/>
                  <a:pt x="1168" y="876"/>
                </a:cubicBezTo>
                <a:cubicBezTo>
                  <a:pt x="1151" y="785"/>
                  <a:pt x="1115" y="716"/>
                  <a:pt x="1079" y="627"/>
                </a:cubicBezTo>
                <a:lnTo>
                  <a:pt x="1078" y="627"/>
                </a:lnTo>
                <a:lnTo>
                  <a:pt x="1072" y="611"/>
                </a:lnTo>
                <a:lnTo>
                  <a:pt x="1072" y="611"/>
                </a:lnTo>
                <a:lnTo>
                  <a:pt x="1032" y="512"/>
                </a:lnTo>
                <a:lnTo>
                  <a:pt x="874" y="512"/>
                </a:lnTo>
                <a:cubicBezTo>
                  <a:pt x="874" y="512"/>
                  <a:pt x="700" y="486"/>
                  <a:pt x="674" y="481"/>
                </a:cubicBezTo>
                <a:cubicBezTo>
                  <a:pt x="655" y="477"/>
                  <a:pt x="635" y="475"/>
                  <a:pt x="614" y="475"/>
                </a:cubicBezTo>
                <a:cubicBezTo>
                  <a:pt x="612" y="475"/>
                  <a:pt x="609" y="475"/>
                  <a:pt x="607" y="476"/>
                </a:cubicBezTo>
                <a:cubicBezTo>
                  <a:pt x="606" y="476"/>
                  <a:pt x="604" y="476"/>
                  <a:pt x="603" y="476"/>
                </a:cubicBezTo>
                <a:cubicBezTo>
                  <a:pt x="524" y="476"/>
                  <a:pt x="453" y="507"/>
                  <a:pt x="401" y="557"/>
                </a:cubicBezTo>
                <a:lnTo>
                  <a:pt x="234" y="529"/>
                </a:lnTo>
                <a:cubicBezTo>
                  <a:pt x="133" y="511"/>
                  <a:pt x="40" y="582"/>
                  <a:pt x="26" y="680"/>
                </a:cubicBezTo>
                <a:lnTo>
                  <a:pt x="27" y="680"/>
                </a:lnTo>
                <a:close/>
                <a:moveTo>
                  <a:pt x="1190" y="1071"/>
                </a:moveTo>
                <a:lnTo>
                  <a:pt x="1216" y="1071"/>
                </a:lnTo>
                <a:lnTo>
                  <a:pt x="1216" y="859"/>
                </a:lnTo>
                <a:lnTo>
                  <a:pt x="1602" y="772"/>
                </a:lnTo>
                <a:lnTo>
                  <a:pt x="1608" y="744"/>
                </a:lnTo>
                <a:lnTo>
                  <a:pt x="1209" y="834"/>
                </a:lnTo>
                <a:lnTo>
                  <a:pt x="1076" y="504"/>
                </a:lnTo>
                <a:lnTo>
                  <a:pt x="1047" y="504"/>
                </a:lnTo>
                <a:lnTo>
                  <a:pt x="1182" y="836"/>
                </a:lnTo>
                <a:lnTo>
                  <a:pt x="1186" y="842"/>
                </a:lnTo>
                <a:cubicBezTo>
                  <a:pt x="1191" y="917"/>
                  <a:pt x="1190" y="992"/>
                  <a:pt x="1190" y="1071"/>
                </a:cubicBezTo>
                <a:close/>
                <a:moveTo>
                  <a:pt x="295" y="1099"/>
                </a:moveTo>
                <a:cubicBezTo>
                  <a:pt x="277" y="1130"/>
                  <a:pt x="252" y="1156"/>
                  <a:pt x="223" y="1177"/>
                </a:cubicBezTo>
                <a:lnTo>
                  <a:pt x="222" y="1178"/>
                </a:lnTo>
                <a:lnTo>
                  <a:pt x="200" y="1549"/>
                </a:lnTo>
                <a:lnTo>
                  <a:pt x="212" y="1598"/>
                </a:lnTo>
                <a:lnTo>
                  <a:pt x="234" y="1598"/>
                </a:lnTo>
                <a:lnTo>
                  <a:pt x="234" y="1645"/>
                </a:lnTo>
                <a:lnTo>
                  <a:pt x="324" y="1645"/>
                </a:lnTo>
                <a:cubicBezTo>
                  <a:pt x="324" y="1613"/>
                  <a:pt x="309" y="1581"/>
                  <a:pt x="285" y="1560"/>
                </a:cubicBezTo>
                <a:lnTo>
                  <a:pt x="263" y="1543"/>
                </a:lnTo>
                <a:lnTo>
                  <a:pt x="305" y="1241"/>
                </a:lnTo>
                <a:lnTo>
                  <a:pt x="463" y="1147"/>
                </a:lnTo>
                <a:cubicBezTo>
                  <a:pt x="471" y="1121"/>
                  <a:pt x="470" y="1101"/>
                  <a:pt x="448" y="1065"/>
                </a:cubicBezTo>
                <a:lnTo>
                  <a:pt x="437" y="1048"/>
                </a:lnTo>
                <a:cubicBezTo>
                  <a:pt x="424" y="1031"/>
                  <a:pt x="417" y="1022"/>
                  <a:pt x="405" y="1004"/>
                </a:cubicBezTo>
                <a:cubicBezTo>
                  <a:pt x="387" y="980"/>
                  <a:pt x="355" y="936"/>
                  <a:pt x="332" y="879"/>
                </a:cubicBezTo>
                <a:cubicBezTo>
                  <a:pt x="332" y="919"/>
                  <a:pt x="332" y="956"/>
                  <a:pt x="332" y="967"/>
                </a:cubicBezTo>
                <a:cubicBezTo>
                  <a:pt x="332" y="980"/>
                  <a:pt x="331" y="993"/>
                  <a:pt x="329" y="1005"/>
                </a:cubicBezTo>
                <a:cubicBezTo>
                  <a:pt x="328" y="1012"/>
                  <a:pt x="327" y="1019"/>
                  <a:pt x="325" y="1025"/>
                </a:cubicBezTo>
                <a:cubicBezTo>
                  <a:pt x="326" y="1025"/>
                  <a:pt x="310" y="1075"/>
                  <a:pt x="295" y="1099"/>
                </a:cubicBezTo>
                <a:close/>
                <a:moveTo>
                  <a:pt x="1329" y="1045"/>
                </a:moveTo>
                <a:cubicBezTo>
                  <a:pt x="1323" y="1046"/>
                  <a:pt x="1317" y="1047"/>
                  <a:pt x="1311" y="1049"/>
                </a:cubicBezTo>
                <a:cubicBezTo>
                  <a:pt x="1302" y="1050"/>
                  <a:pt x="1293" y="1052"/>
                  <a:pt x="1284" y="1053"/>
                </a:cubicBezTo>
                <a:lnTo>
                  <a:pt x="1280" y="1490"/>
                </a:lnTo>
                <a:lnTo>
                  <a:pt x="1294" y="1569"/>
                </a:lnTo>
                <a:lnTo>
                  <a:pt x="1320" y="1588"/>
                </a:lnTo>
                <a:lnTo>
                  <a:pt x="1320" y="1645"/>
                </a:lnTo>
                <a:lnTo>
                  <a:pt x="1409" y="1645"/>
                </a:lnTo>
                <a:cubicBezTo>
                  <a:pt x="1409" y="1611"/>
                  <a:pt x="1398" y="1581"/>
                  <a:pt x="1364" y="1561"/>
                </a:cubicBezTo>
                <a:lnTo>
                  <a:pt x="1351" y="1518"/>
                </a:lnTo>
                <a:lnTo>
                  <a:pt x="1397" y="1029"/>
                </a:lnTo>
                <a:lnTo>
                  <a:pt x="1329" y="1045"/>
                </a:lnTo>
                <a:close/>
                <a:moveTo>
                  <a:pt x="1627" y="1287"/>
                </a:moveTo>
                <a:cubicBezTo>
                  <a:pt x="1660" y="1287"/>
                  <a:pt x="1701" y="1270"/>
                  <a:pt x="1721" y="1248"/>
                </a:cubicBezTo>
                <a:lnTo>
                  <a:pt x="1739" y="1229"/>
                </a:lnTo>
                <a:cubicBezTo>
                  <a:pt x="1753" y="1217"/>
                  <a:pt x="1765" y="1203"/>
                  <a:pt x="1773" y="1186"/>
                </a:cubicBezTo>
                <a:lnTo>
                  <a:pt x="1776" y="1179"/>
                </a:lnTo>
                <a:lnTo>
                  <a:pt x="1776" y="929"/>
                </a:lnTo>
                <a:cubicBezTo>
                  <a:pt x="1776" y="882"/>
                  <a:pt x="1738" y="844"/>
                  <a:pt x="1692" y="844"/>
                </a:cubicBezTo>
                <a:lnTo>
                  <a:pt x="1560" y="844"/>
                </a:lnTo>
                <a:cubicBezTo>
                  <a:pt x="1569" y="828"/>
                  <a:pt x="1576" y="811"/>
                  <a:pt x="1582" y="794"/>
                </a:cubicBezTo>
                <a:lnTo>
                  <a:pt x="1233" y="873"/>
                </a:lnTo>
                <a:lnTo>
                  <a:pt x="1233" y="1041"/>
                </a:lnTo>
                <a:lnTo>
                  <a:pt x="1235" y="1041"/>
                </a:lnTo>
                <a:cubicBezTo>
                  <a:pt x="1260" y="1041"/>
                  <a:pt x="1284" y="1038"/>
                  <a:pt x="1307" y="1034"/>
                </a:cubicBezTo>
                <a:cubicBezTo>
                  <a:pt x="1313" y="1032"/>
                  <a:pt x="1319" y="1031"/>
                  <a:pt x="1324" y="1030"/>
                </a:cubicBezTo>
                <a:lnTo>
                  <a:pt x="1667" y="953"/>
                </a:lnTo>
                <a:lnTo>
                  <a:pt x="1711" y="1175"/>
                </a:lnTo>
                <a:lnTo>
                  <a:pt x="1687" y="1196"/>
                </a:lnTo>
                <a:lnTo>
                  <a:pt x="1637" y="1194"/>
                </a:lnTo>
                <a:lnTo>
                  <a:pt x="1618" y="1286"/>
                </a:lnTo>
                <a:lnTo>
                  <a:pt x="1622" y="1287"/>
                </a:lnTo>
                <a:cubicBezTo>
                  <a:pt x="1624" y="1287"/>
                  <a:pt x="1625" y="1287"/>
                  <a:pt x="1627" y="1287"/>
                </a:cubicBezTo>
                <a:close/>
                <a:moveTo>
                  <a:pt x="1602" y="599"/>
                </a:moveTo>
                <a:lnTo>
                  <a:pt x="1602" y="394"/>
                </a:lnTo>
                <a:cubicBezTo>
                  <a:pt x="1579" y="372"/>
                  <a:pt x="1564" y="341"/>
                  <a:pt x="1564" y="306"/>
                </a:cubicBezTo>
                <a:cubicBezTo>
                  <a:pt x="1565" y="276"/>
                  <a:pt x="1576" y="247"/>
                  <a:pt x="1598" y="225"/>
                </a:cubicBezTo>
                <a:lnTo>
                  <a:pt x="1607" y="234"/>
                </a:lnTo>
                <a:cubicBezTo>
                  <a:pt x="1588" y="253"/>
                  <a:pt x="1578" y="279"/>
                  <a:pt x="1577" y="307"/>
                </a:cubicBezTo>
                <a:cubicBezTo>
                  <a:pt x="1577" y="335"/>
                  <a:pt x="1588" y="361"/>
                  <a:pt x="1608" y="381"/>
                </a:cubicBezTo>
                <a:cubicBezTo>
                  <a:pt x="1623" y="397"/>
                  <a:pt x="1643" y="407"/>
                  <a:pt x="1664" y="410"/>
                </a:cubicBezTo>
                <a:lnTo>
                  <a:pt x="1727" y="399"/>
                </a:lnTo>
                <a:lnTo>
                  <a:pt x="1704" y="77"/>
                </a:lnTo>
                <a:lnTo>
                  <a:pt x="1713" y="77"/>
                </a:lnTo>
                <a:lnTo>
                  <a:pt x="1605" y="77"/>
                </a:lnTo>
                <a:lnTo>
                  <a:pt x="1600" y="77"/>
                </a:lnTo>
                <a:cubicBezTo>
                  <a:pt x="1487" y="78"/>
                  <a:pt x="1384" y="142"/>
                  <a:pt x="1334" y="243"/>
                </a:cubicBezTo>
                <a:lnTo>
                  <a:pt x="1256" y="512"/>
                </a:lnTo>
                <a:lnTo>
                  <a:pt x="1238" y="512"/>
                </a:lnTo>
                <a:lnTo>
                  <a:pt x="1319" y="236"/>
                </a:lnTo>
                <a:cubicBezTo>
                  <a:pt x="1372" y="128"/>
                  <a:pt x="1480" y="60"/>
                  <a:pt x="1600" y="59"/>
                </a:cubicBezTo>
                <a:lnTo>
                  <a:pt x="1768" y="59"/>
                </a:lnTo>
                <a:lnTo>
                  <a:pt x="1824" y="0"/>
                </a:lnTo>
                <a:lnTo>
                  <a:pt x="1600" y="0"/>
                </a:lnTo>
                <a:lnTo>
                  <a:pt x="1543" y="5"/>
                </a:lnTo>
                <a:cubicBezTo>
                  <a:pt x="1493" y="13"/>
                  <a:pt x="1446" y="31"/>
                  <a:pt x="1403" y="57"/>
                </a:cubicBezTo>
                <a:cubicBezTo>
                  <a:pt x="1344" y="94"/>
                  <a:pt x="1296" y="147"/>
                  <a:pt x="1266" y="209"/>
                </a:cubicBezTo>
                <a:lnTo>
                  <a:pt x="1174" y="512"/>
                </a:lnTo>
                <a:lnTo>
                  <a:pt x="1097" y="512"/>
                </a:lnTo>
                <a:lnTo>
                  <a:pt x="1144" y="626"/>
                </a:lnTo>
                <a:cubicBezTo>
                  <a:pt x="1321" y="703"/>
                  <a:pt x="1497" y="648"/>
                  <a:pt x="1602" y="599"/>
                </a:cubicBezTo>
                <a:close/>
                <a:moveTo>
                  <a:pt x="1722" y="76"/>
                </a:moveTo>
                <a:lnTo>
                  <a:pt x="1724" y="114"/>
                </a:lnTo>
                <a:lnTo>
                  <a:pt x="1809" y="133"/>
                </a:lnTo>
                <a:lnTo>
                  <a:pt x="1874" y="45"/>
                </a:lnTo>
                <a:lnTo>
                  <a:pt x="1721" y="76"/>
                </a:lnTo>
                <a:lnTo>
                  <a:pt x="1722" y="76"/>
                </a:lnTo>
                <a:close/>
                <a:moveTo>
                  <a:pt x="1801" y="546"/>
                </a:moveTo>
                <a:cubicBezTo>
                  <a:pt x="1815" y="534"/>
                  <a:pt x="1824" y="517"/>
                  <a:pt x="1824" y="498"/>
                </a:cubicBezTo>
                <a:lnTo>
                  <a:pt x="1824" y="483"/>
                </a:lnTo>
                <a:lnTo>
                  <a:pt x="1751" y="496"/>
                </a:lnTo>
                <a:lnTo>
                  <a:pt x="1752" y="513"/>
                </a:lnTo>
                <a:lnTo>
                  <a:pt x="1724" y="565"/>
                </a:lnTo>
                <a:cubicBezTo>
                  <a:pt x="1741" y="573"/>
                  <a:pt x="1765" y="574"/>
                  <a:pt x="1781" y="561"/>
                </a:cubicBezTo>
                <a:lnTo>
                  <a:pt x="1801" y="546"/>
                </a:lnTo>
                <a:close/>
                <a:moveTo>
                  <a:pt x="1688" y="528"/>
                </a:moveTo>
                <a:lnTo>
                  <a:pt x="1704" y="551"/>
                </a:lnTo>
                <a:lnTo>
                  <a:pt x="1704" y="551"/>
                </a:lnTo>
                <a:cubicBezTo>
                  <a:pt x="1705" y="553"/>
                  <a:pt x="1707" y="554"/>
                  <a:pt x="1709" y="556"/>
                </a:cubicBezTo>
                <a:lnTo>
                  <a:pt x="1735" y="509"/>
                </a:lnTo>
                <a:lnTo>
                  <a:pt x="1734" y="499"/>
                </a:lnTo>
                <a:lnTo>
                  <a:pt x="1687" y="508"/>
                </a:lnTo>
                <a:cubicBezTo>
                  <a:pt x="1685" y="515"/>
                  <a:pt x="1684" y="523"/>
                  <a:pt x="1688" y="528"/>
                </a:cubicBezTo>
                <a:close/>
                <a:moveTo>
                  <a:pt x="1682" y="425"/>
                </a:moveTo>
                <a:lnTo>
                  <a:pt x="1681" y="425"/>
                </a:lnTo>
                <a:cubicBezTo>
                  <a:pt x="1681" y="425"/>
                  <a:pt x="1681" y="425"/>
                  <a:pt x="1681" y="425"/>
                </a:cubicBezTo>
                <a:lnTo>
                  <a:pt x="1659" y="429"/>
                </a:lnTo>
                <a:lnTo>
                  <a:pt x="1691" y="497"/>
                </a:lnTo>
                <a:lnTo>
                  <a:pt x="1691" y="497"/>
                </a:lnTo>
                <a:lnTo>
                  <a:pt x="1733" y="489"/>
                </a:lnTo>
                <a:lnTo>
                  <a:pt x="1728" y="416"/>
                </a:lnTo>
                <a:lnTo>
                  <a:pt x="1700" y="421"/>
                </a:lnTo>
                <a:lnTo>
                  <a:pt x="1724" y="478"/>
                </a:lnTo>
                <a:lnTo>
                  <a:pt x="1686" y="425"/>
                </a:lnTo>
                <a:cubicBezTo>
                  <a:pt x="1685" y="425"/>
                  <a:pt x="1683" y="425"/>
                  <a:pt x="1682" y="425"/>
                </a:cubicBezTo>
                <a:close/>
                <a:moveTo>
                  <a:pt x="1824" y="473"/>
                </a:moveTo>
                <a:lnTo>
                  <a:pt x="1824" y="399"/>
                </a:lnTo>
                <a:lnTo>
                  <a:pt x="1745" y="413"/>
                </a:lnTo>
                <a:lnTo>
                  <a:pt x="1751" y="486"/>
                </a:lnTo>
                <a:lnTo>
                  <a:pt x="1824" y="473"/>
                </a:lnTo>
                <a:close/>
                <a:moveTo>
                  <a:pt x="1824" y="187"/>
                </a:moveTo>
                <a:cubicBezTo>
                  <a:pt x="1824" y="172"/>
                  <a:pt x="1821" y="158"/>
                  <a:pt x="1815" y="145"/>
                </a:cubicBezTo>
                <a:lnTo>
                  <a:pt x="1725" y="125"/>
                </a:lnTo>
                <a:lnTo>
                  <a:pt x="1731" y="207"/>
                </a:lnTo>
                <a:lnTo>
                  <a:pt x="1761" y="207"/>
                </a:lnTo>
                <a:cubicBezTo>
                  <a:pt x="1783" y="207"/>
                  <a:pt x="1800" y="224"/>
                  <a:pt x="1800" y="246"/>
                </a:cubicBezTo>
                <a:lnTo>
                  <a:pt x="1800" y="266"/>
                </a:lnTo>
                <a:cubicBezTo>
                  <a:pt x="1800" y="287"/>
                  <a:pt x="1783" y="304"/>
                  <a:pt x="1761" y="304"/>
                </a:cubicBezTo>
                <a:lnTo>
                  <a:pt x="1738" y="304"/>
                </a:lnTo>
                <a:lnTo>
                  <a:pt x="1744" y="396"/>
                </a:lnTo>
                <a:lnTo>
                  <a:pt x="1824" y="382"/>
                </a:lnTo>
                <a:lnTo>
                  <a:pt x="1824" y="187"/>
                </a:lnTo>
                <a:close/>
                <a:moveTo>
                  <a:pt x="1656" y="422"/>
                </a:moveTo>
                <a:lnTo>
                  <a:pt x="1657" y="423"/>
                </a:lnTo>
                <a:lnTo>
                  <a:pt x="1657" y="422"/>
                </a:lnTo>
                <a:cubicBezTo>
                  <a:pt x="1656" y="422"/>
                  <a:pt x="1656" y="422"/>
                  <a:pt x="1656" y="422"/>
                </a:cubicBezTo>
                <a:close/>
                <a:moveTo>
                  <a:pt x="1610" y="615"/>
                </a:moveTo>
                <a:cubicBezTo>
                  <a:pt x="1656" y="593"/>
                  <a:pt x="1688" y="572"/>
                  <a:pt x="1702" y="563"/>
                </a:cubicBezTo>
                <a:cubicBezTo>
                  <a:pt x="1701" y="561"/>
                  <a:pt x="1700" y="559"/>
                  <a:pt x="1698" y="558"/>
                </a:cubicBezTo>
                <a:cubicBezTo>
                  <a:pt x="1696" y="555"/>
                  <a:pt x="1694" y="552"/>
                  <a:pt x="1692" y="549"/>
                </a:cubicBezTo>
                <a:cubicBezTo>
                  <a:pt x="1679" y="557"/>
                  <a:pt x="1651" y="576"/>
                  <a:pt x="1610" y="595"/>
                </a:cubicBezTo>
                <a:lnTo>
                  <a:pt x="1610" y="615"/>
                </a:lnTo>
                <a:close/>
                <a:moveTo>
                  <a:pt x="1153" y="648"/>
                </a:moveTo>
                <a:lnTo>
                  <a:pt x="1220" y="814"/>
                </a:lnTo>
                <a:lnTo>
                  <a:pt x="1598" y="728"/>
                </a:lnTo>
                <a:cubicBezTo>
                  <a:pt x="1601" y="710"/>
                  <a:pt x="1602" y="692"/>
                  <a:pt x="1602" y="673"/>
                </a:cubicBezTo>
                <a:lnTo>
                  <a:pt x="1602" y="618"/>
                </a:lnTo>
                <a:cubicBezTo>
                  <a:pt x="1534" y="650"/>
                  <a:pt x="1438" y="682"/>
                  <a:pt x="1331" y="682"/>
                </a:cubicBezTo>
                <a:cubicBezTo>
                  <a:pt x="1274" y="682"/>
                  <a:pt x="1214" y="672"/>
                  <a:pt x="1153" y="648"/>
                </a:cubicBezTo>
                <a:close/>
              </a:path>
            </a:pathLst>
          </a:custGeom>
          <a:solidFill>
            <a:srgbClr val="CB223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>
              <a:defRPr/>
            </a:pPr>
            <a:endParaRPr lang="zh-CN" altLang="en-US" sz="2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任意多边形: 形状 77"/>
          <p:cNvSpPr/>
          <p:nvPr/>
        </p:nvSpPr>
        <p:spPr bwMode="auto">
          <a:xfrm flipH="1" flipV="1">
            <a:off x="7006044" y="4012450"/>
            <a:ext cx="1045870" cy="464318"/>
          </a:xfrm>
          <a:custGeom>
            <a:avLst/>
            <a:gdLst>
              <a:gd name="connsiteX0" fmla="*/ 1042737 w 1042737"/>
              <a:gd name="connsiteY0" fmla="*/ 0 h 368968"/>
              <a:gd name="connsiteX1" fmla="*/ 385011 w 1042737"/>
              <a:gd name="connsiteY1" fmla="*/ 0 h 368968"/>
              <a:gd name="connsiteX2" fmla="*/ 385011 w 1042737"/>
              <a:gd name="connsiteY2" fmla="*/ 368968 h 368968"/>
              <a:gd name="connsiteX3" fmla="*/ 0 w 1042737"/>
              <a:gd name="connsiteY3" fmla="*/ 368968 h 368968"/>
              <a:gd name="connsiteX0-1" fmla="*/ 1219730 w 1219730"/>
              <a:gd name="connsiteY0-2" fmla="*/ 0 h 368968"/>
              <a:gd name="connsiteX1-3" fmla="*/ 562004 w 1219730"/>
              <a:gd name="connsiteY1-4" fmla="*/ 0 h 368968"/>
              <a:gd name="connsiteX2-5" fmla="*/ 562004 w 1219730"/>
              <a:gd name="connsiteY2-6" fmla="*/ 368968 h 368968"/>
              <a:gd name="connsiteX3-7" fmla="*/ 0 w 1219730"/>
              <a:gd name="connsiteY3-8" fmla="*/ 368968 h 368968"/>
              <a:gd name="connsiteX0-9" fmla="*/ 1255129 w 1255129"/>
              <a:gd name="connsiteY0-10" fmla="*/ 0 h 368968"/>
              <a:gd name="connsiteX1-11" fmla="*/ 597403 w 1255129"/>
              <a:gd name="connsiteY1-12" fmla="*/ 0 h 368968"/>
              <a:gd name="connsiteX2-13" fmla="*/ 597403 w 1255129"/>
              <a:gd name="connsiteY2-14" fmla="*/ 368968 h 368968"/>
              <a:gd name="connsiteX3-15" fmla="*/ 0 w 1255129"/>
              <a:gd name="connsiteY3-16" fmla="*/ 368968 h 3689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55129" h="368968">
                <a:moveTo>
                  <a:pt x="1255129" y="0"/>
                </a:moveTo>
                <a:lnTo>
                  <a:pt x="597403" y="0"/>
                </a:lnTo>
                <a:lnTo>
                  <a:pt x="597403" y="368968"/>
                </a:lnTo>
                <a:lnTo>
                  <a:pt x="0" y="368968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>
              <a:defRPr/>
            </a:pPr>
            <a:endParaRPr lang="zh-CN" altLang="en-US">
              <a:solidFill>
                <a:srgbClr val="3D3D3D"/>
              </a:solidFill>
            </a:endParaRPr>
          </a:p>
        </p:txBody>
      </p:sp>
      <p:sp>
        <p:nvSpPr>
          <p:cNvPr id="79" name="任意多边形: 形状 78"/>
          <p:cNvSpPr/>
          <p:nvPr/>
        </p:nvSpPr>
        <p:spPr bwMode="auto">
          <a:xfrm flipH="1" flipV="1">
            <a:off x="7016798" y="4222099"/>
            <a:ext cx="1042737" cy="1507958"/>
          </a:xfrm>
          <a:custGeom>
            <a:avLst/>
            <a:gdLst>
              <a:gd name="connsiteX0" fmla="*/ 1042737 w 1042737"/>
              <a:gd name="connsiteY0" fmla="*/ 0 h 368968"/>
              <a:gd name="connsiteX1" fmla="*/ 385011 w 1042737"/>
              <a:gd name="connsiteY1" fmla="*/ 0 h 368968"/>
              <a:gd name="connsiteX2" fmla="*/ 385011 w 1042737"/>
              <a:gd name="connsiteY2" fmla="*/ 368968 h 368968"/>
              <a:gd name="connsiteX3" fmla="*/ 0 w 1042737"/>
              <a:gd name="connsiteY3" fmla="*/ 368968 h 368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737" h="368968">
                <a:moveTo>
                  <a:pt x="1042737" y="0"/>
                </a:moveTo>
                <a:lnTo>
                  <a:pt x="385011" y="0"/>
                </a:lnTo>
                <a:lnTo>
                  <a:pt x="385011" y="368968"/>
                </a:lnTo>
                <a:lnTo>
                  <a:pt x="0" y="368968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>
              <a:defRPr/>
            </a:pPr>
            <a:endParaRPr lang="zh-CN" altLang="en-US">
              <a:solidFill>
                <a:srgbClr val="3D3D3D"/>
              </a:solidFill>
            </a:endParaRPr>
          </a:p>
        </p:txBody>
      </p:sp>
      <p:grpSp>
        <p:nvGrpSpPr>
          <p:cNvPr id="80" name="组合 79"/>
          <p:cNvGrpSpPr/>
          <p:nvPr/>
        </p:nvGrpSpPr>
        <p:grpSpPr>
          <a:xfrm flipH="1">
            <a:off x="8039891" y="3040573"/>
            <a:ext cx="2952006" cy="1610506"/>
            <a:chOff x="1000122" y="3397091"/>
            <a:chExt cx="2952006" cy="1610506"/>
          </a:xfrm>
          <a:solidFill>
            <a:srgbClr val="313D4D"/>
          </a:solidFill>
        </p:grpSpPr>
        <p:sp>
          <p:nvSpPr>
            <p:cNvPr id="81" name="Freeform 6"/>
            <p:cNvSpPr>
              <a:spLocks noEditPoints="1"/>
            </p:cNvSpPr>
            <p:nvPr/>
          </p:nvSpPr>
          <p:spPr bwMode="auto">
            <a:xfrm>
              <a:off x="1000122" y="3397091"/>
              <a:ext cx="2952006" cy="1610506"/>
            </a:xfrm>
            <a:custGeom>
              <a:avLst/>
              <a:gdLst>
                <a:gd name="T0" fmla="*/ 111 w 3485"/>
                <a:gd name="T1" fmla="*/ 816 h 1892"/>
                <a:gd name="T2" fmla="*/ 125 w 3485"/>
                <a:gd name="T3" fmla="*/ 758 h 1892"/>
                <a:gd name="T4" fmla="*/ 190 w 3485"/>
                <a:gd name="T5" fmla="*/ 701 h 1892"/>
                <a:gd name="T6" fmla="*/ 251 w 3485"/>
                <a:gd name="T7" fmla="*/ 639 h 1892"/>
                <a:gd name="T8" fmla="*/ 287 w 3485"/>
                <a:gd name="T9" fmla="*/ 598 h 1892"/>
                <a:gd name="T10" fmla="*/ 362 w 3485"/>
                <a:gd name="T11" fmla="*/ 497 h 1892"/>
                <a:gd name="T12" fmla="*/ 433 w 3485"/>
                <a:gd name="T13" fmla="*/ 461 h 1892"/>
                <a:gd name="T14" fmla="*/ 523 w 3485"/>
                <a:gd name="T15" fmla="*/ 407 h 1892"/>
                <a:gd name="T16" fmla="*/ 602 w 3485"/>
                <a:gd name="T17" fmla="*/ 364 h 1892"/>
                <a:gd name="T18" fmla="*/ 662 w 3485"/>
                <a:gd name="T19" fmla="*/ 302 h 1892"/>
                <a:gd name="T20" fmla="*/ 721 w 3485"/>
                <a:gd name="T21" fmla="*/ 278 h 1892"/>
                <a:gd name="T22" fmla="*/ 794 w 3485"/>
                <a:gd name="T23" fmla="*/ 253 h 1892"/>
                <a:gd name="T24" fmla="*/ 859 w 3485"/>
                <a:gd name="T25" fmla="*/ 205 h 1892"/>
                <a:gd name="T26" fmla="*/ 939 w 3485"/>
                <a:gd name="T27" fmla="*/ 206 h 1892"/>
                <a:gd name="T28" fmla="*/ 1027 w 3485"/>
                <a:gd name="T29" fmla="*/ 178 h 1892"/>
                <a:gd name="T30" fmla="*/ 1113 w 3485"/>
                <a:gd name="T31" fmla="*/ 154 h 1892"/>
                <a:gd name="T32" fmla="*/ 1188 w 3485"/>
                <a:gd name="T33" fmla="*/ 161 h 1892"/>
                <a:gd name="T34" fmla="*/ 1256 w 3485"/>
                <a:gd name="T35" fmla="*/ 126 h 1892"/>
                <a:gd name="T36" fmla="*/ 1340 w 3485"/>
                <a:gd name="T37" fmla="*/ 140 h 1892"/>
                <a:gd name="T38" fmla="*/ 1377 w 3485"/>
                <a:gd name="T39" fmla="*/ 144 h 1892"/>
                <a:gd name="T40" fmla="*/ 1437 w 3485"/>
                <a:gd name="T41" fmla="*/ 155 h 1892"/>
                <a:gd name="T42" fmla="*/ 1533 w 3485"/>
                <a:gd name="T43" fmla="*/ 157 h 1892"/>
                <a:gd name="T44" fmla="*/ 1611 w 3485"/>
                <a:gd name="T45" fmla="*/ 201 h 1892"/>
                <a:gd name="T46" fmla="*/ 1700 w 3485"/>
                <a:gd name="T47" fmla="*/ 197 h 1892"/>
                <a:gd name="T48" fmla="*/ 1758 w 3485"/>
                <a:gd name="T49" fmla="*/ 239 h 1892"/>
                <a:gd name="T50" fmla="*/ 1831 w 3485"/>
                <a:gd name="T51" fmla="*/ 263 h 1892"/>
                <a:gd name="T52" fmla="*/ 1903 w 3485"/>
                <a:gd name="T53" fmla="*/ 294 h 1892"/>
                <a:gd name="T54" fmla="*/ 1963 w 3485"/>
                <a:gd name="T55" fmla="*/ 363 h 1892"/>
                <a:gd name="T56" fmla="*/ 2037 w 3485"/>
                <a:gd name="T57" fmla="*/ 394 h 1892"/>
                <a:gd name="T58" fmla="*/ 2134 w 3485"/>
                <a:gd name="T59" fmla="*/ 457 h 1892"/>
                <a:gd name="T60" fmla="*/ 2207 w 3485"/>
                <a:gd name="T61" fmla="*/ 501 h 1892"/>
                <a:gd name="T62" fmla="*/ 2262 w 3485"/>
                <a:gd name="T63" fmla="*/ 588 h 1892"/>
                <a:gd name="T64" fmla="*/ 2306 w 3485"/>
                <a:gd name="T65" fmla="*/ 643 h 1892"/>
                <a:gd name="T66" fmla="*/ 2384 w 3485"/>
                <a:gd name="T67" fmla="*/ 689 h 1892"/>
                <a:gd name="T68" fmla="*/ 2438 w 3485"/>
                <a:gd name="T69" fmla="*/ 753 h 1892"/>
                <a:gd name="T70" fmla="*/ 2447 w 3485"/>
                <a:gd name="T71" fmla="*/ 827 h 1892"/>
                <a:gd name="T72" fmla="*/ 2590 w 3485"/>
                <a:gd name="T73" fmla="*/ 684 h 1892"/>
                <a:gd name="T74" fmla="*/ 2925 w 3485"/>
                <a:gd name="T75" fmla="*/ 900 h 1892"/>
                <a:gd name="T76" fmla="*/ 2709 w 3485"/>
                <a:gd name="T77" fmla="*/ 787 h 1892"/>
                <a:gd name="T78" fmla="*/ 3183 w 3485"/>
                <a:gd name="T79" fmla="*/ 555 h 1892"/>
                <a:gd name="T80" fmla="*/ 2972 w 3485"/>
                <a:gd name="T81" fmla="*/ 661 h 1892"/>
                <a:gd name="T82" fmla="*/ 3157 w 3485"/>
                <a:gd name="T83" fmla="*/ 1101 h 1892"/>
                <a:gd name="T84" fmla="*/ 3191 w 3485"/>
                <a:gd name="T85" fmla="*/ 1456 h 1892"/>
                <a:gd name="T86" fmla="*/ 3026 w 3485"/>
                <a:gd name="T87" fmla="*/ 1395 h 1892"/>
                <a:gd name="T88" fmla="*/ 1137 w 3485"/>
                <a:gd name="T89" fmla="*/ 1390 h 1892"/>
                <a:gd name="T90" fmla="*/ 0 w 3485"/>
                <a:gd name="T91" fmla="*/ 911 h 1892"/>
                <a:gd name="T92" fmla="*/ 2935 w 3485"/>
                <a:gd name="T93" fmla="*/ 1353 h 1892"/>
                <a:gd name="T94" fmla="*/ 2935 w 3485"/>
                <a:gd name="T95" fmla="*/ 1353 h 1892"/>
                <a:gd name="T96" fmla="*/ 1116 w 3485"/>
                <a:gd name="T97" fmla="*/ 1448 h 1892"/>
                <a:gd name="T98" fmla="*/ 2484 w 3485"/>
                <a:gd name="T99" fmla="*/ 1604 h 1892"/>
                <a:gd name="T100" fmla="*/ 2593 w 3485"/>
                <a:gd name="T101" fmla="*/ 1744 h 1892"/>
                <a:gd name="T102" fmla="*/ 774 w 3485"/>
                <a:gd name="T103" fmla="*/ 1634 h 1892"/>
                <a:gd name="T104" fmla="*/ 883 w 3485"/>
                <a:gd name="T105" fmla="*/ 1604 h 1892"/>
                <a:gd name="T106" fmla="*/ 486 w 3485"/>
                <a:gd name="T107" fmla="*/ 1604 h 1892"/>
                <a:gd name="T108" fmla="*/ 2970 w 3485"/>
                <a:gd name="T109" fmla="*/ 127 h 1892"/>
                <a:gd name="T110" fmla="*/ 2691 w 3485"/>
                <a:gd name="T111" fmla="*/ 127 h 1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85" h="1892">
                  <a:moveTo>
                    <a:pt x="3061" y="1493"/>
                  </a:moveTo>
                  <a:lnTo>
                    <a:pt x="3156" y="1493"/>
                  </a:lnTo>
                  <a:lnTo>
                    <a:pt x="3156" y="1581"/>
                  </a:lnTo>
                  <a:lnTo>
                    <a:pt x="3061" y="1581"/>
                  </a:lnTo>
                  <a:lnTo>
                    <a:pt x="3061" y="1493"/>
                  </a:lnTo>
                  <a:close/>
                  <a:moveTo>
                    <a:pt x="102" y="818"/>
                  </a:moveTo>
                  <a:lnTo>
                    <a:pt x="109" y="818"/>
                  </a:lnTo>
                  <a:cubicBezTo>
                    <a:pt x="110" y="817"/>
                    <a:pt x="111" y="816"/>
                    <a:pt x="111" y="816"/>
                  </a:cubicBezTo>
                  <a:lnTo>
                    <a:pt x="103" y="808"/>
                  </a:lnTo>
                  <a:cubicBezTo>
                    <a:pt x="99" y="804"/>
                    <a:pt x="97" y="798"/>
                    <a:pt x="97" y="792"/>
                  </a:cubicBezTo>
                  <a:cubicBezTo>
                    <a:pt x="97" y="785"/>
                    <a:pt x="99" y="780"/>
                    <a:pt x="103" y="775"/>
                  </a:cubicBezTo>
                  <a:lnTo>
                    <a:pt x="109" y="770"/>
                  </a:lnTo>
                  <a:lnTo>
                    <a:pt x="109" y="770"/>
                  </a:lnTo>
                  <a:lnTo>
                    <a:pt x="109" y="770"/>
                  </a:lnTo>
                  <a:lnTo>
                    <a:pt x="114" y="764"/>
                  </a:lnTo>
                  <a:cubicBezTo>
                    <a:pt x="117" y="761"/>
                    <a:pt x="121" y="759"/>
                    <a:pt x="125" y="758"/>
                  </a:cubicBezTo>
                  <a:cubicBezTo>
                    <a:pt x="125" y="757"/>
                    <a:pt x="126" y="756"/>
                    <a:pt x="126" y="754"/>
                  </a:cubicBezTo>
                  <a:lnTo>
                    <a:pt x="131" y="740"/>
                  </a:lnTo>
                  <a:cubicBezTo>
                    <a:pt x="133" y="734"/>
                    <a:pt x="137" y="729"/>
                    <a:pt x="142" y="726"/>
                  </a:cubicBezTo>
                  <a:cubicBezTo>
                    <a:pt x="144" y="725"/>
                    <a:pt x="146" y="725"/>
                    <a:pt x="148" y="724"/>
                  </a:cubicBezTo>
                  <a:cubicBezTo>
                    <a:pt x="149" y="722"/>
                    <a:pt x="150" y="719"/>
                    <a:pt x="152" y="717"/>
                  </a:cubicBezTo>
                  <a:lnTo>
                    <a:pt x="163" y="706"/>
                  </a:lnTo>
                  <a:cubicBezTo>
                    <a:pt x="170" y="698"/>
                    <a:pt x="181" y="696"/>
                    <a:pt x="190" y="701"/>
                  </a:cubicBezTo>
                  <a:cubicBezTo>
                    <a:pt x="190" y="701"/>
                    <a:pt x="190" y="701"/>
                    <a:pt x="190" y="701"/>
                  </a:cubicBezTo>
                  <a:cubicBezTo>
                    <a:pt x="191" y="700"/>
                    <a:pt x="193" y="699"/>
                    <a:pt x="194" y="698"/>
                  </a:cubicBezTo>
                  <a:cubicBezTo>
                    <a:pt x="194" y="694"/>
                    <a:pt x="195" y="689"/>
                    <a:pt x="198" y="685"/>
                  </a:cubicBezTo>
                  <a:lnTo>
                    <a:pt x="206" y="672"/>
                  </a:lnTo>
                  <a:cubicBezTo>
                    <a:pt x="210" y="667"/>
                    <a:pt x="215" y="663"/>
                    <a:pt x="221" y="662"/>
                  </a:cubicBezTo>
                  <a:cubicBezTo>
                    <a:pt x="227" y="661"/>
                    <a:pt x="232" y="662"/>
                    <a:pt x="237" y="665"/>
                  </a:cubicBezTo>
                  <a:lnTo>
                    <a:pt x="241" y="659"/>
                  </a:lnTo>
                  <a:lnTo>
                    <a:pt x="242" y="654"/>
                  </a:lnTo>
                  <a:cubicBezTo>
                    <a:pt x="243" y="648"/>
                    <a:pt x="246" y="642"/>
                    <a:pt x="251" y="639"/>
                  </a:cubicBezTo>
                  <a:cubicBezTo>
                    <a:pt x="251" y="638"/>
                    <a:pt x="252" y="638"/>
                    <a:pt x="252" y="638"/>
                  </a:cubicBezTo>
                  <a:cubicBezTo>
                    <a:pt x="253" y="636"/>
                    <a:pt x="255" y="634"/>
                    <a:pt x="256" y="632"/>
                  </a:cubicBezTo>
                  <a:cubicBezTo>
                    <a:pt x="259" y="629"/>
                    <a:pt x="262" y="627"/>
                    <a:pt x="266" y="626"/>
                  </a:cubicBezTo>
                  <a:lnTo>
                    <a:pt x="269" y="619"/>
                  </a:lnTo>
                  <a:cubicBezTo>
                    <a:pt x="271" y="613"/>
                    <a:pt x="275" y="608"/>
                    <a:pt x="280" y="606"/>
                  </a:cubicBezTo>
                  <a:cubicBezTo>
                    <a:pt x="282" y="605"/>
                    <a:pt x="283" y="605"/>
                    <a:pt x="285" y="604"/>
                  </a:cubicBezTo>
                  <a:cubicBezTo>
                    <a:pt x="285" y="602"/>
                    <a:pt x="286" y="600"/>
                    <a:pt x="286" y="598"/>
                  </a:cubicBezTo>
                  <a:cubicBezTo>
                    <a:pt x="286" y="598"/>
                    <a:pt x="286" y="598"/>
                    <a:pt x="287" y="598"/>
                  </a:cubicBezTo>
                  <a:cubicBezTo>
                    <a:pt x="282" y="589"/>
                    <a:pt x="283" y="578"/>
                    <a:pt x="290" y="571"/>
                  </a:cubicBezTo>
                  <a:lnTo>
                    <a:pt x="300" y="560"/>
                  </a:lnTo>
                  <a:cubicBezTo>
                    <a:pt x="303" y="556"/>
                    <a:pt x="307" y="554"/>
                    <a:pt x="312" y="553"/>
                  </a:cubicBezTo>
                  <a:lnTo>
                    <a:pt x="315" y="549"/>
                  </a:lnTo>
                  <a:cubicBezTo>
                    <a:pt x="314" y="540"/>
                    <a:pt x="318" y="530"/>
                    <a:pt x="327" y="525"/>
                  </a:cubicBezTo>
                  <a:lnTo>
                    <a:pt x="340" y="517"/>
                  </a:lnTo>
                  <a:cubicBezTo>
                    <a:pt x="342" y="517"/>
                    <a:pt x="343" y="516"/>
                    <a:pt x="345" y="515"/>
                  </a:cubicBezTo>
                  <a:cubicBezTo>
                    <a:pt x="347" y="507"/>
                    <a:pt x="353" y="499"/>
                    <a:pt x="362" y="497"/>
                  </a:cubicBezTo>
                  <a:lnTo>
                    <a:pt x="377" y="494"/>
                  </a:lnTo>
                  <a:cubicBezTo>
                    <a:pt x="381" y="493"/>
                    <a:pt x="384" y="493"/>
                    <a:pt x="388" y="494"/>
                  </a:cubicBezTo>
                  <a:cubicBezTo>
                    <a:pt x="392" y="490"/>
                    <a:pt x="397" y="488"/>
                    <a:pt x="402" y="488"/>
                  </a:cubicBezTo>
                  <a:cubicBezTo>
                    <a:pt x="403" y="488"/>
                    <a:pt x="404" y="488"/>
                    <a:pt x="405" y="488"/>
                  </a:cubicBezTo>
                  <a:cubicBezTo>
                    <a:pt x="406" y="488"/>
                    <a:pt x="406" y="487"/>
                    <a:pt x="406" y="487"/>
                  </a:cubicBezTo>
                  <a:lnTo>
                    <a:pt x="413" y="473"/>
                  </a:lnTo>
                  <a:cubicBezTo>
                    <a:pt x="416" y="468"/>
                    <a:pt x="421" y="464"/>
                    <a:pt x="426" y="462"/>
                  </a:cubicBezTo>
                  <a:cubicBezTo>
                    <a:pt x="428" y="461"/>
                    <a:pt x="431" y="461"/>
                    <a:pt x="433" y="461"/>
                  </a:cubicBezTo>
                  <a:cubicBezTo>
                    <a:pt x="434" y="458"/>
                    <a:pt x="436" y="456"/>
                    <a:pt x="438" y="454"/>
                  </a:cubicBezTo>
                  <a:lnTo>
                    <a:pt x="451" y="445"/>
                  </a:lnTo>
                  <a:cubicBezTo>
                    <a:pt x="459" y="439"/>
                    <a:pt x="469" y="439"/>
                    <a:pt x="477" y="444"/>
                  </a:cubicBezTo>
                  <a:cubicBezTo>
                    <a:pt x="477" y="439"/>
                    <a:pt x="479" y="433"/>
                    <a:pt x="483" y="429"/>
                  </a:cubicBezTo>
                  <a:lnTo>
                    <a:pt x="494" y="418"/>
                  </a:lnTo>
                  <a:cubicBezTo>
                    <a:pt x="498" y="413"/>
                    <a:pt x="504" y="411"/>
                    <a:pt x="510" y="411"/>
                  </a:cubicBezTo>
                  <a:cubicBezTo>
                    <a:pt x="512" y="411"/>
                    <a:pt x="514" y="411"/>
                    <a:pt x="516" y="411"/>
                  </a:cubicBezTo>
                  <a:cubicBezTo>
                    <a:pt x="518" y="410"/>
                    <a:pt x="521" y="408"/>
                    <a:pt x="523" y="407"/>
                  </a:cubicBezTo>
                  <a:lnTo>
                    <a:pt x="535" y="402"/>
                  </a:lnTo>
                  <a:cubicBezTo>
                    <a:pt x="544" y="397"/>
                    <a:pt x="556" y="397"/>
                    <a:pt x="564" y="404"/>
                  </a:cubicBezTo>
                  <a:lnTo>
                    <a:pt x="568" y="399"/>
                  </a:lnTo>
                  <a:lnTo>
                    <a:pt x="570" y="394"/>
                  </a:lnTo>
                  <a:cubicBezTo>
                    <a:pt x="572" y="388"/>
                    <a:pt x="576" y="383"/>
                    <a:pt x="581" y="380"/>
                  </a:cubicBezTo>
                  <a:cubicBezTo>
                    <a:pt x="582" y="380"/>
                    <a:pt x="583" y="380"/>
                    <a:pt x="583" y="380"/>
                  </a:cubicBezTo>
                  <a:cubicBezTo>
                    <a:pt x="587" y="375"/>
                    <a:pt x="592" y="372"/>
                    <a:pt x="599" y="371"/>
                  </a:cubicBezTo>
                  <a:lnTo>
                    <a:pt x="602" y="364"/>
                  </a:lnTo>
                  <a:cubicBezTo>
                    <a:pt x="605" y="359"/>
                    <a:pt x="610" y="355"/>
                    <a:pt x="616" y="353"/>
                  </a:cubicBezTo>
                  <a:cubicBezTo>
                    <a:pt x="618" y="353"/>
                    <a:pt x="619" y="352"/>
                    <a:pt x="621" y="352"/>
                  </a:cubicBezTo>
                  <a:cubicBezTo>
                    <a:pt x="621" y="350"/>
                    <a:pt x="622" y="349"/>
                    <a:pt x="624" y="347"/>
                  </a:cubicBezTo>
                  <a:cubicBezTo>
                    <a:pt x="624" y="347"/>
                    <a:pt x="624" y="346"/>
                    <a:pt x="624" y="346"/>
                  </a:cubicBezTo>
                  <a:cubicBezTo>
                    <a:pt x="621" y="337"/>
                    <a:pt x="623" y="326"/>
                    <a:pt x="631" y="320"/>
                  </a:cubicBezTo>
                  <a:lnTo>
                    <a:pt x="644" y="311"/>
                  </a:lnTo>
                  <a:cubicBezTo>
                    <a:pt x="647" y="308"/>
                    <a:pt x="652" y="307"/>
                    <a:pt x="656" y="306"/>
                  </a:cubicBezTo>
                  <a:lnTo>
                    <a:pt x="662" y="302"/>
                  </a:lnTo>
                  <a:lnTo>
                    <a:pt x="662" y="302"/>
                  </a:lnTo>
                  <a:lnTo>
                    <a:pt x="662" y="302"/>
                  </a:lnTo>
                  <a:lnTo>
                    <a:pt x="668" y="297"/>
                  </a:lnTo>
                  <a:cubicBezTo>
                    <a:pt x="673" y="293"/>
                    <a:pt x="679" y="291"/>
                    <a:pt x="685" y="292"/>
                  </a:cubicBezTo>
                  <a:cubicBezTo>
                    <a:pt x="690" y="293"/>
                    <a:pt x="694" y="295"/>
                    <a:pt x="698" y="298"/>
                  </a:cubicBezTo>
                  <a:lnTo>
                    <a:pt x="702" y="291"/>
                  </a:lnTo>
                  <a:cubicBezTo>
                    <a:pt x="705" y="285"/>
                    <a:pt x="710" y="281"/>
                    <a:pt x="715" y="279"/>
                  </a:cubicBezTo>
                  <a:cubicBezTo>
                    <a:pt x="717" y="278"/>
                    <a:pt x="719" y="278"/>
                    <a:pt x="721" y="278"/>
                  </a:cubicBezTo>
                  <a:cubicBezTo>
                    <a:pt x="723" y="276"/>
                    <a:pt x="725" y="274"/>
                    <a:pt x="727" y="272"/>
                  </a:cubicBezTo>
                  <a:lnTo>
                    <a:pt x="739" y="262"/>
                  </a:lnTo>
                  <a:cubicBezTo>
                    <a:pt x="744" y="259"/>
                    <a:pt x="750" y="257"/>
                    <a:pt x="756" y="258"/>
                  </a:cubicBezTo>
                  <a:cubicBezTo>
                    <a:pt x="761" y="259"/>
                    <a:pt x="765" y="261"/>
                    <a:pt x="769" y="264"/>
                  </a:cubicBezTo>
                  <a:lnTo>
                    <a:pt x="769" y="264"/>
                  </a:lnTo>
                  <a:cubicBezTo>
                    <a:pt x="773" y="260"/>
                    <a:pt x="779" y="258"/>
                    <a:pt x="785" y="259"/>
                  </a:cubicBezTo>
                  <a:cubicBezTo>
                    <a:pt x="786" y="258"/>
                    <a:pt x="787" y="257"/>
                    <a:pt x="789" y="256"/>
                  </a:cubicBezTo>
                  <a:lnTo>
                    <a:pt x="794" y="253"/>
                  </a:lnTo>
                  <a:cubicBezTo>
                    <a:pt x="796" y="251"/>
                    <a:pt x="798" y="249"/>
                    <a:pt x="800" y="248"/>
                  </a:cubicBezTo>
                  <a:cubicBezTo>
                    <a:pt x="802" y="247"/>
                    <a:pt x="804" y="247"/>
                    <a:pt x="807" y="246"/>
                  </a:cubicBezTo>
                  <a:cubicBezTo>
                    <a:pt x="807" y="246"/>
                    <a:pt x="807" y="246"/>
                    <a:pt x="807" y="246"/>
                  </a:cubicBezTo>
                  <a:lnTo>
                    <a:pt x="822" y="241"/>
                  </a:lnTo>
                  <a:cubicBezTo>
                    <a:pt x="825" y="240"/>
                    <a:pt x="829" y="240"/>
                    <a:pt x="833" y="241"/>
                  </a:cubicBezTo>
                  <a:cubicBezTo>
                    <a:pt x="834" y="239"/>
                    <a:pt x="836" y="238"/>
                    <a:pt x="838" y="237"/>
                  </a:cubicBezTo>
                  <a:cubicBezTo>
                    <a:pt x="836" y="228"/>
                    <a:pt x="839" y="219"/>
                    <a:pt x="847" y="214"/>
                  </a:cubicBezTo>
                  <a:lnTo>
                    <a:pt x="859" y="205"/>
                  </a:lnTo>
                  <a:cubicBezTo>
                    <a:pt x="864" y="201"/>
                    <a:pt x="870" y="200"/>
                    <a:pt x="876" y="200"/>
                  </a:cubicBezTo>
                  <a:cubicBezTo>
                    <a:pt x="878" y="201"/>
                    <a:pt x="880" y="201"/>
                    <a:pt x="882" y="202"/>
                  </a:cubicBezTo>
                  <a:cubicBezTo>
                    <a:pt x="884" y="201"/>
                    <a:pt x="887" y="200"/>
                    <a:pt x="890" y="199"/>
                  </a:cubicBezTo>
                  <a:lnTo>
                    <a:pt x="905" y="196"/>
                  </a:lnTo>
                  <a:cubicBezTo>
                    <a:pt x="918" y="194"/>
                    <a:pt x="930" y="202"/>
                    <a:pt x="932" y="215"/>
                  </a:cubicBezTo>
                  <a:lnTo>
                    <a:pt x="933" y="219"/>
                  </a:lnTo>
                  <a:cubicBezTo>
                    <a:pt x="934" y="218"/>
                    <a:pt x="935" y="218"/>
                    <a:pt x="935" y="218"/>
                  </a:cubicBezTo>
                  <a:cubicBezTo>
                    <a:pt x="936" y="213"/>
                    <a:pt x="937" y="209"/>
                    <a:pt x="939" y="206"/>
                  </a:cubicBezTo>
                  <a:cubicBezTo>
                    <a:pt x="943" y="201"/>
                    <a:pt x="948" y="197"/>
                    <a:pt x="954" y="196"/>
                  </a:cubicBezTo>
                  <a:lnTo>
                    <a:pt x="969" y="193"/>
                  </a:lnTo>
                  <a:cubicBezTo>
                    <a:pt x="970" y="193"/>
                    <a:pt x="971" y="193"/>
                    <a:pt x="972" y="193"/>
                  </a:cubicBezTo>
                  <a:cubicBezTo>
                    <a:pt x="973" y="192"/>
                    <a:pt x="975" y="190"/>
                    <a:pt x="976" y="189"/>
                  </a:cubicBezTo>
                  <a:cubicBezTo>
                    <a:pt x="977" y="186"/>
                    <a:pt x="979" y="183"/>
                    <a:pt x="982" y="180"/>
                  </a:cubicBezTo>
                  <a:cubicBezTo>
                    <a:pt x="986" y="176"/>
                    <a:pt x="992" y="173"/>
                    <a:pt x="998" y="173"/>
                  </a:cubicBezTo>
                  <a:lnTo>
                    <a:pt x="1014" y="174"/>
                  </a:lnTo>
                  <a:cubicBezTo>
                    <a:pt x="1019" y="174"/>
                    <a:pt x="1023" y="175"/>
                    <a:pt x="1027" y="178"/>
                  </a:cubicBezTo>
                  <a:lnTo>
                    <a:pt x="1041" y="177"/>
                  </a:lnTo>
                  <a:cubicBezTo>
                    <a:pt x="1046" y="177"/>
                    <a:pt x="1050" y="178"/>
                    <a:pt x="1053" y="180"/>
                  </a:cubicBezTo>
                  <a:cubicBezTo>
                    <a:pt x="1054" y="180"/>
                    <a:pt x="1054" y="180"/>
                    <a:pt x="1054" y="180"/>
                  </a:cubicBezTo>
                  <a:cubicBezTo>
                    <a:pt x="1057" y="178"/>
                    <a:pt x="1060" y="177"/>
                    <a:pt x="1063" y="177"/>
                  </a:cubicBezTo>
                  <a:cubicBezTo>
                    <a:pt x="1064" y="169"/>
                    <a:pt x="1069" y="162"/>
                    <a:pt x="1076" y="159"/>
                  </a:cubicBezTo>
                  <a:lnTo>
                    <a:pt x="1090" y="152"/>
                  </a:lnTo>
                  <a:cubicBezTo>
                    <a:pt x="1096" y="150"/>
                    <a:pt x="1102" y="149"/>
                    <a:pt x="1108" y="151"/>
                  </a:cubicBezTo>
                  <a:cubicBezTo>
                    <a:pt x="1110" y="152"/>
                    <a:pt x="1112" y="153"/>
                    <a:pt x="1113" y="154"/>
                  </a:cubicBezTo>
                  <a:cubicBezTo>
                    <a:pt x="1116" y="153"/>
                    <a:pt x="1119" y="153"/>
                    <a:pt x="1122" y="153"/>
                  </a:cubicBezTo>
                  <a:lnTo>
                    <a:pt x="1137" y="153"/>
                  </a:lnTo>
                  <a:cubicBezTo>
                    <a:pt x="1149" y="153"/>
                    <a:pt x="1158" y="161"/>
                    <a:pt x="1160" y="172"/>
                  </a:cubicBezTo>
                  <a:lnTo>
                    <a:pt x="1160" y="172"/>
                  </a:lnTo>
                  <a:cubicBezTo>
                    <a:pt x="1163" y="172"/>
                    <a:pt x="1166" y="172"/>
                    <a:pt x="1169" y="173"/>
                  </a:cubicBezTo>
                  <a:cubicBezTo>
                    <a:pt x="1170" y="173"/>
                    <a:pt x="1172" y="173"/>
                    <a:pt x="1174" y="173"/>
                  </a:cubicBezTo>
                  <a:cubicBezTo>
                    <a:pt x="1177" y="170"/>
                    <a:pt x="1180" y="167"/>
                    <a:pt x="1184" y="165"/>
                  </a:cubicBezTo>
                  <a:cubicBezTo>
                    <a:pt x="1185" y="163"/>
                    <a:pt x="1186" y="162"/>
                    <a:pt x="1188" y="161"/>
                  </a:cubicBezTo>
                  <a:cubicBezTo>
                    <a:pt x="1188" y="151"/>
                    <a:pt x="1194" y="142"/>
                    <a:pt x="1204" y="139"/>
                  </a:cubicBezTo>
                  <a:lnTo>
                    <a:pt x="1219" y="134"/>
                  </a:lnTo>
                  <a:cubicBezTo>
                    <a:pt x="1222" y="134"/>
                    <a:pt x="1224" y="133"/>
                    <a:pt x="1227" y="134"/>
                  </a:cubicBezTo>
                  <a:cubicBezTo>
                    <a:pt x="1229" y="132"/>
                    <a:pt x="1230" y="130"/>
                    <a:pt x="1232" y="129"/>
                  </a:cubicBezTo>
                  <a:cubicBezTo>
                    <a:pt x="1237" y="126"/>
                    <a:pt x="1243" y="124"/>
                    <a:pt x="1249" y="125"/>
                  </a:cubicBezTo>
                  <a:lnTo>
                    <a:pt x="1256" y="126"/>
                  </a:lnTo>
                  <a:lnTo>
                    <a:pt x="1256" y="126"/>
                  </a:lnTo>
                  <a:lnTo>
                    <a:pt x="1256" y="126"/>
                  </a:lnTo>
                  <a:lnTo>
                    <a:pt x="1264" y="127"/>
                  </a:lnTo>
                  <a:cubicBezTo>
                    <a:pt x="1272" y="129"/>
                    <a:pt x="1279" y="134"/>
                    <a:pt x="1282" y="141"/>
                  </a:cubicBezTo>
                  <a:cubicBezTo>
                    <a:pt x="1285" y="141"/>
                    <a:pt x="1288" y="141"/>
                    <a:pt x="1291" y="142"/>
                  </a:cubicBezTo>
                  <a:cubicBezTo>
                    <a:pt x="1297" y="143"/>
                    <a:pt x="1303" y="147"/>
                    <a:pt x="1306" y="152"/>
                  </a:cubicBezTo>
                  <a:lnTo>
                    <a:pt x="1309" y="156"/>
                  </a:lnTo>
                  <a:cubicBezTo>
                    <a:pt x="1310" y="156"/>
                    <a:pt x="1311" y="156"/>
                    <a:pt x="1313" y="157"/>
                  </a:cubicBezTo>
                  <a:cubicBezTo>
                    <a:pt x="1314" y="151"/>
                    <a:pt x="1318" y="146"/>
                    <a:pt x="1323" y="143"/>
                  </a:cubicBezTo>
                  <a:cubicBezTo>
                    <a:pt x="1328" y="139"/>
                    <a:pt x="1334" y="138"/>
                    <a:pt x="1340" y="140"/>
                  </a:cubicBezTo>
                  <a:lnTo>
                    <a:pt x="1348" y="141"/>
                  </a:lnTo>
                  <a:lnTo>
                    <a:pt x="1348" y="141"/>
                  </a:lnTo>
                  <a:lnTo>
                    <a:pt x="1348" y="141"/>
                  </a:lnTo>
                  <a:lnTo>
                    <a:pt x="1355" y="143"/>
                  </a:lnTo>
                  <a:cubicBezTo>
                    <a:pt x="1358" y="144"/>
                    <a:pt x="1361" y="145"/>
                    <a:pt x="1364" y="147"/>
                  </a:cubicBezTo>
                  <a:cubicBezTo>
                    <a:pt x="1364" y="147"/>
                    <a:pt x="1364" y="147"/>
                    <a:pt x="1364" y="147"/>
                  </a:cubicBezTo>
                  <a:cubicBezTo>
                    <a:pt x="1365" y="147"/>
                    <a:pt x="1366" y="147"/>
                    <a:pt x="1367" y="148"/>
                  </a:cubicBezTo>
                  <a:cubicBezTo>
                    <a:pt x="1370" y="146"/>
                    <a:pt x="1373" y="145"/>
                    <a:pt x="1377" y="144"/>
                  </a:cubicBezTo>
                  <a:lnTo>
                    <a:pt x="1384" y="143"/>
                  </a:lnTo>
                  <a:lnTo>
                    <a:pt x="1384" y="143"/>
                  </a:lnTo>
                  <a:lnTo>
                    <a:pt x="1384" y="143"/>
                  </a:lnTo>
                  <a:lnTo>
                    <a:pt x="1392" y="142"/>
                  </a:lnTo>
                  <a:cubicBezTo>
                    <a:pt x="1398" y="141"/>
                    <a:pt x="1404" y="142"/>
                    <a:pt x="1409" y="146"/>
                  </a:cubicBezTo>
                  <a:cubicBezTo>
                    <a:pt x="1411" y="147"/>
                    <a:pt x="1412" y="149"/>
                    <a:pt x="1413" y="150"/>
                  </a:cubicBezTo>
                  <a:cubicBezTo>
                    <a:pt x="1416" y="150"/>
                    <a:pt x="1419" y="150"/>
                    <a:pt x="1422" y="151"/>
                  </a:cubicBezTo>
                  <a:lnTo>
                    <a:pt x="1437" y="155"/>
                  </a:lnTo>
                  <a:cubicBezTo>
                    <a:pt x="1441" y="157"/>
                    <a:pt x="1444" y="159"/>
                    <a:pt x="1447" y="162"/>
                  </a:cubicBezTo>
                  <a:cubicBezTo>
                    <a:pt x="1452" y="161"/>
                    <a:pt x="1457" y="162"/>
                    <a:pt x="1461" y="164"/>
                  </a:cubicBezTo>
                  <a:lnTo>
                    <a:pt x="1464" y="162"/>
                  </a:lnTo>
                  <a:cubicBezTo>
                    <a:pt x="1469" y="157"/>
                    <a:pt x="1490" y="162"/>
                    <a:pt x="1492" y="163"/>
                  </a:cubicBezTo>
                  <a:cubicBezTo>
                    <a:pt x="1493" y="163"/>
                    <a:pt x="1493" y="164"/>
                    <a:pt x="1493" y="164"/>
                  </a:cubicBezTo>
                  <a:cubicBezTo>
                    <a:pt x="1497" y="162"/>
                    <a:pt x="1501" y="161"/>
                    <a:pt x="1505" y="161"/>
                  </a:cubicBezTo>
                  <a:lnTo>
                    <a:pt x="1520" y="161"/>
                  </a:lnTo>
                  <a:cubicBezTo>
                    <a:pt x="1524" y="159"/>
                    <a:pt x="1528" y="157"/>
                    <a:pt x="1533" y="157"/>
                  </a:cubicBezTo>
                  <a:lnTo>
                    <a:pt x="1548" y="157"/>
                  </a:lnTo>
                  <a:cubicBezTo>
                    <a:pt x="1554" y="157"/>
                    <a:pt x="1560" y="159"/>
                    <a:pt x="1565" y="164"/>
                  </a:cubicBezTo>
                  <a:cubicBezTo>
                    <a:pt x="1567" y="166"/>
                    <a:pt x="1569" y="169"/>
                    <a:pt x="1570" y="173"/>
                  </a:cubicBezTo>
                  <a:cubicBezTo>
                    <a:pt x="1572" y="174"/>
                    <a:pt x="1574" y="175"/>
                    <a:pt x="1575" y="176"/>
                  </a:cubicBezTo>
                  <a:cubicBezTo>
                    <a:pt x="1576" y="176"/>
                    <a:pt x="1577" y="176"/>
                    <a:pt x="1577" y="177"/>
                  </a:cubicBezTo>
                  <a:lnTo>
                    <a:pt x="1593" y="180"/>
                  </a:lnTo>
                  <a:cubicBezTo>
                    <a:pt x="1599" y="181"/>
                    <a:pt x="1604" y="184"/>
                    <a:pt x="1607" y="189"/>
                  </a:cubicBezTo>
                  <a:cubicBezTo>
                    <a:pt x="1610" y="193"/>
                    <a:pt x="1611" y="197"/>
                    <a:pt x="1611" y="201"/>
                  </a:cubicBezTo>
                  <a:cubicBezTo>
                    <a:pt x="1612" y="201"/>
                    <a:pt x="1613" y="202"/>
                    <a:pt x="1614" y="202"/>
                  </a:cubicBezTo>
                  <a:lnTo>
                    <a:pt x="1614" y="198"/>
                  </a:lnTo>
                  <a:cubicBezTo>
                    <a:pt x="1617" y="185"/>
                    <a:pt x="1629" y="177"/>
                    <a:pt x="1641" y="180"/>
                  </a:cubicBezTo>
                  <a:lnTo>
                    <a:pt x="1657" y="183"/>
                  </a:lnTo>
                  <a:cubicBezTo>
                    <a:pt x="1659" y="183"/>
                    <a:pt x="1662" y="184"/>
                    <a:pt x="1665" y="186"/>
                  </a:cubicBezTo>
                  <a:cubicBezTo>
                    <a:pt x="1666" y="185"/>
                    <a:pt x="1668" y="184"/>
                    <a:pt x="1670" y="184"/>
                  </a:cubicBezTo>
                  <a:cubicBezTo>
                    <a:pt x="1676" y="183"/>
                    <a:pt x="1683" y="184"/>
                    <a:pt x="1688" y="188"/>
                  </a:cubicBezTo>
                  <a:lnTo>
                    <a:pt x="1700" y="197"/>
                  </a:lnTo>
                  <a:cubicBezTo>
                    <a:pt x="1707" y="203"/>
                    <a:pt x="1711" y="212"/>
                    <a:pt x="1709" y="220"/>
                  </a:cubicBezTo>
                  <a:cubicBezTo>
                    <a:pt x="1711" y="222"/>
                    <a:pt x="1712" y="223"/>
                    <a:pt x="1714" y="224"/>
                  </a:cubicBezTo>
                  <a:cubicBezTo>
                    <a:pt x="1717" y="224"/>
                    <a:pt x="1721" y="224"/>
                    <a:pt x="1725" y="225"/>
                  </a:cubicBezTo>
                  <a:lnTo>
                    <a:pt x="1740" y="230"/>
                  </a:lnTo>
                  <a:cubicBezTo>
                    <a:pt x="1740" y="230"/>
                    <a:pt x="1740" y="230"/>
                    <a:pt x="1740" y="230"/>
                  </a:cubicBezTo>
                  <a:cubicBezTo>
                    <a:pt x="1742" y="230"/>
                    <a:pt x="1745" y="231"/>
                    <a:pt x="1747" y="232"/>
                  </a:cubicBezTo>
                  <a:cubicBezTo>
                    <a:pt x="1749" y="233"/>
                    <a:pt x="1751" y="234"/>
                    <a:pt x="1752" y="236"/>
                  </a:cubicBezTo>
                  <a:lnTo>
                    <a:pt x="1758" y="239"/>
                  </a:lnTo>
                  <a:cubicBezTo>
                    <a:pt x="1759" y="240"/>
                    <a:pt x="1761" y="241"/>
                    <a:pt x="1762" y="242"/>
                  </a:cubicBezTo>
                  <a:cubicBezTo>
                    <a:pt x="1768" y="242"/>
                    <a:pt x="1773" y="244"/>
                    <a:pt x="1778" y="247"/>
                  </a:cubicBezTo>
                  <a:lnTo>
                    <a:pt x="1778" y="247"/>
                  </a:lnTo>
                  <a:cubicBezTo>
                    <a:pt x="1781" y="244"/>
                    <a:pt x="1785" y="242"/>
                    <a:pt x="1790" y="241"/>
                  </a:cubicBezTo>
                  <a:cubicBezTo>
                    <a:pt x="1796" y="241"/>
                    <a:pt x="1802" y="242"/>
                    <a:pt x="1807" y="246"/>
                  </a:cubicBezTo>
                  <a:lnTo>
                    <a:pt x="1819" y="255"/>
                  </a:lnTo>
                  <a:cubicBezTo>
                    <a:pt x="1822" y="257"/>
                    <a:pt x="1824" y="259"/>
                    <a:pt x="1825" y="262"/>
                  </a:cubicBezTo>
                  <a:cubicBezTo>
                    <a:pt x="1827" y="262"/>
                    <a:pt x="1829" y="262"/>
                    <a:pt x="1831" y="263"/>
                  </a:cubicBezTo>
                  <a:cubicBezTo>
                    <a:pt x="1837" y="264"/>
                    <a:pt x="1842" y="269"/>
                    <a:pt x="1845" y="274"/>
                  </a:cubicBezTo>
                  <a:lnTo>
                    <a:pt x="1849" y="282"/>
                  </a:lnTo>
                  <a:cubicBezTo>
                    <a:pt x="1852" y="278"/>
                    <a:pt x="1857" y="276"/>
                    <a:pt x="1862" y="275"/>
                  </a:cubicBezTo>
                  <a:cubicBezTo>
                    <a:pt x="1868" y="275"/>
                    <a:pt x="1874" y="277"/>
                    <a:pt x="1879" y="281"/>
                  </a:cubicBezTo>
                  <a:lnTo>
                    <a:pt x="1885" y="285"/>
                  </a:lnTo>
                  <a:lnTo>
                    <a:pt x="1885" y="285"/>
                  </a:lnTo>
                  <a:lnTo>
                    <a:pt x="1890" y="290"/>
                  </a:lnTo>
                  <a:cubicBezTo>
                    <a:pt x="1895" y="290"/>
                    <a:pt x="1899" y="292"/>
                    <a:pt x="1903" y="294"/>
                  </a:cubicBezTo>
                  <a:lnTo>
                    <a:pt x="1915" y="304"/>
                  </a:lnTo>
                  <a:cubicBezTo>
                    <a:pt x="1923" y="310"/>
                    <a:pt x="1926" y="321"/>
                    <a:pt x="1923" y="330"/>
                  </a:cubicBezTo>
                  <a:cubicBezTo>
                    <a:pt x="1923" y="330"/>
                    <a:pt x="1923" y="330"/>
                    <a:pt x="1923" y="330"/>
                  </a:cubicBezTo>
                  <a:cubicBezTo>
                    <a:pt x="1924" y="332"/>
                    <a:pt x="1925" y="334"/>
                    <a:pt x="1926" y="336"/>
                  </a:cubicBezTo>
                  <a:cubicBezTo>
                    <a:pt x="1927" y="336"/>
                    <a:pt x="1929" y="336"/>
                    <a:pt x="1930" y="336"/>
                  </a:cubicBezTo>
                  <a:cubicBezTo>
                    <a:pt x="1936" y="338"/>
                    <a:pt x="1941" y="342"/>
                    <a:pt x="1944" y="347"/>
                  </a:cubicBezTo>
                  <a:lnTo>
                    <a:pt x="1948" y="354"/>
                  </a:lnTo>
                  <a:cubicBezTo>
                    <a:pt x="1954" y="355"/>
                    <a:pt x="1960" y="358"/>
                    <a:pt x="1963" y="363"/>
                  </a:cubicBezTo>
                  <a:cubicBezTo>
                    <a:pt x="1964" y="363"/>
                    <a:pt x="1965" y="363"/>
                    <a:pt x="1965" y="364"/>
                  </a:cubicBezTo>
                  <a:cubicBezTo>
                    <a:pt x="1971" y="367"/>
                    <a:pt x="1975" y="371"/>
                    <a:pt x="1977" y="377"/>
                  </a:cubicBezTo>
                  <a:lnTo>
                    <a:pt x="1978" y="382"/>
                  </a:lnTo>
                  <a:lnTo>
                    <a:pt x="1983" y="387"/>
                  </a:lnTo>
                  <a:cubicBezTo>
                    <a:pt x="1991" y="380"/>
                    <a:pt x="2003" y="380"/>
                    <a:pt x="2011" y="386"/>
                  </a:cubicBezTo>
                  <a:lnTo>
                    <a:pt x="2023" y="390"/>
                  </a:lnTo>
                  <a:cubicBezTo>
                    <a:pt x="2026" y="391"/>
                    <a:pt x="2028" y="393"/>
                    <a:pt x="2030" y="395"/>
                  </a:cubicBezTo>
                  <a:cubicBezTo>
                    <a:pt x="2032" y="394"/>
                    <a:pt x="2034" y="394"/>
                    <a:pt x="2037" y="394"/>
                  </a:cubicBezTo>
                  <a:cubicBezTo>
                    <a:pt x="2043" y="394"/>
                    <a:pt x="2048" y="397"/>
                    <a:pt x="2053" y="401"/>
                  </a:cubicBezTo>
                  <a:lnTo>
                    <a:pt x="2063" y="412"/>
                  </a:lnTo>
                  <a:cubicBezTo>
                    <a:pt x="2067" y="417"/>
                    <a:pt x="2069" y="422"/>
                    <a:pt x="2070" y="428"/>
                  </a:cubicBezTo>
                  <a:cubicBezTo>
                    <a:pt x="2078" y="422"/>
                    <a:pt x="2088" y="423"/>
                    <a:pt x="2096" y="429"/>
                  </a:cubicBezTo>
                  <a:lnTo>
                    <a:pt x="2108" y="438"/>
                  </a:lnTo>
                  <a:cubicBezTo>
                    <a:pt x="2111" y="440"/>
                    <a:pt x="2112" y="442"/>
                    <a:pt x="2114" y="444"/>
                  </a:cubicBezTo>
                  <a:cubicBezTo>
                    <a:pt x="2116" y="444"/>
                    <a:pt x="2118" y="445"/>
                    <a:pt x="2120" y="445"/>
                  </a:cubicBezTo>
                  <a:cubicBezTo>
                    <a:pt x="2126" y="447"/>
                    <a:pt x="2131" y="451"/>
                    <a:pt x="2134" y="457"/>
                  </a:cubicBezTo>
                  <a:lnTo>
                    <a:pt x="2141" y="470"/>
                  </a:lnTo>
                  <a:cubicBezTo>
                    <a:pt x="2141" y="471"/>
                    <a:pt x="2141" y="471"/>
                    <a:pt x="2141" y="472"/>
                  </a:cubicBezTo>
                  <a:cubicBezTo>
                    <a:pt x="2142" y="472"/>
                    <a:pt x="2143" y="471"/>
                    <a:pt x="2145" y="471"/>
                  </a:cubicBezTo>
                  <a:cubicBezTo>
                    <a:pt x="2150" y="472"/>
                    <a:pt x="2155" y="474"/>
                    <a:pt x="2159" y="477"/>
                  </a:cubicBezTo>
                  <a:cubicBezTo>
                    <a:pt x="2162" y="476"/>
                    <a:pt x="2166" y="476"/>
                    <a:pt x="2169" y="477"/>
                  </a:cubicBezTo>
                  <a:lnTo>
                    <a:pt x="2184" y="481"/>
                  </a:lnTo>
                  <a:cubicBezTo>
                    <a:pt x="2193" y="483"/>
                    <a:pt x="2200" y="490"/>
                    <a:pt x="2202" y="499"/>
                  </a:cubicBezTo>
                  <a:cubicBezTo>
                    <a:pt x="2203" y="499"/>
                    <a:pt x="2205" y="500"/>
                    <a:pt x="2207" y="501"/>
                  </a:cubicBezTo>
                  <a:lnTo>
                    <a:pt x="2220" y="508"/>
                  </a:lnTo>
                  <a:cubicBezTo>
                    <a:pt x="2229" y="513"/>
                    <a:pt x="2233" y="523"/>
                    <a:pt x="2231" y="532"/>
                  </a:cubicBezTo>
                  <a:lnTo>
                    <a:pt x="2235" y="536"/>
                  </a:lnTo>
                  <a:cubicBezTo>
                    <a:pt x="2239" y="537"/>
                    <a:pt x="2243" y="540"/>
                    <a:pt x="2246" y="543"/>
                  </a:cubicBezTo>
                  <a:lnTo>
                    <a:pt x="2257" y="554"/>
                  </a:lnTo>
                  <a:cubicBezTo>
                    <a:pt x="2264" y="562"/>
                    <a:pt x="2265" y="573"/>
                    <a:pt x="2260" y="581"/>
                  </a:cubicBezTo>
                  <a:cubicBezTo>
                    <a:pt x="2260" y="581"/>
                    <a:pt x="2260" y="582"/>
                    <a:pt x="2260" y="582"/>
                  </a:cubicBezTo>
                  <a:cubicBezTo>
                    <a:pt x="2261" y="584"/>
                    <a:pt x="2262" y="586"/>
                    <a:pt x="2262" y="588"/>
                  </a:cubicBezTo>
                  <a:cubicBezTo>
                    <a:pt x="2263" y="588"/>
                    <a:pt x="2265" y="588"/>
                    <a:pt x="2266" y="589"/>
                  </a:cubicBezTo>
                  <a:cubicBezTo>
                    <a:pt x="2272" y="592"/>
                    <a:pt x="2276" y="597"/>
                    <a:pt x="2278" y="602"/>
                  </a:cubicBezTo>
                  <a:lnTo>
                    <a:pt x="2281" y="610"/>
                  </a:lnTo>
                  <a:cubicBezTo>
                    <a:pt x="2284" y="611"/>
                    <a:pt x="2288" y="613"/>
                    <a:pt x="2290" y="615"/>
                  </a:cubicBezTo>
                  <a:cubicBezTo>
                    <a:pt x="2292" y="617"/>
                    <a:pt x="2293" y="619"/>
                    <a:pt x="2294" y="621"/>
                  </a:cubicBezTo>
                  <a:cubicBezTo>
                    <a:pt x="2295" y="621"/>
                    <a:pt x="2295" y="622"/>
                    <a:pt x="2296" y="622"/>
                  </a:cubicBezTo>
                  <a:cubicBezTo>
                    <a:pt x="2301" y="626"/>
                    <a:pt x="2304" y="631"/>
                    <a:pt x="2305" y="637"/>
                  </a:cubicBezTo>
                  <a:lnTo>
                    <a:pt x="2306" y="643"/>
                  </a:lnTo>
                  <a:lnTo>
                    <a:pt x="2309" y="648"/>
                  </a:lnTo>
                  <a:cubicBezTo>
                    <a:pt x="2314" y="645"/>
                    <a:pt x="2320" y="644"/>
                    <a:pt x="2326" y="646"/>
                  </a:cubicBezTo>
                  <a:cubicBezTo>
                    <a:pt x="2332" y="647"/>
                    <a:pt x="2337" y="650"/>
                    <a:pt x="2340" y="655"/>
                  </a:cubicBezTo>
                  <a:lnTo>
                    <a:pt x="2349" y="668"/>
                  </a:lnTo>
                  <a:cubicBezTo>
                    <a:pt x="2352" y="672"/>
                    <a:pt x="2353" y="677"/>
                    <a:pt x="2353" y="682"/>
                  </a:cubicBezTo>
                  <a:cubicBezTo>
                    <a:pt x="2354" y="682"/>
                    <a:pt x="2355" y="683"/>
                    <a:pt x="2357" y="684"/>
                  </a:cubicBezTo>
                  <a:cubicBezTo>
                    <a:pt x="2357" y="684"/>
                    <a:pt x="2357" y="684"/>
                    <a:pt x="2357" y="684"/>
                  </a:cubicBezTo>
                  <a:cubicBezTo>
                    <a:pt x="2366" y="680"/>
                    <a:pt x="2377" y="682"/>
                    <a:pt x="2384" y="689"/>
                  </a:cubicBezTo>
                  <a:lnTo>
                    <a:pt x="2394" y="700"/>
                  </a:lnTo>
                  <a:cubicBezTo>
                    <a:pt x="2396" y="703"/>
                    <a:pt x="2398" y="705"/>
                    <a:pt x="2399" y="708"/>
                  </a:cubicBezTo>
                  <a:cubicBezTo>
                    <a:pt x="2401" y="708"/>
                    <a:pt x="2403" y="709"/>
                    <a:pt x="2405" y="710"/>
                  </a:cubicBezTo>
                  <a:cubicBezTo>
                    <a:pt x="2410" y="713"/>
                    <a:pt x="2414" y="717"/>
                    <a:pt x="2416" y="723"/>
                  </a:cubicBezTo>
                  <a:lnTo>
                    <a:pt x="2420" y="738"/>
                  </a:lnTo>
                  <a:cubicBezTo>
                    <a:pt x="2421" y="739"/>
                    <a:pt x="2421" y="740"/>
                    <a:pt x="2421" y="742"/>
                  </a:cubicBezTo>
                  <a:cubicBezTo>
                    <a:pt x="2425" y="743"/>
                    <a:pt x="2429" y="745"/>
                    <a:pt x="2432" y="748"/>
                  </a:cubicBezTo>
                  <a:lnTo>
                    <a:pt x="2438" y="753"/>
                  </a:lnTo>
                  <a:lnTo>
                    <a:pt x="2438" y="753"/>
                  </a:lnTo>
                  <a:lnTo>
                    <a:pt x="2438" y="753"/>
                  </a:lnTo>
                  <a:lnTo>
                    <a:pt x="2443" y="759"/>
                  </a:lnTo>
                  <a:cubicBezTo>
                    <a:pt x="2447" y="763"/>
                    <a:pt x="2450" y="769"/>
                    <a:pt x="2450" y="775"/>
                  </a:cubicBezTo>
                  <a:cubicBezTo>
                    <a:pt x="2450" y="781"/>
                    <a:pt x="2447" y="787"/>
                    <a:pt x="2443" y="791"/>
                  </a:cubicBezTo>
                  <a:lnTo>
                    <a:pt x="2435" y="799"/>
                  </a:lnTo>
                  <a:cubicBezTo>
                    <a:pt x="2439" y="802"/>
                    <a:pt x="2442" y="807"/>
                    <a:pt x="2443" y="812"/>
                  </a:cubicBezTo>
                  <a:lnTo>
                    <a:pt x="2447" y="827"/>
                  </a:lnTo>
                  <a:cubicBezTo>
                    <a:pt x="2448" y="830"/>
                    <a:pt x="2448" y="833"/>
                    <a:pt x="2447" y="836"/>
                  </a:cubicBezTo>
                  <a:cubicBezTo>
                    <a:pt x="2449" y="842"/>
                    <a:pt x="2448" y="848"/>
                    <a:pt x="2445" y="854"/>
                  </a:cubicBezTo>
                  <a:lnTo>
                    <a:pt x="2444" y="856"/>
                  </a:lnTo>
                  <a:lnTo>
                    <a:pt x="2444" y="911"/>
                  </a:lnTo>
                  <a:lnTo>
                    <a:pt x="2589" y="911"/>
                  </a:lnTo>
                  <a:lnTo>
                    <a:pt x="2589" y="905"/>
                  </a:lnTo>
                  <a:lnTo>
                    <a:pt x="2590" y="905"/>
                  </a:lnTo>
                  <a:lnTo>
                    <a:pt x="2590" y="684"/>
                  </a:lnTo>
                  <a:cubicBezTo>
                    <a:pt x="2590" y="659"/>
                    <a:pt x="2610" y="639"/>
                    <a:pt x="2634" y="639"/>
                  </a:cubicBezTo>
                  <a:cubicBezTo>
                    <a:pt x="2659" y="639"/>
                    <a:pt x="2679" y="659"/>
                    <a:pt x="2679" y="684"/>
                  </a:cubicBezTo>
                  <a:lnTo>
                    <a:pt x="2679" y="751"/>
                  </a:lnTo>
                  <a:cubicBezTo>
                    <a:pt x="2680" y="754"/>
                    <a:pt x="2681" y="757"/>
                    <a:pt x="2681" y="760"/>
                  </a:cubicBezTo>
                  <a:lnTo>
                    <a:pt x="2681" y="791"/>
                  </a:lnTo>
                  <a:cubicBezTo>
                    <a:pt x="2681" y="817"/>
                    <a:pt x="2695" y="853"/>
                    <a:pt x="2715" y="872"/>
                  </a:cubicBezTo>
                  <a:cubicBezTo>
                    <a:pt x="2727" y="884"/>
                    <a:pt x="2768" y="912"/>
                    <a:pt x="2808" y="909"/>
                  </a:cubicBezTo>
                  <a:lnTo>
                    <a:pt x="2925" y="900"/>
                  </a:lnTo>
                  <a:cubicBezTo>
                    <a:pt x="2941" y="899"/>
                    <a:pt x="2955" y="911"/>
                    <a:pt x="2957" y="928"/>
                  </a:cubicBezTo>
                  <a:cubicBezTo>
                    <a:pt x="2958" y="939"/>
                    <a:pt x="2952" y="950"/>
                    <a:pt x="2942" y="955"/>
                  </a:cubicBezTo>
                  <a:lnTo>
                    <a:pt x="2942" y="1101"/>
                  </a:lnTo>
                  <a:lnTo>
                    <a:pt x="3108" y="1101"/>
                  </a:lnTo>
                  <a:cubicBezTo>
                    <a:pt x="3088" y="1094"/>
                    <a:pt x="3072" y="1077"/>
                    <a:pt x="3066" y="1055"/>
                  </a:cubicBezTo>
                  <a:lnTo>
                    <a:pt x="3017" y="868"/>
                  </a:lnTo>
                  <a:lnTo>
                    <a:pt x="2810" y="879"/>
                  </a:lnTo>
                  <a:cubicBezTo>
                    <a:pt x="2757" y="879"/>
                    <a:pt x="2714" y="839"/>
                    <a:pt x="2709" y="787"/>
                  </a:cubicBezTo>
                  <a:cubicBezTo>
                    <a:pt x="2709" y="787"/>
                    <a:pt x="2708" y="449"/>
                    <a:pt x="2708" y="444"/>
                  </a:cubicBezTo>
                  <a:lnTo>
                    <a:pt x="2708" y="444"/>
                  </a:lnTo>
                  <a:lnTo>
                    <a:pt x="2708" y="444"/>
                  </a:lnTo>
                  <a:cubicBezTo>
                    <a:pt x="2711" y="407"/>
                    <a:pt x="2733" y="373"/>
                    <a:pt x="2769" y="356"/>
                  </a:cubicBezTo>
                  <a:cubicBezTo>
                    <a:pt x="2822" y="331"/>
                    <a:pt x="2885" y="354"/>
                    <a:pt x="2909" y="407"/>
                  </a:cubicBezTo>
                  <a:cubicBezTo>
                    <a:pt x="2917" y="423"/>
                    <a:pt x="2920" y="439"/>
                    <a:pt x="2919" y="456"/>
                  </a:cubicBezTo>
                  <a:lnTo>
                    <a:pt x="2997" y="555"/>
                  </a:lnTo>
                  <a:lnTo>
                    <a:pt x="3183" y="555"/>
                  </a:lnTo>
                  <a:lnTo>
                    <a:pt x="3183" y="555"/>
                  </a:lnTo>
                  <a:lnTo>
                    <a:pt x="3183" y="555"/>
                  </a:lnTo>
                  <a:cubicBezTo>
                    <a:pt x="3212" y="555"/>
                    <a:pt x="3236" y="579"/>
                    <a:pt x="3236" y="608"/>
                  </a:cubicBezTo>
                  <a:cubicBezTo>
                    <a:pt x="3235" y="617"/>
                    <a:pt x="3235" y="616"/>
                    <a:pt x="3234" y="619"/>
                  </a:cubicBezTo>
                  <a:cubicBezTo>
                    <a:pt x="3230" y="643"/>
                    <a:pt x="3208" y="661"/>
                    <a:pt x="3183" y="661"/>
                  </a:cubicBezTo>
                  <a:lnTo>
                    <a:pt x="3183" y="661"/>
                  </a:lnTo>
                  <a:lnTo>
                    <a:pt x="2972" y="661"/>
                  </a:lnTo>
                  <a:lnTo>
                    <a:pt x="2972" y="661"/>
                  </a:lnTo>
                  <a:cubicBezTo>
                    <a:pt x="2955" y="661"/>
                    <a:pt x="2940" y="653"/>
                    <a:pt x="2930" y="640"/>
                  </a:cubicBezTo>
                  <a:lnTo>
                    <a:pt x="2930" y="640"/>
                  </a:lnTo>
                  <a:lnTo>
                    <a:pt x="2910" y="615"/>
                  </a:lnTo>
                  <a:lnTo>
                    <a:pt x="2911" y="737"/>
                  </a:lnTo>
                  <a:lnTo>
                    <a:pt x="3065" y="727"/>
                  </a:lnTo>
                  <a:cubicBezTo>
                    <a:pt x="3097" y="725"/>
                    <a:pt x="3127" y="746"/>
                    <a:pt x="3135" y="778"/>
                  </a:cubicBezTo>
                  <a:lnTo>
                    <a:pt x="3199" y="1020"/>
                  </a:lnTo>
                  <a:cubicBezTo>
                    <a:pt x="3208" y="1054"/>
                    <a:pt x="3189" y="1089"/>
                    <a:pt x="3157" y="1101"/>
                  </a:cubicBezTo>
                  <a:lnTo>
                    <a:pt x="3355" y="1101"/>
                  </a:lnTo>
                  <a:lnTo>
                    <a:pt x="3452" y="876"/>
                  </a:lnTo>
                  <a:lnTo>
                    <a:pt x="3485" y="874"/>
                  </a:lnTo>
                  <a:lnTo>
                    <a:pt x="3377" y="1125"/>
                  </a:lnTo>
                  <a:lnTo>
                    <a:pt x="3377" y="1125"/>
                  </a:lnTo>
                  <a:cubicBezTo>
                    <a:pt x="3285" y="1338"/>
                    <a:pt x="3321" y="1255"/>
                    <a:pt x="3258" y="1401"/>
                  </a:cubicBezTo>
                  <a:lnTo>
                    <a:pt x="3191" y="1399"/>
                  </a:lnTo>
                  <a:lnTo>
                    <a:pt x="3191" y="1456"/>
                  </a:lnTo>
                  <a:lnTo>
                    <a:pt x="3191" y="1493"/>
                  </a:lnTo>
                  <a:lnTo>
                    <a:pt x="3191" y="1581"/>
                  </a:lnTo>
                  <a:lnTo>
                    <a:pt x="3191" y="1619"/>
                  </a:lnTo>
                  <a:lnTo>
                    <a:pt x="3156" y="1619"/>
                  </a:lnTo>
                  <a:lnTo>
                    <a:pt x="3061" y="1619"/>
                  </a:lnTo>
                  <a:lnTo>
                    <a:pt x="3028" y="1619"/>
                  </a:lnTo>
                  <a:lnTo>
                    <a:pt x="3026" y="1619"/>
                  </a:lnTo>
                  <a:lnTo>
                    <a:pt x="3026" y="1395"/>
                  </a:lnTo>
                  <a:lnTo>
                    <a:pt x="2956" y="1393"/>
                  </a:lnTo>
                  <a:lnTo>
                    <a:pt x="2956" y="1346"/>
                  </a:lnTo>
                  <a:lnTo>
                    <a:pt x="2952" y="1340"/>
                  </a:lnTo>
                  <a:cubicBezTo>
                    <a:pt x="2868" y="1226"/>
                    <a:pt x="2733" y="1158"/>
                    <a:pt x="2592" y="1158"/>
                  </a:cubicBezTo>
                  <a:cubicBezTo>
                    <a:pt x="2448" y="1158"/>
                    <a:pt x="2311" y="1229"/>
                    <a:pt x="2228" y="1348"/>
                  </a:cubicBezTo>
                  <a:lnTo>
                    <a:pt x="2224" y="1354"/>
                  </a:lnTo>
                  <a:lnTo>
                    <a:pt x="2224" y="1390"/>
                  </a:lnTo>
                  <a:lnTo>
                    <a:pt x="1137" y="1390"/>
                  </a:lnTo>
                  <a:lnTo>
                    <a:pt x="1137" y="1346"/>
                  </a:lnTo>
                  <a:lnTo>
                    <a:pt x="1133" y="1340"/>
                  </a:lnTo>
                  <a:cubicBezTo>
                    <a:pt x="1049" y="1226"/>
                    <a:pt x="915" y="1158"/>
                    <a:pt x="774" y="1158"/>
                  </a:cubicBezTo>
                  <a:cubicBezTo>
                    <a:pt x="629" y="1158"/>
                    <a:pt x="493" y="1229"/>
                    <a:pt x="409" y="1348"/>
                  </a:cubicBezTo>
                  <a:lnTo>
                    <a:pt x="405" y="1354"/>
                  </a:lnTo>
                  <a:lnTo>
                    <a:pt x="405" y="1390"/>
                  </a:lnTo>
                  <a:lnTo>
                    <a:pt x="125" y="1390"/>
                  </a:lnTo>
                  <a:lnTo>
                    <a:pt x="0" y="911"/>
                  </a:lnTo>
                  <a:lnTo>
                    <a:pt x="102" y="911"/>
                  </a:lnTo>
                  <a:lnTo>
                    <a:pt x="102" y="873"/>
                  </a:lnTo>
                  <a:lnTo>
                    <a:pt x="101" y="871"/>
                  </a:lnTo>
                  <a:cubicBezTo>
                    <a:pt x="98" y="865"/>
                    <a:pt x="98" y="858"/>
                    <a:pt x="100" y="853"/>
                  </a:cubicBezTo>
                  <a:cubicBezTo>
                    <a:pt x="99" y="850"/>
                    <a:pt x="99" y="846"/>
                    <a:pt x="100" y="843"/>
                  </a:cubicBezTo>
                  <a:lnTo>
                    <a:pt x="102" y="832"/>
                  </a:lnTo>
                  <a:lnTo>
                    <a:pt x="102" y="818"/>
                  </a:lnTo>
                  <a:close/>
                  <a:moveTo>
                    <a:pt x="2935" y="1353"/>
                  </a:moveTo>
                  <a:cubicBezTo>
                    <a:pt x="2857" y="1247"/>
                    <a:pt x="2733" y="1179"/>
                    <a:pt x="2592" y="1179"/>
                  </a:cubicBezTo>
                  <a:cubicBezTo>
                    <a:pt x="2449" y="1179"/>
                    <a:pt x="2322" y="1251"/>
                    <a:pt x="2245" y="1361"/>
                  </a:cubicBezTo>
                  <a:lnTo>
                    <a:pt x="2245" y="1448"/>
                  </a:lnTo>
                  <a:lnTo>
                    <a:pt x="2317" y="1448"/>
                  </a:lnTo>
                  <a:cubicBezTo>
                    <a:pt x="2372" y="1352"/>
                    <a:pt x="2475" y="1288"/>
                    <a:pt x="2593" y="1288"/>
                  </a:cubicBezTo>
                  <a:cubicBezTo>
                    <a:pt x="2711" y="1288"/>
                    <a:pt x="2813" y="1352"/>
                    <a:pt x="2868" y="1448"/>
                  </a:cubicBezTo>
                  <a:lnTo>
                    <a:pt x="2935" y="1448"/>
                  </a:lnTo>
                  <a:lnTo>
                    <a:pt x="2935" y="1353"/>
                  </a:lnTo>
                  <a:close/>
                  <a:moveTo>
                    <a:pt x="1116" y="1353"/>
                  </a:moveTo>
                  <a:cubicBezTo>
                    <a:pt x="1039" y="1247"/>
                    <a:pt x="914" y="1179"/>
                    <a:pt x="774" y="1179"/>
                  </a:cubicBezTo>
                  <a:cubicBezTo>
                    <a:pt x="630" y="1179"/>
                    <a:pt x="503" y="1251"/>
                    <a:pt x="426" y="1361"/>
                  </a:cubicBezTo>
                  <a:lnTo>
                    <a:pt x="426" y="1448"/>
                  </a:lnTo>
                  <a:lnTo>
                    <a:pt x="499" y="1448"/>
                  </a:lnTo>
                  <a:cubicBezTo>
                    <a:pt x="553" y="1352"/>
                    <a:pt x="656" y="1288"/>
                    <a:pt x="774" y="1288"/>
                  </a:cubicBezTo>
                  <a:cubicBezTo>
                    <a:pt x="892" y="1288"/>
                    <a:pt x="995" y="1352"/>
                    <a:pt x="1049" y="1448"/>
                  </a:cubicBezTo>
                  <a:lnTo>
                    <a:pt x="1116" y="1448"/>
                  </a:lnTo>
                  <a:lnTo>
                    <a:pt x="1116" y="1353"/>
                  </a:lnTo>
                  <a:close/>
                  <a:moveTo>
                    <a:pt x="2593" y="1634"/>
                  </a:moveTo>
                  <a:cubicBezTo>
                    <a:pt x="2576" y="1634"/>
                    <a:pt x="2562" y="1620"/>
                    <a:pt x="2562" y="1604"/>
                  </a:cubicBezTo>
                  <a:cubicBezTo>
                    <a:pt x="2562" y="1587"/>
                    <a:pt x="2576" y="1574"/>
                    <a:pt x="2593" y="1574"/>
                  </a:cubicBezTo>
                  <a:cubicBezTo>
                    <a:pt x="2609" y="1574"/>
                    <a:pt x="2623" y="1587"/>
                    <a:pt x="2623" y="1604"/>
                  </a:cubicBezTo>
                  <a:cubicBezTo>
                    <a:pt x="2623" y="1620"/>
                    <a:pt x="2609" y="1634"/>
                    <a:pt x="2593" y="1634"/>
                  </a:cubicBezTo>
                  <a:close/>
                  <a:moveTo>
                    <a:pt x="2593" y="1495"/>
                  </a:moveTo>
                  <a:cubicBezTo>
                    <a:pt x="2533" y="1495"/>
                    <a:pt x="2484" y="1544"/>
                    <a:pt x="2484" y="1604"/>
                  </a:cubicBezTo>
                  <a:cubicBezTo>
                    <a:pt x="2484" y="1664"/>
                    <a:pt x="2533" y="1712"/>
                    <a:pt x="2593" y="1712"/>
                  </a:cubicBezTo>
                  <a:cubicBezTo>
                    <a:pt x="2653" y="1712"/>
                    <a:pt x="2701" y="1664"/>
                    <a:pt x="2701" y="1604"/>
                  </a:cubicBezTo>
                  <a:cubicBezTo>
                    <a:pt x="2701" y="1544"/>
                    <a:pt x="2653" y="1495"/>
                    <a:pt x="2593" y="1495"/>
                  </a:cubicBezTo>
                  <a:close/>
                  <a:moveTo>
                    <a:pt x="2593" y="1744"/>
                  </a:moveTo>
                  <a:cubicBezTo>
                    <a:pt x="2515" y="1744"/>
                    <a:pt x="2453" y="1681"/>
                    <a:pt x="2452" y="1604"/>
                  </a:cubicBezTo>
                  <a:cubicBezTo>
                    <a:pt x="2453" y="1527"/>
                    <a:pt x="2515" y="1464"/>
                    <a:pt x="2592" y="1464"/>
                  </a:cubicBezTo>
                  <a:cubicBezTo>
                    <a:pt x="2670" y="1464"/>
                    <a:pt x="2733" y="1527"/>
                    <a:pt x="2733" y="1604"/>
                  </a:cubicBezTo>
                  <a:cubicBezTo>
                    <a:pt x="2733" y="1681"/>
                    <a:pt x="2670" y="1744"/>
                    <a:pt x="2593" y="1744"/>
                  </a:cubicBezTo>
                  <a:close/>
                  <a:moveTo>
                    <a:pt x="2592" y="1316"/>
                  </a:moveTo>
                  <a:cubicBezTo>
                    <a:pt x="2434" y="1316"/>
                    <a:pt x="2305" y="1445"/>
                    <a:pt x="2305" y="1604"/>
                  </a:cubicBezTo>
                  <a:cubicBezTo>
                    <a:pt x="2305" y="1762"/>
                    <a:pt x="2434" y="1891"/>
                    <a:pt x="2592" y="1892"/>
                  </a:cubicBezTo>
                  <a:lnTo>
                    <a:pt x="2593" y="1892"/>
                  </a:lnTo>
                  <a:lnTo>
                    <a:pt x="2593" y="1892"/>
                  </a:lnTo>
                  <a:cubicBezTo>
                    <a:pt x="2751" y="1891"/>
                    <a:pt x="2880" y="1762"/>
                    <a:pt x="2881" y="1604"/>
                  </a:cubicBezTo>
                  <a:cubicBezTo>
                    <a:pt x="2880" y="1445"/>
                    <a:pt x="2751" y="1316"/>
                    <a:pt x="2592" y="1316"/>
                  </a:cubicBezTo>
                  <a:close/>
                  <a:moveTo>
                    <a:pt x="774" y="1634"/>
                  </a:moveTo>
                  <a:cubicBezTo>
                    <a:pt x="757" y="1634"/>
                    <a:pt x="744" y="1620"/>
                    <a:pt x="744" y="1604"/>
                  </a:cubicBezTo>
                  <a:cubicBezTo>
                    <a:pt x="744" y="1587"/>
                    <a:pt x="757" y="1574"/>
                    <a:pt x="774" y="1574"/>
                  </a:cubicBezTo>
                  <a:cubicBezTo>
                    <a:pt x="791" y="1574"/>
                    <a:pt x="804" y="1587"/>
                    <a:pt x="804" y="1604"/>
                  </a:cubicBezTo>
                  <a:cubicBezTo>
                    <a:pt x="804" y="1620"/>
                    <a:pt x="791" y="1634"/>
                    <a:pt x="774" y="1634"/>
                  </a:cubicBezTo>
                  <a:close/>
                  <a:moveTo>
                    <a:pt x="774" y="1495"/>
                  </a:moveTo>
                  <a:cubicBezTo>
                    <a:pt x="714" y="1495"/>
                    <a:pt x="666" y="1544"/>
                    <a:pt x="666" y="1604"/>
                  </a:cubicBezTo>
                  <a:cubicBezTo>
                    <a:pt x="666" y="1664"/>
                    <a:pt x="714" y="1712"/>
                    <a:pt x="774" y="1712"/>
                  </a:cubicBezTo>
                  <a:cubicBezTo>
                    <a:pt x="834" y="1712"/>
                    <a:pt x="883" y="1664"/>
                    <a:pt x="883" y="1604"/>
                  </a:cubicBezTo>
                  <a:cubicBezTo>
                    <a:pt x="883" y="1544"/>
                    <a:pt x="834" y="1495"/>
                    <a:pt x="774" y="1495"/>
                  </a:cubicBezTo>
                  <a:close/>
                  <a:moveTo>
                    <a:pt x="774" y="1744"/>
                  </a:moveTo>
                  <a:cubicBezTo>
                    <a:pt x="697" y="1744"/>
                    <a:pt x="634" y="1681"/>
                    <a:pt x="634" y="1604"/>
                  </a:cubicBezTo>
                  <a:cubicBezTo>
                    <a:pt x="634" y="1527"/>
                    <a:pt x="697" y="1464"/>
                    <a:pt x="774" y="1464"/>
                  </a:cubicBezTo>
                  <a:cubicBezTo>
                    <a:pt x="851" y="1464"/>
                    <a:pt x="914" y="1527"/>
                    <a:pt x="914" y="1604"/>
                  </a:cubicBezTo>
                  <a:cubicBezTo>
                    <a:pt x="914" y="1681"/>
                    <a:pt x="851" y="1744"/>
                    <a:pt x="774" y="1744"/>
                  </a:cubicBezTo>
                  <a:close/>
                  <a:moveTo>
                    <a:pt x="774" y="1316"/>
                  </a:moveTo>
                  <a:cubicBezTo>
                    <a:pt x="616" y="1316"/>
                    <a:pt x="486" y="1445"/>
                    <a:pt x="486" y="1604"/>
                  </a:cubicBezTo>
                  <a:cubicBezTo>
                    <a:pt x="486" y="1762"/>
                    <a:pt x="616" y="1891"/>
                    <a:pt x="774" y="1892"/>
                  </a:cubicBezTo>
                  <a:cubicBezTo>
                    <a:pt x="933" y="1891"/>
                    <a:pt x="1062" y="1762"/>
                    <a:pt x="1062" y="1604"/>
                  </a:cubicBezTo>
                  <a:cubicBezTo>
                    <a:pt x="1062" y="1445"/>
                    <a:pt x="933" y="1316"/>
                    <a:pt x="774" y="1316"/>
                  </a:cubicBezTo>
                  <a:close/>
                  <a:moveTo>
                    <a:pt x="2672" y="193"/>
                  </a:moveTo>
                  <a:cubicBezTo>
                    <a:pt x="2672" y="263"/>
                    <a:pt x="2729" y="320"/>
                    <a:pt x="2800" y="320"/>
                  </a:cubicBezTo>
                  <a:cubicBezTo>
                    <a:pt x="2870" y="320"/>
                    <a:pt x="2927" y="263"/>
                    <a:pt x="2927" y="193"/>
                  </a:cubicBezTo>
                  <a:cubicBezTo>
                    <a:pt x="2927" y="168"/>
                    <a:pt x="2920" y="146"/>
                    <a:pt x="2909" y="127"/>
                  </a:cubicBezTo>
                  <a:lnTo>
                    <a:pt x="2970" y="127"/>
                  </a:lnTo>
                  <a:lnTo>
                    <a:pt x="2970" y="105"/>
                  </a:lnTo>
                  <a:lnTo>
                    <a:pt x="2909" y="105"/>
                  </a:lnTo>
                  <a:lnTo>
                    <a:pt x="2864" y="0"/>
                  </a:lnTo>
                  <a:lnTo>
                    <a:pt x="2732" y="0"/>
                  </a:lnTo>
                  <a:lnTo>
                    <a:pt x="2692" y="105"/>
                  </a:lnTo>
                  <a:lnTo>
                    <a:pt x="2611" y="105"/>
                  </a:lnTo>
                  <a:lnTo>
                    <a:pt x="2611" y="127"/>
                  </a:lnTo>
                  <a:lnTo>
                    <a:pt x="2691" y="127"/>
                  </a:lnTo>
                  <a:cubicBezTo>
                    <a:pt x="2679" y="146"/>
                    <a:pt x="2672" y="168"/>
                    <a:pt x="2672" y="193"/>
                  </a:cubicBezTo>
                  <a:close/>
                  <a:moveTo>
                    <a:pt x="3061" y="1396"/>
                  </a:moveTo>
                  <a:lnTo>
                    <a:pt x="3156" y="1398"/>
                  </a:lnTo>
                  <a:lnTo>
                    <a:pt x="3156" y="1456"/>
                  </a:lnTo>
                  <a:lnTo>
                    <a:pt x="3061" y="1456"/>
                  </a:lnTo>
                  <a:lnTo>
                    <a:pt x="3061" y="1396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/>
            <a:lstStyle/>
            <a:p>
              <a:pPr algn="ctr">
                <a:defRPr/>
              </a:pPr>
              <a:endPara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1379487" y="3722474"/>
              <a:ext cx="1569660" cy="64633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四驾马车</a:t>
              </a:r>
            </a:p>
            <a:p>
              <a:pPr algn="ctr">
                <a:defRPr/>
              </a:pPr>
              <a:r>
                <a: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驱动业务发展</a:t>
              </a:r>
            </a:p>
          </p:txBody>
        </p:sp>
      </p:grpSp>
      <p:sp>
        <p:nvSpPr>
          <p:cNvPr id="83" name="矩形 82"/>
          <p:cNvSpPr/>
          <p:nvPr/>
        </p:nvSpPr>
        <p:spPr>
          <a:xfrm>
            <a:off x="1229995" y="1461770"/>
            <a:ext cx="3370580" cy="8299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zh-CN" altLang="en-US" sz="1600" kern="100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打造“</a:t>
            </a:r>
            <a:r>
              <a:rPr lang="en-US" altLang="zh-CN" sz="1600" kern="100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1+3”</a:t>
            </a:r>
            <a:r>
              <a:rPr lang="zh-CN" altLang="en-US" sz="1600" kern="100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投递转型领创站点</a:t>
            </a:r>
            <a:r>
              <a:rPr lang="en-US" altLang="zh-CN" sz="1600" kern="100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25</a:t>
            </a:r>
            <a:r>
              <a:rPr lang="zh-CN" altLang="en-US" sz="1600" kern="100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个，年度评选</a:t>
            </a:r>
            <a:r>
              <a:rPr lang="en-US" altLang="zh-CN" sz="1600" kern="100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  <a:r>
              <a:rPr lang="zh-CN" altLang="en-US" sz="1600" kern="100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条投递转型“领创”标兵。</a:t>
            </a:r>
          </a:p>
        </p:txBody>
      </p:sp>
      <p:sp>
        <p:nvSpPr>
          <p:cNvPr id="84" name="矩形 83"/>
          <p:cNvSpPr/>
          <p:nvPr/>
        </p:nvSpPr>
        <p:spPr>
          <a:xfrm>
            <a:off x="4747274" y="2895335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zh-CN" altLang="en-US" sz="1600" b="1" kern="100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标杆引领</a:t>
            </a:r>
          </a:p>
        </p:txBody>
      </p:sp>
      <p:sp>
        <p:nvSpPr>
          <p:cNvPr id="85" name="矩形 84"/>
          <p:cNvSpPr/>
          <p:nvPr/>
        </p:nvSpPr>
        <p:spPr>
          <a:xfrm>
            <a:off x="1233170" y="2724150"/>
            <a:ext cx="3296285" cy="5835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zh-CN" altLang="en-US" sz="1600" kern="100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营造出学习劳模、关爱劳模、崇尚劳模、争当劳模的良好氛围。</a:t>
            </a:r>
          </a:p>
        </p:txBody>
      </p:sp>
      <p:sp>
        <p:nvSpPr>
          <p:cNvPr id="86" name="矩形 85"/>
          <p:cNvSpPr/>
          <p:nvPr/>
        </p:nvSpPr>
        <p:spPr>
          <a:xfrm>
            <a:off x="4736479" y="4138203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zh-CN" altLang="en-US" sz="1600" b="1" kern="100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技能引领</a:t>
            </a:r>
          </a:p>
        </p:txBody>
      </p:sp>
      <p:sp>
        <p:nvSpPr>
          <p:cNvPr id="87" name="矩形 86"/>
          <p:cNvSpPr/>
          <p:nvPr/>
        </p:nvSpPr>
        <p:spPr>
          <a:xfrm>
            <a:off x="1233170" y="4174490"/>
            <a:ext cx="3295650" cy="33718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zh-CN" altLang="en-US" sz="1600" kern="100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开展了形式多样的培训和竞赛活动</a:t>
            </a:r>
          </a:p>
        </p:txBody>
      </p:sp>
      <p:sp>
        <p:nvSpPr>
          <p:cNvPr id="88" name="矩形 87"/>
          <p:cNvSpPr/>
          <p:nvPr/>
        </p:nvSpPr>
        <p:spPr>
          <a:xfrm>
            <a:off x="4747274" y="5451974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zh-CN" altLang="en-US" sz="1600" b="1" kern="100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文化引领</a:t>
            </a:r>
          </a:p>
        </p:txBody>
      </p:sp>
      <p:sp>
        <p:nvSpPr>
          <p:cNvPr id="89" name="矩形 88"/>
          <p:cNvSpPr/>
          <p:nvPr/>
        </p:nvSpPr>
        <p:spPr>
          <a:xfrm>
            <a:off x="1233170" y="5190490"/>
            <a:ext cx="3296285" cy="10763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l"/>
              <a:defRPr/>
            </a:pPr>
            <a:r>
              <a:rPr lang="zh-CN" altLang="en-US" sz="1600" kern="100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开展“三亮三比三创”活动，树立党员先进性支部；</a:t>
            </a:r>
          </a:p>
          <a:p>
            <a:pPr marL="285750" indent="-285750" algn="just">
              <a:buFont typeface="Wingdings" panose="05000000000000000000" pitchFamily="2" charset="2"/>
              <a:buChar char="l"/>
              <a:defRPr/>
            </a:pPr>
            <a:r>
              <a:rPr lang="zh-CN" altLang="en-US" sz="1600" kern="100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以模范投递员名字命名投递段道，增强个人荣誉感。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3" grpId="0" animBg="1"/>
      <p:bldP spid="84" grpId="0"/>
      <p:bldP spid="85" grpId="0" animBg="1"/>
      <p:bldP spid="86" grpId="0"/>
      <p:bldP spid="87" grpId="0" animBg="1"/>
      <p:bldP spid="88" grpId="0"/>
      <p:bldP spid="8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2F3592EF-D2F2-4659-A56B-44263E9CE54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L2sNUk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C9rDVJ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L2sNUk6rc8FtgIAAFUKAAAhAAAAdW5pdmVyc2FsL2ZsYXNoX3NraW5fc2V0dGluZ3MueG1slVZtb+IwDP6+X4G473T3yk7KkBjjpEm727RN+562po1IkypJ2fHvL07TNQE6eliTiP08tmM7ZkRvmVhcTCYkk1yqZzCGiUKjptNNWH49TRtjpJhlUhgQZiakqiifLj79ch+SOOQ5ltyBGsvZ0Az6MHP3GUPxMb7PUYYImaxqKvb3spCzlGbbQslG5GdTK/c1KM7E1iIvf85X68EAnGlzZ6CKclpfoYyj1Aq0BkzpxxrlLIvTFHgX6dJ9RnL6UB/f/oC2Y5oZR1t+Rhmi1bSAuMhXS5RhvLDe467MUT4mGPhrLPTrF5RBKKd7ULHz228ogwxZN/X/zEitZIEFjTkfN/GdwyXN7fPDrC5RzhLwQhjobBd8edxdbwOQ/xq+e4LPVUn+iHU9WAjY9JTDwqgGSNKdWpsu5dtDY+z7gMWGcm0BoaoHPdqkH2mjOzexrsc9wRsTeejLa3rIq+RNBas24cBdrO/xq9WN2xWh03ddkKGCnVcGKfbKHvnH1vUIGSh75DNnOTwIvj+CH1paTtfjG+q7GZTfZx/V35pBUHvMvevu1Fkx1D0+XR3E9ooOU8kcFhrzeWEVYN9I4nRtTslRUkTQHSuoYVL8Rly6d7fRJDkw+Fk7PVnEMMPh1MC5HO2aDhvmzhdnC0Lan4X+cu15YuwWv55SY2hWVvZnSU8nnnc9dX6myWkKLkqLB3UnNnIsqaJqC+pFSj46jpAGRoNl+7yG4CQJqkCS03Um3smpBoimSkGtbd8YdIMT61pcyYqS2z/zyuAN8pgwYGyZprTuBGXvcxko/BAAVVnZTW17aC1Vww3jsIPu8QcKd+GhmxFtp3Ro4JbmHjYmHDmvGTWTflf0oxLiYsMJwqvNS8ZbJzSMGHtDU+1uFr38bg33nqPF3K0zHL1wk7mzn6TIsbUfV9Aq8d/Jf1BLAwQUAAIACAC9rDVJKpYPZ/4CAACXCwAAJgAAAHVuaXZlcnNhbC9odG1sX3B1Ymxpc2hpbmdfc2V0dGluZ3MueG1szZZvTxoxGMDf8ymaLr6UU+emI3cYIxiJToiwTV+Zci1cY6+9tT3wfLVPsw+2T7KnV0CIjp1GloUQ6NM+v+df+7Th0X0q0IRpw5WM8G59ByMmY0W5HEf4y+B0+xAjY4mkRCjJIiwVRkfNWpjlQ8FN0mfWwlKDACNNI7MRTqzNGkEwnU7r3GTazSqRW+CbeqzSINPMMGmZDjJBCvixRcYMnhEqAOCbKjlTa9ZqCIWe9FnRXDDEKXguuQuKiDObChz4VUMS3421yiU9UUJppMfDCL87PHaf+RpPavGUSZcS0wShE9sGoZQ7J4jo8weGEsbHCXh7sI/RlFObRHhv31FgdfCUUrJ95MRRThSkQNoZPmWWUGKJH3p7lt1bMxd4ES0kSXk8gBnkwo9wa3B7dtNrX110Ls9vB93uxaDT806UOsEqJwxWDYXgkMp1zBZ2QmItiRPwG3RGRBgWBsui+bKRkivOuTEaKgGpL7UwGoGnoojwseZEYMQtETxezFqix8yecgExON3d+kha/Aj08cYJ0YYtG5rPGJfFuPlN5YKiQuVI8DuGrEIQUZ7Cv4Sh5XSjkVZpKRXEWGQEpwxNOJsyelRmaQb8k6EbMJHmoAmbLxPMegvfc/6AhmykNHAZmcBWBTk3nl9/ETgjxjxCydzHrf5Fp9W+7Vy22tdbLkBCJ0TGL4RDCVma2Y3wSYGksnM9SEdMcsPKolBOy7kqsdVfXwbD01z4Mr91MZbQGyzJZqy8pDB/9aCy2YRMyoPoDleJhiPIoSSeCRMxHHcuc1YVGBOJlBQFIjE0KuOO9YSr3IDEH2CPNq/30OsjLsvRGG4OsKgp05WQO7t77/c/fDw4/NSoB79+/NxeqzRr4T1BnDnfw0/WNvFFI3/aDcPA9c7n27DV+b/qwr2r9tcqmbpsXw8qFandr4TrVlnVPa+y6spfG72lK6OSC9Bmxv7YQKMRPOWW0bfcNK8o/Pr712+LNyr8BqNYu33/3yD8aPHcWnlfhcGzD8AayFcf083ab1BLAwQUAAIACAC9rDVJ+lzojYYBAAABBgAAHwAAAHVuaXZlcnNhbC9odG1sX3NraW5fc2V0dGluZ3MuanONlMtOwzAQRff9iihsUVWeAXYVLRJSF0iwQyycdJpGdWzLdkJD1X+n4z5iOw7Fs4mvTu54xhpvBtFuxVkcPUUb8232b+7eaICalhVcujrt0UvUY0WLOXwUJdCCQewhNSILQhWc9G2LhJxjZlzT5h19lWUY85OZJYqAhQxoKvRzHQC/A9o69PPPERxYZe1LshqdVlpzNsw408D0kHFZEsPEFy9m2RV6MK9BnkEXJAPHNDGrj2wd7xIMm8t4KQhrZjznw5Rkq1zyis378i8bAXJ35as9MHpMnqeOHS2UftVQ+omnDxj9pJCgFBzy3k8xgjAlKVDLd2TWH6hj3C3Io+tCFfpIj68wbFqQHDpdehhjuBjbeXW6mWB0OQ1rvSdurjEcgpIGZMdqcovhgFxU4h8XKCTPsSMdtNvzE0o5mRcsP6QeYQQ5PCza9nWvLdQcfxI7I8S9EVoGJrLsezlCY+9pOji4yss6C808DYmhvDygid4nqH0hj6fR/jOC+8/o69xZfLvB9hdQSwMEFAACAAgAvaw1ST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vaw1SZQTsyJpAAAAbgAAABwAAAB1bml2ZXJzYWwvbG9jYWxfc2V0dGluZ3MueG1sDcwxDoMwDEDRnVNY3int1oHAxlaW0gNYxEWRHBuRgOD2ZPvD02/7MwocvKVg6vD1eCKwzuaDLg5/01C/EVIm9SSm7FANoe+qVmwm+XLOBSZYhS7eJo4lMo8Uixx2EajhU17/wB6brroB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L2sNUk129mtaAEAAPMCAAApAAAAdW5pdmVyc2FsL3NraW5fY3VzdG9taXphdGlvbl9zZXR0aW5ncy54bWyNUttqGzEQfc9XiPyAJY1uC1uDrsWQh0IT8rz1qmGJoy0rhYSij682rXHcurSap5lz5gwzOn1+nJJ9zmV+mr4PZZrT51jKlB7y9gqhfj8f5uXTEnMseXOq3E9pnF926eu81lo1lyGNwzLaFc1bjMLbQ0pq5VTLmGEUSeapV8h5bhvWgevANsxRYvvNbxI/dZe4j6lcVu03Z+ifDbuU41J2aYyvWzhnv4fON/i4DOPUeHkr2Br1OLU6tgZihEvuK9UAIJDljjhcpeykJshjxjFUoyhQQIRz0olKJOXQstCJpsJ8JxCTjFFXqaetG2ltHLVVQkeIbtO86mwNwUiMESEEmKtcQDAYNTY0DQ1qPSA4MCCqNpooQMEGE1j1zgvLkaJeYFyZMYDx6bin7d6f61T973WO5/yH4MUvuIiu3tpcMFe/f16WRr6NT98OQ4noy5DjbvxwHe5ubq5/efLNv0fGatS28V99/QNQSwMEFAACAAgAwKw1ScKAHWPDCQAAph4AABcAAAB1bml2ZXJzYWwvdW5pdmVyc2FsLnBuZ+1Zf1TS5xpnd5X9WLm1zOY0VjvZ2WmVplZgwmxttomy43aXKAGlXVNKMnQmCmytLkuHLD1LYwrbKlwTZWqoKMJYGpdrwooraIi4oEgJ0RRQ4Qv3+7V2znb23/3zHv74/nifz/s+z/N+3ud53u/5vhc+SE1avTJsJQwGW/3ewQNpMNgSDAz2fMHyZaDEt//NJPDxHDUtaT+sWR0+DjaW5CSmJMJgLZxV3iNLwfaKUwdxVBhszU3oek5J+SEbBtsY/96BxI/OEOzGBM7VJMmnvwH6c+ciY4bLl7+E25y4ueCtt94aW6K6sKUCVgdTP75NQsWydjV8q6bzLo/zjJ/VjzZeTW7TGgcdytllRRpDgmiycnpgj2kE8Lnlco/RwXDXa1CeF0DjY5F2X0vGv/I2W+cORc2b4f69qZDfZ+DC3a3KYoWlUSQLgy8HJVMoHNvSTXpi7zBVBsMWuzR9/CSvB5vT9TKkh34jQ9Vo8j7cY66HUMeVwfcJKcXQq1SzBOrx6YsYqLU/6jnwvlyxBLy/FgACQAAIAAEgAASAABAAAkAACAABIAAEgAAQAAJAAPg/BwjAOJbZ9Tz0E9H0v6o9kxY1v2ATOVC+OXO3XkQ00acUQcUmz6h7FEGW63xNAN4THxEE/ZisoSbEN20hlov9/RqGq61RJ7W1kNU8dII7ucXlR+i9h4Kqd8q9TyY9Jr+vs83xo1hOljeYQZNjwFRfKFHaJp9lvkwe6K48iXyopd1OztQQjwKYnQgf+XAEBrXw6EpBkKkIGnK9bbeM7T+I7bn74PBwMOhl5k+MC77duo8dP8L9c0pzAV+XJZB0kIATJtf5taDZmowrOgZWSaVNNuboqMQnz5cdcoG8jK0XEsOYc7+xzAuPLmGUDO7DkSpnDOOb0OX4CIygnvaGwIwAtjbzJJb3a4qPocFJ5iu67jIyQo3c8SGsti6zjaHTtqDPk06fUTci28XsXEPD036ELufwei330foUJRPUyhXr6Jn8nM214QKE5sg9Vy53JlxwEvRgpNzp+jLTN1LFVStyudQKXSZVYJZfIp2ufbiPBWrLVdPNDWhgfG4uGWNYBoN1hnR4NzVUj4fXCRAdecC4ZTwc/3YUAkPl3bxh18bmhFHWJl/KNYAedIxVY1Gv6BM7TiCDQTXbPbNarHLm1HV/RtR456xsT3SEBvSilui9H2q2B9vd0PAGs8xOyLq3Gwb7Odk9wiyZPRxXX6GNtV5q0v/8jfd8usISNSDRIKflgJ3iMMo9+UTBSb4AEWEqmxkwBjPnbk631HDbV8NgU3d7VPwXCfK6Zr7XstXf5Q9Czyn8EocV7Z83chizV/wdqHg4NcOxbkgT3UMmJei7KHQ7nXNZ3Qc5Jd5p26AxuFDN5nSTCLywOsDmbWLyrQU4TXc+0WajpiY8wJ+gPCmJPKs6wo3BoYUhb7r2Ogwmh6h6kbWNcp9T5HcT/V9GUtJSGiCqpdm2tm0Cp+ba5KvxYULnGN3cpkGVzpbodo7qgdKU4Tgj3DfFcuSbou+Haef3plA3tilf2f5x716KIfRlTJZRfvRumDXsk77qONf8meNCe5Ny3+CHaM0BiP121rvwYkY9xoBKoeqGnAV0YxaQQ8uLvbxIRhrdN28137OGkR+/423dryoxrIm0bmb0sUWyhYluQ/GjdHMZ7578BbRoNJ2qT7dJZ0Aa1SqIiQTdtN0wuSrS41Px2ipLm44UR+VtuGd1f0d1r7OJo+urWcsjWblq169Dbixxq7YdDErCj+KVRtpn27F0svrGSTA5aiZOev9eF9eVbjpEFzKxiuz5QRHDabTHbxZO//o9k1hUcOtiRI6gYwJ/FLkV5C5L3cKZf0ORPWwtQMusp0qaSa2EV7WIki+gqDwRzKb7Z4t2nfTEDlwW+klY9pb+p1byMtx4Mlv8E3GV+xjrK2f/RJFf8i1xle8aZ1gTw45Z+7gxzdWVH3TeSgtVxFqjycKsw572Ssrhl04To8aPzw5dPM6eKf9aS11afQy5NfglzBptnf27FgdflroYZDUTDzDBz/hMsfHIxj2uoEuTS4HKCLLwq59QcgueYzfof/EXEhJa3+5f6DJVto22tjrkusLUVG2dUtjiKoW7kWrPWVVJXT+yeUai7rgv9Gg8uxUWOHJHjyMFo6Ry/zQ9Se8CR0wo65mwyBo/WMxW6UfwsilFp0tyK8waEhm/8kRpoly0bnj62wISW7ke8JRXiCsNFOU4sUpy63eznCzm5L8XGGx6vsttlarKt5MfDxUyGP3tGgcYBn9aw0dm9bPwzXJV5LFjuEKRzYNiPJs08KRGHq5H6dPN3/XRPle1mt7Xyquoqu/90rQHso7r+Lyni6cbUhYQNrXeilNk+6ernEMx65yhXk0IRkfO+p1W1Y4vSuvcdodbr4Ky3rrWStTgdkqdACMay+EvWqvqYQA0vB+fx2att30YNUxpwGUlnYvT0U4kHLKX9Mtas9mEa6ebxsvAOsTBmUesgPVT/fEoBKcgMzG7nl+04xLQfo0+sm233UrgvV4r1PcWoja+DpU/Nw7dyzraS+/YuRityfV3LOHarGcZSmQCzmp0bBFulZP1S99KmC3amnPxzW0woaH4IM4v0yAoS8/RPZUrsHH1HC0URHIaCiyZOrtn4qsiP+qfGRycNRvopiiGNVTZ6ly+aQ87yUDb/gfzwbitDOC1Bs/Ge45FpuNoS2+Hac1Pl7eQz/TNdy7rKtJKwPzPNzbwGUheRbJXf1bFvFm4D+xOrW2ncx/i8wY76Q/6EQJl6mJRXgpneqc713Qd05ZA44aT4PRYHit5BbSsz0bcl6W33pqde1qa798MRofr93fkIYNAnU0ZzBDrdUrf8JLqm7FWxGIRAcs5lFSZ0w9qiLI71svSWC0CUj0YSiyL5n1OBiPG38u8+ucd55U/7DjfY1Hz2ft8ZNAHp0+QO2ooVJX+MPo1AIPc9V+I03WTkC6QQp10QDw5qLBcI6gLVSEhGrpER5v8g9r8PptepHTeaUrnD0dHuHMT/sEt3abTnEFONnQha6X/2VWceyzDQaVV+g/aEKKS4MHuVvji7qNDayxVcY7txNyZ8NBl4H5KuF9xOyQExITEjaajsZLCgdLGO8cjtFT8hlNFUTiebYJlHSuHTnvba27wenrF5FE3MCeavkr6Gyg71f/XD5UvDjF9M3xlPCQZTWr8WrrQT/TtGl2xeKia0WQZBL8z3NOp0DD3nbwtoklfNP4YpGxK05ism9tRK5zWy31FZa+Bop89JPHFBB+YJ3MGk+8TN3QaWw0pzr+Tt6nxgrd0xAgEn97wbvmrmz4fg+TvvZN6oHk/6ex/AVBLAwQUAAIACADArDVJle6RfksAAABrAAAAGwAAAHVuaXZlcnNhbC91bml2ZXJzYWwucG5nLnhtbLOxr8jNUShLLSrOzM+zVTLUM1Cyt+PlsikoSi3LTC1XqACKAQUhQEmhEsg1QnDLM1NKMoBCBuZmCMGM1Mz0jBJbJQsDc7igPtBMAFBLAQIAABQAAgAIAL2sNUkVDq0oZAQAAAcRAAAdAAAAAAAAAAEAAAAAAAAAAAB1bml2ZXJzYWwvY29tbW9uX21lc3NhZ2VzLmxuZ1BLAQIAABQAAgAIAL2sNUkIfgsjKQMAAIYMAAAnAAAAAAAAAAEAAAAAAJ8EAAB1bml2ZXJzYWwvZmxhc2hfcHVibGlzaGluZ19zZXR0aW5ncy54bWxQSwECAAAUAAIACAC9rDVJOq3PBbYCAABVCgAAIQAAAAAAAAABAAAAAAANCAAAdW5pdmVyc2FsL2ZsYXNoX3NraW5fc2V0dGluZ3MueG1sUEsBAgAAFAACAAgAvaw1SSqWD2f+AgAAlwsAACYAAAAAAAAAAQAAAAAAAgsAAHVuaXZlcnNhbC9odG1sX3B1Ymxpc2hpbmdfc2V0dGluZ3MueG1sUEsBAgAAFAACAAgAvaw1Sfpc6I2GAQAAAQYAAB8AAAAAAAAAAQAAAAAARA4AAHVuaXZlcnNhbC9odG1sX3NraW5fc2V0dGluZ3MuanNQSwECAAAUAAIACAC9rDVJPTwv0cEAAADlAQAAGgAAAAAAAAABAAAAAAAHEAAAdW5pdmVyc2FsL2kxOG5fcHJlc2V0cy54bWxQSwECAAAUAAIACAC9rDVJlBOzImkAAABuAAAAHAAAAAAAAAABAAAAAAAAEQAAdW5pdmVyc2FsL2xvY2FsX3NldHRpbmdzLnhtbFBLAQIAABQAAgAIAESUV0cjtE77+wIAALAIAAAUAAAAAAAAAAEAAAAAAKMRAAB1bml2ZXJzYWwvcGxheWVyLnhtbFBLAQIAABQAAgAIAL2sNUk129mtaAEAAPMCAAApAAAAAAAAAAEAAAAAANAUAAB1bml2ZXJzYWwvc2tpbl9jdXN0b21pemF0aW9uX3NldHRpbmdzLnhtbFBLAQIAABQAAgAIAMCsNUnCgB1jwwkAAKYeAAAXAAAAAAAAAAAAAAAAAH8WAAB1bml2ZXJzYWwvdW5pdmVyc2FsLnBuZ1BLAQIAABQAAgAIAMCsNUmV7pF+SwAAAGsAAAAbAAAAAAAAAAEAAAAAAHcgAAB1bml2ZXJzYWwvdW5pdmVyc2FsLnBuZy54bWxQSwUGAAAAAAsACwBJAwAA+yAAAAAA"/>
  <p:tag name="ISPRING_PRESENTATION_TITLE" val="导出2"/>
  <p:tag name="ISLIDE.GUIDESSETTING" val="{&quot;Id&quot;:&quot;GuidesStyle_None&quot;,&quot;Name&quot;:&quot;无&quot;,&quot;HeaderHeight&quot;:0.0,&quot;FooterHeight&quot;:0.0,&quot;SideMargin&quot;:0.0,&quot;TopMargin&quot;:0.0,&quot;BottomMargin&quot;:0.0,&quot;IntervalMargin&quot;:0.0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9233147"/>
  <p:tag name="MH_LIBRARY" val="GRAPHIC"/>
  <p:tag name="MH_ORDER" val="文本框 1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9233147"/>
  <p:tag name="MH_LIBRARY" val="GRAPHIC"/>
  <p:tag name="MH_ORDER" val="文本框 1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9233147"/>
  <p:tag name="MH_LIBRARY" val="GRAPHIC"/>
  <p:tag name="MH_ORDER" val="文本框 1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48"/>
  <p:tag name="KSO_WM_UNIT_TYPE" val="m_h_f"/>
  <p:tag name="KSO_WM_UNIT_INDEX" val="1_1_1"/>
  <p:tag name="KSO_WM_UNIT_ID" val="diagram160148_1*m_h_f*1_1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4"/>
  <p:tag name="KSO_WM_UNIT_PRESET_TEXT_LEN" val="57"/>
  <p:tag name="KSO_WM_DIAGRAM_GROUP_CODE" val="m1-1"/>
  <p:tag name="KSO_WM_UNIT_TEXT_FILL_FORE_SCHEMECOLOR_INDEX" val="13"/>
  <p:tag name="KSO_WM_UNIT_TEXT_FILL_TYPE" val="1"/>
  <p:tag name="KSO_WM_UNIT_USESOURCEFORMAT_APPLY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48"/>
  <p:tag name="KSO_WM_UNIT_TYPE" val="m_h_f"/>
  <p:tag name="KSO_WM_UNIT_INDEX" val="1_3_1"/>
  <p:tag name="KSO_WM_UNIT_ID" val="diagram160148_1*m_h_f*1_3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4"/>
  <p:tag name="KSO_WM_UNIT_PRESET_TEXT_LEN" val="57"/>
  <p:tag name="KSO_WM_DIAGRAM_GROUP_CODE" val="m1-1"/>
  <p:tag name="KSO_WM_UNIT_TEXT_FILL_FORE_SCHEMECOLOR_INDEX" val="13"/>
  <p:tag name="KSO_WM_UNIT_TEXT_FILL_TYPE" val="1"/>
  <p:tag name="KSO_WM_UNIT_USESOURCEFORMAT_APPLY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48"/>
  <p:tag name="KSO_WM_UNIT_TYPE" val="m_h_f"/>
  <p:tag name="KSO_WM_UNIT_INDEX" val="1_5_1"/>
  <p:tag name="KSO_WM_UNIT_ID" val="diagram160148_1*m_h_f*1_5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4"/>
  <p:tag name="KSO_WM_UNIT_PRESET_TEXT_LEN" val="57"/>
  <p:tag name="KSO_WM_DIAGRAM_GROUP_CODE" val="m1-1"/>
  <p:tag name="KSO_WM_UNIT_TEXT_FILL_FORE_SCHEMECOLOR_INDEX" val="13"/>
  <p:tag name="KSO_WM_UNIT_TEXT_FILL_TYPE" val="1"/>
  <p:tag name="KSO_WM_UNIT_USESOURCEFORMAT_APPLY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48"/>
  <p:tag name="KSO_WM_UNIT_TYPE" val="m_h_f"/>
  <p:tag name="KSO_WM_UNIT_INDEX" val="1_2_1"/>
  <p:tag name="KSO_WM_UNIT_ID" val="diagram160148_1*m_h_f*1_2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4"/>
  <p:tag name="KSO_WM_UNIT_PRESET_TEXT_LEN" val="57"/>
  <p:tag name="KSO_WM_DIAGRAM_GROUP_CODE" val="m1-1"/>
  <p:tag name="KSO_WM_UNIT_TEXT_FILL_FORE_SCHEMECOLOR_INDEX" val="13"/>
  <p:tag name="KSO_WM_UNIT_TEXT_FILL_TYPE" val="1"/>
  <p:tag name="KSO_WM_UNIT_USESOURCEFORMAT_APPLY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48"/>
  <p:tag name="KSO_WM_UNIT_TYPE" val="m_h_f"/>
  <p:tag name="KSO_WM_UNIT_INDEX" val="1_4_1"/>
  <p:tag name="KSO_WM_UNIT_ID" val="diagram160148_1*m_h_f*1_4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4"/>
  <p:tag name="KSO_WM_UNIT_PRESET_TEXT_LEN" val="57"/>
  <p:tag name="KSO_WM_DIAGRAM_GROUP_CODE" val="m1-1"/>
  <p:tag name="KSO_WM_UNIT_TEXT_FILL_FORE_SCHEMECOLOR_INDEX" val="13"/>
  <p:tag name="KSO_WM_UNIT_TEXT_FILL_TYPE" val="1"/>
  <p:tag name="KSO_WM_UNIT_USESOURCEFORMAT_APPLY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48"/>
  <p:tag name="KSO_WM_UNIT_TYPE" val="m_h_f"/>
  <p:tag name="KSO_WM_UNIT_INDEX" val="1_6_1"/>
  <p:tag name="KSO_WM_UNIT_ID" val="diagram160148_1*m_h_f*1_6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4"/>
  <p:tag name="KSO_WM_UNIT_PRESET_TEXT_LEN" val="57"/>
  <p:tag name="KSO_WM_DIAGRAM_GROUP_CODE" val="m1-1"/>
  <p:tag name="KSO_WM_UNIT_TEXT_FILL_FORE_SCHEMECOLOR_INDEX" val="13"/>
  <p:tag name="KSO_WM_UNIT_TEXT_FILL_TYPE" val="1"/>
  <p:tag name="KSO_WM_UNIT_USESOURCEFORMAT_APPLY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48"/>
  <p:tag name="KSO_WM_UNIT_TYPE" val="m_h_f"/>
  <p:tag name="KSO_WM_UNIT_INDEX" val="1_4_1"/>
  <p:tag name="KSO_WM_UNIT_ID" val="diagram160148_1*m_h_f*1_4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4"/>
  <p:tag name="KSO_WM_UNIT_PRESET_TEXT_LEN" val="57"/>
  <p:tag name="KSO_WM_DIAGRAM_GROUP_CODE" val="m1-1"/>
  <p:tag name="KSO_WM_UNIT_TEXT_FILL_FORE_SCHEMECOLOR_INDEX" val="13"/>
  <p:tag name="KSO_WM_UNIT_TEXT_FILL_TYPE" val="1"/>
  <p:tag name="KSO_WM_UNIT_USESOURCEFORMAT_APPLY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336"/>
  <p:tag name="KSO_WM_UNIT_TYPE" val="l_i"/>
  <p:tag name="KSO_WM_UNIT_INDEX" val="1_1"/>
  <p:tag name="KSO_WM_UNIT_ID" val="custom160336_9*l_i*1_1"/>
  <p:tag name="KSO_WM_UNIT_CLEAR" val="1"/>
  <p:tag name="KSO_WM_UNIT_LAYERLEVEL" val="1_1"/>
  <p:tag name="KSO_WM_DIAGRAM_GROUP_CODE" val="l1-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9233147"/>
  <p:tag name="MH_LIBRARY" val="GRAPHIC"/>
  <p:tag name="MH_ORDER" val="文本框 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336"/>
  <p:tag name="KSO_WM_UNIT_TYPE" val="l_i"/>
  <p:tag name="KSO_WM_UNIT_INDEX" val="1_2"/>
  <p:tag name="KSO_WM_UNIT_ID" val="custom160336_9*l_i*1_2"/>
  <p:tag name="KSO_WM_UNIT_CLEAR" val="1"/>
  <p:tag name="KSO_WM_UNIT_LAYERLEVEL" val="1_1"/>
  <p:tag name="KSO_WM_DIAGRAM_GROUP_CODE" val="l1-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336"/>
  <p:tag name="KSO_WM_UNIT_TYPE" val="l_i"/>
  <p:tag name="KSO_WM_UNIT_INDEX" val="1_3"/>
  <p:tag name="KSO_WM_UNIT_ID" val="custom160336_9*l_i*1_3"/>
  <p:tag name="KSO_WM_UNIT_CLEAR" val="1"/>
  <p:tag name="KSO_WM_UNIT_LAYERLEVEL" val="1_1"/>
  <p:tag name="KSO_WM_DIAGRAM_GROUP_CODE" val="l1-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336"/>
  <p:tag name="KSO_WM_UNIT_TYPE" val="l_i"/>
  <p:tag name="KSO_WM_UNIT_INDEX" val="1_4"/>
  <p:tag name="KSO_WM_UNIT_ID" val="custom160336_9*l_i*1_4"/>
  <p:tag name="KSO_WM_UNIT_CLEAR" val="1"/>
  <p:tag name="KSO_WM_UNIT_LAYERLEVEL" val="1_1"/>
  <p:tag name="KSO_WM_DIAGRAM_GROUP_CODE" val="l1-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9233147"/>
  <p:tag name="MH_LIBRARY" val="GRAPHIC"/>
  <p:tag name="MH_ORDER" val="文本框 1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9233147"/>
  <p:tag name="MH_LIBRARY" val="GRAPHIC"/>
  <p:tag name="MH_ORDER" val="文本框 1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9233147"/>
  <p:tag name="MH_LIBRARY" val="GRAPHIC"/>
  <p:tag name="MH_ORDER" val="文本框 1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9233147"/>
  <p:tag name="MH_LIBRARY" val="GRAPHIC"/>
  <p:tag name="MH_ORDER" val="文本框 19"/>
</p:tagLst>
</file>

<file path=ppt/theme/theme1.xml><?xml version="1.0" encoding="utf-8"?>
<a:theme xmlns:a="http://schemas.openxmlformats.org/drawingml/2006/main" name="2_默认设计模板">
  <a:themeElements>
    <a:clrScheme name="自定义 64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BA1E34"/>
      </a:accent1>
      <a:accent2>
        <a:srgbClr val="313D4D"/>
      </a:accent2>
      <a:accent3>
        <a:srgbClr val="425268"/>
      </a:accent3>
      <a:accent4>
        <a:srgbClr val="818181"/>
      </a:accent4>
      <a:accent5>
        <a:srgbClr val="A5A5A5"/>
      </a:accent5>
      <a:accent6>
        <a:srgbClr val="C9C9C9"/>
      </a:accent6>
      <a:hlink>
        <a:srgbClr val="4472C4"/>
      </a:hlink>
      <a:folHlink>
        <a:srgbClr val="BFBFBF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自定义 27">
      <a:dk1>
        <a:srgbClr val="3D3D3D"/>
      </a:dk1>
      <a:lt1>
        <a:srgbClr val="FFFFFF"/>
      </a:lt1>
      <a:dk2>
        <a:srgbClr val="7F7F7F"/>
      </a:dk2>
      <a:lt2>
        <a:srgbClr val="F6F6F6"/>
      </a:lt2>
      <a:accent1>
        <a:srgbClr val="BD2531"/>
      </a:accent1>
      <a:accent2>
        <a:srgbClr val="F45137"/>
      </a:accent2>
      <a:accent3>
        <a:srgbClr val="3F3F3F"/>
      </a:accent3>
      <a:accent4>
        <a:srgbClr val="7F7F7F"/>
      </a:accent4>
      <a:accent5>
        <a:srgbClr val="F45137"/>
      </a:accent5>
      <a:accent6>
        <a:srgbClr val="3D3D3D"/>
      </a:accent6>
      <a:hlink>
        <a:srgbClr val="BD2531"/>
      </a:hlink>
      <a:folHlink>
        <a:srgbClr val="3D3D3D"/>
      </a:folHlink>
    </a:clrScheme>
    <a:fontScheme name="kqvh3dl5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/>
        </a:defPPr>
      </a:lstStyle>
    </a:tx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默认设计模板">
  <a:themeElements>
    <a:clrScheme name="自定义 64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BA1E34"/>
      </a:accent1>
      <a:accent2>
        <a:srgbClr val="313D4D"/>
      </a:accent2>
      <a:accent3>
        <a:srgbClr val="425268"/>
      </a:accent3>
      <a:accent4>
        <a:srgbClr val="818181"/>
      </a:accent4>
      <a:accent5>
        <a:srgbClr val="A5A5A5"/>
      </a:accent5>
      <a:accent6>
        <a:srgbClr val="C9C9C9"/>
      </a:accent6>
      <a:hlink>
        <a:srgbClr val="4472C4"/>
      </a:hlink>
      <a:folHlink>
        <a:srgbClr val="BFBFBF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红黑简约商务（鲜红）" id="{8DA34C5F-241D-4A93-9668-B5662378E532}" vid="{0515B19C-9092-4CCD-BFE8-EF7CEBBF0184}"/>
    </a:ext>
  </a:extLst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64">
    <a:dk1>
      <a:srgbClr val="000000"/>
    </a:dk1>
    <a:lt1>
      <a:srgbClr val="FFFFFF"/>
    </a:lt1>
    <a:dk2>
      <a:srgbClr val="768395"/>
    </a:dk2>
    <a:lt2>
      <a:srgbClr val="F0F0F0"/>
    </a:lt2>
    <a:accent1>
      <a:srgbClr val="BA1E34"/>
    </a:accent1>
    <a:accent2>
      <a:srgbClr val="313D4D"/>
    </a:accent2>
    <a:accent3>
      <a:srgbClr val="425268"/>
    </a:accent3>
    <a:accent4>
      <a:srgbClr val="818181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自定义 64">
    <a:dk1>
      <a:srgbClr val="000000"/>
    </a:dk1>
    <a:lt1>
      <a:srgbClr val="FFFFFF"/>
    </a:lt1>
    <a:dk2>
      <a:srgbClr val="768395"/>
    </a:dk2>
    <a:lt2>
      <a:srgbClr val="F0F0F0"/>
    </a:lt2>
    <a:accent1>
      <a:srgbClr val="BA1E34"/>
    </a:accent1>
    <a:accent2>
      <a:srgbClr val="313D4D"/>
    </a:accent2>
    <a:accent3>
      <a:srgbClr val="425268"/>
    </a:accent3>
    <a:accent4>
      <a:srgbClr val="818181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自定义 64">
    <a:dk1>
      <a:srgbClr val="000000"/>
    </a:dk1>
    <a:lt1>
      <a:srgbClr val="FFFFFF"/>
    </a:lt1>
    <a:dk2>
      <a:srgbClr val="768395"/>
    </a:dk2>
    <a:lt2>
      <a:srgbClr val="F0F0F0"/>
    </a:lt2>
    <a:accent1>
      <a:srgbClr val="BA1E34"/>
    </a:accent1>
    <a:accent2>
      <a:srgbClr val="313D4D"/>
    </a:accent2>
    <a:accent3>
      <a:srgbClr val="425268"/>
    </a:accent3>
    <a:accent4>
      <a:srgbClr val="818181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自定义 64">
    <a:dk1>
      <a:srgbClr val="000000"/>
    </a:dk1>
    <a:lt1>
      <a:srgbClr val="FFFFFF"/>
    </a:lt1>
    <a:dk2>
      <a:srgbClr val="768395"/>
    </a:dk2>
    <a:lt2>
      <a:srgbClr val="F0F0F0"/>
    </a:lt2>
    <a:accent1>
      <a:srgbClr val="BA1E34"/>
    </a:accent1>
    <a:accent2>
      <a:srgbClr val="313D4D"/>
    </a:accent2>
    <a:accent3>
      <a:srgbClr val="425268"/>
    </a:accent3>
    <a:accent4>
      <a:srgbClr val="818181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自定义 64">
    <a:dk1>
      <a:srgbClr val="000000"/>
    </a:dk1>
    <a:lt1>
      <a:srgbClr val="FFFFFF"/>
    </a:lt1>
    <a:dk2>
      <a:srgbClr val="768395"/>
    </a:dk2>
    <a:lt2>
      <a:srgbClr val="F0F0F0"/>
    </a:lt2>
    <a:accent1>
      <a:srgbClr val="BA1E34"/>
    </a:accent1>
    <a:accent2>
      <a:srgbClr val="313D4D"/>
    </a:accent2>
    <a:accent3>
      <a:srgbClr val="425268"/>
    </a:accent3>
    <a:accent4>
      <a:srgbClr val="818181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自定义 64">
    <a:dk1>
      <a:srgbClr val="000000"/>
    </a:dk1>
    <a:lt1>
      <a:srgbClr val="FFFFFF"/>
    </a:lt1>
    <a:dk2>
      <a:srgbClr val="768395"/>
    </a:dk2>
    <a:lt2>
      <a:srgbClr val="F0F0F0"/>
    </a:lt2>
    <a:accent1>
      <a:srgbClr val="BA1E34"/>
    </a:accent1>
    <a:accent2>
      <a:srgbClr val="313D4D"/>
    </a:accent2>
    <a:accent3>
      <a:srgbClr val="425268"/>
    </a:accent3>
    <a:accent4>
      <a:srgbClr val="818181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自定义 64">
    <a:dk1>
      <a:srgbClr val="000000"/>
    </a:dk1>
    <a:lt1>
      <a:srgbClr val="FFFFFF"/>
    </a:lt1>
    <a:dk2>
      <a:srgbClr val="768395"/>
    </a:dk2>
    <a:lt2>
      <a:srgbClr val="F0F0F0"/>
    </a:lt2>
    <a:accent1>
      <a:srgbClr val="BA1E34"/>
    </a:accent1>
    <a:accent2>
      <a:srgbClr val="313D4D"/>
    </a:accent2>
    <a:accent3>
      <a:srgbClr val="425268"/>
    </a:accent3>
    <a:accent4>
      <a:srgbClr val="818181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自定义 64">
    <a:dk1>
      <a:srgbClr val="000000"/>
    </a:dk1>
    <a:lt1>
      <a:srgbClr val="FFFFFF"/>
    </a:lt1>
    <a:dk2>
      <a:srgbClr val="768395"/>
    </a:dk2>
    <a:lt2>
      <a:srgbClr val="F0F0F0"/>
    </a:lt2>
    <a:accent1>
      <a:srgbClr val="BA1E34"/>
    </a:accent1>
    <a:accent2>
      <a:srgbClr val="313D4D"/>
    </a:accent2>
    <a:accent3>
      <a:srgbClr val="425268"/>
    </a:accent3>
    <a:accent4>
      <a:srgbClr val="818181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自定义 64">
    <a:dk1>
      <a:srgbClr val="000000"/>
    </a:dk1>
    <a:lt1>
      <a:srgbClr val="FFFFFF"/>
    </a:lt1>
    <a:dk2>
      <a:srgbClr val="768395"/>
    </a:dk2>
    <a:lt2>
      <a:srgbClr val="F0F0F0"/>
    </a:lt2>
    <a:accent1>
      <a:srgbClr val="BA1E34"/>
    </a:accent1>
    <a:accent2>
      <a:srgbClr val="313D4D"/>
    </a:accent2>
    <a:accent3>
      <a:srgbClr val="425268"/>
    </a:accent3>
    <a:accent4>
      <a:srgbClr val="818181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自定义 64">
    <a:dk1>
      <a:srgbClr val="000000"/>
    </a:dk1>
    <a:lt1>
      <a:srgbClr val="FFFFFF"/>
    </a:lt1>
    <a:dk2>
      <a:srgbClr val="768395"/>
    </a:dk2>
    <a:lt2>
      <a:srgbClr val="F0F0F0"/>
    </a:lt2>
    <a:accent1>
      <a:srgbClr val="BA1E34"/>
    </a:accent1>
    <a:accent2>
      <a:srgbClr val="313D4D"/>
    </a:accent2>
    <a:accent3>
      <a:srgbClr val="425268"/>
    </a:accent3>
    <a:accent4>
      <a:srgbClr val="818181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自定义 64">
    <a:dk1>
      <a:srgbClr val="000000"/>
    </a:dk1>
    <a:lt1>
      <a:srgbClr val="FFFFFF"/>
    </a:lt1>
    <a:dk2>
      <a:srgbClr val="768395"/>
    </a:dk2>
    <a:lt2>
      <a:srgbClr val="F0F0F0"/>
    </a:lt2>
    <a:accent1>
      <a:srgbClr val="BA1E34"/>
    </a:accent1>
    <a:accent2>
      <a:srgbClr val="313D4D"/>
    </a:accent2>
    <a:accent3>
      <a:srgbClr val="425268"/>
    </a:accent3>
    <a:accent4>
      <a:srgbClr val="818181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64">
    <a:dk1>
      <a:srgbClr val="000000"/>
    </a:dk1>
    <a:lt1>
      <a:srgbClr val="FFFFFF"/>
    </a:lt1>
    <a:dk2>
      <a:srgbClr val="768395"/>
    </a:dk2>
    <a:lt2>
      <a:srgbClr val="F0F0F0"/>
    </a:lt2>
    <a:accent1>
      <a:srgbClr val="BA1E34"/>
    </a:accent1>
    <a:accent2>
      <a:srgbClr val="313D4D"/>
    </a:accent2>
    <a:accent3>
      <a:srgbClr val="425268"/>
    </a:accent3>
    <a:accent4>
      <a:srgbClr val="818181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自定义 64">
    <a:dk1>
      <a:srgbClr val="000000"/>
    </a:dk1>
    <a:lt1>
      <a:srgbClr val="FFFFFF"/>
    </a:lt1>
    <a:dk2>
      <a:srgbClr val="768395"/>
    </a:dk2>
    <a:lt2>
      <a:srgbClr val="F0F0F0"/>
    </a:lt2>
    <a:accent1>
      <a:srgbClr val="BA1E34"/>
    </a:accent1>
    <a:accent2>
      <a:srgbClr val="313D4D"/>
    </a:accent2>
    <a:accent3>
      <a:srgbClr val="425268"/>
    </a:accent3>
    <a:accent4>
      <a:srgbClr val="818181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自定义 64">
    <a:dk1>
      <a:srgbClr val="000000"/>
    </a:dk1>
    <a:lt1>
      <a:srgbClr val="FFFFFF"/>
    </a:lt1>
    <a:dk2>
      <a:srgbClr val="768395"/>
    </a:dk2>
    <a:lt2>
      <a:srgbClr val="F0F0F0"/>
    </a:lt2>
    <a:accent1>
      <a:srgbClr val="BA1E34"/>
    </a:accent1>
    <a:accent2>
      <a:srgbClr val="313D4D"/>
    </a:accent2>
    <a:accent3>
      <a:srgbClr val="425268"/>
    </a:accent3>
    <a:accent4>
      <a:srgbClr val="818181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22.xml><?xml version="1.0" encoding="utf-8"?>
<a:themeOverride xmlns:a="http://schemas.openxmlformats.org/drawingml/2006/main">
  <a:clrScheme name="自定义 64">
    <a:dk1>
      <a:srgbClr val="000000"/>
    </a:dk1>
    <a:lt1>
      <a:srgbClr val="FFFFFF"/>
    </a:lt1>
    <a:dk2>
      <a:srgbClr val="768395"/>
    </a:dk2>
    <a:lt2>
      <a:srgbClr val="F0F0F0"/>
    </a:lt2>
    <a:accent1>
      <a:srgbClr val="BA1E34"/>
    </a:accent1>
    <a:accent2>
      <a:srgbClr val="313D4D"/>
    </a:accent2>
    <a:accent3>
      <a:srgbClr val="425268"/>
    </a:accent3>
    <a:accent4>
      <a:srgbClr val="818181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64">
    <a:dk1>
      <a:srgbClr val="000000"/>
    </a:dk1>
    <a:lt1>
      <a:srgbClr val="FFFFFF"/>
    </a:lt1>
    <a:dk2>
      <a:srgbClr val="768395"/>
    </a:dk2>
    <a:lt2>
      <a:srgbClr val="F0F0F0"/>
    </a:lt2>
    <a:accent1>
      <a:srgbClr val="BA1E34"/>
    </a:accent1>
    <a:accent2>
      <a:srgbClr val="313D4D"/>
    </a:accent2>
    <a:accent3>
      <a:srgbClr val="425268"/>
    </a:accent3>
    <a:accent4>
      <a:srgbClr val="818181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64">
    <a:dk1>
      <a:srgbClr val="000000"/>
    </a:dk1>
    <a:lt1>
      <a:srgbClr val="FFFFFF"/>
    </a:lt1>
    <a:dk2>
      <a:srgbClr val="768395"/>
    </a:dk2>
    <a:lt2>
      <a:srgbClr val="F0F0F0"/>
    </a:lt2>
    <a:accent1>
      <a:srgbClr val="BA1E34"/>
    </a:accent1>
    <a:accent2>
      <a:srgbClr val="313D4D"/>
    </a:accent2>
    <a:accent3>
      <a:srgbClr val="425268"/>
    </a:accent3>
    <a:accent4>
      <a:srgbClr val="818181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自定义 64">
    <a:dk1>
      <a:srgbClr val="000000"/>
    </a:dk1>
    <a:lt1>
      <a:srgbClr val="FFFFFF"/>
    </a:lt1>
    <a:dk2>
      <a:srgbClr val="768395"/>
    </a:dk2>
    <a:lt2>
      <a:srgbClr val="F0F0F0"/>
    </a:lt2>
    <a:accent1>
      <a:srgbClr val="BA1E34"/>
    </a:accent1>
    <a:accent2>
      <a:srgbClr val="313D4D"/>
    </a:accent2>
    <a:accent3>
      <a:srgbClr val="425268"/>
    </a:accent3>
    <a:accent4>
      <a:srgbClr val="818181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自定义 64">
    <a:dk1>
      <a:srgbClr val="000000"/>
    </a:dk1>
    <a:lt1>
      <a:srgbClr val="FFFFFF"/>
    </a:lt1>
    <a:dk2>
      <a:srgbClr val="768395"/>
    </a:dk2>
    <a:lt2>
      <a:srgbClr val="F0F0F0"/>
    </a:lt2>
    <a:accent1>
      <a:srgbClr val="BA1E34"/>
    </a:accent1>
    <a:accent2>
      <a:srgbClr val="313D4D"/>
    </a:accent2>
    <a:accent3>
      <a:srgbClr val="425268"/>
    </a:accent3>
    <a:accent4>
      <a:srgbClr val="818181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自定义 64">
    <a:dk1>
      <a:srgbClr val="000000"/>
    </a:dk1>
    <a:lt1>
      <a:srgbClr val="FFFFFF"/>
    </a:lt1>
    <a:dk2>
      <a:srgbClr val="768395"/>
    </a:dk2>
    <a:lt2>
      <a:srgbClr val="F0F0F0"/>
    </a:lt2>
    <a:accent1>
      <a:srgbClr val="BA1E34"/>
    </a:accent1>
    <a:accent2>
      <a:srgbClr val="313D4D"/>
    </a:accent2>
    <a:accent3>
      <a:srgbClr val="425268"/>
    </a:accent3>
    <a:accent4>
      <a:srgbClr val="818181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自定义 64">
    <a:dk1>
      <a:srgbClr val="000000"/>
    </a:dk1>
    <a:lt1>
      <a:srgbClr val="FFFFFF"/>
    </a:lt1>
    <a:dk2>
      <a:srgbClr val="768395"/>
    </a:dk2>
    <a:lt2>
      <a:srgbClr val="F0F0F0"/>
    </a:lt2>
    <a:accent1>
      <a:srgbClr val="BA1E34"/>
    </a:accent1>
    <a:accent2>
      <a:srgbClr val="313D4D"/>
    </a:accent2>
    <a:accent3>
      <a:srgbClr val="425268"/>
    </a:accent3>
    <a:accent4>
      <a:srgbClr val="818181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自定义 64">
    <a:dk1>
      <a:srgbClr val="000000"/>
    </a:dk1>
    <a:lt1>
      <a:srgbClr val="FFFFFF"/>
    </a:lt1>
    <a:dk2>
      <a:srgbClr val="768395"/>
    </a:dk2>
    <a:lt2>
      <a:srgbClr val="F0F0F0"/>
    </a:lt2>
    <a:accent1>
      <a:srgbClr val="BA1E34"/>
    </a:accent1>
    <a:accent2>
      <a:srgbClr val="313D4D"/>
    </a:accent2>
    <a:accent3>
      <a:srgbClr val="425268"/>
    </a:accent3>
    <a:accent4>
      <a:srgbClr val="818181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红黑简约商务（鲜红）</Template>
  <TotalTime>107</TotalTime>
  <Words>1713</Words>
  <Application>Microsoft Office PowerPoint</Application>
  <PresentationFormat>自定义</PresentationFormat>
  <Paragraphs>309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FontAwesome</vt:lpstr>
      <vt:lpstr>Lifeline JL</vt:lpstr>
      <vt:lpstr>Microsoft YaHei</vt:lpstr>
      <vt:lpstr>Microsoft YaHei</vt:lpstr>
      <vt:lpstr>微软雅黑 Light</vt:lpstr>
      <vt:lpstr>Arial</vt:lpstr>
      <vt:lpstr>Calibri</vt:lpstr>
      <vt:lpstr>Century Gothic</vt:lpstr>
      <vt:lpstr>Impact</vt:lpstr>
      <vt:lpstr>Wingdings</vt:lpstr>
      <vt:lpstr>2_默认设计模板</vt:lpstr>
      <vt:lpstr>1_默认设计模板</vt:lpstr>
      <vt:lpstr>3_默认设计模板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天 下</cp:lastModifiedBy>
  <cp:revision>65</cp:revision>
  <dcterms:created xsi:type="dcterms:W3CDTF">2019-10-22T07:13:00Z</dcterms:created>
  <dcterms:modified xsi:type="dcterms:W3CDTF">2021-01-25T13:08:03Z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2052-11.1.0.9141</vt:lpwstr>
  </property>
</Properties>
</file>