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</p:sldIdLst>
  <p:sldSz cx="9144000" cy="5143500" type="screen16x9"/>
  <p:notesSz cx="6858000" cy="9144000"/>
  <p:defaultTextStyle>
    <a:defPPr>
      <a:defRPr lang="zh-CN"/>
    </a:defPPr>
    <a:lvl1pPr algn="l" defTabSz="71310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55600" indent="101600" algn="l" defTabSz="71310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713105" indent="201930" algn="l" defTabSz="71310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68705" indent="303530" algn="l" defTabSz="71310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425575" indent="403225" algn="l" defTabSz="713105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54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0F16"/>
    <a:srgbClr val="FB2D17"/>
    <a:srgbClr val="404040"/>
    <a:srgbClr val="E8E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1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630" y="114"/>
      </p:cViewPr>
      <p:guideLst>
        <p:guide orient="horz" pos="1620"/>
        <p:guide pos="54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59454-ACB7-4319-A1CB-C813578B4A5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13043-95A4-4D5E-AA92-7E05927B02FE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8C860B-3F2D-46D4-964C-F5D902E89EA7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BDEF9-59D5-4733-B6BE-DC42A2E45C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C7BDB-31E0-443B-A267-FC401106EE1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3DA26B-CEE5-4485-A0DA-19D43903C6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272975-B673-4619-A812-9982EACB7E7E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3FC78-E8D1-4C22-9FFF-83069D86592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7A367F-E60C-423C-9032-99CB1822C239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E88F8-5215-4915-B833-684230F126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D19847-193B-4423-8668-19FB86A549A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8CB1D0-FC64-4FCF-AAFC-038C2F82CCB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D2EC00-C2AE-472B-B489-F94A13E2A2E1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4423DC-BC95-403E-B5A3-C3DD49AF8B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5933F8-E8A5-4B0D-B288-56AFDF5BB6BF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7DD91-C88C-465D-AD76-9917677A3E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1AE6E9-C30F-4925-A99E-08994498B835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BB25B3-3391-4885-B3F3-B749CC2C32A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0CB9D6-9B86-4EB1-9FEB-FFC9A8921A48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32FE18-34CB-4001-9DEC-01FA15D4BA9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977556-A389-4920-8E30-791C595DFA93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EB4EE-2851-43E4-9696-9C33F6E667B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BC6243-0EDA-40C0-B470-03578F894A8A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B4B82-8110-49CE-AE6B-E8C8841B14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432E10-B8AE-4767-947F-046CA5A715B6}" type="datetimeFigureOut">
              <a:rPr lang="zh-CN" altLang="en-US" smtClean="0"/>
              <a:t>2021/1/4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78F71A-DD45-4DE5-971A-5DF4804D0A5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2420300" y="3167069"/>
            <a:ext cx="448199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000" b="1" spc="270" dirty="0">
                <a:solidFill>
                  <a:schemeClr val="tx1">
                    <a:lumMod val="95000"/>
                    <a:lumOff val="5000"/>
                  </a:schemeClr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写书法的六大好处</a:t>
            </a:r>
          </a:p>
        </p:txBody>
      </p:sp>
      <p:pic>
        <p:nvPicPr>
          <p:cNvPr id="2052" name="图片 1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04" y="567214"/>
            <a:ext cx="4460558" cy="255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3817620" y="3989858"/>
            <a:ext cx="1831014" cy="28687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65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 By:@</a:t>
            </a:r>
            <a:r>
              <a:rPr lang="zh-CN" altLang="en-US" sz="1265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花生</a:t>
            </a:r>
            <a:r>
              <a:rPr lang="en-US" altLang="zh-CN" sz="1265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PPTer —</a:t>
            </a:r>
            <a:endParaRPr lang="zh-CN" altLang="en-US" sz="1265" b="1" dirty="0">
              <a:solidFill>
                <a:srgbClr val="9F0F1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120390" y="3989857"/>
            <a:ext cx="2994660" cy="277178"/>
          </a:xfrm>
          <a:prstGeom prst="rect">
            <a:avLst/>
          </a:prstGeom>
          <a:noFill/>
          <a:ln>
            <a:solidFill>
              <a:srgbClr val="9F0F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五边形 23"/>
          <p:cNvSpPr/>
          <p:nvPr/>
        </p:nvSpPr>
        <p:spPr>
          <a:xfrm>
            <a:off x="-1990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3076" name="图片 2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4230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图片 1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430" y="1434465"/>
            <a:ext cx="19145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图片 1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602" y="1434465"/>
            <a:ext cx="1914525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图片 1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435" y="1473042"/>
            <a:ext cx="1914525" cy="1873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矩形 24"/>
          <p:cNvSpPr/>
          <p:nvPr/>
        </p:nvSpPr>
        <p:spPr>
          <a:xfrm>
            <a:off x="1147287" y="4143375"/>
            <a:ext cx="6283643" cy="5981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通过观察、分析点、横、竖、撇、捺、折的形状特点，书写方法，形式效果等，来完成每个字的书写过程。长此以往，书写者的观察能力、分析能力、表达能力必定得到发展。</a:t>
            </a:r>
            <a:endParaRPr lang="zh-CN" altLang="en-US" sz="1265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81" name="图片 2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668"/>
          <a:stretch>
            <a:fillRect/>
          </a:stretch>
        </p:blipFill>
        <p:spPr bwMode="auto">
          <a:xfrm>
            <a:off x="-2448878" y="1134428"/>
            <a:ext cx="1645920" cy="102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902409" y="598647"/>
            <a:ext cx="3178968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可以培养：</a:t>
            </a:r>
            <a:r>
              <a:rPr lang="zh-CN" altLang="en-US" sz="2160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          </a:t>
            </a:r>
          </a:p>
        </p:txBody>
      </p:sp>
      <p:sp>
        <p:nvSpPr>
          <p:cNvPr id="27" name="椭圆 26"/>
          <p:cNvSpPr/>
          <p:nvPr/>
        </p:nvSpPr>
        <p:spPr>
          <a:xfrm>
            <a:off x="359484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084" name="文本框 27"/>
          <p:cNvSpPr txBox="1">
            <a:spLocks noChangeArrowheads="1"/>
          </p:cNvSpPr>
          <p:nvPr/>
        </p:nvSpPr>
        <p:spPr bwMode="auto">
          <a:xfrm>
            <a:off x="340910" y="532925"/>
            <a:ext cx="538930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 dirty="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一</a:t>
            </a:r>
          </a:p>
        </p:txBody>
      </p:sp>
      <p:sp>
        <p:nvSpPr>
          <p:cNvPr id="29" name="椭圆 28"/>
          <p:cNvSpPr/>
          <p:nvPr/>
        </p:nvSpPr>
        <p:spPr>
          <a:xfrm>
            <a:off x="393774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1" name="矩形 30"/>
          <p:cNvSpPr/>
          <p:nvPr/>
        </p:nvSpPr>
        <p:spPr>
          <a:xfrm>
            <a:off x="4" y="4189095"/>
            <a:ext cx="690087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2" name="矩形 31"/>
          <p:cNvSpPr/>
          <p:nvPr/>
        </p:nvSpPr>
        <p:spPr>
          <a:xfrm>
            <a:off x="7942422" y="4189095"/>
            <a:ext cx="1201578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3088" name="图片 33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10" y="1811655"/>
            <a:ext cx="1240155" cy="12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9" name="图片 3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773" y="1854518"/>
            <a:ext cx="1240155" cy="123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0" name="图片 3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369" y="1821657"/>
            <a:ext cx="1240155" cy="123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1780222" y="2005965"/>
            <a:ext cx="887102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观察</a:t>
            </a:r>
            <a:endParaRPr lang="en-US" altLang="zh-CN" sz="2520" b="1" spc="270" dirty="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能力</a:t>
            </a:r>
            <a:endParaRPr lang="zh-CN" altLang="en-US" sz="2520" spc="270" dirty="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117657" y="2035969"/>
            <a:ext cx="887102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分析</a:t>
            </a:r>
            <a:endParaRPr lang="en-US" altLang="zh-CN" sz="2520" b="1" spc="270" dirty="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能力</a:t>
            </a:r>
          </a:p>
        </p:txBody>
      </p:sp>
      <p:sp>
        <p:nvSpPr>
          <p:cNvPr id="20" name="矩形 19"/>
          <p:cNvSpPr/>
          <p:nvPr/>
        </p:nvSpPr>
        <p:spPr>
          <a:xfrm>
            <a:off x="6592253" y="2014538"/>
            <a:ext cx="885499" cy="8679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表达</a:t>
            </a:r>
            <a:endParaRPr lang="en-US" altLang="zh-CN" sz="2520" b="1" spc="270" dirty="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</a:endParaRPr>
          </a:p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520" b="1" spc="27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能力</a:t>
            </a:r>
          </a:p>
        </p:txBody>
      </p:sp>
      <p:pic>
        <p:nvPicPr>
          <p:cNvPr id="3094" name="图片 3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43" t="10867" r="51891" b="52858"/>
          <a:stretch>
            <a:fillRect/>
          </a:stretch>
        </p:blipFill>
        <p:spPr bwMode="auto">
          <a:xfrm>
            <a:off x="7779890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077278" y="4157662"/>
            <a:ext cx="6407944" cy="5981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书法是一项十分精细的活动。要想把字写好，须得全神贯注，凝神静气，仔细观察字的结构，并要脑、眼、手相应，准确控制运笔的轻重缓急。</a:t>
            </a:r>
          </a:p>
        </p:txBody>
      </p:sp>
      <p:sp>
        <p:nvSpPr>
          <p:cNvPr id="8" name="五边形 7"/>
          <p:cNvSpPr/>
          <p:nvPr/>
        </p:nvSpPr>
        <p:spPr>
          <a:xfrm>
            <a:off x="2013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9" name="矩形 8"/>
          <p:cNvSpPr/>
          <p:nvPr/>
        </p:nvSpPr>
        <p:spPr>
          <a:xfrm>
            <a:off x="906412" y="598647"/>
            <a:ext cx="366903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能养成好品质：</a:t>
            </a:r>
            <a:r>
              <a:rPr lang="zh-CN" altLang="en-US" sz="2160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          </a:t>
            </a:r>
          </a:p>
        </p:txBody>
      </p:sp>
      <p:pic>
        <p:nvPicPr>
          <p:cNvPr id="4102" name="图片 9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8233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椭圆 10"/>
          <p:cNvSpPr/>
          <p:nvPr/>
        </p:nvSpPr>
        <p:spPr>
          <a:xfrm>
            <a:off x="363487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4104" name="文本框 11"/>
          <p:cNvSpPr txBox="1">
            <a:spLocks noChangeArrowheads="1"/>
          </p:cNvSpPr>
          <p:nvPr/>
        </p:nvSpPr>
        <p:spPr bwMode="auto">
          <a:xfrm>
            <a:off x="344912" y="532925"/>
            <a:ext cx="545342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二</a:t>
            </a:r>
          </a:p>
        </p:txBody>
      </p:sp>
      <p:sp>
        <p:nvSpPr>
          <p:cNvPr id="13" name="椭圆 12"/>
          <p:cNvSpPr/>
          <p:nvPr/>
        </p:nvSpPr>
        <p:spPr>
          <a:xfrm>
            <a:off x="397777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1" name="矩形 20"/>
          <p:cNvSpPr/>
          <p:nvPr/>
        </p:nvSpPr>
        <p:spPr>
          <a:xfrm>
            <a:off x="-3383" y="4189095"/>
            <a:ext cx="555784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2" name="矩形 21"/>
          <p:cNvSpPr/>
          <p:nvPr/>
        </p:nvSpPr>
        <p:spPr>
          <a:xfrm>
            <a:off x="7945805" y="4189095"/>
            <a:ext cx="1201578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4108" name="图片 16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"/>
          <a:stretch>
            <a:fillRect/>
          </a:stretch>
        </p:blipFill>
        <p:spPr bwMode="auto">
          <a:xfrm>
            <a:off x="1323023" y="1868805"/>
            <a:ext cx="1558767" cy="140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图片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"/>
          <a:stretch>
            <a:fillRect/>
          </a:stretch>
        </p:blipFill>
        <p:spPr bwMode="auto">
          <a:xfrm>
            <a:off x="2843213" y="1868805"/>
            <a:ext cx="1558767" cy="140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图片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"/>
          <a:stretch>
            <a:fillRect/>
          </a:stretch>
        </p:blipFill>
        <p:spPr bwMode="auto">
          <a:xfrm>
            <a:off x="4414838" y="1868805"/>
            <a:ext cx="1557338" cy="1403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图片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"/>
          <a:stretch>
            <a:fillRect/>
          </a:stretch>
        </p:blipFill>
        <p:spPr bwMode="auto">
          <a:xfrm>
            <a:off x="5999322" y="1890237"/>
            <a:ext cx="1558766" cy="1404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椭圆 22"/>
          <p:cNvSpPr/>
          <p:nvPr/>
        </p:nvSpPr>
        <p:spPr>
          <a:xfrm>
            <a:off x="1701642" y="2140268"/>
            <a:ext cx="904398" cy="904399"/>
          </a:xfrm>
          <a:prstGeom prst="ellipse">
            <a:avLst/>
          </a:prstGeom>
          <a:solidFill>
            <a:srgbClr val="E8E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4" name="椭圆 23"/>
          <p:cNvSpPr/>
          <p:nvPr/>
        </p:nvSpPr>
        <p:spPr>
          <a:xfrm>
            <a:off x="3213259" y="2140268"/>
            <a:ext cx="905828" cy="904399"/>
          </a:xfrm>
          <a:prstGeom prst="ellipse">
            <a:avLst/>
          </a:prstGeom>
          <a:solidFill>
            <a:srgbClr val="E8E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5" name="椭圆 24"/>
          <p:cNvSpPr/>
          <p:nvPr/>
        </p:nvSpPr>
        <p:spPr>
          <a:xfrm>
            <a:off x="4790600" y="2140268"/>
            <a:ext cx="904398" cy="904399"/>
          </a:xfrm>
          <a:prstGeom prst="ellipse">
            <a:avLst/>
          </a:prstGeom>
          <a:solidFill>
            <a:srgbClr val="E8E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6" name="椭圆 25"/>
          <p:cNvSpPr/>
          <p:nvPr/>
        </p:nvSpPr>
        <p:spPr>
          <a:xfrm>
            <a:off x="6399372" y="2140268"/>
            <a:ext cx="905828" cy="904399"/>
          </a:xfrm>
          <a:prstGeom prst="ellipse">
            <a:avLst/>
          </a:prstGeom>
          <a:solidFill>
            <a:srgbClr val="E8E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2" name="椭圆 31"/>
          <p:cNvSpPr/>
          <p:nvPr/>
        </p:nvSpPr>
        <p:spPr>
          <a:xfrm>
            <a:off x="1755934" y="2205990"/>
            <a:ext cx="774383" cy="775812"/>
          </a:xfrm>
          <a:prstGeom prst="ellipse">
            <a:avLst/>
          </a:prstGeom>
          <a:solidFill>
            <a:srgbClr val="E8E9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3" name="椭圆 32"/>
          <p:cNvSpPr/>
          <p:nvPr/>
        </p:nvSpPr>
        <p:spPr>
          <a:xfrm>
            <a:off x="3268980" y="2190274"/>
            <a:ext cx="775812" cy="774383"/>
          </a:xfrm>
          <a:prstGeom prst="ellipse">
            <a:avLst/>
          </a:prstGeom>
          <a:solidFill>
            <a:srgbClr val="E8E9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4" name="椭圆 33"/>
          <p:cNvSpPr/>
          <p:nvPr/>
        </p:nvSpPr>
        <p:spPr>
          <a:xfrm>
            <a:off x="4849178" y="2190274"/>
            <a:ext cx="775812" cy="774383"/>
          </a:xfrm>
          <a:prstGeom prst="ellipse">
            <a:avLst/>
          </a:prstGeom>
          <a:solidFill>
            <a:srgbClr val="E8E9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35" name="椭圆 34"/>
          <p:cNvSpPr/>
          <p:nvPr/>
        </p:nvSpPr>
        <p:spPr>
          <a:xfrm>
            <a:off x="6466523" y="2205990"/>
            <a:ext cx="775812" cy="775812"/>
          </a:xfrm>
          <a:prstGeom prst="ellipse">
            <a:avLst/>
          </a:prstGeom>
          <a:solidFill>
            <a:srgbClr val="E8E9E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4120" name="图片 40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489" y="2064544"/>
            <a:ext cx="1054418" cy="104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1" name="矩形 27"/>
          <p:cNvSpPr>
            <a:spLocks noChangeArrowheads="1"/>
          </p:cNvSpPr>
          <p:nvPr/>
        </p:nvSpPr>
        <p:spPr bwMode="auto">
          <a:xfrm>
            <a:off x="1744505" y="2353152"/>
            <a:ext cx="81624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20" b="1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  <a:cs typeface="经典粗仿黑" pitchFamily="49" charset="-122"/>
              </a:rPr>
              <a:t>细致</a:t>
            </a:r>
            <a:endParaRPr lang="zh-CN" altLang="en-US" sz="252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  <a:cs typeface="经典粗仿黑" pitchFamily="49" charset="-122"/>
            </a:endParaRPr>
          </a:p>
        </p:txBody>
      </p:sp>
      <p:pic>
        <p:nvPicPr>
          <p:cNvPr id="4122" name="图片 37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7733" y="2081689"/>
            <a:ext cx="1055847" cy="1048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3" name="图片 3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79" y="2068830"/>
            <a:ext cx="1054418" cy="10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24" name="图片 39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5077" y="2068830"/>
            <a:ext cx="1055846" cy="105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25" name="矩形 28"/>
          <p:cNvSpPr>
            <a:spLocks noChangeArrowheads="1"/>
          </p:cNvSpPr>
          <p:nvPr/>
        </p:nvSpPr>
        <p:spPr bwMode="auto">
          <a:xfrm>
            <a:off x="4827747" y="2373155"/>
            <a:ext cx="822661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20" b="1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  <a:cs typeface="经典粗仿黑" pitchFamily="49" charset="-122"/>
              </a:rPr>
              <a:t>专注</a:t>
            </a:r>
            <a:endParaRPr lang="zh-CN" altLang="en-US" sz="252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  <a:cs typeface="经典粗仿黑" pitchFamily="49" charset="-122"/>
            </a:endParaRPr>
          </a:p>
        </p:txBody>
      </p:sp>
      <p:sp>
        <p:nvSpPr>
          <p:cNvPr id="4126" name="矩形 29"/>
          <p:cNvSpPr>
            <a:spLocks noChangeArrowheads="1"/>
          </p:cNvSpPr>
          <p:nvPr/>
        </p:nvSpPr>
        <p:spPr bwMode="auto">
          <a:xfrm>
            <a:off x="3240406" y="2351723"/>
            <a:ext cx="81624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20" b="1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  <a:cs typeface="经典粗仿黑" pitchFamily="49" charset="-122"/>
              </a:rPr>
              <a:t>沉着</a:t>
            </a:r>
            <a:endParaRPr lang="zh-CN" altLang="en-US" sz="252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  <a:cs typeface="经典粗仿黑" pitchFamily="49" charset="-122"/>
            </a:endParaRPr>
          </a:p>
        </p:txBody>
      </p:sp>
      <p:sp>
        <p:nvSpPr>
          <p:cNvPr id="4127" name="矩形 30"/>
          <p:cNvSpPr>
            <a:spLocks noChangeArrowheads="1"/>
          </p:cNvSpPr>
          <p:nvPr/>
        </p:nvSpPr>
        <p:spPr bwMode="auto">
          <a:xfrm>
            <a:off x="6446521" y="2374583"/>
            <a:ext cx="816249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520" b="1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  <a:cs typeface="经典粗仿黑" pitchFamily="49" charset="-122"/>
              </a:rPr>
              <a:t>持久</a:t>
            </a:r>
            <a:endParaRPr lang="zh-CN" altLang="en-US" sz="2520">
              <a:solidFill>
                <a:srgbClr val="9F0F16"/>
              </a:solidFill>
              <a:latin typeface="叶根友刀锋黑草" panose="02010601030101010101" pitchFamily="2" charset="-122"/>
              <a:ea typeface="叶根友刀锋黑草" panose="02010601030101010101" pitchFamily="2" charset="-122"/>
              <a:cs typeface="经典粗仿黑" pitchFamily="49" charset="-122"/>
            </a:endParaRPr>
          </a:p>
        </p:txBody>
      </p:sp>
      <p:pic>
        <p:nvPicPr>
          <p:cNvPr id="4128" name="图片 35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8" t="9424" r="73486" b="54301"/>
          <a:stretch>
            <a:fillRect/>
          </a:stretch>
        </p:blipFill>
        <p:spPr bwMode="auto">
          <a:xfrm>
            <a:off x="7753719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五边形 20"/>
          <p:cNvSpPr/>
          <p:nvPr/>
        </p:nvSpPr>
        <p:spPr>
          <a:xfrm>
            <a:off x="-4759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5124" name="图片 2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1461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矩形 6"/>
          <p:cNvSpPr/>
          <p:nvPr/>
        </p:nvSpPr>
        <p:spPr>
          <a:xfrm>
            <a:off x="457200" y="4189095"/>
            <a:ext cx="555784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8" name="矩形 7"/>
          <p:cNvSpPr/>
          <p:nvPr/>
        </p:nvSpPr>
        <p:spPr>
          <a:xfrm>
            <a:off x="6155055" y="4189095"/>
            <a:ext cx="2531745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9" name="矩形 8"/>
          <p:cNvSpPr/>
          <p:nvPr/>
        </p:nvSpPr>
        <p:spPr>
          <a:xfrm>
            <a:off x="1200150" y="1643062"/>
            <a:ext cx="6199347" cy="1609671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       因为汉字是由线条组成的、具有审美价值的方块文字。书法实际上是以结构的疏密、点画的轻重、运笔的疾缓来抒发情感和描写意境的。 在练习过程中，首先，要按正确的笔顺去写，注意笔画间呼应的规律，力求先将字写正确、规范、整洁，再是美观；进而，通过名贴欣赏和书法技能学习，逐步感受到汉字的形体美，树立正确的审美观，懂得什么是美的，怎样才能更美；最后，美感染了练习者，就会激发追求美、创造美的欲望。</a:t>
            </a:r>
          </a:p>
        </p:txBody>
      </p:sp>
      <p:pic>
        <p:nvPicPr>
          <p:cNvPr id="5128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565" y="3689033"/>
            <a:ext cx="898684" cy="1005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图片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238" y="3689033"/>
            <a:ext cx="942975" cy="101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图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973" y="3689033"/>
            <a:ext cx="901542" cy="1020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图片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0505" y="3689033"/>
            <a:ext cx="1011555" cy="1018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图片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924" y="3689033"/>
            <a:ext cx="917258" cy="100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椭圆 9"/>
          <p:cNvSpPr/>
          <p:nvPr/>
        </p:nvSpPr>
        <p:spPr>
          <a:xfrm>
            <a:off x="356715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5134" name="文本框 10"/>
          <p:cNvSpPr txBox="1">
            <a:spLocks noChangeArrowheads="1"/>
          </p:cNvSpPr>
          <p:nvPr/>
        </p:nvSpPr>
        <p:spPr bwMode="auto">
          <a:xfrm>
            <a:off x="338141" y="532925"/>
            <a:ext cx="542136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三</a:t>
            </a:r>
          </a:p>
        </p:txBody>
      </p:sp>
      <p:sp>
        <p:nvSpPr>
          <p:cNvPr id="12" name="椭圆 11"/>
          <p:cNvSpPr/>
          <p:nvPr/>
        </p:nvSpPr>
        <p:spPr>
          <a:xfrm>
            <a:off x="391005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14" name="矩形 13"/>
          <p:cNvSpPr/>
          <p:nvPr/>
        </p:nvSpPr>
        <p:spPr>
          <a:xfrm>
            <a:off x="895353" y="611505"/>
            <a:ext cx="411480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可以培养审美情趣</a:t>
            </a:r>
          </a:p>
        </p:txBody>
      </p:sp>
      <p:pic>
        <p:nvPicPr>
          <p:cNvPr id="5137" name="图片 2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4" t="11348" r="30951" b="52377"/>
          <a:stretch>
            <a:fillRect/>
          </a:stretch>
        </p:blipFill>
        <p:spPr bwMode="auto">
          <a:xfrm>
            <a:off x="7760494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五边形 20"/>
          <p:cNvSpPr/>
          <p:nvPr/>
        </p:nvSpPr>
        <p:spPr>
          <a:xfrm>
            <a:off x="-4762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6148" name="图片 2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1458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-3385" y="3924777"/>
            <a:ext cx="555784" cy="76009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9" name="矩形 8"/>
          <p:cNvSpPr/>
          <p:nvPr/>
        </p:nvSpPr>
        <p:spPr>
          <a:xfrm>
            <a:off x="8194407" y="3924777"/>
            <a:ext cx="952976" cy="760095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10" name="椭圆 9"/>
          <p:cNvSpPr/>
          <p:nvPr/>
        </p:nvSpPr>
        <p:spPr>
          <a:xfrm>
            <a:off x="356712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6152" name="文本框 10"/>
          <p:cNvSpPr txBox="1">
            <a:spLocks noChangeArrowheads="1"/>
          </p:cNvSpPr>
          <p:nvPr/>
        </p:nvSpPr>
        <p:spPr bwMode="auto">
          <a:xfrm>
            <a:off x="338138" y="532925"/>
            <a:ext cx="553357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四</a:t>
            </a:r>
          </a:p>
        </p:txBody>
      </p:sp>
      <p:sp>
        <p:nvSpPr>
          <p:cNvPr id="12" name="椭圆 11"/>
          <p:cNvSpPr/>
          <p:nvPr/>
        </p:nvSpPr>
        <p:spPr>
          <a:xfrm>
            <a:off x="391002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13" name="矩形 12"/>
          <p:cNvSpPr/>
          <p:nvPr/>
        </p:nvSpPr>
        <p:spPr>
          <a:xfrm>
            <a:off x="956787" y="590074"/>
            <a:ext cx="3927633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发展健康个性，勇于创新</a:t>
            </a:r>
          </a:p>
        </p:txBody>
      </p:sp>
      <p:sp>
        <p:nvSpPr>
          <p:cNvPr id="14" name="矩形 13"/>
          <p:cNvSpPr/>
          <p:nvPr/>
        </p:nvSpPr>
        <p:spPr>
          <a:xfrm>
            <a:off x="1092994" y="3924777"/>
            <a:ext cx="6640830" cy="85100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艺术的生命在于个性，这一领域向来都有接纳各种美的雅量，学着去欣赏、接纳别人心目中的美的同时，人们可以根据自己的喜好，取长补短来滋长你心目中的美；其次，在这一领域推崇创新，追求个性化！ </a:t>
            </a:r>
          </a:p>
        </p:txBody>
      </p:sp>
      <p:pic>
        <p:nvPicPr>
          <p:cNvPr id="6156" name="图片 18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859" y="1993107"/>
            <a:ext cx="1240155" cy="123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7" name="图片 14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2"/>
          <a:stretch>
            <a:fillRect/>
          </a:stretch>
        </p:blipFill>
        <p:spPr bwMode="auto">
          <a:xfrm>
            <a:off x="2108835" y="1933099"/>
            <a:ext cx="1693069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矩形 16"/>
          <p:cNvSpPr/>
          <p:nvPr/>
        </p:nvSpPr>
        <p:spPr>
          <a:xfrm>
            <a:off x="2426018" y="2347437"/>
            <a:ext cx="1049326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80" b="1" spc="54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个性</a:t>
            </a:r>
            <a:endParaRPr lang="zh-CN" altLang="en-US" sz="2520" dirty="0">
              <a:solidFill>
                <a:srgbClr val="9F0F16"/>
              </a:solidFill>
              <a:latin typeface="+mn-lt"/>
              <a:ea typeface="+mn-ea"/>
            </a:endParaRPr>
          </a:p>
        </p:txBody>
      </p:sp>
      <p:pic>
        <p:nvPicPr>
          <p:cNvPr id="6159" name="图片 19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02" y="2055972"/>
            <a:ext cx="1240155" cy="1233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60" name="图片 15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2"/>
          <a:stretch>
            <a:fillRect/>
          </a:stretch>
        </p:blipFill>
        <p:spPr bwMode="auto">
          <a:xfrm rot="-2963215">
            <a:off x="4647010" y="1933814"/>
            <a:ext cx="1693068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矩形 17"/>
          <p:cNvSpPr/>
          <p:nvPr/>
        </p:nvSpPr>
        <p:spPr>
          <a:xfrm>
            <a:off x="4922045" y="2386013"/>
            <a:ext cx="1044517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80" b="1" spc="54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创新</a:t>
            </a:r>
            <a:endParaRPr lang="zh-CN" altLang="en-US" sz="2520" dirty="0">
              <a:solidFill>
                <a:srgbClr val="9F0F16"/>
              </a:solidFill>
              <a:latin typeface="+mn-lt"/>
              <a:ea typeface="+mn-ea"/>
            </a:endParaRPr>
          </a:p>
        </p:txBody>
      </p:sp>
      <p:pic>
        <p:nvPicPr>
          <p:cNvPr id="6162" name="图片 2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651" t="12311" r="9683" b="51414"/>
          <a:stretch>
            <a:fillRect/>
          </a:stretch>
        </p:blipFill>
        <p:spPr bwMode="auto">
          <a:xfrm>
            <a:off x="7801136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五边形 12"/>
          <p:cNvSpPr/>
          <p:nvPr/>
        </p:nvSpPr>
        <p:spPr>
          <a:xfrm>
            <a:off x="2016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7172" name="图片 1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8236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63490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7174" name="文本框 9"/>
          <p:cNvSpPr txBox="1">
            <a:spLocks noChangeArrowheads="1"/>
          </p:cNvSpPr>
          <p:nvPr/>
        </p:nvSpPr>
        <p:spPr bwMode="auto">
          <a:xfrm>
            <a:off x="344916" y="532925"/>
            <a:ext cx="546945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五</a:t>
            </a:r>
          </a:p>
        </p:txBody>
      </p:sp>
      <p:sp>
        <p:nvSpPr>
          <p:cNvPr id="11" name="椭圆 10"/>
          <p:cNvSpPr/>
          <p:nvPr/>
        </p:nvSpPr>
        <p:spPr>
          <a:xfrm>
            <a:off x="397780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0" name="矩形 19"/>
          <p:cNvSpPr/>
          <p:nvPr/>
        </p:nvSpPr>
        <p:spPr>
          <a:xfrm>
            <a:off x="973566" y="594360"/>
            <a:ext cx="356616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对中华民族文化的热爱</a:t>
            </a:r>
          </a:p>
        </p:txBody>
      </p:sp>
      <p:sp>
        <p:nvSpPr>
          <p:cNvPr id="21" name="矩形 20"/>
          <p:cNvSpPr/>
          <p:nvPr/>
        </p:nvSpPr>
        <p:spPr>
          <a:xfrm>
            <a:off x="1420178" y="1873092"/>
            <a:ext cx="5883593" cy="1316707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每一个汉字都积淀着中华民族几千年的</a:t>
            </a:r>
            <a:r>
              <a:rPr lang="zh-CN" altLang="en-US" sz="3240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睿智</a:t>
            </a: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与</a:t>
            </a:r>
            <a:r>
              <a:rPr lang="zh-CN" altLang="en-US" sz="3240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精髓</a:t>
            </a: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，更凝聚着一种</a:t>
            </a:r>
            <a:r>
              <a:rPr lang="zh-CN" altLang="en-US" sz="2880" b="1" dirty="0">
                <a:solidFill>
                  <a:srgbClr val="9F0F1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民族精神</a:t>
            </a: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5" name="矩形 24"/>
          <p:cNvSpPr/>
          <p:nvPr/>
        </p:nvSpPr>
        <p:spPr>
          <a:xfrm>
            <a:off x="2016" y="4189095"/>
            <a:ext cx="9141984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7179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60" t="52249" r="45674" b="11476"/>
          <a:stretch>
            <a:fillRect/>
          </a:stretch>
        </p:blipFill>
        <p:spPr bwMode="auto">
          <a:xfrm>
            <a:off x="7746946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五边形 15"/>
          <p:cNvSpPr/>
          <p:nvPr/>
        </p:nvSpPr>
        <p:spPr>
          <a:xfrm>
            <a:off x="2014" y="541497"/>
            <a:ext cx="5670709" cy="521493"/>
          </a:xfrm>
          <a:prstGeom prst="homePlat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8196" name="图片 16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EBEBEB"/>
              </a:clrFrom>
              <a:clrTo>
                <a:srgbClr val="EBEBE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0"/>
          <a:stretch>
            <a:fillRect/>
          </a:stretch>
        </p:blipFill>
        <p:spPr bwMode="auto">
          <a:xfrm rot="-923798">
            <a:off x="4048234" y="-431482"/>
            <a:ext cx="3248978" cy="18773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63488" y="558642"/>
            <a:ext cx="474345" cy="47434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8198" name="文本框 9"/>
          <p:cNvSpPr txBox="1">
            <a:spLocks noChangeArrowheads="1"/>
          </p:cNvSpPr>
          <p:nvPr/>
        </p:nvSpPr>
        <p:spPr bwMode="auto">
          <a:xfrm>
            <a:off x="344914" y="532925"/>
            <a:ext cx="543739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80">
                <a:solidFill>
                  <a:srgbClr val="404040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六</a:t>
            </a:r>
          </a:p>
        </p:txBody>
      </p:sp>
      <p:sp>
        <p:nvSpPr>
          <p:cNvPr id="11" name="椭圆 10"/>
          <p:cNvSpPr/>
          <p:nvPr/>
        </p:nvSpPr>
        <p:spPr>
          <a:xfrm>
            <a:off x="397778" y="592932"/>
            <a:ext cx="405765" cy="407193"/>
          </a:xfrm>
          <a:prstGeom prst="ellipse">
            <a:avLst/>
          </a:prstGeom>
          <a:noFill/>
          <a:ln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20" name="矩形 19"/>
          <p:cNvSpPr/>
          <p:nvPr/>
        </p:nvSpPr>
        <p:spPr>
          <a:xfrm>
            <a:off x="973564" y="594360"/>
            <a:ext cx="3566160" cy="42473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60" b="1" spc="540" dirty="0">
                <a:solidFill>
                  <a:schemeClr val="bg1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起到养生的作用</a:t>
            </a:r>
          </a:p>
        </p:txBody>
      </p:sp>
      <p:sp>
        <p:nvSpPr>
          <p:cNvPr id="25" name="矩形 24"/>
          <p:cNvSpPr/>
          <p:nvPr/>
        </p:nvSpPr>
        <p:spPr>
          <a:xfrm>
            <a:off x="-3381" y="4189095"/>
            <a:ext cx="894398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pic>
        <p:nvPicPr>
          <p:cNvPr id="8202" name="图片 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85"/>
          <a:stretch>
            <a:fillRect/>
          </a:stretch>
        </p:blipFill>
        <p:spPr bwMode="auto">
          <a:xfrm>
            <a:off x="1284447" y="1357313"/>
            <a:ext cx="2471738" cy="2326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1374458" y="4141947"/>
            <a:ext cx="5284947" cy="598112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641985" eaLnBrk="1" fontAlgn="auto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265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书法与气功有着密切的内在联系。中国书法也能起到促进身心健康，使人精力充沛，益寿延年的作用。练习书法与气功的“三调”非常相似：</a:t>
            </a:r>
          </a:p>
        </p:txBody>
      </p:sp>
      <p:sp>
        <p:nvSpPr>
          <p:cNvPr id="15" name="矩形 14"/>
          <p:cNvSpPr/>
          <p:nvPr/>
        </p:nvSpPr>
        <p:spPr>
          <a:xfrm>
            <a:off x="7142847" y="4189095"/>
            <a:ext cx="2004536" cy="495777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641985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65"/>
          </a:p>
        </p:txBody>
      </p:sp>
      <p:sp>
        <p:nvSpPr>
          <p:cNvPr id="8205" name="矩形 6"/>
          <p:cNvSpPr>
            <a:spLocks noChangeArrowheads="1"/>
          </p:cNvSpPr>
          <p:nvPr/>
        </p:nvSpPr>
        <p:spPr bwMode="auto">
          <a:xfrm>
            <a:off x="4560570" y="1897380"/>
            <a:ext cx="1824538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调身</a:t>
            </a:r>
            <a:r>
              <a:rPr lang="en-US" altLang="zh-CN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——</a:t>
            </a:r>
            <a:r>
              <a:rPr lang="zh-CN" altLang="en-US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姿势</a:t>
            </a:r>
          </a:p>
        </p:txBody>
      </p:sp>
      <p:sp>
        <p:nvSpPr>
          <p:cNvPr id="8206" name="矩形 7"/>
          <p:cNvSpPr>
            <a:spLocks noChangeArrowheads="1"/>
          </p:cNvSpPr>
          <p:nvPr/>
        </p:nvSpPr>
        <p:spPr bwMode="auto">
          <a:xfrm>
            <a:off x="4556285" y="2338864"/>
            <a:ext cx="1816523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6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调神</a:t>
            </a:r>
            <a:r>
              <a:rPr lang="en-US" altLang="zh-CN" sz="216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——</a:t>
            </a:r>
            <a:r>
              <a:rPr lang="zh-CN" altLang="en-US" sz="2160" dirty="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入静</a:t>
            </a:r>
          </a:p>
        </p:txBody>
      </p:sp>
      <p:sp>
        <p:nvSpPr>
          <p:cNvPr id="8207" name="矩形 11"/>
          <p:cNvSpPr>
            <a:spLocks noChangeArrowheads="1"/>
          </p:cNvSpPr>
          <p:nvPr/>
        </p:nvSpPr>
        <p:spPr bwMode="auto">
          <a:xfrm>
            <a:off x="4549140" y="2796064"/>
            <a:ext cx="2351926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调息</a:t>
            </a:r>
            <a:r>
              <a:rPr lang="en-US" altLang="zh-CN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——</a:t>
            </a:r>
            <a:r>
              <a:rPr lang="zh-CN" altLang="en-US" sz="2160">
                <a:solidFill>
                  <a:srgbClr val="9F0F16"/>
                </a:solidFill>
                <a:latin typeface="叶根友刀锋黑草" panose="02010601030101010101" pitchFamily="2" charset="-122"/>
                <a:ea typeface="叶根友刀锋黑草" panose="02010601030101010101" pitchFamily="2" charset="-122"/>
              </a:rPr>
              <a:t>调整呼吸</a:t>
            </a:r>
          </a:p>
        </p:txBody>
      </p:sp>
      <p:pic>
        <p:nvPicPr>
          <p:cNvPr id="8208" name="图片 1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213" t="50323" r="4121" b="13400"/>
          <a:stretch>
            <a:fillRect/>
          </a:stretch>
        </p:blipFill>
        <p:spPr bwMode="auto">
          <a:xfrm>
            <a:off x="7780811" y="264319"/>
            <a:ext cx="904398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图片 7"/>
          <p:cNvPicPr>
            <a:picLocks noChangeAspect="1"/>
          </p:cNvPicPr>
          <p:nvPr/>
        </p:nvPicPr>
        <p:blipFill>
          <a:blip r:embed="rId2">
            <a:clrChange>
              <a:clrFrom>
                <a:srgbClr val="E6E7E9"/>
              </a:clrFrom>
              <a:clrTo>
                <a:srgbClr val="E6E7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9027" b="5278"/>
          <a:stretch>
            <a:fillRect/>
          </a:stretch>
        </p:blipFill>
        <p:spPr bwMode="auto">
          <a:xfrm>
            <a:off x="-3381" y="0"/>
            <a:ext cx="6622257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0" name="矩形 3"/>
          <p:cNvSpPr>
            <a:spLocks noChangeArrowheads="1"/>
          </p:cNvSpPr>
          <p:nvPr/>
        </p:nvSpPr>
        <p:spPr bwMode="auto">
          <a:xfrm>
            <a:off x="1421925" y="2590324"/>
            <a:ext cx="4314825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800" b="1" dirty="0">
                <a:solidFill>
                  <a:srgbClr val="9F0F16"/>
                </a:solidFill>
                <a:latin typeface="经典粗仿黑" pitchFamily="49" charset="-122"/>
                <a:ea typeface="经典粗仿黑" pitchFamily="49" charset="-122"/>
              </a:rPr>
              <a:t>总之，书法能释古通今，陶冶情操，好似知识大都市中的一派田园风光，自然、质朴、宁静，给人无限的美好空间。</a:t>
            </a:r>
            <a:br>
              <a:rPr lang="zh-CN" altLang="en-US" sz="1800" b="1" dirty="0">
                <a:solidFill>
                  <a:srgbClr val="9F0F16"/>
                </a:solidFill>
                <a:latin typeface="经典粗仿黑" pitchFamily="49" charset="-122"/>
                <a:ea typeface="经典粗仿黑" pitchFamily="49" charset="-122"/>
              </a:rPr>
            </a:br>
            <a:r>
              <a:rPr lang="zh-CN" altLang="en-US" sz="1800" b="1" dirty="0">
                <a:solidFill>
                  <a:srgbClr val="9F0F16"/>
                </a:solidFill>
                <a:latin typeface="经典粗仿黑" pitchFamily="49" charset="-122"/>
                <a:ea typeface="经典粗仿黑" pitchFamily="49" charset="-122"/>
              </a:rPr>
              <a:t>                                                                                </a:t>
            </a:r>
            <a:endParaRPr lang="en-US" altLang="zh-CN" sz="1800" b="1" dirty="0">
              <a:solidFill>
                <a:srgbClr val="9F0F16"/>
              </a:solidFill>
              <a:latin typeface="经典粗仿黑" pitchFamily="49" charset="-122"/>
              <a:ea typeface="经典粗仿黑" pitchFamily="49" charset="-122"/>
            </a:endParaRPr>
          </a:p>
        </p:txBody>
      </p:sp>
      <p:pic>
        <p:nvPicPr>
          <p:cNvPr id="9221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767" t="50323" r="25388" b="13400"/>
          <a:stretch>
            <a:fillRect/>
          </a:stretch>
        </p:blipFill>
        <p:spPr bwMode="auto">
          <a:xfrm>
            <a:off x="7833359" y="264319"/>
            <a:ext cx="831533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263" y="4103370"/>
            <a:ext cx="565785" cy="565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文本框 15"/>
          <p:cNvSpPr txBox="1">
            <a:spLocks noChangeArrowheads="1"/>
          </p:cNvSpPr>
          <p:nvPr/>
        </p:nvSpPr>
        <p:spPr bwMode="auto">
          <a:xfrm>
            <a:off x="3209661" y="3163305"/>
            <a:ext cx="302358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71310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 dirty="0">
                <a:solidFill>
                  <a:srgbClr val="9F0F16"/>
                </a:solidFill>
                <a:latin typeface="方正姚体简体" panose="03000509000000000000" pitchFamily="65" charset="-122"/>
                <a:ea typeface="方正姚体简体" panose="03000509000000000000" pitchFamily="65" charset="-122"/>
              </a:rPr>
              <a:t>爱创意</a:t>
            </a:r>
            <a:r>
              <a:rPr lang="en-US" altLang="zh-CN" sz="2000" b="1" dirty="0">
                <a:solidFill>
                  <a:srgbClr val="9F0F16"/>
                </a:solidFill>
                <a:latin typeface="方正姚体简体" panose="03000509000000000000" pitchFamily="65" charset="-122"/>
                <a:ea typeface="方正姚体简体" panose="03000509000000000000" pitchFamily="65" charset="-122"/>
              </a:rPr>
              <a:t>·</a:t>
            </a:r>
            <a:r>
              <a:rPr lang="zh-CN" altLang="en-US" sz="2000" b="1" dirty="0">
                <a:solidFill>
                  <a:srgbClr val="9F0F16"/>
                </a:solidFill>
                <a:latin typeface="方正姚体简体" panose="03000509000000000000" pitchFamily="65" charset="-122"/>
                <a:ea typeface="方正姚体简体" panose="03000509000000000000" pitchFamily="65" charset="-122"/>
              </a:rPr>
              <a:t>爱分享</a:t>
            </a:r>
            <a:r>
              <a:rPr lang="en-US" altLang="zh-CN" sz="2000" b="1" dirty="0">
                <a:solidFill>
                  <a:srgbClr val="9F0F16"/>
                </a:solidFill>
                <a:latin typeface="方正姚体简体" panose="03000509000000000000" pitchFamily="65" charset="-122"/>
                <a:ea typeface="方正姚体简体" panose="03000509000000000000" pitchFamily="65" charset="-122"/>
              </a:rPr>
              <a:t>·</a:t>
            </a:r>
            <a:r>
              <a:rPr lang="zh-CN" altLang="en-US" sz="2000" b="1" dirty="0">
                <a:solidFill>
                  <a:srgbClr val="9F0F16"/>
                </a:solidFill>
                <a:latin typeface="方正姚体简体" panose="03000509000000000000" pitchFamily="65" charset="-122"/>
                <a:ea typeface="方正姚体简体" panose="03000509000000000000" pitchFamily="65" charset="-122"/>
              </a:rPr>
              <a:t>爱生活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544</Words>
  <Application>Microsoft Office PowerPoint</Application>
  <PresentationFormat>全屏显示(16:9)</PresentationFormat>
  <Paragraphs>37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方正姚体简体</vt:lpstr>
      <vt:lpstr>经典粗仿黑</vt:lpstr>
      <vt:lpstr>微软雅黑</vt:lpstr>
      <vt:lpstr>叶根友刀锋黑草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21</cp:revision>
  <dcterms:created xsi:type="dcterms:W3CDTF">2013-10-06T13:29:00Z</dcterms:created>
  <dcterms:modified xsi:type="dcterms:W3CDTF">2021-01-04T14:26:14Z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