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3" r:id="rId5"/>
    <p:sldId id="259" r:id="rId6"/>
    <p:sldId id="264" r:id="rId7"/>
    <p:sldId id="266" r:id="rId8"/>
    <p:sldId id="267" r:id="rId9"/>
    <p:sldId id="268" r:id="rId10"/>
    <p:sldId id="265" r:id="rId11"/>
    <p:sldId id="260" r:id="rId12"/>
    <p:sldId id="271" r:id="rId13"/>
    <p:sldId id="269" r:id="rId14"/>
    <p:sldId id="261" r:id="rId15"/>
    <p:sldId id="270" r:id="rId16"/>
    <p:sldId id="272" r:id="rId17"/>
    <p:sldId id="262" r:id="rId18"/>
    <p:sldId id="275" r:id="rId19"/>
    <p:sldId id="276" r:id="rId20"/>
    <p:sldId id="273" r:id="rId21"/>
    <p:sldId id="274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8C3"/>
    <a:srgbClr val="634A3C"/>
    <a:srgbClr val="3A1E1C"/>
    <a:srgbClr val="E7D0B7"/>
    <a:srgbClr val="F2E8DC"/>
    <a:srgbClr val="644B3D"/>
    <a:srgbClr val="993300"/>
    <a:srgbClr val="7A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0669E-A360-4BB4-AA3A-8ED9058F930A}" type="slidenum">
              <a:rPr lang="zh-CN" altLang="en-US" smtClean="0">
                <a:latin typeface="等线" panose="02010600030101010101" pitchFamily="2" charset="-122"/>
              </a:rPr>
              <a:t>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9F496-9524-4498-8910-A4307CA6A9FB}" type="slidenum">
              <a:rPr lang="zh-CN" altLang="en-US" smtClean="0">
                <a:latin typeface="等线" panose="02010600030101010101" pitchFamily="2" charset="-122"/>
              </a:r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B889A7-2F2A-4049-BE03-C6748AEADFC6}" type="slidenum">
              <a:rPr lang="zh-CN" altLang="en-US" smtClean="0">
                <a:latin typeface="等线" panose="02010600030101010101" pitchFamily="2" charset="-122"/>
              </a:r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7B300-452A-40F7-8A2C-4B11BA3674F5}" type="slidenum">
              <a:rPr lang="zh-CN" altLang="en-US" smtClean="0">
                <a:latin typeface="等线" panose="02010600030101010101" pitchFamily="2" charset="-122"/>
              </a:r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65D3F-A7E0-48E3-99F6-4E2EE282AC1A}" type="slidenum">
              <a:rPr lang="zh-CN" altLang="en-US" smtClean="0">
                <a:latin typeface="等线" panose="02010600030101010101" pitchFamily="2" charset="-122"/>
              </a:rPr>
              <a:t>13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47398F-1EF5-481C-B7CC-46EAA3451DD2}" type="slidenum">
              <a:rPr lang="zh-CN" altLang="en-US" smtClean="0">
                <a:latin typeface="等线" panose="02010600030101010101" pitchFamily="2" charset="-122"/>
              </a:rPr>
              <a:t>14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B646D4-28B5-42E2-B252-9A6D59D0C89F}" type="slidenum">
              <a:rPr lang="zh-CN" altLang="en-US" smtClean="0">
                <a:latin typeface="等线" panose="02010600030101010101" pitchFamily="2" charset="-122"/>
              </a:rPr>
              <a:t>15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7B2D1-9756-4CD9-B743-A275FA9D16DE}" type="slidenum">
              <a:rPr lang="zh-CN" altLang="en-US" smtClean="0">
                <a:latin typeface="等线" panose="02010600030101010101" pitchFamily="2" charset="-122"/>
              </a:rPr>
              <a:t>16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CDF615-1F56-4DBF-B6E5-4A90F5AA0745}" type="slidenum">
              <a:rPr lang="zh-CN" altLang="en-US" smtClean="0">
                <a:latin typeface="等线" panose="02010600030101010101" pitchFamily="2" charset="-122"/>
              </a:rPr>
              <a:t>17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F0240-5934-4035-9333-FEF103CED401}" type="slidenum">
              <a:rPr lang="zh-CN" altLang="en-US" smtClean="0">
                <a:latin typeface="等线" panose="02010600030101010101" pitchFamily="2" charset="-122"/>
              </a:rPr>
              <a:t>18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D01067-D0EF-4585-ACDD-803FE494D06C}" type="slidenum">
              <a:rPr lang="zh-CN" altLang="en-US" smtClean="0">
                <a:latin typeface="等线" panose="02010600030101010101" pitchFamily="2" charset="-122"/>
              </a:rPr>
              <a:t>19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80D6D-708B-4335-8A57-6492C2CD6486}" type="slidenum">
              <a:rPr lang="zh-CN" altLang="en-US" smtClean="0">
                <a:latin typeface="等线" panose="02010600030101010101" pitchFamily="2" charset="-122"/>
              </a:rPr>
              <a:t>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2A1BE-93CB-464D-9B1B-D66DE896D25A}" type="slidenum">
              <a:rPr lang="zh-CN" altLang="en-US" smtClean="0">
                <a:latin typeface="等线" panose="02010600030101010101" pitchFamily="2" charset="-122"/>
              </a:rPr>
              <a:t>20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D45067-FC4A-42A9-A8C8-DE4247682A48}" type="slidenum">
              <a:rPr lang="zh-CN" altLang="en-US" smtClean="0">
                <a:latin typeface="等线" panose="02010600030101010101" pitchFamily="2" charset="-122"/>
              </a:rPr>
              <a:t>21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t>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D1059-245B-4B9E-8C07-D420D1EC6642}" type="slidenum">
              <a:rPr lang="zh-CN" altLang="en-US" smtClean="0">
                <a:latin typeface="等线" panose="02010600030101010101" pitchFamily="2" charset="-122"/>
              </a:r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587D6-2D03-4A8E-B9A8-C35D50C71F9A}" type="slidenum">
              <a:rPr lang="zh-CN" altLang="en-US" smtClean="0">
                <a:latin typeface="等线" panose="02010600030101010101" pitchFamily="2" charset="-122"/>
              </a:r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9AFEC6-AA25-4054-9354-2CF2B9C89B89}" type="slidenum">
              <a:rPr lang="zh-CN" altLang="en-US" smtClean="0">
                <a:latin typeface="等线" panose="02010600030101010101" pitchFamily="2" charset="-122"/>
              </a:r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6F6481-8FB1-4D23-9C5D-CCB473F8D6BC}" type="slidenum">
              <a:rPr lang="zh-CN" altLang="en-US" smtClean="0">
                <a:latin typeface="等线" panose="02010600030101010101" pitchFamily="2" charset="-122"/>
              </a:r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1F410B-0A9D-4E86-A46B-8B986BEBEB19}" type="slidenum">
              <a:rPr lang="zh-CN" altLang="en-US" smtClean="0">
                <a:latin typeface="等线" panose="02010600030101010101" pitchFamily="2" charset="-122"/>
              </a:r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96363" y="476250"/>
            <a:ext cx="431800" cy="6264275"/>
            <a:chOff x="8996363" y="476250"/>
            <a:chExt cx="431800" cy="6264275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428163" y="476250"/>
              <a:ext cx="0" cy="6264275"/>
            </a:xfrm>
            <a:prstGeom prst="line">
              <a:avLst/>
            </a:prstGeom>
            <a:ln w="12700">
              <a:solidFill>
                <a:srgbClr val="7A5A4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996363" y="2519613"/>
              <a:ext cx="431800" cy="1943100"/>
            </a:xfrm>
            <a:prstGeom prst="rect">
              <a:avLst/>
            </a:prstGeom>
            <a:solidFill>
              <a:srgbClr val="644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1F1713"/>
                </a:solidFill>
              </a:endParaRPr>
            </a:p>
          </p:txBody>
        </p:sp>
      </p:grp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9912350" y="979488"/>
            <a:ext cx="12001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国学传统文化</a:t>
            </a:r>
          </a:p>
        </p:txBody>
      </p:sp>
      <p:sp>
        <p:nvSpPr>
          <p:cNvPr id="2" name="矩形 1"/>
          <p:cNvSpPr/>
          <p:nvPr/>
        </p:nvSpPr>
        <p:spPr>
          <a:xfrm>
            <a:off x="119063" y="115888"/>
            <a:ext cx="11953875" cy="6626225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6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r="3648" b="16486"/>
          <a:stretch>
            <a:fillRect/>
          </a:stretch>
        </p:blipFill>
        <p:spPr bwMode="auto">
          <a:xfrm>
            <a:off x="-452438" y="1911350"/>
            <a:ext cx="723582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文本框 4"/>
          <p:cNvSpPr txBox="1">
            <a:spLocks noChangeArrowheads="1"/>
          </p:cNvSpPr>
          <p:nvPr/>
        </p:nvSpPr>
        <p:spPr bwMode="auto">
          <a:xfrm>
            <a:off x="2992438" y="987425"/>
            <a:ext cx="575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日出东南隅，照我秦氏楼。秦氏有好女，自名为罗敷。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罗敷善蚕桑，采桑城南隅。青丝为笼系，桂枝为笼钩。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658100" y="404813"/>
            <a:ext cx="4533900" cy="6192837"/>
            <a:chOff x="7658100" y="404813"/>
            <a:chExt cx="4533900" cy="6192837"/>
          </a:xfrm>
        </p:grpSpPr>
        <p:pic>
          <p:nvPicPr>
            <p:cNvPr id="23555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450" y="3721100"/>
              <a:ext cx="287655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7658100" y="404813"/>
              <a:ext cx="3889375" cy="6192837"/>
              <a:chOff x="7658100" y="404813"/>
              <a:chExt cx="3889375" cy="6192837"/>
            </a:xfrm>
          </p:grpSpPr>
          <p:grpSp>
            <p:nvGrpSpPr>
              <p:cNvPr id="23554" name="组合 13"/>
              <p:cNvGrpSpPr/>
              <p:nvPr/>
            </p:nvGrpSpPr>
            <p:grpSpPr bwMode="auto">
              <a:xfrm>
                <a:off x="7658100" y="404813"/>
                <a:ext cx="3889375" cy="6192837"/>
                <a:chOff x="334963" y="260350"/>
                <a:chExt cx="3888829" cy="6192838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334963" y="260350"/>
                  <a:ext cx="3888829" cy="6192838"/>
                </a:xfrm>
                <a:prstGeom prst="rect">
                  <a:avLst/>
                </a:prstGeom>
                <a:noFill/>
                <a:ln w="28575">
                  <a:solidFill>
                    <a:srgbClr val="634A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23571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2567608" y="1052438"/>
                  <a:ext cx="1415772" cy="2448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8000">
                      <a:solidFill>
                        <a:srgbClr val="634A3C"/>
                      </a:solidFill>
                      <a:latin typeface="汉仪程行简" panose="00020600040101010101" pitchFamily="18" charset="-122"/>
                      <a:ea typeface="汉仪程行简" panose="00020600040101010101" pitchFamily="18" charset="-122"/>
                    </a:rPr>
                    <a:t>春秋</a:t>
                  </a:r>
                </a:p>
              </p:txBody>
            </p:sp>
          </p:grpSp>
          <p:sp>
            <p:nvSpPr>
              <p:cNvPr id="23562" name="文本框 16"/>
              <p:cNvSpPr txBox="1">
                <a:spLocks noChangeArrowheads="1"/>
              </p:cNvSpPr>
              <p:nvPr/>
            </p:nvSpPr>
            <p:spPr bwMode="auto">
              <a:xfrm>
                <a:off x="7756525" y="874713"/>
                <a:ext cx="1846263" cy="5472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en-US" dirty="0"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        </a:t>
                </a:r>
                <a:r>
                  <a:rPr lang="zh-CN" altLang="en-US" dirty="0">
                    <a:solidFill>
                      <a:srgbClr val="644B3D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春秋用于记事的语言极为简练，然而几乎每个句子都暗含褒贬之意，被后人称为“春秋笔法”、“微言大义”。后来出现了很多对春秋所记载的历史进行补充、解释、阐发的书，被称为“传”。代表作品是称为“春秋三传”的左传、公羊传、谷梁传。</a:t>
                </a:r>
              </a:p>
              <a:p>
                <a:endParaRPr lang="zh-CN" altLang="en-US" dirty="0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9907588" y="981075"/>
                <a:ext cx="0" cy="2519363"/>
              </a:xfrm>
              <a:prstGeom prst="line">
                <a:avLst/>
              </a:prstGeom>
              <a:ln>
                <a:solidFill>
                  <a:srgbClr val="634A3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515938" y="695325"/>
            <a:ext cx="6229350" cy="2446338"/>
            <a:chOff x="515938" y="695325"/>
            <a:chExt cx="6229350" cy="2446338"/>
          </a:xfrm>
        </p:grpSpPr>
        <p:sp>
          <p:nvSpPr>
            <p:cNvPr id="6" name="矩形 5"/>
            <p:cNvSpPr/>
            <p:nvPr/>
          </p:nvSpPr>
          <p:spPr>
            <a:xfrm>
              <a:off x="768350" y="695325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108325" y="695325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449888" y="695325"/>
              <a:ext cx="1295400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4" name="文本框 11263"/>
            <p:cNvSpPr txBox="1">
              <a:spLocks noChangeArrowheads="1"/>
            </p:cNvSpPr>
            <p:nvPr/>
          </p:nvSpPr>
          <p:spPr bwMode="auto">
            <a:xfrm>
              <a:off x="515938" y="874713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  <p:sp>
          <p:nvSpPr>
            <p:cNvPr id="23565" name="文本框 38"/>
            <p:cNvSpPr txBox="1">
              <a:spLocks noChangeArrowheads="1"/>
            </p:cNvSpPr>
            <p:nvPr/>
          </p:nvSpPr>
          <p:spPr bwMode="auto">
            <a:xfrm>
              <a:off x="2820988" y="874713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  <p:sp>
          <p:nvSpPr>
            <p:cNvPr id="23566" name="文本框 39"/>
            <p:cNvSpPr txBox="1">
              <a:spLocks noChangeArrowheads="1"/>
            </p:cNvSpPr>
            <p:nvPr/>
          </p:nvSpPr>
          <p:spPr bwMode="auto">
            <a:xfrm>
              <a:off x="5165725" y="874713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2763" y="3860800"/>
            <a:ext cx="6232525" cy="2446338"/>
            <a:chOff x="512763" y="3860800"/>
            <a:chExt cx="6232525" cy="2446338"/>
          </a:xfrm>
        </p:grpSpPr>
        <p:sp>
          <p:nvSpPr>
            <p:cNvPr id="27" name="矩形 26"/>
            <p:cNvSpPr/>
            <p:nvPr/>
          </p:nvSpPr>
          <p:spPr>
            <a:xfrm>
              <a:off x="768350" y="3860800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108325" y="3860800"/>
              <a:ext cx="1296988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449888" y="3860800"/>
              <a:ext cx="1295400" cy="2446338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67" name="文本框 40"/>
            <p:cNvSpPr txBox="1">
              <a:spLocks noChangeArrowheads="1"/>
            </p:cNvSpPr>
            <p:nvPr/>
          </p:nvSpPr>
          <p:spPr bwMode="auto">
            <a:xfrm>
              <a:off x="512763" y="4056063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  <p:sp>
          <p:nvSpPr>
            <p:cNvPr id="23568" name="文本框 41"/>
            <p:cNvSpPr txBox="1">
              <a:spLocks noChangeArrowheads="1"/>
            </p:cNvSpPr>
            <p:nvPr/>
          </p:nvSpPr>
          <p:spPr bwMode="auto">
            <a:xfrm>
              <a:off x="2859088" y="3981450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  <p:sp>
          <p:nvSpPr>
            <p:cNvPr id="23569" name="文本框 42"/>
            <p:cNvSpPr txBox="1">
              <a:spLocks noChangeArrowheads="1"/>
            </p:cNvSpPr>
            <p:nvPr/>
          </p:nvSpPr>
          <p:spPr bwMode="auto">
            <a:xfrm>
              <a:off x="5195888" y="4002088"/>
              <a:ext cx="12922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此处可添加竖版文字此处可添加竖版文字</a:t>
              </a:r>
              <a:endParaRPr lang="en-US" altLang="zh-CN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endParaRPr lang="en-US" altLang="zh-CN"/>
            </a:p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5603" name="组合 4"/>
          <p:cNvGrpSpPr/>
          <p:nvPr/>
        </p:nvGrpSpPr>
        <p:grpSpPr bwMode="auto"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25609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7362660" y="2060188"/>
              <a:ext cx="360138" cy="400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kern="800" spc="-100" dirty="0"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第贰章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4088" y="1628775"/>
            <a:ext cx="1930400" cy="3643313"/>
            <a:chOff x="4764088" y="1628775"/>
            <a:chExt cx="1930400" cy="3643313"/>
          </a:xfrm>
        </p:grpSpPr>
        <p:sp>
          <p:nvSpPr>
            <p:cNvPr id="25604" name="文本框 18"/>
            <p:cNvSpPr txBox="1">
              <a:spLocks noChangeArrowheads="1"/>
            </p:cNvSpPr>
            <p:nvPr/>
          </p:nvSpPr>
          <p:spPr bwMode="auto">
            <a:xfrm>
              <a:off x="5680075" y="1830388"/>
              <a:ext cx="1014413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>
                  <a:solidFill>
                    <a:srgbClr val="634A3C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魏晋玄学</a:t>
              </a:r>
            </a:p>
          </p:txBody>
        </p:sp>
        <p:sp>
          <p:nvSpPr>
            <p:cNvPr id="25605" name="文本框 33"/>
            <p:cNvSpPr txBox="1">
              <a:spLocks noChangeArrowheads="1"/>
            </p:cNvSpPr>
            <p:nvPr/>
          </p:nvSpPr>
          <p:spPr bwMode="auto">
            <a:xfrm>
              <a:off x="4764088" y="1628775"/>
              <a:ext cx="830262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魏晋玄学，为魏晋时代思想主流，与先秦诸子、两汉经学、隋唐佛学、宋明理学、当代新儒家皆为中国哲学史之重要脉络。</a:t>
              </a:r>
            </a:p>
          </p:txBody>
        </p:sp>
      </p:grpSp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76700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735638" y="1938338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8" name="图片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0988" y="909141"/>
            <a:ext cx="9563100" cy="53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773238"/>
            <a:ext cx="19716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18"/>
          <p:cNvSpPr txBox="1">
            <a:spLocks noChangeArrowheads="1"/>
          </p:cNvSpPr>
          <p:nvPr/>
        </p:nvSpPr>
        <p:spPr bwMode="auto">
          <a:xfrm>
            <a:off x="766763" y="908050"/>
            <a:ext cx="10144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魏晋玄学</a:t>
            </a:r>
          </a:p>
        </p:txBody>
      </p:sp>
      <p:sp>
        <p:nvSpPr>
          <p:cNvPr id="27653" name="文本框 16"/>
          <p:cNvSpPr txBox="1">
            <a:spLocks noChangeArrowheads="1"/>
          </p:cNvSpPr>
          <p:nvPr/>
        </p:nvSpPr>
        <p:spPr bwMode="auto">
          <a:xfrm>
            <a:off x="5124450" y="3730625"/>
            <a:ext cx="49545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         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7654" name="文本框 18"/>
          <p:cNvSpPr txBox="1">
            <a:spLocks noChangeArrowheads="1"/>
          </p:cNvSpPr>
          <p:nvPr/>
        </p:nvSpPr>
        <p:spPr bwMode="auto">
          <a:xfrm>
            <a:off x="5124450" y="4435475"/>
            <a:ext cx="4954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         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7655" name="文本框 20"/>
          <p:cNvSpPr txBox="1">
            <a:spLocks noChangeArrowheads="1"/>
          </p:cNvSpPr>
          <p:nvPr/>
        </p:nvSpPr>
        <p:spPr bwMode="auto">
          <a:xfrm>
            <a:off x="5106988" y="5241925"/>
            <a:ext cx="4954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         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39788" y="2060575"/>
            <a:ext cx="3024187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583113" y="2060575"/>
            <a:ext cx="3025775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328025" y="2060575"/>
            <a:ext cx="3024188" cy="3024188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9701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0" t="27950" b="42650"/>
          <a:stretch>
            <a:fillRect/>
          </a:stretch>
        </p:blipFill>
        <p:spPr bwMode="auto">
          <a:xfrm>
            <a:off x="5554663" y="3921125"/>
            <a:ext cx="1574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43143" b="60800"/>
          <a:stretch>
            <a:fillRect/>
          </a:stretch>
        </p:blipFill>
        <p:spPr bwMode="auto">
          <a:xfrm>
            <a:off x="9083675" y="3429000"/>
            <a:ext cx="2087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66571" r="38300" b="-1572"/>
          <a:stretch>
            <a:fillRect/>
          </a:stretch>
        </p:blipFill>
        <p:spPr bwMode="auto">
          <a:xfrm>
            <a:off x="1200150" y="3789363"/>
            <a:ext cx="1857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文本框 8"/>
          <p:cNvSpPr txBox="1">
            <a:spLocks noChangeArrowheads="1"/>
          </p:cNvSpPr>
          <p:nvPr/>
        </p:nvSpPr>
        <p:spPr bwMode="auto">
          <a:xfrm>
            <a:off x="1200150" y="3189288"/>
            <a:ext cx="2338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5014913" y="3189288"/>
            <a:ext cx="233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8736013" y="3189288"/>
            <a:ext cx="2339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1747" name="组合 4"/>
          <p:cNvGrpSpPr/>
          <p:nvPr/>
        </p:nvGrpSpPr>
        <p:grpSpPr bwMode="auto"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31753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7362660" y="2060188"/>
              <a:ext cx="360138" cy="1016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kern="800" spc="-100" dirty="0"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第叁章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4088" y="1628775"/>
            <a:ext cx="1930400" cy="3643313"/>
            <a:chOff x="4764088" y="1628775"/>
            <a:chExt cx="1930400" cy="3643313"/>
          </a:xfrm>
        </p:grpSpPr>
        <p:sp>
          <p:nvSpPr>
            <p:cNvPr id="31748" name="文本框 18"/>
            <p:cNvSpPr txBox="1">
              <a:spLocks noChangeArrowheads="1"/>
            </p:cNvSpPr>
            <p:nvPr/>
          </p:nvSpPr>
          <p:spPr bwMode="auto">
            <a:xfrm>
              <a:off x="5680075" y="1903413"/>
              <a:ext cx="1014413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 dirty="0">
                  <a:solidFill>
                    <a:srgbClr val="634A3C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隋唐道学</a:t>
              </a:r>
            </a:p>
          </p:txBody>
        </p:sp>
        <p:sp>
          <p:nvSpPr>
            <p:cNvPr id="31749" name="文本框 33"/>
            <p:cNvSpPr txBox="1">
              <a:spLocks noChangeArrowheads="1"/>
            </p:cNvSpPr>
            <p:nvPr/>
          </p:nvSpPr>
          <p:spPr bwMode="auto">
            <a:xfrm>
              <a:off x="4764088" y="1628775"/>
              <a:ext cx="830262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通过认真严密的理论分析，建立了中国哲学史上第一个包含本体论</a:t>
              </a:r>
              <a:r>
                <a:rPr lang="en-US" altLang="zh-CN" sz="140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,</a:t>
              </a:r>
              <a:r>
                <a:rPr lang="zh-CN" altLang="en-US" sz="140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在华夏哲学史上具有重要地位。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5735638" y="2011363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19288" y="242888"/>
            <a:ext cx="10361612" cy="5715000"/>
            <a:chOff x="1919288" y="242888"/>
            <a:chExt cx="10361612" cy="5715000"/>
          </a:xfrm>
        </p:grpSpPr>
        <p:pic>
          <p:nvPicPr>
            <p:cNvPr id="31751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8" y="4076700"/>
              <a:ext cx="1703387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图片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938" y="242888"/>
              <a:ext cx="350996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816725" y="0"/>
            <a:ext cx="3671888" cy="6858000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3795" name="文本框 4"/>
          <p:cNvSpPr txBox="1">
            <a:spLocks noChangeArrowheads="1"/>
          </p:cNvSpPr>
          <p:nvPr/>
        </p:nvSpPr>
        <p:spPr bwMode="auto">
          <a:xfrm>
            <a:off x="839788" y="2636838"/>
            <a:ext cx="5111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     道家对当时中国哲学、政治、军事、经济、科学、教育、文学、历史、艺术、医学、化学、养生、天文、地理、数学、技术各方面影响非常巨大。“重玄”语出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道德经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第一章“玄之又玄，众妙之门”。“重玄学”是中国思想史上一股重要的哲学思潮，也是隋唐之际的首都哲学体系，上承先秦魏晋玄学的发展脉络，后启宋明理学的哲学思考，在华夏哲学史上具有重要地位。</a:t>
            </a:r>
          </a:p>
          <a:p>
            <a:endParaRPr lang="zh-CN" altLang="en-US" dirty="0"/>
          </a:p>
        </p:txBody>
      </p:sp>
      <p:pic>
        <p:nvPicPr>
          <p:cNvPr id="33796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187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4257675"/>
            <a:ext cx="15827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19"/>
          <p:cNvSpPr txBox="1">
            <a:spLocks noChangeArrowheads="1"/>
          </p:cNvSpPr>
          <p:nvPr/>
        </p:nvSpPr>
        <p:spPr bwMode="auto">
          <a:xfrm>
            <a:off x="7032625" y="1557338"/>
            <a:ext cx="324008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95325" y="542925"/>
            <a:ext cx="2414588" cy="5834063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5843" name="文本框 19"/>
          <p:cNvSpPr txBox="1">
            <a:spLocks noChangeArrowheads="1"/>
          </p:cNvSpPr>
          <p:nvPr/>
        </p:nvSpPr>
        <p:spPr bwMode="auto">
          <a:xfrm>
            <a:off x="925513" y="1916113"/>
            <a:ext cx="1978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83350" y="542925"/>
            <a:ext cx="2414588" cy="5834063"/>
          </a:xfrm>
          <a:prstGeom prst="rect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9338" y="542925"/>
            <a:ext cx="2414587" cy="5834063"/>
          </a:xfrm>
          <a:prstGeom prst="rect">
            <a:avLst/>
          </a:prstGeom>
          <a:noFill/>
          <a:ln>
            <a:solidFill>
              <a:srgbClr val="3A1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77363" y="542925"/>
            <a:ext cx="2414587" cy="5834063"/>
          </a:xfrm>
          <a:prstGeom prst="rect">
            <a:avLst/>
          </a:prstGeom>
          <a:noFill/>
          <a:ln>
            <a:solidFill>
              <a:srgbClr val="3A1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pic>
        <p:nvPicPr>
          <p:cNvPr id="35847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2275"/>
            <a:ext cx="2060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2275"/>
            <a:ext cx="2062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44513"/>
            <a:ext cx="18764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544513"/>
            <a:ext cx="187801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文本框 21"/>
          <p:cNvSpPr txBox="1">
            <a:spLocks noChangeArrowheads="1"/>
          </p:cNvSpPr>
          <p:nvPr/>
        </p:nvSpPr>
        <p:spPr bwMode="auto">
          <a:xfrm>
            <a:off x="6702425" y="1916113"/>
            <a:ext cx="1978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r>
              <a:rPr lang="zh-CN" altLang="en-US" sz="14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 sz="1400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7891" name="组合 4"/>
          <p:cNvGrpSpPr/>
          <p:nvPr/>
        </p:nvGrpSpPr>
        <p:grpSpPr bwMode="auto"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37897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7362660" y="2060188"/>
              <a:ext cx="360138" cy="1016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kern="800" spc="-100" dirty="0"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第肆章</a:t>
              </a:r>
            </a:p>
          </p:txBody>
        </p:sp>
      </p:grpSp>
      <p:sp>
        <p:nvSpPr>
          <p:cNvPr id="37892" name="文本框 33"/>
          <p:cNvSpPr txBox="1">
            <a:spLocks noChangeArrowheads="1"/>
          </p:cNvSpPr>
          <p:nvPr/>
        </p:nvSpPr>
        <p:spPr bwMode="auto">
          <a:xfrm>
            <a:off x="4764088" y="1628775"/>
            <a:ext cx="83026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宋明理学，即为两宋至明代的儒学。虽然是儒学，但同时借鉴了道家、玄学甚至是道教和佛学的思想。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735638" y="2025650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文本框 18"/>
          <p:cNvSpPr txBox="1">
            <a:spLocks noChangeArrowheads="1"/>
          </p:cNvSpPr>
          <p:nvPr/>
        </p:nvSpPr>
        <p:spPr bwMode="auto">
          <a:xfrm>
            <a:off x="5680075" y="1974850"/>
            <a:ext cx="10144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宋明理学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19288" y="242888"/>
            <a:ext cx="10361612" cy="5715000"/>
            <a:chOff x="1919288" y="242888"/>
            <a:chExt cx="10361612" cy="5715000"/>
          </a:xfrm>
        </p:grpSpPr>
        <p:pic>
          <p:nvPicPr>
            <p:cNvPr id="37893" name="图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88" y="4076700"/>
              <a:ext cx="1703387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图片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938" y="242888"/>
              <a:ext cx="3509962" cy="14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8000" y="2352675"/>
            <a:ext cx="2881313" cy="647700"/>
          </a:xfrm>
          <a:prstGeom prst="rect">
            <a:avLst/>
          </a:prstGeom>
          <a:solidFill>
            <a:srgbClr val="63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47000" y="5197475"/>
            <a:ext cx="2879725" cy="647700"/>
          </a:xfrm>
          <a:prstGeom prst="rect">
            <a:avLst/>
          </a:prstGeom>
          <a:solidFill>
            <a:srgbClr val="634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40" name="文本框 18"/>
          <p:cNvSpPr txBox="1">
            <a:spLocks noChangeArrowheads="1"/>
          </p:cNvSpPr>
          <p:nvPr/>
        </p:nvSpPr>
        <p:spPr bwMode="auto">
          <a:xfrm>
            <a:off x="2138363" y="2497138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39941" name="文本框 19"/>
          <p:cNvSpPr txBox="1">
            <a:spLocks noChangeArrowheads="1"/>
          </p:cNvSpPr>
          <p:nvPr/>
        </p:nvSpPr>
        <p:spPr bwMode="auto">
          <a:xfrm>
            <a:off x="8107363" y="5341938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39942" name="文本框 20"/>
          <p:cNvSpPr txBox="1">
            <a:spLocks noChangeArrowheads="1"/>
          </p:cNvSpPr>
          <p:nvPr/>
        </p:nvSpPr>
        <p:spPr bwMode="auto">
          <a:xfrm>
            <a:off x="6527800" y="1192213"/>
            <a:ext cx="52720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9943" name="文本框 21"/>
          <p:cNvSpPr txBox="1">
            <a:spLocks noChangeArrowheads="1"/>
          </p:cNvSpPr>
          <p:nvPr/>
        </p:nvSpPr>
        <p:spPr bwMode="auto">
          <a:xfrm>
            <a:off x="6527800" y="1655763"/>
            <a:ext cx="5272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9944" name="文本框 22"/>
          <p:cNvSpPr txBox="1">
            <a:spLocks noChangeArrowheads="1"/>
          </p:cNvSpPr>
          <p:nvPr/>
        </p:nvSpPr>
        <p:spPr bwMode="auto">
          <a:xfrm>
            <a:off x="6530975" y="2170113"/>
            <a:ext cx="527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9945" name="文本框 23"/>
          <p:cNvSpPr txBox="1">
            <a:spLocks noChangeArrowheads="1"/>
          </p:cNvSpPr>
          <p:nvPr/>
        </p:nvSpPr>
        <p:spPr bwMode="auto">
          <a:xfrm>
            <a:off x="1558925" y="3989388"/>
            <a:ext cx="5272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9946" name="文本框 24"/>
          <p:cNvSpPr txBox="1">
            <a:spLocks noChangeArrowheads="1"/>
          </p:cNvSpPr>
          <p:nvPr/>
        </p:nvSpPr>
        <p:spPr bwMode="auto">
          <a:xfrm>
            <a:off x="1558925" y="4454525"/>
            <a:ext cx="52720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39947" name="文本框 25"/>
          <p:cNvSpPr txBox="1">
            <a:spLocks noChangeArrowheads="1"/>
          </p:cNvSpPr>
          <p:nvPr/>
        </p:nvSpPr>
        <p:spPr bwMode="auto">
          <a:xfrm>
            <a:off x="1562100" y="4967288"/>
            <a:ext cx="5272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39948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-211138"/>
            <a:ext cx="1925638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148013"/>
            <a:ext cx="27305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1514" r="1260" b="839"/>
          <a:stretch>
            <a:fillRect/>
          </a:stretch>
        </p:blipFill>
        <p:spPr bwMode="auto">
          <a:xfrm>
            <a:off x="0" y="176213"/>
            <a:ext cx="5545138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27"/>
          <p:cNvSpPr txBox="1">
            <a:spLocks noChangeArrowheads="1"/>
          </p:cNvSpPr>
          <p:nvPr/>
        </p:nvSpPr>
        <p:spPr bwMode="auto">
          <a:xfrm>
            <a:off x="9120188" y="2276475"/>
            <a:ext cx="1292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此处可添加竖版文字此处可添加竖版文字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1988" name="文本框 28"/>
          <p:cNvSpPr txBox="1">
            <a:spLocks noChangeArrowheads="1"/>
          </p:cNvSpPr>
          <p:nvPr/>
        </p:nvSpPr>
        <p:spPr bwMode="auto">
          <a:xfrm>
            <a:off x="8328025" y="2276475"/>
            <a:ext cx="1292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此处可添加竖版文字此处可添加竖版文字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1989" name="文本框 29"/>
          <p:cNvSpPr txBox="1">
            <a:spLocks noChangeArrowheads="1"/>
          </p:cNvSpPr>
          <p:nvPr/>
        </p:nvSpPr>
        <p:spPr bwMode="auto">
          <a:xfrm>
            <a:off x="7535863" y="2276475"/>
            <a:ext cx="12922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此处可添加竖版文字此处可添加竖版文字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2529" b="-1723"/>
          <a:stretch>
            <a:fillRect/>
          </a:stretch>
        </p:blipFill>
        <p:spPr bwMode="auto">
          <a:xfrm>
            <a:off x="119063" y="0"/>
            <a:ext cx="11953875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6"/>
          <p:cNvGrpSpPr/>
          <p:nvPr/>
        </p:nvGrpSpPr>
        <p:grpSpPr bwMode="auto">
          <a:xfrm>
            <a:off x="263525" y="404813"/>
            <a:ext cx="11088688" cy="5610225"/>
            <a:chOff x="263525" y="404664"/>
            <a:chExt cx="11089059" cy="5609595"/>
          </a:xfrm>
        </p:grpSpPr>
        <p:pic>
          <p:nvPicPr>
            <p:cNvPr id="7193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404664"/>
              <a:ext cx="1800200" cy="560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图片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52384" y="404664"/>
              <a:ext cx="1800200" cy="560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919343" y="596729"/>
              <a:ext cx="7777422" cy="5225463"/>
            </a:xfrm>
            <a:prstGeom prst="rect">
              <a:avLst/>
            </a:prstGeom>
            <a:noFill/>
            <a:ln w="38100">
              <a:solidFill>
                <a:srgbClr val="3A1E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2" name="文本框 11"/>
          <p:cNvSpPr txBox="1">
            <a:spLocks noChangeArrowheads="1"/>
          </p:cNvSpPr>
          <p:nvPr/>
        </p:nvSpPr>
        <p:spPr bwMode="auto">
          <a:xfrm>
            <a:off x="8543925" y="2205038"/>
            <a:ext cx="12001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solidFill>
                  <a:srgbClr val="634A3C"/>
                </a:solidFill>
                <a:latin typeface="汉仪青云W" panose="00020600040101010101" pitchFamily="18" charset="-122"/>
                <a:ea typeface="汉仪青云W" panose="00020600040101010101" pitchFamily="18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92963" y="1482725"/>
            <a:ext cx="1296987" cy="3643313"/>
            <a:chOff x="7192963" y="1482725"/>
            <a:chExt cx="1296987" cy="3643313"/>
          </a:xfrm>
        </p:grpSpPr>
        <p:grpSp>
          <p:nvGrpSpPr>
            <p:cNvPr id="7173" name="组合 17"/>
            <p:cNvGrpSpPr/>
            <p:nvPr/>
          </p:nvGrpSpPr>
          <p:grpSpPr bwMode="auto">
            <a:xfrm>
              <a:off x="8089900" y="1482725"/>
              <a:ext cx="303213" cy="3529013"/>
              <a:chOff x="7887295" y="1484784"/>
              <a:chExt cx="304065" cy="3528392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77" name="文本框 18"/>
            <p:cNvSpPr txBox="1">
              <a:spLocks noChangeArrowheads="1"/>
            </p:cNvSpPr>
            <p:nvPr/>
          </p:nvSpPr>
          <p:spPr bwMode="auto">
            <a:xfrm>
              <a:off x="8027988" y="1555750"/>
              <a:ext cx="4619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两汉经学</a:t>
              </a:r>
            </a:p>
          </p:txBody>
        </p:sp>
        <p:sp>
          <p:nvSpPr>
            <p:cNvPr id="7181" name="文本框 33"/>
            <p:cNvSpPr txBox="1">
              <a:spLocks noChangeArrowheads="1"/>
            </p:cNvSpPr>
            <p:nvPr/>
          </p:nvSpPr>
          <p:spPr bwMode="auto">
            <a:xfrm>
              <a:off x="7192963" y="1482725"/>
              <a:ext cx="830262" cy="364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西汉前期，以黄老之学为尊，直至汉武帝罢黜百家，独尊儒术，儒学开始成为多年来封建主义的主导思想。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72113" y="1482725"/>
            <a:ext cx="1331912" cy="3716338"/>
            <a:chOff x="5472113" y="1482725"/>
            <a:chExt cx="1331912" cy="3716338"/>
          </a:xfrm>
        </p:grpSpPr>
        <p:grpSp>
          <p:nvGrpSpPr>
            <p:cNvPr id="7174" name="组合 20"/>
            <p:cNvGrpSpPr/>
            <p:nvPr/>
          </p:nvGrpSpPr>
          <p:grpSpPr bwMode="auto">
            <a:xfrm>
              <a:off x="6421438" y="1482725"/>
              <a:ext cx="304800" cy="3529013"/>
              <a:chOff x="7887295" y="1484784"/>
              <a:chExt cx="304065" cy="3528392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78" name="文本框 30"/>
            <p:cNvSpPr txBox="1">
              <a:spLocks noChangeArrowheads="1"/>
            </p:cNvSpPr>
            <p:nvPr/>
          </p:nvSpPr>
          <p:spPr bwMode="auto">
            <a:xfrm>
              <a:off x="6342063" y="1560513"/>
              <a:ext cx="461962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魏晋玄学</a:t>
              </a:r>
            </a:p>
          </p:txBody>
        </p:sp>
        <p:sp>
          <p:nvSpPr>
            <p:cNvPr id="7182" name="文本框 34"/>
            <p:cNvSpPr txBox="1">
              <a:spLocks noChangeArrowheads="1"/>
            </p:cNvSpPr>
            <p:nvPr/>
          </p:nvSpPr>
          <p:spPr bwMode="auto">
            <a:xfrm>
              <a:off x="5472113" y="1554163"/>
              <a:ext cx="831850" cy="364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魏晋玄学，为魏晋时代思想主流，与先秦诸子、两汉经学、隋唐佛学、宋明理学、当代新儒家皆为中国哲学史之重要脉络。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86200" y="1482725"/>
            <a:ext cx="1255713" cy="3663950"/>
            <a:chOff x="3886200" y="1482725"/>
            <a:chExt cx="1255713" cy="3663950"/>
          </a:xfrm>
        </p:grpSpPr>
        <p:grpSp>
          <p:nvGrpSpPr>
            <p:cNvPr id="7175" name="组合 23"/>
            <p:cNvGrpSpPr/>
            <p:nvPr/>
          </p:nvGrpSpPr>
          <p:grpSpPr bwMode="auto">
            <a:xfrm>
              <a:off x="4752975" y="1482725"/>
              <a:ext cx="303213" cy="3529013"/>
              <a:chOff x="7887295" y="1484784"/>
              <a:chExt cx="304065" cy="3528392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7887295" y="1484784"/>
                <a:ext cx="0" cy="3528392"/>
              </a:xfrm>
              <a:prstGeom prst="line">
                <a:avLst/>
              </a:prstGeom>
              <a:ln w="12700">
                <a:solidFill>
                  <a:srgbClr val="7A5A4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/>
            </p:nvSpPr>
            <p:spPr>
              <a:xfrm>
                <a:off x="7887295" y="1484784"/>
                <a:ext cx="304065" cy="1225334"/>
              </a:xfrm>
              <a:prstGeom prst="rect">
                <a:avLst/>
              </a:prstGeom>
              <a:solidFill>
                <a:srgbClr val="E7D0B7"/>
              </a:solidFill>
              <a:ln>
                <a:solidFill>
                  <a:srgbClr val="3A1E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1F1713"/>
                  </a:solidFill>
                </a:endParaRPr>
              </a:p>
            </p:txBody>
          </p:sp>
        </p:grpSp>
        <p:sp>
          <p:nvSpPr>
            <p:cNvPr id="7180" name="文本框 32"/>
            <p:cNvSpPr txBox="1">
              <a:spLocks noChangeArrowheads="1"/>
            </p:cNvSpPr>
            <p:nvPr/>
          </p:nvSpPr>
          <p:spPr bwMode="auto">
            <a:xfrm>
              <a:off x="4679950" y="1554163"/>
              <a:ext cx="461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隋唐道学</a:t>
              </a:r>
            </a:p>
          </p:txBody>
        </p:sp>
        <p:sp>
          <p:nvSpPr>
            <p:cNvPr id="7183" name="文本框 34"/>
            <p:cNvSpPr txBox="1">
              <a:spLocks noChangeArrowheads="1"/>
            </p:cNvSpPr>
            <p:nvPr/>
          </p:nvSpPr>
          <p:spPr bwMode="auto">
            <a:xfrm>
              <a:off x="3886200" y="1503363"/>
              <a:ext cx="830263" cy="36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通过认真严密的理论分析，建立了中国哲学史上第一个包含本体论</a:t>
              </a:r>
              <a:r>
                <a:rPr lang="en-US" altLang="zh-CN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,</a:t>
              </a:r>
              <a:r>
                <a:rPr lang="zh-CN" altLang="en-US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在华夏哲学史上具有重要地位。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78050" y="1482725"/>
            <a:ext cx="1288790" cy="3651250"/>
            <a:chOff x="2178050" y="1482725"/>
            <a:chExt cx="1288790" cy="3651250"/>
          </a:xfrm>
        </p:grpSpPr>
        <p:sp>
          <p:nvSpPr>
            <p:cNvPr id="7184" name="文本框 34"/>
            <p:cNvSpPr txBox="1">
              <a:spLocks noChangeArrowheads="1"/>
            </p:cNvSpPr>
            <p:nvPr/>
          </p:nvSpPr>
          <p:spPr bwMode="auto">
            <a:xfrm>
              <a:off x="2178050" y="1490663"/>
              <a:ext cx="831850" cy="364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宋明理学，即为两宋至明代的儒学。虽然是儒学，但同时借鉴了道家、玄学甚至是道教和佛学的思想。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005175" y="1482725"/>
              <a:ext cx="461665" cy="3529013"/>
              <a:chOff x="3005175" y="1482725"/>
              <a:chExt cx="461665" cy="3529013"/>
            </a:xfrm>
          </p:grpSpPr>
          <p:grpSp>
            <p:nvGrpSpPr>
              <p:cNvPr id="7176" name="组合 26"/>
              <p:cNvGrpSpPr/>
              <p:nvPr/>
            </p:nvGrpSpPr>
            <p:grpSpPr bwMode="auto">
              <a:xfrm>
                <a:off x="3084513" y="1482725"/>
                <a:ext cx="304800" cy="3529013"/>
                <a:chOff x="7887295" y="1484784"/>
                <a:chExt cx="304065" cy="3528392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>
                  <a:off x="7887295" y="1484784"/>
                  <a:ext cx="0" cy="3528392"/>
                </a:xfrm>
                <a:prstGeom prst="line">
                  <a:avLst/>
                </a:prstGeom>
                <a:ln w="12700">
                  <a:solidFill>
                    <a:srgbClr val="7A5A4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 28"/>
                <p:cNvSpPr/>
                <p:nvPr/>
              </p:nvSpPr>
              <p:spPr>
                <a:xfrm>
                  <a:off x="7887295" y="1484784"/>
                  <a:ext cx="304065" cy="1225334"/>
                </a:xfrm>
                <a:prstGeom prst="rect">
                  <a:avLst/>
                </a:prstGeom>
                <a:solidFill>
                  <a:srgbClr val="E7D0B7"/>
                </a:solidFill>
                <a:ln>
                  <a:solidFill>
                    <a:srgbClr val="3A1E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rgbClr val="1F1713"/>
                    </a:solidFill>
                  </a:endParaRPr>
                </a:p>
              </p:txBody>
            </p:sp>
          </p:grpSp>
          <p:sp>
            <p:nvSpPr>
              <p:cNvPr id="30" name="文本框 32"/>
              <p:cNvSpPr txBox="1">
                <a:spLocks noChangeArrowheads="1"/>
              </p:cNvSpPr>
              <p:nvPr/>
            </p:nvSpPr>
            <p:spPr bwMode="auto">
              <a:xfrm>
                <a:off x="3005175" y="1547948"/>
                <a:ext cx="461665" cy="108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rgbClr val="634A3C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宋明理学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424113" y="-25400"/>
            <a:ext cx="6883400" cy="6883400"/>
          </a:xfrm>
          <a:prstGeom prst="ellipse">
            <a:avLst/>
          </a:prstGeom>
          <a:solidFill>
            <a:srgbClr val="E7D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035" name="文本框 10"/>
          <p:cNvSpPr txBox="1">
            <a:spLocks noChangeArrowheads="1"/>
          </p:cNvSpPr>
          <p:nvPr/>
        </p:nvSpPr>
        <p:spPr bwMode="auto">
          <a:xfrm>
            <a:off x="3706813" y="3932238"/>
            <a:ext cx="527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4036" name="文本框 13"/>
          <p:cNvSpPr txBox="1">
            <a:spLocks noChangeArrowheads="1"/>
          </p:cNvSpPr>
          <p:nvPr/>
        </p:nvSpPr>
        <p:spPr bwMode="auto">
          <a:xfrm>
            <a:off x="3722688" y="2852738"/>
            <a:ext cx="527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4037" name="文本框 14"/>
          <p:cNvSpPr txBox="1">
            <a:spLocks noChangeArrowheads="1"/>
          </p:cNvSpPr>
          <p:nvPr/>
        </p:nvSpPr>
        <p:spPr bwMode="auto">
          <a:xfrm>
            <a:off x="3706813" y="1773238"/>
            <a:ext cx="527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此处可添加横版文字此处可添加横版文字</a:t>
            </a:r>
            <a:endParaRPr lang="en-US" altLang="zh-CN">
              <a:solidFill>
                <a:srgbClr val="644B3D"/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endParaRPr lang="en-US" altLang="zh-CN"/>
          </a:p>
          <a:p>
            <a:endParaRPr lang="zh-CN" altLang="en-US"/>
          </a:p>
        </p:txBody>
      </p:sp>
      <p:pic>
        <p:nvPicPr>
          <p:cNvPr id="4403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532313"/>
            <a:ext cx="131603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9428163" y="476250"/>
            <a:ext cx="0" cy="6264275"/>
          </a:xfrm>
          <a:prstGeom prst="line">
            <a:avLst/>
          </a:prstGeom>
          <a:ln w="12700">
            <a:solidFill>
              <a:srgbClr val="7A5A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023350" y="2524125"/>
            <a:ext cx="431800" cy="1943100"/>
          </a:xfrm>
          <a:prstGeom prst="rect">
            <a:avLst/>
          </a:prstGeom>
          <a:solidFill>
            <a:srgbClr val="644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F1713"/>
              </a:solidFill>
            </a:endParaRPr>
          </a:p>
        </p:txBody>
      </p:sp>
      <p:sp>
        <p:nvSpPr>
          <p:cNvPr id="46084" name="文本框 11"/>
          <p:cNvSpPr txBox="1">
            <a:spLocks noChangeArrowheads="1"/>
          </p:cNvSpPr>
          <p:nvPr/>
        </p:nvSpPr>
        <p:spPr bwMode="auto">
          <a:xfrm>
            <a:off x="9859963" y="1863725"/>
            <a:ext cx="12001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谢谢观赏</a:t>
            </a:r>
          </a:p>
        </p:txBody>
      </p:sp>
      <p:sp>
        <p:nvSpPr>
          <p:cNvPr id="2" name="矩形 1"/>
          <p:cNvSpPr/>
          <p:nvPr/>
        </p:nvSpPr>
        <p:spPr>
          <a:xfrm>
            <a:off x="119063" y="115888"/>
            <a:ext cx="11953875" cy="6626225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086" name="文本框 4"/>
          <p:cNvSpPr txBox="1">
            <a:spLocks noChangeArrowheads="1"/>
          </p:cNvSpPr>
          <p:nvPr/>
        </p:nvSpPr>
        <p:spPr bwMode="auto">
          <a:xfrm>
            <a:off x="3705225" y="776288"/>
            <a:ext cx="575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日出东南隅，照我秦氏楼。秦氏有好女，自名为罗敷。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罗敷善蚕桑，采桑城南隅。青丝为笼系，桂枝为笼钩。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pic>
        <p:nvPicPr>
          <p:cNvPr id="46087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213"/>
            <a:ext cx="52466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219" name="组合 4"/>
          <p:cNvGrpSpPr/>
          <p:nvPr/>
        </p:nvGrpSpPr>
        <p:grpSpPr bwMode="auto">
          <a:xfrm>
            <a:off x="6681788" y="1628775"/>
            <a:ext cx="1143000" cy="1123950"/>
            <a:chOff x="7002523" y="1952204"/>
            <a:chExt cx="1142286" cy="1124307"/>
          </a:xfrm>
        </p:grpSpPr>
        <p:pic>
          <p:nvPicPr>
            <p:cNvPr id="9225" name="图片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523" y="1952204"/>
              <a:ext cx="1142286" cy="11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7362660" y="2060188"/>
              <a:ext cx="360138" cy="10163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kern="800" spc="-100" dirty="0"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第壹章</a:t>
              </a:r>
            </a:p>
          </p:txBody>
        </p:sp>
      </p:grpSp>
      <p:sp>
        <p:nvSpPr>
          <p:cNvPr id="9220" name="文本框 18"/>
          <p:cNvSpPr txBox="1">
            <a:spLocks noChangeArrowheads="1"/>
          </p:cNvSpPr>
          <p:nvPr/>
        </p:nvSpPr>
        <p:spPr bwMode="auto">
          <a:xfrm>
            <a:off x="5680075" y="1830388"/>
            <a:ext cx="10144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两汉经学</a:t>
            </a:r>
          </a:p>
        </p:txBody>
      </p:sp>
      <p:sp>
        <p:nvSpPr>
          <p:cNvPr id="9221" name="文本框 33"/>
          <p:cNvSpPr txBox="1">
            <a:spLocks noChangeArrowheads="1"/>
          </p:cNvSpPr>
          <p:nvPr/>
        </p:nvSpPr>
        <p:spPr bwMode="auto">
          <a:xfrm>
            <a:off x="4764088" y="1628775"/>
            <a:ext cx="830262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西汉前期，以黄老之学为尊，直至汉武帝罢黜百家，独尊儒术，儒学开始成为多年来封建主义的主导思想。</a:t>
            </a: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76700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735638" y="1938338"/>
            <a:ext cx="0" cy="2771775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8575" y="2232025"/>
            <a:ext cx="12192000" cy="367188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71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795338"/>
            <a:ext cx="14716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57250" y="1917700"/>
            <a:ext cx="649288" cy="647700"/>
            <a:chOff x="857250" y="1917700"/>
            <a:chExt cx="649288" cy="647700"/>
          </a:xfrm>
        </p:grpSpPr>
        <p:sp>
          <p:nvSpPr>
            <p:cNvPr id="4" name="矩形 3"/>
            <p:cNvSpPr/>
            <p:nvPr/>
          </p:nvSpPr>
          <p:spPr>
            <a:xfrm>
              <a:off x="857250" y="1917700"/>
              <a:ext cx="649288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4" name="文本框 22"/>
            <p:cNvSpPr txBox="1">
              <a:spLocks noChangeArrowheads="1"/>
            </p:cNvSpPr>
            <p:nvPr/>
          </p:nvSpPr>
          <p:spPr bwMode="auto">
            <a:xfrm>
              <a:off x="857250" y="191928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 dirty="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19288" y="1917700"/>
            <a:ext cx="649287" cy="647700"/>
            <a:chOff x="1919288" y="1917700"/>
            <a:chExt cx="649287" cy="647700"/>
          </a:xfrm>
        </p:grpSpPr>
        <p:sp>
          <p:nvSpPr>
            <p:cNvPr id="10" name="矩形 9"/>
            <p:cNvSpPr/>
            <p:nvPr/>
          </p:nvSpPr>
          <p:spPr>
            <a:xfrm>
              <a:off x="1920875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5" name="文本框 26"/>
            <p:cNvSpPr txBox="1">
              <a:spLocks noChangeArrowheads="1"/>
            </p:cNvSpPr>
            <p:nvPr/>
          </p:nvSpPr>
          <p:spPr bwMode="auto">
            <a:xfrm>
              <a:off x="1919288" y="1919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 dirty="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书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40050" y="1917700"/>
            <a:ext cx="688975" cy="647700"/>
            <a:chOff x="2940050" y="1917700"/>
            <a:chExt cx="688975" cy="647700"/>
          </a:xfrm>
        </p:grpSpPr>
        <p:sp>
          <p:nvSpPr>
            <p:cNvPr id="14" name="矩形 13"/>
            <p:cNvSpPr/>
            <p:nvPr/>
          </p:nvSpPr>
          <p:spPr>
            <a:xfrm>
              <a:off x="2981325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6" name="文本框 27"/>
            <p:cNvSpPr txBox="1">
              <a:spLocks noChangeArrowheads="1"/>
            </p:cNvSpPr>
            <p:nvPr/>
          </p:nvSpPr>
          <p:spPr bwMode="auto">
            <a:xfrm>
              <a:off x="2940050" y="191928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礼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37013" y="1917700"/>
            <a:ext cx="654050" cy="647700"/>
            <a:chOff x="4037013" y="1917700"/>
            <a:chExt cx="654050" cy="647700"/>
          </a:xfrm>
        </p:grpSpPr>
        <p:sp>
          <p:nvSpPr>
            <p:cNvPr id="15" name="矩形 14"/>
            <p:cNvSpPr/>
            <p:nvPr/>
          </p:nvSpPr>
          <p:spPr>
            <a:xfrm>
              <a:off x="4043363" y="1917700"/>
              <a:ext cx="647700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7" name="文本框 28"/>
            <p:cNvSpPr txBox="1">
              <a:spLocks noChangeArrowheads="1"/>
            </p:cNvSpPr>
            <p:nvPr/>
          </p:nvSpPr>
          <p:spPr bwMode="auto">
            <a:xfrm>
              <a:off x="4037013" y="1919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易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05400" y="1917700"/>
            <a:ext cx="650875" cy="647700"/>
            <a:chOff x="5105400" y="1917700"/>
            <a:chExt cx="650875" cy="647700"/>
          </a:xfrm>
        </p:grpSpPr>
        <p:sp>
          <p:nvSpPr>
            <p:cNvPr id="24" name="矩形 23"/>
            <p:cNvSpPr/>
            <p:nvPr/>
          </p:nvSpPr>
          <p:spPr>
            <a:xfrm>
              <a:off x="5105400" y="1917700"/>
              <a:ext cx="649288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8" name="文本框 29"/>
            <p:cNvSpPr txBox="1">
              <a:spLocks noChangeArrowheads="1"/>
            </p:cNvSpPr>
            <p:nvPr/>
          </p:nvSpPr>
          <p:spPr bwMode="auto">
            <a:xfrm>
              <a:off x="5106988" y="1919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乐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67438" y="1917700"/>
            <a:ext cx="1223962" cy="647700"/>
            <a:chOff x="6167438" y="1917700"/>
            <a:chExt cx="1223962" cy="647700"/>
          </a:xfrm>
        </p:grpSpPr>
        <p:sp>
          <p:nvSpPr>
            <p:cNvPr id="25" name="矩形 24"/>
            <p:cNvSpPr/>
            <p:nvPr/>
          </p:nvSpPr>
          <p:spPr>
            <a:xfrm>
              <a:off x="6167438" y="1917700"/>
              <a:ext cx="1096962" cy="647700"/>
            </a:xfrm>
            <a:prstGeom prst="rect">
              <a:avLst/>
            </a:prstGeom>
            <a:noFill/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汉仪程行简" panose="00020600040101010101" pitchFamily="18" charset="-122"/>
                <a:ea typeface="汉仪程行简" panose="00020600040101010101" pitchFamily="18" charset="-122"/>
              </a:endParaRPr>
            </a:p>
          </p:txBody>
        </p:sp>
        <p:sp>
          <p:nvSpPr>
            <p:cNvPr id="11279" name="文本框 30"/>
            <p:cNvSpPr txBox="1">
              <a:spLocks noChangeArrowheads="1"/>
            </p:cNvSpPr>
            <p:nvPr/>
          </p:nvSpPr>
          <p:spPr bwMode="auto">
            <a:xfrm>
              <a:off x="6167438" y="1919288"/>
              <a:ext cx="12239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600">
                  <a:solidFill>
                    <a:srgbClr val="644B3D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春秋</a:t>
              </a:r>
            </a:p>
          </p:txBody>
        </p:sp>
      </p:grpSp>
      <p:sp>
        <p:nvSpPr>
          <p:cNvPr id="11280" name="文本框 25"/>
          <p:cNvSpPr txBox="1">
            <a:spLocks noChangeArrowheads="1"/>
          </p:cNvSpPr>
          <p:nvPr/>
        </p:nvSpPr>
        <p:spPr bwMode="auto">
          <a:xfrm>
            <a:off x="341313" y="3392488"/>
            <a:ext cx="114506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</a:rPr>
              <a:t>       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经学是指中国古代研究儒家经典学说，并阐明其含义的学问。孔子晚年编订和整理了一些传统的文献，形成了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诗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书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礼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易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乐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、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春秋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六经，这六经被人们公认为宝典。汉武帝即位后，实行“罢黜百家，独尊儒术”建议，使得经学日益兴盛和发展起来。汉代经学分古文经学和今文经学，学者在研习的过程中形成了两种思想派别，后经相互争辩、互相渗透和整合，初步实现了经学的统一。汉朝是经学发展最为繁荣和昌盛的时期，在这一过程中，儒生通过对经学进行阐述发展的过程，使经学的思想深深渗透到普通民众之中。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888" y="331788"/>
            <a:ext cx="5976937" cy="6192837"/>
          </a:xfrm>
          <a:prstGeom prst="rect">
            <a:avLst/>
          </a:prstGeom>
          <a:noFill/>
          <a:ln>
            <a:solidFill>
              <a:srgbClr val="634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375275" y="2349500"/>
            <a:ext cx="0" cy="1585913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898650" y="763588"/>
            <a:ext cx="4564063" cy="5329237"/>
            <a:chOff x="1898650" y="763588"/>
            <a:chExt cx="4564063" cy="5329237"/>
          </a:xfrm>
        </p:grpSpPr>
        <p:sp>
          <p:nvSpPr>
            <p:cNvPr id="13315" name="文本框 34"/>
            <p:cNvSpPr txBox="1">
              <a:spLocks noChangeArrowheads="1"/>
            </p:cNvSpPr>
            <p:nvPr/>
          </p:nvSpPr>
          <p:spPr bwMode="auto">
            <a:xfrm>
              <a:off x="1898650" y="763588"/>
              <a:ext cx="3140075" cy="532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       诗，是中国古代文艺文字的总称。诗是最古老也是最具有文学特质的文学样式。来源于古代人们的劳动号子和民歌，原是诗与歌的总称。开始诗和歌不分，诗和音乐、舞蹈结合在一起，统称为诗歌。</a:t>
              </a:r>
              <a:endParaRPr lang="en-US" altLang="zh-CN" sz="16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16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     汉代以后诗则专指我国最早的诗歌总集</a:t>
              </a:r>
              <a:r>
                <a:rPr lang="en-US" altLang="zh-CN" sz="16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——</a:t>
              </a:r>
              <a:r>
                <a:rPr lang="zh-CN" altLang="en-US" sz="1600" dirty="0">
                  <a:solidFill>
                    <a:srgbClr val="634A3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诗经，已有两千多年的历史，并由此而专指于散文相对的韵文形式。如屈原、李白、杜甫、白居易、陆游、阮籍等人作品，题材繁多，一般分为古体诗和新体诗，如四言、五言、七言、五律、七律、乐府、趣味诗等。诗的创作一般要求押韵，对仗和符合起、承、转、合的基本要求。近现代以来则专指通过意象写意类文字，如朦胧诗等。</a:t>
              </a:r>
            </a:p>
          </p:txBody>
        </p:sp>
        <p:sp>
          <p:nvSpPr>
            <p:cNvPr id="13317" name="文本框 18"/>
            <p:cNvSpPr txBox="1">
              <a:spLocks noChangeArrowheads="1"/>
            </p:cNvSpPr>
            <p:nvPr/>
          </p:nvSpPr>
          <p:spPr bwMode="auto">
            <a:xfrm>
              <a:off x="5538788" y="2744788"/>
              <a:ext cx="923925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800" dirty="0">
                  <a:solidFill>
                    <a:srgbClr val="634A3C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诗</a:t>
              </a:r>
            </a:p>
          </p:txBody>
        </p:sp>
      </p:grpSp>
      <p:sp>
        <p:nvSpPr>
          <p:cNvPr id="13318" name="文本框 33"/>
          <p:cNvSpPr txBox="1">
            <a:spLocks noChangeArrowheads="1"/>
          </p:cNvSpPr>
          <p:nvPr/>
        </p:nvSpPr>
        <p:spPr bwMode="auto">
          <a:xfrm>
            <a:off x="8286750" y="331788"/>
            <a:ext cx="461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634A3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诗所以合意       歌所以咏诗也</a:t>
            </a:r>
          </a:p>
        </p:txBody>
      </p:sp>
      <p:pic>
        <p:nvPicPr>
          <p:cNvPr id="13319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1646238"/>
            <a:ext cx="274478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90513"/>
            <a:ext cx="14684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963" y="260350"/>
            <a:ext cx="11522075" cy="6192838"/>
          </a:xfrm>
          <a:prstGeom prst="rect">
            <a:avLst/>
          </a:prstGeom>
          <a:noFill/>
          <a:ln>
            <a:solidFill>
              <a:srgbClr val="634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3" name="文本框 18"/>
          <p:cNvSpPr txBox="1">
            <a:spLocks noChangeArrowheads="1"/>
          </p:cNvSpPr>
          <p:nvPr/>
        </p:nvSpPr>
        <p:spPr bwMode="auto">
          <a:xfrm>
            <a:off x="2543175" y="473075"/>
            <a:ext cx="141446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831388" y="444500"/>
            <a:ext cx="1519237" cy="2143125"/>
            <a:chOff x="9831388" y="444500"/>
            <a:chExt cx="1519237" cy="2143125"/>
          </a:xfrm>
        </p:grpSpPr>
        <p:pic>
          <p:nvPicPr>
            <p:cNvPr id="15364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1388" y="444500"/>
              <a:ext cx="1519237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图片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5850" y="817563"/>
              <a:ext cx="1231900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矩形 10"/>
            <p:cNvSpPr>
              <a:spLocks noChangeArrowheads="1"/>
            </p:cNvSpPr>
            <p:nvPr/>
          </p:nvSpPr>
          <p:spPr bwMode="auto">
            <a:xfrm>
              <a:off x="10026650" y="1631950"/>
              <a:ext cx="1323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>
                  <a:solidFill>
                    <a:srgbClr val="634A3C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两汉经学</a:t>
              </a:r>
            </a:p>
          </p:txBody>
        </p:sp>
      </p:grpSp>
      <p:pic>
        <p:nvPicPr>
          <p:cNvPr id="15367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844675"/>
            <a:ext cx="169068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792413" y="1781175"/>
            <a:ext cx="2300287" cy="479425"/>
            <a:chOff x="2792413" y="1781175"/>
            <a:chExt cx="2300287" cy="479425"/>
          </a:xfrm>
        </p:grpSpPr>
        <p:sp>
          <p:nvSpPr>
            <p:cNvPr id="7" name="矩形 6"/>
            <p:cNvSpPr/>
            <p:nvPr/>
          </p:nvSpPr>
          <p:spPr>
            <a:xfrm>
              <a:off x="2792413" y="1781175"/>
              <a:ext cx="2087562" cy="479425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69" name="文本框 11"/>
            <p:cNvSpPr txBox="1">
              <a:spLocks noChangeArrowheads="1"/>
            </p:cNvSpPr>
            <p:nvPr/>
          </p:nvSpPr>
          <p:spPr bwMode="auto">
            <a:xfrm>
              <a:off x="2824163" y="1835150"/>
              <a:ext cx="22685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dirty="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在明仁君治民之道</a:t>
              </a:r>
            </a:p>
          </p:txBody>
        </p:sp>
      </p:grpSp>
      <p:sp>
        <p:nvSpPr>
          <p:cNvPr id="15370" name="文本框 12"/>
          <p:cNvSpPr txBox="1">
            <a:spLocks noChangeArrowheads="1"/>
          </p:cNvSpPr>
          <p:nvPr/>
        </p:nvSpPr>
        <p:spPr bwMode="auto">
          <a:xfrm>
            <a:off x="2617788" y="2341563"/>
            <a:ext cx="695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春秋之世，圣王不作，暴君迭起，人民困于虐政，备受痛苦。为救危世，感化当世人君，史官作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书经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一书，希人主得尧、舜、禹、汤、文、武之道，使天下享尧、舜、禹、汤、文、武之治。因此，阐明仁君治民之道是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尚书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的第一要旨。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95588" y="3929063"/>
            <a:ext cx="2300287" cy="479425"/>
            <a:chOff x="2795588" y="3929063"/>
            <a:chExt cx="2300287" cy="479425"/>
          </a:xfrm>
        </p:grpSpPr>
        <p:sp>
          <p:nvSpPr>
            <p:cNvPr id="19" name="矩形 18"/>
            <p:cNvSpPr/>
            <p:nvPr/>
          </p:nvSpPr>
          <p:spPr>
            <a:xfrm>
              <a:off x="2795588" y="3929063"/>
              <a:ext cx="2087562" cy="479425"/>
            </a:xfrm>
            <a:prstGeom prst="rect">
              <a:avLst/>
            </a:prstGeom>
            <a:solidFill>
              <a:srgbClr val="E7D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72" name="文本框 19"/>
            <p:cNvSpPr txBox="1">
              <a:spLocks noChangeArrowheads="1"/>
            </p:cNvSpPr>
            <p:nvPr/>
          </p:nvSpPr>
          <p:spPr bwMode="auto">
            <a:xfrm>
              <a:off x="2827338" y="3983038"/>
              <a:ext cx="22685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dirty="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在明贤臣事君之道</a:t>
              </a:r>
            </a:p>
          </p:txBody>
        </p:sp>
      </p:grpSp>
      <p:sp>
        <p:nvSpPr>
          <p:cNvPr id="15373" name="文本框 20"/>
          <p:cNvSpPr txBox="1">
            <a:spLocks noChangeArrowheads="1"/>
          </p:cNvSpPr>
          <p:nvPr/>
        </p:nvSpPr>
        <p:spPr bwMode="auto">
          <a:xfrm>
            <a:off x="2620963" y="4489450"/>
            <a:ext cx="695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周室东迁之后，人臣之事君，远不如往古，乱臣杀君之事屡见不鲜。史官作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周书</a:t>
            </a:r>
            <a:r>
              <a:rPr lang="en-US" altLang="zh-CN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，记古贤臣事君之道，以使后世取法。</a:t>
            </a:r>
          </a:p>
        </p:txBody>
      </p:sp>
      <p:pic>
        <p:nvPicPr>
          <p:cNvPr id="15374" name="图片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9986">
            <a:off x="9825038" y="5208588"/>
            <a:ext cx="10493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70" grpId="0"/>
      <p:bldP spid="15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19088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112963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635375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5365750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635750" y="558800"/>
            <a:ext cx="5400675" cy="1025525"/>
            <a:chOff x="6635750" y="558800"/>
            <a:chExt cx="5400675" cy="1025525"/>
          </a:xfrm>
        </p:grpSpPr>
        <p:grpSp>
          <p:nvGrpSpPr>
            <p:cNvPr id="3" name="组合 2"/>
            <p:cNvGrpSpPr/>
            <p:nvPr/>
          </p:nvGrpSpPr>
          <p:grpSpPr>
            <a:xfrm>
              <a:off x="6670675" y="558800"/>
              <a:ext cx="1727200" cy="368300"/>
              <a:chOff x="6670675" y="558800"/>
              <a:chExt cx="1727200" cy="3683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670675" y="568325"/>
                <a:ext cx="1727200" cy="339725"/>
              </a:xfrm>
              <a:prstGeom prst="rect">
                <a:avLst/>
              </a:prstGeom>
              <a:solidFill>
                <a:srgbClr val="634A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417" name="文本框 8"/>
              <p:cNvSpPr txBox="1">
                <a:spLocks noChangeArrowheads="1"/>
              </p:cNvSpPr>
              <p:nvPr/>
            </p:nvSpPr>
            <p:spPr bwMode="auto">
              <a:xfrm>
                <a:off x="6672263" y="558800"/>
                <a:ext cx="172561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en-US" b="1" dirty="0">
                    <a:solidFill>
                      <a:srgbClr val="F2E8DC"/>
                    </a:solidFill>
                    <a:latin typeface="汉仪全唐诗简" panose="00020600040101010101" pitchFamily="18" charset="-122"/>
                    <a:ea typeface="汉仪全唐诗简" panose="00020600040101010101" pitchFamily="18" charset="-122"/>
                  </a:rPr>
                  <a:t>“尊重”原则</a:t>
                </a:r>
                <a:endParaRPr lang="en-US" altLang="zh-CN" dirty="0">
                  <a:solidFill>
                    <a:srgbClr val="F2E8D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endParaRPr>
              </a:p>
            </p:txBody>
          </p:sp>
        </p:grpSp>
        <p:sp>
          <p:nvSpPr>
            <p:cNvPr id="17418" name="文本框 33"/>
            <p:cNvSpPr txBox="1">
              <a:spLocks noChangeArrowheads="1"/>
            </p:cNvSpPr>
            <p:nvPr/>
          </p:nvSpPr>
          <p:spPr bwMode="auto">
            <a:xfrm>
              <a:off x="6635750" y="1000125"/>
              <a:ext cx="54006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要求在各种类型的人际交往活动中，以相互尊重为前提，要尊重对方，不损害对方利益，同时又要保持自尊。</a:t>
              </a:r>
              <a:endParaRPr lang="en-US" altLang="zh-CN" sz="16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5750" y="2360613"/>
            <a:ext cx="5400675" cy="781050"/>
            <a:chOff x="6635750" y="2360613"/>
            <a:chExt cx="5400675" cy="781050"/>
          </a:xfrm>
        </p:grpSpPr>
        <p:sp>
          <p:nvSpPr>
            <p:cNvPr id="35" name="矩形 34"/>
            <p:cNvSpPr/>
            <p:nvPr/>
          </p:nvSpPr>
          <p:spPr>
            <a:xfrm>
              <a:off x="6672263" y="2370138"/>
              <a:ext cx="1727200" cy="341312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0" name="文本框 35"/>
            <p:cNvSpPr txBox="1">
              <a:spLocks noChangeArrowheads="1"/>
            </p:cNvSpPr>
            <p:nvPr/>
          </p:nvSpPr>
          <p:spPr bwMode="auto">
            <a:xfrm>
              <a:off x="6672263" y="2360613"/>
              <a:ext cx="1727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b="1" dirty="0">
                  <a:solidFill>
                    <a:srgbClr val="F2E8D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“遵守”原则</a:t>
              </a:r>
              <a:endParaRPr lang="en-US" altLang="zh-CN" dirty="0">
                <a:solidFill>
                  <a:srgbClr val="F2E8D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17421" name="文本框 36"/>
            <p:cNvSpPr txBox="1">
              <a:spLocks noChangeArrowheads="1"/>
            </p:cNvSpPr>
            <p:nvPr/>
          </p:nvSpPr>
          <p:spPr bwMode="auto">
            <a:xfrm>
              <a:off x="6635750" y="2801938"/>
              <a:ext cx="540067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遵守社会公德，遵时守信，真诚友善，谦虚随和。</a:t>
              </a:r>
              <a:endParaRPr lang="en-US" altLang="zh-CN" sz="16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35750" y="3865563"/>
            <a:ext cx="5402263" cy="1271587"/>
            <a:chOff x="6635750" y="3865563"/>
            <a:chExt cx="5402263" cy="1271587"/>
          </a:xfrm>
        </p:grpSpPr>
        <p:sp>
          <p:nvSpPr>
            <p:cNvPr id="46" name="矩形 45"/>
            <p:cNvSpPr/>
            <p:nvPr/>
          </p:nvSpPr>
          <p:spPr>
            <a:xfrm>
              <a:off x="6672263" y="3875088"/>
              <a:ext cx="1727200" cy="339725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3" name="文本框 46"/>
            <p:cNvSpPr txBox="1">
              <a:spLocks noChangeArrowheads="1"/>
            </p:cNvSpPr>
            <p:nvPr/>
          </p:nvSpPr>
          <p:spPr bwMode="auto">
            <a:xfrm>
              <a:off x="6673850" y="3865563"/>
              <a:ext cx="17256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b="1">
                  <a:solidFill>
                    <a:srgbClr val="F2E8D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“适度”原则</a:t>
              </a:r>
              <a:endParaRPr lang="en-US" altLang="zh-CN">
                <a:solidFill>
                  <a:srgbClr val="F2E8D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17424" name="文本框 47"/>
            <p:cNvSpPr txBox="1">
              <a:spLocks noChangeArrowheads="1"/>
            </p:cNvSpPr>
            <p:nvPr/>
          </p:nvSpPr>
          <p:spPr bwMode="auto">
            <a:xfrm>
              <a:off x="6635750" y="4306888"/>
              <a:ext cx="540226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现代礼仪强调人与人之间的交流与沟通一定要把握适度性，不同场合、不同对象，应始终不卑不亢，落落大方，把握好一定的分寸。</a:t>
              </a:r>
              <a:endParaRPr lang="en-US" altLang="zh-CN" sz="1600">
                <a:solidFill>
                  <a:srgbClr val="644B3D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35750" y="5643563"/>
            <a:ext cx="5400675" cy="1025525"/>
            <a:chOff x="6635750" y="5643563"/>
            <a:chExt cx="5400675" cy="1025525"/>
          </a:xfrm>
        </p:grpSpPr>
        <p:sp>
          <p:nvSpPr>
            <p:cNvPr id="49" name="矩形 48"/>
            <p:cNvSpPr/>
            <p:nvPr/>
          </p:nvSpPr>
          <p:spPr>
            <a:xfrm>
              <a:off x="6672263" y="5653088"/>
              <a:ext cx="1727200" cy="339725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6" name="文本框 49"/>
            <p:cNvSpPr txBox="1">
              <a:spLocks noChangeArrowheads="1"/>
            </p:cNvSpPr>
            <p:nvPr/>
          </p:nvSpPr>
          <p:spPr bwMode="auto">
            <a:xfrm>
              <a:off x="6672263" y="5643563"/>
              <a:ext cx="17272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b="1">
                  <a:solidFill>
                    <a:srgbClr val="F2E8D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“自律”原则</a:t>
              </a:r>
              <a:endParaRPr lang="en-US" altLang="zh-CN">
                <a:solidFill>
                  <a:srgbClr val="F2E8D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17427" name="文本框 50"/>
            <p:cNvSpPr txBox="1">
              <a:spLocks noChangeArrowheads="1"/>
            </p:cNvSpPr>
            <p:nvPr/>
          </p:nvSpPr>
          <p:spPr bwMode="auto">
            <a:xfrm>
              <a:off x="6635750" y="6084888"/>
              <a:ext cx="54006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1600">
                  <a:solidFill>
                    <a:srgbClr val="644B3D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交流双方在要求对方尊重自己之前，首先应当检查自己的行为是否符合礼仪规范要求。</a:t>
              </a:r>
            </a:p>
          </p:txBody>
        </p:sp>
      </p:grpSp>
      <p:pic>
        <p:nvPicPr>
          <p:cNvPr id="17428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789363"/>
            <a:ext cx="16097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23888" y="569913"/>
            <a:ext cx="3498850" cy="4021137"/>
            <a:chOff x="623888" y="569913"/>
            <a:chExt cx="3498850" cy="4021137"/>
          </a:xfrm>
        </p:grpSpPr>
        <p:sp>
          <p:nvSpPr>
            <p:cNvPr id="17411" name="文本框 18"/>
            <p:cNvSpPr txBox="1">
              <a:spLocks noChangeArrowheads="1"/>
            </p:cNvSpPr>
            <p:nvPr/>
          </p:nvSpPr>
          <p:spPr bwMode="auto">
            <a:xfrm>
              <a:off x="1703388" y="569913"/>
              <a:ext cx="141605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8000" dirty="0">
                  <a:solidFill>
                    <a:srgbClr val="634A3C"/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rPr>
                <a:t>礼</a:t>
              </a:r>
            </a:p>
          </p:txBody>
        </p:sp>
        <p:sp>
          <p:nvSpPr>
            <p:cNvPr id="17429" name="文本框 17"/>
            <p:cNvSpPr txBox="1">
              <a:spLocks noChangeArrowheads="1"/>
            </p:cNvSpPr>
            <p:nvPr/>
          </p:nvSpPr>
          <p:spPr bwMode="auto">
            <a:xfrm>
              <a:off x="623888" y="2005013"/>
              <a:ext cx="3498850" cy="258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dirty="0">
                  <a:solidFill>
                    <a:srgbClr val="3A1E1C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“礼”具有社会身份制度方面的意义，最迟在殷商时代已经存在；但是，作为一种较为严格的社会制度，则是周朝初年的事情。周朝初年，周武王伐纣灭殷，为着巩固自己的统治，周公便在殷礼的基础上，重新制订礼乐，将作为社会身份意义的“礼”制度化，系统化。</a:t>
              </a: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703388" y="1700213"/>
            <a:ext cx="1584325" cy="0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43925" y="620713"/>
            <a:ext cx="2952750" cy="568801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352925"/>
            <a:ext cx="44402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18"/>
          <p:cNvSpPr txBox="1">
            <a:spLocks noChangeArrowheads="1"/>
          </p:cNvSpPr>
          <p:nvPr/>
        </p:nvSpPr>
        <p:spPr bwMode="auto">
          <a:xfrm>
            <a:off x="677863" y="1109663"/>
            <a:ext cx="14160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0" dirty="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易</a:t>
            </a:r>
          </a:p>
        </p:txBody>
      </p:sp>
      <p:sp>
        <p:nvSpPr>
          <p:cNvPr id="19461" name="文本框 11"/>
          <p:cNvSpPr txBox="1">
            <a:spLocks noChangeArrowheads="1"/>
          </p:cNvSpPr>
          <p:nvPr/>
        </p:nvSpPr>
        <p:spPr bwMode="auto">
          <a:xfrm>
            <a:off x="10120313" y="873125"/>
            <a:ext cx="11699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易简也就是简易：说的是宇宙间万事万物，有许多事我们的智慧知识和能力没有办法了解的；但宇宙间的任何事物，有其事必有其理，万事万物的存在都是有因果的，都不是无缘无故的。易经的简易就是告诉我们人</a:t>
            </a:r>
          </a:p>
        </p:txBody>
      </p:sp>
      <p:sp>
        <p:nvSpPr>
          <p:cNvPr id="19462" name="文本框 12"/>
          <p:cNvSpPr txBox="1">
            <a:spLocks noChangeArrowheads="1"/>
          </p:cNvSpPr>
          <p:nvPr/>
        </p:nvSpPr>
        <p:spPr bwMode="auto">
          <a:xfrm>
            <a:off x="9721850" y="873125"/>
            <a:ext cx="4302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变易是说万事万物随时都在变化之中，没有不变的事物。 </a:t>
            </a:r>
          </a:p>
        </p:txBody>
      </p:sp>
      <p:sp>
        <p:nvSpPr>
          <p:cNvPr id="19463" name="文本框 13"/>
          <p:cNvSpPr txBox="1">
            <a:spLocks noChangeArrowheads="1"/>
          </p:cNvSpPr>
          <p:nvPr/>
        </p:nvSpPr>
        <p:spPr bwMode="auto">
          <a:xfrm>
            <a:off x="8797925" y="873125"/>
            <a:ext cx="9239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不易，万事万物随时随地都在变的，却有一项永远不变的东西存在，就是能变出来万象的那个东西是不变的，那是永恒存在的。</a:t>
            </a:r>
          </a:p>
        </p:txBody>
      </p:sp>
      <p:sp>
        <p:nvSpPr>
          <p:cNvPr id="19464" name="文本框 14"/>
          <p:cNvSpPr txBox="1">
            <a:spLocks noChangeArrowheads="1"/>
          </p:cNvSpPr>
          <p:nvPr/>
        </p:nvSpPr>
        <p:spPr bwMode="auto">
          <a:xfrm>
            <a:off x="1385888" y="2565400"/>
            <a:ext cx="6696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连山易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是神农时代的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易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，是以艮卦开始。</a:t>
            </a:r>
            <a:endParaRPr lang="en-US" altLang="zh-CN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b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</a:b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归藏易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是黄帝时代的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易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，是以坤卦开始的。</a:t>
            </a:r>
            <a:endParaRPr lang="en-US" altLang="zh-CN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  <a:p>
            <a:b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</a:b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周易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是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易经</a:t>
            </a:r>
            <a:r>
              <a:rPr lang="en-US" altLang="zh-CN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的一部分，是文王所创，从乾卦开始。</a:t>
            </a:r>
          </a:p>
        </p:txBody>
      </p:sp>
      <p:pic>
        <p:nvPicPr>
          <p:cNvPr id="19465" name="图片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565400"/>
            <a:ext cx="323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141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7179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61" grpId="0"/>
      <p:bldP spid="19462" grpId="0"/>
      <p:bldP spid="19463" grpId="0"/>
      <p:bldP spid="19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36613"/>
            <a:ext cx="12192000" cy="547211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07" name="文本框 18"/>
          <p:cNvSpPr txBox="1">
            <a:spLocks noChangeArrowheads="1"/>
          </p:cNvSpPr>
          <p:nvPr/>
        </p:nvSpPr>
        <p:spPr bwMode="auto">
          <a:xfrm>
            <a:off x="10771188" y="1020763"/>
            <a:ext cx="1416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0">
                <a:solidFill>
                  <a:srgbClr val="634A3C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乐</a:t>
            </a:r>
          </a:p>
        </p:txBody>
      </p:sp>
      <p:pic>
        <p:nvPicPr>
          <p:cNvPr id="21508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r="3648" b="16486"/>
          <a:stretch>
            <a:fillRect/>
          </a:stretch>
        </p:blipFill>
        <p:spPr bwMode="auto">
          <a:xfrm>
            <a:off x="-457200" y="2595563"/>
            <a:ext cx="56165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8"/>
          <p:cNvSpPr txBox="1">
            <a:spLocks noChangeArrowheads="1"/>
          </p:cNvSpPr>
          <p:nvPr/>
        </p:nvSpPr>
        <p:spPr bwMode="auto">
          <a:xfrm>
            <a:off x="4367213" y="2595563"/>
            <a:ext cx="727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       由于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乐经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的失传，导致了中国文化的很大变化，本来讲究礼乐相须的文化变成了专讲等级秩序的文化，这是中国文化的很大不幸。幸好我们从一些其他记载还能追寻到当初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《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乐经</a:t>
            </a:r>
            <a:r>
              <a:rPr lang="en-US" altLang="zh-CN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》</a:t>
            </a:r>
            <a:r>
              <a:rPr lang="zh-CN" altLang="en-US" dirty="0">
                <a:solidFill>
                  <a:srgbClr val="3A1E1C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的一些大体情况。不过，我们只能凭借猜测来推断一下。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1947</Words>
  <Application>Microsoft Office PowerPoint</Application>
  <PresentationFormat>宽屏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汉仪程行简</vt:lpstr>
      <vt:lpstr>汉仪青云W</vt:lpstr>
      <vt:lpstr>汉仪全唐诗简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61</cp:revision>
  <dcterms:created xsi:type="dcterms:W3CDTF">2017-07-13T07:28:00Z</dcterms:created>
  <dcterms:modified xsi:type="dcterms:W3CDTF">2021-01-04T14:26:20Z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