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61" r:id="rId4"/>
    <p:sldId id="262" r:id="rId5"/>
    <p:sldId id="266" r:id="rId6"/>
    <p:sldId id="267" r:id="rId7"/>
    <p:sldId id="268" r:id="rId8"/>
    <p:sldId id="270" r:id="rId9"/>
    <p:sldId id="263" r:id="rId10"/>
    <p:sldId id="271" r:id="rId11"/>
    <p:sldId id="272" r:id="rId12"/>
    <p:sldId id="273" r:id="rId13"/>
    <p:sldId id="274" r:id="rId14"/>
    <p:sldId id="264" r:id="rId15"/>
    <p:sldId id="275" r:id="rId16"/>
    <p:sldId id="276" r:id="rId17"/>
    <p:sldId id="277" r:id="rId18"/>
    <p:sldId id="278" r:id="rId19"/>
    <p:sldId id="265" r:id="rId20"/>
    <p:sldId id="283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8A87"/>
    <a:srgbClr val="E3D2AE"/>
    <a:srgbClr val="655D5C"/>
    <a:srgbClr val="FF9409"/>
    <a:srgbClr val="9E211B"/>
    <a:srgbClr val="DAECF7"/>
    <a:srgbClr val="C7020C"/>
    <a:srgbClr val="C91324"/>
    <a:srgbClr val="162F81"/>
    <a:srgbClr val="8A3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23A2D-70BE-4AE6-B78D-4BE13FBA8F8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A7326-DE61-4C3C-8E35-D86BCD11B3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4F45E4F-5698-48A2-BF2A-A235F7AF1BB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96E6F1-E71C-431D-886F-9EC9F3A069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2811697" y="1335633"/>
            <a:ext cx="1826796" cy="4157662"/>
            <a:chOff x="2811697" y="1335633"/>
            <a:chExt cx="1826796" cy="4157662"/>
          </a:xfrm>
        </p:grpSpPr>
        <p:grpSp>
          <p:nvGrpSpPr>
            <p:cNvPr id="5" name="组 4"/>
            <p:cNvGrpSpPr/>
            <p:nvPr/>
          </p:nvGrpSpPr>
          <p:grpSpPr>
            <a:xfrm>
              <a:off x="2811697" y="1335633"/>
              <a:ext cx="1826796" cy="4157662"/>
              <a:chOff x="2976588" y="1200722"/>
              <a:chExt cx="1826796" cy="4157662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3335988" y="1426464"/>
                <a:ext cx="1107996" cy="393192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zh-CN" altLang="en-US" sz="6000" dirty="0">
                    <a:solidFill>
                      <a:srgbClr val="655D5C"/>
                    </a:solidFill>
                    <a:latin typeface="华文行楷" panose="02010800040101010101" charset="-122"/>
                    <a:ea typeface="华文行楷" panose="02010800040101010101" charset="-122"/>
                    <a:cs typeface="华文行楷" panose="02010800040101010101" charset="-122"/>
                  </a:rPr>
                  <a:t>古代诗词</a:t>
                </a:r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6588" y="1200722"/>
                <a:ext cx="1085746" cy="965774"/>
              </a:xfrm>
              <a:prstGeom prst="rect">
                <a:avLst/>
              </a:prstGeom>
            </p:spPr>
          </p:pic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717638" y="4055257"/>
                <a:ext cx="1085746" cy="965774"/>
              </a:xfrm>
              <a:prstGeom prst="rect">
                <a:avLst/>
              </a:prstGeom>
            </p:spPr>
          </p:pic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697" y="4190168"/>
              <a:ext cx="383707" cy="743199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4773405" y="2141226"/>
            <a:ext cx="4616648" cy="2034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古人学问无遗力，少壮工夫老始成。纸上得来终觉浅，绝知此事要躬行。</a:t>
            </a:r>
            <a:endParaRPr kumimoji="1" lang="zh-CN" altLang="en-US" sz="24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0528"/>
            <a:ext cx="7620000" cy="4660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3733" y="1351405"/>
            <a:ext cx="5041392" cy="50413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075" y="313358"/>
            <a:ext cx="3367790" cy="207609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93598" y="2376955"/>
            <a:ext cx="4616648" cy="2034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古人学问无遗力，少壮工夫老始成。纸上得来终觉浅，绝知此事要躬行。</a:t>
            </a:r>
            <a:endParaRPr kumimoji="1" lang="zh-CN" altLang="en-US" sz="24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0827" y="1725512"/>
            <a:ext cx="615553" cy="2953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冬夜读书示子聿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16380" y="3011723"/>
            <a:ext cx="461665" cy="13995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「宋」陆游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1320301"/>
            <a:ext cx="3367790" cy="207609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56074" y="2753008"/>
            <a:ext cx="4867181" cy="30469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静女其姝，俟我于城隅。爱而不见，搔首踟蹰。静女其娈，贻我彤管。彤管有炜，说怿女美。自牧归荑，洵美且异。匪女之为美，美人之贻。</a:t>
            </a:r>
            <a:endParaRPr kumimoji="1" lang="zh-CN" altLang="en-US" sz="24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90846" y="1215638"/>
            <a:ext cx="359763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静女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40550" y="1967066"/>
            <a:ext cx="269823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「先秦」诗经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" y="2022215"/>
            <a:ext cx="12192000" cy="54964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84" y="3104130"/>
            <a:ext cx="3367790" cy="207609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49218" y="1417128"/>
            <a:ext cx="4616648" cy="2034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古人学问无遗力，少壮工夫老始成。纸上得来终觉浅，绝知此事要躬行。</a:t>
            </a:r>
            <a:endParaRPr kumimoji="1" lang="zh-CN" altLang="en-US" sz="24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56447" y="765685"/>
            <a:ext cx="615553" cy="2953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冬夜读书示子聿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72000" y="2051896"/>
            <a:ext cx="461665" cy="13995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「宋」陆游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92" y="-563380"/>
            <a:ext cx="7916058" cy="791605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40887" y="3512481"/>
            <a:ext cx="4867181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几日随风北海游，回从扬子大江头。</a:t>
            </a:r>
            <a:endParaRPr lang="en-US" altLang="zh-CN" sz="20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algn="ctr">
              <a:lnSpc>
                <a:spcPct val="200000"/>
              </a:lnSpc>
            </a:pPr>
            <a:r>
              <a:rPr kumimoji="1" lang="zh-CN" altLang="en-US" sz="20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臣心一片磁针石，不指南方不肯休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75659" y="2145028"/>
            <a:ext cx="359763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扬子江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25363" y="2896456"/>
            <a:ext cx="269823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「宋」文天祥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383794" y="1515516"/>
            <a:ext cx="1826796" cy="3820309"/>
            <a:chOff x="2811697" y="1335633"/>
            <a:chExt cx="1826796" cy="3820309"/>
          </a:xfrm>
        </p:grpSpPr>
        <p:grpSp>
          <p:nvGrpSpPr>
            <p:cNvPr id="3" name="组 2"/>
            <p:cNvGrpSpPr/>
            <p:nvPr/>
          </p:nvGrpSpPr>
          <p:grpSpPr>
            <a:xfrm>
              <a:off x="2811697" y="1335633"/>
              <a:ext cx="1826796" cy="3820309"/>
              <a:chOff x="2976588" y="1200722"/>
              <a:chExt cx="1826796" cy="382030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335988" y="1426464"/>
                <a:ext cx="1107996" cy="359456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zh-CN" altLang="en-US" sz="6000" dirty="0">
                    <a:solidFill>
                      <a:srgbClr val="655D5C"/>
                    </a:solidFill>
                    <a:latin typeface="华文行楷" panose="02010800040101010101" charset="-122"/>
                    <a:ea typeface="华文行楷" panose="02010800040101010101" charset="-122"/>
                    <a:cs typeface="华文行楷" panose="02010800040101010101" charset="-122"/>
                  </a:rPr>
                  <a:t>第三章</a:t>
                </a: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6588" y="1200722"/>
                <a:ext cx="1085746" cy="965774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717638" y="4055257"/>
                <a:ext cx="1085746" cy="965774"/>
              </a:xfrm>
              <a:prstGeom prst="rect">
                <a:avLst/>
              </a:prstGeom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697" y="4190168"/>
              <a:ext cx="383707" cy="74319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6064824" y="2130113"/>
            <a:ext cx="923330" cy="24765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纸上得来终觉浅</a:t>
            </a:r>
            <a:endParaRPr kumimoji="1" lang="zh-CN" altLang="en-US" sz="24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cxnSp>
        <p:nvCxnSpPr>
          <p:cNvPr id="9" name="直线连接符 8"/>
          <p:cNvCxnSpPr/>
          <p:nvPr/>
        </p:nvCxnSpPr>
        <p:spPr>
          <a:xfrm>
            <a:off x="7369804" y="0"/>
            <a:ext cx="0" cy="3867462"/>
          </a:xfrm>
          <a:prstGeom prst="line">
            <a:avLst/>
          </a:prstGeom>
          <a:ln>
            <a:solidFill>
              <a:srgbClr val="968A87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/>
        </p:nvCxnSpPr>
        <p:spPr>
          <a:xfrm>
            <a:off x="5693404" y="2990538"/>
            <a:ext cx="0" cy="3867462"/>
          </a:xfrm>
          <a:prstGeom prst="line">
            <a:avLst/>
          </a:prstGeom>
          <a:ln>
            <a:solidFill>
              <a:srgbClr val="968A87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6" y="2053652"/>
            <a:ext cx="4129791" cy="412979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34031" y="2228352"/>
            <a:ext cx="4616648" cy="2034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古人学问无遗力，少壮工夫老始成。纸上得来终觉浅，绝知此事要躬行。</a:t>
            </a:r>
            <a:endParaRPr kumimoji="1" lang="zh-CN" altLang="en-US" sz="24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41260" y="1576909"/>
            <a:ext cx="615553" cy="2953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冬夜读书示子聿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56813" y="2863120"/>
            <a:ext cx="461665" cy="13995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「宋」陆游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"/>
            <a:ext cx="3223260" cy="685475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75168" y="1187165"/>
            <a:ext cx="5109091" cy="4721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2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寒蝉凄切，对长亭晚，骤雨初歇。都门帐饮无绪，留恋处，兰舟催发。执手相看泪眼，竟无语凝噎。念去去，千里烟波，暮霭沉沉楚天阔。多情自古伤离别，更那堪冷落清秋节！今宵酒醒何处？杨柳岸，晓风残月。此去经年，应是良辰好景虚设。便纵有千种风情，更与何人说？</a:t>
            </a:r>
            <a:endParaRPr kumimoji="1" lang="zh-CN" altLang="en-US" sz="22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87017" y="1546929"/>
            <a:ext cx="615553" cy="32574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雨霖铃</a:t>
            </a:r>
            <a:r>
              <a:rPr lang="en-US" altLang="zh-CN" sz="28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·</a:t>
            </a:r>
            <a:r>
              <a:rPr lang="zh-CN" altLang="en-US" sz="28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寒蝉凄切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02570" y="2833140"/>
            <a:ext cx="461665" cy="13995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「宋」柳永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81" y="302717"/>
            <a:ext cx="10145492" cy="57383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12284" y="2603106"/>
            <a:ext cx="4867181" cy="30469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静女其姝，俟我于城隅。爱而不见，搔首踟蹰。静女其娈，贻我彤管。彤管有炜，说怿女美。自牧归荑，洵美且异。匪女之为美，美人之贻。</a:t>
            </a:r>
            <a:endParaRPr kumimoji="1" lang="zh-CN" altLang="en-US" sz="24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47056" y="1065736"/>
            <a:ext cx="359763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静女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96760" y="1817164"/>
            <a:ext cx="269823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「先秦」诗经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597" y="3916091"/>
            <a:ext cx="3468006" cy="3468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28"/>
          <a:stretch>
            <a:fillRect/>
          </a:stretch>
        </p:blipFill>
        <p:spPr>
          <a:xfrm>
            <a:off x="0" y="0"/>
            <a:ext cx="7884826" cy="68558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98452"/>
            <a:ext cx="7510072" cy="475954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10264" y="1582476"/>
            <a:ext cx="4616648" cy="2034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古人学问无遗力，少壮工夫老始成。纸上得来终觉浅，绝知此事要躬行。</a:t>
            </a:r>
            <a:endParaRPr kumimoji="1" lang="zh-CN" altLang="en-US" sz="24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17493" y="931033"/>
            <a:ext cx="615553" cy="2953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冬夜读书示子聿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33046" y="2217244"/>
            <a:ext cx="461665" cy="13995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「宋」陆游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383794" y="1515516"/>
            <a:ext cx="1826796" cy="3820309"/>
            <a:chOff x="2811697" y="1335633"/>
            <a:chExt cx="1826796" cy="3820309"/>
          </a:xfrm>
        </p:grpSpPr>
        <p:grpSp>
          <p:nvGrpSpPr>
            <p:cNvPr id="3" name="组 2"/>
            <p:cNvGrpSpPr/>
            <p:nvPr/>
          </p:nvGrpSpPr>
          <p:grpSpPr>
            <a:xfrm>
              <a:off x="2811697" y="1335633"/>
              <a:ext cx="1826796" cy="3820309"/>
              <a:chOff x="2976588" y="1200722"/>
              <a:chExt cx="1826796" cy="382030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335988" y="1426464"/>
                <a:ext cx="1107996" cy="359456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zh-CN" altLang="en-US" sz="6000" dirty="0">
                    <a:solidFill>
                      <a:srgbClr val="655D5C"/>
                    </a:solidFill>
                    <a:latin typeface="华文行楷" panose="02010800040101010101" charset="-122"/>
                    <a:ea typeface="华文行楷" panose="02010800040101010101" charset="-122"/>
                    <a:cs typeface="华文行楷" panose="02010800040101010101" charset="-122"/>
                  </a:rPr>
                  <a:t>第四章</a:t>
                </a: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6588" y="1200722"/>
                <a:ext cx="1085746" cy="965774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717638" y="4055257"/>
                <a:ext cx="1085746" cy="965774"/>
              </a:xfrm>
              <a:prstGeom prst="rect">
                <a:avLst/>
              </a:prstGeom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697" y="4190168"/>
              <a:ext cx="383707" cy="74319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6064824" y="2130113"/>
            <a:ext cx="923330" cy="24765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绝知此事要躬行</a:t>
            </a:r>
            <a:endParaRPr kumimoji="1" lang="zh-CN" altLang="en-US" sz="24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cxnSp>
        <p:nvCxnSpPr>
          <p:cNvPr id="9" name="直线连接符 8"/>
          <p:cNvCxnSpPr/>
          <p:nvPr/>
        </p:nvCxnSpPr>
        <p:spPr>
          <a:xfrm>
            <a:off x="7369804" y="0"/>
            <a:ext cx="0" cy="3867462"/>
          </a:xfrm>
          <a:prstGeom prst="line">
            <a:avLst/>
          </a:prstGeom>
          <a:ln>
            <a:solidFill>
              <a:srgbClr val="968A87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/>
        </p:nvCxnSpPr>
        <p:spPr>
          <a:xfrm>
            <a:off x="5693404" y="2990538"/>
            <a:ext cx="0" cy="3867462"/>
          </a:xfrm>
          <a:prstGeom prst="line">
            <a:avLst/>
          </a:prstGeom>
          <a:ln>
            <a:solidFill>
              <a:srgbClr val="968A87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811697" y="1335633"/>
            <a:ext cx="1826796" cy="4157662"/>
            <a:chOff x="2811697" y="1335633"/>
            <a:chExt cx="1826796" cy="4157662"/>
          </a:xfrm>
        </p:grpSpPr>
        <p:grpSp>
          <p:nvGrpSpPr>
            <p:cNvPr id="3" name="组 2"/>
            <p:cNvGrpSpPr/>
            <p:nvPr/>
          </p:nvGrpSpPr>
          <p:grpSpPr>
            <a:xfrm>
              <a:off x="2811697" y="1335633"/>
              <a:ext cx="1826796" cy="4157662"/>
              <a:chOff x="2976588" y="1200722"/>
              <a:chExt cx="1826796" cy="4157662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335988" y="1426464"/>
                <a:ext cx="1107996" cy="393192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zh-CN" altLang="en-US" sz="6000" dirty="0">
                    <a:solidFill>
                      <a:srgbClr val="655D5C"/>
                    </a:solidFill>
                    <a:latin typeface="华文行楷" panose="02010800040101010101" charset="-122"/>
                    <a:ea typeface="华文行楷" panose="02010800040101010101" charset="-122"/>
                    <a:cs typeface="华文行楷" panose="02010800040101010101" charset="-122"/>
                  </a:rPr>
                  <a:t>古代诗词</a:t>
                </a: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6588" y="1200722"/>
                <a:ext cx="1085746" cy="965774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717638" y="4055257"/>
                <a:ext cx="1085746" cy="965774"/>
              </a:xfrm>
              <a:prstGeom prst="rect">
                <a:avLst/>
              </a:prstGeom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697" y="4190168"/>
              <a:ext cx="383707" cy="74319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4773405" y="2141226"/>
            <a:ext cx="4616648" cy="2034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古人学问无遗力，少壮工夫老始成。纸上得来终觉浅，绝知此事要躬行。</a:t>
            </a:r>
            <a:endParaRPr kumimoji="1" lang="zh-CN" altLang="en-US" sz="24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24" y="4750632"/>
            <a:ext cx="2739256" cy="21073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3866"/>
            <a:ext cx="7620000" cy="46609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72000" y="1642436"/>
            <a:ext cx="6093976" cy="25997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莫笑农家腊酒浑，丰年留客足鸡豚。山重水复疑无路，柳暗花明又一村。箫鼓追随春社近，衣冠简朴古风存。从今若许闲乘月，拄杖无时夜叩门。</a:t>
            </a:r>
            <a:endParaRPr kumimoji="1" lang="zh-CN" altLang="en-US" sz="24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86093" y="800672"/>
            <a:ext cx="738664" cy="2953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zh-CN" altLang="en-US" sz="36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游山西村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24757" y="2277204"/>
            <a:ext cx="461665" cy="13995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「宋」陆游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9808" y="2331984"/>
            <a:ext cx="4616648" cy="2034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古人学问无遗力，少壮工夫老始成。纸上得来终觉浅，绝知此事要躬行。</a:t>
            </a:r>
            <a:endParaRPr kumimoji="1" lang="zh-CN" altLang="en-US" sz="24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57037" y="1680541"/>
            <a:ext cx="615553" cy="2953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冬夜读书示子聿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72590" y="2966752"/>
            <a:ext cx="461665" cy="13995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「宋」陆游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7"/>
          <a:stretch>
            <a:fillRect/>
          </a:stretch>
        </p:blipFill>
        <p:spPr>
          <a:xfrm>
            <a:off x="4302176" y="0"/>
            <a:ext cx="7889823" cy="68558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8" y="3160562"/>
            <a:ext cx="4832870" cy="369743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65739" y="2618097"/>
            <a:ext cx="4867181" cy="30469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静女其姝，俟我于城隅。爱而不见，搔首踟蹰。静女其娈，贻我彤管。彤管有炜，说怿女美。自牧归荑，洵美且异。匪女之为美，美人之贻。</a:t>
            </a:r>
            <a:endParaRPr kumimoji="1" lang="zh-CN" altLang="en-US" sz="24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00511" y="1080727"/>
            <a:ext cx="359763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静女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50215" y="1832155"/>
            <a:ext cx="269823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「先秦」诗经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75054" y="2063461"/>
            <a:ext cx="4616648" cy="2034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古人学问无遗力，少壮工夫老始成。纸上得来终觉浅，绝知此事要躬行。</a:t>
            </a:r>
            <a:endParaRPr kumimoji="1" lang="zh-CN" altLang="en-US" sz="24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82283" y="1412018"/>
            <a:ext cx="615553" cy="2953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冬夜读书示子聿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97836" y="2698229"/>
            <a:ext cx="461665" cy="13995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「宋」陆游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5180143" y="1335633"/>
            <a:ext cx="1826796" cy="4157662"/>
            <a:chOff x="2811697" y="1335633"/>
            <a:chExt cx="1826796" cy="4157662"/>
          </a:xfrm>
        </p:grpSpPr>
        <p:grpSp>
          <p:nvGrpSpPr>
            <p:cNvPr id="3" name="组 2"/>
            <p:cNvGrpSpPr/>
            <p:nvPr/>
          </p:nvGrpSpPr>
          <p:grpSpPr>
            <a:xfrm>
              <a:off x="2811697" y="1335633"/>
              <a:ext cx="1826796" cy="4157662"/>
              <a:chOff x="2976588" y="1200722"/>
              <a:chExt cx="1826796" cy="4157662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335988" y="1426464"/>
                <a:ext cx="1107996" cy="393192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zh-CN" altLang="en-US" sz="6000" dirty="0">
                    <a:solidFill>
                      <a:srgbClr val="655D5C"/>
                    </a:solidFill>
                    <a:latin typeface="华文行楷" panose="02010800040101010101" charset="-122"/>
                    <a:ea typeface="华文行楷" panose="02010800040101010101" charset="-122"/>
                    <a:cs typeface="华文行楷" panose="02010800040101010101" charset="-122"/>
                  </a:rPr>
                  <a:t>未完待续</a:t>
                </a: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6588" y="1200722"/>
                <a:ext cx="1085746" cy="965774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717638" y="4055257"/>
                <a:ext cx="1085746" cy="965774"/>
              </a:xfrm>
              <a:prstGeom prst="rect">
                <a:avLst/>
              </a:prstGeom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697" y="4190168"/>
              <a:ext cx="383707" cy="7431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/>
        </p:nvGrpSpPr>
        <p:grpSpPr>
          <a:xfrm>
            <a:off x="1255190" y="1515516"/>
            <a:ext cx="1826796" cy="3820309"/>
            <a:chOff x="2811697" y="1335633"/>
            <a:chExt cx="1826796" cy="3820309"/>
          </a:xfrm>
        </p:grpSpPr>
        <p:grpSp>
          <p:nvGrpSpPr>
            <p:cNvPr id="7" name="组 6"/>
            <p:cNvGrpSpPr/>
            <p:nvPr/>
          </p:nvGrpSpPr>
          <p:grpSpPr>
            <a:xfrm>
              <a:off x="2811697" y="1335633"/>
              <a:ext cx="1826796" cy="3820309"/>
              <a:chOff x="2976588" y="1200722"/>
              <a:chExt cx="1826796" cy="382030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3335988" y="1426464"/>
                <a:ext cx="1107996" cy="359456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zh-CN" altLang="en-US" sz="6000">
                    <a:solidFill>
                      <a:srgbClr val="655D5C"/>
                    </a:solidFill>
                    <a:latin typeface="华文行楷" panose="02010800040101010101" charset="-122"/>
                    <a:ea typeface="华文行楷" panose="02010800040101010101" charset="-122"/>
                    <a:cs typeface="华文行楷" panose="02010800040101010101" charset="-122"/>
                  </a:rPr>
                  <a:t>目       录</a:t>
                </a:r>
                <a:endParaRPr kumimoji="1" lang="zh-CN" altLang="en-US" sz="6000" dirty="0">
                  <a:solidFill>
                    <a:srgbClr val="655D5C"/>
                  </a:solidFill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endParaRPr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6588" y="1200722"/>
                <a:ext cx="1085746" cy="965774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717638" y="4055257"/>
                <a:ext cx="1085746" cy="965774"/>
              </a:xfrm>
              <a:prstGeom prst="rect">
                <a:avLst/>
              </a:prstGeom>
            </p:spPr>
          </p:pic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697" y="4190168"/>
              <a:ext cx="383707" cy="743199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3520046" y="2130113"/>
            <a:ext cx="923330" cy="24765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古人学问无遗力</a:t>
            </a:r>
            <a:endParaRPr kumimoji="1" lang="zh-CN" altLang="en-US" sz="24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cxnSp>
        <p:nvCxnSpPr>
          <p:cNvPr id="21" name="直线连接符 20"/>
          <p:cNvCxnSpPr/>
          <p:nvPr/>
        </p:nvCxnSpPr>
        <p:spPr>
          <a:xfrm>
            <a:off x="4881436" y="2130113"/>
            <a:ext cx="0" cy="2476564"/>
          </a:xfrm>
          <a:prstGeom prst="line">
            <a:avLst/>
          </a:prstGeom>
          <a:ln>
            <a:solidFill>
              <a:srgbClr val="968A87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319496" y="2130113"/>
            <a:ext cx="923330" cy="24765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少壮工夫老始成</a:t>
            </a:r>
            <a:endParaRPr kumimoji="1" lang="zh-CN" altLang="en-US" sz="24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118946" y="2130113"/>
            <a:ext cx="923330" cy="24765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纸上得来终觉浅</a:t>
            </a:r>
            <a:endParaRPr kumimoji="1" lang="zh-CN" altLang="en-US" sz="24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cxnSp>
        <p:nvCxnSpPr>
          <p:cNvPr id="29" name="直线连接符 28"/>
          <p:cNvCxnSpPr/>
          <p:nvPr/>
        </p:nvCxnSpPr>
        <p:spPr>
          <a:xfrm>
            <a:off x="8480336" y="2130113"/>
            <a:ext cx="0" cy="2476564"/>
          </a:xfrm>
          <a:prstGeom prst="line">
            <a:avLst/>
          </a:prstGeom>
          <a:ln>
            <a:solidFill>
              <a:srgbClr val="968A87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8918394" y="2130113"/>
            <a:ext cx="923330" cy="24765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绝知此事要躬行</a:t>
            </a:r>
            <a:endParaRPr kumimoji="1" lang="zh-CN" altLang="en-US" sz="24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cxnSp>
        <p:nvCxnSpPr>
          <p:cNvPr id="31" name="直线连接符 30"/>
          <p:cNvCxnSpPr/>
          <p:nvPr/>
        </p:nvCxnSpPr>
        <p:spPr>
          <a:xfrm>
            <a:off x="6680886" y="2130113"/>
            <a:ext cx="0" cy="2476564"/>
          </a:xfrm>
          <a:prstGeom prst="line">
            <a:avLst/>
          </a:prstGeom>
          <a:ln>
            <a:solidFill>
              <a:srgbClr val="968A87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383794" y="1515516"/>
            <a:ext cx="1826796" cy="3820309"/>
            <a:chOff x="2811697" y="1335633"/>
            <a:chExt cx="1826796" cy="3820309"/>
          </a:xfrm>
        </p:grpSpPr>
        <p:grpSp>
          <p:nvGrpSpPr>
            <p:cNvPr id="3" name="组 2"/>
            <p:cNvGrpSpPr/>
            <p:nvPr/>
          </p:nvGrpSpPr>
          <p:grpSpPr>
            <a:xfrm>
              <a:off x="2811697" y="1335633"/>
              <a:ext cx="1826796" cy="3820309"/>
              <a:chOff x="2976588" y="1200722"/>
              <a:chExt cx="1826796" cy="382030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335988" y="1426464"/>
                <a:ext cx="1107996" cy="359456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zh-CN" altLang="en-US" sz="6000" dirty="0">
                    <a:solidFill>
                      <a:srgbClr val="655D5C"/>
                    </a:solidFill>
                    <a:latin typeface="华文行楷" panose="02010800040101010101" charset="-122"/>
                    <a:ea typeface="华文行楷" panose="02010800040101010101" charset="-122"/>
                    <a:cs typeface="华文行楷" panose="02010800040101010101" charset="-122"/>
                  </a:rPr>
                  <a:t>第一章</a:t>
                </a: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6588" y="1200722"/>
                <a:ext cx="1085746" cy="965774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717638" y="4055257"/>
                <a:ext cx="1085746" cy="965774"/>
              </a:xfrm>
              <a:prstGeom prst="rect">
                <a:avLst/>
              </a:prstGeom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697" y="4190168"/>
              <a:ext cx="383707" cy="74319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6064824" y="2130113"/>
            <a:ext cx="923330" cy="24765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古人学问无遗力</a:t>
            </a:r>
            <a:endParaRPr kumimoji="1" lang="zh-CN" altLang="en-US" sz="24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cxnSp>
        <p:nvCxnSpPr>
          <p:cNvPr id="9" name="直线连接符 8"/>
          <p:cNvCxnSpPr/>
          <p:nvPr/>
        </p:nvCxnSpPr>
        <p:spPr>
          <a:xfrm>
            <a:off x="7369804" y="0"/>
            <a:ext cx="0" cy="3867462"/>
          </a:xfrm>
          <a:prstGeom prst="line">
            <a:avLst/>
          </a:prstGeom>
          <a:ln>
            <a:solidFill>
              <a:srgbClr val="968A87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/>
          <p:cNvCxnSpPr/>
          <p:nvPr/>
        </p:nvCxnSpPr>
        <p:spPr>
          <a:xfrm>
            <a:off x="5693404" y="2990538"/>
            <a:ext cx="0" cy="3867462"/>
          </a:xfrm>
          <a:prstGeom prst="line">
            <a:avLst/>
          </a:prstGeom>
          <a:ln>
            <a:solidFill>
              <a:srgbClr val="968A87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55" y="1195351"/>
            <a:ext cx="12487639" cy="74108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15880" y="1104090"/>
            <a:ext cx="4616648" cy="2034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古人学问无遗力，少壮工夫老始成。纸上得来终觉浅，绝知此事要躬行。</a:t>
            </a:r>
            <a:endParaRPr kumimoji="1" lang="zh-CN" altLang="en-US" sz="24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23109" y="452647"/>
            <a:ext cx="615553" cy="2953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冬夜读书示子聿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38662" y="1738858"/>
            <a:ext cx="461665" cy="13995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「宋」陆游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010" y="-82075"/>
            <a:ext cx="5041392" cy="5041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21" y="617957"/>
            <a:ext cx="3497497" cy="343688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31025" y="2753008"/>
            <a:ext cx="4867181" cy="30469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静女其姝，俟我于城隅。爱而不见，搔首踟蹰。静女其娈，贻我彤管。彤管有炜，说怿女美。自牧归荑，洵美且异。匪女之为美，美人之贻。</a:t>
            </a:r>
            <a:endParaRPr kumimoji="1" lang="zh-CN" altLang="en-US" sz="24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65797" y="1215638"/>
            <a:ext cx="359763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静女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15501" y="1967066"/>
            <a:ext cx="269823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「先秦」诗经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45" y="2699478"/>
            <a:ext cx="2485869" cy="497173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69172" y="497618"/>
            <a:ext cx="5109091" cy="4721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2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寒蝉凄切，对长亭晚，骤雨初歇。都门帐饮无绪，留恋处，兰舟催发。执手相看泪眼，竟无语凝噎。念去去，千里烟波，暮霭沉沉楚天阔。多情自古伤离别，更那堪冷落清秋节！今宵酒醒何处？杨柳岸，晓风残月。此去经年，应是良辰好景虚设。便纵有千种风情，更与何人说？</a:t>
            </a:r>
            <a:endParaRPr kumimoji="1" lang="zh-CN" altLang="en-US" sz="22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42834" y="497618"/>
            <a:ext cx="615553" cy="32574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雨霖铃</a:t>
            </a:r>
            <a:r>
              <a:rPr lang="en-US" altLang="zh-CN" sz="28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·</a:t>
            </a:r>
            <a:r>
              <a:rPr lang="zh-CN" altLang="en-US" sz="28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寒蝉凄切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58387" y="1783829"/>
            <a:ext cx="461665" cy="13995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「宋」柳永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75" y="2502524"/>
            <a:ext cx="6071616" cy="44988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39" y="738394"/>
            <a:ext cx="2814462" cy="2765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383794" y="1515516"/>
            <a:ext cx="1826796" cy="3820309"/>
            <a:chOff x="2811697" y="1335633"/>
            <a:chExt cx="1826796" cy="3820309"/>
          </a:xfrm>
        </p:grpSpPr>
        <p:grpSp>
          <p:nvGrpSpPr>
            <p:cNvPr id="3" name="组 2"/>
            <p:cNvGrpSpPr/>
            <p:nvPr/>
          </p:nvGrpSpPr>
          <p:grpSpPr>
            <a:xfrm>
              <a:off x="2811697" y="1335633"/>
              <a:ext cx="1826796" cy="3820309"/>
              <a:chOff x="2976588" y="1200722"/>
              <a:chExt cx="1826796" cy="382030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335988" y="1426464"/>
                <a:ext cx="1107996" cy="359456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zh-CN" altLang="en-US" sz="6000" dirty="0">
                    <a:solidFill>
                      <a:srgbClr val="655D5C"/>
                    </a:solidFill>
                    <a:latin typeface="华文行楷" panose="02010800040101010101" charset="-122"/>
                    <a:ea typeface="华文行楷" panose="02010800040101010101" charset="-122"/>
                    <a:cs typeface="华文行楷" panose="02010800040101010101" charset="-122"/>
                  </a:rPr>
                  <a:t>第二章</a:t>
                </a: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6588" y="1200722"/>
                <a:ext cx="1085746" cy="965774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717638" y="4055257"/>
                <a:ext cx="1085746" cy="965774"/>
              </a:xfrm>
              <a:prstGeom prst="rect">
                <a:avLst/>
              </a:prstGeom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697" y="4190168"/>
              <a:ext cx="383707" cy="74319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6064824" y="2130113"/>
            <a:ext cx="923330" cy="24765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968A87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少壮工夫老始成</a:t>
            </a:r>
            <a:endParaRPr kumimoji="1" lang="zh-CN" altLang="en-US" sz="2400" dirty="0">
              <a:solidFill>
                <a:srgbClr val="968A87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cxnSp>
        <p:nvCxnSpPr>
          <p:cNvPr id="9" name="直线连接符 8"/>
          <p:cNvCxnSpPr/>
          <p:nvPr/>
        </p:nvCxnSpPr>
        <p:spPr>
          <a:xfrm>
            <a:off x="7369804" y="0"/>
            <a:ext cx="0" cy="3867462"/>
          </a:xfrm>
          <a:prstGeom prst="line">
            <a:avLst/>
          </a:prstGeom>
          <a:ln>
            <a:solidFill>
              <a:srgbClr val="968A87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/>
        </p:nvCxnSpPr>
        <p:spPr>
          <a:xfrm>
            <a:off x="5693404" y="2990538"/>
            <a:ext cx="0" cy="3867462"/>
          </a:xfrm>
          <a:prstGeom prst="line">
            <a:avLst/>
          </a:prstGeom>
          <a:ln>
            <a:solidFill>
              <a:srgbClr val="968A87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882</Words>
  <Application>Microsoft Office PowerPoint</Application>
  <PresentationFormat>宽屏</PresentationFormat>
  <Paragraphs>64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华文行楷</vt:lpstr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108</cp:revision>
  <dcterms:created xsi:type="dcterms:W3CDTF">2017-08-18T03:02:00Z</dcterms:created>
  <dcterms:modified xsi:type="dcterms:W3CDTF">2021-01-04T14:26:39Z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