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9" r:id="rId3"/>
    <p:sldId id="260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3" r:id="rId15"/>
    <p:sldId id="292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1A3"/>
    <a:srgbClr val="9F201A"/>
    <a:srgbClr val="D5B773"/>
    <a:srgbClr val="8E1717"/>
    <a:srgbClr val="F9F7E2"/>
    <a:srgbClr val="5B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1" autoAdjust="0"/>
    <p:restoredTop sz="85248" autoAdjust="0"/>
  </p:normalViewPr>
  <p:slideViewPr>
    <p:cSldViewPr snapToGrid="0">
      <p:cViewPr varScale="1">
        <p:scale>
          <a:sx n="94" d="100"/>
          <a:sy n="94" d="100"/>
        </p:scale>
        <p:origin x="111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EBD44-C548-4C78-AC45-F4348EBE9C6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7F048-5C36-4F8B-9481-72CADE8E1A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E8457-BC06-46E7-A022-50363425AE9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BB394-6DAB-423B-BD9C-CDD39634F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E8457-BC06-46E7-A022-50363425AE9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BB394-6DAB-423B-BD9C-CDD39634F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E8457-BC06-46E7-A022-50363425AE9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BB394-6DAB-423B-BD9C-CDD39634F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1050878"/>
          </a:xfrm>
          <a:prstGeom prst="rect">
            <a:avLst/>
          </a:prstGeom>
          <a:solidFill>
            <a:srgbClr val="9F2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0" y="1050878"/>
            <a:ext cx="12192000" cy="5807122"/>
          </a:xfrm>
          <a:prstGeom prst="rect">
            <a:avLst/>
          </a:prstGeom>
          <a:solidFill>
            <a:srgbClr val="F9F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E8457-BC06-46E7-A022-50363425AE9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BB394-6DAB-423B-BD9C-CDD39634F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E8457-BC06-46E7-A022-50363425AE9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BB394-6DAB-423B-BD9C-CDD39634F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E8457-BC06-46E7-A022-50363425AE9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BB394-6DAB-423B-BD9C-CDD39634F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E8457-BC06-46E7-A022-50363425AE9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BB394-6DAB-423B-BD9C-CDD39634F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E8457-BC06-46E7-A022-50363425AE9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BB394-6DAB-423B-BD9C-CDD39634F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E8457-BC06-46E7-A022-50363425AE9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BB394-6DAB-423B-BD9C-CDD39634F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E8457-BC06-46E7-A022-50363425AE9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BB394-6DAB-423B-BD9C-CDD39634F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E8457-BC06-46E7-A022-50363425AE9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BB394-6DAB-423B-BD9C-CDD39634F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E8457-BC06-46E7-A022-50363425AE9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BB394-6DAB-423B-BD9C-CDD39634F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3" Type="http://schemas.openxmlformats.org/officeDocument/2006/relationships/image" Target="../media/image1.png"/><Relationship Id="rId21" Type="http://schemas.openxmlformats.org/officeDocument/2006/relationships/image" Target="../media/image16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microsoft.com/office/2007/relationships/hdphoto" Target="../media/hdphoto3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6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5" Type="http://schemas.openxmlformats.org/officeDocument/2006/relationships/image" Target="../media/image25.pn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eg"/><Relationship Id="rId5" Type="http://schemas.openxmlformats.org/officeDocument/2006/relationships/image" Target="../media/image25.pn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jpeg"/><Relationship Id="rId5" Type="http://schemas.openxmlformats.org/officeDocument/2006/relationships/image" Target="../media/image25.pn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jpe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microsoft.com/office/2007/relationships/hdphoto" Target="../media/hdphoto3.wdp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9735" y="477108"/>
            <a:ext cx="898822" cy="7791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35336" y="87789"/>
            <a:ext cx="1652150" cy="14321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 cstate="email">
            <a:alphaModFix amt="20000"/>
          </a:blip>
          <a:stretch>
            <a:fillRect/>
          </a:stretch>
        </p:blipFill>
        <p:spPr>
          <a:xfrm>
            <a:off x="8744452" y="3254312"/>
            <a:ext cx="3443083" cy="2783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0" y="1783116"/>
            <a:ext cx="3501428" cy="432245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631856" y="873457"/>
            <a:ext cx="4827531" cy="598454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501284" y="2205504"/>
            <a:ext cx="2892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000" dirty="0">
                <a:gradFill flip="none" rotWithShape="1">
                  <a:gsLst>
                    <a:gs pos="0">
                      <a:srgbClr val="FAE1A3"/>
                    </a:gs>
                    <a:gs pos="100000">
                      <a:srgbClr val="D5B773"/>
                    </a:gs>
                  </a:gsLst>
                  <a:lin ang="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老北京</a:t>
            </a:r>
            <a:endParaRPr kumimoji="1" lang="en-US" altLang="zh-CN" sz="6000" dirty="0">
              <a:gradFill flip="none" rotWithShape="1">
                <a:gsLst>
                  <a:gs pos="0">
                    <a:srgbClr val="FAE1A3"/>
                  </a:gs>
                  <a:gs pos="100000">
                    <a:srgbClr val="D5B773"/>
                  </a:gs>
                </a:gsLst>
                <a:lin ang="0" scaled="1"/>
                <a:tileRect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085796" y="1186795"/>
            <a:ext cx="3939087" cy="459841"/>
          </a:xfrm>
          <a:prstGeom prst="roundRect">
            <a:avLst/>
          </a:prstGeom>
          <a:solidFill>
            <a:srgbClr val="5B0D0D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-27296" y="532261"/>
            <a:ext cx="12252280" cy="9876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2504899" y="1227738"/>
            <a:ext cx="1834206" cy="2286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3715441" y="214489"/>
            <a:ext cx="384003" cy="47512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10008761" y="1937981"/>
            <a:ext cx="677359" cy="43275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8217633" y="3142453"/>
            <a:ext cx="424949" cy="1208808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8166171" y="3277979"/>
            <a:ext cx="492443" cy="105963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CN" altLang="en-US" sz="2000" spc="300" dirty="0">
                <a:solidFill>
                  <a:srgbClr val="F9F7E2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春节篇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8612571" y="1519936"/>
            <a:ext cx="3592428" cy="351608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10000" contrast="-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68387">
            <a:off x="180168" y="281507"/>
            <a:ext cx="1062611" cy="1062611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4567962" y="1804294"/>
            <a:ext cx="26516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000" dirty="0">
                <a:solidFill>
                  <a:srgbClr val="FAE1A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这里是北京</a:t>
            </a:r>
            <a:r>
              <a:rPr kumimoji="1" lang="en-US" altLang="zh-CN" sz="1000" dirty="0">
                <a:solidFill>
                  <a:srgbClr val="FAE1A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...</a:t>
            </a:r>
          </a:p>
          <a:p>
            <a:pPr>
              <a:lnSpc>
                <a:spcPct val="130000"/>
              </a:lnSpc>
            </a:pPr>
            <a:r>
              <a:rPr kumimoji="1" lang="zh-CN" altLang="en-US" sz="1000" dirty="0">
                <a:solidFill>
                  <a:srgbClr val="FAE1A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她是我出生的城市</a:t>
            </a:r>
            <a:r>
              <a:rPr kumimoji="1" lang="en-US" altLang="zh-CN" sz="1000" dirty="0">
                <a:solidFill>
                  <a:srgbClr val="FAE1A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kumimoji="1" lang="zh-CN" altLang="en-US" sz="1000" dirty="0">
                <a:solidFill>
                  <a:srgbClr val="FAE1A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记录着我成长的每个瞬间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>
            <a:off x="5742265" y="3094064"/>
            <a:ext cx="937186" cy="88845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4682977" y="5862285"/>
            <a:ext cx="2676413" cy="71636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>
            <a:off x="4036007" y="3414896"/>
            <a:ext cx="2215795" cy="171282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1" cstate="email"/>
          <a:stretch>
            <a:fillRect/>
          </a:stretch>
        </p:blipFill>
        <p:spPr>
          <a:xfrm>
            <a:off x="6060865" y="4127802"/>
            <a:ext cx="1815617" cy="17780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2" cstate="email"/>
          <a:stretch>
            <a:fillRect/>
          </a:stretch>
        </p:blipFill>
        <p:spPr>
          <a:xfrm>
            <a:off x="6950569" y="3838432"/>
            <a:ext cx="4671810" cy="3156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27296" y="532261"/>
            <a:ext cx="12252280" cy="98767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782304" y="3504271"/>
            <a:ext cx="4817660" cy="2825086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782304" y="1830631"/>
            <a:ext cx="5946243" cy="14857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8E171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糖瓜是古老的传统名点，既是春节年节食品又是祭祀用品（祭灶神）。过去讲廿三那天要祭灶王，买些用麦芽糖做的祭灶糖如糖瓜、关东糖供着，既有在他升天到玉皇大帝那儿禀报时，请他多多美言之意，又有以糖粘上灶王爷的嘴不让他多说之心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40573" y="1830631"/>
            <a:ext cx="810527" cy="230562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08458" y="2076297"/>
            <a:ext cx="861774" cy="17851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CN" altLang="en-US" sz="4400" dirty="0">
                <a:solidFill>
                  <a:srgbClr val="F9F7E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吃糖瓜</a:t>
            </a:r>
            <a:endParaRPr kumimoji="1" lang="en-US" altLang="zh-CN" sz="4400" dirty="0">
              <a:solidFill>
                <a:srgbClr val="F9F7E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23880" y="3504271"/>
            <a:ext cx="2047164" cy="2825086"/>
          </a:xfrm>
          <a:prstGeom prst="rect">
            <a:avLst/>
          </a:prstGeom>
          <a:blipFill dpi="0" rotWithShape="1">
            <a:blip r:embed="rId6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9094960" y="3504271"/>
            <a:ext cx="2047164" cy="2825086"/>
          </a:xfrm>
          <a:prstGeom prst="rect">
            <a:avLst/>
          </a:prstGeom>
          <a:blipFill dpi="0" rotWithShape="1">
            <a:blip r:embed="rId7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0399594" y="4482523"/>
            <a:ext cx="1825390" cy="23754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27296" y="532261"/>
            <a:ext cx="12252280" cy="98767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238233" y="2183642"/>
            <a:ext cx="4716573" cy="4145715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2334" y="2171829"/>
            <a:ext cx="810527" cy="230562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40219" y="2417495"/>
            <a:ext cx="861774" cy="17851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CN" altLang="en-US" sz="4400" dirty="0">
                <a:solidFill>
                  <a:srgbClr val="F9F7E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蒸年糕</a:t>
            </a:r>
            <a:endParaRPr kumimoji="1" lang="en-US" altLang="zh-CN" sz="4400" dirty="0">
              <a:solidFill>
                <a:srgbClr val="F9F7E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235858" y="2183642"/>
            <a:ext cx="3859773" cy="1952611"/>
          </a:xfrm>
          <a:prstGeom prst="rect">
            <a:avLst/>
          </a:prstGeom>
          <a:blipFill dpi="0" rotWithShape="1">
            <a:blip r:embed="rId6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235858" y="4376746"/>
            <a:ext cx="3859773" cy="1952611"/>
          </a:xfrm>
          <a:prstGeom prst="rect">
            <a:avLst/>
          </a:prstGeom>
          <a:blipFill dpi="0" rotWithShape="1">
            <a:blip r:embed="rId7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40219" y="4723117"/>
            <a:ext cx="1144929" cy="14857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8E171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吃年糕</a:t>
            </a:r>
            <a:endParaRPr lang="en-US" altLang="zh-CN" sz="2400" dirty="0">
              <a:solidFill>
                <a:srgbClr val="8E171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8E171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年年高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27296" y="532261"/>
            <a:ext cx="12252280" cy="98767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238233" y="2183643"/>
            <a:ext cx="3862315" cy="2402006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2334" y="2171829"/>
            <a:ext cx="810527" cy="230562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40219" y="2417495"/>
            <a:ext cx="861774" cy="17851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CN" altLang="en-US" sz="4400" dirty="0">
                <a:solidFill>
                  <a:srgbClr val="F9F7E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年夜饭</a:t>
            </a:r>
            <a:endParaRPr kumimoji="1" lang="en-US" altLang="zh-CN" sz="4400" dirty="0">
              <a:solidFill>
                <a:srgbClr val="F9F7E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39301" y="2183643"/>
            <a:ext cx="3862315" cy="2402006"/>
          </a:xfrm>
          <a:prstGeom prst="rect">
            <a:avLst/>
          </a:prstGeom>
          <a:blipFill dpi="0" rotWithShape="1">
            <a:blip r:embed="rId6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925573" y="4901377"/>
            <a:ext cx="5306068" cy="16359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8E171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夜饭，又称年晚饭、团圆饭等，特指农历除夕晚餐。年夜饭来源于古代的年终祭祀仪礼。随着家族社会的发展，多神祭祀逐渐演变为以祭祀祖先为主的腊日之祭。中国人的年夜饭是家人的团圆聚餐，这顿一年中最丰盛的晚餐，也是一年年末最重要的一顿晚餐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607367" y="4950809"/>
            <a:ext cx="1124045" cy="15864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31020" y="2350674"/>
            <a:ext cx="6799232" cy="115884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90838" y="2651753"/>
            <a:ext cx="5497900" cy="54979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-27296" y="532261"/>
            <a:ext cx="12252280" cy="9876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41683" y="2499338"/>
            <a:ext cx="3584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dirty="0">
                <a:solidFill>
                  <a:srgbClr val="FAE1A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走亲访友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29913" y="1291756"/>
            <a:ext cx="1834206" cy="2286000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0066588" y="2560042"/>
            <a:ext cx="647182" cy="647182"/>
          </a:xfrm>
          <a:prstGeom prst="ellipse">
            <a:avLst/>
          </a:prstGeom>
          <a:noFill/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0066588" y="3176104"/>
            <a:ext cx="647182" cy="647182"/>
          </a:xfrm>
          <a:prstGeom prst="ellipse">
            <a:avLst/>
          </a:prstGeom>
          <a:solidFill>
            <a:srgbClr val="9F201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0066588" y="3792166"/>
            <a:ext cx="647182" cy="647182"/>
          </a:xfrm>
          <a:prstGeom prst="ellipse">
            <a:avLst/>
          </a:prstGeom>
          <a:noFill/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0066588" y="4394580"/>
            <a:ext cx="647182" cy="647182"/>
          </a:xfrm>
          <a:prstGeom prst="ellipse">
            <a:avLst/>
          </a:prstGeom>
          <a:noFill/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0073552" y="2655578"/>
            <a:ext cx="677108" cy="22985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1"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</a:t>
            </a:r>
            <a:r>
              <a:rPr kumimoji="1" lang="zh-CN" altLang="en-US" sz="3200" dirty="0">
                <a:solidFill>
                  <a:srgbClr val="F9F7E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三</a:t>
            </a:r>
            <a:r>
              <a:rPr kumimoji="1"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部分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27296" y="532261"/>
            <a:ext cx="12252280" cy="9876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522713" y="2308312"/>
            <a:ext cx="810527" cy="230562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559116" y="2513034"/>
            <a:ext cx="738664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CN" altLang="en-US" sz="3600">
                <a:solidFill>
                  <a:srgbClr val="F9F7E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拜年礼节</a:t>
            </a:r>
            <a:endParaRPr kumimoji="1" lang="en-US" altLang="zh-CN" sz="3600" dirty="0">
              <a:solidFill>
                <a:srgbClr val="F9F7E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47464" y="2308312"/>
            <a:ext cx="2425279" cy="23056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8E171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如有必要，可先向主人报信，避免空跑一次，如不准备吃饭，最佳时间是上午九时至十一时之间。过早，可能人家还未起床，节日都要休息的习惯</a:t>
            </a:r>
            <a:r>
              <a:rPr lang="en-US" altLang="zh-CN" sz="1600" dirty="0">
                <a:solidFill>
                  <a:srgbClr val="8E171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;</a:t>
            </a:r>
            <a:r>
              <a:rPr lang="zh-CN" altLang="en-US" sz="1600" dirty="0">
                <a:solidFill>
                  <a:srgbClr val="8E171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太迟，正适人家吃饭，不方便。下午应以三时至五时之间为宜。向长辈拜年，最好安排在节日内以示敬重。</a:t>
            </a:r>
          </a:p>
        </p:txBody>
      </p:sp>
      <p:sp>
        <p:nvSpPr>
          <p:cNvPr id="4" name="矩形 3"/>
          <p:cNvSpPr/>
          <p:nvPr/>
        </p:nvSpPr>
        <p:spPr>
          <a:xfrm>
            <a:off x="777920" y="2129052"/>
            <a:ext cx="3862316" cy="2129051"/>
          </a:xfrm>
          <a:prstGeom prst="rect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77920" y="4342844"/>
            <a:ext cx="3862316" cy="2129051"/>
          </a:xfrm>
          <a:prstGeom prst="rect">
            <a:avLst/>
          </a:prstGeom>
          <a:blipFill dpi="0" rotWithShape="1">
            <a:blip r:embed="rId6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213441" y="3903259"/>
            <a:ext cx="4068046" cy="354159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854692" y="2308312"/>
            <a:ext cx="584775" cy="36021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rgbClr val="8E171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在拜年的时间上选择要妥当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27296" y="532261"/>
            <a:ext cx="12252280" cy="9876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5379" y="2137329"/>
            <a:ext cx="810527" cy="230562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91782" y="2342051"/>
            <a:ext cx="738664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CN" altLang="en-US" sz="3600" dirty="0">
                <a:solidFill>
                  <a:srgbClr val="F9F7E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拜年礼节</a:t>
            </a:r>
            <a:endParaRPr kumimoji="1" lang="en-US" altLang="zh-CN" sz="3600" dirty="0">
              <a:solidFill>
                <a:srgbClr val="F9F7E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77713" y="4661812"/>
            <a:ext cx="4985980" cy="16094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8E171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干干净净过节日，穿衣和打扮要整洁、大方，适当穿上一些好衣服，给人一种节日的美感。 要讲究称呼的规范化：到别人家拜年，尤其到亲戚家拜年，要事先对可能碰到的长辈、同辈的称呼有所了解，以免出现尴尬的场面，使人感到不够礼貌。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646322" y="2137329"/>
            <a:ext cx="584775" cy="36021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8E171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春节拜年要注意衣着整洁</a:t>
            </a:r>
          </a:p>
        </p:txBody>
      </p:sp>
      <p:sp>
        <p:nvSpPr>
          <p:cNvPr id="20" name="矩形 19"/>
          <p:cNvSpPr/>
          <p:nvPr/>
        </p:nvSpPr>
        <p:spPr>
          <a:xfrm>
            <a:off x="2635205" y="2342051"/>
            <a:ext cx="4499212" cy="1881285"/>
          </a:xfrm>
          <a:prstGeom prst="rect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264481" y="2335757"/>
            <a:ext cx="4499212" cy="1881285"/>
          </a:xfrm>
          <a:prstGeom prst="rect">
            <a:avLst/>
          </a:prstGeom>
          <a:blipFill dpi="0" rotWithShape="1">
            <a:blip r:embed="rId6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27296" y="532261"/>
            <a:ext cx="12252280" cy="9876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60849" y="2137329"/>
            <a:ext cx="810527" cy="230562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797252" y="2342051"/>
            <a:ext cx="738664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CN" altLang="en-US" sz="3600" dirty="0">
                <a:solidFill>
                  <a:srgbClr val="F9F7E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拜年礼节</a:t>
            </a:r>
            <a:endParaRPr kumimoji="1" lang="en-US" altLang="zh-CN" sz="3600" dirty="0">
              <a:solidFill>
                <a:srgbClr val="F9F7E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75815" y="2137329"/>
            <a:ext cx="2425279" cy="29399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rgbClr val="8E171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对不同的人，应有不同的祝贺语。交谈时，要拣双方愉快的话题，不要扯到悲哀伤感的事情上，不要高谈阔论，不要信口开河，不要过分激烈地争论问题，要在轻松愉快、亲切自然的气氛中，把道喜贺新的真情实意表露出来。</a:t>
            </a:r>
            <a:endParaRPr lang="zh-CN" altLang="en-US" sz="1600" dirty="0">
              <a:solidFill>
                <a:srgbClr val="8E171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860976" y="2137329"/>
            <a:ext cx="584775" cy="36021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8E171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吉利话要说得适宜</a:t>
            </a:r>
          </a:p>
        </p:txBody>
      </p:sp>
      <p:sp>
        <p:nvSpPr>
          <p:cNvPr id="10" name="矩形 9"/>
          <p:cNvSpPr/>
          <p:nvPr/>
        </p:nvSpPr>
        <p:spPr>
          <a:xfrm>
            <a:off x="6691277" y="2137329"/>
            <a:ext cx="4499212" cy="2939991"/>
          </a:xfrm>
          <a:prstGeom prst="rect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27296" y="532261"/>
            <a:ext cx="12252280" cy="9876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11976" y="2335428"/>
            <a:ext cx="810527" cy="230562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548379" y="2540150"/>
            <a:ext cx="738664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CN" altLang="en-US" sz="3600" dirty="0">
                <a:solidFill>
                  <a:srgbClr val="F9F7E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拜年礼节</a:t>
            </a:r>
            <a:endParaRPr kumimoji="1" lang="en-US" altLang="zh-CN" sz="3600" dirty="0">
              <a:solidFill>
                <a:srgbClr val="F9F7E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84292" y="5194066"/>
            <a:ext cx="4665893" cy="1491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8E171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掌握适度。不宜大声喧闹，不宜通宵达旦，以免影响邻舍，妨碍别人休息。 拜年结束时，要表示谢意，邀请人家回访。对主人的盛情款待，要赞美几句。临分手时，可发出邀请，表示回报的意思。</a:t>
            </a:r>
          </a:p>
        </p:txBody>
      </p:sp>
      <p:sp>
        <p:nvSpPr>
          <p:cNvPr id="10" name="矩形 9"/>
          <p:cNvSpPr/>
          <p:nvPr/>
        </p:nvSpPr>
        <p:spPr>
          <a:xfrm>
            <a:off x="409030" y="2224584"/>
            <a:ext cx="3603412" cy="2570124"/>
          </a:xfrm>
          <a:prstGeom prst="rect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822038" y="2224584"/>
            <a:ext cx="3603412" cy="2570124"/>
          </a:xfrm>
          <a:prstGeom prst="rect">
            <a:avLst/>
          </a:prstGeom>
          <a:blipFill dpi="0" rotWithShape="1">
            <a:blip r:embed="rId6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31020" y="2350674"/>
            <a:ext cx="6799232" cy="115884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90838" y="2651753"/>
            <a:ext cx="5497900" cy="54979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-27296" y="532261"/>
            <a:ext cx="12252280" cy="9876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176436" y="2499338"/>
            <a:ext cx="2487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>
                <a:solidFill>
                  <a:srgbClr val="FAE1A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逛庙会</a:t>
            </a:r>
            <a:endParaRPr kumimoji="1" lang="zh-CN" altLang="en-US" sz="4000" dirty="0">
              <a:solidFill>
                <a:srgbClr val="FAE1A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29913" y="1291756"/>
            <a:ext cx="1834206" cy="2286000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0066588" y="2560042"/>
            <a:ext cx="647182" cy="647182"/>
          </a:xfrm>
          <a:prstGeom prst="ellipse">
            <a:avLst/>
          </a:prstGeom>
          <a:noFill/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0066588" y="3176104"/>
            <a:ext cx="647182" cy="647182"/>
          </a:xfrm>
          <a:prstGeom prst="ellipse">
            <a:avLst/>
          </a:prstGeom>
          <a:solidFill>
            <a:srgbClr val="9F201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0066588" y="3792166"/>
            <a:ext cx="647182" cy="647182"/>
          </a:xfrm>
          <a:prstGeom prst="ellipse">
            <a:avLst/>
          </a:prstGeom>
          <a:noFill/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0066588" y="4394580"/>
            <a:ext cx="647182" cy="647182"/>
          </a:xfrm>
          <a:prstGeom prst="ellipse">
            <a:avLst/>
          </a:prstGeom>
          <a:noFill/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0073552" y="2655578"/>
            <a:ext cx="677108" cy="22985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1"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</a:t>
            </a:r>
            <a:r>
              <a:rPr kumimoji="1" lang="zh-CN" altLang="en-US" sz="3200" dirty="0">
                <a:solidFill>
                  <a:srgbClr val="F9F7E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四</a:t>
            </a:r>
            <a:r>
              <a:rPr kumimoji="1"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部分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27296" y="532261"/>
            <a:ext cx="12252280" cy="9876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691937" y="1977415"/>
            <a:ext cx="810527" cy="230562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728340" y="2332265"/>
            <a:ext cx="738664" cy="14773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CN" altLang="en-US" sz="3600">
                <a:solidFill>
                  <a:srgbClr val="F9F7E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逛庙会</a:t>
            </a:r>
            <a:endParaRPr kumimoji="1" lang="en-US" altLang="zh-CN" sz="3600" dirty="0">
              <a:solidFill>
                <a:srgbClr val="F9F7E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9029" y="1977416"/>
            <a:ext cx="4681585" cy="2969482"/>
          </a:xfrm>
          <a:prstGeom prst="rect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09028" y="5110675"/>
            <a:ext cx="4681585" cy="1563082"/>
          </a:xfrm>
          <a:prstGeom prst="rect">
            <a:avLst/>
          </a:prstGeom>
          <a:blipFill dpi="0" rotWithShape="1">
            <a:blip r:embed="rId6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322627" y="1977415"/>
            <a:ext cx="1910686" cy="4696341"/>
          </a:xfrm>
          <a:prstGeom prst="rect">
            <a:avLst/>
          </a:prstGeom>
          <a:solidFill>
            <a:srgbClr val="9F2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539911" y="2236729"/>
            <a:ext cx="1465016" cy="43238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FAE1A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庙会是古老的传统民俗文化活动。春节俗称过年。除一般年俗外，庙会则为旧时北京过年的主要习俗。随着时代的发展，国内各地每逢春节都会有一系列的庙会</a:t>
            </a:r>
            <a:r>
              <a:rPr lang="zh-CN" altLang="en-US" sz="1600">
                <a:solidFill>
                  <a:srgbClr val="FAE1A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活动。</a:t>
            </a:r>
            <a:endParaRPr lang="zh-CN" altLang="en-US" sz="1600" dirty="0">
              <a:solidFill>
                <a:srgbClr val="FAE1A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9492777" y="3967746"/>
            <a:ext cx="2135116" cy="28902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27296" y="532261"/>
            <a:ext cx="12252280" cy="9876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256828" y="1336920"/>
            <a:ext cx="1834206" cy="2286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3214" y="2080064"/>
            <a:ext cx="5257756" cy="403413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907062" y="2835055"/>
            <a:ext cx="633767" cy="1802811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893414" y="3141502"/>
            <a:ext cx="677108" cy="12121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1" lang="zh-CN" altLang="en-US" sz="3200" spc="300">
                <a:solidFill>
                  <a:srgbClr val="F9F7E2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目录</a:t>
            </a:r>
            <a:endParaRPr kumimoji="1" lang="zh-CN" altLang="en-US" sz="3200" spc="300" dirty="0">
              <a:solidFill>
                <a:srgbClr val="F9F7E2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95783" y="2835055"/>
            <a:ext cx="492443" cy="21873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1" lang="zh-CN" altLang="en-US" sz="2000" dirty="0">
                <a:solidFill>
                  <a:srgbClr val="9F201A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一、北京过年习俗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494604" y="2835054"/>
            <a:ext cx="492443" cy="21873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1" lang="zh-CN" altLang="en-US" sz="2000" dirty="0">
                <a:solidFill>
                  <a:srgbClr val="9F201A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二、春节传统食物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098394" y="2835055"/>
            <a:ext cx="492443" cy="27878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1" lang="zh-CN" altLang="en-US" sz="2000" dirty="0">
                <a:solidFill>
                  <a:srgbClr val="9F201A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三、走亲访友</a:t>
            </a:r>
            <a:r>
              <a:rPr kumimoji="1" lang="en-US" altLang="zh-CN" sz="2000" dirty="0">
                <a:solidFill>
                  <a:srgbClr val="9F201A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/</a:t>
            </a:r>
            <a:r>
              <a:rPr kumimoji="1" lang="zh-CN" altLang="en-US" sz="2000" dirty="0">
                <a:solidFill>
                  <a:srgbClr val="9F201A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拜年礼节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702183" y="2835054"/>
            <a:ext cx="492443" cy="1518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1" lang="zh-CN" altLang="en-US" sz="2000">
                <a:solidFill>
                  <a:srgbClr val="9F201A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四、逛</a:t>
            </a:r>
            <a:r>
              <a:rPr kumimoji="1" lang="zh-CN" altLang="en-US" sz="2000" dirty="0">
                <a:solidFill>
                  <a:srgbClr val="9F201A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庙会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27296" y="532261"/>
            <a:ext cx="12252280" cy="9876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944086" y="2109068"/>
            <a:ext cx="4025717" cy="1491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8E171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庙会是中国民间宗教及岁时风俗。也是我国集市贸易形式之一，其形成与发展和地庙的宗教活动有关，在寺庙的节日或规定的日期举行，多设在庙内及其附近，故名。</a:t>
            </a:r>
          </a:p>
        </p:txBody>
      </p:sp>
      <p:sp>
        <p:nvSpPr>
          <p:cNvPr id="10" name="矩形 9"/>
          <p:cNvSpPr/>
          <p:nvPr/>
        </p:nvSpPr>
        <p:spPr>
          <a:xfrm>
            <a:off x="1460310" y="2224584"/>
            <a:ext cx="3084394" cy="4162568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139935" y="3817028"/>
            <a:ext cx="3603412" cy="2570124"/>
          </a:xfrm>
          <a:prstGeom prst="rect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159276" y="4081530"/>
            <a:ext cx="810527" cy="2305622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9195679" y="4436380"/>
            <a:ext cx="738664" cy="14773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CN" altLang="en-US" sz="3600">
                <a:solidFill>
                  <a:srgbClr val="F9F7E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逛庙会</a:t>
            </a:r>
            <a:endParaRPr kumimoji="1" lang="en-US" altLang="zh-CN" sz="3600" dirty="0">
              <a:solidFill>
                <a:srgbClr val="F9F7E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27296" y="532261"/>
            <a:ext cx="12252280" cy="9876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54659" y="2741690"/>
            <a:ext cx="810527" cy="2305622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191062" y="3096540"/>
            <a:ext cx="738664" cy="14773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CN" altLang="en-US" sz="3600">
                <a:solidFill>
                  <a:srgbClr val="F9F7E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逛庙会</a:t>
            </a:r>
            <a:endParaRPr kumimoji="1" lang="en-US" altLang="zh-CN" sz="3600" dirty="0">
              <a:solidFill>
                <a:srgbClr val="F9F7E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56848" y="2648024"/>
            <a:ext cx="2402006" cy="2499050"/>
          </a:xfrm>
          <a:prstGeom prst="rect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434084" y="2644976"/>
            <a:ext cx="2402006" cy="2499050"/>
          </a:xfrm>
          <a:prstGeom prst="rect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8111320" y="2644976"/>
            <a:ext cx="2402006" cy="2499050"/>
          </a:xfrm>
          <a:prstGeom prst="rect">
            <a:avLst/>
          </a:prstGeom>
          <a:blipFill dpi="0" rotWithShape="1">
            <a:blip r:embed="rId7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27296" y="532261"/>
            <a:ext cx="12252280" cy="9876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550934" y="5166771"/>
            <a:ext cx="8186857" cy="1491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rgbClr val="8E171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随着时代变化，古老的庙会亦增添了不少新内容，如借庙会之时洽谈生意等，但展示民俗一直是庙会最主要的特色。内容有舞狮、传统民族花会、现代舞、北京民俗人物造型、传统商业“幌子”展、老北京老照片展、民间手工艺展、特价书市和京剧、武术、杂技专场等。庙会集旅游观光、休闲娱乐、购物餐饮为一体，具有鲜明的传统民族特色。</a:t>
            </a:r>
            <a:endParaRPr lang="zh-CN" altLang="en-US" sz="1600" dirty="0">
              <a:solidFill>
                <a:srgbClr val="8E171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2806" y="2224584"/>
            <a:ext cx="3603412" cy="2570124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822038" y="2224584"/>
            <a:ext cx="3603412" cy="2570124"/>
          </a:xfrm>
          <a:prstGeom prst="rect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593864" y="2332257"/>
            <a:ext cx="810527" cy="2305622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630267" y="2687107"/>
            <a:ext cx="738664" cy="14773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CN" altLang="en-US" sz="3600">
                <a:solidFill>
                  <a:srgbClr val="F9F7E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逛庙会</a:t>
            </a:r>
            <a:endParaRPr kumimoji="1" lang="en-US" altLang="zh-CN" sz="3600" dirty="0">
              <a:solidFill>
                <a:srgbClr val="F9F7E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9735" y="477108"/>
            <a:ext cx="898822" cy="7791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35336" y="87789"/>
            <a:ext cx="1652150" cy="14321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 cstate="email">
            <a:alphaModFix amt="20000"/>
          </a:blip>
          <a:stretch>
            <a:fillRect/>
          </a:stretch>
        </p:blipFill>
        <p:spPr>
          <a:xfrm>
            <a:off x="8744452" y="3254312"/>
            <a:ext cx="3443083" cy="27830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631856" y="873457"/>
            <a:ext cx="4827531" cy="598454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10501" y="3056088"/>
            <a:ext cx="21256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600" dirty="0">
                <a:gradFill flip="none" rotWithShape="1">
                  <a:gsLst>
                    <a:gs pos="0">
                      <a:srgbClr val="FAE1A3"/>
                    </a:gs>
                    <a:gs pos="100000">
                      <a:srgbClr val="D5B773"/>
                    </a:gs>
                  </a:gsLst>
                  <a:lin ang="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谢谢</a:t>
            </a:r>
            <a:endParaRPr kumimoji="1" lang="en-US" altLang="zh-CN" sz="6600" dirty="0">
              <a:gradFill flip="none" rotWithShape="1">
                <a:gsLst>
                  <a:gs pos="0">
                    <a:srgbClr val="FAE1A3"/>
                  </a:gs>
                  <a:gs pos="100000">
                    <a:srgbClr val="D5B773"/>
                  </a:gs>
                </a:gsLst>
                <a:lin ang="0" scaled="1"/>
                <a:tileRect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1" lang="zh-CN" altLang="en-US" sz="6600" dirty="0">
                <a:gradFill flip="none" rotWithShape="1">
                  <a:gsLst>
                    <a:gs pos="0">
                      <a:srgbClr val="FAE1A3"/>
                    </a:gs>
                    <a:gs pos="100000">
                      <a:srgbClr val="D5B773"/>
                    </a:gs>
                  </a:gsLst>
                  <a:lin ang="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观看</a:t>
            </a:r>
            <a:endParaRPr kumimoji="1" lang="en-US" altLang="zh-CN" sz="6600" dirty="0">
              <a:gradFill flip="none" rotWithShape="1">
                <a:gsLst>
                  <a:gs pos="0">
                    <a:srgbClr val="FAE1A3"/>
                  </a:gs>
                  <a:gs pos="100000">
                    <a:srgbClr val="D5B773"/>
                  </a:gs>
                </a:gsLst>
                <a:lin ang="0" scaled="1"/>
                <a:tileRect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085796" y="1186795"/>
            <a:ext cx="3939087" cy="459841"/>
          </a:xfrm>
          <a:prstGeom prst="roundRect">
            <a:avLst/>
          </a:prstGeom>
          <a:solidFill>
            <a:srgbClr val="5B0D0D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-27296" y="532261"/>
            <a:ext cx="12252280" cy="9876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65890" y="1416715"/>
            <a:ext cx="1834206" cy="2286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3715441" y="214489"/>
            <a:ext cx="384003" cy="47512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10008761" y="1937981"/>
            <a:ext cx="677359" cy="4327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8612571" y="1519936"/>
            <a:ext cx="3592428" cy="351608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10000" contrast="-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68387">
            <a:off x="180168" y="281507"/>
            <a:ext cx="1062611" cy="106261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938784" y="2933764"/>
            <a:ext cx="2265528" cy="2265528"/>
          </a:xfrm>
          <a:prstGeom prst="rect">
            <a:avLst/>
          </a:prstGeom>
          <a:noFill/>
          <a:ln w="82550">
            <a:gradFill>
              <a:gsLst>
                <a:gs pos="0">
                  <a:srgbClr val="D5B773"/>
                </a:gs>
                <a:gs pos="99000">
                  <a:srgbClr val="FAE1A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31020" y="2350674"/>
            <a:ext cx="6799232" cy="115884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90838" y="2651753"/>
            <a:ext cx="5497900" cy="54979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-27296" y="532261"/>
            <a:ext cx="12252280" cy="9876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609075" y="2499338"/>
            <a:ext cx="3584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>
                <a:solidFill>
                  <a:srgbClr val="FAE1A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过年</a:t>
            </a:r>
            <a:r>
              <a:rPr kumimoji="1" lang="zh-CN" altLang="en-US" sz="4000" dirty="0">
                <a:solidFill>
                  <a:srgbClr val="FAE1A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的习俗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29913" y="1291756"/>
            <a:ext cx="1834206" cy="2286000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0066588" y="2560042"/>
            <a:ext cx="647182" cy="647182"/>
          </a:xfrm>
          <a:prstGeom prst="ellipse">
            <a:avLst/>
          </a:prstGeom>
          <a:noFill/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0066588" y="3176104"/>
            <a:ext cx="647182" cy="647182"/>
          </a:xfrm>
          <a:prstGeom prst="ellipse">
            <a:avLst/>
          </a:prstGeom>
          <a:solidFill>
            <a:srgbClr val="9F201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0066588" y="3792166"/>
            <a:ext cx="647182" cy="647182"/>
          </a:xfrm>
          <a:prstGeom prst="ellipse">
            <a:avLst/>
          </a:prstGeom>
          <a:noFill/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0066588" y="4394580"/>
            <a:ext cx="647182" cy="647182"/>
          </a:xfrm>
          <a:prstGeom prst="ellipse">
            <a:avLst/>
          </a:prstGeom>
          <a:noFill/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0073552" y="2655578"/>
            <a:ext cx="677108" cy="22985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1"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</a:t>
            </a:r>
            <a:r>
              <a:rPr kumimoji="1" lang="zh-CN" altLang="en-US" sz="3200" dirty="0">
                <a:solidFill>
                  <a:srgbClr val="F9F7E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</a:t>
            </a:r>
            <a:r>
              <a:rPr kumimoji="1"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部分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27296" y="532261"/>
            <a:ext cx="12252280" cy="98767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7023374" y="2415654"/>
            <a:ext cx="3785652" cy="36030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8E171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爆竹声响是辞旧迎新的标志、喜庆心情的流露。经商人家放爆竹还有另一番意义：他们在除夕之夜放炮仗是为了新的一年大发大利。不过，据旧习认为，敬财神要争先，放爆竹要殿后。</a:t>
            </a:r>
            <a:endParaRPr lang="en-US" altLang="zh-CN" dirty="0">
              <a:solidFill>
                <a:srgbClr val="8E171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endParaRPr lang="en-US" altLang="zh-CN" dirty="0">
              <a:solidFill>
                <a:srgbClr val="8E171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8E171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所以，要想发大财者，炮仗要响到最后才算心诚。</a:t>
            </a:r>
            <a:endParaRPr kumimoji="1" lang="zh-CN" altLang="en-US" dirty="0">
              <a:solidFill>
                <a:srgbClr val="8E171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17160" y="4200758"/>
            <a:ext cx="5281684" cy="1817905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17159" y="2456596"/>
            <a:ext cx="2592000" cy="1675922"/>
          </a:xfrm>
          <a:prstGeom prst="rect">
            <a:avLst/>
          </a:prstGeom>
          <a:blipFill>
            <a:blip r:embed="rId5" cstate="email"/>
            <a:stretch>
              <a:fillRect t="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3506844" y="2456596"/>
            <a:ext cx="2592000" cy="1675922"/>
          </a:xfrm>
          <a:prstGeom prst="rect">
            <a:avLst/>
          </a:prstGeom>
          <a:blipFill>
            <a:blip r:embed="rId6" cstate="email"/>
            <a:stretch>
              <a:fillRect t="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" contrast="-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68387">
            <a:off x="10846576" y="5487357"/>
            <a:ext cx="1062611" cy="1062611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0985785" y="2388356"/>
            <a:ext cx="810527" cy="2305622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0953670" y="2634022"/>
            <a:ext cx="861774" cy="17851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CN" altLang="en-US" sz="4400" dirty="0">
                <a:solidFill>
                  <a:srgbClr val="F9F7E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放爆竹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86839" y="3944203"/>
            <a:ext cx="6296776" cy="2524836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27296" y="532261"/>
            <a:ext cx="12252280" cy="9876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686839" y="2033515"/>
            <a:ext cx="6306342" cy="16650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dirty="0">
                <a:solidFill>
                  <a:srgbClr val="8E171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新春伊始，第一件事便是贴门神、对联。每当大年三十日（或二十九），家家户户都纷纷上街购买春联，有雅兴者自己也铺纸泼墨挥春，将宅子里里外外的门户装点一新。寄托了中国劳动人民一种辟邪除灾、迎祥纳福的美好愿望。</a:t>
            </a:r>
            <a:endParaRPr kumimoji="1" lang="zh-CN" altLang="en-US" dirty="0">
              <a:solidFill>
                <a:srgbClr val="8E171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1037" y="1913433"/>
            <a:ext cx="810527" cy="230562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28922" y="2159099"/>
            <a:ext cx="861774" cy="17851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CN" altLang="en-US" sz="4400" dirty="0">
                <a:solidFill>
                  <a:srgbClr val="F9F7E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贴对联</a:t>
            </a:r>
          </a:p>
        </p:txBody>
      </p:sp>
      <p:sp>
        <p:nvSpPr>
          <p:cNvPr id="18" name="矩形 17"/>
          <p:cNvSpPr/>
          <p:nvPr/>
        </p:nvSpPr>
        <p:spPr>
          <a:xfrm>
            <a:off x="8654957" y="2046955"/>
            <a:ext cx="2645390" cy="3589570"/>
          </a:xfrm>
          <a:prstGeom prst="rect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078229" y="584386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dirty="0">
                <a:solidFill>
                  <a:srgbClr val="9F201A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传统民俗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86150" y="2240129"/>
            <a:ext cx="6469038" cy="3848669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27296" y="532261"/>
            <a:ext cx="12252280" cy="9876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33741" y="2240129"/>
            <a:ext cx="810527" cy="230562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01626" y="2485795"/>
            <a:ext cx="861774" cy="17851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CN" altLang="en-US" sz="4400" dirty="0">
                <a:solidFill>
                  <a:srgbClr val="F9F7E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买年画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093794" y="4545751"/>
            <a:ext cx="1644555" cy="16445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61647" y="2240129"/>
            <a:ext cx="2123658" cy="20307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CN" altLang="en-US" sz="1400" dirty="0">
                <a:solidFill>
                  <a:srgbClr val="8E171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年画是中国画的一种，始于古代的“门神画”，中国民间艺术之一，亦是常见的民间工艺品之一。清光绪年间，正式称为年画，是中国特有的一种绘画体裁，也是中国农村老百姓喜闻乐见的艺术形式。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27296" y="532261"/>
            <a:ext cx="12252280" cy="9876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55599" y="2388362"/>
            <a:ext cx="6646460" cy="3725838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902059" y="2388362"/>
            <a:ext cx="3521117" cy="3725838"/>
          </a:xfrm>
          <a:prstGeom prst="rect">
            <a:avLst/>
          </a:prstGeom>
          <a:solidFill>
            <a:srgbClr val="D5B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7564" y="3045350"/>
            <a:ext cx="810527" cy="2305622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0405449" y="3291016"/>
            <a:ext cx="861774" cy="17851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CN" altLang="en-US" sz="4400" dirty="0">
                <a:solidFill>
                  <a:srgbClr val="D5B77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剪窗花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045135" y="3154533"/>
            <a:ext cx="2154436" cy="17040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>
                <a:solidFill>
                  <a:srgbClr val="F9F7E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窗花是贴在窗纸或窗户玻璃上的剪纸，中国古老的传统民间艺术之一。它历史悠久，风格独特，深受国内外人士所喜爱。</a:t>
            </a:r>
            <a:endParaRPr kumimoji="1" lang="zh-CN" altLang="en-US" sz="1600" dirty="0">
              <a:solidFill>
                <a:srgbClr val="F9F7E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9964029" y="1615472"/>
            <a:ext cx="1459147" cy="836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31020" y="2350674"/>
            <a:ext cx="6799232" cy="115884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90838" y="2651753"/>
            <a:ext cx="5497900" cy="54979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-27296" y="532261"/>
            <a:ext cx="12252280" cy="9876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41683" y="2499338"/>
            <a:ext cx="3584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>
                <a:solidFill>
                  <a:srgbClr val="FAE1A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传统食物</a:t>
            </a:r>
            <a:endParaRPr kumimoji="1" lang="zh-CN" altLang="en-US" sz="4000" dirty="0">
              <a:solidFill>
                <a:srgbClr val="FAE1A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29913" y="1291756"/>
            <a:ext cx="1834206" cy="2286000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0066588" y="2560042"/>
            <a:ext cx="647182" cy="647182"/>
          </a:xfrm>
          <a:prstGeom prst="ellipse">
            <a:avLst/>
          </a:prstGeom>
          <a:noFill/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0066588" y="3176104"/>
            <a:ext cx="647182" cy="647182"/>
          </a:xfrm>
          <a:prstGeom prst="ellipse">
            <a:avLst/>
          </a:prstGeom>
          <a:solidFill>
            <a:srgbClr val="9F201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0066588" y="3792166"/>
            <a:ext cx="647182" cy="647182"/>
          </a:xfrm>
          <a:prstGeom prst="ellipse">
            <a:avLst/>
          </a:prstGeom>
          <a:noFill/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0066588" y="4394580"/>
            <a:ext cx="647182" cy="647182"/>
          </a:xfrm>
          <a:prstGeom prst="ellipse">
            <a:avLst/>
          </a:prstGeom>
          <a:noFill/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0073552" y="2655578"/>
            <a:ext cx="677108" cy="22985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1"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</a:t>
            </a:r>
            <a:r>
              <a:rPr kumimoji="1" lang="zh-CN" altLang="en-US" sz="3200" dirty="0">
                <a:solidFill>
                  <a:srgbClr val="F9F7E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二</a:t>
            </a:r>
            <a:r>
              <a:rPr kumimoji="1"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部分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27296" y="532261"/>
            <a:ext cx="12252280" cy="98767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50376" y="2279176"/>
            <a:ext cx="6782937" cy="3848669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992612" y="4762125"/>
            <a:ext cx="1469000" cy="200034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812231" y="2456503"/>
            <a:ext cx="2400657" cy="24956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>
                <a:solidFill>
                  <a:srgbClr val="8E171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腊八粥，是一种在腊八节用多种食材熬制的粥，也叫做七宝五味粥。吃腊八粥，用以庆祝丰收，一直流传至今 </a:t>
            </a:r>
            <a:r>
              <a:rPr lang="en-US" altLang="zh-CN" sz="1600" dirty="0">
                <a:solidFill>
                  <a:srgbClr val="8E171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[1]  </a:t>
            </a:r>
            <a:r>
              <a:rPr lang="zh-CN" altLang="en-US" sz="1600" dirty="0">
                <a:solidFill>
                  <a:srgbClr val="8E171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。古时每逢农历十二月初八，中国民间流传着吃“腊八粥”（有的地方是“腊八饭”）的风俗。</a:t>
            </a:r>
            <a:endParaRPr kumimoji="1" lang="zh-CN" altLang="en-US" sz="1600" dirty="0">
              <a:solidFill>
                <a:srgbClr val="8E171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0612621" y="2456503"/>
            <a:ext cx="810527" cy="230562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0580506" y="2702169"/>
            <a:ext cx="861774" cy="17851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CN" altLang="en-US" sz="4400" dirty="0">
                <a:solidFill>
                  <a:srgbClr val="F9F7E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腊八粥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1022</Words>
  <Application>Microsoft Office PowerPoint</Application>
  <PresentationFormat>宽屏</PresentationFormat>
  <Paragraphs>80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等线</vt:lpstr>
      <vt:lpstr>等线 Light</vt:lpstr>
      <vt:lpstr>仿宋</vt:lpstr>
      <vt:lpstr>楷体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</cp:revision>
  <cp:lastPrinted>2018-12-12T10:19:00Z</cp:lastPrinted>
  <dcterms:created xsi:type="dcterms:W3CDTF">2019-01-25T01:52:00Z</dcterms:created>
  <dcterms:modified xsi:type="dcterms:W3CDTF">2021-01-04T14:27:43Z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