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83" r:id="rId9"/>
    <p:sldId id="263" r:id="rId10"/>
    <p:sldId id="264" r:id="rId11"/>
    <p:sldId id="267" r:id="rId12"/>
    <p:sldId id="268" r:id="rId13"/>
    <p:sldId id="269" r:id="rId14"/>
    <p:sldId id="270" r:id="rId15"/>
    <p:sldId id="284" r:id="rId16"/>
    <p:sldId id="272" r:id="rId17"/>
    <p:sldId id="273" r:id="rId18"/>
    <p:sldId id="274" r:id="rId19"/>
    <p:sldId id="275" r:id="rId20"/>
    <p:sldId id="276" r:id="rId21"/>
    <p:sldId id="278" r:id="rId22"/>
    <p:sldId id="285" r:id="rId23"/>
    <p:sldId id="279" r:id="rId24"/>
    <p:sldId id="280" r:id="rId25"/>
    <p:sldId id="28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7EB"/>
    <a:srgbClr val="583113"/>
    <a:srgbClr val="825E3A"/>
    <a:srgbClr val="C8B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86358" autoAdjust="0"/>
  </p:normalViewPr>
  <p:slideViewPr>
    <p:cSldViewPr snapToGrid="0">
      <p:cViewPr>
        <p:scale>
          <a:sx n="50" d="100"/>
          <a:sy n="50" d="100"/>
        </p:scale>
        <p:origin x="-2748" y="-17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7738-3F32-4A16-B2FE-A3724036B2B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EB78-A40F-4553-AE71-90CA9BDC95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EB78-A40F-4553-AE71-90CA9BDC95E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3138" y="1681"/>
            <a:ext cx="12188863" cy="6856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7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5" Type="http://schemas.openxmlformats.org/officeDocument/2006/relationships/image" Target="../media/image23.jpeg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2892" y="1023268"/>
            <a:ext cx="1328504" cy="141367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220676" y="1656833"/>
            <a:ext cx="1328504" cy="14136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" y="-30011"/>
            <a:ext cx="3323968" cy="478736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472588" y="1208461"/>
            <a:ext cx="60410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spc="-150" dirty="0">
                <a:solidFill>
                  <a:srgbClr val="C00000"/>
                </a:solidFill>
                <a:cs typeface="+mn-ea"/>
                <a:sym typeface="+mn-lt"/>
              </a:rPr>
              <a:t>中华皮影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" y="3862141"/>
            <a:ext cx="12182353" cy="2995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019731" y="2"/>
            <a:ext cx="2172268" cy="25699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508499" y="1629542"/>
            <a:ext cx="1912367" cy="21355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8649730" y="3483854"/>
            <a:ext cx="3542271" cy="3374146"/>
          </a:xfrm>
          <a:prstGeom prst="rect">
            <a:avLst/>
          </a:prstGeom>
        </p:spPr>
      </p:pic>
      <p:grpSp>
        <p:nvGrpSpPr>
          <p:cNvPr id="69" name="组合 68"/>
          <p:cNvGrpSpPr/>
          <p:nvPr/>
        </p:nvGrpSpPr>
        <p:grpSpPr>
          <a:xfrm>
            <a:off x="3230252" y="294701"/>
            <a:ext cx="2367360" cy="413175"/>
            <a:chOff x="3230250" y="294699"/>
            <a:chExt cx="2367360" cy="413175"/>
          </a:xfrm>
        </p:grpSpPr>
        <p:grpSp>
          <p:nvGrpSpPr>
            <p:cNvPr id="31" name="组合 30"/>
            <p:cNvGrpSpPr/>
            <p:nvPr/>
          </p:nvGrpSpPr>
          <p:grpSpPr>
            <a:xfrm>
              <a:off x="3230250" y="307764"/>
              <a:ext cx="2367360" cy="400110"/>
              <a:chOff x="2882823" y="2972034"/>
              <a:chExt cx="2367360" cy="400110"/>
            </a:xfrm>
          </p:grpSpPr>
          <p:sp>
            <p:nvSpPr>
              <p:cNvPr id="21" name="六边形 20"/>
              <p:cNvSpPr/>
              <p:nvPr/>
            </p:nvSpPr>
            <p:spPr>
              <a:xfrm>
                <a:off x="2931263" y="2979956"/>
                <a:ext cx="344267" cy="376653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882823" y="297203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传</a:t>
                </a:r>
              </a:p>
            </p:txBody>
          </p:sp>
          <p:sp>
            <p:nvSpPr>
              <p:cNvPr id="24" name="六边形 23"/>
              <p:cNvSpPr/>
              <p:nvPr/>
            </p:nvSpPr>
            <p:spPr>
              <a:xfrm>
                <a:off x="3568508" y="2979956"/>
                <a:ext cx="344267" cy="376653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532426" y="297203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承</a:t>
                </a:r>
              </a:p>
            </p:txBody>
          </p:sp>
          <p:sp>
            <p:nvSpPr>
              <p:cNvPr id="26" name="六边形 25"/>
              <p:cNvSpPr/>
              <p:nvPr/>
            </p:nvSpPr>
            <p:spPr>
              <a:xfrm>
                <a:off x="4212993" y="2979956"/>
                <a:ext cx="344267" cy="376653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176909" y="297203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历</a:t>
                </a:r>
              </a:p>
            </p:txBody>
          </p:sp>
          <p:sp>
            <p:nvSpPr>
              <p:cNvPr id="28" name="六边形 27"/>
              <p:cNvSpPr/>
              <p:nvPr/>
            </p:nvSpPr>
            <p:spPr>
              <a:xfrm>
                <a:off x="4857478" y="2979956"/>
                <a:ext cx="344267" cy="376653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809037" y="297203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史</a:t>
                </a: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3768811" y="294699"/>
              <a:ext cx="0" cy="390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411362" y="294699"/>
              <a:ext cx="0" cy="390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078627" y="294699"/>
              <a:ext cx="0" cy="390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4525424" y="2896172"/>
            <a:ext cx="245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825E3A"/>
                </a:solidFill>
                <a:cs typeface="+mn-ea"/>
                <a:sym typeface="+mn-lt"/>
              </a:rPr>
              <a:t>非物质文化遗产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622958" y="3365883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825E3A"/>
                </a:solidFill>
                <a:cs typeface="+mn-ea"/>
                <a:sym typeface="+mn-lt"/>
              </a:rPr>
              <a:t>戏如人生，一窗砂纸，演绎古今传奇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4011605" y="3863072"/>
            <a:ext cx="3856539" cy="461665"/>
            <a:chOff x="4011605" y="3863071"/>
            <a:chExt cx="3856539" cy="461665"/>
          </a:xfrm>
        </p:grpSpPr>
        <p:sp>
          <p:nvSpPr>
            <p:cNvPr id="48" name="文本框 47"/>
            <p:cNvSpPr txBox="1"/>
            <p:nvPr/>
          </p:nvSpPr>
          <p:spPr>
            <a:xfrm>
              <a:off x="4011605" y="3876483"/>
              <a:ext cx="2031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825E3A"/>
                  </a:solidFill>
                  <a:cs typeface="+mn-ea"/>
                  <a:sym typeface="+mn-lt"/>
                </a:rPr>
                <a:t>历史悠久，源远流长</a:t>
              </a: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042930" y="3863071"/>
              <a:ext cx="1825214" cy="461665"/>
              <a:chOff x="1771135" y="3001513"/>
              <a:chExt cx="2036350" cy="51506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802835" y="3028151"/>
                <a:ext cx="473343" cy="473343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771135" y="3001513"/>
                <a:ext cx="549407" cy="515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民</a:t>
                </a: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311658" y="3028151"/>
                <a:ext cx="473343" cy="473343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2279957" y="3001513"/>
                <a:ext cx="549407" cy="515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间</a:t>
                </a: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806120" y="3028151"/>
                <a:ext cx="473343" cy="473343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2774419" y="3001513"/>
                <a:ext cx="549407" cy="515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艺</a:t>
                </a: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289778" y="3028151"/>
                <a:ext cx="473343" cy="473343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3258078" y="3001513"/>
                <a:ext cx="549407" cy="515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术</a:t>
                </a:r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4105149" y="4482014"/>
            <a:ext cx="332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825E3A"/>
                </a:solidFill>
                <a:cs typeface="+mn-ea"/>
                <a:sym typeface="+mn-lt"/>
              </a:rPr>
              <a:t>皮影戏</a:t>
            </a:r>
            <a:r>
              <a:rPr lang="en-US" altLang="zh-CN" sz="2800" dirty="0">
                <a:solidFill>
                  <a:srgbClr val="825E3A"/>
                </a:solidFill>
                <a:cs typeface="+mn-ea"/>
                <a:sym typeface="+mn-lt"/>
              </a:rPr>
              <a:t>PPT</a:t>
            </a:r>
            <a:r>
              <a:rPr lang="zh-CN" altLang="en-US" sz="2800" dirty="0">
                <a:solidFill>
                  <a:srgbClr val="825E3A"/>
                </a:solidFill>
                <a:cs typeface="+mn-ea"/>
                <a:sym typeface="+mn-lt"/>
              </a:rPr>
              <a:t>模版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3765933" y="2397825"/>
            <a:ext cx="833844" cy="72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  <p:bldP spid="47" grpId="0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90668" y="1010555"/>
            <a:ext cx="1852565" cy="2208383"/>
            <a:chOff x="2421044" y="2085587"/>
            <a:chExt cx="1852565" cy="2297585"/>
          </a:xfrm>
        </p:grpSpPr>
        <p:sp>
          <p:nvSpPr>
            <p:cNvPr id="12" name="椭圆 11"/>
            <p:cNvSpPr/>
            <p:nvPr/>
          </p:nvSpPr>
          <p:spPr>
            <a:xfrm>
              <a:off x="2421044" y="2085587"/>
              <a:ext cx="1852565" cy="2297585"/>
            </a:xfrm>
            <a:prstGeom prst="ellipse">
              <a:avLst/>
            </a:prstGeom>
            <a:noFill/>
            <a:ln w="25400">
              <a:solidFill>
                <a:srgbClr val="825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555142" y="2236572"/>
              <a:ext cx="1609085" cy="19956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825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61837" y="1368753"/>
            <a:ext cx="1547413" cy="141690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729308" y="1010555"/>
            <a:ext cx="1852565" cy="2208383"/>
            <a:chOff x="2421044" y="2085587"/>
            <a:chExt cx="1852565" cy="2297585"/>
          </a:xfrm>
        </p:grpSpPr>
        <p:sp>
          <p:nvSpPr>
            <p:cNvPr id="9" name="椭圆 8"/>
            <p:cNvSpPr/>
            <p:nvPr/>
          </p:nvSpPr>
          <p:spPr>
            <a:xfrm>
              <a:off x="2421044" y="2085587"/>
              <a:ext cx="1852565" cy="2297585"/>
            </a:xfrm>
            <a:prstGeom prst="ellipse">
              <a:avLst/>
            </a:prstGeom>
            <a:noFill/>
            <a:ln w="25400">
              <a:solidFill>
                <a:srgbClr val="825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555142" y="2236572"/>
              <a:ext cx="1609085" cy="19956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825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972639" y="1456185"/>
            <a:ext cx="1365903" cy="131712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852030" y="1010555"/>
            <a:ext cx="1852565" cy="2208383"/>
            <a:chOff x="2421044" y="2085587"/>
            <a:chExt cx="1852565" cy="2297585"/>
          </a:xfrm>
        </p:grpSpPr>
        <p:sp>
          <p:nvSpPr>
            <p:cNvPr id="15" name="椭圆 14"/>
            <p:cNvSpPr/>
            <p:nvPr/>
          </p:nvSpPr>
          <p:spPr>
            <a:xfrm>
              <a:off x="2421044" y="2085587"/>
              <a:ext cx="1852565" cy="2297585"/>
            </a:xfrm>
            <a:prstGeom prst="ellipse">
              <a:avLst/>
            </a:prstGeom>
            <a:noFill/>
            <a:ln w="25400">
              <a:solidFill>
                <a:srgbClr val="825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555142" y="2236572"/>
              <a:ext cx="1609085" cy="19956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825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288453" y="1053628"/>
            <a:ext cx="988887" cy="2032545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1261894" y="3741391"/>
            <a:ext cx="10083113" cy="0"/>
          </a:xfrm>
          <a:prstGeom prst="line">
            <a:avLst/>
          </a:prstGeom>
          <a:ln>
            <a:solidFill>
              <a:srgbClr val="825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63246" y="3679608"/>
            <a:ext cx="9391135" cy="0"/>
          </a:xfrm>
          <a:prstGeom prst="line">
            <a:avLst/>
          </a:prstGeom>
          <a:ln>
            <a:solidFill>
              <a:srgbClr val="825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866736" y="3803176"/>
            <a:ext cx="8744939" cy="0"/>
          </a:xfrm>
          <a:prstGeom prst="line">
            <a:avLst/>
          </a:prstGeom>
          <a:ln>
            <a:solidFill>
              <a:srgbClr val="825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625832" y="3975656"/>
            <a:ext cx="1846659" cy="21285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大臣李少翁一日出门，路遇孩童手拿布娃娃玩耍，影子倒映于地栩栩如生。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619929" y="3975654"/>
            <a:ext cx="2462212" cy="240042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李少翁心中一动，用棉帛裁成李夫人影像，涂上色彩，并在手脚处装上木杆。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867340" y="3975654"/>
            <a:ext cx="1846659" cy="26104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入夜围方帷，张灯烛，恭请皇帝端坐帐中观看。武帝看罢龙颜大悦，就此爱不释手。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1" y="0"/>
            <a:ext cx="1392684" cy="2208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30123" y="1890585"/>
            <a:ext cx="10665536" cy="2359999"/>
            <a:chOff x="830122" y="1890583"/>
            <a:chExt cx="10665536" cy="235999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30122" y="1890583"/>
              <a:ext cx="2577368" cy="235999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26178" y="1890583"/>
              <a:ext cx="2577368" cy="235999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222234" y="1890583"/>
              <a:ext cx="2577368" cy="235999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18290" y="1890583"/>
              <a:ext cx="2577368" cy="2359999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799317" y="0"/>
            <a:ext cx="1392684" cy="220838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96342" y="4793560"/>
            <a:ext cx="11017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中国皮影艺术从十三世纪元代起，随着军事远征和海陆交往，相继传入了波斯（伊朗）、阿拉伯、土耳其、暹罗（泰国）、缅甸、马来群岛、日本以及英、法、德、意、俄等亚欧各国。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1319148" y="923443"/>
            <a:ext cx="2659728" cy="4822410"/>
          </a:xfrm>
          <a:prstGeom prst="roundRect">
            <a:avLst/>
          </a:prstGeom>
          <a:solidFill>
            <a:srgbClr val="FBF7EB"/>
          </a:solidFill>
          <a:ln w="25400">
            <a:solidFill>
              <a:srgbClr val="825E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522098" y="914441"/>
            <a:ext cx="2278468" cy="468313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7265773" y="2446637"/>
            <a:ext cx="4926227" cy="0"/>
          </a:xfrm>
          <a:prstGeom prst="line">
            <a:avLst/>
          </a:prstGeom>
          <a:ln w="76200">
            <a:solidFill>
              <a:srgbClr val="825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383713" y="2915335"/>
            <a:ext cx="41327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明武宗正德戊辰三年（</a:t>
            </a:r>
            <a:r>
              <a:rPr lang="en-US" altLang="zh-CN" dirty="0">
                <a:cs typeface="+mn-ea"/>
                <a:sym typeface="+mn-lt"/>
              </a:rPr>
              <a:t>1508</a:t>
            </a:r>
            <a:r>
              <a:rPr lang="zh-CN" altLang="en-US" dirty="0">
                <a:cs typeface="+mn-ea"/>
                <a:sym typeface="+mn-lt"/>
              </a:rPr>
              <a:t>年）北京曾举办百戏大会，皮影戏参加了演出。另传皮影自明中叶从兰州和华亭先传入河北涿州、后再传到京西、北郊农村，然后入城并形成东、西城两派。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488196" y="1796537"/>
            <a:ext cx="2557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历史起源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" y="0"/>
            <a:ext cx="1392684" cy="2208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48549" y="1643448"/>
            <a:ext cx="1378201" cy="8526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48549" y="4312511"/>
            <a:ext cx="1378201" cy="12619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624997" y="1223319"/>
            <a:ext cx="737995" cy="1516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425585" y="3906582"/>
            <a:ext cx="1112107" cy="18979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23776" y="1520084"/>
            <a:ext cx="3372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从清人入关至清末民初，中国皮影戏艺术发展到了鼎盛时期。</a:t>
            </a:r>
          </a:p>
        </p:txBody>
      </p:sp>
      <p:sp>
        <p:nvSpPr>
          <p:cNvPr id="9" name="矩形 8"/>
          <p:cNvSpPr/>
          <p:nvPr/>
        </p:nvSpPr>
        <p:spPr>
          <a:xfrm>
            <a:off x="7438910" y="1362990"/>
            <a:ext cx="37605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当时很多官第王府豪门旺族乡绅大户，都以请名师刻制影人、蓄置精工影箱、私养影班为荣。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723776" y="4295174"/>
            <a:ext cx="31921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在民间乡村城镇，大大小小皮影戏班比比皆是，一乡一市有二三十个影班也不足为奇。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537691" y="4207228"/>
            <a:ext cx="3048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无论逢年过节、喜庆丰收、祈福拜神、嫁娶宴客、添丁祝寿，都少不了搭台唱影。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799317" y="0"/>
            <a:ext cx="1392684" cy="2208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646" y="4577377"/>
            <a:ext cx="3388463" cy="22803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t="-4"/>
          <a:stretch>
            <a:fillRect/>
          </a:stretch>
        </p:blipFill>
        <p:spPr>
          <a:xfrm flipH="1">
            <a:off x="9646" y="1"/>
            <a:ext cx="1979793" cy="68577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956" y="1020301"/>
            <a:ext cx="4733749" cy="3557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5311128" y="4781858"/>
            <a:ext cx="47337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连本戏（连续剧）要通宵达旦或连演十天半月不止，一个庙会可出现几个影班搭台对擂唱影，热闹非凡，其盛状可想而知。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-7"/>
          <a:stretch>
            <a:fillRect/>
          </a:stretch>
        </p:blipFill>
        <p:spPr>
          <a:xfrm>
            <a:off x="9517783" y="1"/>
            <a:ext cx="2664571" cy="4263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647" y="2767916"/>
            <a:ext cx="3490723" cy="40898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 t="-8"/>
          <a:stretch>
            <a:fillRect/>
          </a:stretch>
        </p:blipFill>
        <p:spPr>
          <a:xfrm>
            <a:off x="4400146" y="422446"/>
            <a:ext cx="2618495" cy="29262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79535" y="2110017"/>
            <a:ext cx="738664" cy="3991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cs typeface="+mn-ea"/>
                <a:sym typeface="+mn-lt"/>
              </a:rPr>
              <a:t>皮影戏艺术流派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6859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43450" y="1309725"/>
            <a:ext cx="9168713" cy="4215000"/>
          </a:xfrm>
          <a:prstGeom prst="rect">
            <a:avLst/>
          </a:prstGeom>
          <a:solidFill>
            <a:srgbClr val="5831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33142" y="1626694"/>
            <a:ext cx="8646063" cy="35231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31289" y="2511093"/>
            <a:ext cx="6849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由于皮影戏在中国流传地域广阔，在不同区域的长期演化过程中，形成了不同流派，常见有四川皮影、湖北皮影、湖南皮影、北京皮影、唐山皮影、山东皮影、山西皮影、青海皮影、宁夏皮影、陕西皮影，以及川北皮影、陇东皮影等风格各具特色的地方皮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" y="0"/>
            <a:ext cx="1392684" cy="22083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37552" y="1673693"/>
            <a:ext cx="65542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  各地皮影的音乐唱腔风格与韵律都吸收了各自地方戏曲、曲艺、民歌小调、音乐体系的精华，从而形成了溢彩纷呈的众多流派。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09454" y="1673695"/>
            <a:ext cx="3731741" cy="30654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5642" y="3714937"/>
            <a:ext cx="3105693" cy="22360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02775" y="3365713"/>
            <a:ext cx="3426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有沔阳皮影戏、唐山皮影戏、冀南皮影戏、孝义皮影戏、复州皮影戏、海宁皮影戏、陆丰皮影戏、华县皮影戏、华阴老腔、阿宫腔、弦板腔、环县道情皮影戏、凌源皮影戏等等。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472" y="1360514"/>
            <a:ext cx="746427" cy="6831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104" y="1118286"/>
            <a:ext cx="1463333" cy="3746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170" y="1150447"/>
            <a:ext cx="1479415" cy="3682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6318" y="1142408"/>
            <a:ext cx="1479415" cy="369853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087759" y="5144051"/>
            <a:ext cx="2253951" cy="953689"/>
            <a:chOff x="847595" y="2775937"/>
            <a:chExt cx="3265730" cy="1381792"/>
          </a:xfrm>
        </p:grpSpPr>
        <p:grpSp>
          <p:nvGrpSpPr>
            <p:cNvPr id="16" name="组合 15"/>
            <p:cNvGrpSpPr/>
            <p:nvPr/>
          </p:nvGrpSpPr>
          <p:grpSpPr>
            <a:xfrm>
              <a:off x="953957" y="2775937"/>
              <a:ext cx="3097584" cy="1381792"/>
              <a:chOff x="980146" y="2550677"/>
              <a:chExt cx="4493898" cy="200467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980146" y="2550677"/>
                <a:ext cx="1597116" cy="2004670"/>
              </a:xfrm>
              <a:prstGeom prst="ellipse">
                <a:avLst/>
              </a:prstGeom>
              <a:noFill/>
              <a:ln w="38100">
                <a:solidFill>
                  <a:srgbClr val="825E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439436" y="2550677"/>
                <a:ext cx="1597116" cy="2004670"/>
              </a:xfrm>
              <a:prstGeom prst="ellipse">
                <a:avLst/>
              </a:prstGeom>
              <a:noFill/>
              <a:ln w="38100">
                <a:solidFill>
                  <a:srgbClr val="825E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876928" y="2550677"/>
                <a:ext cx="1597116" cy="2004670"/>
              </a:xfrm>
              <a:prstGeom prst="ellipse">
                <a:avLst/>
              </a:prstGeom>
              <a:noFill/>
              <a:ln w="38100">
                <a:solidFill>
                  <a:srgbClr val="825E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847595" y="2828835"/>
              <a:ext cx="3265730" cy="12040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4800" dirty="0">
                  <a:cs typeface="+mn-ea"/>
                  <a:sym typeface="+mn-lt"/>
                </a:rPr>
                <a:t>皮影戏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951609" y="2302157"/>
            <a:ext cx="3924151" cy="331873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河北、北京、东北、山东一带的各路皮影唱腔，虽同源于冀东滦州的乐亭影调，但各自的唱腔分别在京剧、落子、大鼓、梆子和民间歌调的滋润之下，又形成了不同的流派。流畅的平调、华丽的花调、凄哀的悲调不一而足。而其中唐滦地区的掐嗓唱法十分独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545354" y="648871"/>
            <a:ext cx="2681167" cy="55108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1899" y="2435667"/>
            <a:ext cx="38841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浙江海宁皮影戏位于钱塘江北岸的浙江省海宁市境内，至今流传着具有南宋风格的古典剧种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海宁皮影戏。</a:t>
            </a:r>
          </a:p>
        </p:txBody>
      </p:sp>
      <p:sp>
        <p:nvSpPr>
          <p:cNvPr id="6" name="矩形 5"/>
          <p:cNvSpPr/>
          <p:nvPr/>
        </p:nvSpPr>
        <p:spPr>
          <a:xfrm>
            <a:off x="7115560" y="3404288"/>
            <a:ext cx="44525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海宁皮影戏自南宋传入，即与当地的“海塘盐工曲”和“海宁小调”相融合，并吸收了“弋阳腔”等古典声腔，改北曲为南腔，形成以“弋阳腔”、“海盐腔”两大声腔为基调的古风音乐；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787451" y="0"/>
            <a:ext cx="1392684" cy="2208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647" y="4422333"/>
            <a:ext cx="2078647" cy="2435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" y="3249828"/>
            <a:ext cx="1958655" cy="36081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775093" y="285"/>
            <a:ext cx="1407260" cy="685743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750541" y="1532871"/>
            <a:ext cx="886391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皮影戏，又称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影子戏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或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灯影戏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，是一种以兽皮或纸板做成的人物剪影以表演故事的民间戏剧。表演时，艺人们在白色幕布后面，一边操纵影人，一边用当地流行的曲调讲述故事，同时配以打击乐器和弦乐，有浓厚的乡土气息。其流行范围极为广泛，并因各地所演的声腔不同而形成多种多样的皮影戏。</a:t>
            </a: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皮影戏是中国民间古老的传统艺术，老北京人都叫它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驴皮影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。据史书记载，皮影戏始于战国，兴于汉朝，盛于宋代，元代时期传至西亚和欧洲，可谓历史悠久，源远流长。</a:t>
            </a: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2011</a:t>
            </a:r>
            <a:r>
              <a:rPr lang="zh-CN" altLang="en-US" dirty="0">
                <a:cs typeface="+mn-ea"/>
                <a:sym typeface="+mn-lt"/>
              </a:rPr>
              <a:t>年，中国皮影戏入选人类非物质文化遗产代表作名录。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9066144" y="3097369"/>
            <a:ext cx="113203" cy="688217"/>
            <a:chOff x="2795545" y="3142378"/>
            <a:chExt cx="113202" cy="688217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2857062" y="3142378"/>
              <a:ext cx="0" cy="662062"/>
            </a:xfrm>
            <a:prstGeom prst="line">
              <a:avLst/>
            </a:prstGeom>
            <a:ln w="25400">
              <a:solidFill>
                <a:srgbClr val="5831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2795545" y="3717393"/>
              <a:ext cx="113202" cy="113202"/>
            </a:xfrm>
            <a:prstGeom prst="ellipse">
              <a:avLst/>
            </a:prstGeom>
            <a:solidFill>
              <a:srgbClr val="5831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795545" y="3315373"/>
            <a:ext cx="113203" cy="688217"/>
            <a:chOff x="2795545" y="3142378"/>
            <a:chExt cx="113202" cy="68821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2857062" y="3142378"/>
              <a:ext cx="0" cy="662062"/>
            </a:xfrm>
            <a:prstGeom prst="line">
              <a:avLst/>
            </a:prstGeom>
            <a:ln w="25400">
              <a:solidFill>
                <a:srgbClr val="5831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2795545" y="3717393"/>
              <a:ext cx="113202" cy="113202"/>
            </a:xfrm>
            <a:prstGeom prst="ellipse">
              <a:avLst/>
            </a:prstGeom>
            <a:solidFill>
              <a:srgbClr val="5831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91001" y="3056332"/>
            <a:ext cx="113203" cy="688217"/>
            <a:chOff x="2795545" y="3142378"/>
            <a:chExt cx="113202" cy="68821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857062" y="3142378"/>
              <a:ext cx="0" cy="662062"/>
            </a:xfrm>
            <a:prstGeom prst="line">
              <a:avLst/>
            </a:prstGeom>
            <a:ln w="25400">
              <a:solidFill>
                <a:srgbClr val="5831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2795545" y="3717393"/>
              <a:ext cx="113202" cy="113202"/>
            </a:xfrm>
            <a:prstGeom prst="ellipse">
              <a:avLst/>
            </a:prstGeom>
            <a:solidFill>
              <a:srgbClr val="5831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" y="0"/>
            <a:ext cx="1392684" cy="2208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251645" y="4584357"/>
            <a:ext cx="1940355" cy="22733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2700000">
            <a:off x="2180550" y="1682126"/>
            <a:ext cx="1353026" cy="135302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rot="2700000">
            <a:off x="3871832" y="2245885"/>
            <a:ext cx="1353026" cy="135302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2700000">
            <a:off x="5385934" y="1488835"/>
            <a:ext cx="1353026" cy="1353027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rot="2700000">
            <a:off x="6944487" y="2344188"/>
            <a:ext cx="1353026" cy="1353027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8458590" y="1488834"/>
            <a:ext cx="1353026" cy="1353027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15977" y="3965079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曲调高亢、激昂，宛转优雅，配以笛子、唢呐、二胡等江南丝竹，节奏明快悠扬，极富水乡韵味。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535959" y="3752255"/>
            <a:ext cx="3048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同时将唱词和道白改成海宁方言，成为民间婚嫁、寿庆、祈神等场合的常演节目。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621000" y="3965078"/>
            <a:ext cx="346301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再则，海宁盛产蚕丝，民间有祈求蚕神风俗，皮影戏也因长演“蚕花戏”，称作“蚕花班”。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4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对角圆角 5"/>
          <p:cNvSpPr/>
          <p:nvPr/>
        </p:nvSpPr>
        <p:spPr>
          <a:xfrm>
            <a:off x="3952101" y="1479029"/>
            <a:ext cx="1769913" cy="1791900"/>
          </a:xfrm>
          <a:custGeom>
            <a:avLst/>
            <a:gdLst>
              <a:gd name="connsiteX0" fmla="*/ 329520 w 1977081"/>
              <a:gd name="connsiteY0" fmla="*/ 0 h 2014152"/>
              <a:gd name="connsiteX1" fmla="*/ 1977081 w 1977081"/>
              <a:gd name="connsiteY1" fmla="*/ 0 h 2014152"/>
              <a:gd name="connsiteX2" fmla="*/ 1977081 w 1977081"/>
              <a:gd name="connsiteY2" fmla="*/ 0 h 2014152"/>
              <a:gd name="connsiteX3" fmla="*/ 1977081 w 1977081"/>
              <a:gd name="connsiteY3" fmla="*/ 1684632 h 2014152"/>
              <a:gd name="connsiteX4" fmla="*/ 1647561 w 1977081"/>
              <a:gd name="connsiteY4" fmla="*/ 2014152 h 2014152"/>
              <a:gd name="connsiteX5" fmla="*/ 0 w 1977081"/>
              <a:gd name="connsiteY5" fmla="*/ 2014152 h 2014152"/>
              <a:gd name="connsiteX6" fmla="*/ 0 w 1977081"/>
              <a:gd name="connsiteY6" fmla="*/ 2014152 h 2014152"/>
              <a:gd name="connsiteX7" fmla="*/ 0 w 1977081"/>
              <a:gd name="connsiteY7" fmla="*/ 329520 h 2014152"/>
              <a:gd name="connsiteX8" fmla="*/ 329520 w 1977081"/>
              <a:gd name="connsiteY8" fmla="*/ 0 h 2014152"/>
              <a:gd name="connsiteX0-1" fmla="*/ 341877 w 1989438"/>
              <a:gd name="connsiteY0-2" fmla="*/ 0 h 2014152"/>
              <a:gd name="connsiteX1-3" fmla="*/ 1989438 w 1989438"/>
              <a:gd name="connsiteY1-4" fmla="*/ 0 h 2014152"/>
              <a:gd name="connsiteX2-5" fmla="*/ 1989438 w 1989438"/>
              <a:gd name="connsiteY2-6" fmla="*/ 0 h 2014152"/>
              <a:gd name="connsiteX3-7" fmla="*/ 1989438 w 1989438"/>
              <a:gd name="connsiteY3-8" fmla="*/ 1684632 h 2014152"/>
              <a:gd name="connsiteX4-9" fmla="*/ 1659918 w 1989438"/>
              <a:gd name="connsiteY4-10" fmla="*/ 2014152 h 2014152"/>
              <a:gd name="connsiteX5-11" fmla="*/ 12357 w 1989438"/>
              <a:gd name="connsiteY5-12" fmla="*/ 2014152 h 2014152"/>
              <a:gd name="connsiteX6-13" fmla="*/ 12357 w 1989438"/>
              <a:gd name="connsiteY6-14" fmla="*/ 2014152 h 2014152"/>
              <a:gd name="connsiteX7-15" fmla="*/ 0 w 1989438"/>
              <a:gd name="connsiteY7-16" fmla="*/ 613725 h 2014152"/>
              <a:gd name="connsiteX8-17" fmla="*/ 341877 w 1989438"/>
              <a:gd name="connsiteY8-18" fmla="*/ 0 h 2014152"/>
              <a:gd name="connsiteX0-19" fmla="*/ 341877 w 1989438"/>
              <a:gd name="connsiteY0-20" fmla="*/ 0 h 2014152"/>
              <a:gd name="connsiteX1-21" fmla="*/ 1989438 w 1989438"/>
              <a:gd name="connsiteY1-22" fmla="*/ 0 h 2014152"/>
              <a:gd name="connsiteX2-23" fmla="*/ 1989438 w 1989438"/>
              <a:gd name="connsiteY2-24" fmla="*/ 0 h 2014152"/>
              <a:gd name="connsiteX3-25" fmla="*/ 1989438 w 1989438"/>
              <a:gd name="connsiteY3-26" fmla="*/ 1684632 h 2014152"/>
              <a:gd name="connsiteX4-27" fmla="*/ 1548707 w 1989438"/>
              <a:gd name="connsiteY4-28" fmla="*/ 2014152 h 2014152"/>
              <a:gd name="connsiteX5-29" fmla="*/ 12357 w 1989438"/>
              <a:gd name="connsiteY5-30" fmla="*/ 2014152 h 2014152"/>
              <a:gd name="connsiteX6-31" fmla="*/ 12357 w 1989438"/>
              <a:gd name="connsiteY6-32" fmla="*/ 2014152 h 2014152"/>
              <a:gd name="connsiteX7-33" fmla="*/ 0 w 1989438"/>
              <a:gd name="connsiteY7-34" fmla="*/ 613725 h 2014152"/>
              <a:gd name="connsiteX8-35" fmla="*/ 341877 w 1989438"/>
              <a:gd name="connsiteY8-36" fmla="*/ 0 h 2014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989438" h="2014152">
                <a:moveTo>
                  <a:pt x="341877" y="0"/>
                </a:moveTo>
                <a:lnTo>
                  <a:pt x="1989438" y="0"/>
                </a:lnTo>
                <a:lnTo>
                  <a:pt x="1989438" y="0"/>
                </a:lnTo>
                <a:lnTo>
                  <a:pt x="1989438" y="1684632"/>
                </a:lnTo>
                <a:cubicBezTo>
                  <a:pt x="1989438" y="1866621"/>
                  <a:pt x="1730696" y="2014152"/>
                  <a:pt x="1548707" y="2014152"/>
                </a:cubicBezTo>
                <a:lnTo>
                  <a:pt x="12357" y="2014152"/>
                </a:lnTo>
                <a:lnTo>
                  <a:pt x="12357" y="2014152"/>
                </a:lnTo>
                <a:cubicBezTo>
                  <a:pt x="12357" y="1452608"/>
                  <a:pt x="0" y="1175269"/>
                  <a:pt x="0" y="613725"/>
                </a:cubicBezTo>
                <a:cubicBezTo>
                  <a:pt x="0" y="431736"/>
                  <a:pt x="159888" y="0"/>
                  <a:pt x="341877" y="0"/>
                </a:cubicBez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对角圆角 5"/>
          <p:cNvSpPr/>
          <p:nvPr/>
        </p:nvSpPr>
        <p:spPr>
          <a:xfrm flipH="1">
            <a:off x="5852144" y="1479029"/>
            <a:ext cx="1769913" cy="1791900"/>
          </a:xfrm>
          <a:custGeom>
            <a:avLst/>
            <a:gdLst>
              <a:gd name="connsiteX0" fmla="*/ 329520 w 1977081"/>
              <a:gd name="connsiteY0" fmla="*/ 0 h 2014152"/>
              <a:gd name="connsiteX1" fmla="*/ 1977081 w 1977081"/>
              <a:gd name="connsiteY1" fmla="*/ 0 h 2014152"/>
              <a:gd name="connsiteX2" fmla="*/ 1977081 w 1977081"/>
              <a:gd name="connsiteY2" fmla="*/ 0 h 2014152"/>
              <a:gd name="connsiteX3" fmla="*/ 1977081 w 1977081"/>
              <a:gd name="connsiteY3" fmla="*/ 1684632 h 2014152"/>
              <a:gd name="connsiteX4" fmla="*/ 1647561 w 1977081"/>
              <a:gd name="connsiteY4" fmla="*/ 2014152 h 2014152"/>
              <a:gd name="connsiteX5" fmla="*/ 0 w 1977081"/>
              <a:gd name="connsiteY5" fmla="*/ 2014152 h 2014152"/>
              <a:gd name="connsiteX6" fmla="*/ 0 w 1977081"/>
              <a:gd name="connsiteY6" fmla="*/ 2014152 h 2014152"/>
              <a:gd name="connsiteX7" fmla="*/ 0 w 1977081"/>
              <a:gd name="connsiteY7" fmla="*/ 329520 h 2014152"/>
              <a:gd name="connsiteX8" fmla="*/ 329520 w 1977081"/>
              <a:gd name="connsiteY8" fmla="*/ 0 h 2014152"/>
              <a:gd name="connsiteX0-1" fmla="*/ 341877 w 1989438"/>
              <a:gd name="connsiteY0-2" fmla="*/ 0 h 2014152"/>
              <a:gd name="connsiteX1-3" fmla="*/ 1989438 w 1989438"/>
              <a:gd name="connsiteY1-4" fmla="*/ 0 h 2014152"/>
              <a:gd name="connsiteX2-5" fmla="*/ 1989438 w 1989438"/>
              <a:gd name="connsiteY2-6" fmla="*/ 0 h 2014152"/>
              <a:gd name="connsiteX3-7" fmla="*/ 1989438 w 1989438"/>
              <a:gd name="connsiteY3-8" fmla="*/ 1684632 h 2014152"/>
              <a:gd name="connsiteX4-9" fmla="*/ 1659918 w 1989438"/>
              <a:gd name="connsiteY4-10" fmla="*/ 2014152 h 2014152"/>
              <a:gd name="connsiteX5-11" fmla="*/ 12357 w 1989438"/>
              <a:gd name="connsiteY5-12" fmla="*/ 2014152 h 2014152"/>
              <a:gd name="connsiteX6-13" fmla="*/ 12357 w 1989438"/>
              <a:gd name="connsiteY6-14" fmla="*/ 2014152 h 2014152"/>
              <a:gd name="connsiteX7-15" fmla="*/ 0 w 1989438"/>
              <a:gd name="connsiteY7-16" fmla="*/ 613725 h 2014152"/>
              <a:gd name="connsiteX8-17" fmla="*/ 341877 w 1989438"/>
              <a:gd name="connsiteY8-18" fmla="*/ 0 h 2014152"/>
              <a:gd name="connsiteX0-19" fmla="*/ 341877 w 1989438"/>
              <a:gd name="connsiteY0-20" fmla="*/ 0 h 2014152"/>
              <a:gd name="connsiteX1-21" fmla="*/ 1989438 w 1989438"/>
              <a:gd name="connsiteY1-22" fmla="*/ 0 h 2014152"/>
              <a:gd name="connsiteX2-23" fmla="*/ 1989438 w 1989438"/>
              <a:gd name="connsiteY2-24" fmla="*/ 0 h 2014152"/>
              <a:gd name="connsiteX3-25" fmla="*/ 1989438 w 1989438"/>
              <a:gd name="connsiteY3-26" fmla="*/ 1684632 h 2014152"/>
              <a:gd name="connsiteX4-27" fmla="*/ 1548707 w 1989438"/>
              <a:gd name="connsiteY4-28" fmla="*/ 2014152 h 2014152"/>
              <a:gd name="connsiteX5-29" fmla="*/ 12357 w 1989438"/>
              <a:gd name="connsiteY5-30" fmla="*/ 2014152 h 2014152"/>
              <a:gd name="connsiteX6-31" fmla="*/ 12357 w 1989438"/>
              <a:gd name="connsiteY6-32" fmla="*/ 2014152 h 2014152"/>
              <a:gd name="connsiteX7-33" fmla="*/ 0 w 1989438"/>
              <a:gd name="connsiteY7-34" fmla="*/ 613725 h 2014152"/>
              <a:gd name="connsiteX8-35" fmla="*/ 341877 w 1989438"/>
              <a:gd name="connsiteY8-36" fmla="*/ 0 h 2014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989438" h="2014152">
                <a:moveTo>
                  <a:pt x="341877" y="0"/>
                </a:moveTo>
                <a:lnTo>
                  <a:pt x="1989438" y="0"/>
                </a:lnTo>
                <a:lnTo>
                  <a:pt x="1989438" y="0"/>
                </a:lnTo>
                <a:lnTo>
                  <a:pt x="1989438" y="1684632"/>
                </a:lnTo>
                <a:cubicBezTo>
                  <a:pt x="1989438" y="1866621"/>
                  <a:pt x="1730696" y="2014152"/>
                  <a:pt x="1548707" y="2014152"/>
                </a:cubicBezTo>
                <a:lnTo>
                  <a:pt x="12357" y="2014152"/>
                </a:lnTo>
                <a:lnTo>
                  <a:pt x="12357" y="2014152"/>
                </a:lnTo>
                <a:cubicBezTo>
                  <a:pt x="12357" y="1452608"/>
                  <a:pt x="0" y="1175269"/>
                  <a:pt x="0" y="613725"/>
                </a:cubicBezTo>
                <a:cubicBezTo>
                  <a:pt x="0" y="431736"/>
                  <a:pt x="159888" y="0"/>
                  <a:pt x="341877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对角圆角 5"/>
          <p:cNvSpPr/>
          <p:nvPr/>
        </p:nvSpPr>
        <p:spPr>
          <a:xfrm>
            <a:off x="3939744" y="3447194"/>
            <a:ext cx="1769913" cy="1791900"/>
          </a:xfrm>
          <a:custGeom>
            <a:avLst/>
            <a:gdLst>
              <a:gd name="connsiteX0" fmla="*/ 329520 w 1977081"/>
              <a:gd name="connsiteY0" fmla="*/ 0 h 2014152"/>
              <a:gd name="connsiteX1" fmla="*/ 1977081 w 1977081"/>
              <a:gd name="connsiteY1" fmla="*/ 0 h 2014152"/>
              <a:gd name="connsiteX2" fmla="*/ 1977081 w 1977081"/>
              <a:gd name="connsiteY2" fmla="*/ 0 h 2014152"/>
              <a:gd name="connsiteX3" fmla="*/ 1977081 w 1977081"/>
              <a:gd name="connsiteY3" fmla="*/ 1684632 h 2014152"/>
              <a:gd name="connsiteX4" fmla="*/ 1647561 w 1977081"/>
              <a:gd name="connsiteY4" fmla="*/ 2014152 h 2014152"/>
              <a:gd name="connsiteX5" fmla="*/ 0 w 1977081"/>
              <a:gd name="connsiteY5" fmla="*/ 2014152 h 2014152"/>
              <a:gd name="connsiteX6" fmla="*/ 0 w 1977081"/>
              <a:gd name="connsiteY6" fmla="*/ 2014152 h 2014152"/>
              <a:gd name="connsiteX7" fmla="*/ 0 w 1977081"/>
              <a:gd name="connsiteY7" fmla="*/ 329520 h 2014152"/>
              <a:gd name="connsiteX8" fmla="*/ 329520 w 1977081"/>
              <a:gd name="connsiteY8" fmla="*/ 0 h 2014152"/>
              <a:gd name="connsiteX0-1" fmla="*/ 341877 w 1989438"/>
              <a:gd name="connsiteY0-2" fmla="*/ 0 h 2014152"/>
              <a:gd name="connsiteX1-3" fmla="*/ 1989438 w 1989438"/>
              <a:gd name="connsiteY1-4" fmla="*/ 0 h 2014152"/>
              <a:gd name="connsiteX2-5" fmla="*/ 1989438 w 1989438"/>
              <a:gd name="connsiteY2-6" fmla="*/ 0 h 2014152"/>
              <a:gd name="connsiteX3-7" fmla="*/ 1989438 w 1989438"/>
              <a:gd name="connsiteY3-8" fmla="*/ 1684632 h 2014152"/>
              <a:gd name="connsiteX4-9" fmla="*/ 1659918 w 1989438"/>
              <a:gd name="connsiteY4-10" fmla="*/ 2014152 h 2014152"/>
              <a:gd name="connsiteX5-11" fmla="*/ 12357 w 1989438"/>
              <a:gd name="connsiteY5-12" fmla="*/ 2014152 h 2014152"/>
              <a:gd name="connsiteX6-13" fmla="*/ 12357 w 1989438"/>
              <a:gd name="connsiteY6-14" fmla="*/ 2014152 h 2014152"/>
              <a:gd name="connsiteX7-15" fmla="*/ 0 w 1989438"/>
              <a:gd name="connsiteY7-16" fmla="*/ 613725 h 2014152"/>
              <a:gd name="connsiteX8-17" fmla="*/ 341877 w 1989438"/>
              <a:gd name="connsiteY8-18" fmla="*/ 0 h 2014152"/>
              <a:gd name="connsiteX0-19" fmla="*/ 341877 w 1989438"/>
              <a:gd name="connsiteY0-20" fmla="*/ 0 h 2014152"/>
              <a:gd name="connsiteX1-21" fmla="*/ 1989438 w 1989438"/>
              <a:gd name="connsiteY1-22" fmla="*/ 0 h 2014152"/>
              <a:gd name="connsiteX2-23" fmla="*/ 1989438 w 1989438"/>
              <a:gd name="connsiteY2-24" fmla="*/ 0 h 2014152"/>
              <a:gd name="connsiteX3-25" fmla="*/ 1989438 w 1989438"/>
              <a:gd name="connsiteY3-26" fmla="*/ 1684632 h 2014152"/>
              <a:gd name="connsiteX4-27" fmla="*/ 1548707 w 1989438"/>
              <a:gd name="connsiteY4-28" fmla="*/ 2014152 h 2014152"/>
              <a:gd name="connsiteX5-29" fmla="*/ 12357 w 1989438"/>
              <a:gd name="connsiteY5-30" fmla="*/ 2014152 h 2014152"/>
              <a:gd name="connsiteX6-31" fmla="*/ 12357 w 1989438"/>
              <a:gd name="connsiteY6-32" fmla="*/ 2014152 h 2014152"/>
              <a:gd name="connsiteX7-33" fmla="*/ 0 w 1989438"/>
              <a:gd name="connsiteY7-34" fmla="*/ 613725 h 2014152"/>
              <a:gd name="connsiteX8-35" fmla="*/ 341877 w 1989438"/>
              <a:gd name="connsiteY8-36" fmla="*/ 0 h 2014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989438" h="2014152">
                <a:moveTo>
                  <a:pt x="341877" y="0"/>
                </a:moveTo>
                <a:lnTo>
                  <a:pt x="1989438" y="0"/>
                </a:lnTo>
                <a:lnTo>
                  <a:pt x="1989438" y="0"/>
                </a:lnTo>
                <a:lnTo>
                  <a:pt x="1989438" y="1684632"/>
                </a:lnTo>
                <a:cubicBezTo>
                  <a:pt x="1989438" y="1866621"/>
                  <a:pt x="1730696" y="2014152"/>
                  <a:pt x="1548707" y="2014152"/>
                </a:cubicBezTo>
                <a:lnTo>
                  <a:pt x="12357" y="2014152"/>
                </a:lnTo>
                <a:lnTo>
                  <a:pt x="12357" y="2014152"/>
                </a:lnTo>
                <a:cubicBezTo>
                  <a:pt x="12357" y="1452608"/>
                  <a:pt x="0" y="1175269"/>
                  <a:pt x="0" y="613725"/>
                </a:cubicBezTo>
                <a:cubicBezTo>
                  <a:pt x="0" y="431736"/>
                  <a:pt x="159888" y="0"/>
                  <a:pt x="341877" y="0"/>
                </a:cubicBez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对角圆角 5"/>
          <p:cNvSpPr/>
          <p:nvPr/>
        </p:nvSpPr>
        <p:spPr>
          <a:xfrm flipH="1">
            <a:off x="5839786" y="3447194"/>
            <a:ext cx="1769913" cy="1791900"/>
          </a:xfrm>
          <a:custGeom>
            <a:avLst/>
            <a:gdLst>
              <a:gd name="connsiteX0" fmla="*/ 329520 w 1977081"/>
              <a:gd name="connsiteY0" fmla="*/ 0 h 2014152"/>
              <a:gd name="connsiteX1" fmla="*/ 1977081 w 1977081"/>
              <a:gd name="connsiteY1" fmla="*/ 0 h 2014152"/>
              <a:gd name="connsiteX2" fmla="*/ 1977081 w 1977081"/>
              <a:gd name="connsiteY2" fmla="*/ 0 h 2014152"/>
              <a:gd name="connsiteX3" fmla="*/ 1977081 w 1977081"/>
              <a:gd name="connsiteY3" fmla="*/ 1684632 h 2014152"/>
              <a:gd name="connsiteX4" fmla="*/ 1647561 w 1977081"/>
              <a:gd name="connsiteY4" fmla="*/ 2014152 h 2014152"/>
              <a:gd name="connsiteX5" fmla="*/ 0 w 1977081"/>
              <a:gd name="connsiteY5" fmla="*/ 2014152 h 2014152"/>
              <a:gd name="connsiteX6" fmla="*/ 0 w 1977081"/>
              <a:gd name="connsiteY6" fmla="*/ 2014152 h 2014152"/>
              <a:gd name="connsiteX7" fmla="*/ 0 w 1977081"/>
              <a:gd name="connsiteY7" fmla="*/ 329520 h 2014152"/>
              <a:gd name="connsiteX8" fmla="*/ 329520 w 1977081"/>
              <a:gd name="connsiteY8" fmla="*/ 0 h 2014152"/>
              <a:gd name="connsiteX0-1" fmla="*/ 341877 w 1989438"/>
              <a:gd name="connsiteY0-2" fmla="*/ 0 h 2014152"/>
              <a:gd name="connsiteX1-3" fmla="*/ 1989438 w 1989438"/>
              <a:gd name="connsiteY1-4" fmla="*/ 0 h 2014152"/>
              <a:gd name="connsiteX2-5" fmla="*/ 1989438 w 1989438"/>
              <a:gd name="connsiteY2-6" fmla="*/ 0 h 2014152"/>
              <a:gd name="connsiteX3-7" fmla="*/ 1989438 w 1989438"/>
              <a:gd name="connsiteY3-8" fmla="*/ 1684632 h 2014152"/>
              <a:gd name="connsiteX4-9" fmla="*/ 1659918 w 1989438"/>
              <a:gd name="connsiteY4-10" fmla="*/ 2014152 h 2014152"/>
              <a:gd name="connsiteX5-11" fmla="*/ 12357 w 1989438"/>
              <a:gd name="connsiteY5-12" fmla="*/ 2014152 h 2014152"/>
              <a:gd name="connsiteX6-13" fmla="*/ 12357 w 1989438"/>
              <a:gd name="connsiteY6-14" fmla="*/ 2014152 h 2014152"/>
              <a:gd name="connsiteX7-15" fmla="*/ 0 w 1989438"/>
              <a:gd name="connsiteY7-16" fmla="*/ 613725 h 2014152"/>
              <a:gd name="connsiteX8-17" fmla="*/ 341877 w 1989438"/>
              <a:gd name="connsiteY8-18" fmla="*/ 0 h 2014152"/>
              <a:gd name="connsiteX0-19" fmla="*/ 341877 w 1989438"/>
              <a:gd name="connsiteY0-20" fmla="*/ 0 h 2014152"/>
              <a:gd name="connsiteX1-21" fmla="*/ 1989438 w 1989438"/>
              <a:gd name="connsiteY1-22" fmla="*/ 0 h 2014152"/>
              <a:gd name="connsiteX2-23" fmla="*/ 1989438 w 1989438"/>
              <a:gd name="connsiteY2-24" fmla="*/ 0 h 2014152"/>
              <a:gd name="connsiteX3-25" fmla="*/ 1989438 w 1989438"/>
              <a:gd name="connsiteY3-26" fmla="*/ 1684632 h 2014152"/>
              <a:gd name="connsiteX4-27" fmla="*/ 1548707 w 1989438"/>
              <a:gd name="connsiteY4-28" fmla="*/ 2014152 h 2014152"/>
              <a:gd name="connsiteX5-29" fmla="*/ 12357 w 1989438"/>
              <a:gd name="connsiteY5-30" fmla="*/ 2014152 h 2014152"/>
              <a:gd name="connsiteX6-31" fmla="*/ 12357 w 1989438"/>
              <a:gd name="connsiteY6-32" fmla="*/ 2014152 h 2014152"/>
              <a:gd name="connsiteX7-33" fmla="*/ 0 w 1989438"/>
              <a:gd name="connsiteY7-34" fmla="*/ 613725 h 2014152"/>
              <a:gd name="connsiteX8-35" fmla="*/ 341877 w 1989438"/>
              <a:gd name="connsiteY8-36" fmla="*/ 0 h 2014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989438" h="2014152">
                <a:moveTo>
                  <a:pt x="341877" y="0"/>
                </a:moveTo>
                <a:lnTo>
                  <a:pt x="1989438" y="0"/>
                </a:lnTo>
                <a:lnTo>
                  <a:pt x="1989438" y="0"/>
                </a:lnTo>
                <a:lnTo>
                  <a:pt x="1989438" y="1684632"/>
                </a:lnTo>
                <a:cubicBezTo>
                  <a:pt x="1989438" y="1866621"/>
                  <a:pt x="1730696" y="2014152"/>
                  <a:pt x="1548707" y="2014152"/>
                </a:cubicBezTo>
                <a:lnTo>
                  <a:pt x="12357" y="2014152"/>
                </a:lnTo>
                <a:lnTo>
                  <a:pt x="12357" y="2014152"/>
                </a:lnTo>
                <a:cubicBezTo>
                  <a:pt x="12357" y="1452608"/>
                  <a:pt x="0" y="1175269"/>
                  <a:pt x="0" y="613725"/>
                </a:cubicBezTo>
                <a:cubicBezTo>
                  <a:pt x="0" y="431736"/>
                  <a:pt x="159888" y="0"/>
                  <a:pt x="341877" y="0"/>
                </a:cubicBezTo>
                <a:close/>
              </a:path>
            </a:pathLst>
          </a:cu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6567" y="1479030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陆丰皮影戏是我国三大皮影系统之一的潮州皮影的唯一遗存，陆丰市皮影剧团是广东省唯一的专业皮影剧团。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1042412" y="0"/>
            <a:ext cx="1137723" cy="180408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648" y="4757353"/>
            <a:ext cx="1792701" cy="210036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776900" y="1290068"/>
            <a:ext cx="373959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陆丰皮影戏一直在民间生存、发展，有古代闽南语系的基因，又得海陆丰民间习俗的孕育，唱腔音乐丰富，地方特色浓厚，绘画、雕刻精致，表演生动逼真，优雅可观。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84211" y="3803476"/>
            <a:ext cx="3048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陆丰皮影历史悠久，形成于宋代，盛行于明、清，普及于民国时期。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789257" y="3554668"/>
            <a:ext cx="37395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新中国成立前夕的战乱时期，其他戏剧大部分停鼓散班，皮影戏班仍活跃在周边乡镇，可见皮影戏的群众基础深厚，有很强的生命力。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-7"/>
          <a:stretch>
            <a:fillRect/>
          </a:stretch>
        </p:blipFill>
        <p:spPr>
          <a:xfrm>
            <a:off x="9517783" y="1"/>
            <a:ext cx="2664571" cy="4263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647" y="2767916"/>
            <a:ext cx="3490723" cy="40898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 t="-8"/>
          <a:stretch>
            <a:fillRect/>
          </a:stretch>
        </p:blipFill>
        <p:spPr>
          <a:xfrm>
            <a:off x="4400146" y="422446"/>
            <a:ext cx="2618495" cy="29262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79535" y="2110017"/>
            <a:ext cx="738664" cy="3991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cs typeface="+mn-ea"/>
                <a:sym typeface="+mn-lt"/>
              </a:rPr>
              <a:t>皮影戏艺术特色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75040" t="13511"/>
          <a:stretch>
            <a:fillRect/>
          </a:stretch>
        </p:blipFill>
        <p:spPr>
          <a:xfrm>
            <a:off x="9316996" y="632366"/>
            <a:ext cx="2865357" cy="55932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650" y="4687894"/>
            <a:ext cx="2124935" cy="2169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379" y="927101"/>
            <a:ext cx="3298224" cy="21988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35848" y="3242965"/>
            <a:ext cx="2865357" cy="219486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540445" y="3341819"/>
            <a:ext cx="94123" cy="1631091"/>
            <a:chOff x="5184319" y="3305432"/>
            <a:chExt cx="121574" cy="2106827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234589" y="3305432"/>
              <a:ext cx="0" cy="2014872"/>
            </a:xfrm>
            <a:prstGeom prst="line">
              <a:avLst/>
            </a:prstGeom>
            <a:ln w="25400">
              <a:solidFill>
                <a:srgbClr val="5831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5184319" y="5290685"/>
              <a:ext cx="121574" cy="121574"/>
            </a:xfrm>
            <a:prstGeom prst="ellipse">
              <a:avLst/>
            </a:prstGeom>
            <a:solidFill>
              <a:srgbClr val="5831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V="1">
            <a:off x="6406945" y="1389452"/>
            <a:ext cx="94123" cy="1631091"/>
            <a:chOff x="5184319" y="3305432"/>
            <a:chExt cx="121574" cy="210682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234589" y="3305432"/>
              <a:ext cx="0" cy="2014872"/>
            </a:xfrm>
            <a:prstGeom prst="line">
              <a:avLst/>
            </a:prstGeom>
            <a:ln w="25400">
              <a:solidFill>
                <a:srgbClr val="5831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5184319" y="5290685"/>
              <a:ext cx="121574" cy="121574"/>
            </a:xfrm>
            <a:prstGeom prst="ellipse">
              <a:avLst/>
            </a:prstGeom>
            <a:solidFill>
              <a:srgbClr val="5831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144991" y="3310566"/>
            <a:ext cx="32370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皮影戏是中国一种民间艺术形式。中国西北部甘肃的陇东皮影主要分布于平凉、庆阳各县，较为集中的为东临陕西、宁夏的三角地带。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672399" y="1345516"/>
            <a:ext cx="32370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演皮影戏的操耍技巧和唱功，是皮影戏班水平高低的关键。而操耍和演唱都是经师父心传口授和长期勤学苦练而成的。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8760708" y="3614352"/>
            <a:ext cx="1518685" cy="1540380"/>
          </a:xfrm>
          <a:prstGeom prst="hexagon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7574688" y="4427934"/>
            <a:ext cx="1518685" cy="1540380"/>
          </a:xfrm>
          <a:prstGeom prst="hexagon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7500320" y="2786449"/>
            <a:ext cx="1518685" cy="1540380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6314300" y="3600031"/>
            <a:ext cx="1518685" cy="1540380"/>
          </a:xfrm>
          <a:prstGeom prst="hexagon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9946728" y="1093574"/>
            <a:ext cx="1518685" cy="1540380"/>
          </a:xfrm>
          <a:prstGeom prst="hexagon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六边形 10"/>
          <p:cNvSpPr/>
          <p:nvPr/>
        </p:nvSpPr>
        <p:spPr>
          <a:xfrm>
            <a:off x="8760708" y="1907156"/>
            <a:ext cx="1518685" cy="1540380"/>
          </a:xfrm>
          <a:prstGeom prst="hexagon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六边形 12"/>
          <p:cNvSpPr/>
          <p:nvPr/>
        </p:nvSpPr>
        <p:spPr>
          <a:xfrm>
            <a:off x="7500320" y="1027863"/>
            <a:ext cx="1518685" cy="1540380"/>
          </a:xfrm>
          <a:prstGeom prst="hexagon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6314300" y="1841445"/>
            <a:ext cx="1518685" cy="1540380"/>
          </a:xfrm>
          <a:prstGeom prst="hexagon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flipH="1">
            <a:off x="-1" y="-1"/>
            <a:ext cx="1518685" cy="2408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 flipH="1">
            <a:off x="10399300" y="4757353"/>
            <a:ext cx="1792701" cy="210036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778001" y="1490694"/>
            <a:ext cx="3090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演出时，艺人们都有操纵影人、乐器伴凑合道白配唱同时兼顾的本领。有的高手一人能同时操耍七、八个影人。武打场面是紧锣密鼓，影人枪来剑往、上下翻腾，热闹非凡。而文场的音乐与唱腔却又是音韵缭绕、优美动听。或激昂或缠绵，有喜有悲、声情并茂，动人心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-30011"/>
            <a:ext cx="3323968" cy="47873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" y="3862141"/>
            <a:ext cx="12182353" cy="29958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019731" y="2"/>
            <a:ext cx="2172268" cy="25699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769178" y="1629542"/>
            <a:ext cx="1912367" cy="213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8649730" y="3483854"/>
            <a:ext cx="3542271" cy="33741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3600" y="2000093"/>
            <a:ext cx="62957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C00000"/>
                </a:solidFill>
                <a:cs typeface="+mn-ea"/>
                <a:sym typeface="+mn-lt"/>
              </a:rPr>
              <a:t>感谢欣赏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34541" y="3864188"/>
            <a:ext cx="55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i="1" dirty="0">
                <a:cs typeface="+mn-ea"/>
                <a:sym typeface="+mn-lt"/>
              </a:rPr>
              <a:t>Thank YOU FOR LISTENING!</a:t>
            </a:r>
            <a:endParaRPr lang="zh-CN" altLang="en-US" sz="2800" i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846542" y="3929449"/>
            <a:ext cx="4338521" cy="29282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/>
          <a:srcRect t="-7"/>
          <a:stretch>
            <a:fillRect/>
          </a:stretch>
        </p:blipFill>
        <p:spPr>
          <a:xfrm flipH="1">
            <a:off x="9647" y="2"/>
            <a:ext cx="2625455" cy="685799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 t="-4"/>
          <a:stretch>
            <a:fillRect/>
          </a:stretch>
        </p:blipFill>
        <p:spPr>
          <a:xfrm>
            <a:off x="10602098" y="1"/>
            <a:ext cx="1580255" cy="685771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94196" y="751847"/>
            <a:ext cx="1729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cs typeface="+mn-ea"/>
                <a:sym typeface="+mn-lt"/>
              </a:rPr>
              <a:t>目录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280131" y="2045880"/>
            <a:ext cx="763030" cy="3335072"/>
            <a:chOff x="4488671" y="1681266"/>
            <a:chExt cx="763030" cy="2744984"/>
          </a:xfrm>
        </p:grpSpPr>
        <p:sp>
          <p:nvSpPr>
            <p:cNvPr id="5" name="文本框 4"/>
            <p:cNvSpPr txBox="1"/>
            <p:nvPr/>
          </p:nvSpPr>
          <p:spPr>
            <a:xfrm>
              <a:off x="4611782" y="1681266"/>
              <a:ext cx="639919" cy="481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cs typeface="+mn-ea"/>
                  <a:sym typeface="+mn-lt"/>
                </a:rPr>
                <a:t>01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488671" y="2162574"/>
              <a:ext cx="615553" cy="22636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皮影戏表演形式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04656" y="2045882"/>
            <a:ext cx="709462" cy="3303213"/>
            <a:chOff x="5978333" y="1681266"/>
            <a:chExt cx="709462" cy="3303213"/>
          </a:xfrm>
        </p:grpSpPr>
        <p:sp>
          <p:nvSpPr>
            <p:cNvPr id="6" name="文本框 5"/>
            <p:cNvSpPr txBox="1"/>
            <p:nvPr/>
          </p:nvSpPr>
          <p:spPr>
            <a:xfrm>
              <a:off x="6047876" y="168126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cs typeface="+mn-ea"/>
                  <a:sym typeface="+mn-lt"/>
                </a:rPr>
                <a:t>02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78333" y="2234182"/>
              <a:ext cx="615553" cy="275029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皮影戏历史起源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63024" y="2045882"/>
            <a:ext cx="707251" cy="3303213"/>
            <a:chOff x="7391114" y="1681266"/>
            <a:chExt cx="707250" cy="3303213"/>
          </a:xfrm>
        </p:grpSpPr>
        <p:sp>
          <p:nvSpPr>
            <p:cNvPr id="7" name="文本框 6"/>
            <p:cNvSpPr txBox="1"/>
            <p:nvPr/>
          </p:nvSpPr>
          <p:spPr>
            <a:xfrm>
              <a:off x="7458446" y="1681266"/>
              <a:ext cx="6399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cs typeface="+mn-ea"/>
                  <a:sym typeface="+mn-lt"/>
                </a:rPr>
                <a:t>03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391114" y="2234183"/>
              <a:ext cx="615552" cy="27502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皮影戏艺术流派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42899" y="2045882"/>
            <a:ext cx="720230" cy="3303211"/>
            <a:chOff x="9118010" y="1681266"/>
            <a:chExt cx="720230" cy="3303211"/>
          </a:xfrm>
        </p:grpSpPr>
        <p:sp>
          <p:nvSpPr>
            <p:cNvPr id="8" name="文本框 7"/>
            <p:cNvSpPr txBox="1"/>
            <p:nvPr/>
          </p:nvSpPr>
          <p:spPr>
            <a:xfrm>
              <a:off x="9198321" y="168126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cs typeface="+mn-ea"/>
                  <a:sym typeface="+mn-lt"/>
                </a:rPr>
                <a:t>04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118010" y="2234182"/>
              <a:ext cx="615553" cy="27502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皮影戏艺术特色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-7"/>
          <a:stretch>
            <a:fillRect/>
          </a:stretch>
        </p:blipFill>
        <p:spPr>
          <a:xfrm>
            <a:off x="9517783" y="1"/>
            <a:ext cx="2664571" cy="4263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647" y="2767916"/>
            <a:ext cx="3490723" cy="40898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 t="-8"/>
          <a:stretch>
            <a:fillRect/>
          </a:stretch>
        </p:blipFill>
        <p:spPr>
          <a:xfrm>
            <a:off x="4400146" y="422446"/>
            <a:ext cx="2618495" cy="29262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79535" y="2110017"/>
            <a:ext cx="738664" cy="3991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cs typeface="+mn-ea"/>
                <a:sym typeface="+mn-lt"/>
              </a:rPr>
              <a:t>皮影戏表演形式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48634" y="1"/>
            <a:ext cx="3043367" cy="3600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494487" y="2237214"/>
            <a:ext cx="2679243" cy="29918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96770" y="2440495"/>
            <a:ext cx="5170646" cy="25853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皮影戏，旧称“影子戏”或“灯影戏”。表演时，艺人们在白色幕布后面，一边操纵戏曲人物，一边用当地流行的曲调唱述故事（有时用方言），同时配以打击乐器和弦乐，有浓厚的乡土气息。在河南、山西，陕西、甘肃天水等地农村，这种拙朴的汉族民间艺术形式很受人们的欢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647" y="4880921"/>
            <a:ext cx="2937412" cy="19767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t="-4"/>
          <a:stretch>
            <a:fillRect/>
          </a:stretch>
        </p:blipFill>
        <p:spPr>
          <a:xfrm flipH="1">
            <a:off x="9646" y="1"/>
            <a:ext cx="1670873" cy="68577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 t="2693" r="44334"/>
          <a:stretch>
            <a:fillRect/>
          </a:stretch>
        </p:blipFill>
        <p:spPr>
          <a:xfrm flipH="1">
            <a:off x="8686799" y="3126261"/>
            <a:ext cx="3505199" cy="3731457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408642" y="1334532"/>
            <a:ext cx="3076833" cy="0"/>
          </a:xfrm>
          <a:prstGeom prst="line">
            <a:avLst/>
          </a:prstGeom>
          <a:ln>
            <a:solidFill>
              <a:srgbClr val="C8BD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467229" y="1628412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“皮影”是对皮影戏和皮影戏人物（包括场面道具景物）制品的通用称谓。皮影戏是让观众通过白色幕布，观看一种平面人偶表演的灯影来达到艺术效果的戏剧形式；而皮影戏中的平面人偶以及场面景物，通常是民间艺人用手工，刀雕彩绘而成的皮制品，故称之为皮影。在过去还没有电影、电视的年代，皮影戏曾是十分受欢迎的民间娱乐活动之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523471" y="1353064"/>
            <a:ext cx="6543512" cy="443077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43915" y="1673636"/>
            <a:ext cx="388414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  皮影戏是中国汉族民间的一门古老传统艺术，老北京人都叫它“驴皮影”。皮影不仅属于傀儡艺术，还是一种地道的工艺品。它是用牛皮、驴、马、骡皮，经过选料、雕刻、上色、缝缀、涂漆等几道工序做成的。受到外在环境以及兽皮材料质地上的差异等种种因素影响，皮影戏偶造型风格各地不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-7"/>
          <a:stretch>
            <a:fillRect/>
          </a:stretch>
        </p:blipFill>
        <p:spPr>
          <a:xfrm>
            <a:off x="9517783" y="1"/>
            <a:ext cx="2664571" cy="4263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647" y="2767916"/>
            <a:ext cx="3490723" cy="40898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 t="-8"/>
          <a:stretch>
            <a:fillRect/>
          </a:stretch>
        </p:blipFill>
        <p:spPr>
          <a:xfrm>
            <a:off x="4400146" y="422446"/>
            <a:ext cx="2618495" cy="29262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79535" y="2110017"/>
            <a:ext cx="738664" cy="3991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cs typeface="+mn-ea"/>
                <a:sym typeface="+mn-lt"/>
              </a:rPr>
              <a:t>皮影戏历史起源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9128"/>
            <a:ext cx="5152768" cy="335798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69648" y="5223989"/>
            <a:ext cx="6454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皮影戏从有文字记载，已经有</a:t>
            </a:r>
            <a:r>
              <a:rPr lang="en-US" altLang="zh-CN" dirty="0">
                <a:cs typeface="+mn-ea"/>
                <a:sym typeface="+mn-lt"/>
              </a:rPr>
              <a:t>2000</a:t>
            </a:r>
            <a:r>
              <a:rPr lang="zh-CN" altLang="en-US" dirty="0">
                <a:cs typeface="+mn-ea"/>
                <a:sym typeface="+mn-lt"/>
              </a:rPr>
              <a:t>多年的历史，汉武帝爱妃李夫人染疾故去了，武帝的思念心切神情恍惚，终日不理朝政。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192532" y="729048"/>
            <a:ext cx="2004671" cy="5153658"/>
            <a:chOff x="8192531" y="729048"/>
            <a:chExt cx="2004670" cy="5153658"/>
          </a:xfrm>
        </p:grpSpPr>
        <p:sp>
          <p:nvSpPr>
            <p:cNvPr id="8" name="椭圆 7"/>
            <p:cNvSpPr/>
            <p:nvPr/>
          </p:nvSpPr>
          <p:spPr>
            <a:xfrm>
              <a:off x="8192531" y="729048"/>
              <a:ext cx="2004670" cy="2004670"/>
            </a:xfrm>
            <a:prstGeom prst="ellipse">
              <a:avLst/>
            </a:prstGeom>
            <a:noFill/>
            <a:ln w="38100">
              <a:solidFill>
                <a:srgbClr val="825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192531" y="2303542"/>
              <a:ext cx="2004670" cy="2004670"/>
            </a:xfrm>
            <a:prstGeom prst="ellipse">
              <a:avLst/>
            </a:prstGeom>
            <a:noFill/>
            <a:ln w="38100">
              <a:solidFill>
                <a:srgbClr val="825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192531" y="3878036"/>
              <a:ext cx="2004670" cy="2004670"/>
            </a:xfrm>
            <a:prstGeom prst="ellipse">
              <a:avLst/>
            </a:prstGeom>
            <a:noFill/>
            <a:ln w="38100">
              <a:solidFill>
                <a:srgbClr val="825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450369" y="1043813"/>
              <a:ext cx="1661992" cy="47267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9600" dirty="0">
                  <a:cs typeface="+mn-ea"/>
                  <a:sym typeface="+mn-lt"/>
                </a:rPr>
                <a:t>皮影戏</a:t>
              </a:r>
            </a:p>
          </p:txBody>
        </p:sp>
      </p:grpSp>
      <p:sp>
        <p:nvSpPr>
          <p:cNvPr id="13" name="等腰三角形 12"/>
          <p:cNvSpPr/>
          <p:nvPr/>
        </p:nvSpPr>
        <p:spPr>
          <a:xfrm rot="5400000">
            <a:off x="927534" y="5388126"/>
            <a:ext cx="333631" cy="206848"/>
          </a:xfrm>
          <a:prstGeom prst="triangle">
            <a:avLst/>
          </a:prstGeom>
          <a:solidFill>
            <a:srgbClr val="825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tiluovv">
      <a:majorFont>
        <a:latin typeface="Arial"/>
        <a:ea typeface="汉仪行楷简"/>
        <a:cs typeface=""/>
      </a:majorFont>
      <a:minorFont>
        <a:latin typeface="Arial"/>
        <a:ea typeface="汉仪行楷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1694</Words>
  <Application>Microsoft Office PowerPoint</Application>
  <PresentationFormat>宽屏</PresentationFormat>
  <Paragraphs>99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皮影戏</dc:title>
  <dc:creator>第一PPT</dc:creator>
  <cp:keywords>www.1ppt.com</cp:keywords>
  <dc:description>www.1ppt.com</dc:description>
  <cp:lastModifiedBy>天 下</cp:lastModifiedBy>
  <cp:revision>189</cp:revision>
  <dcterms:created xsi:type="dcterms:W3CDTF">2018-03-09T01:46:00Z</dcterms:created>
  <dcterms:modified xsi:type="dcterms:W3CDTF">2021-01-04T14:28:00Z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