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8" r:id="rId2"/>
    <p:sldId id="257" r:id="rId3"/>
    <p:sldId id="263" r:id="rId4"/>
    <p:sldId id="259" r:id="rId5"/>
    <p:sldId id="268" r:id="rId6"/>
    <p:sldId id="271" r:id="rId7"/>
    <p:sldId id="270" r:id="rId8"/>
    <p:sldId id="269" r:id="rId9"/>
    <p:sldId id="264" r:id="rId10"/>
    <p:sldId id="261" r:id="rId11"/>
    <p:sldId id="275" r:id="rId12"/>
    <p:sldId id="274" r:id="rId13"/>
    <p:sldId id="273" r:id="rId14"/>
    <p:sldId id="272" r:id="rId15"/>
    <p:sldId id="284" r:id="rId16"/>
    <p:sldId id="265" r:id="rId17"/>
    <p:sldId id="260" r:id="rId18"/>
    <p:sldId id="277" r:id="rId19"/>
    <p:sldId id="278" r:id="rId20"/>
    <p:sldId id="276" r:id="rId21"/>
    <p:sldId id="266" r:id="rId22"/>
    <p:sldId id="282" r:id="rId23"/>
    <p:sldId id="281" r:id="rId24"/>
    <p:sldId id="280" r:id="rId25"/>
    <p:sldId id="279" r:id="rId26"/>
    <p:sldId id="262" r:id="rId27"/>
    <p:sldId id="283" r:id="rId28"/>
    <p:sldId id="267"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方正黄草简体" panose="02010601030101010101" pitchFamily="2"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459"/>
    <a:srgbClr val="FAFAFA"/>
    <a:srgbClr val="FFF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3" autoAdjust="0"/>
    <p:restoredTop sz="86396" autoAdjust="0"/>
  </p:normalViewPr>
  <p:slideViewPr>
    <p:cSldViewPr snapToGrid="0" showGuides="1">
      <p:cViewPr varScale="1">
        <p:scale>
          <a:sx n="63" d="100"/>
          <a:sy n="63" d="100"/>
        </p:scale>
        <p:origin x="-127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E44459"/>
                    </a:solidFill>
                    <a:latin typeface="方正黄草简体" panose="03000509000000000000" pitchFamily="65" charset="-122"/>
                    <a:ea typeface="方正黄草简体" panose="03000509000000000000" pitchFamily="65"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第壹</c:v>
                </c:pt>
                <c:pt idx="1">
                  <c:v>第贰</c:v>
                </c:pt>
                <c:pt idx="2">
                  <c:v>第叁</c:v>
                </c:pt>
                <c:pt idx="3">
                  <c:v>第肆</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23A-407C-BEA0-6BB5AA9730AC}"/>
            </c:ext>
          </c:extLst>
        </c:ser>
        <c:dLbls>
          <c:showLegendKey val="0"/>
          <c:showVal val="0"/>
          <c:showCatName val="0"/>
          <c:showSerName val="0"/>
          <c:showPercent val="0"/>
          <c:showBubbleSize val="0"/>
        </c:dLbls>
        <c:gapWidth val="182"/>
        <c:axId val="72863744"/>
        <c:axId val="241329856"/>
      </c:barChart>
      <c:catAx>
        <c:axId val="72863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方正黄草简体" panose="03000509000000000000" pitchFamily="65" charset="-122"/>
                <a:ea typeface="方正黄草简体" panose="03000509000000000000" pitchFamily="65" charset="-122"/>
                <a:cs typeface="+mn-cs"/>
              </a:defRPr>
            </a:pPr>
            <a:endParaRPr lang="zh-CN"/>
          </a:p>
        </c:txPr>
        <c:crossAx val="241329856"/>
        <c:crosses val="autoZero"/>
        <c:auto val="0"/>
        <c:lblAlgn val="ctr"/>
        <c:lblOffset val="100"/>
        <c:noMultiLvlLbl val="0"/>
      </c:catAx>
      <c:valAx>
        <c:axId val="241329856"/>
        <c:scaling>
          <c:orientation val="minMax"/>
        </c:scaling>
        <c:delete val="1"/>
        <c:axPos val="b"/>
        <c:numFmt formatCode="General" sourceLinked="1"/>
        <c:majorTickMark val="none"/>
        <c:minorTickMark val="none"/>
        <c:tickLblPos val="nextTo"/>
        <c:crossAx val="7286374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E44459"/>
                    </a:solidFill>
                    <a:latin typeface="方正黄草简体" panose="03000509000000000000" pitchFamily="65" charset="-122"/>
                    <a:ea typeface="方正黄草简体" panose="03000509000000000000" pitchFamily="65"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第壹</c:v>
                </c:pt>
                <c:pt idx="1">
                  <c:v>第贰</c:v>
                </c:pt>
                <c:pt idx="2">
                  <c:v>第叁</c:v>
                </c:pt>
                <c:pt idx="3">
                  <c:v>第肆</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648-4764-8B44-39D2051D8FF8}"/>
            </c:ext>
          </c:extLst>
        </c:ser>
        <c:dLbls>
          <c:showLegendKey val="0"/>
          <c:showVal val="0"/>
          <c:showCatName val="0"/>
          <c:showSerName val="0"/>
          <c:showPercent val="0"/>
          <c:showBubbleSize val="0"/>
        </c:dLbls>
        <c:gapWidth val="219"/>
        <c:overlap val="-27"/>
        <c:axId val="72865280"/>
        <c:axId val="241334464"/>
      </c:barChart>
      <c:catAx>
        <c:axId val="7286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方正黄草简体" panose="03000509000000000000" pitchFamily="65" charset="-122"/>
                <a:ea typeface="方正黄草简体" panose="03000509000000000000" pitchFamily="65" charset="-122"/>
                <a:cs typeface="+mn-cs"/>
              </a:defRPr>
            </a:pPr>
            <a:endParaRPr lang="zh-CN"/>
          </a:p>
        </c:txPr>
        <c:crossAx val="241334464"/>
        <c:crosses val="autoZero"/>
        <c:auto val="0"/>
        <c:lblAlgn val="ctr"/>
        <c:lblOffset val="100"/>
        <c:noMultiLvlLbl val="0"/>
      </c:catAx>
      <c:valAx>
        <c:axId val="241334464"/>
        <c:scaling>
          <c:orientation val="minMax"/>
        </c:scaling>
        <c:delete val="1"/>
        <c:axPos val="l"/>
        <c:numFmt formatCode="General" sourceLinked="1"/>
        <c:majorTickMark val="none"/>
        <c:minorTickMark val="none"/>
        <c:tickLblPos val="nextTo"/>
        <c:crossAx val="7286528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AE8F1-238B-420C-A51B-378B75216B88}" type="datetimeFigureOut">
              <a:rPr lang="zh-CN" altLang="en-US" smtClean="0"/>
              <a:t>2021/3/4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06D0B-758D-44CD-99F0-501711DFDEE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FBE2"/>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blip>
          <a:stretch>
            <a:fillRect t="-75000" b="-75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78884"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8884" y="0"/>
            <a:ext cx="4878884" cy="6858000"/>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r="49847"/>
          <a:stretch>
            <a:fillRect/>
          </a:stretch>
        </p:blipFill>
        <p:spPr>
          <a:xfrm>
            <a:off x="9757768" y="0"/>
            <a:ext cx="2446932" cy="6858000"/>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rcRect t="21235" r="26822"/>
          <a:stretch>
            <a:fillRect/>
          </a:stretch>
        </p:blipFill>
        <p:spPr>
          <a:xfrm flipH="1">
            <a:off x="9724570" y="4818743"/>
            <a:ext cx="2467427" cy="1716496"/>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rcRect l="1" t="22568" r="26391"/>
          <a:stretch>
            <a:fillRect/>
          </a:stretch>
        </p:blipFill>
        <p:spPr>
          <a:xfrm>
            <a:off x="1" y="4847771"/>
            <a:ext cx="2481942" cy="1687467"/>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lum/>
          </a:blip>
          <a:stretch>
            <a:fillRect t="-75000" b="-75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78884"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8884" y="0"/>
            <a:ext cx="4878884" cy="6858000"/>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r="49847"/>
          <a:stretch>
            <a:fillRect/>
          </a:stretch>
        </p:blipFill>
        <p:spPr>
          <a:xfrm>
            <a:off x="9757768" y="0"/>
            <a:ext cx="2446932" cy="6858000"/>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7842" y="732599"/>
            <a:ext cx="4690284" cy="4369623"/>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rcRect t="21235" r="26822"/>
          <a:stretch>
            <a:fillRect/>
          </a:stretch>
        </p:blipFill>
        <p:spPr>
          <a:xfrm flipH="1">
            <a:off x="9724570" y="4818743"/>
            <a:ext cx="2467427" cy="1716496"/>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tretch>
            <a:fillRect t="-75000" b="-75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78884"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8884" y="0"/>
            <a:ext cx="4878884" cy="6858000"/>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r="49847"/>
          <a:stretch>
            <a:fillRect/>
          </a:stretch>
        </p:blipFill>
        <p:spPr>
          <a:xfrm>
            <a:off x="9757768" y="0"/>
            <a:ext cx="2446932" cy="6858000"/>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6834" y="433915"/>
            <a:ext cx="1850995" cy="1390584"/>
          </a:xfrm>
          <a:prstGeom prst="rect">
            <a:avLst/>
          </a:pr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rcRect l="-1" t="21235" r="25962"/>
          <a:stretch>
            <a:fillRect/>
          </a:stretch>
        </p:blipFill>
        <p:spPr>
          <a:xfrm flipH="1">
            <a:off x="9695543" y="4818743"/>
            <a:ext cx="2496454" cy="1716496"/>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8.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3515624" y="2412816"/>
            <a:ext cx="6083717" cy="1862048"/>
          </a:xfrm>
          <a:prstGeom prst="rect">
            <a:avLst/>
          </a:prstGeom>
          <a:noFill/>
        </p:spPr>
        <p:txBody>
          <a:bodyPr wrap="none" rtlCol="0">
            <a:spAutoFit/>
          </a:bodyPr>
          <a:lstStyle/>
          <a:p>
            <a:pPr algn="ctr"/>
            <a:r>
              <a:rPr lang="zh-CN" altLang="en-US" sz="11500" b="1">
                <a:latin typeface="方正黄草简体" panose="03000509000000000000" pitchFamily="65" charset="-122"/>
                <a:ea typeface="方正黄草简体" panose="03000509000000000000" pitchFamily="65" charset="-122"/>
              </a:rPr>
              <a:t>工作总结</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450" y="1286837"/>
            <a:ext cx="2241550" cy="1824621"/>
          </a:xfrm>
          <a:prstGeom prst="rect">
            <a:avLst/>
          </a:prstGeom>
        </p:spPr>
      </p:pic>
      <p:pic>
        <p:nvPicPr>
          <p:cNvPr id="35" name="图片 34"/>
          <p:cNvPicPr>
            <a:picLocks noChangeAspect="1"/>
          </p:cNvPicPr>
          <p:nvPr/>
        </p:nvPicPr>
        <p:blipFill>
          <a:blip r:embed="rId5"/>
          <a:stretch>
            <a:fillRect/>
          </a:stretch>
        </p:blipFill>
        <p:spPr>
          <a:xfrm>
            <a:off x="3834810" y="1844799"/>
            <a:ext cx="626858" cy="635085"/>
          </a:xfrm>
          <a:prstGeom prst="rect">
            <a:avLst/>
          </a:prstGeom>
        </p:spPr>
      </p:pic>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916" y="53757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5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0"/>
                                        <p:tgtEl>
                                          <p:spTgt spid="9"/>
                                        </p:tgtEl>
                                      </p:cBhvr>
                                    </p:animEffect>
                                  </p:childTnLst>
                                </p:cTn>
                              </p:par>
                              <p:par>
                                <p:cTn id="13" presetID="0" presetClass="path" presetSubtype="0" accel="50000" decel="50000" fill="hold" nodeType="withEffect">
                                  <p:stCondLst>
                                    <p:cond delay="0"/>
                                  </p:stCondLst>
                                  <p:childTnLst>
                                    <p:animMotion origin="layout" path="M -2.91667E-06 -1.85185E-06 L -2.91667E-06 0.00023 C 0.00521 0.00185 0.01055 0.00278 0.01563 0.00556 C 0.01732 0.00648 0.01849 0.00972 0.02032 0.01111 C 0.02331 0.01343 0.02969 0.01667 0.02969 0.0169 C 0.03125 0.01945 0.03321 0.02153 0.03438 0.025 C 0.03607 0.03033 0.03802 0.0456 0.03907 0.05278 C 0.03854 0.06852 0.03933 0.08449 0.0375 0.1 C 0.03659 0.10648 0.03242 0.11019 0.03125 0.11667 L 0.02969 0.125 C 0.03021 0.13056 0.02878 0.13796 0.03125 0.14167 C 0.03321 0.14468 0.03659 0.14097 0.03907 0.13889 C 0.04102 0.13704 0.04193 0.13287 0.04375 0.13056 C 0.04662 0.12639 0.05 0.12338 0.05313 0.11945 C 0.05521 0.11667 0.05742 0.11435 0.05938 0.11111 C 0.06068 0.10857 0.06094 0.10486 0.0625 0.10278 C 0.0642 0.1 0.0668 0.09977 0.06875 0.09722 C 0.07162 0.09306 0.0737 0.0875 0.07657 0.08334 C 0.08242 0.07384 0.07943 0.08056 0.08594 0.075 C 0.0875 0.07338 0.08907 0.0713 0.09063 0.06945 C 0.10417 0.05209 0.0905 0.06852 0.10157 0.05556 C 0.10365 0.06111 0.1069 0.06574 0.10782 0.07222 C 0.1099 0.08773 0.10886 0.0794 0.11094 0.09722 C 0.12617 0.08079 0.11172 0.09838 0.125 0.075 C 0.12631 0.07246 0.12826 0.07153 0.12969 0.06945 C 0.1319 0.06597 0.1336 0.06158 0.13594 0.05834 C 0.14623 0.04213 0.13802 0.05764 0.15 0.04167 C 0.1517 0.03912 0.15274 0.03542 0.15469 0.03334 C 0.15703 0.03056 0.1599 0.02986 0.1625 0.02778 C 0.16407 0.02616 0.16563 0.02408 0.16719 0.02222 C 0.16823 0.025 0.17006 0.02709 0.17032 0.03056 C 0.17162 0.05903 0.16771 0.08866 0.17188 0.11667 C 0.17201 0.11783 0.18347 0.10209 0.18594 0.1 C 0.18946 0.09676 0.19375 0.09352 0.19688 0.08889 C 0.19909 0.08542 0.20078 0.08102 0.20313 0.07778 C 0.20508 0.07454 0.20729 0.07246 0.20938 0.06945 C 0.22123 0.05116 0.20638 0.07176 0.21875 0.05 C 0.22006 0.04746 0.22188 0.0463 0.22344 0.04445 C 0.22448 0.04167 0.22513 0.03843 0.22657 0.03611 C 0.22722 0.03472 0.23568 0.02361 0.2375 0.02222 C 0.23894 0.02084 0.24063 0.02037 0.24219 0.01945 C 0.24323 0.02222 0.24401 0.025 0.24532 0.02778 C 0.24662 0.03079 0.2487 0.03264 0.25 0.03611 C 0.25469 0.04861 0.24727 0.0419 0.25625 0.04722 C 0.2569 0.05093 0.25938 0.06296 0.25938 0.06667 C 0.25938 0.07315 0.25873 0.07963 0.25782 0.08611 C 0.25716 0.09005 0.25586 0.09352 0.25469 0.09722 C 0.25274 0.10278 0.24844 0.11389 0.24844 0.11412 C 0.24948 0.11667 0.25 0.11991 0.25157 0.12222 C 0.25404 0.12593 0.25912 0.12847 0.2625 0.13056 C 0.27188 0.12963 0.28138 0.13102 0.29063 0.12778 C 0.29375 0.12662 0.29388 0.11412 0.29532 0.11111 C 0.29649 0.10834 0.29831 0.10718 0.3 0.10556 C 0.303 0.10255 0.30625 0.10023 0.30938 0.09722 C 0.31094 0.0956 0.31237 0.09306 0.31407 0.09167 C 0.3155 0.09028 0.31719 0.09005 0.31875 0.08889 C 0.32292 0.08542 0.32683 0.08033 0.33125 0.07778 C 0.33763 0.07384 0.33451 0.07662 0.34063 0.06945 C 0.34323 0.07037 0.34662 0.06852 0.34844 0.07222 C 0.35039 0.07639 0.34961 0.0831 0.35 0.08889 C 0.35065 0.1007 0.35104 0.11296 0.35157 0.125 C 0.35899 0.12037 0.35651 0.12269 0.36563 0.11111 C 0.36823 0.10741 0.37045 0.10278 0.37344 0.1 C 0.37526 0.09815 0.37761 0.09815 0.37969 0.09722 C 0.38073 0.09445 0.38125 0.09097 0.38282 0.08889 C 0.38399 0.08704 0.38581 0.08681 0.3875 0.08611 C 0.40117 0.07894 0.38711 0.08704 0.39844 0.08056 C 0.40052 0.07778 0.40235 0.07431 0.40469 0.07222 C 0.40599 0.0706 0.40782 0.0706 0.40938 0.06945 C 0.41094 0.06783 0.4125 0.06574 0.41407 0.06389 C 0.41459 0.06667 0.41563 0.06921 0.41563 0.07222 C 0.41563 0.07986 0.41341 0.09074 0.41094 0.09722 C 0.40964 0.10023 0.40756 0.10255 0.40625 0.10556 C 0.40495 0.1081 0.40391 0.11088 0.40313 0.11389 C 0.40235 0.11644 0.39987 0.12199 0.40157 0.12222 C 0.41459 0.12315 0.44063 0.11667 0.44063 0.1169 L 0.45313 0.09167" pathEditMode="relative" rAng="0" ptsTypes="AAAAAAAAAAAAAAAAAAAAAAAAAAAAAAAAAAAAAAAAAAAAAAAAAAAAAAAAAAAAAAAAAAAAAAAAAAAAA">
                                      <p:cBhvr>
                                        <p:cTn id="14" dur="2500" fill="hold"/>
                                        <p:tgtEl>
                                          <p:spTgt spid="10"/>
                                        </p:tgtEl>
                                        <p:attrNameLst>
                                          <p:attrName>ppt_x</p:attrName>
                                          <p:attrName>ppt_y</p:attrName>
                                        </p:attrNameLst>
                                      </p:cBhvr>
                                      <p:rCtr x="22656" y="7130"/>
                                    </p:animMotion>
                                  </p:childTnLst>
                                </p:cTn>
                              </p:par>
                              <p:par>
                                <p:cTn id="15" presetID="10" presetClass="exit" presetSubtype="0" fill="hold" nodeType="withEffect">
                                  <p:stCondLst>
                                    <p:cond delay="2250"/>
                                  </p:stCondLst>
                                  <p:childTnLst>
                                    <p:animEffect transition="out" filter="fade">
                                      <p:cBhvr>
                                        <p:cTn id="16" dur="250"/>
                                        <p:tgtEl>
                                          <p:spTgt spid="10"/>
                                        </p:tgtEl>
                                      </p:cBhvr>
                                    </p:animEffect>
                                    <p:set>
                                      <p:cBhvr>
                                        <p:cTn id="17"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Prev" delay="0">
                      <p:tgtEl>
                        <p:sldTgt/>
                      </p:tgtEl>
                    </p:cond>
                    <p:cond evt="onStopAudio" delay="0">
                      <p:tgtEl>
                        <p:sldTgt/>
                      </p:tgtEl>
                    </p:cond>
                  </p:endCondLst>
                </p:cTn>
                <p:tgtEl>
                  <p:spTgt spid="2"/>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grpSp>
        <p:nvGrpSpPr>
          <p:cNvPr id="4" name="组合 3"/>
          <p:cNvGrpSpPr/>
          <p:nvPr/>
        </p:nvGrpSpPr>
        <p:grpSpPr>
          <a:xfrm>
            <a:off x="5524309" y="1268186"/>
            <a:ext cx="1473581" cy="3926114"/>
            <a:chOff x="5524309" y="1268186"/>
            <a:chExt cx="1473581" cy="3926114"/>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309" y="1268186"/>
              <a:ext cx="1473581" cy="3926114"/>
            </a:xfrm>
            <a:prstGeom prst="rect">
              <a:avLst/>
            </a:prstGeom>
          </p:spPr>
        </p:pic>
        <p:sp>
          <p:nvSpPr>
            <p:cNvPr id="6" name="文本框 5"/>
            <p:cNvSpPr txBox="1"/>
            <p:nvPr/>
          </p:nvSpPr>
          <p:spPr>
            <a:xfrm>
              <a:off x="6047600" y="2051895"/>
              <a:ext cx="553998" cy="1910138"/>
            </a:xfrm>
            <a:prstGeom prst="rect">
              <a:avLst/>
            </a:prstGeom>
            <a:noFill/>
          </p:spPr>
          <p:txBody>
            <a:bodyPr vert="eaVert"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四个重点项目</a:t>
              </a:r>
            </a:p>
          </p:txBody>
        </p:sp>
      </p:grpSp>
      <p:grpSp>
        <p:nvGrpSpPr>
          <p:cNvPr id="7" name="组合 6"/>
          <p:cNvGrpSpPr/>
          <p:nvPr/>
        </p:nvGrpSpPr>
        <p:grpSpPr>
          <a:xfrm>
            <a:off x="8578746" y="1725019"/>
            <a:ext cx="1015663" cy="3140314"/>
            <a:chOff x="8578746" y="1725019"/>
            <a:chExt cx="1015663" cy="3140314"/>
          </a:xfrm>
        </p:grpSpPr>
        <p:sp>
          <p:nvSpPr>
            <p:cNvPr id="19" name="文本框 18"/>
            <p:cNvSpPr txBox="1"/>
            <p:nvPr/>
          </p:nvSpPr>
          <p:spPr>
            <a:xfrm>
              <a:off x="8578746" y="1725019"/>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31" name="组合 30"/>
            <p:cNvGrpSpPr/>
            <p:nvPr/>
          </p:nvGrpSpPr>
          <p:grpSpPr>
            <a:xfrm>
              <a:off x="8815347" y="4328583"/>
              <a:ext cx="542460" cy="536750"/>
              <a:chOff x="4449064" y="4695886"/>
              <a:chExt cx="542460" cy="536750"/>
            </a:xfrm>
          </p:grpSpPr>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3" name="文本框 32"/>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8" name="组合 7"/>
          <p:cNvGrpSpPr/>
          <p:nvPr/>
        </p:nvGrpSpPr>
        <p:grpSpPr>
          <a:xfrm>
            <a:off x="7286793" y="1725019"/>
            <a:ext cx="1015663" cy="3140314"/>
            <a:chOff x="7286793" y="1725019"/>
            <a:chExt cx="1015663" cy="3140314"/>
          </a:xfrm>
        </p:grpSpPr>
        <p:sp>
          <p:nvSpPr>
            <p:cNvPr id="22" name="文本框 21"/>
            <p:cNvSpPr txBox="1"/>
            <p:nvPr/>
          </p:nvSpPr>
          <p:spPr>
            <a:xfrm>
              <a:off x="7286793" y="1725019"/>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34" name="组合 33"/>
            <p:cNvGrpSpPr/>
            <p:nvPr/>
          </p:nvGrpSpPr>
          <p:grpSpPr>
            <a:xfrm>
              <a:off x="7523394" y="4328583"/>
              <a:ext cx="542460" cy="536750"/>
              <a:chOff x="4449064" y="4695886"/>
              <a:chExt cx="542460" cy="536750"/>
            </a:xfrm>
          </p:grpSpPr>
          <p:pic>
            <p:nvPicPr>
              <p:cNvPr id="35" name="图片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6" name="文本框 35"/>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9" name="组合 8"/>
          <p:cNvGrpSpPr/>
          <p:nvPr/>
        </p:nvGrpSpPr>
        <p:grpSpPr>
          <a:xfrm>
            <a:off x="4127041" y="1740144"/>
            <a:ext cx="1015663" cy="3125189"/>
            <a:chOff x="4127041" y="1740144"/>
            <a:chExt cx="1015663" cy="3125189"/>
          </a:xfrm>
        </p:grpSpPr>
        <p:sp>
          <p:nvSpPr>
            <p:cNvPr id="29" name="文本框 28"/>
            <p:cNvSpPr txBox="1"/>
            <p:nvPr/>
          </p:nvSpPr>
          <p:spPr>
            <a:xfrm>
              <a:off x="4127041" y="1740144"/>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37" name="组合 36"/>
            <p:cNvGrpSpPr/>
            <p:nvPr/>
          </p:nvGrpSpPr>
          <p:grpSpPr>
            <a:xfrm>
              <a:off x="4363642" y="4328583"/>
              <a:ext cx="542460" cy="536750"/>
              <a:chOff x="4449064" y="4695886"/>
              <a:chExt cx="542460" cy="536750"/>
            </a:xfrm>
          </p:grpSpPr>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9" name="文本框 38"/>
              <p:cNvSpPr txBox="1"/>
              <p:nvPr/>
            </p:nvSpPr>
            <p:spPr>
              <a:xfrm>
                <a:off x="4567407" y="4770971"/>
                <a:ext cx="309700"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3</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10" name="组合 9"/>
          <p:cNvGrpSpPr/>
          <p:nvPr/>
        </p:nvGrpSpPr>
        <p:grpSpPr>
          <a:xfrm>
            <a:off x="2835088" y="1740144"/>
            <a:ext cx="1015663" cy="3162731"/>
            <a:chOff x="2835088" y="1740144"/>
            <a:chExt cx="1015663" cy="3162731"/>
          </a:xfrm>
        </p:grpSpPr>
        <p:sp>
          <p:nvSpPr>
            <p:cNvPr id="30" name="文本框 29"/>
            <p:cNvSpPr txBox="1"/>
            <p:nvPr/>
          </p:nvSpPr>
          <p:spPr>
            <a:xfrm>
              <a:off x="2835088" y="1740144"/>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40" name="组合 39"/>
            <p:cNvGrpSpPr/>
            <p:nvPr/>
          </p:nvGrpSpPr>
          <p:grpSpPr>
            <a:xfrm>
              <a:off x="3056906" y="4366125"/>
              <a:ext cx="542460" cy="536750"/>
              <a:chOff x="4449064" y="4695886"/>
              <a:chExt cx="542460" cy="536750"/>
            </a:xfrm>
          </p:grpSpPr>
          <p:pic>
            <p:nvPicPr>
              <p:cNvPr id="41" name="图片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42" name="文本框 41"/>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4</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750"/>
                                        <p:tgtEl>
                                          <p:spTgt spid="8"/>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750"/>
                                        <p:tgtEl>
                                          <p:spTgt spid="9"/>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pic>
        <p:nvPicPr>
          <p:cNvPr id="7" name="图片 6"/>
          <p:cNvPicPr>
            <a:picLocks noChangeAspect="1"/>
          </p:cNvPicPr>
          <p:nvPr/>
        </p:nvPicPr>
        <p:blipFill>
          <a:blip r:embed="rId2"/>
          <a:stretch>
            <a:fillRect/>
          </a:stretch>
        </p:blipFill>
        <p:spPr>
          <a:xfrm>
            <a:off x="1529464" y="1088105"/>
            <a:ext cx="2859272" cy="4669941"/>
          </a:xfrm>
          <a:prstGeom prst="rect">
            <a:avLst/>
          </a:prstGeom>
        </p:spPr>
      </p:pic>
      <p:sp>
        <p:nvSpPr>
          <p:cNvPr id="9" name="文本框 8"/>
          <p:cNvSpPr txBox="1"/>
          <p:nvPr/>
        </p:nvSpPr>
        <p:spPr>
          <a:xfrm>
            <a:off x="4306734" y="2523178"/>
            <a:ext cx="553998" cy="1607171"/>
          </a:xfrm>
          <a:prstGeom prst="rect">
            <a:avLst/>
          </a:prstGeom>
          <a:noFill/>
        </p:spPr>
        <p:txBody>
          <a:bodyPr vert="eaVert" wrap="none" rtlCol="0">
            <a:spAutoFit/>
          </a:bodyPr>
          <a:lstStyle/>
          <a:p>
            <a:r>
              <a:rPr lang="zh-CN" altLang="en-US" sz="2400" b="1">
                <a:latin typeface="方正黄草简体" panose="03000509000000000000" pitchFamily="65" charset="-122"/>
                <a:ea typeface="方正黄草简体" panose="03000509000000000000" pitchFamily="65" charset="-122"/>
              </a:rPr>
              <a:t>重点项目壹</a:t>
            </a:r>
          </a:p>
        </p:txBody>
      </p:sp>
      <p:sp>
        <p:nvSpPr>
          <p:cNvPr id="11" name="文本框 10"/>
          <p:cNvSpPr txBox="1"/>
          <p:nvPr/>
        </p:nvSpPr>
        <p:spPr>
          <a:xfrm>
            <a:off x="4975032" y="1908980"/>
            <a:ext cx="5934268"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总结这一年来的质检部的工作，我们全体员工仍然保持原有的团队精神，一年来通过对原材料进厂到产品出厂进行全过程的质量控制，努力确保发出产品质量。</a:t>
            </a:r>
          </a:p>
        </p:txBody>
      </p:sp>
      <p:sp>
        <p:nvSpPr>
          <p:cNvPr id="14" name="文本框 13"/>
          <p:cNvSpPr txBox="1"/>
          <p:nvPr/>
        </p:nvSpPr>
        <p:spPr>
          <a:xfrm>
            <a:off x="4975032" y="4269011"/>
            <a:ext cx="5934268" cy="646331"/>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a:t>
            </a:r>
          </a:p>
        </p:txBody>
      </p:sp>
      <p:grpSp>
        <p:nvGrpSpPr>
          <p:cNvPr id="17" name="组合 16"/>
          <p:cNvGrpSpPr/>
          <p:nvPr/>
        </p:nvGrpSpPr>
        <p:grpSpPr>
          <a:xfrm>
            <a:off x="6096000" y="2514455"/>
            <a:ext cx="4013238" cy="1754556"/>
            <a:chOff x="6096000" y="2514455"/>
            <a:chExt cx="4013238" cy="1754556"/>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66" y="2514455"/>
              <a:ext cx="2167072" cy="15367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02329"/>
              <a:ext cx="2420430" cy="11666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750"/>
                                        <p:tgtEl>
                                          <p:spTgt spid="9"/>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750"/>
                                        <p:tgtEl>
                                          <p:spTgt spid="11"/>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grpSp>
        <p:nvGrpSpPr>
          <p:cNvPr id="6" name="组合 5"/>
          <p:cNvGrpSpPr/>
          <p:nvPr/>
        </p:nvGrpSpPr>
        <p:grpSpPr>
          <a:xfrm>
            <a:off x="1968500" y="965200"/>
            <a:ext cx="3810000" cy="1270000"/>
            <a:chOff x="1968500" y="965200"/>
            <a:chExt cx="3810000" cy="127000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965200"/>
              <a:ext cx="3810000" cy="1270000"/>
            </a:xfrm>
            <a:prstGeom prst="rect">
              <a:avLst/>
            </a:prstGeom>
          </p:spPr>
        </p:pic>
        <p:sp>
          <p:nvSpPr>
            <p:cNvPr id="5" name="文本框 4"/>
            <p:cNvSpPr txBox="1"/>
            <p:nvPr/>
          </p:nvSpPr>
          <p:spPr>
            <a:xfrm>
              <a:off x="2717800" y="1472826"/>
              <a:ext cx="1731564" cy="461665"/>
            </a:xfrm>
            <a:prstGeom prst="rect">
              <a:avLst/>
            </a:prstGeom>
            <a:noFill/>
          </p:spPr>
          <p:txBody>
            <a:bodyPr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重点项目贰</a:t>
              </a:r>
            </a:p>
          </p:txBody>
        </p:sp>
      </p:grpSp>
      <p:sp>
        <p:nvSpPr>
          <p:cNvPr id="25" name="文本框 24"/>
          <p:cNvSpPr txBox="1"/>
          <p:nvPr/>
        </p:nvSpPr>
        <p:spPr>
          <a:xfrm>
            <a:off x="6078484" y="2413337"/>
            <a:ext cx="2895600" cy="2031325"/>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总结这一年来的质检部的工作，我们全体员工仍然保持原有的团队精神，一年来通过对原材料进厂到产品出厂进行全过程的质量控制，努力确保发出产品质量。</a:t>
            </a:r>
          </a:p>
        </p:txBody>
      </p:sp>
      <p:grpSp>
        <p:nvGrpSpPr>
          <p:cNvPr id="32" name="组合 31"/>
          <p:cNvGrpSpPr/>
          <p:nvPr/>
        </p:nvGrpSpPr>
        <p:grpSpPr>
          <a:xfrm>
            <a:off x="7455049" y="4052394"/>
            <a:ext cx="1519035" cy="1503062"/>
            <a:chOff x="7283769" y="3920886"/>
            <a:chExt cx="2044700" cy="2023199"/>
          </a:xfrm>
        </p:grpSpPr>
        <p:pic>
          <p:nvPicPr>
            <p:cNvPr id="31" name="图片 30"/>
            <p:cNvPicPr>
              <a:picLocks noChangeAspect="1"/>
            </p:cNvPicPr>
            <p:nvPr/>
          </p:nvPicPr>
          <p:blipFill>
            <a:blip r:embed="rId3">
              <a:extLst>
                <a:ext uri="{28A0092B-C50C-407E-A947-70E740481C1C}">
                  <a14:useLocalDpi xmlns:a14="http://schemas.microsoft.com/office/drawing/2010/main" val="0"/>
                </a:ext>
              </a:extLst>
            </a:blip>
            <a:srcRect l="14066" t="11797" r="17539" b="10406"/>
            <a:stretch>
              <a:fillRect/>
            </a:stretch>
          </p:blipFill>
          <p:spPr>
            <a:xfrm>
              <a:off x="7283769" y="3920886"/>
              <a:ext cx="2044700" cy="2023199"/>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rcRect l="9799" r="13762" b="4679"/>
            <a:stretch>
              <a:fillRect/>
            </a:stretch>
          </p:blipFill>
          <p:spPr>
            <a:xfrm>
              <a:off x="7544437" y="4486808"/>
              <a:ext cx="1523364" cy="967751"/>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grpSp>
        <p:nvGrpSpPr>
          <p:cNvPr id="7" name="组合 6"/>
          <p:cNvGrpSpPr/>
          <p:nvPr/>
        </p:nvGrpSpPr>
        <p:grpSpPr>
          <a:xfrm>
            <a:off x="2415685" y="2384923"/>
            <a:ext cx="2895468" cy="681068"/>
            <a:chOff x="2415685" y="2384923"/>
            <a:chExt cx="2895468" cy="681068"/>
          </a:xfrm>
        </p:grpSpPr>
        <p:sp>
          <p:nvSpPr>
            <p:cNvPr id="9" name="矩形 8"/>
            <p:cNvSpPr/>
            <p:nvPr/>
          </p:nvSpPr>
          <p:spPr>
            <a:xfrm>
              <a:off x="2958145" y="2419660"/>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4" name="组合 33"/>
            <p:cNvGrpSpPr/>
            <p:nvPr/>
          </p:nvGrpSpPr>
          <p:grpSpPr>
            <a:xfrm>
              <a:off x="2415685" y="2384923"/>
              <a:ext cx="542460" cy="536750"/>
              <a:chOff x="4449064" y="4695886"/>
              <a:chExt cx="542460" cy="536750"/>
            </a:xfrm>
          </p:grpSpPr>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6" name="文本框 35"/>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8" name="组合 7"/>
          <p:cNvGrpSpPr/>
          <p:nvPr/>
        </p:nvGrpSpPr>
        <p:grpSpPr>
          <a:xfrm>
            <a:off x="2415685" y="3270560"/>
            <a:ext cx="2895468" cy="646331"/>
            <a:chOff x="2415685" y="3270560"/>
            <a:chExt cx="2895468" cy="646331"/>
          </a:xfrm>
        </p:grpSpPr>
        <p:sp>
          <p:nvSpPr>
            <p:cNvPr id="17" name="矩形 16"/>
            <p:cNvSpPr/>
            <p:nvPr/>
          </p:nvSpPr>
          <p:spPr>
            <a:xfrm>
              <a:off x="2958145" y="3270560"/>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7" name="组合 36"/>
            <p:cNvGrpSpPr/>
            <p:nvPr/>
          </p:nvGrpSpPr>
          <p:grpSpPr>
            <a:xfrm>
              <a:off x="2415685" y="3280587"/>
              <a:ext cx="542460" cy="536750"/>
              <a:chOff x="4449064" y="4695886"/>
              <a:chExt cx="542460" cy="536750"/>
            </a:xfrm>
          </p:grpSpPr>
          <p:pic>
            <p:nvPicPr>
              <p:cNvPr id="38" name="图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9" name="文本框 38"/>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10" name="组合 9"/>
          <p:cNvGrpSpPr/>
          <p:nvPr/>
        </p:nvGrpSpPr>
        <p:grpSpPr>
          <a:xfrm>
            <a:off x="2415685" y="4121460"/>
            <a:ext cx="2895468" cy="646331"/>
            <a:chOff x="2415685" y="4121460"/>
            <a:chExt cx="2895468" cy="646331"/>
          </a:xfrm>
        </p:grpSpPr>
        <p:sp>
          <p:nvSpPr>
            <p:cNvPr id="22" name="矩形 21"/>
            <p:cNvSpPr/>
            <p:nvPr/>
          </p:nvSpPr>
          <p:spPr>
            <a:xfrm>
              <a:off x="2958145" y="4121460"/>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40" name="组合 39"/>
            <p:cNvGrpSpPr/>
            <p:nvPr/>
          </p:nvGrpSpPr>
          <p:grpSpPr>
            <a:xfrm>
              <a:off x="2415685" y="4176250"/>
              <a:ext cx="542460" cy="536750"/>
              <a:chOff x="4449064" y="4695886"/>
              <a:chExt cx="542460" cy="536750"/>
            </a:xfrm>
          </p:grpSpPr>
          <p:pic>
            <p:nvPicPr>
              <p:cNvPr id="41" name="图片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42" name="文本框 41"/>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3</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750"/>
                                        <p:tgtEl>
                                          <p:spTgt spid="8"/>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750"/>
                                        <p:tgtEl>
                                          <p:spTgt spid="10"/>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750"/>
                                        <p:tgtEl>
                                          <p:spTgt spid="25"/>
                                        </p:tgtEl>
                                      </p:cBhvr>
                                    </p:animEffect>
                                  </p:childTnLst>
                                </p:cTn>
                              </p:par>
                              <p:par>
                                <p:cTn id="24" presetID="14" presetClass="entr" presetSubtype="1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pic>
        <p:nvPicPr>
          <p:cNvPr id="10" name="图片 9"/>
          <p:cNvPicPr>
            <a:picLocks noChangeAspect="1"/>
          </p:cNvPicPr>
          <p:nvPr/>
        </p:nvPicPr>
        <p:blipFill>
          <a:blip r:embed="rId2"/>
          <a:stretch>
            <a:fillRect/>
          </a:stretch>
        </p:blipFill>
        <p:spPr>
          <a:xfrm>
            <a:off x="1672968" y="1580177"/>
            <a:ext cx="8846063" cy="2816596"/>
          </a:xfrm>
          <a:prstGeom prst="rect">
            <a:avLst/>
          </a:prstGeom>
        </p:spPr>
      </p:pic>
      <p:sp>
        <p:nvSpPr>
          <p:cNvPr id="11" name="文本框 10"/>
          <p:cNvSpPr txBox="1"/>
          <p:nvPr/>
        </p:nvSpPr>
        <p:spPr>
          <a:xfrm>
            <a:off x="2775858" y="1502592"/>
            <a:ext cx="1731564" cy="461665"/>
          </a:xfrm>
          <a:prstGeom prst="rect">
            <a:avLst/>
          </a:prstGeom>
          <a:noFill/>
        </p:spPr>
        <p:txBody>
          <a:bodyPr wrap="none" rtlCol="0">
            <a:spAutoFit/>
          </a:bodyPr>
          <a:lstStyle/>
          <a:p>
            <a:r>
              <a:rPr lang="zh-CN" altLang="en-US" sz="2400" b="1">
                <a:latin typeface="方正黄草简体" panose="03000509000000000000" pitchFamily="65" charset="-122"/>
                <a:ea typeface="方正黄草简体" panose="03000509000000000000" pitchFamily="65" charset="-122"/>
              </a:rPr>
              <a:t>重点项目叁</a:t>
            </a:r>
          </a:p>
        </p:txBody>
      </p:sp>
      <p:sp>
        <p:nvSpPr>
          <p:cNvPr id="12" name="文本框 11"/>
          <p:cNvSpPr txBox="1"/>
          <p:nvPr/>
        </p:nvSpPr>
        <p:spPr>
          <a:xfrm>
            <a:off x="2356886" y="4271158"/>
            <a:ext cx="7478225"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总结这一年来的质检部的工作，我们全体员工仍然保持原有的团队精神，一年来通过对原材料进厂到产品出厂进行全过程的质量控制，努力确保发出产品质量。</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061" y="4889821"/>
            <a:ext cx="923340" cy="6093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75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750"/>
                                        <p:tgtEl>
                                          <p:spTgt spid="11"/>
                                        </p:tgtEl>
                                      </p:cBhvr>
                                    </p:animEffect>
                                  </p:childTnLst>
                                </p:cTn>
                              </p:par>
                              <p:par>
                                <p:cTn id="15" presetID="10" presetClass="entr" presetSubtype="0" fill="hold" nodeType="withEffect">
                                  <p:stCondLst>
                                    <p:cond delay="2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grpSp>
        <p:nvGrpSpPr>
          <p:cNvPr id="8" name="组合 7"/>
          <p:cNvGrpSpPr/>
          <p:nvPr/>
        </p:nvGrpSpPr>
        <p:grpSpPr>
          <a:xfrm>
            <a:off x="9188449" y="1406764"/>
            <a:ext cx="1130300" cy="3200400"/>
            <a:chOff x="9522278" y="1472826"/>
            <a:chExt cx="1130300" cy="320040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278" y="1472826"/>
              <a:ext cx="1130300" cy="3200400"/>
            </a:xfrm>
            <a:prstGeom prst="rect">
              <a:avLst/>
            </a:prstGeom>
          </p:spPr>
        </p:pic>
        <p:sp>
          <p:nvSpPr>
            <p:cNvPr id="7" name="文本框 6"/>
            <p:cNvSpPr txBox="1"/>
            <p:nvPr/>
          </p:nvSpPr>
          <p:spPr>
            <a:xfrm>
              <a:off x="9810429" y="2203378"/>
              <a:ext cx="553998" cy="1607171"/>
            </a:xfrm>
            <a:prstGeom prst="rect">
              <a:avLst/>
            </a:prstGeom>
            <a:noFill/>
          </p:spPr>
          <p:txBody>
            <a:bodyPr vert="eaVert"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重点项目肆</a:t>
              </a: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985" y="1108887"/>
            <a:ext cx="1915015" cy="1058995"/>
          </a:xfrm>
          <a:prstGeom prst="rect">
            <a:avLst/>
          </a:prstGeom>
        </p:spPr>
      </p:pic>
      <p:grpSp>
        <p:nvGrpSpPr>
          <p:cNvPr id="13" name="组合 12"/>
          <p:cNvGrpSpPr/>
          <p:nvPr/>
        </p:nvGrpSpPr>
        <p:grpSpPr>
          <a:xfrm>
            <a:off x="2089731" y="2348608"/>
            <a:ext cx="3788556" cy="1938993"/>
            <a:chOff x="2089731" y="2348608"/>
            <a:chExt cx="3788556" cy="1938993"/>
          </a:xfrm>
        </p:grpSpPr>
        <p:sp>
          <p:nvSpPr>
            <p:cNvPr id="10" name="文本框 9"/>
            <p:cNvSpPr txBox="1"/>
            <p:nvPr/>
          </p:nvSpPr>
          <p:spPr>
            <a:xfrm>
              <a:off x="2089731" y="2348608"/>
              <a:ext cx="1422184" cy="461665"/>
            </a:xfrm>
            <a:prstGeom prst="rect">
              <a:avLst/>
            </a:prstGeom>
            <a:noFill/>
          </p:spPr>
          <p:txBody>
            <a:bodyPr wrap="none" rtlCol="0">
              <a:spAutoFit/>
            </a:bodyPr>
            <a:lstStyle/>
            <a:p>
              <a:r>
                <a:rPr lang="zh-CN" altLang="en-US" sz="2400" b="1">
                  <a:latin typeface="方正黄草简体" panose="03000509000000000000" pitchFamily="65" charset="-122"/>
                  <a:ea typeface="方正黄草简体" panose="03000509000000000000" pitchFamily="65" charset="-122"/>
                </a:rPr>
                <a:t>详细介绍</a:t>
              </a:r>
            </a:p>
          </p:txBody>
        </p:sp>
        <p:sp>
          <p:nvSpPr>
            <p:cNvPr id="11" name="文本框 10"/>
            <p:cNvSpPr txBox="1"/>
            <p:nvPr/>
          </p:nvSpPr>
          <p:spPr>
            <a:xfrm>
              <a:off x="2089731" y="2810273"/>
              <a:ext cx="3788556" cy="1477328"/>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总结这一年来的质检部的工作，我们全体员工仍然保持原有的团队精神，一年来通过对原材料进厂到产品出厂进行全过程的质量控制，努力确保发出产品质量。</a:t>
              </a:r>
            </a:p>
          </p:txBody>
        </p:sp>
      </p:grpSp>
      <p:grpSp>
        <p:nvGrpSpPr>
          <p:cNvPr id="4" name="组合 3"/>
          <p:cNvGrpSpPr/>
          <p:nvPr/>
        </p:nvGrpSpPr>
        <p:grpSpPr>
          <a:xfrm>
            <a:off x="6198111" y="2070646"/>
            <a:ext cx="2895468" cy="681068"/>
            <a:chOff x="6198111" y="2070646"/>
            <a:chExt cx="2895468" cy="681068"/>
          </a:xfrm>
        </p:grpSpPr>
        <p:sp>
          <p:nvSpPr>
            <p:cNvPr id="32" name="矩形 31"/>
            <p:cNvSpPr/>
            <p:nvPr/>
          </p:nvSpPr>
          <p:spPr>
            <a:xfrm>
              <a:off x="6740571" y="2105383"/>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5" name="组合 34"/>
            <p:cNvGrpSpPr/>
            <p:nvPr/>
          </p:nvGrpSpPr>
          <p:grpSpPr>
            <a:xfrm>
              <a:off x="6198111" y="2070646"/>
              <a:ext cx="542460" cy="536750"/>
              <a:chOff x="4449064" y="4695886"/>
              <a:chExt cx="542460" cy="536750"/>
            </a:xfrm>
          </p:grpSpPr>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7" name="文本框 36"/>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5" name="组合 4"/>
          <p:cNvGrpSpPr/>
          <p:nvPr/>
        </p:nvGrpSpPr>
        <p:grpSpPr>
          <a:xfrm>
            <a:off x="6198111" y="2956283"/>
            <a:ext cx="2895468" cy="646331"/>
            <a:chOff x="6198111" y="2956283"/>
            <a:chExt cx="2895468" cy="646331"/>
          </a:xfrm>
        </p:grpSpPr>
        <p:sp>
          <p:nvSpPr>
            <p:cNvPr id="33" name="矩形 32"/>
            <p:cNvSpPr/>
            <p:nvPr/>
          </p:nvSpPr>
          <p:spPr>
            <a:xfrm>
              <a:off x="6740571" y="2956283"/>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8" name="组合 37"/>
            <p:cNvGrpSpPr/>
            <p:nvPr/>
          </p:nvGrpSpPr>
          <p:grpSpPr>
            <a:xfrm>
              <a:off x="6198111" y="2966310"/>
              <a:ext cx="542460" cy="536750"/>
              <a:chOff x="4449064" y="4695886"/>
              <a:chExt cx="542460" cy="536750"/>
            </a:xfrm>
          </p:grpSpPr>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40" name="文本框 39"/>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12" name="组合 11"/>
          <p:cNvGrpSpPr/>
          <p:nvPr/>
        </p:nvGrpSpPr>
        <p:grpSpPr>
          <a:xfrm>
            <a:off x="6198111" y="3807183"/>
            <a:ext cx="2895468" cy="646331"/>
            <a:chOff x="6198111" y="3807183"/>
            <a:chExt cx="2895468" cy="646331"/>
          </a:xfrm>
        </p:grpSpPr>
        <p:sp>
          <p:nvSpPr>
            <p:cNvPr id="34" name="矩形 33"/>
            <p:cNvSpPr/>
            <p:nvPr/>
          </p:nvSpPr>
          <p:spPr>
            <a:xfrm>
              <a:off x="6740571" y="3807183"/>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41" name="组合 40"/>
            <p:cNvGrpSpPr/>
            <p:nvPr/>
          </p:nvGrpSpPr>
          <p:grpSpPr>
            <a:xfrm>
              <a:off x="6198111" y="3861973"/>
              <a:ext cx="542460" cy="536750"/>
              <a:chOff x="4449064" y="4695886"/>
              <a:chExt cx="542460" cy="536750"/>
            </a:xfrm>
          </p:grpSpPr>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43" name="文本框 42"/>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3</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750"/>
                                        <p:tgtEl>
                                          <p:spTgt spid="12"/>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750"/>
                                        <p:tgtEl>
                                          <p:spTgt spid="13"/>
                                        </p:tgtEl>
                                      </p:cBhvr>
                                    </p:animEffect>
                                  </p:childTnLst>
                                </p:cTn>
                              </p:par>
                              <p:par>
                                <p:cTn id="24" presetID="10" presetClass="entr" presetSubtype="0" fill="hold" nodeType="with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贰</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重点项目介绍</a:t>
            </a:r>
          </a:p>
        </p:txBody>
      </p:sp>
      <p:grpSp>
        <p:nvGrpSpPr>
          <p:cNvPr id="16" name="组合 15"/>
          <p:cNvGrpSpPr/>
          <p:nvPr/>
        </p:nvGrpSpPr>
        <p:grpSpPr>
          <a:xfrm>
            <a:off x="2120899" y="837826"/>
            <a:ext cx="3810000" cy="1270000"/>
            <a:chOff x="1968500" y="965200"/>
            <a:chExt cx="3810000" cy="1270000"/>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965200"/>
              <a:ext cx="3810000" cy="1270000"/>
            </a:xfrm>
            <a:prstGeom prst="rect">
              <a:avLst/>
            </a:prstGeom>
          </p:spPr>
        </p:pic>
        <p:sp>
          <p:nvSpPr>
            <p:cNvPr id="15" name="文本框 14"/>
            <p:cNvSpPr txBox="1"/>
            <p:nvPr/>
          </p:nvSpPr>
          <p:spPr>
            <a:xfrm>
              <a:off x="2717800" y="1472826"/>
              <a:ext cx="2040943" cy="461665"/>
            </a:xfrm>
            <a:prstGeom prst="rect">
              <a:avLst/>
            </a:prstGeom>
            <a:noFill/>
          </p:spPr>
          <p:txBody>
            <a:bodyPr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重点项目总结</a:t>
              </a:r>
            </a:p>
          </p:txBody>
        </p:sp>
      </p:grpSp>
      <p:sp>
        <p:nvSpPr>
          <p:cNvPr id="17" name="文本框 16"/>
          <p:cNvSpPr txBox="1"/>
          <p:nvPr/>
        </p:nvSpPr>
        <p:spPr>
          <a:xfrm>
            <a:off x="2356888" y="2189636"/>
            <a:ext cx="7478225"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总结这一年来的质检部的工作，我们全体员工仍然保持原有的团队精神，一年来通过对原材料进厂到产品出厂进行全过程的质量控制，努力确保发出产品质量。</a:t>
            </a:r>
          </a:p>
        </p:txBody>
      </p:sp>
      <p:grpSp>
        <p:nvGrpSpPr>
          <p:cNvPr id="4" name="组合 3"/>
          <p:cNvGrpSpPr/>
          <p:nvPr/>
        </p:nvGrpSpPr>
        <p:grpSpPr>
          <a:xfrm>
            <a:off x="2862941" y="3034746"/>
            <a:ext cx="1818880" cy="2387615"/>
            <a:chOff x="2862941" y="3034746"/>
            <a:chExt cx="1818880" cy="2387615"/>
          </a:xfrm>
        </p:grpSpPr>
        <p:pic>
          <p:nvPicPr>
            <p:cNvPr id="9" name="图片 8"/>
            <p:cNvPicPr>
              <a:picLocks noChangeAspect="1"/>
            </p:cNvPicPr>
            <p:nvPr/>
          </p:nvPicPr>
          <p:blipFill>
            <a:blip r:embed="rId3"/>
            <a:stretch>
              <a:fillRect/>
            </a:stretch>
          </p:blipFill>
          <p:spPr>
            <a:xfrm>
              <a:off x="2862941" y="3034746"/>
              <a:ext cx="1818880" cy="2010341"/>
            </a:xfrm>
            <a:prstGeom prst="rect">
              <a:avLst/>
            </a:prstGeom>
          </p:spPr>
        </p:pic>
        <p:sp>
          <p:nvSpPr>
            <p:cNvPr id="18" name="文本框 17"/>
            <p:cNvSpPr txBox="1"/>
            <p:nvPr/>
          </p:nvSpPr>
          <p:spPr>
            <a:xfrm>
              <a:off x="3324944" y="5053029"/>
              <a:ext cx="877163" cy="369332"/>
            </a:xfrm>
            <a:prstGeom prst="rect">
              <a:avLst/>
            </a:prstGeom>
            <a:noFill/>
          </p:spPr>
          <p:txBody>
            <a:bodyPr wrap="none" rtlCol="0">
              <a:spAutoFit/>
            </a:bodyPr>
            <a:lstStyle/>
            <a:p>
              <a:r>
                <a:rPr lang="zh-CN" altLang="en-US">
                  <a:latin typeface="方正黄草简体" panose="03000509000000000000" pitchFamily="65" charset="-122"/>
                  <a:ea typeface="方正黄草简体" panose="03000509000000000000" pitchFamily="65" charset="-122"/>
                </a:rPr>
                <a:t>项目名</a:t>
              </a:r>
            </a:p>
          </p:txBody>
        </p:sp>
      </p:grpSp>
      <p:grpSp>
        <p:nvGrpSpPr>
          <p:cNvPr id="5" name="组合 4"/>
          <p:cNvGrpSpPr/>
          <p:nvPr/>
        </p:nvGrpSpPr>
        <p:grpSpPr>
          <a:xfrm>
            <a:off x="5180084" y="3034745"/>
            <a:ext cx="1818880" cy="2387616"/>
            <a:chOff x="5180084" y="3034745"/>
            <a:chExt cx="1818880" cy="2387616"/>
          </a:xfrm>
        </p:grpSpPr>
        <p:pic>
          <p:nvPicPr>
            <p:cNvPr id="10" name="图片 9"/>
            <p:cNvPicPr>
              <a:picLocks noChangeAspect="1"/>
            </p:cNvPicPr>
            <p:nvPr/>
          </p:nvPicPr>
          <p:blipFill>
            <a:blip r:embed="rId3"/>
            <a:stretch>
              <a:fillRect/>
            </a:stretch>
          </p:blipFill>
          <p:spPr>
            <a:xfrm>
              <a:off x="5180084" y="3034745"/>
              <a:ext cx="1818880" cy="2010341"/>
            </a:xfrm>
            <a:prstGeom prst="rect">
              <a:avLst/>
            </a:prstGeom>
          </p:spPr>
        </p:pic>
        <p:sp>
          <p:nvSpPr>
            <p:cNvPr id="19" name="文本框 18"/>
            <p:cNvSpPr txBox="1"/>
            <p:nvPr/>
          </p:nvSpPr>
          <p:spPr>
            <a:xfrm>
              <a:off x="5657903" y="5053029"/>
              <a:ext cx="877163" cy="369332"/>
            </a:xfrm>
            <a:prstGeom prst="rect">
              <a:avLst/>
            </a:prstGeom>
            <a:noFill/>
          </p:spPr>
          <p:txBody>
            <a:bodyPr wrap="none" rtlCol="0">
              <a:spAutoFit/>
            </a:bodyPr>
            <a:lstStyle/>
            <a:p>
              <a:r>
                <a:rPr lang="zh-CN" altLang="en-US">
                  <a:latin typeface="方正黄草简体" panose="03000509000000000000" pitchFamily="65" charset="-122"/>
                  <a:ea typeface="方正黄草简体" panose="03000509000000000000" pitchFamily="65" charset="-122"/>
                </a:rPr>
                <a:t>项目名</a:t>
              </a:r>
            </a:p>
          </p:txBody>
        </p:sp>
      </p:grpSp>
      <p:grpSp>
        <p:nvGrpSpPr>
          <p:cNvPr id="6" name="组合 5"/>
          <p:cNvGrpSpPr/>
          <p:nvPr/>
        </p:nvGrpSpPr>
        <p:grpSpPr>
          <a:xfrm>
            <a:off x="7497227" y="3034745"/>
            <a:ext cx="1818880" cy="2387616"/>
            <a:chOff x="7497227" y="3034745"/>
            <a:chExt cx="1818880" cy="2387616"/>
          </a:xfrm>
        </p:grpSpPr>
        <p:pic>
          <p:nvPicPr>
            <p:cNvPr id="11" name="图片 10"/>
            <p:cNvPicPr>
              <a:picLocks noChangeAspect="1"/>
            </p:cNvPicPr>
            <p:nvPr/>
          </p:nvPicPr>
          <p:blipFill>
            <a:blip r:embed="rId3"/>
            <a:stretch>
              <a:fillRect/>
            </a:stretch>
          </p:blipFill>
          <p:spPr>
            <a:xfrm>
              <a:off x="7497227" y="3034745"/>
              <a:ext cx="1818880" cy="2010341"/>
            </a:xfrm>
            <a:prstGeom prst="rect">
              <a:avLst/>
            </a:prstGeom>
          </p:spPr>
        </p:pic>
        <p:sp>
          <p:nvSpPr>
            <p:cNvPr id="20" name="文本框 19"/>
            <p:cNvSpPr txBox="1"/>
            <p:nvPr/>
          </p:nvSpPr>
          <p:spPr>
            <a:xfrm>
              <a:off x="7990862" y="5053029"/>
              <a:ext cx="877163" cy="369332"/>
            </a:xfrm>
            <a:prstGeom prst="rect">
              <a:avLst/>
            </a:prstGeom>
            <a:noFill/>
          </p:spPr>
          <p:txBody>
            <a:bodyPr wrap="none" rtlCol="0">
              <a:spAutoFit/>
            </a:bodyPr>
            <a:lstStyle/>
            <a:p>
              <a:r>
                <a:rPr lang="zh-CN" altLang="en-US">
                  <a:latin typeface="方正黄草简体" panose="03000509000000000000" pitchFamily="65" charset="-122"/>
                  <a:ea typeface="方正黄草简体" panose="03000509000000000000" pitchFamily="65" charset="-122"/>
                </a:rPr>
                <a:t>项目名</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750"/>
                                        <p:tgtEl>
                                          <p:spTgt spid="17"/>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75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75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10036" y="1731189"/>
            <a:ext cx="2195086" cy="2017207"/>
            <a:chOff x="3310036" y="1731189"/>
            <a:chExt cx="2195086" cy="2017207"/>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l="18249"/>
            <a:stretch>
              <a:fillRect/>
            </a:stretch>
          </p:blipFill>
          <p:spPr>
            <a:xfrm flipH="1">
              <a:off x="3310036" y="1731189"/>
              <a:ext cx="2195086" cy="2017207"/>
            </a:xfrm>
            <a:prstGeom prst="rect">
              <a:avLst/>
            </a:prstGeom>
          </p:spPr>
        </p:pic>
        <p:sp>
          <p:nvSpPr>
            <p:cNvPr id="4" name="文本框 3"/>
            <p:cNvSpPr txBox="1"/>
            <p:nvPr/>
          </p:nvSpPr>
          <p:spPr>
            <a:xfrm>
              <a:off x="3479333" y="1934013"/>
              <a:ext cx="1538883" cy="1203215"/>
            </a:xfrm>
            <a:prstGeom prst="rect">
              <a:avLst/>
            </a:prstGeom>
            <a:noFill/>
          </p:spPr>
          <p:txBody>
            <a:bodyPr vert="eaVert" wrap="none" rtlCol="0">
              <a:spAutoFit/>
            </a:bodyPr>
            <a:lstStyle/>
            <a:p>
              <a:r>
                <a:rPr lang="zh-CN" altLang="en-US" sz="8800" b="1">
                  <a:latin typeface="方正黄草简体" panose="03000509000000000000" pitchFamily="65" charset="-122"/>
                  <a:ea typeface="方正黄草简体" panose="03000509000000000000" pitchFamily="65" charset="-122"/>
                </a:rPr>
                <a:t>叁</a:t>
              </a:r>
            </a:p>
          </p:txBody>
        </p:sp>
      </p:grpSp>
      <p:sp>
        <p:nvSpPr>
          <p:cNvPr id="5" name="文本框 4"/>
          <p:cNvSpPr txBox="1"/>
          <p:nvPr/>
        </p:nvSpPr>
        <p:spPr>
          <a:xfrm>
            <a:off x="5229718" y="2179035"/>
            <a:ext cx="3579826" cy="769441"/>
          </a:xfrm>
          <a:prstGeom prst="rect">
            <a:avLst/>
          </a:prstGeom>
          <a:noFill/>
        </p:spPr>
        <p:txBody>
          <a:bodyPr wrap="none" rtlCol="0">
            <a:spAutoFit/>
          </a:bodyPr>
          <a:lstStyle/>
          <a:p>
            <a:pPr algn="ctr"/>
            <a:r>
              <a:rPr lang="zh-CN" altLang="en-US" sz="4400" b="1">
                <a:latin typeface="方正黄草简体" panose="03000509000000000000" pitchFamily="65" charset="-122"/>
                <a:ea typeface="方正黄草简体" panose="03000509000000000000" pitchFamily="65" charset="-122"/>
              </a:rPr>
              <a:t>存在问题不足</a:t>
            </a:r>
          </a:p>
        </p:txBody>
      </p:sp>
      <p:sp>
        <p:nvSpPr>
          <p:cNvPr id="6" name="文本框 5"/>
          <p:cNvSpPr txBox="1"/>
          <p:nvPr/>
        </p:nvSpPr>
        <p:spPr>
          <a:xfrm>
            <a:off x="5080641" y="2959292"/>
            <a:ext cx="3877986" cy="338554"/>
          </a:xfrm>
          <a:prstGeom prst="rect">
            <a:avLst/>
          </a:prstGeom>
          <a:noFill/>
        </p:spPr>
        <p:txBody>
          <a:bodyPr wrap="none" rtlCol="0">
            <a:spAutoFit/>
          </a:bodyPr>
          <a:lstStyle/>
          <a:p>
            <a:pPr algn="ctr"/>
            <a:r>
              <a:rPr lang="zh-CN" altLang="en-US" sz="1600">
                <a:latin typeface="方正黄草简体" panose="03000509000000000000" pitchFamily="65" charset="-122"/>
                <a:ea typeface="方正黄草简体" panose="03000509000000000000" pitchFamily="65" charset="-122"/>
              </a:rPr>
              <a:t>这一年虽然取得了不错的成绩但仍有不足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叁</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存在问题不足</a:t>
            </a:r>
          </a:p>
        </p:txBody>
      </p:sp>
      <p:grpSp>
        <p:nvGrpSpPr>
          <p:cNvPr id="4" name="组合 3"/>
          <p:cNvGrpSpPr/>
          <p:nvPr/>
        </p:nvGrpSpPr>
        <p:grpSpPr>
          <a:xfrm>
            <a:off x="2209474" y="1472826"/>
            <a:ext cx="7859812" cy="1107996"/>
            <a:chOff x="2209474" y="1472826"/>
            <a:chExt cx="7859812" cy="1107996"/>
          </a:xfrm>
        </p:grpSpPr>
        <p:sp>
          <p:nvSpPr>
            <p:cNvPr id="6" name="文本框 5"/>
            <p:cNvSpPr txBox="1"/>
            <p:nvPr/>
          </p:nvSpPr>
          <p:spPr>
            <a:xfrm>
              <a:off x="2209474" y="1472826"/>
              <a:ext cx="1422184" cy="461665"/>
            </a:xfrm>
            <a:prstGeom prst="rect">
              <a:avLst/>
            </a:prstGeom>
            <a:noFill/>
          </p:spPr>
          <p:txBody>
            <a:bodyPr wrap="none" rtlCol="0">
              <a:spAutoFit/>
            </a:bodyPr>
            <a:lstStyle/>
            <a:p>
              <a:r>
                <a:rPr lang="zh-CN" altLang="en-US" sz="2400" b="1">
                  <a:latin typeface="方正黄草简体" panose="03000509000000000000" pitchFamily="65" charset="-122"/>
                  <a:ea typeface="方正黄草简体" panose="03000509000000000000" pitchFamily="65" charset="-122"/>
                </a:rPr>
                <a:t>存在问题</a:t>
              </a:r>
            </a:p>
          </p:txBody>
        </p:sp>
        <p:sp>
          <p:nvSpPr>
            <p:cNvPr id="7" name="文本框 6"/>
            <p:cNvSpPr txBox="1"/>
            <p:nvPr/>
          </p:nvSpPr>
          <p:spPr>
            <a:xfrm>
              <a:off x="2209474" y="1934491"/>
              <a:ext cx="7859812" cy="646331"/>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grpSp>
      <p:grpSp>
        <p:nvGrpSpPr>
          <p:cNvPr id="20" name="组合 19"/>
          <p:cNvGrpSpPr/>
          <p:nvPr/>
        </p:nvGrpSpPr>
        <p:grpSpPr>
          <a:xfrm>
            <a:off x="2828706" y="2634150"/>
            <a:ext cx="4158836" cy="536750"/>
            <a:chOff x="4952507" y="2747932"/>
            <a:chExt cx="4158836" cy="536750"/>
          </a:xfrm>
        </p:grpSpPr>
        <p:sp>
          <p:nvSpPr>
            <p:cNvPr id="8" name="矩形 7"/>
            <p:cNvSpPr/>
            <p:nvPr/>
          </p:nvSpPr>
          <p:spPr>
            <a:xfrm>
              <a:off x="5494967" y="2823017"/>
              <a:ext cx="3616376" cy="461665"/>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11" name="组合 10"/>
            <p:cNvGrpSpPr/>
            <p:nvPr/>
          </p:nvGrpSpPr>
          <p:grpSpPr>
            <a:xfrm>
              <a:off x="4952507" y="2747932"/>
              <a:ext cx="542460" cy="536750"/>
              <a:chOff x="4449064" y="4695886"/>
              <a:chExt cx="542460" cy="53675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13" name="文本框 12"/>
              <p:cNvSpPr txBox="1"/>
              <p:nvPr/>
            </p:nvSpPr>
            <p:spPr>
              <a:xfrm>
                <a:off x="4546436"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21" name="组合 20"/>
          <p:cNvGrpSpPr/>
          <p:nvPr/>
        </p:nvGrpSpPr>
        <p:grpSpPr>
          <a:xfrm>
            <a:off x="2828706" y="3430465"/>
            <a:ext cx="4158836" cy="536750"/>
            <a:chOff x="4952507" y="2747932"/>
            <a:chExt cx="4158836" cy="536750"/>
          </a:xfrm>
        </p:grpSpPr>
        <p:sp>
          <p:nvSpPr>
            <p:cNvPr id="22" name="矩形 21"/>
            <p:cNvSpPr/>
            <p:nvPr/>
          </p:nvSpPr>
          <p:spPr>
            <a:xfrm>
              <a:off x="5494967" y="2823017"/>
              <a:ext cx="3616376" cy="461665"/>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23" name="组合 22"/>
            <p:cNvGrpSpPr/>
            <p:nvPr/>
          </p:nvGrpSpPr>
          <p:grpSpPr>
            <a:xfrm>
              <a:off x="4952507" y="2747932"/>
              <a:ext cx="542460" cy="536750"/>
              <a:chOff x="4449064" y="4695886"/>
              <a:chExt cx="542460" cy="53675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25" name="文本框 24"/>
              <p:cNvSpPr txBox="1"/>
              <p:nvPr/>
            </p:nvSpPr>
            <p:spPr>
              <a:xfrm>
                <a:off x="4546436"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26" name="组合 25"/>
          <p:cNvGrpSpPr/>
          <p:nvPr/>
        </p:nvGrpSpPr>
        <p:grpSpPr>
          <a:xfrm>
            <a:off x="2828706" y="4226779"/>
            <a:ext cx="4158836" cy="536750"/>
            <a:chOff x="4952507" y="2747932"/>
            <a:chExt cx="4158836" cy="536750"/>
          </a:xfrm>
        </p:grpSpPr>
        <p:sp>
          <p:nvSpPr>
            <p:cNvPr id="27" name="矩形 26"/>
            <p:cNvSpPr/>
            <p:nvPr/>
          </p:nvSpPr>
          <p:spPr>
            <a:xfrm>
              <a:off x="5494967" y="2823017"/>
              <a:ext cx="3616376" cy="461665"/>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28" name="组合 27"/>
            <p:cNvGrpSpPr/>
            <p:nvPr/>
          </p:nvGrpSpPr>
          <p:grpSpPr>
            <a:xfrm>
              <a:off x="4952507" y="2747932"/>
              <a:ext cx="542460" cy="536750"/>
              <a:chOff x="4449064" y="4695886"/>
              <a:chExt cx="542460" cy="536750"/>
            </a:xfrm>
          </p:grpSpPr>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0" name="文本框 29"/>
              <p:cNvSpPr txBox="1"/>
              <p:nvPr/>
            </p:nvSpPr>
            <p:spPr>
              <a:xfrm>
                <a:off x="4546436"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3</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34" name="组合 33"/>
          <p:cNvGrpSpPr/>
          <p:nvPr/>
        </p:nvGrpSpPr>
        <p:grpSpPr>
          <a:xfrm>
            <a:off x="7227028" y="2723656"/>
            <a:ext cx="2596874" cy="1503123"/>
            <a:chOff x="7455628" y="2798741"/>
            <a:chExt cx="2095000" cy="1212628"/>
          </a:xfrm>
        </p:grpSpPr>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80392" y="3388819"/>
              <a:ext cx="923340" cy="609333"/>
            </a:xfrm>
            <a:prstGeom prst="rect">
              <a:avLst/>
            </a:prstGeom>
          </p:spPr>
        </p:pic>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095" y="2874334"/>
              <a:ext cx="1190533" cy="1102184"/>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628" y="2798741"/>
              <a:ext cx="1846035" cy="121262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750"/>
                                        <p:tgtEl>
                                          <p:spTgt spid="20"/>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叁</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存在问题不足</a:t>
            </a:r>
          </a:p>
        </p:txBody>
      </p:sp>
      <p:pic>
        <p:nvPicPr>
          <p:cNvPr id="10" name="图片 9"/>
          <p:cNvPicPr>
            <a:picLocks noChangeAspect="1"/>
          </p:cNvPicPr>
          <p:nvPr/>
        </p:nvPicPr>
        <p:blipFill>
          <a:blip r:embed="rId2"/>
          <a:stretch>
            <a:fillRect/>
          </a:stretch>
        </p:blipFill>
        <p:spPr>
          <a:xfrm>
            <a:off x="7059990" y="2099957"/>
            <a:ext cx="2658086" cy="2658086"/>
          </a:xfrm>
          <a:prstGeom prst="rect">
            <a:avLst/>
          </a:prstGeom>
        </p:spPr>
      </p:pic>
      <p:sp>
        <p:nvSpPr>
          <p:cNvPr id="11" name="矩形 10"/>
          <p:cNvSpPr/>
          <p:nvPr/>
        </p:nvSpPr>
        <p:spPr>
          <a:xfrm>
            <a:off x="7346786" y="1514618"/>
            <a:ext cx="1731564" cy="461665"/>
          </a:xfrm>
          <a:prstGeom prst="rect">
            <a:avLst/>
          </a:prstGeom>
        </p:spPr>
        <p:txBody>
          <a:bodyPr wrap="none">
            <a:spAutoFit/>
          </a:bodyPr>
          <a:lstStyle/>
          <a:p>
            <a:pPr algn="ctr"/>
            <a:r>
              <a:rPr lang="zh-CN" altLang="en-US" sz="2400" b="1">
                <a:latin typeface="方正黄草简体" panose="03000509000000000000" pitchFamily="65" charset="-122"/>
                <a:ea typeface="方正黄草简体" panose="03000509000000000000" pitchFamily="65" charset="-122"/>
              </a:rPr>
              <a:t>存在问题壹</a:t>
            </a:r>
          </a:p>
        </p:txBody>
      </p:sp>
      <p:grpSp>
        <p:nvGrpSpPr>
          <p:cNvPr id="4" name="组合 3"/>
          <p:cNvGrpSpPr/>
          <p:nvPr/>
        </p:nvGrpSpPr>
        <p:grpSpPr>
          <a:xfrm>
            <a:off x="2295441" y="1966497"/>
            <a:ext cx="4166318" cy="1074312"/>
            <a:chOff x="2295441" y="1966497"/>
            <a:chExt cx="4166318" cy="1074312"/>
          </a:xfrm>
        </p:grpSpPr>
        <p:sp>
          <p:nvSpPr>
            <p:cNvPr id="13" name="矩形 12"/>
            <p:cNvSpPr/>
            <p:nvPr/>
          </p:nvSpPr>
          <p:spPr>
            <a:xfrm>
              <a:off x="5039574" y="1966497"/>
              <a:ext cx="1422185" cy="461665"/>
            </a:xfrm>
            <a:prstGeom prst="rect">
              <a:avLst/>
            </a:prstGeom>
          </p:spPr>
          <p:txBody>
            <a:bodyPr wrap="none">
              <a:spAutoFit/>
            </a:bodyPr>
            <a:lstStyle/>
            <a:p>
              <a:pPr algn="ctr"/>
              <a:r>
                <a:rPr lang="zh-CN" altLang="en-US" sz="2400" b="1">
                  <a:latin typeface="方正黄草简体" panose="03000509000000000000" pitchFamily="65" charset="-122"/>
                  <a:ea typeface="方正黄草简体" panose="03000509000000000000" pitchFamily="65" charset="-122"/>
                </a:rPr>
                <a:t>详细说明</a:t>
              </a:r>
            </a:p>
          </p:txBody>
        </p:sp>
        <p:sp>
          <p:nvSpPr>
            <p:cNvPr id="14" name="文本框 13"/>
            <p:cNvSpPr txBox="1"/>
            <p:nvPr/>
          </p:nvSpPr>
          <p:spPr>
            <a:xfrm>
              <a:off x="2295441" y="2394478"/>
              <a:ext cx="4166317" cy="646331"/>
            </a:xfrm>
            <a:prstGeom prst="rect">
              <a:avLst/>
            </a:prstGeom>
            <a:noFill/>
          </p:spPr>
          <p:txBody>
            <a:bodyPr wrap="square" rtlCol="0">
              <a:spAutoFit/>
            </a:bodyPr>
            <a:lstStyle/>
            <a:p>
              <a:pPr algn="r"/>
              <a:r>
                <a:rPr lang="zh-CN" altLang="en-US">
                  <a:latin typeface="方正黄草简体" panose="03000509000000000000" pitchFamily="65" charset="-122"/>
                  <a:ea typeface="方正黄草简体" panose="03000509000000000000" pitchFamily="65" charset="-122"/>
                </a:rPr>
                <a:t>通过产品出厂进行全过程的质量控制努力确保发出质量，任然存在一些不足。</a:t>
              </a:r>
            </a:p>
          </p:txBody>
        </p:sp>
      </p:grpSp>
      <p:grpSp>
        <p:nvGrpSpPr>
          <p:cNvPr id="5" name="组合 4"/>
          <p:cNvGrpSpPr/>
          <p:nvPr/>
        </p:nvGrpSpPr>
        <p:grpSpPr>
          <a:xfrm>
            <a:off x="2295442" y="3204454"/>
            <a:ext cx="4166318" cy="1074312"/>
            <a:chOff x="2295442" y="3204454"/>
            <a:chExt cx="4166318" cy="1074312"/>
          </a:xfrm>
        </p:grpSpPr>
        <p:sp>
          <p:nvSpPr>
            <p:cNvPr id="15" name="矩形 14"/>
            <p:cNvSpPr/>
            <p:nvPr/>
          </p:nvSpPr>
          <p:spPr>
            <a:xfrm>
              <a:off x="5039575" y="3204454"/>
              <a:ext cx="1422185" cy="461665"/>
            </a:xfrm>
            <a:prstGeom prst="rect">
              <a:avLst/>
            </a:prstGeom>
          </p:spPr>
          <p:txBody>
            <a:bodyPr wrap="none">
              <a:spAutoFit/>
            </a:bodyPr>
            <a:lstStyle/>
            <a:p>
              <a:pPr algn="ctr"/>
              <a:r>
                <a:rPr lang="zh-CN" altLang="en-US" sz="2400" b="1">
                  <a:latin typeface="方正黄草简体" panose="03000509000000000000" pitchFamily="65" charset="-122"/>
                  <a:ea typeface="方正黄草简体" panose="03000509000000000000" pitchFamily="65" charset="-122"/>
                </a:rPr>
                <a:t>详细说明</a:t>
              </a:r>
            </a:p>
          </p:txBody>
        </p:sp>
        <p:sp>
          <p:nvSpPr>
            <p:cNvPr id="16" name="文本框 15"/>
            <p:cNvSpPr txBox="1"/>
            <p:nvPr/>
          </p:nvSpPr>
          <p:spPr>
            <a:xfrm>
              <a:off x="2295442" y="3632435"/>
              <a:ext cx="4166317" cy="646331"/>
            </a:xfrm>
            <a:prstGeom prst="rect">
              <a:avLst/>
            </a:prstGeom>
            <a:noFill/>
          </p:spPr>
          <p:txBody>
            <a:bodyPr wrap="square" rtlCol="0">
              <a:spAutoFit/>
            </a:bodyPr>
            <a:lstStyle/>
            <a:p>
              <a:pPr algn="r"/>
              <a:r>
                <a:rPr lang="zh-CN" altLang="en-US">
                  <a:latin typeface="方正黄草简体" panose="03000509000000000000" pitchFamily="65" charset="-122"/>
                  <a:ea typeface="方正黄草简体" panose="03000509000000000000" pitchFamily="65" charset="-122"/>
                </a:rPr>
                <a:t>通过产品出厂进行全过程的质量控制努力确保发出质量，任然存在一些不足。</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750"/>
                                        <p:tgtEl>
                                          <p:spTgt spid="11"/>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750"/>
                                        <p:tgtEl>
                                          <p:spTgt spid="4"/>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叁</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存在问题不足</a:t>
            </a:r>
          </a:p>
        </p:txBody>
      </p:sp>
      <p:grpSp>
        <p:nvGrpSpPr>
          <p:cNvPr id="7" name="组合 6"/>
          <p:cNvGrpSpPr/>
          <p:nvPr/>
        </p:nvGrpSpPr>
        <p:grpSpPr>
          <a:xfrm>
            <a:off x="1956565" y="1825746"/>
            <a:ext cx="2682288" cy="2304603"/>
            <a:chOff x="1956565" y="1825746"/>
            <a:chExt cx="2682288" cy="2304603"/>
          </a:xfrm>
        </p:grpSpPr>
        <p:grpSp>
          <p:nvGrpSpPr>
            <p:cNvPr id="4" name="组合 3"/>
            <p:cNvGrpSpPr/>
            <p:nvPr/>
          </p:nvGrpSpPr>
          <p:grpSpPr>
            <a:xfrm>
              <a:off x="1956565" y="1825746"/>
              <a:ext cx="2329094" cy="2304603"/>
              <a:chOff x="7283769" y="3920886"/>
              <a:chExt cx="2044700" cy="2023199"/>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4066" t="11797" r="17539" b="10406"/>
              <a:stretch>
                <a:fillRect/>
              </a:stretch>
            </p:blipFill>
            <p:spPr>
              <a:xfrm>
                <a:off x="7283769" y="3920886"/>
                <a:ext cx="2044700" cy="202319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9799" r="13762" b="4679"/>
              <a:stretch>
                <a:fillRect/>
              </a:stretch>
            </p:blipFill>
            <p:spPr>
              <a:xfrm>
                <a:off x="7544437" y="4486808"/>
                <a:ext cx="1523364" cy="967751"/>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sp>
          <p:nvSpPr>
            <p:cNvPr id="8" name="矩形 7"/>
            <p:cNvSpPr/>
            <p:nvPr/>
          </p:nvSpPr>
          <p:spPr>
            <a:xfrm>
              <a:off x="2907289" y="1928478"/>
              <a:ext cx="1731564" cy="461665"/>
            </a:xfrm>
            <a:prstGeom prst="rect">
              <a:avLst/>
            </a:prstGeom>
          </p:spPr>
          <p:txBody>
            <a:bodyPr wrap="none">
              <a:spAutoFit/>
            </a:bodyPr>
            <a:lstStyle/>
            <a:p>
              <a:pPr algn="ctr"/>
              <a:r>
                <a:rPr lang="zh-CN" altLang="en-US" sz="2400" b="1">
                  <a:latin typeface="方正黄草简体" panose="03000509000000000000" pitchFamily="65" charset="-122"/>
                  <a:ea typeface="方正黄草简体" panose="03000509000000000000" pitchFamily="65" charset="-122"/>
                </a:rPr>
                <a:t>存在问题贰</a:t>
              </a:r>
            </a:p>
          </p:txBody>
        </p:sp>
      </p:grpSp>
      <p:grpSp>
        <p:nvGrpSpPr>
          <p:cNvPr id="12" name="组合 11"/>
          <p:cNvGrpSpPr/>
          <p:nvPr/>
        </p:nvGrpSpPr>
        <p:grpSpPr>
          <a:xfrm rot="18900000">
            <a:off x="4569667" y="1825746"/>
            <a:ext cx="1530740" cy="1500725"/>
            <a:chOff x="5032752" y="1836297"/>
            <a:chExt cx="1530740" cy="1500725"/>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752" y="1836297"/>
              <a:ext cx="1530740" cy="1500725"/>
            </a:xfrm>
            <a:prstGeom prst="rect">
              <a:avLst/>
            </a:prstGeom>
          </p:spPr>
        </p:pic>
        <p:sp>
          <p:nvSpPr>
            <p:cNvPr id="11" name="文本框 10"/>
            <p:cNvSpPr txBox="1"/>
            <p:nvPr/>
          </p:nvSpPr>
          <p:spPr>
            <a:xfrm rot="2730897">
              <a:off x="5535191" y="1984500"/>
              <a:ext cx="553998" cy="1323439"/>
            </a:xfrm>
            <a:prstGeom prst="rect">
              <a:avLst/>
            </a:prstGeom>
            <a:noFill/>
          </p:spPr>
          <p:txBody>
            <a:bodyPr vert="eaVert" wrap="none" rtlCol="0">
              <a:spAutoFit/>
            </a:bodyPr>
            <a:lstStyle/>
            <a:p>
              <a:r>
                <a:rPr lang="zh-CN" altLang="en-US" sz="2400">
                  <a:solidFill>
                    <a:srgbClr val="E44459"/>
                  </a:solidFill>
                  <a:latin typeface="方正黄草简体" panose="03000509000000000000" pitchFamily="65" charset="-122"/>
                  <a:ea typeface="方正黄草简体" panose="03000509000000000000" pitchFamily="65" charset="-122"/>
                </a:rPr>
                <a:t>详细情况</a:t>
              </a:r>
            </a:p>
          </p:txBody>
        </p:sp>
      </p:grpSp>
      <p:sp>
        <p:nvSpPr>
          <p:cNvPr id="16" name="文本框 15"/>
          <p:cNvSpPr txBox="1"/>
          <p:nvPr/>
        </p:nvSpPr>
        <p:spPr>
          <a:xfrm>
            <a:off x="5650785" y="1720840"/>
            <a:ext cx="1230738" cy="341632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grpSp>
        <p:nvGrpSpPr>
          <p:cNvPr id="19" name="组合 18"/>
          <p:cNvGrpSpPr/>
          <p:nvPr/>
        </p:nvGrpSpPr>
        <p:grpSpPr>
          <a:xfrm rot="18900000">
            <a:off x="6955474" y="1825746"/>
            <a:ext cx="1530740" cy="1500725"/>
            <a:chOff x="5032752" y="1836297"/>
            <a:chExt cx="1530740" cy="1500725"/>
          </a:xfrm>
        </p:grpSpPr>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752" y="1836297"/>
              <a:ext cx="1530740" cy="1500725"/>
            </a:xfrm>
            <a:prstGeom prst="rect">
              <a:avLst/>
            </a:prstGeom>
          </p:spPr>
        </p:pic>
        <p:sp>
          <p:nvSpPr>
            <p:cNvPr id="21" name="文本框 20"/>
            <p:cNvSpPr txBox="1"/>
            <p:nvPr/>
          </p:nvSpPr>
          <p:spPr>
            <a:xfrm rot="2730897">
              <a:off x="5535191" y="1984500"/>
              <a:ext cx="553998" cy="1323439"/>
            </a:xfrm>
            <a:prstGeom prst="rect">
              <a:avLst/>
            </a:prstGeom>
            <a:noFill/>
          </p:spPr>
          <p:txBody>
            <a:bodyPr vert="eaVert" wrap="none" rtlCol="0">
              <a:spAutoFit/>
            </a:bodyPr>
            <a:lstStyle/>
            <a:p>
              <a:r>
                <a:rPr lang="zh-CN" altLang="en-US" sz="2400">
                  <a:solidFill>
                    <a:srgbClr val="E44459"/>
                  </a:solidFill>
                  <a:latin typeface="方正黄草简体" panose="03000509000000000000" pitchFamily="65" charset="-122"/>
                  <a:ea typeface="方正黄草简体" panose="03000509000000000000" pitchFamily="65" charset="-122"/>
                </a:rPr>
                <a:t>详细情况</a:t>
              </a:r>
            </a:p>
          </p:txBody>
        </p:sp>
      </p:grpSp>
      <p:sp>
        <p:nvSpPr>
          <p:cNvPr id="22" name="文本框 21"/>
          <p:cNvSpPr txBox="1"/>
          <p:nvPr/>
        </p:nvSpPr>
        <p:spPr>
          <a:xfrm>
            <a:off x="8036592" y="1720840"/>
            <a:ext cx="1230738" cy="341632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75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750"/>
                                        <p:tgtEl>
                                          <p:spTgt spid="16"/>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40157" y="2247093"/>
            <a:ext cx="738664" cy="2862322"/>
          </a:xfrm>
          <a:prstGeom prst="rect">
            <a:avLst/>
          </a:prstGeom>
          <a:noFill/>
        </p:spPr>
        <p:txBody>
          <a:bodyPr vert="eaVert" wrap="none" rtlCol="0">
            <a:spAutoFit/>
          </a:bodyPr>
          <a:lstStyle/>
          <a:p>
            <a:r>
              <a:rPr lang="zh-CN" altLang="en-US" sz="3600">
                <a:latin typeface="方正黄草简体" panose="03000509000000000000" pitchFamily="65" charset="-122"/>
                <a:ea typeface="方正黄草简体" panose="03000509000000000000" pitchFamily="65" charset="-122"/>
              </a:rPr>
              <a:t>明年工作计划</a:t>
            </a:r>
          </a:p>
        </p:txBody>
      </p:sp>
      <p:grpSp>
        <p:nvGrpSpPr>
          <p:cNvPr id="11" name="组合 10"/>
          <p:cNvGrpSpPr/>
          <p:nvPr/>
        </p:nvGrpSpPr>
        <p:grpSpPr>
          <a:xfrm>
            <a:off x="3633593" y="1373107"/>
            <a:ext cx="951055" cy="873986"/>
            <a:chOff x="3725720" y="1405637"/>
            <a:chExt cx="951055" cy="873986"/>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l="18249"/>
            <a:stretch>
              <a:fillRect/>
            </a:stretch>
          </p:blipFill>
          <p:spPr>
            <a:xfrm flipH="1">
              <a:off x="3725720" y="1405637"/>
              <a:ext cx="951055" cy="873986"/>
            </a:xfrm>
            <a:prstGeom prst="rect">
              <a:avLst/>
            </a:prstGeom>
          </p:spPr>
        </p:pic>
        <p:sp>
          <p:nvSpPr>
            <p:cNvPr id="9" name="文本框 8"/>
            <p:cNvSpPr txBox="1"/>
            <p:nvPr/>
          </p:nvSpPr>
          <p:spPr>
            <a:xfrm>
              <a:off x="3743917" y="1515574"/>
              <a:ext cx="677108" cy="496290"/>
            </a:xfrm>
            <a:prstGeom prst="rect">
              <a:avLst/>
            </a:prstGeom>
            <a:noFill/>
          </p:spPr>
          <p:txBody>
            <a:bodyPr vert="eaVert" wrap="none" rtlCol="0">
              <a:spAutoFit/>
            </a:bodyPr>
            <a:lstStyle/>
            <a:p>
              <a:r>
                <a:rPr lang="zh-CN" altLang="en-US" sz="3200" b="1">
                  <a:latin typeface="方正黄草简体" panose="03000509000000000000" pitchFamily="65" charset="-122"/>
                  <a:ea typeface="方正黄草简体" panose="03000509000000000000" pitchFamily="65" charset="-122"/>
                </a:rPr>
                <a:t>肆</a:t>
              </a:r>
            </a:p>
          </p:txBody>
        </p:sp>
      </p:grpSp>
      <p:sp>
        <p:nvSpPr>
          <p:cNvPr id="5" name="文本框 4"/>
          <p:cNvSpPr txBox="1"/>
          <p:nvPr/>
        </p:nvSpPr>
        <p:spPr>
          <a:xfrm>
            <a:off x="4978360" y="2247093"/>
            <a:ext cx="738664" cy="2862322"/>
          </a:xfrm>
          <a:prstGeom prst="rect">
            <a:avLst/>
          </a:prstGeom>
          <a:noFill/>
        </p:spPr>
        <p:txBody>
          <a:bodyPr vert="eaVert" wrap="none" rtlCol="0">
            <a:spAutoFit/>
          </a:bodyPr>
          <a:lstStyle/>
          <a:p>
            <a:r>
              <a:rPr lang="zh-CN" altLang="en-US" sz="3600">
                <a:latin typeface="方正黄草简体" panose="03000509000000000000" pitchFamily="65" charset="-122"/>
                <a:ea typeface="方正黄草简体" panose="03000509000000000000" pitchFamily="65" charset="-122"/>
              </a:rPr>
              <a:t>存在问题不足</a:t>
            </a:r>
          </a:p>
        </p:txBody>
      </p:sp>
      <p:grpSp>
        <p:nvGrpSpPr>
          <p:cNvPr id="12" name="组合 11"/>
          <p:cNvGrpSpPr/>
          <p:nvPr/>
        </p:nvGrpSpPr>
        <p:grpSpPr>
          <a:xfrm>
            <a:off x="4964149" y="1373107"/>
            <a:ext cx="951055" cy="873986"/>
            <a:chOff x="3725720" y="1405637"/>
            <a:chExt cx="951055" cy="873986"/>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rcRect l="18249"/>
            <a:stretch>
              <a:fillRect/>
            </a:stretch>
          </p:blipFill>
          <p:spPr>
            <a:xfrm flipH="1">
              <a:off x="3725720" y="1405637"/>
              <a:ext cx="951055" cy="873986"/>
            </a:xfrm>
            <a:prstGeom prst="rect">
              <a:avLst/>
            </a:prstGeom>
          </p:spPr>
        </p:pic>
        <p:sp>
          <p:nvSpPr>
            <p:cNvPr id="14" name="文本框 13"/>
            <p:cNvSpPr txBox="1"/>
            <p:nvPr/>
          </p:nvSpPr>
          <p:spPr>
            <a:xfrm>
              <a:off x="3743917" y="1515574"/>
              <a:ext cx="677108" cy="496290"/>
            </a:xfrm>
            <a:prstGeom prst="rect">
              <a:avLst/>
            </a:prstGeom>
            <a:noFill/>
          </p:spPr>
          <p:txBody>
            <a:bodyPr vert="eaVert" wrap="none" rtlCol="0">
              <a:spAutoFit/>
            </a:bodyPr>
            <a:lstStyle/>
            <a:p>
              <a:r>
                <a:rPr lang="zh-CN" altLang="en-US" sz="3200" b="1">
                  <a:latin typeface="方正黄草简体" panose="03000509000000000000" pitchFamily="65" charset="-122"/>
                  <a:ea typeface="方正黄草简体" panose="03000509000000000000" pitchFamily="65" charset="-122"/>
                </a:rPr>
                <a:t>叁</a:t>
              </a:r>
            </a:p>
          </p:txBody>
        </p:sp>
      </p:grpSp>
      <p:sp>
        <p:nvSpPr>
          <p:cNvPr id="3" name="文本框 2"/>
          <p:cNvSpPr txBox="1"/>
          <p:nvPr/>
        </p:nvSpPr>
        <p:spPr>
          <a:xfrm>
            <a:off x="6302495" y="2247093"/>
            <a:ext cx="738664" cy="2862322"/>
          </a:xfrm>
          <a:prstGeom prst="rect">
            <a:avLst/>
          </a:prstGeom>
          <a:noFill/>
        </p:spPr>
        <p:txBody>
          <a:bodyPr vert="eaVert" wrap="none" rtlCol="0">
            <a:spAutoFit/>
          </a:bodyPr>
          <a:lstStyle/>
          <a:p>
            <a:r>
              <a:rPr lang="zh-CN" altLang="en-US" sz="3600">
                <a:latin typeface="方正黄草简体" panose="03000509000000000000" pitchFamily="65" charset="-122"/>
                <a:ea typeface="方正黄草简体" panose="03000509000000000000" pitchFamily="65" charset="-122"/>
              </a:rPr>
              <a:t>重点项目介绍</a:t>
            </a:r>
          </a:p>
        </p:txBody>
      </p:sp>
      <p:grpSp>
        <p:nvGrpSpPr>
          <p:cNvPr id="15" name="组合 14"/>
          <p:cNvGrpSpPr/>
          <p:nvPr/>
        </p:nvGrpSpPr>
        <p:grpSpPr>
          <a:xfrm>
            <a:off x="6294705" y="1373107"/>
            <a:ext cx="951055" cy="873986"/>
            <a:chOff x="3725720" y="1405637"/>
            <a:chExt cx="951055" cy="873986"/>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l="18249"/>
            <a:stretch>
              <a:fillRect/>
            </a:stretch>
          </p:blipFill>
          <p:spPr>
            <a:xfrm flipH="1">
              <a:off x="3725720" y="1405637"/>
              <a:ext cx="951055" cy="873986"/>
            </a:xfrm>
            <a:prstGeom prst="rect">
              <a:avLst/>
            </a:prstGeom>
          </p:spPr>
        </p:pic>
        <p:sp>
          <p:nvSpPr>
            <p:cNvPr id="17" name="文本框 16"/>
            <p:cNvSpPr txBox="1"/>
            <p:nvPr/>
          </p:nvSpPr>
          <p:spPr>
            <a:xfrm>
              <a:off x="3743917" y="1515574"/>
              <a:ext cx="677108" cy="496290"/>
            </a:xfrm>
            <a:prstGeom prst="rect">
              <a:avLst/>
            </a:prstGeom>
            <a:noFill/>
          </p:spPr>
          <p:txBody>
            <a:bodyPr vert="eaVert" wrap="none" rtlCol="0">
              <a:spAutoFit/>
            </a:bodyPr>
            <a:lstStyle/>
            <a:p>
              <a:r>
                <a:rPr lang="zh-CN" altLang="en-US" sz="3200" b="1">
                  <a:latin typeface="方正黄草简体" panose="03000509000000000000" pitchFamily="65" charset="-122"/>
                  <a:ea typeface="方正黄草简体" panose="03000509000000000000" pitchFamily="65" charset="-122"/>
                </a:rPr>
                <a:t>贰</a:t>
              </a:r>
            </a:p>
          </p:txBody>
        </p:sp>
      </p:grpSp>
      <p:sp>
        <p:nvSpPr>
          <p:cNvPr id="2" name="文本框 1"/>
          <p:cNvSpPr txBox="1"/>
          <p:nvPr/>
        </p:nvSpPr>
        <p:spPr>
          <a:xfrm>
            <a:off x="7640699" y="2247093"/>
            <a:ext cx="738664" cy="2862322"/>
          </a:xfrm>
          <a:prstGeom prst="rect">
            <a:avLst/>
          </a:prstGeom>
          <a:noFill/>
        </p:spPr>
        <p:txBody>
          <a:bodyPr vert="eaVert" wrap="none" rtlCol="0">
            <a:spAutoFit/>
          </a:bodyPr>
          <a:lstStyle/>
          <a:p>
            <a:r>
              <a:rPr lang="zh-CN" altLang="en-US" sz="3600">
                <a:latin typeface="方正黄草简体" panose="03000509000000000000" pitchFamily="65" charset="-122"/>
                <a:ea typeface="方正黄草简体" panose="03000509000000000000" pitchFamily="65" charset="-122"/>
              </a:rPr>
              <a:t>全年工作概述</a:t>
            </a:r>
          </a:p>
        </p:txBody>
      </p:sp>
      <p:grpSp>
        <p:nvGrpSpPr>
          <p:cNvPr id="18" name="组合 17"/>
          <p:cNvGrpSpPr/>
          <p:nvPr/>
        </p:nvGrpSpPr>
        <p:grpSpPr>
          <a:xfrm>
            <a:off x="7625260" y="1373107"/>
            <a:ext cx="951055" cy="873986"/>
            <a:chOff x="3725720" y="1405637"/>
            <a:chExt cx="951055" cy="873986"/>
          </a:xfrm>
        </p:grpSpPr>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l="18249"/>
            <a:stretch>
              <a:fillRect/>
            </a:stretch>
          </p:blipFill>
          <p:spPr>
            <a:xfrm flipH="1">
              <a:off x="3725720" y="1405637"/>
              <a:ext cx="951055" cy="873986"/>
            </a:xfrm>
            <a:prstGeom prst="rect">
              <a:avLst/>
            </a:prstGeom>
          </p:spPr>
        </p:pic>
        <p:sp>
          <p:nvSpPr>
            <p:cNvPr id="20" name="文本框 19"/>
            <p:cNvSpPr txBox="1"/>
            <p:nvPr/>
          </p:nvSpPr>
          <p:spPr>
            <a:xfrm>
              <a:off x="3743917" y="1515574"/>
              <a:ext cx="677108" cy="496290"/>
            </a:xfrm>
            <a:prstGeom prst="rect">
              <a:avLst/>
            </a:prstGeom>
            <a:noFill/>
          </p:spPr>
          <p:txBody>
            <a:bodyPr vert="eaVert" wrap="none" rtlCol="0">
              <a:spAutoFit/>
            </a:bodyPr>
            <a:lstStyle/>
            <a:p>
              <a:r>
                <a:rPr lang="zh-CN" altLang="en-US" sz="3200" b="1">
                  <a:latin typeface="方正黄草简体" panose="03000509000000000000" pitchFamily="65" charset="-122"/>
                  <a:ea typeface="方正黄草简体" panose="03000509000000000000" pitchFamily="65" charset="-122"/>
                </a:rPr>
                <a:t>壹</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750"/>
                                        <p:tgtEl>
                                          <p:spTgt spid="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750"/>
                                        <p:tgtEl>
                                          <p:spTgt spid="3"/>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750"/>
                                        <p:tgtEl>
                                          <p:spTgt spid="5"/>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750"/>
                                        <p:tgtEl>
                                          <p:spTgt spid="11"/>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叁</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存在问题不足</a:t>
            </a:r>
          </a:p>
        </p:txBody>
      </p:sp>
      <p:pic>
        <p:nvPicPr>
          <p:cNvPr id="7" name="图片 6"/>
          <p:cNvPicPr>
            <a:picLocks noChangeAspect="1"/>
          </p:cNvPicPr>
          <p:nvPr/>
        </p:nvPicPr>
        <p:blipFill>
          <a:blip r:embed="rId2"/>
          <a:stretch>
            <a:fillRect/>
          </a:stretch>
        </p:blipFill>
        <p:spPr>
          <a:xfrm>
            <a:off x="2581351" y="1214714"/>
            <a:ext cx="7029297" cy="2688569"/>
          </a:xfrm>
          <a:prstGeom prst="rect">
            <a:avLst/>
          </a:prstGeom>
        </p:spPr>
      </p:pic>
      <p:grpSp>
        <p:nvGrpSpPr>
          <p:cNvPr id="4" name="组合 3"/>
          <p:cNvGrpSpPr/>
          <p:nvPr/>
        </p:nvGrpSpPr>
        <p:grpSpPr>
          <a:xfrm>
            <a:off x="2865087" y="4015827"/>
            <a:ext cx="6745561" cy="1403025"/>
            <a:chOff x="2865087" y="4015827"/>
            <a:chExt cx="6745561" cy="1403025"/>
          </a:xfrm>
        </p:grpSpPr>
        <p:sp>
          <p:nvSpPr>
            <p:cNvPr id="8" name="矩形 7"/>
            <p:cNvSpPr/>
            <p:nvPr/>
          </p:nvSpPr>
          <p:spPr>
            <a:xfrm>
              <a:off x="2865087" y="4015827"/>
              <a:ext cx="1731564" cy="461665"/>
            </a:xfrm>
            <a:prstGeom prst="rect">
              <a:avLst/>
            </a:prstGeom>
          </p:spPr>
          <p:txBody>
            <a:bodyPr wrap="none">
              <a:spAutoFit/>
            </a:bodyPr>
            <a:lstStyle/>
            <a:p>
              <a:pPr algn="ctr"/>
              <a:r>
                <a:rPr lang="zh-CN" altLang="en-US" sz="2400" b="1">
                  <a:latin typeface="方正黄草简体" panose="03000509000000000000" pitchFamily="65" charset="-122"/>
                  <a:ea typeface="方正黄草简体" panose="03000509000000000000" pitchFamily="65" charset="-122"/>
                </a:rPr>
                <a:t>存在问题叁</a:t>
              </a:r>
            </a:p>
          </p:txBody>
        </p:sp>
        <p:sp>
          <p:nvSpPr>
            <p:cNvPr id="9" name="文本框 8"/>
            <p:cNvSpPr txBox="1"/>
            <p:nvPr/>
          </p:nvSpPr>
          <p:spPr>
            <a:xfrm>
              <a:off x="2865087" y="4495522"/>
              <a:ext cx="6745561"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一年来通过对原材料进厂到产品出厂进行全过程的质量控制，努力确保发出产品质量，任然存在一些不足。这点事重点介绍不足之处的问题叁，具体信息是这样的。</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10036" y="1731189"/>
            <a:ext cx="2195086" cy="2017207"/>
            <a:chOff x="3310036" y="1731189"/>
            <a:chExt cx="2195086" cy="2017207"/>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l="18249"/>
            <a:stretch>
              <a:fillRect/>
            </a:stretch>
          </p:blipFill>
          <p:spPr>
            <a:xfrm flipH="1">
              <a:off x="3310036" y="1731189"/>
              <a:ext cx="2195086" cy="2017207"/>
            </a:xfrm>
            <a:prstGeom prst="rect">
              <a:avLst/>
            </a:prstGeom>
          </p:spPr>
        </p:pic>
        <p:sp>
          <p:nvSpPr>
            <p:cNvPr id="4" name="文本框 3"/>
            <p:cNvSpPr txBox="1"/>
            <p:nvPr/>
          </p:nvSpPr>
          <p:spPr>
            <a:xfrm>
              <a:off x="3479333" y="1934013"/>
              <a:ext cx="1538883" cy="1203215"/>
            </a:xfrm>
            <a:prstGeom prst="rect">
              <a:avLst/>
            </a:prstGeom>
            <a:noFill/>
          </p:spPr>
          <p:txBody>
            <a:bodyPr vert="eaVert" wrap="none" rtlCol="0">
              <a:spAutoFit/>
            </a:bodyPr>
            <a:lstStyle/>
            <a:p>
              <a:r>
                <a:rPr lang="zh-CN" altLang="en-US" sz="8800" b="1">
                  <a:latin typeface="方正黄草简体" panose="03000509000000000000" pitchFamily="65" charset="-122"/>
                  <a:ea typeface="方正黄草简体" panose="03000509000000000000" pitchFamily="65" charset="-122"/>
                </a:rPr>
                <a:t>肆</a:t>
              </a:r>
            </a:p>
          </p:txBody>
        </p:sp>
      </p:grpSp>
      <p:sp>
        <p:nvSpPr>
          <p:cNvPr id="5" name="文本框 4"/>
          <p:cNvSpPr txBox="1"/>
          <p:nvPr/>
        </p:nvSpPr>
        <p:spPr>
          <a:xfrm>
            <a:off x="5229718" y="2179035"/>
            <a:ext cx="3579826" cy="769441"/>
          </a:xfrm>
          <a:prstGeom prst="rect">
            <a:avLst/>
          </a:prstGeom>
          <a:noFill/>
        </p:spPr>
        <p:txBody>
          <a:bodyPr wrap="none" rtlCol="0">
            <a:spAutoFit/>
          </a:bodyPr>
          <a:lstStyle/>
          <a:p>
            <a:pPr algn="ctr"/>
            <a:r>
              <a:rPr lang="zh-CN" altLang="en-US" sz="4400" b="1">
                <a:latin typeface="方正黄草简体" panose="03000509000000000000" pitchFamily="65" charset="-122"/>
                <a:ea typeface="方正黄草简体" panose="03000509000000000000" pitchFamily="65" charset="-122"/>
              </a:rPr>
              <a:t>明年工作展望</a:t>
            </a:r>
          </a:p>
        </p:txBody>
      </p:sp>
      <p:sp>
        <p:nvSpPr>
          <p:cNvPr id="6" name="文本框 5"/>
          <p:cNvSpPr txBox="1"/>
          <p:nvPr/>
        </p:nvSpPr>
        <p:spPr>
          <a:xfrm>
            <a:off x="5285823" y="2959292"/>
            <a:ext cx="3467617" cy="338554"/>
          </a:xfrm>
          <a:prstGeom prst="rect">
            <a:avLst/>
          </a:prstGeom>
          <a:noFill/>
        </p:spPr>
        <p:txBody>
          <a:bodyPr wrap="none" rtlCol="0">
            <a:spAutoFit/>
          </a:bodyPr>
          <a:lstStyle/>
          <a:p>
            <a:pPr algn="ctr"/>
            <a:r>
              <a:rPr lang="zh-CN" altLang="en-US" sz="1600">
                <a:latin typeface="方正黄草简体" panose="03000509000000000000" pitchFamily="65" charset="-122"/>
                <a:ea typeface="方正黄草简体" panose="03000509000000000000" pitchFamily="65" charset="-122"/>
              </a:rPr>
              <a:t>回顾这一年展望下一年工作充满信心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grpSp>
        <p:nvGrpSpPr>
          <p:cNvPr id="7" name="组合 6"/>
          <p:cNvGrpSpPr/>
          <p:nvPr/>
        </p:nvGrpSpPr>
        <p:grpSpPr>
          <a:xfrm>
            <a:off x="2221849" y="1266090"/>
            <a:ext cx="3262715" cy="981905"/>
            <a:chOff x="2086939" y="1266090"/>
            <a:chExt cx="3262715" cy="981905"/>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7248">
              <a:off x="2086939" y="1266090"/>
              <a:ext cx="3262715" cy="981905"/>
            </a:xfrm>
            <a:prstGeom prst="rect">
              <a:avLst/>
            </a:prstGeom>
          </p:spPr>
        </p:pic>
        <p:sp>
          <p:nvSpPr>
            <p:cNvPr id="6" name="文本框 5"/>
            <p:cNvSpPr txBox="1"/>
            <p:nvPr/>
          </p:nvSpPr>
          <p:spPr>
            <a:xfrm>
              <a:off x="2332174" y="1526211"/>
              <a:ext cx="2659702" cy="461665"/>
            </a:xfrm>
            <a:prstGeom prst="rect">
              <a:avLst/>
            </a:prstGeom>
            <a:noFill/>
          </p:spPr>
          <p:txBody>
            <a:bodyPr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明年计划四个部分</a:t>
              </a:r>
            </a:p>
          </p:txBody>
        </p:sp>
      </p:grpSp>
      <p:grpSp>
        <p:nvGrpSpPr>
          <p:cNvPr id="16" name="组合 15"/>
          <p:cNvGrpSpPr/>
          <p:nvPr/>
        </p:nvGrpSpPr>
        <p:grpSpPr>
          <a:xfrm>
            <a:off x="2276890" y="2446435"/>
            <a:ext cx="1672902" cy="2166375"/>
            <a:chOff x="2243220" y="2736185"/>
            <a:chExt cx="1672902" cy="2166375"/>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20" y="2736185"/>
              <a:ext cx="1672902" cy="1676570"/>
            </a:xfrm>
            <a:prstGeom prst="rect">
              <a:avLst/>
            </a:prstGeom>
          </p:spPr>
        </p:pic>
        <p:sp>
          <p:nvSpPr>
            <p:cNvPr id="8" name="文本框 7"/>
            <p:cNvSpPr txBox="1"/>
            <p:nvPr/>
          </p:nvSpPr>
          <p:spPr>
            <a:xfrm>
              <a:off x="2346137" y="4502450"/>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第壹个部分</a:t>
              </a:r>
            </a:p>
          </p:txBody>
        </p:sp>
        <p:sp>
          <p:nvSpPr>
            <p:cNvPr id="15" name="文本框 14"/>
            <p:cNvSpPr txBox="1"/>
            <p:nvPr/>
          </p:nvSpPr>
          <p:spPr>
            <a:xfrm>
              <a:off x="2385835" y="327944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第一个部分标题内容</a:t>
              </a:r>
            </a:p>
          </p:txBody>
        </p:sp>
      </p:grpSp>
      <p:grpSp>
        <p:nvGrpSpPr>
          <p:cNvPr id="17" name="组合 16"/>
          <p:cNvGrpSpPr/>
          <p:nvPr/>
        </p:nvGrpSpPr>
        <p:grpSpPr>
          <a:xfrm>
            <a:off x="4274297" y="2446435"/>
            <a:ext cx="1672902" cy="2166375"/>
            <a:chOff x="2243220" y="2736185"/>
            <a:chExt cx="1672902" cy="2166375"/>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20" y="2736185"/>
              <a:ext cx="1672902" cy="1676570"/>
            </a:xfrm>
            <a:prstGeom prst="rect">
              <a:avLst/>
            </a:prstGeom>
          </p:spPr>
        </p:pic>
        <p:sp>
          <p:nvSpPr>
            <p:cNvPr id="19" name="文本框 18"/>
            <p:cNvSpPr txBox="1"/>
            <p:nvPr/>
          </p:nvSpPr>
          <p:spPr>
            <a:xfrm>
              <a:off x="2346137" y="4502450"/>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第贰个部分</a:t>
              </a:r>
            </a:p>
          </p:txBody>
        </p:sp>
        <p:sp>
          <p:nvSpPr>
            <p:cNvPr id="20" name="文本框 19"/>
            <p:cNvSpPr txBox="1"/>
            <p:nvPr/>
          </p:nvSpPr>
          <p:spPr>
            <a:xfrm>
              <a:off x="2385835" y="327944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第二个部分标题内容</a:t>
              </a:r>
            </a:p>
          </p:txBody>
        </p:sp>
      </p:grpSp>
      <p:grpSp>
        <p:nvGrpSpPr>
          <p:cNvPr id="21" name="组合 20"/>
          <p:cNvGrpSpPr/>
          <p:nvPr/>
        </p:nvGrpSpPr>
        <p:grpSpPr>
          <a:xfrm>
            <a:off x="6271704" y="2446435"/>
            <a:ext cx="1672902" cy="2166375"/>
            <a:chOff x="2243220" y="2736185"/>
            <a:chExt cx="1672902" cy="2166375"/>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20" y="2736185"/>
              <a:ext cx="1672902" cy="1676570"/>
            </a:xfrm>
            <a:prstGeom prst="rect">
              <a:avLst/>
            </a:prstGeom>
          </p:spPr>
        </p:pic>
        <p:sp>
          <p:nvSpPr>
            <p:cNvPr id="23" name="文本框 22"/>
            <p:cNvSpPr txBox="1"/>
            <p:nvPr/>
          </p:nvSpPr>
          <p:spPr>
            <a:xfrm>
              <a:off x="2346137" y="4502450"/>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第叁个部分</a:t>
              </a:r>
            </a:p>
          </p:txBody>
        </p:sp>
        <p:sp>
          <p:nvSpPr>
            <p:cNvPr id="24" name="文本框 23"/>
            <p:cNvSpPr txBox="1"/>
            <p:nvPr/>
          </p:nvSpPr>
          <p:spPr>
            <a:xfrm>
              <a:off x="2385835" y="327944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第三个部分标题内容</a:t>
              </a:r>
            </a:p>
          </p:txBody>
        </p:sp>
      </p:grpSp>
      <p:grpSp>
        <p:nvGrpSpPr>
          <p:cNvPr id="25" name="组合 24"/>
          <p:cNvGrpSpPr/>
          <p:nvPr/>
        </p:nvGrpSpPr>
        <p:grpSpPr>
          <a:xfrm>
            <a:off x="8269112" y="2446435"/>
            <a:ext cx="1672902" cy="2166375"/>
            <a:chOff x="2243220" y="2736185"/>
            <a:chExt cx="1672902" cy="2166375"/>
          </a:xfrm>
        </p:grpSpPr>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20" y="2736185"/>
              <a:ext cx="1672902" cy="1676570"/>
            </a:xfrm>
            <a:prstGeom prst="rect">
              <a:avLst/>
            </a:prstGeom>
          </p:spPr>
        </p:pic>
        <p:sp>
          <p:nvSpPr>
            <p:cNvPr id="27" name="文本框 26"/>
            <p:cNvSpPr txBox="1"/>
            <p:nvPr/>
          </p:nvSpPr>
          <p:spPr>
            <a:xfrm>
              <a:off x="2346137" y="4502450"/>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第肆个部分</a:t>
              </a:r>
            </a:p>
          </p:txBody>
        </p:sp>
        <p:sp>
          <p:nvSpPr>
            <p:cNvPr id="28" name="文本框 27"/>
            <p:cNvSpPr txBox="1"/>
            <p:nvPr/>
          </p:nvSpPr>
          <p:spPr>
            <a:xfrm>
              <a:off x="2385835" y="327944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第四个部分标题内容</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750"/>
                                        <p:tgtEl>
                                          <p:spTgt spid="1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750"/>
                                        <p:tgtEl>
                                          <p:spTgt spid="17"/>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750"/>
                                        <p:tgtEl>
                                          <p:spTgt spid="21"/>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grpSp>
        <p:nvGrpSpPr>
          <p:cNvPr id="4" name="组合 3"/>
          <p:cNvGrpSpPr/>
          <p:nvPr/>
        </p:nvGrpSpPr>
        <p:grpSpPr>
          <a:xfrm>
            <a:off x="2050195" y="2136946"/>
            <a:ext cx="1672902" cy="2166375"/>
            <a:chOff x="2050195" y="2136946"/>
            <a:chExt cx="1672902" cy="2166375"/>
          </a:xfrm>
        </p:grpSpPr>
        <p:sp>
          <p:nvSpPr>
            <p:cNvPr id="6" name="文本框 5"/>
            <p:cNvSpPr txBox="1"/>
            <p:nvPr/>
          </p:nvSpPr>
          <p:spPr>
            <a:xfrm>
              <a:off x="2153112" y="3903211"/>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第壹个部分</a:t>
              </a:r>
            </a:p>
          </p:txBody>
        </p:sp>
        <p:grpSp>
          <p:nvGrpSpPr>
            <p:cNvPr id="16" name="组合 15"/>
            <p:cNvGrpSpPr/>
            <p:nvPr/>
          </p:nvGrpSpPr>
          <p:grpSpPr>
            <a:xfrm>
              <a:off x="2050195" y="2136946"/>
              <a:ext cx="1672902" cy="1676570"/>
              <a:chOff x="2050195" y="2136946"/>
              <a:chExt cx="1672902" cy="1676570"/>
            </a:xfrm>
          </p:grpSpPr>
          <p:grpSp>
            <p:nvGrpSpPr>
              <p:cNvPr id="15" name="组合 14"/>
              <p:cNvGrpSpPr/>
              <p:nvPr/>
            </p:nvGrpSpPr>
            <p:grpSpPr>
              <a:xfrm>
                <a:off x="2050195" y="2136946"/>
                <a:ext cx="1672902" cy="1676570"/>
                <a:chOff x="2050195" y="2136946"/>
                <a:chExt cx="1672902" cy="167657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95" y="2136946"/>
                  <a:ext cx="1672902" cy="167657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l="9799" r="13762" b="4679"/>
                <a:stretch>
                  <a:fillRect/>
                </a:stretch>
              </p:blipFill>
              <p:spPr>
                <a:xfrm>
                  <a:off x="2320782" y="3035100"/>
                  <a:ext cx="1131728" cy="718955"/>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sp>
            <p:nvSpPr>
              <p:cNvPr id="9" name="文本框 8"/>
              <p:cNvSpPr txBox="1"/>
              <p:nvPr/>
            </p:nvSpPr>
            <p:spPr>
              <a:xfrm>
                <a:off x="2537832" y="2430972"/>
                <a:ext cx="697627" cy="707886"/>
              </a:xfrm>
              <a:prstGeom prst="rect">
                <a:avLst/>
              </a:prstGeom>
              <a:noFill/>
            </p:spPr>
            <p:txBody>
              <a:bodyPr wrap="none" rtlCol="0">
                <a:spAutoFit/>
              </a:bodyPr>
              <a:lstStyle/>
              <a:p>
                <a:r>
                  <a:rPr lang="zh-CN" altLang="en-US" sz="4000">
                    <a:latin typeface="方正黄草简体" panose="03000509000000000000" pitchFamily="65" charset="-122"/>
                    <a:ea typeface="方正黄草简体" panose="03000509000000000000" pitchFamily="65" charset="-122"/>
                  </a:rPr>
                  <a:t>壹</a:t>
                </a:r>
              </a:p>
            </p:txBody>
          </p:sp>
        </p:grpSp>
      </p:grpSp>
      <p:graphicFrame>
        <p:nvGraphicFramePr>
          <p:cNvPr id="13" name="图表 12"/>
          <p:cNvGraphicFramePr/>
          <p:nvPr/>
        </p:nvGraphicFramePr>
        <p:xfrm>
          <a:off x="6802906" y="1582071"/>
          <a:ext cx="3942080" cy="3353418"/>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本框 13"/>
          <p:cNvSpPr txBox="1"/>
          <p:nvPr/>
        </p:nvSpPr>
        <p:spPr>
          <a:xfrm>
            <a:off x="4000106" y="2336188"/>
            <a:ext cx="2640537" cy="1477328"/>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grpSp>
        <p:nvGrpSpPr>
          <p:cNvPr id="10" name="组合 9"/>
          <p:cNvGrpSpPr/>
          <p:nvPr/>
        </p:nvGrpSpPr>
        <p:grpSpPr>
          <a:xfrm>
            <a:off x="5259549" y="1464118"/>
            <a:ext cx="1672902" cy="2076680"/>
            <a:chOff x="5259549" y="1464118"/>
            <a:chExt cx="1672902" cy="2076680"/>
          </a:xfrm>
        </p:grpSpPr>
        <p:sp>
          <p:nvSpPr>
            <p:cNvPr id="4" name="文本框 3"/>
            <p:cNvSpPr txBox="1"/>
            <p:nvPr/>
          </p:nvSpPr>
          <p:spPr>
            <a:xfrm>
              <a:off x="5362465" y="1464118"/>
              <a:ext cx="1467068" cy="400110"/>
            </a:xfrm>
            <a:prstGeom prst="rect">
              <a:avLst/>
            </a:prstGeom>
            <a:noFill/>
          </p:spPr>
          <p:txBody>
            <a:bodyPr wrap="none" rtlCol="0">
              <a:spAutoFit/>
            </a:bodyPr>
            <a:lstStyle/>
            <a:p>
              <a:pPr algn="ctr"/>
              <a:r>
                <a:rPr lang="zh-CN" altLang="en-US" sz="2000">
                  <a:latin typeface="方正黄草简体" panose="03000509000000000000" pitchFamily="65" charset="-122"/>
                  <a:ea typeface="方正黄草简体" panose="03000509000000000000" pitchFamily="65" charset="-122"/>
                </a:rPr>
                <a:t>第贰个部分</a:t>
              </a:r>
            </a:p>
          </p:txBody>
        </p:sp>
        <p:grpSp>
          <p:nvGrpSpPr>
            <p:cNvPr id="5" name="组合 4"/>
            <p:cNvGrpSpPr/>
            <p:nvPr/>
          </p:nvGrpSpPr>
          <p:grpSpPr>
            <a:xfrm>
              <a:off x="5259549" y="1864228"/>
              <a:ext cx="1672902" cy="1676570"/>
              <a:chOff x="2050195" y="2136946"/>
              <a:chExt cx="1672902" cy="1676570"/>
            </a:xfrm>
          </p:grpSpPr>
          <p:grpSp>
            <p:nvGrpSpPr>
              <p:cNvPr id="6" name="组合 5"/>
              <p:cNvGrpSpPr/>
              <p:nvPr/>
            </p:nvGrpSpPr>
            <p:grpSpPr>
              <a:xfrm>
                <a:off x="2050195" y="2136946"/>
                <a:ext cx="1672902" cy="1676570"/>
                <a:chOff x="2050195" y="2136946"/>
                <a:chExt cx="1672902" cy="167657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95" y="2136946"/>
                  <a:ext cx="1672902" cy="167657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rcRect l="9799" r="13762" b="4679"/>
                <a:stretch>
                  <a:fillRect/>
                </a:stretch>
              </p:blipFill>
              <p:spPr>
                <a:xfrm>
                  <a:off x="2320782" y="3035100"/>
                  <a:ext cx="1131728" cy="718955"/>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sp>
            <p:nvSpPr>
              <p:cNvPr id="7" name="文本框 6"/>
              <p:cNvSpPr txBox="1"/>
              <p:nvPr/>
            </p:nvSpPr>
            <p:spPr>
              <a:xfrm>
                <a:off x="2537832" y="2430972"/>
                <a:ext cx="697627" cy="707886"/>
              </a:xfrm>
              <a:prstGeom prst="rect">
                <a:avLst/>
              </a:prstGeom>
              <a:noFill/>
            </p:spPr>
            <p:txBody>
              <a:bodyPr wrap="none" rtlCol="0">
                <a:spAutoFit/>
              </a:bodyPr>
              <a:lstStyle/>
              <a:p>
                <a:r>
                  <a:rPr lang="zh-CN" altLang="en-US" sz="4000">
                    <a:latin typeface="方正黄草简体" panose="03000509000000000000" pitchFamily="65" charset="-122"/>
                    <a:ea typeface="方正黄草简体" panose="03000509000000000000" pitchFamily="65" charset="-122"/>
                  </a:rPr>
                  <a:t>贰</a:t>
                </a:r>
              </a:p>
            </p:txBody>
          </p:sp>
        </p:grpSp>
      </p:grpSp>
      <p:sp>
        <p:nvSpPr>
          <p:cNvPr id="23" name="文本框 22"/>
          <p:cNvSpPr txBox="1"/>
          <p:nvPr/>
        </p:nvSpPr>
        <p:spPr>
          <a:xfrm>
            <a:off x="1919979" y="2102348"/>
            <a:ext cx="3323803" cy="1200329"/>
          </a:xfrm>
          <a:prstGeom prst="rect">
            <a:avLst/>
          </a:prstGeom>
          <a:noFill/>
        </p:spPr>
        <p:txBody>
          <a:bodyPr wrap="square" rtlCol="0">
            <a:spAutoFit/>
          </a:bodyPr>
          <a:lstStyle/>
          <a:p>
            <a:pPr algn="r"/>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sp>
        <p:nvSpPr>
          <p:cNvPr id="24" name="文本框 23"/>
          <p:cNvSpPr txBox="1"/>
          <p:nvPr/>
        </p:nvSpPr>
        <p:spPr>
          <a:xfrm>
            <a:off x="6948218" y="2102347"/>
            <a:ext cx="3323803" cy="1200329"/>
          </a:xfrm>
          <a:prstGeom prst="rect">
            <a:avLst/>
          </a:prstGeom>
          <a:noFill/>
        </p:spPr>
        <p:txBody>
          <a:bodyPr wrap="square" rtlCol="0">
            <a:spAutoFit/>
          </a:bodyPr>
          <a:lstStyle/>
          <a:p>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a:t>
            </a:r>
          </a:p>
        </p:txBody>
      </p:sp>
      <p:graphicFrame>
        <p:nvGraphicFramePr>
          <p:cNvPr id="34" name="图表 33"/>
          <p:cNvGraphicFramePr/>
          <p:nvPr/>
        </p:nvGraphicFramePr>
        <p:xfrm>
          <a:off x="3581880" y="3129199"/>
          <a:ext cx="5028239" cy="243002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750"/>
                                        <p:tgtEl>
                                          <p:spTgt spid="2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750"/>
                                        <p:tgtEl>
                                          <p:spTgt spid="2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Graphic spid="3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grpSp>
        <p:nvGrpSpPr>
          <p:cNvPr id="20" name="组合 19"/>
          <p:cNvGrpSpPr/>
          <p:nvPr/>
        </p:nvGrpSpPr>
        <p:grpSpPr>
          <a:xfrm>
            <a:off x="2121112" y="2059669"/>
            <a:ext cx="1587500" cy="1346200"/>
            <a:chOff x="2121112" y="2059669"/>
            <a:chExt cx="1587500" cy="134620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112" y="2059669"/>
              <a:ext cx="1587500" cy="1346200"/>
            </a:xfrm>
            <a:prstGeom prst="rect">
              <a:avLst/>
            </a:prstGeom>
          </p:spPr>
        </p:pic>
        <p:sp>
          <p:nvSpPr>
            <p:cNvPr id="13" name="文本框 12"/>
            <p:cNvSpPr txBox="1"/>
            <p:nvPr/>
          </p:nvSpPr>
          <p:spPr>
            <a:xfrm>
              <a:off x="2711454" y="2569300"/>
              <a:ext cx="800219" cy="584775"/>
            </a:xfrm>
            <a:prstGeom prst="rect">
              <a:avLst/>
            </a:prstGeom>
            <a:noFill/>
          </p:spPr>
          <p:txBody>
            <a:bodyPr wrap="none" rtlCol="0">
              <a:spAutoFit/>
            </a:bodyPr>
            <a:lstStyle/>
            <a:p>
              <a:r>
                <a:rPr lang="zh-CN" altLang="en-US" sz="1600">
                  <a:latin typeface="方正黄草简体" panose="03000509000000000000" pitchFamily="65" charset="-122"/>
                  <a:ea typeface="方正黄草简体" panose="03000509000000000000" pitchFamily="65" charset="-122"/>
                </a:rPr>
                <a:t>百分之</a:t>
              </a:r>
              <a:endParaRPr lang="en-US" altLang="zh-CN" sz="1600">
                <a:latin typeface="方正黄草简体" panose="03000509000000000000" pitchFamily="65" charset="-122"/>
                <a:ea typeface="方正黄草简体" panose="03000509000000000000" pitchFamily="65" charset="-122"/>
              </a:endParaRPr>
            </a:p>
            <a:p>
              <a:pPr algn="ctr"/>
              <a:r>
                <a:rPr lang="zh-CN" altLang="en-US" sz="1600">
                  <a:latin typeface="方正黄草简体" panose="03000509000000000000" pitchFamily="65" charset="-122"/>
                  <a:ea typeface="方正黄草简体" panose="03000509000000000000" pitchFamily="65" charset="-122"/>
                </a:rPr>
                <a:t>二十八</a:t>
              </a:r>
            </a:p>
          </p:txBody>
        </p:sp>
      </p:grpSp>
      <p:grpSp>
        <p:nvGrpSpPr>
          <p:cNvPr id="21" name="组合 20"/>
          <p:cNvGrpSpPr/>
          <p:nvPr/>
        </p:nvGrpSpPr>
        <p:grpSpPr>
          <a:xfrm>
            <a:off x="4242798" y="2136071"/>
            <a:ext cx="1371600" cy="1409700"/>
            <a:chOff x="4242798" y="2136071"/>
            <a:chExt cx="1371600" cy="140970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798" y="2136071"/>
              <a:ext cx="1371600" cy="1409700"/>
            </a:xfrm>
            <a:prstGeom prst="rect">
              <a:avLst/>
            </a:prstGeom>
          </p:spPr>
        </p:pic>
        <p:sp>
          <p:nvSpPr>
            <p:cNvPr id="14" name="文本框 13"/>
            <p:cNvSpPr txBox="1"/>
            <p:nvPr/>
          </p:nvSpPr>
          <p:spPr>
            <a:xfrm>
              <a:off x="4549363" y="2569301"/>
              <a:ext cx="800219" cy="584775"/>
            </a:xfrm>
            <a:prstGeom prst="rect">
              <a:avLst/>
            </a:prstGeom>
            <a:noFill/>
          </p:spPr>
          <p:txBody>
            <a:bodyPr wrap="none" rtlCol="0">
              <a:spAutoFit/>
            </a:bodyPr>
            <a:lstStyle/>
            <a:p>
              <a:pPr algn="ctr"/>
              <a:r>
                <a:rPr lang="zh-CN" altLang="en-US" sz="1600">
                  <a:latin typeface="方正黄草简体" panose="03000509000000000000" pitchFamily="65" charset="-122"/>
                  <a:ea typeface="方正黄草简体" panose="03000509000000000000" pitchFamily="65" charset="-122"/>
                </a:rPr>
                <a:t>百分之</a:t>
              </a:r>
              <a:endParaRPr lang="en-US" altLang="zh-CN" sz="1600">
                <a:latin typeface="方正黄草简体" panose="03000509000000000000" pitchFamily="65" charset="-122"/>
                <a:ea typeface="方正黄草简体" panose="03000509000000000000" pitchFamily="65" charset="-122"/>
              </a:endParaRPr>
            </a:p>
            <a:p>
              <a:pPr algn="ctr"/>
              <a:r>
                <a:rPr lang="zh-CN" altLang="en-US" sz="1600">
                  <a:latin typeface="方正黄草简体" panose="03000509000000000000" pitchFamily="65" charset="-122"/>
                  <a:ea typeface="方正黄草简体" panose="03000509000000000000" pitchFamily="65" charset="-122"/>
                </a:rPr>
                <a:t>六十二</a:t>
              </a:r>
            </a:p>
          </p:txBody>
        </p:sp>
      </p:grpSp>
      <p:grpSp>
        <p:nvGrpSpPr>
          <p:cNvPr id="22" name="组合 21"/>
          <p:cNvGrpSpPr/>
          <p:nvPr/>
        </p:nvGrpSpPr>
        <p:grpSpPr>
          <a:xfrm>
            <a:off x="6148584" y="2067861"/>
            <a:ext cx="1612900" cy="1447800"/>
            <a:chOff x="6148584" y="2067861"/>
            <a:chExt cx="1612900" cy="1447800"/>
          </a:xfrm>
        </p:grpSpPr>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584" y="2067861"/>
              <a:ext cx="1612900" cy="1447800"/>
            </a:xfrm>
            <a:prstGeom prst="rect">
              <a:avLst/>
            </a:prstGeom>
          </p:spPr>
        </p:pic>
        <p:sp>
          <p:nvSpPr>
            <p:cNvPr id="15" name="文本框 14"/>
            <p:cNvSpPr txBox="1"/>
            <p:nvPr/>
          </p:nvSpPr>
          <p:spPr>
            <a:xfrm>
              <a:off x="6554924" y="2499372"/>
              <a:ext cx="800219" cy="584775"/>
            </a:xfrm>
            <a:prstGeom prst="rect">
              <a:avLst/>
            </a:prstGeom>
            <a:noFill/>
          </p:spPr>
          <p:txBody>
            <a:bodyPr wrap="none" rtlCol="0">
              <a:spAutoFit/>
            </a:bodyPr>
            <a:lstStyle/>
            <a:p>
              <a:pPr algn="ctr"/>
              <a:r>
                <a:rPr lang="zh-CN" altLang="en-US" sz="1600">
                  <a:latin typeface="方正黄草简体" panose="03000509000000000000" pitchFamily="65" charset="-122"/>
                  <a:ea typeface="方正黄草简体" panose="03000509000000000000" pitchFamily="65" charset="-122"/>
                </a:rPr>
                <a:t>百分之</a:t>
              </a:r>
              <a:endParaRPr lang="en-US" altLang="zh-CN" sz="1600">
                <a:latin typeface="方正黄草简体" panose="03000509000000000000" pitchFamily="65" charset="-122"/>
                <a:ea typeface="方正黄草简体" panose="03000509000000000000" pitchFamily="65" charset="-122"/>
              </a:endParaRPr>
            </a:p>
            <a:p>
              <a:pPr algn="ctr"/>
              <a:r>
                <a:rPr lang="zh-CN" altLang="en-US" sz="1600">
                  <a:latin typeface="方正黄草简体" panose="03000509000000000000" pitchFamily="65" charset="-122"/>
                  <a:ea typeface="方正黄草简体" panose="03000509000000000000" pitchFamily="65" charset="-122"/>
                </a:rPr>
                <a:t>八十一</a:t>
              </a:r>
            </a:p>
          </p:txBody>
        </p:sp>
      </p:grpSp>
      <p:sp>
        <p:nvSpPr>
          <p:cNvPr id="16" name="文本框 15"/>
          <p:cNvSpPr txBox="1"/>
          <p:nvPr/>
        </p:nvSpPr>
        <p:spPr>
          <a:xfrm>
            <a:off x="2121112" y="3668684"/>
            <a:ext cx="5953833"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一年来通过对原材料进厂到产品出厂进行全过程的质量控制，努力确保发出产品质量，任然存在一些不足。这点事重点介绍不足之处的问题叁，具体信息是这样的。</a:t>
            </a:r>
          </a:p>
        </p:txBody>
      </p:sp>
      <p:grpSp>
        <p:nvGrpSpPr>
          <p:cNvPr id="23" name="组合 22"/>
          <p:cNvGrpSpPr/>
          <p:nvPr/>
        </p:nvGrpSpPr>
        <p:grpSpPr>
          <a:xfrm>
            <a:off x="8405872" y="1883580"/>
            <a:ext cx="2317290" cy="1676570"/>
            <a:chOff x="8405872" y="1883580"/>
            <a:chExt cx="2317290" cy="1676570"/>
          </a:xfrm>
        </p:grpSpPr>
        <p:grpSp>
          <p:nvGrpSpPr>
            <p:cNvPr id="4" name="组合 3"/>
            <p:cNvGrpSpPr/>
            <p:nvPr/>
          </p:nvGrpSpPr>
          <p:grpSpPr>
            <a:xfrm>
              <a:off x="8405872" y="1883580"/>
              <a:ext cx="1672902" cy="1676570"/>
              <a:chOff x="2050195" y="2136946"/>
              <a:chExt cx="1672902" cy="1676570"/>
            </a:xfrm>
          </p:grpSpPr>
          <p:grpSp>
            <p:nvGrpSpPr>
              <p:cNvPr id="5" name="组合 4"/>
              <p:cNvGrpSpPr/>
              <p:nvPr/>
            </p:nvGrpSpPr>
            <p:grpSpPr>
              <a:xfrm>
                <a:off x="2050195" y="2136946"/>
                <a:ext cx="1672902" cy="1676570"/>
                <a:chOff x="2050195" y="2136946"/>
                <a:chExt cx="1672902" cy="167657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195" y="2136946"/>
                  <a:ext cx="1672902" cy="167657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l="9799" r="13762" b="4679"/>
                <a:stretch>
                  <a:fillRect/>
                </a:stretch>
              </p:blipFill>
              <p:spPr>
                <a:xfrm>
                  <a:off x="2320782" y="3035100"/>
                  <a:ext cx="1131728" cy="718955"/>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sp>
            <p:nvSpPr>
              <p:cNvPr id="6" name="文本框 5"/>
              <p:cNvSpPr txBox="1"/>
              <p:nvPr/>
            </p:nvSpPr>
            <p:spPr>
              <a:xfrm>
                <a:off x="2537832" y="2430972"/>
                <a:ext cx="697627" cy="707886"/>
              </a:xfrm>
              <a:prstGeom prst="rect">
                <a:avLst/>
              </a:prstGeom>
              <a:noFill/>
            </p:spPr>
            <p:txBody>
              <a:bodyPr wrap="none" rtlCol="0">
                <a:spAutoFit/>
              </a:bodyPr>
              <a:lstStyle/>
              <a:p>
                <a:r>
                  <a:rPr lang="zh-CN" altLang="en-US" sz="4000">
                    <a:latin typeface="方正黄草简体" panose="03000509000000000000" pitchFamily="65" charset="-122"/>
                    <a:ea typeface="方正黄草简体" panose="03000509000000000000" pitchFamily="65" charset="-122"/>
                  </a:rPr>
                  <a:t>叁</a:t>
                </a:r>
              </a:p>
            </p:txBody>
          </p:sp>
        </p:grpSp>
        <p:sp>
          <p:nvSpPr>
            <p:cNvPr id="17" name="文本框 16"/>
            <p:cNvSpPr txBox="1"/>
            <p:nvPr/>
          </p:nvSpPr>
          <p:spPr>
            <a:xfrm>
              <a:off x="10230719" y="2118661"/>
              <a:ext cx="492443" cy="1374735"/>
            </a:xfrm>
            <a:prstGeom prst="rect">
              <a:avLst/>
            </a:prstGeom>
            <a:noFill/>
          </p:spPr>
          <p:txBody>
            <a:bodyPr vert="eaVert" wrap="none" rtlCol="0">
              <a:spAutoFit/>
            </a:bodyPr>
            <a:lstStyle/>
            <a:p>
              <a:r>
                <a:rPr lang="zh-CN" altLang="en-US" sz="2000">
                  <a:latin typeface="方正黄草简体" panose="03000509000000000000" pitchFamily="65" charset="-122"/>
                  <a:ea typeface="方正黄草简体" panose="03000509000000000000" pitchFamily="65" charset="-122"/>
                </a:rPr>
                <a:t>第叁个部分</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750"/>
                                        <p:tgtEl>
                                          <p:spTgt spid="23"/>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1)">
                                      <p:cBhvr>
                                        <p:cTn id="11" dur="750"/>
                                        <p:tgtEl>
                                          <p:spTgt spid="22"/>
                                        </p:tgtEl>
                                      </p:cBhvr>
                                    </p:animEffect>
                                  </p:childTnLst>
                                </p:cTn>
                              </p:par>
                            </p:childTnLst>
                          </p:cTn>
                        </p:par>
                        <p:par>
                          <p:cTn id="12" fill="hold">
                            <p:stCondLst>
                              <p:cond delay="2000"/>
                            </p:stCondLst>
                            <p:childTnLst>
                              <p:par>
                                <p:cTn id="13" presetID="21"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750"/>
                                        <p:tgtEl>
                                          <p:spTgt spid="21"/>
                                        </p:tgtEl>
                                      </p:cBhvr>
                                    </p:animEffect>
                                  </p:childTnLst>
                                </p:cTn>
                              </p:par>
                            </p:childTnLst>
                          </p:cTn>
                        </p:par>
                        <p:par>
                          <p:cTn id="16" fill="hold">
                            <p:stCondLst>
                              <p:cond delay="3000"/>
                            </p:stCondLst>
                            <p:childTnLst>
                              <p:par>
                                <p:cTn id="17" presetID="21"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750"/>
                                        <p:tgtEl>
                                          <p:spTgt spid="20"/>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grpSp>
        <p:nvGrpSpPr>
          <p:cNvPr id="4" name="组合 3"/>
          <p:cNvGrpSpPr/>
          <p:nvPr/>
        </p:nvGrpSpPr>
        <p:grpSpPr>
          <a:xfrm>
            <a:off x="2251294" y="2168677"/>
            <a:ext cx="1672902" cy="1676570"/>
            <a:chOff x="2050195" y="2136946"/>
            <a:chExt cx="1672902" cy="1676570"/>
          </a:xfrm>
        </p:grpSpPr>
        <p:grpSp>
          <p:nvGrpSpPr>
            <p:cNvPr id="5" name="组合 4"/>
            <p:cNvGrpSpPr/>
            <p:nvPr/>
          </p:nvGrpSpPr>
          <p:grpSpPr>
            <a:xfrm>
              <a:off x="2050195" y="2136946"/>
              <a:ext cx="1672902" cy="1676570"/>
              <a:chOff x="2050195" y="2136946"/>
              <a:chExt cx="1672902" cy="167657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95" y="2136946"/>
                <a:ext cx="1672902" cy="167657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l="9799" r="13762" b="4679"/>
              <a:stretch>
                <a:fillRect/>
              </a:stretch>
            </p:blipFill>
            <p:spPr>
              <a:xfrm>
                <a:off x="2320782" y="3035100"/>
                <a:ext cx="1131728" cy="718955"/>
              </a:xfrm>
              <a:custGeom>
                <a:avLst/>
                <a:gdLst>
                  <a:gd name="connsiteX0" fmla="*/ 31791 w 1523364"/>
                  <a:gd name="connsiteY0" fmla="*/ 0 h 967751"/>
                  <a:gd name="connsiteX1" fmla="*/ 1491573 w 1523364"/>
                  <a:gd name="connsiteY1" fmla="*/ 0 h 967751"/>
                  <a:gd name="connsiteX2" fmla="*/ 1507889 w 1523364"/>
                  <a:gd name="connsiteY2" fmla="*/ 52564 h 967751"/>
                  <a:gd name="connsiteX3" fmla="*/ 1523364 w 1523364"/>
                  <a:gd name="connsiteY3" fmla="*/ 206069 h 967751"/>
                  <a:gd name="connsiteX4" fmla="*/ 761682 w 1523364"/>
                  <a:gd name="connsiteY4" fmla="*/ 967751 h 967751"/>
                  <a:gd name="connsiteX5" fmla="*/ 0 w 1523364"/>
                  <a:gd name="connsiteY5" fmla="*/ 206069 h 967751"/>
                  <a:gd name="connsiteX6" fmla="*/ 15475 w 1523364"/>
                  <a:gd name="connsiteY6" fmla="*/ 52564 h 9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364" h="967750">
                    <a:moveTo>
                      <a:pt x="31791" y="0"/>
                    </a:moveTo>
                    <a:lnTo>
                      <a:pt x="1491573" y="0"/>
                    </a:lnTo>
                    <a:lnTo>
                      <a:pt x="1507889" y="52564"/>
                    </a:lnTo>
                    <a:cubicBezTo>
                      <a:pt x="1518036" y="102147"/>
                      <a:pt x="1523364" y="153486"/>
                      <a:pt x="1523364" y="206069"/>
                    </a:cubicBezTo>
                    <a:cubicBezTo>
                      <a:pt x="1523364" y="626734"/>
                      <a:pt x="1182347" y="967751"/>
                      <a:pt x="761682" y="967751"/>
                    </a:cubicBezTo>
                    <a:cubicBezTo>
                      <a:pt x="341017" y="967751"/>
                      <a:pt x="0" y="626734"/>
                      <a:pt x="0" y="206069"/>
                    </a:cubicBezTo>
                    <a:cubicBezTo>
                      <a:pt x="0" y="153486"/>
                      <a:pt x="5328" y="102147"/>
                      <a:pt x="15475" y="52564"/>
                    </a:cubicBezTo>
                    <a:close/>
                  </a:path>
                </a:pathLst>
              </a:custGeom>
              <a:noFill/>
              <a:ln>
                <a:noFill/>
              </a:ln>
            </p:spPr>
          </p:pic>
        </p:grpSp>
        <p:sp>
          <p:nvSpPr>
            <p:cNvPr id="6" name="文本框 5"/>
            <p:cNvSpPr txBox="1"/>
            <p:nvPr/>
          </p:nvSpPr>
          <p:spPr>
            <a:xfrm>
              <a:off x="2537832" y="2430972"/>
              <a:ext cx="697627" cy="707886"/>
            </a:xfrm>
            <a:prstGeom prst="rect">
              <a:avLst/>
            </a:prstGeom>
            <a:noFill/>
          </p:spPr>
          <p:txBody>
            <a:bodyPr wrap="none" rtlCol="0">
              <a:spAutoFit/>
            </a:bodyPr>
            <a:lstStyle/>
            <a:p>
              <a:r>
                <a:rPr lang="zh-CN" altLang="en-US" sz="4000">
                  <a:latin typeface="方正黄草简体" panose="03000509000000000000" pitchFamily="65" charset="-122"/>
                  <a:ea typeface="方正黄草简体" panose="03000509000000000000" pitchFamily="65" charset="-122"/>
                </a:rPr>
                <a:t>肆</a:t>
              </a:r>
            </a:p>
          </p:txBody>
        </p:sp>
      </p:grpSp>
      <p:sp>
        <p:nvSpPr>
          <p:cNvPr id="13" name="文本框 12"/>
          <p:cNvSpPr txBox="1"/>
          <p:nvPr/>
        </p:nvSpPr>
        <p:spPr>
          <a:xfrm>
            <a:off x="8268147" y="2319594"/>
            <a:ext cx="492443" cy="1374735"/>
          </a:xfrm>
          <a:prstGeom prst="rect">
            <a:avLst/>
          </a:prstGeom>
          <a:noFill/>
        </p:spPr>
        <p:txBody>
          <a:bodyPr vert="eaVert" wrap="none" rtlCol="0">
            <a:spAutoFit/>
          </a:bodyPr>
          <a:lstStyle/>
          <a:p>
            <a:r>
              <a:rPr lang="zh-CN" altLang="en-US" sz="2000">
                <a:latin typeface="方正黄草简体" panose="03000509000000000000" pitchFamily="65" charset="-122"/>
                <a:ea typeface="方正黄草简体" panose="03000509000000000000" pitchFamily="65" charset="-122"/>
              </a:rPr>
              <a:t>第肆个部分</a:t>
            </a:r>
          </a:p>
        </p:txBody>
      </p:sp>
      <p:sp>
        <p:nvSpPr>
          <p:cNvPr id="14" name="文本框 13"/>
          <p:cNvSpPr txBox="1"/>
          <p:nvPr/>
        </p:nvSpPr>
        <p:spPr>
          <a:xfrm>
            <a:off x="3928497" y="2031303"/>
            <a:ext cx="4339650" cy="1951320"/>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我们全体员工仍然保持原有的团队精神，一年来通过对原材料进厂到产品出厂进行全过程的质量控制，努力确保发出产品质量。</a:t>
            </a:r>
          </a:p>
          <a:p>
            <a:endParaRPr lang="zh-CN" altLang="en-US"/>
          </a:p>
        </p:txBody>
      </p:sp>
      <p:grpSp>
        <p:nvGrpSpPr>
          <p:cNvPr id="15" name="组合 14"/>
          <p:cNvGrpSpPr/>
          <p:nvPr/>
        </p:nvGrpSpPr>
        <p:grpSpPr>
          <a:xfrm>
            <a:off x="8604451" y="3207700"/>
            <a:ext cx="1101459" cy="637547"/>
            <a:chOff x="7455628" y="2798741"/>
            <a:chExt cx="2095000" cy="1212628"/>
          </a:xfrm>
        </p:grpSpPr>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80392" y="3388819"/>
              <a:ext cx="923340" cy="609333"/>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95" y="2874334"/>
              <a:ext cx="1190533" cy="1102184"/>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628" y="2798741"/>
              <a:ext cx="1846035" cy="121262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75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2000"/>
                            </p:stCondLst>
                            <p:childTnLst>
                              <p:par>
                                <p:cTn id="16" presetID="22" presetClass="entr" presetSubtype="2"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l="2050" r="2112"/>
          <a:stretch>
            <a:fillRect/>
          </a:stretch>
        </p:blipFill>
        <p:spPr>
          <a:xfrm>
            <a:off x="2487560" y="3232150"/>
            <a:ext cx="7421405" cy="393700"/>
          </a:xfrm>
          <a:prstGeom prst="rect">
            <a:avLst/>
          </a:prstGeom>
        </p:spPr>
      </p:pic>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肆</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明年工作计划</a:t>
            </a:r>
          </a:p>
        </p:txBody>
      </p:sp>
      <p:sp>
        <p:nvSpPr>
          <p:cNvPr id="9" name="文本框 8"/>
          <p:cNvSpPr txBox="1"/>
          <p:nvPr/>
        </p:nvSpPr>
        <p:spPr>
          <a:xfrm>
            <a:off x="2283032" y="3805810"/>
            <a:ext cx="7625933" cy="923330"/>
          </a:xfrm>
          <a:prstGeom prst="rect">
            <a:avLst/>
          </a:prstGeom>
          <a:noFill/>
        </p:spPr>
        <p:txBody>
          <a:bodyPr wrap="square" rtlCol="0">
            <a:spAutoFit/>
          </a:bodyPr>
          <a:lstStyle/>
          <a:p>
            <a:pPr algn="just"/>
            <a:r>
              <a:rPr lang="zh-CN" altLang="en-US">
                <a:latin typeface="方正黄草简体" panose="03000509000000000000" pitchFamily="65" charset="-122"/>
                <a:ea typeface="方正黄草简体" panose="03000509000000000000" pitchFamily="65" charset="-122"/>
              </a:rPr>
              <a:t>一年来通过对原材料进厂到产品出厂进行全过程的质量控制，努力确保发出产品质量，任然存在一些不足。这点事重点介绍不足之处的问题叁，具体信息是这样的。</a:t>
            </a:r>
          </a:p>
        </p:txBody>
      </p:sp>
      <p:grpSp>
        <p:nvGrpSpPr>
          <p:cNvPr id="15" name="组合 14"/>
          <p:cNvGrpSpPr/>
          <p:nvPr/>
        </p:nvGrpSpPr>
        <p:grpSpPr>
          <a:xfrm>
            <a:off x="2165398" y="1883582"/>
            <a:ext cx="1387672" cy="1466761"/>
            <a:chOff x="2165398" y="1883580"/>
            <a:chExt cx="1387672" cy="1466761"/>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86" y="2475930"/>
              <a:ext cx="872497" cy="874411"/>
            </a:xfrm>
            <a:prstGeom prst="rect">
              <a:avLst/>
            </a:prstGeom>
          </p:spPr>
        </p:pic>
        <p:sp>
          <p:nvSpPr>
            <p:cNvPr id="8" name="文本框 7"/>
            <p:cNvSpPr txBox="1"/>
            <p:nvPr/>
          </p:nvSpPr>
          <p:spPr>
            <a:xfrm>
              <a:off x="2165398" y="188358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第一个部分标题内容</a:t>
              </a: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76" y="2948998"/>
              <a:ext cx="525099" cy="346525"/>
            </a:xfrm>
            <a:prstGeom prst="rect">
              <a:avLst/>
            </a:prstGeom>
          </p:spPr>
        </p:pic>
        <p:sp>
          <p:nvSpPr>
            <p:cNvPr id="14" name="文本框 13"/>
            <p:cNvSpPr txBox="1"/>
            <p:nvPr/>
          </p:nvSpPr>
          <p:spPr>
            <a:xfrm>
              <a:off x="2587364" y="2528968"/>
              <a:ext cx="543739" cy="523220"/>
            </a:xfrm>
            <a:prstGeom prst="rect">
              <a:avLst/>
            </a:prstGeom>
            <a:noFill/>
          </p:spPr>
          <p:txBody>
            <a:bodyPr wrap="none" rtlCol="0">
              <a:spAutoFit/>
            </a:bodyPr>
            <a:lstStyle/>
            <a:p>
              <a:r>
                <a:rPr lang="zh-CN" altLang="en-US" sz="2800">
                  <a:latin typeface="方正黄草简体" panose="03000509000000000000" pitchFamily="65" charset="-122"/>
                  <a:ea typeface="方正黄草简体" panose="03000509000000000000" pitchFamily="65" charset="-122"/>
                </a:rPr>
                <a:t>壹</a:t>
              </a:r>
            </a:p>
          </p:txBody>
        </p:sp>
      </p:grpSp>
      <p:grpSp>
        <p:nvGrpSpPr>
          <p:cNvPr id="16" name="组合 15"/>
          <p:cNvGrpSpPr/>
          <p:nvPr/>
        </p:nvGrpSpPr>
        <p:grpSpPr>
          <a:xfrm>
            <a:off x="4284030" y="1883582"/>
            <a:ext cx="1387672" cy="1466761"/>
            <a:chOff x="2165398" y="1883580"/>
            <a:chExt cx="1387672" cy="1466761"/>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86" y="2475930"/>
              <a:ext cx="872497" cy="874411"/>
            </a:xfrm>
            <a:prstGeom prst="rect">
              <a:avLst/>
            </a:prstGeom>
          </p:spPr>
        </p:pic>
        <p:sp>
          <p:nvSpPr>
            <p:cNvPr id="18" name="文本框 17"/>
            <p:cNvSpPr txBox="1"/>
            <p:nvPr/>
          </p:nvSpPr>
          <p:spPr>
            <a:xfrm>
              <a:off x="2165398" y="188358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第二个部分标题内容</a:t>
              </a:r>
            </a:p>
          </p:txBody>
        </p:sp>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76" y="2948998"/>
              <a:ext cx="525099" cy="346525"/>
            </a:xfrm>
            <a:prstGeom prst="rect">
              <a:avLst/>
            </a:prstGeom>
          </p:spPr>
        </p:pic>
        <p:sp>
          <p:nvSpPr>
            <p:cNvPr id="20" name="文本框 19"/>
            <p:cNvSpPr txBox="1"/>
            <p:nvPr/>
          </p:nvSpPr>
          <p:spPr>
            <a:xfrm>
              <a:off x="2587364" y="2528968"/>
              <a:ext cx="543739" cy="523220"/>
            </a:xfrm>
            <a:prstGeom prst="rect">
              <a:avLst/>
            </a:prstGeom>
            <a:noFill/>
          </p:spPr>
          <p:txBody>
            <a:bodyPr wrap="none" rtlCol="0">
              <a:spAutoFit/>
            </a:bodyPr>
            <a:lstStyle/>
            <a:p>
              <a:r>
                <a:rPr lang="zh-CN" altLang="en-US" sz="2800">
                  <a:latin typeface="方正黄草简体" panose="03000509000000000000" pitchFamily="65" charset="-122"/>
                  <a:ea typeface="方正黄草简体" panose="03000509000000000000" pitchFamily="65" charset="-122"/>
                </a:rPr>
                <a:t>贰</a:t>
              </a:r>
            </a:p>
          </p:txBody>
        </p:sp>
      </p:grpSp>
      <p:grpSp>
        <p:nvGrpSpPr>
          <p:cNvPr id="21" name="组合 20"/>
          <p:cNvGrpSpPr/>
          <p:nvPr/>
        </p:nvGrpSpPr>
        <p:grpSpPr>
          <a:xfrm>
            <a:off x="6402662" y="1883582"/>
            <a:ext cx="1387672" cy="1466761"/>
            <a:chOff x="2165398" y="1883580"/>
            <a:chExt cx="1387672" cy="1466761"/>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86" y="2475930"/>
              <a:ext cx="872497" cy="874411"/>
            </a:xfrm>
            <a:prstGeom prst="rect">
              <a:avLst/>
            </a:prstGeom>
          </p:spPr>
        </p:pic>
        <p:sp>
          <p:nvSpPr>
            <p:cNvPr id="23" name="文本框 22"/>
            <p:cNvSpPr txBox="1"/>
            <p:nvPr/>
          </p:nvSpPr>
          <p:spPr>
            <a:xfrm>
              <a:off x="2165398" y="188358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第三个部分标题内容</a:t>
              </a:r>
            </a:p>
          </p:txBody>
        </p:sp>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76" y="2948998"/>
              <a:ext cx="525099" cy="346525"/>
            </a:xfrm>
            <a:prstGeom prst="rect">
              <a:avLst/>
            </a:prstGeom>
          </p:spPr>
        </p:pic>
        <p:sp>
          <p:nvSpPr>
            <p:cNvPr id="25" name="文本框 24"/>
            <p:cNvSpPr txBox="1"/>
            <p:nvPr/>
          </p:nvSpPr>
          <p:spPr>
            <a:xfrm>
              <a:off x="2587364" y="2528968"/>
              <a:ext cx="543739" cy="523220"/>
            </a:xfrm>
            <a:prstGeom prst="rect">
              <a:avLst/>
            </a:prstGeom>
            <a:noFill/>
          </p:spPr>
          <p:txBody>
            <a:bodyPr wrap="none" rtlCol="0">
              <a:spAutoFit/>
            </a:bodyPr>
            <a:lstStyle/>
            <a:p>
              <a:r>
                <a:rPr lang="zh-CN" altLang="en-US" sz="2800">
                  <a:latin typeface="方正黄草简体" panose="03000509000000000000" pitchFamily="65" charset="-122"/>
                  <a:ea typeface="方正黄草简体" panose="03000509000000000000" pitchFamily="65" charset="-122"/>
                </a:rPr>
                <a:t>叁</a:t>
              </a:r>
            </a:p>
          </p:txBody>
        </p:sp>
      </p:grpSp>
      <p:grpSp>
        <p:nvGrpSpPr>
          <p:cNvPr id="26" name="组合 25"/>
          <p:cNvGrpSpPr/>
          <p:nvPr/>
        </p:nvGrpSpPr>
        <p:grpSpPr>
          <a:xfrm>
            <a:off x="8521293" y="1883582"/>
            <a:ext cx="1387672" cy="1466761"/>
            <a:chOff x="2165398" y="1883580"/>
            <a:chExt cx="1387672" cy="1466761"/>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86" y="2475930"/>
              <a:ext cx="872497" cy="874411"/>
            </a:xfrm>
            <a:prstGeom prst="rect">
              <a:avLst/>
            </a:prstGeom>
          </p:spPr>
        </p:pic>
        <p:sp>
          <p:nvSpPr>
            <p:cNvPr id="28" name="文本框 27"/>
            <p:cNvSpPr txBox="1"/>
            <p:nvPr/>
          </p:nvSpPr>
          <p:spPr>
            <a:xfrm>
              <a:off x="2165398" y="1883580"/>
              <a:ext cx="1387672" cy="646331"/>
            </a:xfrm>
            <a:prstGeom prst="rect">
              <a:avLst/>
            </a:prstGeom>
            <a:noFill/>
          </p:spPr>
          <p:txBody>
            <a:bodyPr wrap="square" rtlCol="0">
              <a:spAutoFit/>
            </a:bodyPr>
            <a:lstStyle/>
            <a:p>
              <a:pPr algn="ctr"/>
              <a:r>
                <a:rPr lang="zh-CN" altLang="en-US">
                  <a:latin typeface="方正黄草简体" panose="03000509000000000000" pitchFamily="65" charset="-122"/>
                  <a:ea typeface="方正黄草简体" panose="03000509000000000000" pitchFamily="65" charset="-122"/>
                </a:rPr>
                <a:t>第四个部分标题内容</a:t>
              </a: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76" y="2948998"/>
              <a:ext cx="525099" cy="346525"/>
            </a:xfrm>
            <a:prstGeom prst="rect">
              <a:avLst/>
            </a:prstGeom>
          </p:spPr>
        </p:pic>
        <p:sp>
          <p:nvSpPr>
            <p:cNvPr id="30" name="文本框 29"/>
            <p:cNvSpPr txBox="1"/>
            <p:nvPr/>
          </p:nvSpPr>
          <p:spPr>
            <a:xfrm>
              <a:off x="2587364" y="2528968"/>
              <a:ext cx="543739" cy="523220"/>
            </a:xfrm>
            <a:prstGeom prst="rect">
              <a:avLst/>
            </a:prstGeom>
            <a:noFill/>
          </p:spPr>
          <p:txBody>
            <a:bodyPr wrap="none" rtlCol="0">
              <a:spAutoFit/>
            </a:bodyPr>
            <a:lstStyle/>
            <a:p>
              <a:r>
                <a:rPr lang="zh-CN" altLang="en-US" sz="2800">
                  <a:latin typeface="方正黄草简体" panose="03000509000000000000" pitchFamily="65" charset="-122"/>
                  <a:ea typeface="方正黄草简体" panose="03000509000000000000" pitchFamily="65" charset="-122"/>
                </a:rPr>
                <a:t>肆</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75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75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75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750"/>
                                        <p:tgtEl>
                                          <p:spTgt spid="2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502800" y="2412816"/>
            <a:ext cx="6109365" cy="1862048"/>
          </a:xfrm>
          <a:prstGeom prst="rect">
            <a:avLst/>
          </a:prstGeom>
          <a:noFill/>
        </p:spPr>
        <p:txBody>
          <a:bodyPr wrap="none" rtlCol="0">
            <a:spAutoFit/>
          </a:bodyPr>
          <a:lstStyle/>
          <a:p>
            <a:pPr algn="ctr"/>
            <a:r>
              <a:rPr lang="zh-CN" altLang="en-US" sz="11500" b="1">
                <a:latin typeface="方正黄草简体" panose="03000509000000000000" pitchFamily="65" charset="-122"/>
                <a:ea typeface="方正黄草简体" panose="03000509000000000000" pitchFamily="65" charset="-122"/>
              </a:rPr>
              <a:t>谢谢聆听</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450" y="1286837"/>
            <a:ext cx="2241550" cy="1824621"/>
          </a:xfrm>
          <a:prstGeom prst="rect">
            <a:avLst/>
          </a:prstGeom>
        </p:spPr>
      </p:pic>
      <p:pic>
        <p:nvPicPr>
          <p:cNvPr id="35" name="图片 34"/>
          <p:cNvPicPr>
            <a:picLocks noChangeAspect="1"/>
          </p:cNvPicPr>
          <p:nvPr/>
        </p:nvPicPr>
        <p:blipFill>
          <a:blip r:embed="rId3"/>
          <a:stretch>
            <a:fillRect/>
          </a:stretch>
        </p:blipFill>
        <p:spPr>
          <a:xfrm>
            <a:off x="3834810" y="1844799"/>
            <a:ext cx="626858" cy="635085"/>
          </a:xfrm>
          <a:prstGeom prst="rect">
            <a:avLst/>
          </a:prstGeom>
        </p:spPr>
      </p:pic>
      <p:pic>
        <p:nvPicPr>
          <p:cNvPr id="38"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20149" y="4355960"/>
            <a:ext cx="3371849" cy="2179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500"/>
                                        <p:tgtEl>
                                          <p:spTgt spid="9"/>
                                        </p:tgtEl>
                                      </p:cBhvr>
                                    </p:animEffect>
                                  </p:childTnLst>
                                </p:cTn>
                              </p:par>
                              <p:par>
                                <p:cTn id="11" presetID="0" presetClass="path" presetSubtype="0" accel="50000" decel="50000" fill="hold" nodeType="withEffect">
                                  <p:stCondLst>
                                    <p:cond delay="0"/>
                                  </p:stCondLst>
                                  <p:childTnLst>
                                    <p:animMotion origin="layout" path="M 3.95833E-06 2.22222E-06 L 3.95833E-06 2.22222E-06 C 0.0026 0.00532 0.0056 0.01018 0.00781 0.0162 C 0.00885 0.01898 0.00911 0.02245 0.00911 0.02569 C 0.00911 0.03657 0.00872 0.04768 0.00781 0.05856 C 0.00742 0.06343 0.00612 0.06782 0.00521 0.07245 L 0.00391 0.07963 C 0.0043 0.08264 0.00351 0.08773 0.00521 0.08889 C 0.01081 0.09259 0.0151 0.08495 0.01966 0.08194 C 0.02135 0.08079 0.02318 0.08032 0.025 0.07963 C 0.0263 0.07893 0.0276 0.07801 0.02891 0.07731 C 0.02982 0.08194 0.03112 0.08634 0.03151 0.0912 C 0.03307 0.11018 0.0319 0.10231 0.03411 0.11458 C 0.03672 0.11157 0.03984 0.10926 0.04206 0.10532 C 0.04674 0.09699 0.04922 0.09143 0.05781 0.08889 L 0.06575 0.08657 C 0.07851 0.09236 0.06276 0.08218 0.07226 0.10764 C 0.07318 0.10995 0.07487 0.1044 0.0763 0.10301 C 0.08398 0.09537 0.08385 0.09606 0.09206 0.0912 C 0.09336 0.08889 0.0944 0.08588 0.09596 0.08426 C 0.09805 0.08194 0.10052 0.08148 0.1026 0.07963 C 0.10482 0.07755 0.1069 0.07477 0.10911 0.07245 C 0.11081 0.07083 0.11276 0.06991 0.11445 0.06782 C 0.12617 0.05301 0.1095 0.06875 0.12357 0.0537 C 0.12617 0.05116 0.12904 0.04954 0.13151 0.04676 C 0.13255 0.0456 0.13307 0.04329 0.13411 0.04213 C 0.13581 0.04005 0.13776 0.03912 0.13945 0.0375 C 0.14075 0.03588 0.14206 0.03426 0.14336 0.03264 C 0.14375 0.03588 0.14518 0.03889 0.14466 0.04213 C 0.14414 0.04583 0.14193 0.04815 0.14075 0.05139 C 0.13971 0.0544 0.13919 0.05787 0.13815 0.06088 C 0.13698 0.06343 0.13529 0.06528 0.13411 0.06782 C 0.13216 0.07222 0.13073 0.07731 0.12891 0.08194 L 0.125 0.0912 C 0.12435 0.09653 0.12174 0.11227 0.125 0.11713 C 0.12669 0.11968 0.1293 0.11551 0.13151 0.11458 C 0.13932 0.10093 0.13112 0.11412 0.14206 0.10069 C 0.1444 0.09768 0.14635 0.09421 0.1487 0.0912 C 0.1543 0.08426 0.15391 0.08495 0.15911 0.08194 C 0.16042 0.07963 0.16159 0.07292 0.16315 0.07477 C 0.16523 0.07778 0.16289 0.08495 0.16445 0.08889 C 0.16549 0.09143 0.16784 0.09097 0.16966 0.0912 C 0.17539 0.09236 0.18112 0.09282 0.18685 0.09352 C 0.18633 0.09838 0.18737 0.1044 0.18542 0.10764 C 0.18437 0.10972 0.18229 0.10324 0.18281 0.10069 C 0.18398 0.09537 0.18711 0.09259 0.18945 0.08889 C 0.1944 0.08102 0.19909 0.07523 0.20521 0.07014 C 0.20859 0.06736 0.21237 0.0662 0.21575 0.06319 C 0.21992 0.05926 0.22357 0.05347 0.2276 0.04907 C 0.24049 0.03472 0.23359 0.04375 0.2487 0.03032 C 0.25273 0.02685 0.25651 0.02222 0.26055 0.01875 C 0.26341 0.01597 0.26667 0.01412 0.26966 0.01157 C 0.275 0.00718 0.28555 -0.00232 0.28555 -0.00232 C 0.28594 2.22222E-06 0.28724 0.00231 0.28685 0.00463 C 0.28607 0.00949 0.27734 0.02384 0.2763 0.02569 L 0.26836 0.03981 L 0.26445 0.04676 C 0.26354 0.04838 0.2625 0.04954 0.26185 0.05139 C 0.25846 0.06042 0.26029 0.05648 0.25651 0.06319 C 0.25703 0.06782 0.2556 0.07477 0.25781 0.07731 C 0.25976 0.07917 0.26133 0.07245 0.26315 0.07014 C 0.27357 0.05718 0.2681 0.06597 0.275 0.0537 C 0.27578 0.05694 0.27747 0.05972 0.2776 0.06319 C 0.27786 0.07245 0.27734 0.08218 0.2763 0.0912 C 0.27604 0.09352 0.27448 0.09421 0.2737 0.09583 C 0.27226 0.09884 0.27122 0.10255 0.26966 0.10532 C 0.26862 0.10741 0.26693 0.10833 0.26575 0.10995 C 0.26484 0.11134 0.26393 0.11319 0.26315 0.11458 C 0.26354 0.11713 0.2638 0.11944 0.26445 0.12176 C 0.27044 0.14306 0.27617 0.12639 0.29466 0.12176 C 0.29635 0.09745 0.2931 0.10648 0.30391 0.09352 C 0.30521 0.09213 0.30638 0.08981 0.30781 0.08889 L 0.31575 0.08426 C 0.31667 0.08657 0.31797 0.08843 0.31836 0.0912 C 0.32226 0.11643 0.31641 0.10393 0.32239 0.11458 C 0.33112 0.11065 0.32422 0.11435 0.33411 0.10764 C 0.33542 0.10671 0.33685 0.10648 0.33815 0.10532 C 0.34128 0.10255 0.34414 0.09861 0.34739 0.09583 C 0.34896 0.09468 0.35091 0.09444 0.3526 0.09352 C 0.35521 0.09213 0.35781 0.09051 0.36055 0.08889 C 0.37083 0.075 0.36029 0.08796 0.37239 0.07731 C 0.3737 0.07593 0.37487 0.07384 0.3763 0.07245 C 0.38555 0.06366 0.38398 0.06481 0.39075 0.06088 C 0.39687 0.07731 0.39128 0.05995 0.39466 0.09583 C 0.39518 0.10093 0.39661 0.10509 0.39739 0.10995 L 0.3987 0.11944 C 0.40039 0.11782 0.40234 0.11667 0.40391 0.11458 C 0.40547 0.11273 0.40638 0.10972 0.40781 0.10764 C 0.40911 0.10579 0.41055 0.10463 0.41185 0.10301 C 0.41601 0.09745 0.41875 0.09282 0.4237 0.08889 C 0.43398 0.08056 0.42864 0.08819 0.43685 0.07963 C 0.43958 0.07662 0.44336 0.07523 0.44466 0.07014 L 0.44609 0.06551 L 0.44609 0.06551" pathEditMode="relative" ptsTypes="AAAAAAAAAAAAAAAAAAAAAAAAAAAAAAAAAAAAAAAAAAAAAAAAAAAAAAAAAAAAAAAAAAAAAAAAAAAAAAAAAAAAAAAAAAAAAA">
                                      <p:cBhvr>
                                        <p:cTn id="12" dur="2500" fill="hold"/>
                                        <p:tgtEl>
                                          <p:spTgt spid="10"/>
                                        </p:tgtEl>
                                        <p:attrNameLst>
                                          <p:attrName>ppt_x</p:attrName>
                                          <p:attrName>ppt_y</p:attrName>
                                        </p:attrNameLst>
                                      </p:cBhvr>
                                    </p:animMotion>
                                  </p:childTnLst>
                                </p:cTn>
                              </p:par>
                              <p:par>
                                <p:cTn id="13" presetID="10" presetClass="exit" presetSubtype="0" fill="hold" nodeType="withEffect">
                                  <p:stCondLst>
                                    <p:cond delay="2250"/>
                                  </p:stCondLst>
                                  <p:childTnLst>
                                    <p:animEffect transition="out" filter="fade">
                                      <p:cBhvr>
                                        <p:cTn id="14" dur="250"/>
                                        <p:tgtEl>
                                          <p:spTgt spid="10"/>
                                        </p:tgtEl>
                                      </p:cBhvr>
                                    </p:animEffect>
                                    <p:set>
                                      <p:cBhvr>
                                        <p:cTn id="1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10036" y="1731189"/>
            <a:ext cx="2195086" cy="2017207"/>
            <a:chOff x="3310036" y="1731189"/>
            <a:chExt cx="2195086" cy="2017207"/>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l="18249"/>
            <a:stretch>
              <a:fillRect/>
            </a:stretch>
          </p:blipFill>
          <p:spPr>
            <a:xfrm flipH="1">
              <a:off x="3310036" y="1731189"/>
              <a:ext cx="2195086" cy="2017207"/>
            </a:xfrm>
            <a:prstGeom prst="rect">
              <a:avLst/>
            </a:prstGeom>
          </p:spPr>
        </p:pic>
        <p:sp>
          <p:nvSpPr>
            <p:cNvPr id="4" name="文本框 3"/>
            <p:cNvSpPr txBox="1"/>
            <p:nvPr/>
          </p:nvSpPr>
          <p:spPr>
            <a:xfrm>
              <a:off x="3479333" y="1934013"/>
              <a:ext cx="1538883" cy="1203215"/>
            </a:xfrm>
            <a:prstGeom prst="rect">
              <a:avLst/>
            </a:prstGeom>
            <a:noFill/>
          </p:spPr>
          <p:txBody>
            <a:bodyPr vert="eaVert" wrap="none" rtlCol="0">
              <a:spAutoFit/>
            </a:bodyPr>
            <a:lstStyle/>
            <a:p>
              <a:r>
                <a:rPr lang="zh-CN" altLang="en-US" sz="8800" b="1">
                  <a:latin typeface="方正黄草简体" panose="03000509000000000000" pitchFamily="65" charset="-122"/>
                  <a:ea typeface="方正黄草简体" panose="03000509000000000000" pitchFamily="65" charset="-122"/>
                </a:rPr>
                <a:t>壹</a:t>
              </a:r>
            </a:p>
          </p:txBody>
        </p:sp>
      </p:grpSp>
      <p:sp>
        <p:nvSpPr>
          <p:cNvPr id="5" name="文本框 4"/>
          <p:cNvSpPr txBox="1"/>
          <p:nvPr/>
        </p:nvSpPr>
        <p:spPr>
          <a:xfrm>
            <a:off x="5229717" y="2179035"/>
            <a:ext cx="3579826" cy="769441"/>
          </a:xfrm>
          <a:prstGeom prst="rect">
            <a:avLst/>
          </a:prstGeom>
          <a:noFill/>
        </p:spPr>
        <p:txBody>
          <a:bodyPr wrap="none" rtlCol="0">
            <a:spAutoFit/>
          </a:bodyPr>
          <a:lstStyle/>
          <a:p>
            <a:pPr algn="ctr"/>
            <a:r>
              <a:rPr lang="zh-CN" altLang="en-US" sz="4400" b="1">
                <a:latin typeface="方正黄草简体" panose="03000509000000000000" pitchFamily="65" charset="-122"/>
                <a:ea typeface="方正黄草简体" panose="03000509000000000000" pitchFamily="65" charset="-122"/>
              </a:rPr>
              <a:t>全年工作概述</a:t>
            </a:r>
          </a:p>
        </p:txBody>
      </p:sp>
      <p:sp>
        <p:nvSpPr>
          <p:cNvPr id="6" name="文本框 5"/>
          <p:cNvSpPr txBox="1"/>
          <p:nvPr/>
        </p:nvSpPr>
        <p:spPr>
          <a:xfrm>
            <a:off x="5324294" y="2959292"/>
            <a:ext cx="3390673" cy="338554"/>
          </a:xfrm>
          <a:prstGeom prst="rect">
            <a:avLst/>
          </a:prstGeom>
          <a:noFill/>
        </p:spPr>
        <p:txBody>
          <a:bodyPr wrap="none" rtlCol="0">
            <a:spAutoFit/>
          </a:bodyPr>
          <a:lstStyle/>
          <a:p>
            <a:pPr algn="ctr"/>
            <a:r>
              <a:rPr lang="en-US" altLang="zh-CN" sz="1600">
                <a:latin typeface="方正黄草简体" panose="03000509000000000000" pitchFamily="65" charset="-122"/>
                <a:ea typeface="方正黄草简体" panose="03000509000000000000" pitchFamily="65" charset="-122"/>
              </a:rPr>
              <a:t>201X</a:t>
            </a:r>
            <a:r>
              <a:rPr lang="zh-CN" altLang="en-US" sz="1600">
                <a:latin typeface="方正黄草简体" panose="03000509000000000000" pitchFamily="65" charset="-122"/>
                <a:ea typeface="方正黄草简体" panose="03000509000000000000" pitchFamily="65" charset="-122"/>
              </a:rPr>
              <a:t>详细介绍介绍这一年的工作情况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壹</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全年工作概述</a:t>
            </a:r>
          </a:p>
        </p:txBody>
      </p:sp>
      <p:pic>
        <p:nvPicPr>
          <p:cNvPr id="10" name="图片 9"/>
          <p:cNvPicPr>
            <a:picLocks noChangeAspect="1"/>
          </p:cNvPicPr>
          <p:nvPr/>
        </p:nvPicPr>
        <p:blipFill>
          <a:blip r:embed="rId2"/>
          <a:stretch>
            <a:fillRect/>
          </a:stretch>
        </p:blipFill>
        <p:spPr>
          <a:xfrm>
            <a:off x="2169835" y="885826"/>
            <a:ext cx="7852329" cy="2901948"/>
          </a:xfrm>
          <a:prstGeom prst="rect">
            <a:avLst/>
          </a:prstGeom>
        </p:spPr>
      </p:pic>
      <p:grpSp>
        <p:nvGrpSpPr>
          <p:cNvPr id="4" name="组合 3"/>
          <p:cNvGrpSpPr/>
          <p:nvPr/>
        </p:nvGrpSpPr>
        <p:grpSpPr>
          <a:xfrm>
            <a:off x="2334935" y="3681968"/>
            <a:ext cx="8358465" cy="1226490"/>
            <a:chOff x="2334935" y="3681968"/>
            <a:chExt cx="8358465" cy="1226490"/>
          </a:xfrm>
        </p:grpSpPr>
        <p:sp>
          <p:nvSpPr>
            <p:cNvPr id="11" name="文本框 10"/>
            <p:cNvSpPr txBox="1"/>
            <p:nvPr/>
          </p:nvSpPr>
          <p:spPr>
            <a:xfrm>
              <a:off x="2334935" y="4051300"/>
              <a:ext cx="8358465" cy="857158"/>
            </a:xfrm>
            <a:prstGeom prst="rect">
              <a:avLst/>
            </a:prstGeom>
            <a:noFill/>
          </p:spPr>
          <p:txBody>
            <a:bodyPr wrap="square" rtlCol="0">
              <a:spAutoFit/>
            </a:bodyPr>
            <a:lstStyle/>
            <a:p>
              <a:pPr algn="just">
                <a:lnSpc>
                  <a:spcPct val="120000"/>
                </a:lnSpc>
              </a:pPr>
              <a:r>
                <a:rPr lang="zh-CN" altLang="en-US" sz="1400">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我们全体员工仍然保持原有的团队精神，一年来通过对原材料进厂到产品出厂进行全过程的质量控制，努力确保发出产品质量。</a:t>
              </a:r>
            </a:p>
          </p:txBody>
        </p:sp>
        <p:sp>
          <p:nvSpPr>
            <p:cNvPr id="12" name="文本框 11"/>
            <p:cNvSpPr txBox="1"/>
            <p:nvPr/>
          </p:nvSpPr>
          <p:spPr>
            <a:xfrm>
              <a:off x="2334935" y="3681968"/>
              <a:ext cx="1107996" cy="369332"/>
            </a:xfrm>
            <a:prstGeom prst="rect">
              <a:avLst/>
            </a:prstGeom>
            <a:noFill/>
          </p:spPr>
          <p:txBody>
            <a:bodyPr wrap="none" rtlCol="0">
              <a:spAutoFit/>
            </a:bodyPr>
            <a:lstStyle/>
            <a:p>
              <a:pPr algn="ctr"/>
              <a:r>
                <a:rPr lang="zh-CN" altLang="en-US" b="1">
                  <a:latin typeface="方正黄草简体" panose="03000509000000000000" pitchFamily="65" charset="-122"/>
                  <a:ea typeface="方正黄草简体" panose="03000509000000000000" pitchFamily="65" charset="-122"/>
                </a:rPr>
                <a:t>工作概述</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壹</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全年工作概述</a:t>
            </a:r>
          </a:p>
        </p:txBody>
      </p:sp>
      <p:pic>
        <p:nvPicPr>
          <p:cNvPr id="7" name="图片 6"/>
          <p:cNvPicPr>
            <a:picLocks noChangeAspect="1"/>
          </p:cNvPicPr>
          <p:nvPr/>
        </p:nvPicPr>
        <p:blipFill>
          <a:blip r:embed="rId2"/>
          <a:stretch>
            <a:fillRect/>
          </a:stretch>
        </p:blipFill>
        <p:spPr>
          <a:xfrm>
            <a:off x="1485267" y="890823"/>
            <a:ext cx="2871465" cy="4822354"/>
          </a:xfrm>
          <a:prstGeom prst="rect">
            <a:avLst/>
          </a:prstGeom>
        </p:spPr>
      </p:pic>
      <p:grpSp>
        <p:nvGrpSpPr>
          <p:cNvPr id="4" name="组合 3"/>
          <p:cNvGrpSpPr/>
          <p:nvPr/>
        </p:nvGrpSpPr>
        <p:grpSpPr>
          <a:xfrm>
            <a:off x="4356316" y="1472826"/>
            <a:ext cx="6692684" cy="1043668"/>
            <a:chOff x="4356316" y="1472826"/>
            <a:chExt cx="6692684" cy="1043668"/>
          </a:xfrm>
        </p:grpSpPr>
        <p:sp>
          <p:nvSpPr>
            <p:cNvPr id="8" name="文本框 7"/>
            <p:cNvSpPr txBox="1"/>
            <p:nvPr/>
          </p:nvSpPr>
          <p:spPr>
            <a:xfrm>
              <a:off x="4356316" y="1472826"/>
              <a:ext cx="1422184" cy="461665"/>
            </a:xfrm>
            <a:prstGeom prst="rect">
              <a:avLst/>
            </a:prstGeom>
            <a:noFill/>
          </p:spPr>
          <p:txBody>
            <a:bodyPr wrap="none" rtlCol="0">
              <a:spAutoFit/>
            </a:bodyPr>
            <a:lstStyle/>
            <a:p>
              <a:pPr algn="ctr"/>
              <a:r>
                <a:rPr lang="zh-CN" altLang="en-US" sz="2400" b="1">
                  <a:latin typeface="方正黄草简体" panose="03000509000000000000" pitchFamily="65" charset="-122"/>
                  <a:ea typeface="方正黄草简体" panose="03000509000000000000" pitchFamily="65" charset="-122"/>
                </a:rPr>
                <a:t>第一季度</a:t>
              </a:r>
            </a:p>
          </p:txBody>
        </p:sp>
        <p:sp>
          <p:nvSpPr>
            <p:cNvPr id="9" name="矩形 8"/>
            <p:cNvSpPr/>
            <p:nvPr/>
          </p:nvSpPr>
          <p:spPr>
            <a:xfrm>
              <a:off x="4356316" y="1993274"/>
              <a:ext cx="6692684" cy="523220"/>
            </a:xfrm>
            <a:prstGeom prst="rect">
              <a:avLst/>
            </a:prstGeom>
          </p:spPr>
          <p:txBody>
            <a:bodyPr wrap="square">
              <a:spAutoFit/>
            </a:bodyPr>
            <a:lstStyle/>
            <a:p>
              <a:r>
                <a:rPr lang="zh-CN" altLang="en-US" sz="1400">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全年小结在公司总经理室支持和关怀下，在公司各部门及生产部员工的大力配合下总结这一年来的质检部的工作，我们全体员工仍然保持原有的团队精神</a:t>
              </a:r>
              <a:endParaRPr lang="zh-CN" altLang="en-US" sz="1400"/>
            </a:p>
          </p:txBody>
        </p:sp>
      </p:grpSp>
      <p:grpSp>
        <p:nvGrpSpPr>
          <p:cNvPr id="5" name="组合 4"/>
          <p:cNvGrpSpPr/>
          <p:nvPr/>
        </p:nvGrpSpPr>
        <p:grpSpPr>
          <a:xfrm>
            <a:off x="5005927" y="2771926"/>
            <a:ext cx="4355787" cy="536750"/>
            <a:chOff x="5005927" y="2771926"/>
            <a:chExt cx="4355787" cy="536750"/>
          </a:xfrm>
        </p:grpSpPr>
        <p:sp>
          <p:nvSpPr>
            <p:cNvPr id="30" name="矩形 29"/>
            <p:cNvSpPr/>
            <p:nvPr/>
          </p:nvSpPr>
          <p:spPr>
            <a:xfrm>
              <a:off x="5562502" y="2809469"/>
              <a:ext cx="3799212" cy="461665"/>
            </a:xfrm>
            <a:prstGeom prst="rect">
              <a:avLst/>
            </a:prstGeom>
          </p:spPr>
          <p:txBody>
            <a:bodyPr wrap="square">
              <a:spAutoFit/>
            </a:bodyPr>
            <a:lstStyle/>
            <a:p>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5" name="组合 34"/>
            <p:cNvGrpSpPr/>
            <p:nvPr/>
          </p:nvGrpSpPr>
          <p:grpSpPr>
            <a:xfrm>
              <a:off x="5005927" y="2771926"/>
              <a:ext cx="542460" cy="536750"/>
              <a:chOff x="4449064" y="4695886"/>
              <a:chExt cx="542460" cy="53675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4" name="文本框 33"/>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6" name="组合 5"/>
          <p:cNvGrpSpPr/>
          <p:nvPr/>
        </p:nvGrpSpPr>
        <p:grpSpPr>
          <a:xfrm>
            <a:off x="5005927" y="3484302"/>
            <a:ext cx="4362138" cy="536750"/>
            <a:chOff x="5005927" y="3484302"/>
            <a:chExt cx="4362138" cy="536750"/>
          </a:xfrm>
        </p:grpSpPr>
        <p:sp>
          <p:nvSpPr>
            <p:cNvPr id="31" name="矩形 30"/>
            <p:cNvSpPr/>
            <p:nvPr/>
          </p:nvSpPr>
          <p:spPr>
            <a:xfrm>
              <a:off x="5568853" y="3525255"/>
              <a:ext cx="3799212" cy="461665"/>
            </a:xfrm>
            <a:prstGeom prst="rect">
              <a:avLst/>
            </a:prstGeom>
          </p:spPr>
          <p:txBody>
            <a:bodyPr wrap="square">
              <a:spAutoFit/>
            </a:bodyPr>
            <a:lstStyle/>
            <a:p>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6" name="组合 35"/>
            <p:cNvGrpSpPr/>
            <p:nvPr/>
          </p:nvGrpSpPr>
          <p:grpSpPr>
            <a:xfrm>
              <a:off x="5005927" y="3484302"/>
              <a:ext cx="542460" cy="536750"/>
              <a:chOff x="4449064" y="4695886"/>
              <a:chExt cx="542460" cy="53675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38" name="文本框 37"/>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10" name="组合 9"/>
          <p:cNvGrpSpPr/>
          <p:nvPr/>
        </p:nvGrpSpPr>
        <p:grpSpPr>
          <a:xfrm>
            <a:off x="5005927" y="4196678"/>
            <a:ext cx="4362138" cy="536750"/>
            <a:chOff x="5005927" y="4196678"/>
            <a:chExt cx="4362138" cy="536750"/>
          </a:xfrm>
        </p:grpSpPr>
        <p:sp>
          <p:nvSpPr>
            <p:cNvPr id="32" name="矩形 31"/>
            <p:cNvSpPr/>
            <p:nvPr/>
          </p:nvSpPr>
          <p:spPr>
            <a:xfrm>
              <a:off x="5568853" y="4234221"/>
              <a:ext cx="3799212" cy="461665"/>
            </a:xfrm>
            <a:prstGeom prst="rect">
              <a:avLst/>
            </a:prstGeom>
          </p:spPr>
          <p:txBody>
            <a:bodyPr wrap="square">
              <a:spAutoFit/>
            </a:bodyPr>
            <a:lstStyle/>
            <a:p>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39" name="组合 38"/>
            <p:cNvGrpSpPr/>
            <p:nvPr/>
          </p:nvGrpSpPr>
          <p:grpSpPr>
            <a:xfrm>
              <a:off x="5005927" y="4196678"/>
              <a:ext cx="542460" cy="536750"/>
              <a:chOff x="4449064" y="4695886"/>
              <a:chExt cx="542460" cy="53675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41" name="文本框 40"/>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3</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2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par>
                                <p:cTn id="19" presetID="22" presetClass="entr" presetSubtype="8"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壹</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全年工作概述</a:t>
            </a:r>
          </a:p>
        </p:txBody>
      </p:sp>
      <p:grpSp>
        <p:nvGrpSpPr>
          <p:cNvPr id="13" name="组合 12"/>
          <p:cNvGrpSpPr/>
          <p:nvPr/>
        </p:nvGrpSpPr>
        <p:grpSpPr>
          <a:xfrm>
            <a:off x="2429329" y="1457040"/>
            <a:ext cx="3060700" cy="612140"/>
            <a:chOff x="2755900" y="1271440"/>
            <a:chExt cx="3060700" cy="61214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1271440"/>
              <a:ext cx="3060700" cy="612140"/>
            </a:xfrm>
            <a:prstGeom prst="rect">
              <a:avLst/>
            </a:prstGeom>
          </p:spPr>
        </p:pic>
        <p:sp>
          <p:nvSpPr>
            <p:cNvPr id="9" name="文本框 8"/>
            <p:cNvSpPr txBox="1"/>
            <p:nvPr/>
          </p:nvSpPr>
          <p:spPr>
            <a:xfrm>
              <a:off x="3187700" y="1373916"/>
              <a:ext cx="1422184" cy="461665"/>
            </a:xfrm>
            <a:prstGeom prst="rect">
              <a:avLst/>
            </a:prstGeom>
            <a:noFill/>
          </p:spPr>
          <p:txBody>
            <a:bodyPr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第二季度</a:t>
              </a:r>
            </a:p>
          </p:txBody>
        </p:sp>
      </p:gr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599" y="3022490"/>
            <a:ext cx="1111201" cy="733307"/>
          </a:xfrm>
          <a:prstGeom prst="rect">
            <a:avLst/>
          </a:prstGeom>
        </p:spPr>
      </p:pic>
      <p:sp>
        <p:nvSpPr>
          <p:cNvPr id="12" name="文本框 11"/>
          <p:cNvSpPr txBox="1"/>
          <p:nvPr/>
        </p:nvSpPr>
        <p:spPr>
          <a:xfrm>
            <a:off x="2498272" y="2318118"/>
            <a:ext cx="7077528" cy="867930"/>
          </a:xfrm>
          <a:prstGeom prst="rect">
            <a:avLst/>
          </a:prstGeom>
          <a:noFill/>
        </p:spPr>
        <p:txBody>
          <a:bodyPr wrap="square" rtlCol="0">
            <a:spAutoFit/>
          </a:bodyPr>
          <a:lstStyle/>
          <a:p>
            <a:pPr algn="just">
              <a:lnSpc>
                <a:spcPct val="120000"/>
              </a:lnSpc>
            </a:pPr>
            <a:r>
              <a:rPr lang="zh-CN" altLang="en-US" sz="1400">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我们全体员工仍然保持原有的团队精神，一年来通过对原材料进厂到产品出厂进行全过程的质量控制，努力确保发出产品质量。</a:t>
            </a:r>
          </a:p>
        </p:txBody>
      </p:sp>
      <p:grpSp>
        <p:nvGrpSpPr>
          <p:cNvPr id="4" name="组合 3"/>
          <p:cNvGrpSpPr/>
          <p:nvPr/>
        </p:nvGrpSpPr>
        <p:grpSpPr>
          <a:xfrm>
            <a:off x="2861129" y="3780816"/>
            <a:ext cx="6174609" cy="696224"/>
            <a:chOff x="2861129" y="3780816"/>
            <a:chExt cx="6174609" cy="696224"/>
          </a:xfrm>
        </p:grpSpPr>
        <p:sp>
          <p:nvSpPr>
            <p:cNvPr id="20" name="矩形 19"/>
            <p:cNvSpPr/>
            <p:nvPr/>
          </p:nvSpPr>
          <p:spPr>
            <a:xfrm>
              <a:off x="3411719" y="3830709"/>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sp>
          <p:nvSpPr>
            <p:cNvPr id="21" name="矩形 20"/>
            <p:cNvSpPr/>
            <p:nvPr/>
          </p:nvSpPr>
          <p:spPr>
            <a:xfrm>
              <a:off x="6682730" y="3824360"/>
              <a:ext cx="2353008" cy="646331"/>
            </a:xfrm>
            <a:prstGeom prst="rect">
              <a:avLst/>
            </a:prstGeom>
          </p:spPr>
          <p:txBody>
            <a:bodyPr wrap="square">
              <a:spAutoFit/>
            </a:bodyPr>
            <a:lstStyle/>
            <a:p>
              <a:pPr algn="just"/>
              <a:r>
                <a:rPr lang="zh-CN" altLang="en-US" sz="1200">
                  <a:latin typeface="方正黄草简体" panose="03000509000000000000" pitchFamily="65" charset="-122"/>
                  <a:ea typeface="方正黄草简体" panose="03000509000000000000" pitchFamily="65" charset="-122"/>
                </a:rPr>
                <a:t>总结这一年来的质检部的工作，我们全体员工仍然保持原有的团队精神</a:t>
              </a:r>
              <a:endParaRPr lang="zh-CN" altLang="en-US" sz="1200"/>
            </a:p>
          </p:txBody>
        </p:sp>
        <p:grpSp>
          <p:nvGrpSpPr>
            <p:cNvPr id="22" name="组合 21"/>
            <p:cNvGrpSpPr/>
            <p:nvPr/>
          </p:nvGrpSpPr>
          <p:grpSpPr>
            <a:xfrm>
              <a:off x="2861129" y="3780816"/>
              <a:ext cx="542460" cy="536750"/>
              <a:chOff x="4449064" y="4695886"/>
              <a:chExt cx="542460" cy="53675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24" name="文本框 23"/>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nvGrpSpPr>
            <p:cNvPr id="25" name="组合 24"/>
            <p:cNvGrpSpPr/>
            <p:nvPr/>
          </p:nvGrpSpPr>
          <p:grpSpPr>
            <a:xfrm>
              <a:off x="6156613" y="3821745"/>
              <a:ext cx="542460" cy="536750"/>
              <a:chOff x="4449064" y="4695886"/>
              <a:chExt cx="542460" cy="536750"/>
            </a:xfrm>
          </p:grpSpPr>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27" name="文本框 26"/>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750"/>
                                        <p:tgtEl>
                                          <p:spTgt spid="1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692958" y="3811064"/>
            <a:ext cx="6425741" cy="2371550"/>
          </a:xfrm>
          <a:prstGeom prst="rect">
            <a:avLst/>
          </a:prstGeom>
        </p:spPr>
      </p:pic>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壹</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全年工作概述</a:t>
            </a:r>
          </a:p>
        </p:txBody>
      </p:sp>
      <p:sp>
        <p:nvSpPr>
          <p:cNvPr id="6" name="文本框 5"/>
          <p:cNvSpPr txBox="1"/>
          <p:nvPr/>
        </p:nvSpPr>
        <p:spPr>
          <a:xfrm>
            <a:off x="2685282" y="3552532"/>
            <a:ext cx="1422185" cy="461665"/>
          </a:xfrm>
          <a:prstGeom prst="rect">
            <a:avLst/>
          </a:prstGeom>
          <a:noFill/>
        </p:spPr>
        <p:txBody>
          <a:bodyPr wrap="none" rtlCol="0">
            <a:spAutoFit/>
          </a:bodyPr>
          <a:lstStyle/>
          <a:p>
            <a:pPr algn="ctr"/>
            <a:r>
              <a:rPr lang="zh-CN" altLang="en-US" sz="2400" b="1">
                <a:latin typeface="方正黄草简体" panose="03000509000000000000" pitchFamily="65" charset="-122"/>
                <a:ea typeface="方正黄草简体" panose="03000509000000000000" pitchFamily="65" charset="-122"/>
              </a:rPr>
              <a:t>第三季度</a:t>
            </a:r>
          </a:p>
        </p:txBody>
      </p:sp>
      <p:grpSp>
        <p:nvGrpSpPr>
          <p:cNvPr id="4" name="组合 3"/>
          <p:cNvGrpSpPr/>
          <p:nvPr/>
        </p:nvGrpSpPr>
        <p:grpSpPr>
          <a:xfrm>
            <a:off x="3713754" y="1742767"/>
            <a:ext cx="6968759" cy="1420455"/>
            <a:chOff x="3713754" y="1742767"/>
            <a:chExt cx="6968759" cy="1420455"/>
          </a:xfrm>
        </p:grpSpPr>
        <p:sp>
          <p:nvSpPr>
            <p:cNvPr id="9" name="文本框 8"/>
            <p:cNvSpPr txBox="1"/>
            <p:nvPr/>
          </p:nvSpPr>
          <p:spPr>
            <a:xfrm>
              <a:off x="3713754" y="1742767"/>
              <a:ext cx="6354540" cy="609398"/>
            </a:xfrm>
            <a:prstGeom prst="rect">
              <a:avLst/>
            </a:prstGeom>
            <a:noFill/>
          </p:spPr>
          <p:txBody>
            <a:bodyPr wrap="square" rtlCol="0">
              <a:spAutoFit/>
            </a:bodyPr>
            <a:lstStyle/>
            <a:p>
              <a:pPr algn="just">
                <a:lnSpc>
                  <a:spcPct val="120000"/>
                </a:lnSpc>
              </a:pPr>
              <a:r>
                <a:rPr lang="zh-CN" altLang="en-US" sz="1400">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a:t>
              </a:r>
            </a:p>
          </p:txBody>
        </p:sp>
        <p:sp>
          <p:nvSpPr>
            <p:cNvPr id="11" name="矩形 10"/>
            <p:cNvSpPr/>
            <p:nvPr/>
          </p:nvSpPr>
          <p:spPr>
            <a:xfrm>
              <a:off x="4002858" y="2553824"/>
              <a:ext cx="6679655" cy="609398"/>
            </a:xfrm>
            <a:prstGeom prst="rect">
              <a:avLst/>
            </a:prstGeom>
          </p:spPr>
          <p:txBody>
            <a:bodyPr wrap="square">
              <a:spAutoFit/>
            </a:bodyPr>
            <a:lstStyle/>
            <a:p>
              <a:pPr algn="just">
                <a:lnSpc>
                  <a:spcPct val="120000"/>
                </a:lnSpc>
              </a:pPr>
              <a:r>
                <a:rPr lang="zh-CN" altLang="en-US" sz="1400">
                  <a:latin typeface="方正黄草简体" panose="03000509000000000000" pitchFamily="65" charset="-122"/>
                  <a:ea typeface="方正黄草简体" panose="03000509000000000000" pitchFamily="65" charset="-122"/>
                </a:rPr>
                <a:t>我们全体员工仍然保持原有的团队精神，一年来通过对原材料进厂到产品出厂进行全过程的质量控制，努力确保发出产品质量。</a:t>
              </a:r>
            </a:p>
          </p:txBody>
        </p:sp>
      </p:gr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740" y="1883580"/>
            <a:ext cx="1846035" cy="12126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750"/>
                                        <p:tgtEl>
                                          <p:spTgt spid="4"/>
                                        </p:tgtEl>
                                      </p:cBhvr>
                                    </p:animEffect>
                                  </p:childTnLst>
                                </p:cTn>
                              </p:par>
                              <p:par>
                                <p:cTn id="18" presetID="10" presetClass="entr" presetSubtype="0"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791820" y="1228740"/>
            <a:ext cx="1270000" cy="3810000"/>
            <a:chOff x="8457991" y="1306637"/>
            <a:chExt cx="1270000" cy="381000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1" y="1306637"/>
              <a:ext cx="1270000" cy="3810000"/>
            </a:xfrm>
            <a:prstGeom prst="rect">
              <a:avLst/>
            </a:prstGeom>
          </p:spPr>
        </p:pic>
        <p:sp>
          <p:nvSpPr>
            <p:cNvPr id="6" name="文本框 5"/>
            <p:cNvSpPr txBox="1"/>
            <p:nvPr/>
          </p:nvSpPr>
          <p:spPr>
            <a:xfrm>
              <a:off x="8859534" y="2354862"/>
              <a:ext cx="553998" cy="1304203"/>
            </a:xfrm>
            <a:prstGeom prst="rect">
              <a:avLst/>
            </a:prstGeom>
            <a:noFill/>
          </p:spPr>
          <p:txBody>
            <a:bodyPr vert="eaVert" wrap="none" rtlCol="0">
              <a:spAutoFit/>
            </a:bodyPr>
            <a:lstStyle/>
            <a:p>
              <a:r>
                <a:rPr lang="zh-CN" altLang="en-US" sz="2400" b="1">
                  <a:solidFill>
                    <a:srgbClr val="E44459"/>
                  </a:solidFill>
                  <a:latin typeface="方正黄草简体" panose="03000509000000000000" pitchFamily="65" charset="-122"/>
                  <a:ea typeface="方正黄草简体" panose="03000509000000000000" pitchFamily="65" charset="-122"/>
                </a:rPr>
                <a:t>第四季度</a:t>
              </a:r>
            </a:p>
          </p:txBody>
        </p:sp>
      </p:grpSp>
      <p:sp>
        <p:nvSpPr>
          <p:cNvPr id="2" name="文本框 1"/>
          <p:cNvSpPr txBox="1"/>
          <p:nvPr/>
        </p:nvSpPr>
        <p:spPr>
          <a:xfrm>
            <a:off x="282654" y="703385"/>
            <a:ext cx="750526" cy="769441"/>
          </a:xfrm>
          <a:prstGeom prst="rect">
            <a:avLst/>
          </a:prstGeom>
          <a:noFill/>
        </p:spPr>
        <p:txBody>
          <a:bodyPr wrap="square" rtlCol="0">
            <a:spAutoFit/>
          </a:bodyPr>
          <a:lstStyle/>
          <a:p>
            <a:pPr algn="ctr"/>
            <a:r>
              <a:rPr lang="zh-CN" altLang="en-US" sz="4400" b="1">
                <a:latin typeface="方正黄草简体" panose="03000509000000000000" pitchFamily="65" charset="-122"/>
                <a:ea typeface="方正黄草简体" panose="03000509000000000000" pitchFamily="65" charset="-122"/>
              </a:rPr>
              <a:t>壹</a:t>
            </a:r>
          </a:p>
        </p:txBody>
      </p:sp>
      <p:sp>
        <p:nvSpPr>
          <p:cNvPr id="3" name="文本框 2"/>
          <p:cNvSpPr txBox="1"/>
          <p:nvPr/>
        </p:nvSpPr>
        <p:spPr>
          <a:xfrm>
            <a:off x="350140" y="1883580"/>
            <a:ext cx="615553" cy="2246769"/>
          </a:xfrm>
          <a:prstGeom prst="rect">
            <a:avLst/>
          </a:prstGeom>
          <a:noFill/>
        </p:spPr>
        <p:txBody>
          <a:bodyPr vert="eaVert" wrap="none" rtlCol="0">
            <a:spAutoFit/>
          </a:bodyPr>
          <a:lstStyle/>
          <a:p>
            <a:r>
              <a:rPr lang="zh-CN" altLang="en-US" sz="2800">
                <a:latin typeface="方正黄草简体" panose="03000509000000000000" pitchFamily="65" charset="-122"/>
                <a:ea typeface="方正黄草简体" panose="03000509000000000000" pitchFamily="65" charset="-122"/>
              </a:rPr>
              <a:t>全年工作概述</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485" y="3494216"/>
            <a:ext cx="1190533" cy="1102184"/>
          </a:xfrm>
          <a:prstGeom prst="rect">
            <a:avLst/>
          </a:prstGeom>
        </p:spPr>
      </p:pic>
      <p:sp>
        <p:nvSpPr>
          <p:cNvPr id="7" name="文本框 6"/>
          <p:cNvSpPr txBox="1"/>
          <p:nvPr/>
        </p:nvSpPr>
        <p:spPr>
          <a:xfrm>
            <a:off x="5983538" y="1228741"/>
            <a:ext cx="2677656" cy="3554269"/>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在公司各部门及生产部员工的大力配合下，总结这一年来的质检部的工作，我们全体员工仍然保持原有的团队精神，一年来通过对原材料进厂到产品出厂进行全过程的质量控制，努力确保发出产品质量。</a:t>
            </a:r>
          </a:p>
          <a:p>
            <a:endParaRPr lang="zh-CN" altLang="en-US"/>
          </a:p>
        </p:txBody>
      </p:sp>
      <p:grpSp>
        <p:nvGrpSpPr>
          <p:cNvPr id="9" name="组合 8"/>
          <p:cNvGrpSpPr/>
          <p:nvPr/>
        </p:nvGrpSpPr>
        <p:grpSpPr>
          <a:xfrm>
            <a:off x="5022746" y="1384448"/>
            <a:ext cx="1015663" cy="3304375"/>
            <a:chOff x="5022746" y="1384448"/>
            <a:chExt cx="1015663" cy="3304375"/>
          </a:xfrm>
        </p:grpSpPr>
        <p:sp>
          <p:nvSpPr>
            <p:cNvPr id="15" name="文本框 14"/>
            <p:cNvSpPr txBox="1"/>
            <p:nvPr/>
          </p:nvSpPr>
          <p:spPr>
            <a:xfrm>
              <a:off x="5022746" y="1973039"/>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17" name="组合 16"/>
            <p:cNvGrpSpPr/>
            <p:nvPr/>
          </p:nvGrpSpPr>
          <p:grpSpPr>
            <a:xfrm>
              <a:off x="5259347" y="1384448"/>
              <a:ext cx="542460" cy="536750"/>
              <a:chOff x="4449064" y="4695886"/>
              <a:chExt cx="542460" cy="536750"/>
            </a:xfrm>
          </p:grpSpPr>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19" name="文本框 18"/>
              <p:cNvSpPr txBox="1"/>
              <p:nvPr/>
            </p:nvSpPr>
            <p:spPr>
              <a:xfrm>
                <a:off x="4568208"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1</a:t>
                </a:r>
                <a:endParaRPr lang="zh-CN" altLang="en-US" sz="2400" b="1">
                  <a:latin typeface="方正黄草简体" panose="03000509000000000000" pitchFamily="65" charset="-122"/>
                  <a:ea typeface="方正黄草简体" panose="03000509000000000000" pitchFamily="65" charset="-122"/>
                </a:endParaRPr>
              </a:p>
            </p:txBody>
          </p:sp>
        </p:grpSp>
      </p:grpSp>
      <p:grpSp>
        <p:nvGrpSpPr>
          <p:cNvPr id="10" name="组合 9"/>
          <p:cNvGrpSpPr/>
          <p:nvPr/>
        </p:nvGrpSpPr>
        <p:grpSpPr>
          <a:xfrm>
            <a:off x="3514893" y="1384448"/>
            <a:ext cx="1015663" cy="3304375"/>
            <a:chOff x="3514893" y="1384448"/>
            <a:chExt cx="1015663" cy="3304375"/>
          </a:xfrm>
        </p:grpSpPr>
        <p:sp>
          <p:nvSpPr>
            <p:cNvPr id="16" name="文本框 15"/>
            <p:cNvSpPr txBox="1"/>
            <p:nvPr/>
          </p:nvSpPr>
          <p:spPr>
            <a:xfrm>
              <a:off x="3514893" y="1973039"/>
              <a:ext cx="1015663" cy="2715784"/>
            </a:xfrm>
            <a:prstGeom prst="rect">
              <a:avLst/>
            </a:prstGeom>
            <a:noFill/>
          </p:spPr>
          <p:txBody>
            <a:bodyPr vert="eaVert" wrap="square" rtlCol="0">
              <a:spAutoFit/>
            </a:bodyPr>
            <a:lstStyle/>
            <a:p>
              <a:r>
                <a:rPr lang="zh-CN" altLang="en-US">
                  <a:latin typeface="方正黄草简体" panose="03000509000000000000" pitchFamily="65" charset="-122"/>
                  <a:ea typeface="方正黄草简体" panose="03000509000000000000" pitchFamily="65" charset="-122"/>
                </a:rPr>
                <a:t>全年小结在公司总经理室支持和关怀下，总结这一年来的质检部的工作。</a:t>
              </a:r>
            </a:p>
          </p:txBody>
        </p:sp>
        <p:grpSp>
          <p:nvGrpSpPr>
            <p:cNvPr id="20" name="组合 19"/>
            <p:cNvGrpSpPr/>
            <p:nvPr/>
          </p:nvGrpSpPr>
          <p:grpSpPr>
            <a:xfrm>
              <a:off x="3751494" y="1384448"/>
              <a:ext cx="542460" cy="536750"/>
              <a:chOff x="4449064" y="4695886"/>
              <a:chExt cx="542460" cy="53675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64" y="4695886"/>
                <a:ext cx="542460" cy="536750"/>
              </a:xfrm>
              <a:prstGeom prst="rect">
                <a:avLst/>
              </a:prstGeom>
            </p:spPr>
          </p:pic>
          <p:sp>
            <p:nvSpPr>
              <p:cNvPr id="22" name="文本框 21"/>
              <p:cNvSpPr txBox="1"/>
              <p:nvPr/>
            </p:nvSpPr>
            <p:spPr>
              <a:xfrm>
                <a:off x="4546436" y="4770971"/>
                <a:ext cx="308098" cy="461665"/>
              </a:xfrm>
              <a:prstGeom prst="rect">
                <a:avLst/>
              </a:prstGeom>
              <a:noFill/>
            </p:spPr>
            <p:txBody>
              <a:bodyPr wrap="none" rtlCol="0">
                <a:spAutoFit/>
              </a:bodyPr>
              <a:lstStyle/>
              <a:p>
                <a:pPr algn="ctr"/>
                <a:r>
                  <a:rPr lang="en-US" altLang="zh-CN" sz="2400" b="1">
                    <a:latin typeface="方正黄草简体" panose="03000509000000000000" pitchFamily="65" charset="-122"/>
                    <a:ea typeface="方正黄草简体" panose="03000509000000000000" pitchFamily="65" charset="-122"/>
                  </a:rPr>
                  <a:t>2</a:t>
                </a:r>
                <a:endParaRPr lang="zh-CN" altLang="en-US" sz="2400" b="1">
                  <a:latin typeface="方正黄草简体" panose="03000509000000000000" pitchFamily="65" charset="-122"/>
                  <a:ea typeface="方正黄草简体" panose="03000509000000000000" pitchFamily="65" charset="-122"/>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750"/>
                                        <p:tgtEl>
                                          <p:spTgt spid="9"/>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750"/>
                                        <p:tgtEl>
                                          <p:spTgt spid="10"/>
                                        </p:tgtEl>
                                      </p:cBhvr>
                                    </p:animEffect>
                                  </p:childTnLst>
                                </p:cTn>
                              </p:par>
                              <p:par>
                                <p:cTn id="20" presetID="10" presetClass="entr" presetSubtype="0" fill="hold" nodeType="withEffect">
                                  <p:stCondLst>
                                    <p:cond delay="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10036" y="1731189"/>
            <a:ext cx="2195086" cy="2017207"/>
            <a:chOff x="3310036" y="1731189"/>
            <a:chExt cx="2195086" cy="2017207"/>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l="18249"/>
            <a:stretch>
              <a:fillRect/>
            </a:stretch>
          </p:blipFill>
          <p:spPr>
            <a:xfrm flipH="1">
              <a:off x="3310036" y="1731189"/>
              <a:ext cx="2195086" cy="2017207"/>
            </a:xfrm>
            <a:prstGeom prst="rect">
              <a:avLst/>
            </a:prstGeom>
          </p:spPr>
        </p:pic>
        <p:sp>
          <p:nvSpPr>
            <p:cNvPr id="4" name="文本框 3"/>
            <p:cNvSpPr txBox="1"/>
            <p:nvPr/>
          </p:nvSpPr>
          <p:spPr>
            <a:xfrm>
              <a:off x="3479333" y="1934013"/>
              <a:ext cx="1538883" cy="1203215"/>
            </a:xfrm>
            <a:prstGeom prst="rect">
              <a:avLst/>
            </a:prstGeom>
            <a:noFill/>
          </p:spPr>
          <p:txBody>
            <a:bodyPr vert="eaVert" wrap="none" rtlCol="0">
              <a:spAutoFit/>
            </a:bodyPr>
            <a:lstStyle/>
            <a:p>
              <a:r>
                <a:rPr lang="zh-CN" altLang="en-US" sz="8800" b="1">
                  <a:latin typeface="方正黄草简体" panose="03000509000000000000" pitchFamily="65" charset="-122"/>
                  <a:ea typeface="方正黄草简体" panose="03000509000000000000" pitchFamily="65" charset="-122"/>
                </a:rPr>
                <a:t>贰</a:t>
              </a:r>
            </a:p>
          </p:txBody>
        </p:sp>
      </p:grpSp>
      <p:sp>
        <p:nvSpPr>
          <p:cNvPr id="5" name="文本框 4"/>
          <p:cNvSpPr txBox="1"/>
          <p:nvPr/>
        </p:nvSpPr>
        <p:spPr>
          <a:xfrm>
            <a:off x="5229718" y="2179035"/>
            <a:ext cx="3579826" cy="769441"/>
          </a:xfrm>
          <a:prstGeom prst="rect">
            <a:avLst/>
          </a:prstGeom>
          <a:noFill/>
        </p:spPr>
        <p:txBody>
          <a:bodyPr wrap="none" rtlCol="0">
            <a:spAutoFit/>
          </a:bodyPr>
          <a:lstStyle/>
          <a:p>
            <a:pPr algn="ctr"/>
            <a:r>
              <a:rPr lang="zh-CN" altLang="en-US" sz="4400" b="1">
                <a:latin typeface="方正黄草简体" panose="03000509000000000000" pitchFamily="65" charset="-122"/>
                <a:ea typeface="方正黄草简体" panose="03000509000000000000" pitchFamily="65" charset="-122"/>
              </a:rPr>
              <a:t>重点项目介绍</a:t>
            </a:r>
          </a:p>
        </p:txBody>
      </p:sp>
      <p:sp>
        <p:nvSpPr>
          <p:cNvPr id="6" name="文本框 5"/>
          <p:cNvSpPr txBox="1"/>
          <p:nvPr/>
        </p:nvSpPr>
        <p:spPr>
          <a:xfrm>
            <a:off x="5324294" y="2959292"/>
            <a:ext cx="3390673" cy="338554"/>
          </a:xfrm>
          <a:prstGeom prst="rect">
            <a:avLst/>
          </a:prstGeom>
          <a:noFill/>
        </p:spPr>
        <p:txBody>
          <a:bodyPr wrap="none" rtlCol="0">
            <a:spAutoFit/>
          </a:bodyPr>
          <a:lstStyle/>
          <a:p>
            <a:pPr algn="ctr"/>
            <a:r>
              <a:rPr lang="en-US" altLang="zh-CN" sz="1600">
                <a:latin typeface="方正黄草简体" panose="03000509000000000000" pitchFamily="65" charset="-122"/>
                <a:ea typeface="方正黄草简体" panose="03000509000000000000" pitchFamily="65" charset="-122"/>
              </a:rPr>
              <a:t>201X</a:t>
            </a:r>
            <a:r>
              <a:rPr lang="zh-CN" altLang="en-US" sz="1600">
                <a:latin typeface="方正黄草简体" panose="03000509000000000000" pitchFamily="65" charset="-122"/>
                <a:ea typeface="方正黄草简体" panose="03000509000000000000" pitchFamily="65" charset="-122"/>
              </a:rPr>
              <a:t>详细介绍介绍这一年的重点项目</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2.0.50727.5485"/>
  <p:tag name="AS_OS" val="Microsoft Windows NT 6.1.7601 Service Pack 1"/>
  <p:tag name="AS_RELEASE_DATE" val="2018.04.09"/>
  <p:tag name="AS_TITLE" val="Aspose.Slides for .NET 2.0"/>
  <p:tag name="AS_VERSION" val="1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1592</Words>
  <Application>Microsoft Office PowerPoint</Application>
  <PresentationFormat>宽屏</PresentationFormat>
  <Paragraphs>182</Paragraphs>
  <Slides>28</Slides>
  <Notes>0</Notes>
  <HiddenSlides>0</HiddenSlides>
  <MMClips>1</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28</vt:i4>
      </vt:variant>
    </vt:vector>
  </HeadingPairs>
  <TitlesOfParts>
    <vt:vector size="32" baseType="lpstr">
      <vt:lpstr>Calibri</vt:lpstr>
      <vt:lpstr>Arial</vt:lpstr>
      <vt:lpstr>方正黄草简体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风云办公</Manager>
  <Company>上海剑姬网络科技有限公司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天 下</cp:lastModifiedBy>
  <cp:revision>369</cp:revision>
  <dcterms:created xsi:type="dcterms:W3CDTF">2015-11-30T02:49:00Z</dcterms:created>
  <dcterms:modified xsi:type="dcterms:W3CDTF">2021-03-04T02:29:02Z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2052-11.1.0.9929</vt:lpwstr>
  </property>
</Properties>
</file>