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80" r:id="rId3"/>
    <p:sldId id="282" r:id="rId4"/>
    <p:sldId id="258" r:id="rId5"/>
    <p:sldId id="259" r:id="rId6"/>
    <p:sldId id="260" r:id="rId7"/>
    <p:sldId id="261" r:id="rId8"/>
    <p:sldId id="262" r:id="rId9"/>
    <p:sldId id="263" r:id="rId10"/>
    <p:sldId id="264" r:id="rId11"/>
    <p:sldId id="284" r:id="rId12"/>
    <p:sldId id="266" r:id="rId13"/>
    <p:sldId id="267" r:id="rId14"/>
    <p:sldId id="268" r:id="rId15"/>
    <p:sldId id="269" r:id="rId16"/>
    <p:sldId id="283" r:id="rId17"/>
    <p:sldId id="271" r:id="rId18"/>
    <p:sldId id="272" r:id="rId19"/>
    <p:sldId id="273" r:id="rId20"/>
    <p:sldId id="274" r:id="rId21"/>
    <p:sldId id="275" r:id="rId22"/>
    <p:sldId id="276" r:id="rId23"/>
    <p:sldId id="285" r:id="rId24"/>
    <p:sldId id="277" r:id="rId25"/>
    <p:sldId id="281"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701" autoAdjust="0"/>
  </p:normalViewPr>
  <p:slideViewPr>
    <p:cSldViewPr snapToGrid="0" showGuides="1">
      <p:cViewPr varScale="1">
        <p:scale>
          <a:sx n="109" d="100"/>
          <a:sy n="109" d="100"/>
        </p:scale>
        <p:origin x="63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07E967-0F8D-4B59-8360-EEEA4915B63E}"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DF45C3-9CD8-4AC7-A33C-5C93A8AAFF7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CF259B-3BFD-45EE-A0B6-38BDB8FCEF3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CF259B-3BFD-45EE-A0B6-38BDB8FCEF3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DF45C3-9CD8-4AC7-A33C-5C93A8AAFF7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CF259B-3BFD-45EE-A0B6-38BDB8FCEF3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CF259B-3BFD-45EE-A0B6-38BDB8FCEF3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CF259B-3BFD-45EE-A0B6-38BDB8FCEF3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CF259B-3BFD-45EE-A0B6-38BDB8FCEF3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DF45C3-9CD8-4AC7-A33C-5C93A8AAFF7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CF259B-3BFD-45EE-A0B6-38BDB8FCEF3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CF259B-3BFD-45EE-A0B6-38BDB8FCEF3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CF259B-3BFD-45EE-A0B6-38BDB8FCEF3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DF45C3-9CD8-4AC7-A33C-5C93A8AAFF7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CF259B-3BFD-45EE-A0B6-38BDB8FCEF3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CF259B-3BFD-45EE-A0B6-38BDB8FCEF3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CF259B-3BFD-45EE-A0B6-38BDB8FCEF3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DF45C3-9CD8-4AC7-A33C-5C93A8AAFF7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CF259B-3BFD-45EE-A0B6-38BDB8FCEF3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CF259B-3BFD-45EE-A0B6-38BDB8FCEF3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5DF45C3-9CD8-4AC7-A33C-5C93A8AAFF7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CF259B-3BFD-45EE-A0B6-38BDB8FCEF3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CF259B-3BFD-45EE-A0B6-38BDB8FCEF3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CF259B-3BFD-45EE-A0B6-38BDB8FCEF3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CF259B-3BFD-45EE-A0B6-38BDB8FCEF3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CF259B-3BFD-45EE-A0B6-38BDB8FCEF3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CCF259B-3BFD-45EE-A0B6-38BDB8FCEF3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3" name="组合 2"/>
          <p:cNvGrpSpPr/>
          <p:nvPr userDrawn="1"/>
        </p:nvGrpSpPr>
        <p:grpSpPr>
          <a:xfrm>
            <a:off x="5057775" y="-1"/>
            <a:ext cx="2214423" cy="1878876"/>
            <a:chOff x="884417" y="2491933"/>
            <a:chExt cx="2579219" cy="2128429"/>
          </a:xfrm>
          <a:effectLst>
            <a:outerShdw blurRad="50800" dist="38100" dir="2700000" algn="tl" rotWithShape="0">
              <a:prstClr val="black">
                <a:alpha val="40000"/>
              </a:prstClr>
            </a:outerShdw>
          </a:effectLst>
        </p:grpSpPr>
        <p:sp>
          <p:nvSpPr>
            <p:cNvPr id="4" name="直角三角形 3"/>
            <p:cNvSpPr/>
            <p:nvPr/>
          </p:nvSpPr>
          <p:spPr>
            <a:xfrm rot="2653710" flipH="1">
              <a:off x="1249678" y="2871117"/>
              <a:ext cx="1848692" cy="1749245"/>
            </a:xfrm>
            <a:prstGeom prst="rtTriangle">
              <a:avLst/>
            </a:prstGeom>
            <a:solidFill>
              <a:srgbClr val="AC2422"/>
            </a:solidFill>
            <a:ln>
              <a:noFill/>
            </a:ln>
            <a:scene3d>
              <a:camera prst="orthographicFront"/>
              <a:lightRig rig="threePt" dir="t"/>
            </a:scene3d>
            <a:sp3d>
              <a:bevelT w="1270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矩形 4"/>
            <p:cNvSpPr/>
            <p:nvPr/>
          </p:nvSpPr>
          <p:spPr>
            <a:xfrm>
              <a:off x="884417" y="2491933"/>
              <a:ext cx="2579219" cy="1294975"/>
            </a:xfrm>
            <a:prstGeom prst="rect">
              <a:avLst/>
            </a:prstGeom>
            <a:solidFill>
              <a:srgbClr val="AC2422"/>
            </a:solidFill>
            <a:ln>
              <a:noFill/>
            </a:ln>
            <a:scene3d>
              <a:camera prst="orthographicFront"/>
              <a:lightRig rig="threePt" dir="t"/>
            </a:scene3d>
            <a:sp3d>
              <a:bevelT w="1270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6" name="文本框 5"/>
          <p:cNvSpPr txBox="1"/>
          <p:nvPr userDrawn="1"/>
        </p:nvSpPr>
        <p:spPr>
          <a:xfrm>
            <a:off x="5303211" y="38467"/>
            <a:ext cx="1723549" cy="1015663"/>
          </a:xfrm>
          <a:prstGeom prst="rect">
            <a:avLst/>
          </a:prstGeom>
          <a:noFill/>
          <a:effectLst/>
          <a:scene3d>
            <a:camera prst="orthographicFront">
              <a:rot lat="0" lon="0" rev="0"/>
            </a:camera>
            <a:lightRig rig="threePt" dir="t"/>
          </a:scene3d>
          <a:sp3d/>
        </p:spPr>
        <p:txBody>
          <a:bodyPr wrap="none" rtlCol="0">
            <a:spAutoFit/>
            <a:sp3d>
              <a:contourClr>
                <a:schemeClr val="bg1"/>
              </a:contourClr>
            </a:sp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w="0"/>
                <a:solidFill>
                  <a:prstClr val="white"/>
                </a:solidFill>
                <a:effectLst>
                  <a:outerShdw blurRad="50800" dist="38100" dir="2700000" algn="tl" rotWithShape="0">
                    <a:prstClr val="black">
                      <a:alpha val="40000"/>
                    </a:prstClr>
                  </a:outerShdw>
                  <a:reflection blurRad="6350" stA="53000" endA="300" endPos="35500" dir="5400000" sy="-90000" algn="bl" rotWithShape="0"/>
                </a:effectLst>
                <a:uLnTx/>
                <a:uFillTx/>
                <a:latin typeface="方正大黑简体" panose="02010601030101010101" pitchFamily="65" charset="-122"/>
                <a:ea typeface="方正大黑简体" panose="02010601030101010101" pitchFamily="65" charset="-122"/>
                <a:cs typeface="Segoe UI Black" panose="020B0A02040204020203" pitchFamily="34" charset="0"/>
              </a:rPr>
              <a:t>目录</a:t>
            </a:r>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3385"/>
            <a:ext cx="12192000" cy="60946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涂豆思">
    <p:spTree>
      <p:nvGrpSpPr>
        <p:cNvPr id="1" name=""/>
        <p:cNvGrpSpPr/>
        <p:nvPr/>
      </p:nvGrpSpPr>
      <p:grpSpPr>
        <a:xfrm>
          <a:off x="0" y="0"/>
          <a:ext cx="0" cy="0"/>
          <a:chOff x="0" y="0"/>
          <a:chExt cx="0" cy="0"/>
        </a:xfrm>
      </p:grpSpPr>
      <p:pic>
        <p:nvPicPr>
          <p:cNvPr id="3" name="图片 2" descr="图片包含 蛋糕&#10;&#10;已生成高可信度的说明"/>
          <p:cNvPicPr>
            <a:picLocks noChangeAspect="1"/>
          </p:cNvPicPr>
          <p:nvPr userDrawn="1"/>
        </p:nvPicPr>
        <p:blipFill rotWithShape="1">
          <a:blip r:embed="rId2">
            <a:extLst>
              <a:ext uri="{28A0092B-C50C-407E-A947-70E740481C1C}">
                <a14:useLocalDpi xmlns:a14="http://schemas.microsoft.com/office/drawing/2010/main" val="0"/>
              </a:ext>
            </a:extLst>
          </a:blip>
          <a:srcRect t="67220" b="4972"/>
          <a:stretch>
            <a:fillRect/>
          </a:stretch>
        </p:blipFill>
        <p:spPr>
          <a:xfrm>
            <a:off x="0" y="5268780"/>
            <a:ext cx="12192000" cy="15892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6104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5.png"/><Relationship Id="rId5" Type="http://schemas.openxmlformats.org/officeDocument/2006/relationships/tags" Target="../tags/tag6.xml"/><Relationship Id="rId10" Type="http://schemas.openxmlformats.org/officeDocument/2006/relationships/image" Target="../media/image4.jpeg"/><Relationship Id="rId4" Type="http://schemas.openxmlformats.org/officeDocument/2006/relationships/tags" Target="../tags/tag5.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6.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5.png"/><Relationship Id="rId5" Type="http://schemas.openxmlformats.org/officeDocument/2006/relationships/tags" Target="../tags/tag13.xml"/><Relationship Id="rId10" Type="http://schemas.openxmlformats.org/officeDocument/2006/relationships/image" Target="../media/image4.jpeg"/><Relationship Id="rId4" Type="http://schemas.openxmlformats.org/officeDocument/2006/relationships/tags" Target="../tags/tag12.xml"/><Relationship Id="rId9"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pic>
        <p:nvPicPr>
          <p:cNvPr id="3" name="PA_图片 2"/>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3944776" y="2498577"/>
            <a:ext cx="7269748" cy="1635693"/>
          </a:xfrm>
          <a:prstGeom prst="rect">
            <a:avLst/>
          </a:prstGeom>
        </p:spPr>
      </p:pic>
      <p:sp>
        <p:nvSpPr>
          <p:cNvPr id="19" name="PA_文本框 18"/>
          <p:cNvSpPr txBox="1"/>
          <p:nvPr>
            <p:custDataLst>
              <p:tags r:id="rId2"/>
            </p:custDataLst>
          </p:nvPr>
        </p:nvSpPr>
        <p:spPr>
          <a:xfrm>
            <a:off x="3927791" y="4150291"/>
            <a:ext cx="757130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w="0"/>
                <a:solidFill>
                  <a:srgbClr val="962529"/>
                </a:solidFill>
                <a:effectLst>
                  <a:outerShdw blurRad="50800" dist="38100" dir="2700000" algn="tl" rotWithShape="0">
                    <a:prstClr val="black">
                      <a:alpha val="40000"/>
                    </a:prstClr>
                  </a:outerShdw>
                  <a:reflection blurRad="6350" stA="53000" endA="300" endPos="35500" dir="5400000" sy="-90000" algn="bl" rotWithShape="0"/>
                </a:effectLst>
                <a:uLnTx/>
                <a:uFillTx/>
                <a:latin typeface="Segoe UI Black" panose="020B0A02040204020203" pitchFamily="34" charset="0"/>
                <a:ea typeface="方正大黑简体" panose="02010601030101010101" pitchFamily="65" charset="-122"/>
                <a:cs typeface="Segoe UI Black" panose="020B0A02040204020203" pitchFamily="34" charset="0"/>
              </a:rPr>
              <a:t>12 · 4 </a:t>
            </a:r>
            <a:r>
              <a:rPr kumimoji="0" lang="zh-CN" altLang="en-US" sz="3200" b="0" i="0" u="none" strike="noStrike" kern="1200" cap="none" spc="0" normalizeH="0" baseline="0" noProof="0" dirty="0">
                <a:ln w="0"/>
                <a:solidFill>
                  <a:srgbClr val="962529"/>
                </a:solidFill>
                <a:effectLst>
                  <a:outerShdw blurRad="50800" dist="38100" dir="2700000" algn="tl" rotWithShape="0">
                    <a:prstClr val="black">
                      <a:alpha val="40000"/>
                    </a:prstClr>
                  </a:outerShdw>
                  <a:reflection blurRad="6350" stA="60000" endPos="60000" dist="29997" dir="5400000" sy="-100000" algn="bl" rotWithShape="0"/>
                </a:effectLst>
                <a:uLnTx/>
                <a:uFillTx/>
                <a:latin typeface="方正大黑简体" panose="02010601030101010101" pitchFamily="65" charset="-122"/>
                <a:ea typeface="方正大黑简体" panose="02010601030101010101" pitchFamily="65" charset="-122"/>
                <a:cs typeface="Segoe UI Black" panose="020B0A02040204020203" pitchFamily="34" charset="0"/>
              </a:rPr>
              <a:t>国家宪法日暨全国法制宣传日宣传</a:t>
            </a:r>
            <a:endParaRPr kumimoji="0" lang="en-US" altLang="zh-CN" sz="3200" b="0" i="0" u="none" strike="noStrike" kern="1200" cap="none" spc="0" normalizeH="0" baseline="0" noProof="0" dirty="0">
              <a:ln w="0"/>
              <a:solidFill>
                <a:srgbClr val="962529"/>
              </a:solidFill>
              <a:effectLst>
                <a:outerShdw blurRad="50800" dist="38100" dir="2700000" algn="tl" rotWithShape="0">
                  <a:prstClr val="black">
                    <a:alpha val="40000"/>
                  </a:prstClr>
                </a:outerShdw>
                <a:reflection blurRad="6350" stA="60000" endPos="60000" dist="29997" dir="5400000" sy="-100000" algn="bl" rotWithShape="0"/>
              </a:effectLst>
              <a:uLnTx/>
              <a:uFillTx/>
              <a:latin typeface="方正大黑简体" panose="02010601030101010101" pitchFamily="65" charset="-122"/>
              <a:ea typeface="方正大黑简体" panose="02010601030101010101" pitchFamily="65" charset="-122"/>
              <a:cs typeface="Segoe UI Black" panose="020B0A02040204020203" pitchFamily="34" charset="0"/>
            </a:endParaRPr>
          </a:p>
        </p:txBody>
      </p:sp>
      <p:cxnSp>
        <p:nvCxnSpPr>
          <p:cNvPr id="22" name="PA_直接连接符 21"/>
          <p:cNvCxnSpPr/>
          <p:nvPr>
            <p:custDataLst>
              <p:tags r:id="rId3"/>
            </p:custDataLst>
          </p:nvPr>
        </p:nvCxnSpPr>
        <p:spPr>
          <a:xfrm>
            <a:off x="4295989" y="5632851"/>
            <a:ext cx="6834909" cy="0"/>
          </a:xfrm>
          <a:prstGeom prst="line">
            <a:avLst/>
          </a:prstGeom>
          <a:ln w="127000" cmpd="thickThin">
            <a:solidFill>
              <a:srgbClr val="962529"/>
            </a:solidFill>
          </a:ln>
        </p:spPr>
        <p:style>
          <a:lnRef idx="1">
            <a:schemeClr val="accent1"/>
          </a:lnRef>
          <a:fillRef idx="0">
            <a:schemeClr val="accent1"/>
          </a:fillRef>
          <a:effectRef idx="0">
            <a:schemeClr val="accent1"/>
          </a:effectRef>
          <a:fontRef idx="minor">
            <a:schemeClr val="tx1"/>
          </a:fontRef>
        </p:style>
      </p:cxnSp>
      <p:sp>
        <p:nvSpPr>
          <p:cNvPr id="24" name="PA_文本框 23"/>
          <p:cNvSpPr txBox="1"/>
          <p:nvPr>
            <p:custDataLst>
              <p:tags r:id="rId4"/>
            </p:custDataLst>
          </p:nvPr>
        </p:nvSpPr>
        <p:spPr>
          <a:xfrm>
            <a:off x="5777714" y="4995042"/>
            <a:ext cx="36038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w="0"/>
                <a:solidFill>
                  <a:srgbClr val="962529"/>
                </a:solidFill>
                <a:effectLst>
                  <a:outerShdw blurRad="50800" dist="38100" dir="2700000" algn="tl" rotWithShape="0">
                    <a:prstClr val="black">
                      <a:alpha val="40000"/>
                    </a:prstClr>
                  </a:outerShdw>
                  <a:reflection blurRad="6350" stA="60000" endPos="60000" dist="29997" dir="5400000" sy="-100000" algn="bl" rotWithShape="0"/>
                </a:effectLst>
                <a:uLnTx/>
                <a:uFillTx/>
                <a:latin typeface="方正大黑简体" panose="02010601030101010101" pitchFamily="65" charset="-122"/>
                <a:ea typeface="方正大黑简体" panose="02010601030101010101" pitchFamily="65" charset="-122"/>
                <a:cs typeface="Segoe UI Black" panose="020B0A02040204020203" pitchFamily="34" charset="0"/>
              </a:rPr>
              <a:t>【</a:t>
            </a:r>
            <a:r>
              <a:rPr kumimoji="0" lang="zh-CN" altLang="en-US" sz="1800" b="0" i="0" u="none" strike="noStrike" kern="1200" cap="none" spc="0" normalizeH="0" baseline="0" noProof="0" dirty="0">
                <a:ln w="0"/>
                <a:solidFill>
                  <a:srgbClr val="962529"/>
                </a:solidFill>
                <a:effectLst>
                  <a:outerShdw blurRad="50800" dist="38100" dir="2700000" algn="tl" rotWithShape="0">
                    <a:prstClr val="black">
                      <a:alpha val="40000"/>
                    </a:prstClr>
                  </a:outerShdw>
                  <a:reflection blurRad="6350" stA="60000" endPos="60000" dist="29997" dir="5400000" sy="-100000" algn="bl" rotWithShape="0"/>
                </a:effectLst>
                <a:uLnTx/>
                <a:uFillTx/>
                <a:latin typeface="方正大黑简体" panose="02010601030101010101" pitchFamily="65" charset="-122"/>
                <a:ea typeface="方正大黑简体" panose="02010601030101010101" pitchFamily="65" charset="-122"/>
                <a:cs typeface="Segoe UI Black" panose="020B0A02040204020203" pitchFamily="34" charset="0"/>
              </a:rPr>
              <a:t>弘扬宪法精神★建设法治中国</a:t>
            </a:r>
            <a:r>
              <a:rPr kumimoji="0" lang="en-US" altLang="zh-CN" sz="1800" b="0" i="0" u="none" strike="noStrike" kern="1200" cap="none" spc="0" normalizeH="0" baseline="0" noProof="0" dirty="0">
                <a:ln w="0"/>
                <a:solidFill>
                  <a:srgbClr val="962529"/>
                </a:solidFill>
                <a:effectLst>
                  <a:outerShdw blurRad="50800" dist="38100" dir="2700000" algn="tl" rotWithShape="0">
                    <a:prstClr val="black">
                      <a:alpha val="40000"/>
                    </a:prstClr>
                  </a:outerShdw>
                  <a:reflection blurRad="6350" stA="60000" endPos="60000" dist="29997" dir="5400000" sy="-100000" algn="bl" rotWithShape="0"/>
                </a:effectLst>
                <a:uLnTx/>
                <a:uFillTx/>
                <a:latin typeface="方正大黑简体" panose="02010601030101010101" pitchFamily="65" charset="-122"/>
                <a:ea typeface="方正大黑简体" panose="02010601030101010101" pitchFamily="65" charset="-122"/>
                <a:cs typeface="Segoe UI Black" panose="020B0A02040204020203" pitchFamily="34" charset="0"/>
              </a:rPr>
              <a:t>】</a:t>
            </a:r>
          </a:p>
        </p:txBody>
      </p:sp>
      <p:sp>
        <p:nvSpPr>
          <p:cNvPr id="25" name="PA_文本框 24"/>
          <p:cNvSpPr txBox="1"/>
          <p:nvPr>
            <p:custDataLst>
              <p:tags r:id="rId5"/>
            </p:custDataLst>
          </p:nvPr>
        </p:nvSpPr>
        <p:spPr>
          <a:xfrm>
            <a:off x="4794913" y="5814460"/>
            <a:ext cx="208262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zh-CN" altLang="en-US" sz="1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汇报人：</a:t>
            </a:r>
            <a:r>
              <a:rPr kumimoji="0" lang="en-US" altLang="zh-CN" sz="1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xiazaii]</a:t>
            </a: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PA_文本框 25"/>
          <p:cNvSpPr txBox="1"/>
          <p:nvPr>
            <p:custDataLst>
              <p:tags r:id="rId6"/>
            </p:custDataLst>
          </p:nvPr>
        </p:nvSpPr>
        <p:spPr>
          <a:xfrm>
            <a:off x="7716958" y="5814460"/>
            <a:ext cx="2931795" cy="36830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汇报时间：</a:t>
            </a:r>
            <a:r>
              <a:rPr kumimoji="0" lang="en-US" altLang="zh-CN"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202X</a:t>
            </a: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a:t>
            </a:r>
            <a:r>
              <a:rPr kumimoji="0" lang="en-US" altLang="zh-CN"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XX</a:t>
            </a: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月</a:t>
            </a:r>
            <a:r>
              <a:rPr kumimoji="0" lang="en-US" altLang="zh-CN"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9" name="PA_图片 8" descr="图片包含 配件&#10;&#10;已生成高可信度的说明"/>
          <p:cNvPicPr>
            <a:picLocks noChangeAspect="1"/>
          </p:cNvPicPr>
          <p:nvPr>
            <p:custDataLst>
              <p:tags r:id="rId7"/>
            </p:custDataLst>
          </p:nvPr>
        </p:nvPicPr>
        <p:blipFill>
          <a:blip r:embed="rId12" cstate="print">
            <a:extLst>
              <a:ext uri="{28A0092B-C50C-407E-A947-70E740481C1C}">
                <a14:useLocalDpi xmlns:a14="http://schemas.microsoft.com/office/drawing/2010/main" val="0"/>
              </a:ext>
            </a:extLst>
          </a:blip>
          <a:stretch>
            <a:fillRect/>
          </a:stretch>
        </p:blipFill>
        <p:spPr>
          <a:xfrm>
            <a:off x="6469569" y="403982"/>
            <a:ext cx="2220161" cy="19295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2000">
        <p14:ferris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ppt_x"/>
                                          </p:val>
                                        </p:tav>
                                        <p:tav tm="100000">
                                          <p:val>
                                            <p:strVal val="#ppt_x"/>
                                          </p:val>
                                        </p:tav>
                                      </p:tavLst>
                                    </p:anim>
                                    <p:anim calcmode="lin" valueType="num">
                                      <p:cBhvr additive="base">
                                        <p:cTn id="3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5" grpId="0"/>
      <p:bldP spid="2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a:srcRect/>
          <a:stretch>
            <a:fillRect/>
          </a:stretch>
        </a:blipFill>
        <a:effectLst/>
      </p:bgPr>
    </p:bg>
    <p:spTree>
      <p:nvGrpSpPr>
        <p:cNvPr id="1" name=""/>
        <p:cNvGrpSpPr/>
        <p:nvPr/>
      </p:nvGrpSpPr>
      <p:grpSpPr>
        <a:xfrm>
          <a:off x="0" y="0"/>
          <a:ext cx="0" cy="0"/>
          <a:chOff x="0" y="0"/>
          <a:chExt cx="0" cy="0"/>
        </a:xfrm>
      </p:grpSpPr>
      <p:sp>
        <p:nvSpPr>
          <p:cNvPr id="18" name="矩形 17"/>
          <p:cNvSpPr/>
          <p:nvPr/>
        </p:nvSpPr>
        <p:spPr>
          <a:xfrm>
            <a:off x="5809611" y="2522153"/>
            <a:ext cx="5334640" cy="1502925"/>
          </a:xfrm>
          <a:prstGeom prst="rect">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矩形 16"/>
          <p:cNvSpPr/>
          <p:nvPr/>
        </p:nvSpPr>
        <p:spPr>
          <a:xfrm>
            <a:off x="1874735" y="879729"/>
            <a:ext cx="5761220" cy="139198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9" name="文本框 28"/>
          <p:cNvSpPr txBox="1"/>
          <p:nvPr/>
        </p:nvSpPr>
        <p:spPr>
          <a:xfrm>
            <a:off x="2013652" y="879729"/>
            <a:ext cx="5444423" cy="139198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组织参加全国“尊法学法守法用法”主题征集展播暨第十二届全国法治动漫微电影作品征集活动，并关注全国普法办举办的优秀作品网上展播活动。</a:t>
            </a:r>
          </a:p>
        </p:txBody>
      </p:sp>
      <p:sp>
        <p:nvSpPr>
          <p:cNvPr id="65" name="文本框 64"/>
          <p:cNvSpPr txBox="1"/>
          <p:nvPr/>
        </p:nvSpPr>
        <p:spPr>
          <a:xfrm>
            <a:off x="6057805" y="2586298"/>
            <a:ext cx="4931844" cy="133882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组织参加全国“</a:t>
            </a: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H5</a:t>
            </a: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讲述‘六五’普法”新媒体创意大赛、法治宣传教育动漫形象征集等活动，切实提高普法类微信公众号综合传播力。</a:t>
            </a:r>
          </a:p>
        </p:txBody>
      </p:sp>
      <p:sp>
        <p:nvSpPr>
          <p:cNvPr id="66" name="文本框 65"/>
          <p:cNvSpPr txBox="1"/>
          <p:nvPr/>
        </p:nvSpPr>
        <p:spPr>
          <a:xfrm>
            <a:off x="3149070" y="4279579"/>
            <a:ext cx="5323418" cy="133882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组织收看在中央电视台举办的国家宪法日暨全国法制宣传日特别节目“宪法的精神法治的力量</a:t>
            </a: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CCTV 2015</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年度法治人物颁奖礼”。</a:t>
            </a:r>
          </a:p>
        </p:txBody>
      </p:sp>
      <p:sp>
        <p:nvSpPr>
          <p:cNvPr id="9" name="燕尾形 8"/>
          <p:cNvSpPr/>
          <p:nvPr/>
        </p:nvSpPr>
        <p:spPr>
          <a:xfrm>
            <a:off x="763156" y="879729"/>
            <a:ext cx="900374" cy="752775"/>
          </a:xfrm>
          <a:prstGeom prst="chevron">
            <a:avLst>
              <a:gd name="adj" fmla="val 26757"/>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0" name="燕尾形 59"/>
          <p:cNvSpPr/>
          <p:nvPr/>
        </p:nvSpPr>
        <p:spPr>
          <a:xfrm>
            <a:off x="4672324" y="2565211"/>
            <a:ext cx="914930" cy="764944"/>
          </a:xfrm>
          <a:prstGeom prst="chevron">
            <a:avLst>
              <a:gd name="adj" fmla="val 26757"/>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pic>
        <p:nvPicPr>
          <p:cNvPr id="10" name="图片 9"/>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63437" y="943000"/>
            <a:ext cx="499812" cy="700767"/>
          </a:xfrm>
          <a:prstGeom prst="rect">
            <a:avLst/>
          </a:prstGeom>
        </p:spPr>
      </p:pic>
      <p:pic>
        <p:nvPicPr>
          <p:cNvPr id="12" name="图片 11"/>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4882239" y="2565140"/>
            <a:ext cx="560251" cy="712095"/>
          </a:xfrm>
          <a:prstGeom prst="rect">
            <a:avLst/>
          </a:prstGeom>
        </p:spPr>
      </p:pic>
      <p:pic>
        <p:nvPicPr>
          <p:cNvPr id="13" name="图片 12"/>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067304" y="4264206"/>
            <a:ext cx="515236" cy="716740"/>
          </a:xfrm>
          <a:prstGeom prst="rect">
            <a:avLst/>
          </a:prstGeom>
        </p:spPr>
      </p:pic>
      <p:sp>
        <p:nvSpPr>
          <p:cNvPr id="14" name="文本框 13"/>
          <p:cNvSpPr txBox="1"/>
          <p:nvPr/>
        </p:nvSpPr>
        <p:spPr>
          <a:xfrm>
            <a:off x="4915603" y="56334"/>
            <a:ext cx="2031325" cy="646331"/>
          </a:xfrm>
          <a:prstGeom prst="rect">
            <a:avLst/>
          </a:prstGeom>
          <a:noFill/>
          <a:effectLst/>
          <a:scene3d>
            <a:camera prst="orthographicFront">
              <a:rot lat="0" lon="0" rev="0"/>
            </a:camera>
            <a:lightRig rig="threePt" dir="t"/>
          </a:scene3d>
          <a:sp3d/>
        </p:spPr>
        <p:txBody>
          <a:bodyPr wrap="none" rtlCol="0">
            <a:spAutoFit/>
            <a:sp3d>
              <a:contourClr>
                <a:schemeClr val="bg1"/>
              </a:contourClr>
            </a:sp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w="0"/>
                <a:solidFill>
                  <a:srgbClr val="595959"/>
                </a:solidFill>
                <a:effectLst>
                  <a:reflection blurRad="6350" stA="53000" endA="300" endPos="35500" dir="5400000" sy="-90000" algn="bl" rotWithShape="0"/>
                </a:effectLst>
                <a:uLnTx/>
                <a:uFillTx/>
                <a:latin typeface="华文行楷" panose="02010800040101010101" pitchFamily="2" charset="-122"/>
                <a:ea typeface="华文行楷" panose="02010800040101010101" pitchFamily="2" charset="-122"/>
                <a:cs typeface="Segoe UI Black" panose="020B0A02040204020203" pitchFamily="34" charset="0"/>
              </a:rPr>
              <a:t>主要形式</a:t>
            </a:r>
          </a:p>
        </p:txBody>
      </p:sp>
      <p:cxnSp>
        <p:nvCxnSpPr>
          <p:cNvPr id="15" name="直接连接符 14"/>
          <p:cNvCxnSpPr/>
          <p:nvPr/>
        </p:nvCxnSpPr>
        <p:spPr>
          <a:xfrm>
            <a:off x="3149070" y="349359"/>
            <a:ext cx="1503666"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254821" y="349359"/>
            <a:ext cx="1514475"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2980240" y="4238590"/>
            <a:ext cx="5543487" cy="139198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燕尾形 19"/>
          <p:cNvSpPr/>
          <p:nvPr/>
        </p:nvSpPr>
        <p:spPr>
          <a:xfrm>
            <a:off x="1874735" y="4228171"/>
            <a:ext cx="900374" cy="752775"/>
          </a:xfrm>
          <a:prstGeom prst="chevron">
            <a:avLst>
              <a:gd name="adj" fmla="val 26757"/>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outVertical)">
                                      <p:cBhvr>
                                        <p:cTn id="14" dur="500"/>
                                        <p:tgtEl>
                                          <p:spTgt spid="1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par>
                          <p:cTn id="27" fill="hold">
                            <p:stCondLst>
                              <p:cond delay="2500"/>
                            </p:stCondLst>
                            <p:childTnLst>
                              <p:par>
                                <p:cTn id="28" presetID="14" presetClass="entr" presetSubtype="1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randombar(horizontal)">
                                      <p:cBhvr>
                                        <p:cTn id="30" dur="500"/>
                                        <p:tgtEl>
                                          <p:spTgt spid="29"/>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par>
                          <p:cTn id="39" fill="hold">
                            <p:stCondLst>
                              <p:cond delay="4000"/>
                            </p:stCondLst>
                            <p:childTnLst>
                              <p:par>
                                <p:cTn id="40" presetID="16" presetClass="entr" presetSubtype="21"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par>
                          <p:cTn id="43" fill="hold">
                            <p:stCondLst>
                              <p:cond delay="4500"/>
                            </p:stCondLst>
                            <p:childTnLst>
                              <p:par>
                                <p:cTn id="44" presetID="14" presetClass="entr" presetSubtype="10"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randombar(horizontal)">
                                      <p:cBhvr>
                                        <p:cTn id="46" dur="500"/>
                                        <p:tgtEl>
                                          <p:spTgt spid="65"/>
                                        </p:tgtEl>
                                      </p:cBhvr>
                                    </p:animEffect>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par>
                          <p:cTn id="55" fill="hold">
                            <p:stCondLst>
                              <p:cond delay="6000"/>
                            </p:stCondLst>
                            <p:childTnLst>
                              <p:par>
                                <p:cTn id="56" presetID="16" presetClass="entr" presetSubtype="21"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barn(inVertical)">
                                      <p:cBhvr>
                                        <p:cTn id="58" dur="500"/>
                                        <p:tgtEl>
                                          <p:spTgt spid="19"/>
                                        </p:tgtEl>
                                      </p:cBhvr>
                                    </p:animEffect>
                                  </p:childTnLst>
                                </p:cTn>
                              </p:par>
                            </p:childTnLst>
                          </p:cTn>
                        </p:par>
                        <p:par>
                          <p:cTn id="59" fill="hold">
                            <p:stCondLst>
                              <p:cond delay="6500"/>
                            </p:stCondLst>
                            <p:childTnLst>
                              <p:par>
                                <p:cTn id="60" presetID="14" presetClass="entr" presetSubtype="10"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randombar(horizontal)">
                                      <p:cBhvr>
                                        <p:cTn id="6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29" grpId="0"/>
      <p:bldP spid="65" grpId="0"/>
      <p:bldP spid="66" grpId="0"/>
      <p:bldP spid="9" grpId="0" animBg="1"/>
      <p:bldP spid="60" grpId="0" animBg="1"/>
      <p:bldP spid="14" grpId="0"/>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1393666" y="2296553"/>
            <a:ext cx="2386012" cy="238601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椭圆 6"/>
          <p:cNvSpPr/>
          <p:nvPr/>
        </p:nvSpPr>
        <p:spPr>
          <a:xfrm>
            <a:off x="1657111" y="2564942"/>
            <a:ext cx="1859122" cy="185912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2792" y="2967895"/>
            <a:ext cx="1747760" cy="1043328"/>
          </a:xfrm>
          <a:prstGeom prst="rect">
            <a:avLst/>
          </a:prstGeom>
        </p:spPr>
      </p:pic>
      <p:cxnSp>
        <p:nvCxnSpPr>
          <p:cNvPr id="9" name="直接连接符 8"/>
          <p:cNvCxnSpPr/>
          <p:nvPr/>
        </p:nvCxnSpPr>
        <p:spPr>
          <a:xfrm>
            <a:off x="4256391" y="2666669"/>
            <a:ext cx="0" cy="17573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5057773" y="3271334"/>
            <a:ext cx="4854836" cy="739889"/>
          </a:xfrm>
          <a:prstGeom prst="rect">
            <a:avLst/>
          </a:prstGeom>
          <a:noFill/>
          <a:ln w="38100">
            <a:solidFill>
              <a:srgbClr val="B829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p:nvSpPr>
        <p:spPr>
          <a:xfrm>
            <a:off x="5832152" y="3368069"/>
            <a:ext cx="3760966" cy="553998"/>
          </a:xfrm>
          <a:prstGeom prst="rect">
            <a:avLst/>
          </a:prstGeom>
          <a:noFill/>
          <a:effectLst/>
          <a:scene3d>
            <a:camera prst="orthographicFront">
              <a:rot lat="0" lon="0" rev="0"/>
            </a:camera>
            <a:lightRig rig="threePt" dir="t"/>
          </a:scene3d>
          <a:sp3d/>
        </p:spPr>
        <p:txBody>
          <a:bodyPr wrap="none" rtlCol="0">
            <a:spAutoFit/>
            <a:sp3d>
              <a:contourClr>
                <a:schemeClr val="bg1"/>
              </a:contourClr>
            </a:sp3d>
          </a:bodyPr>
          <a:lstStyle>
            <a:defPPr>
              <a:defRPr lang="zh-CN"/>
            </a:defPPr>
            <a:lvl1pPr marR="0" lvl="0" indent="0" fontAlgn="auto">
              <a:lnSpc>
                <a:spcPct val="100000"/>
              </a:lnSpc>
              <a:spcBef>
                <a:spcPts val="0"/>
              </a:spcBef>
              <a:spcAft>
                <a:spcPts val="0"/>
              </a:spcAft>
              <a:buClrTx/>
              <a:buSzTx/>
              <a:buFontTx/>
              <a:buNone/>
              <a:defRPr kumimoji="0" sz="3200" b="0" i="0" u="none" strike="noStrike" cap="none" spc="0" normalizeH="0" baseline="0">
                <a:ln w="0"/>
                <a:solidFill>
                  <a:srgbClr val="B82927"/>
                </a:solidFill>
                <a:effectLst>
                  <a:outerShdw blurRad="50800" dist="38100" dir="2700000" algn="tl" rotWithShape="0">
                    <a:prstClr val="black">
                      <a:alpha val="40000"/>
                    </a:prstClr>
                  </a:outerShdw>
                  <a:reflection blurRad="6350" stA="53000" endA="300" endPos="35500" dir="5400000" sy="-90000" algn="bl" rotWithShape="0"/>
                </a:effectLst>
                <a:uLnTx/>
                <a:uFillTx/>
                <a:latin typeface="方正大黑简体" panose="02010601030101010101" pitchFamily="65" charset="-122"/>
                <a:ea typeface="方正大黑简体" panose="02010601030101010101" pitchFamily="65" charset="-122"/>
                <a:cs typeface="Segoe UI Black" panose="020B0A02040204020203" pitchFamily="34" charset="0"/>
              </a:defRPr>
            </a:lvl1pPr>
          </a:lstStyle>
          <a:p>
            <a:r>
              <a:rPr lang="zh-CN" altLang="en-US" sz="3000" dirty="0"/>
              <a:t> 全国法制宣传日概述</a:t>
            </a:r>
          </a:p>
        </p:txBody>
      </p:sp>
      <p:sp>
        <p:nvSpPr>
          <p:cNvPr id="12" name="矩形 11"/>
          <p:cNvSpPr/>
          <p:nvPr/>
        </p:nvSpPr>
        <p:spPr>
          <a:xfrm>
            <a:off x="5057773" y="3271334"/>
            <a:ext cx="698365" cy="739889"/>
          </a:xfrm>
          <a:prstGeom prst="rect">
            <a:avLst/>
          </a:prstGeom>
          <a:solidFill>
            <a:srgbClr val="B82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p:cNvSpPr txBox="1"/>
          <p:nvPr/>
        </p:nvSpPr>
        <p:spPr>
          <a:xfrm>
            <a:off x="5133787" y="3368069"/>
            <a:ext cx="66556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w="0"/>
                <a:solidFill>
                  <a:schemeClr val="bg1"/>
                </a:solidFill>
                <a:effectLst>
                  <a:outerShdw blurRad="50800" dist="38100" dir="2700000" algn="tl" rotWithShape="0">
                    <a:prstClr val="black">
                      <a:alpha val="40000"/>
                    </a:prstClr>
                  </a:outerShdw>
                  <a:reflection blurRad="6350" stA="53000" endA="300" endPos="35500" dir="5400000" sy="-90000" algn="bl" rotWithShape="0"/>
                </a:effectLst>
                <a:uLnTx/>
                <a:uFillTx/>
                <a:latin typeface="方正大黑简体" panose="02010601030101010101" pitchFamily="65" charset="-122"/>
                <a:ea typeface="方正大黑简体" panose="02010601030101010101" pitchFamily="65" charset="-122"/>
                <a:cs typeface="Segoe UI Black" panose="020B0A02040204020203" pitchFamily="34" charset="0"/>
              </a:rPr>
              <a:t>02</a:t>
            </a:r>
            <a:endParaRPr kumimoji="0" lang="zh-CN" altLang="en-US" sz="3200" b="0" i="0" u="none" strike="noStrike" kern="1200" cap="none" spc="0" normalizeH="0" baseline="0" noProof="0" dirty="0">
              <a:ln>
                <a:noFill/>
              </a:ln>
              <a:solidFill>
                <a:schemeClr val="bg1"/>
              </a:solidFill>
              <a:effectLst/>
              <a:uLnTx/>
              <a:uFillTx/>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2000"/>
                            </p:stCondLst>
                            <p:childTnLst>
                              <p:par>
                                <p:cTn id="9" presetID="16" presetClass="entr" presetSubtype="4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Horizontal)">
                                      <p:cBhvr>
                                        <p:cTn id="11" dur="500"/>
                                        <p:tgtEl>
                                          <p:spTgt spid="7"/>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3000"/>
                            </p:stCondLst>
                            <p:childTnLst>
                              <p:par>
                                <p:cTn id="17" presetID="47"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4500"/>
                            </p:stCondLst>
                            <p:childTnLst>
                              <p:par>
                                <p:cTn id="27" presetID="2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50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5500"/>
                            </p:stCondLst>
                            <p:childTnLst>
                              <p:par>
                                <p:cTn id="35" presetID="2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a:srcRect/>
          <a:stretch>
            <a:fillRect/>
          </a:stretch>
        </a:blipFill>
        <a:effectLst/>
      </p:bgPr>
    </p:bg>
    <p:spTree>
      <p:nvGrpSpPr>
        <p:cNvPr id="1" name=""/>
        <p:cNvGrpSpPr/>
        <p:nvPr/>
      </p:nvGrpSpPr>
      <p:grpSpPr>
        <a:xfrm>
          <a:off x="0" y="0"/>
          <a:ext cx="0" cy="0"/>
          <a:chOff x="0" y="0"/>
          <a:chExt cx="0" cy="0"/>
        </a:xfrm>
      </p:grpSpPr>
      <p:sp>
        <p:nvSpPr>
          <p:cNvPr id="7" name="文本框 6"/>
          <p:cNvSpPr txBox="1"/>
          <p:nvPr/>
        </p:nvSpPr>
        <p:spPr>
          <a:xfrm>
            <a:off x="2094997" y="975809"/>
            <a:ext cx="2247901"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1" i="0" u="none" strike="noStrike" kern="1200" cap="none" spc="0" normalizeH="0" baseline="0" noProof="0" dirty="0">
                <a:ln>
                  <a:noFill/>
                </a:ln>
                <a:solidFill>
                  <a:srgbClr val="C00000"/>
                </a:solidFill>
                <a:effectLst>
                  <a:reflection blurRad="6350" stA="55000" endA="300" endPos="45500" dir="5400000" sy="-100000" algn="bl" rotWithShape="0"/>
                </a:effectLst>
                <a:uLnTx/>
                <a:uFillTx/>
                <a:latin typeface="微软雅黑" panose="020B0503020204020204" pitchFamily="34" charset="-122"/>
                <a:ea typeface="微软雅黑" panose="020B0503020204020204" pitchFamily="34" charset="-122"/>
                <a:cs typeface="+mn-cs"/>
              </a:rPr>
              <a:t>12</a:t>
            </a:r>
            <a:r>
              <a:rPr kumimoji="0" lang="zh-CN" altLang="en-US" sz="5400" b="1" i="0" u="none" strike="noStrike" kern="1200" cap="none" spc="0" normalizeH="0" baseline="0" noProof="0" dirty="0">
                <a:ln>
                  <a:noFill/>
                </a:ln>
                <a:solidFill>
                  <a:srgbClr val="C00000"/>
                </a:solidFill>
                <a:effectLst>
                  <a:reflection blurRad="6350" stA="55000" endA="300" endPos="45500" dir="5400000" sy="-100000" algn="bl" rotWithShape="0"/>
                </a:effectLst>
                <a:uLnTx/>
                <a:uFillTx/>
                <a:latin typeface="微软雅黑" panose="020B0503020204020204" pitchFamily="34" charset="-122"/>
                <a:ea typeface="微软雅黑" panose="020B0503020204020204" pitchFamily="34" charset="-122"/>
                <a:cs typeface="+mn-cs"/>
              </a:rPr>
              <a:t>月</a:t>
            </a:r>
            <a:endParaRPr kumimoji="0" lang="en-US" altLang="zh-CN" sz="5400" b="1" i="0" u="none" strike="noStrike" kern="1200" cap="none" spc="0" normalizeH="0" baseline="0" noProof="0" dirty="0">
              <a:ln>
                <a:noFill/>
              </a:ln>
              <a:solidFill>
                <a:srgbClr val="C00000"/>
              </a:solidFill>
              <a:effectLst>
                <a:reflection blurRad="6350" stA="55000" endA="300" endPos="45500" dir="5400000" sy="-100000" algn="bl" rotWithShape="0"/>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1" i="0" u="none" strike="noStrike" kern="1200" cap="none" spc="0" normalizeH="0" baseline="0" noProof="0" dirty="0">
                <a:ln>
                  <a:noFill/>
                </a:ln>
                <a:solidFill>
                  <a:srgbClr val="C00000"/>
                </a:solidFill>
                <a:effectLst>
                  <a:reflection blurRad="6350" stA="55000" endA="300" endPos="45500" dir="5400000" sy="-100000" algn="bl" rotWithShape="0"/>
                </a:effectLst>
                <a:uLnTx/>
                <a:uFillTx/>
                <a:latin typeface="微软雅黑" panose="020B0503020204020204" pitchFamily="34" charset="-122"/>
                <a:ea typeface="微软雅黑" panose="020B0503020204020204" pitchFamily="34" charset="-122"/>
                <a:cs typeface="+mn-cs"/>
              </a:rPr>
              <a:t>4  </a:t>
            </a:r>
            <a:r>
              <a:rPr kumimoji="0" lang="zh-CN" altLang="en-US" sz="5400" b="1" i="0" u="none" strike="noStrike" kern="1200" cap="none" spc="0" normalizeH="0" baseline="0" noProof="0" dirty="0">
                <a:ln>
                  <a:noFill/>
                </a:ln>
                <a:solidFill>
                  <a:srgbClr val="C00000"/>
                </a:solidFill>
                <a:effectLst>
                  <a:reflection blurRad="6350" stA="55000" endA="300" endPos="45500" dir="5400000" sy="-100000" algn="bl" rotWithShape="0"/>
                </a:effectLst>
                <a:uLnTx/>
                <a:uFillTx/>
                <a:latin typeface="微软雅黑" panose="020B0503020204020204" pitchFamily="34" charset="-122"/>
                <a:ea typeface="微软雅黑" panose="020B0503020204020204" pitchFamily="34" charset="-122"/>
                <a:cs typeface="+mn-cs"/>
              </a:rPr>
              <a:t>日</a:t>
            </a:r>
          </a:p>
        </p:txBody>
      </p:sp>
      <p:sp>
        <p:nvSpPr>
          <p:cNvPr id="8" name="文本框 7"/>
          <p:cNvSpPr txBox="1"/>
          <p:nvPr/>
        </p:nvSpPr>
        <p:spPr>
          <a:xfrm>
            <a:off x="4981165" y="989450"/>
            <a:ext cx="5262973" cy="17543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中共中央、国务院决定将我国现行宪法实施日</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12</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月</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4</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日，作为每年的全国法制宣传日。</a:t>
            </a:r>
          </a:p>
        </p:txBody>
      </p:sp>
      <p:sp>
        <p:nvSpPr>
          <p:cNvPr id="5" name="文本框 4"/>
          <p:cNvSpPr txBox="1"/>
          <p:nvPr/>
        </p:nvSpPr>
        <p:spPr>
          <a:xfrm>
            <a:off x="1708024" y="3254642"/>
            <a:ext cx="5260484" cy="2308324"/>
          </a:xfrm>
          <a:prstGeom prst="rect">
            <a:avLst/>
          </a:prstGeom>
          <a:noFill/>
        </p:spPr>
        <p:txBody>
          <a:bodyPr wrap="square" rtlCol="0">
            <a:spAutoFit/>
          </a:bodyPr>
          <a:lstStyle/>
          <a:p>
            <a:pPr marL="0" marR="0" lvl="0" indent="45720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16</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年来，宪法和人民群众生产生活密切相关的法律法规得到比较广泛的普及，为维护社会稳定，促进社会全面进步都发挥了积极重要的作用。</a:t>
            </a:r>
          </a:p>
        </p:txBody>
      </p:sp>
      <p:pic>
        <p:nvPicPr>
          <p:cNvPr id="10" name="图片 9"/>
          <p:cNvPicPr>
            <a:picLocks noChangeAspect="1"/>
          </p:cNvPicPr>
          <p:nvPr/>
        </p:nvPicPr>
        <p:blipFill>
          <a:blip r:embed="rId3"/>
          <a:stretch>
            <a:fillRect/>
          </a:stretch>
        </p:blipFill>
        <p:spPr>
          <a:xfrm>
            <a:off x="7190868" y="3381286"/>
            <a:ext cx="3196145" cy="196691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文本框 11"/>
          <p:cNvSpPr txBox="1"/>
          <p:nvPr/>
        </p:nvSpPr>
        <p:spPr>
          <a:xfrm>
            <a:off x="4387840" y="26193"/>
            <a:ext cx="3416320" cy="646331"/>
          </a:xfrm>
          <a:prstGeom prst="rect">
            <a:avLst/>
          </a:prstGeom>
          <a:noFill/>
          <a:effectLst/>
          <a:scene3d>
            <a:camera prst="orthographicFront">
              <a:rot lat="0" lon="0" rev="0"/>
            </a:camera>
            <a:lightRig rig="threePt" dir="t"/>
          </a:scene3d>
          <a:sp3d/>
        </p:spPr>
        <p:txBody>
          <a:bodyPr wrap="none" rtlCol="0">
            <a:spAutoFit/>
            <a:sp3d>
              <a:contourClr>
                <a:schemeClr val="bg1"/>
              </a:contourClr>
            </a:sp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w="0"/>
                <a:solidFill>
                  <a:srgbClr val="595959"/>
                </a:solidFill>
                <a:effectLst>
                  <a:reflection blurRad="6350" stA="53000" endA="300" endPos="35500" dir="5400000" sy="-90000" algn="bl" rotWithShape="0"/>
                </a:effectLst>
                <a:uLnTx/>
                <a:uFillTx/>
                <a:latin typeface="华文行楷" panose="02010800040101010101" pitchFamily="2" charset="-122"/>
                <a:ea typeface="华文行楷" panose="02010800040101010101" pitchFamily="2" charset="-122"/>
                <a:cs typeface="Segoe UI Black" panose="020B0A02040204020203" pitchFamily="34" charset="0"/>
              </a:rPr>
              <a:t>全国法制宣传日</a:t>
            </a:r>
          </a:p>
        </p:txBody>
      </p:sp>
      <p:cxnSp>
        <p:nvCxnSpPr>
          <p:cNvPr id="14" name="直接连接符 13"/>
          <p:cNvCxnSpPr/>
          <p:nvPr/>
        </p:nvCxnSpPr>
        <p:spPr>
          <a:xfrm>
            <a:off x="2834600" y="349358"/>
            <a:ext cx="1503666"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804160" y="349358"/>
            <a:ext cx="1514475"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863531" y="840529"/>
            <a:ext cx="8523482" cy="2049587"/>
          </a:xfrm>
          <a:prstGeom prst="rect">
            <a:avLst/>
          </a:prstGeom>
          <a:noFill/>
          <a:ln w="38100">
            <a:solidFill>
              <a:srgbClr val="B829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3" name="直接连接符 2"/>
          <p:cNvCxnSpPr/>
          <p:nvPr/>
        </p:nvCxnSpPr>
        <p:spPr>
          <a:xfrm>
            <a:off x="4514850" y="1205055"/>
            <a:ext cx="0" cy="13858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outVertical)">
                                      <p:cBhvr>
                                        <p:cTn id="14" dur="500"/>
                                        <p:tgtEl>
                                          <p:spTgt spid="12"/>
                                        </p:tgtEl>
                                      </p:cBhvr>
                                    </p:animEffect>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heel(1)">
                                      <p:cBhvr>
                                        <p:cTn id="18" dur="2000"/>
                                        <p:tgtEl>
                                          <p:spTgt spid="16"/>
                                        </p:tgtEl>
                                      </p:cBhvr>
                                    </p:animEffect>
                                  </p:childTnLst>
                                </p:cTn>
                              </p:par>
                            </p:childTnLst>
                          </p:cTn>
                        </p:par>
                        <p:par>
                          <p:cTn id="19" fill="hold">
                            <p:stCondLst>
                              <p:cond delay="3000"/>
                            </p:stCondLst>
                            <p:childTnLst>
                              <p:par>
                                <p:cTn id="20" presetID="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7"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1"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heel(1)">
                                      <p:cBhvr>
                                        <p:cTn id="39" dur="2000"/>
                                        <p:tgtEl>
                                          <p:spTgt spid="10"/>
                                        </p:tgtEl>
                                      </p:cBhvr>
                                    </p:animEffect>
                                  </p:childTnLst>
                                </p:cTn>
                              </p:par>
                            </p:childTnLst>
                          </p:cTn>
                        </p:par>
                        <p:par>
                          <p:cTn id="40" fill="hold">
                            <p:stCondLst>
                              <p:cond delay="7500"/>
                            </p:stCondLst>
                            <p:childTnLst>
                              <p:par>
                                <p:cTn id="41" presetID="22" presetClass="entr" presetSubtype="1"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up)">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5" grpId="0"/>
      <p:bldP spid="12" grpId="0"/>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a:srcRect/>
          <a:stretch>
            <a:fillRect/>
          </a:stretch>
        </a:blipFill>
        <a:effectLst/>
      </p:bgPr>
    </p:bg>
    <p:spTree>
      <p:nvGrpSpPr>
        <p:cNvPr id="1" name=""/>
        <p:cNvGrpSpPr/>
        <p:nvPr/>
      </p:nvGrpSpPr>
      <p:grpSpPr>
        <a:xfrm>
          <a:off x="0" y="0"/>
          <a:ext cx="0" cy="0"/>
          <a:chOff x="0" y="0"/>
          <a:chExt cx="0" cy="0"/>
        </a:xfrm>
      </p:grpSpPr>
      <p:sp>
        <p:nvSpPr>
          <p:cNvPr id="8" name="文本框 7"/>
          <p:cNvSpPr txBox="1"/>
          <p:nvPr/>
        </p:nvSpPr>
        <p:spPr>
          <a:xfrm>
            <a:off x="4924425" y="1699789"/>
            <a:ext cx="6457950" cy="279704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2001</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年，中共中央、国务院决定将我国现行宪法实施日</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12</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月</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4</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日，作为每年的全国法制宣传日。</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2001</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12</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月</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4</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日是我国历史上第一个法制宣传日，将宪法实施日定为法制宣传日，无疑具有重要的意义。</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470" y="1861409"/>
            <a:ext cx="2940908" cy="266887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文本框 9"/>
          <p:cNvSpPr txBox="1"/>
          <p:nvPr/>
        </p:nvSpPr>
        <p:spPr>
          <a:xfrm>
            <a:off x="3586433" y="55078"/>
            <a:ext cx="4801314" cy="646331"/>
          </a:xfrm>
          <a:prstGeom prst="rect">
            <a:avLst/>
          </a:prstGeom>
          <a:noFill/>
          <a:effectLst/>
          <a:scene3d>
            <a:camera prst="orthographicFront">
              <a:rot lat="0" lon="0" rev="0"/>
            </a:camera>
            <a:lightRig rig="threePt" dir="t"/>
          </a:scene3d>
          <a:sp3d/>
        </p:spPr>
        <p:txBody>
          <a:bodyPr wrap="none" rtlCol="0">
            <a:spAutoFit/>
            <a:sp3d>
              <a:contourClr>
                <a:schemeClr val="bg1"/>
              </a:contourClr>
            </a:sp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w="0"/>
                <a:solidFill>
                  <a:srgbClr val="595959"/>
                </a:solidFill>
                <a:effectLst>
                  <a:reflection blurRad="6350" stA="53000" endA="300" endPos="35500" dir="5400000" sy="-90000" algn="bl" rotWithShape="0"/>
                </a:effectLst>
                <a:uLnTx/>
                <a:uFillTx/>
                <a:latin typeface="华文行楷" panose="02010800040101010101" pitchFamily="2" charset="-122"/>
                <a:ea typeface="华文行楷" panose="02010800040101010101" pitchFamily="2" charset="-122"/>
                <a:cs typeface="Segoe UI Black" panose="020B0A02040204020203" pitchFamily="34" charset="0"/>
              </a:rPr>
              <a:t>全国法制宣传日的设立</a:t>
            </a:r>
          </a:p>
        </p:txBody>
      </p:sp>
      <p:cxnSp>
        <p:nvCxnSpPr>
          <p:cNvPr id="6" name="直接连接符 5"/>
          <p:cNvCxnSpPr/>
          <p:nvPr/>
        </p:nvCxnSpPr>
        <p:spPr>
          <a:xfrm>
            <a:off x="4550112" y="1861409"/>
            <a:ext cx="0" cy="2668874"/>
          </a:xfrm>
          <a:prstGeom prst="line">
            <a:avLst/>
          </a:prstGeom>
          <a:ln w="127000" cmpd="thinThick">
            <a:solidFill>
              <a:srgbClr val="AC252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885091" y="349358"/>
            <a:ext cx="1503666"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504247" y="341528"/>
            <a:ext cx="1514475"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Vertical)">
                                      <p:cBhvr>
                                        <p:cTn id="15" dur="500"/>
                                        <p:tgtEl>
                                          <p:spTgt spid="10"/>
                                        </p:tgtEl>
                                      </p:cBhvr>
                                    </p:animEffect>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a:srcRect/>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5722" y="1332931"/>
            <a:ext cx="2237858" cy="2256260"/>
          </a:xfrm>
          <a:prstGeom prst="rect">
            <a:avLst/>
          </a:prstGeom>
          <a:solidFill>
            <a:srgbClr val="FFFFFF">
              <a:shade val="85000"/>
            </a:srgbClr>
          </a:solidFill>
          <a:ln w="88900" cap="sq">
            <a:no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文本框 11"/>
          <p:cNvSpPr txBox="1"/>
          <p:nvPr/>
        </p:nvSpPr>
        <p:spPr>
          <a:xfrm>
            <a:off x="3388757" y="24943"/>
            <a:ext cx="5262979" cy="646331"/>
          </a:xfrm>
          <a:prstGeom prst="rect">
            <a:avLst/>
          </a:prstGeom>
          <a:noFill/>
          <a:effectLst/>
          <a:scene3d>
            <a:camera prst="orthographicFront">
              <a:rot lat="0" lon="0" rev="0"/>
            </a:camera>
            <a:lightRig rig="threePt" dir="t"/>
          </a:scene3d>
          <a:sp3d/>
        </p:spPr>
        <p:txBody>
          <a:bodyPr wrap="none" rtlCol="0">
            <a:spAutoFit/>
            <a:sp3d>
              <a:contourClr>
                <a:schemeClr val="bg1"/>
              </a:contourClr>
            </a:sp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w="0"/>
                <a:solidFill>
                  <a:srgbClr val="595959"/>
                </a:solidFill>
                <a:effectLst>
                  <a:reflection blurRad="6350" stA="53000" endA="300" endPos="35500" dir="5400000" sy="-90000" algn="bl" rotWithShape="0"/>
                </a:effectLst>
                <a:uLnTx/>
                <a:uFillTx/>
                <a:latin typeface="华文行楷" panose="02010800040101010101" pitchFamily="2" charset="-122"/>
                <a:ea typeface="华文行楷" panose="02010800040101010101" pitchFamily="2" charset="-122"/>
                <a:cs typeface="Segoe UI Black" panose="020B0A02040204020203" pitchFamily="34" charset="0"/>
              </a:rPr>
              <a:t>全国法制宣传日标志寓意</a:t>
            </a:r>
          </a:p>
        </p:txBody>
      </p:sp>
      <p:sp>
        <p:nvSpPr>
          <p:cNvPr id="2" name="矩形 1"/>
          <p:cNvSpPr/>
          <p:nvPr/>
        </p:nvSpPr>
        <p:spPr>
          <a:xfrm>
            <a:off x="5518001" y="1771692"/>
            <a:ext cx="4930177" cy="175432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该作品底色为红色，由“法”字演绎而来，“法”字的“水”部放射出三条弧形光带，寓意法律知识和法制观念像光芒一样在全社会传播，同时又如一只用于宣讲法律知识的喇叭。</a:t>
            </a:r>
          </a:p>
        </p:txBody>
      </p:sp>
      <p:cxnSp>
        <p:nvCxnSpPr>
          <p:cNvPr id="9" name="直接连接符 8"/>
          <p:cNvCxnSpPr/>
          <p:nvPr/>
        </p:nvCxnSpPr>
        <p:spPr>
          <a:xfrm>
            <a:off x="1785078" y="348108"/>
            <a:ext cx="1503666"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651736" y="348108"/>
            <a:ext cx="1514475"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5518001" y="4226400"/>
            <a:ext cx="4972219" cy="133882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“法”的“去”部，造型如一把金钥匙，插在三条光带中，象征通过法制宣传教育开启法律知识之门，启迪公民的法律意识和法制观念。</a:t>
            </a:r>
          </a:p>
        </p:txBody>
      </p:sp>
      <p:sp>
        <p:nvSpPr>
          <p:cNvPr id="13" name="矩形 12"/>
          <p:cNvSpPr/>
          <p:nvPr/>
        </p:nvSpPr>
        <p:spPr>
          <a:xfrm>
            <a:off x="2609956" y="3604957"/>
            <a:ext cx="2269390" cy="1942328"/>
          </a:xfrm>
          <a:prstGeom prst="rect">
            <a:avLst/>
          </a:prstGeom>
          <a:solidFill>
            <a:srgbClr val="C00000">
              <a:alpha val="9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p:cNvSpPr txBox="1"/>
          <p:nvPr/>
        </p:nvSpPr>
        <p:spPr>
          <a:xfrm>
            <a:off x="2609956" y="3698958"/>
            <a:ext cx="2412530" cy="17543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单击键入文本单击键入文本单击键入文本文本单击键入文本单击键入文本单击键入</a:t>
            </a:r>
          </a:p>
        </p:txBody>
      </p:sp>
      <p:grpSp>
        <p:nvGrpSpPr>
          <p:cNvPr id="20" name="组合 19"/>
          <p:cNvGrpSpPr/>
          <p:nvPr/>
        </p:nvGrpSpPr>
        <p:grpSpPr>
          <a:xfrm>
            <a:off x="5621380" y="1356925"/>
            <a:ext cx="422564" cy="384038"/>
            <a:chOff x="5533697" y="1996672"/>
            <a:chExt cx="2900853" cy="1461425"/>
          </a:xfrm>
          <a:solidFill>
            <a:srgbClr val="C00000"/>
          </a:solidFill>
        </p:grpSpPr>
        <p:sp>
          <p:nvSpPr>
            <p:cNvPr id="17" name="燕尾形 16"/>
            <p:cNvSpPr/>
            <p:nvPr/>
          </p:nvSpPr>
          <p:spPr>
            <a:xfrm>
              <a:off x="5533697" y="2002221"/>
              <a:ext cx="1450427" cy="1450427"/>
            </a:xfrm>
            <a:prstGeom prst="chevron">
              <a:avLst>
                <a:gd name="adj" fmla="val 6304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 name="燕尾形 17"/>
            <p:cNvSpPr/>
            <p:nvPr/>
          </p:nvSpPr>
          <p:spPr>
            <a:xfrm>
              <a:off x="6258910" y="1996672"/>
              <a:ext cx="1450427" cy="1450427"/>
            </a:xfrm>
            <a:prstGeom prst="chevron">
              <a:avLst>
                <a:gd name="adj" fmla="val 6304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9" name="燕尾形 18"/>
            <p:cNvSpPr/>
            <p:nvPr/>
          </p:nvSpPr>
          <p:spPr>
            <a:xfrm>
              <a:off x="6984123" y="2007670"/>
              <a:ext cx="1450427" cy="1450427"/>
            </a:xfrm>
            <a:prstGeom prst="chevron">
              <a:avLst>
                <a:gd name="adj" fmla="val 6304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21" name="文本框 20"/>
          <p:cNvSpPr txBox="1"/>
          <p:nvPr/>
        </p:nvSpPr>
        <p:spPr>
          <a:xfrm>
            <a:off x="6111762" y="1299919"/>
            <a:ext cx="203132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单击键入文本</a:t>
            </a:r>
          </a:p>
        </p:txBody>
      </p:sp>
      <p:grpSp>
        <p:nvGrpSpPr>
          <p:cNvPr id="22" name="组合 21"/>
          <p:cNvGrpSpPr/>
          <p:nvPr/>
        </p:nvGrpSpPr>
        <p:grpSpPr>
          <a:xfrm>
            <a:off x="5661141" y="3821741"/>
            <a:ext cx="422564" cy="384038"/>
            <a:chOff x="5533697" y="1996672"/>
            <a:chExt cx="2900853" cy="1461425"/>
          </a:xfrm>
          <a:solidFill>
            <a:srgbClr val="C00000"/>
          </a:solidFill>
        </p:grpSpPr>
        <p:sp>
          <p:nvSpPr>
            <p:cNvPr id="23" name="燕尾形 22"/>
            <p:cNvSpPr/>
            <p:nvPr/>
          </p:nvSpPr>
          <p:spPr>
            <a:xfrm>
              <a:off x="5533697" y="2002221"/>
              <a:ext cx="1450427" cy="1450427"/>
            </a:xfrm>
            <a:prstGeom prst="chevron">
              <a:avLst>
                <a:gd name="adj" fmla="val 6304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4" name="燕尾形 23"/>
            <p:cNvSpPr/>
            <p:nvPr/>
          </p:nvSpPr>
          <p:spPr>
            <a:xfrm>
              <a:off x="6258910" y="1996672"/>
              <a:ext cx="1450427" cy="1450427"/>
            </a:xfrm>
            <a:prstGeom prst="chevron">
              <a:avLst>
                <a:gd name="adj" fmla="val 6304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5" name="燕尾形 24"/>
            <p:cNvSpPr/>
            <p:nvPr/>
          </p:nvSpPr>
          <p:spPr>
            <a:xfrm>
              <a:off x="6984123" y="2007670"/>
              <a:ext cx="1450427" cy="1450427"/>
            </a:xfrm>
            <a:prstGeom prst="chevron">
              <a:avLst>
                <a:gd name="adj" fmla="val 6304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26" name="文本框 25"/>
          <p:cNvSpPr txBox="1"/>
          <p:nvPr/>
        </p:nvSpPr>
        <p:spPr>
          <a:xfrm>
            <a:off x="6151523" y="3764735"/>
            <a:ext cx="203132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单击键入文本</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outVertical)">
                                      <p:cBhvr>
                                        <p:cTn id="14" dur="500"/>
                                        <p:tgtEl>
                                          <p:spTgt spid="12"/>
                                        </p:tgtEl>
                                      </p:cBhvr>
                                    </p:animEffect>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500"/>
                                        <p:tgtEl>
                                          <p:spTgt spid="16"/>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par>
                          <p:cTn id="37" fill="hold">
                            <p:stCondLst>
                              <p:cond delay="4000"/>
                            </p:stCondLst>
                            <p:childTnLst>
                              <p:par>
                                <p:cTn id="38" presetID="22" presetClass="entr" presetSubtype="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up)">
                                      <p:cBhvr>
                                        <p:cTn id="40" dur="500"/>
                                        <p:tgtEl>
                                          <p:spTgt spid="2"/>
                                        </p:tgtEl>
                                      </p:cBhvr>
                                    </p:animEffect>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left)">
                                      <p:cBhvr>
                                        <p:cTn id="48" dur="500"/>
                                        <p:tgtEl>
                                          <p:spTgt spid="26"/>
                                        </p:tgtEl>
                                      </p:cBhvr>
                                    </p:animEffect>
                                  </p:childTnLst>
                                </p:cTn>
                              </p:par>
                            </p:childTnLst>
                          </p:cTn>
                        </p:par>
                        <p:par>
                          <p:cTn id="49" fill="hold">
                            <p:stCondLst>
                              <p:cond delay="5500"/>
                            </p:stCondLst>
                            <p:childTnLst>
                              <p:par>
                                <p:cTn id="50" presetID="22" presetClass="entr" presetSubtype="1"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up)">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4" grpId="0"/>
      <p:bldP spid="13" grpId="0" animBg="1"/>
      <p:bldP spid="16" grpId="0"/>
      <p:bldP spid="21"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059395" y="1057888"/>
            <a:ext cx="2934934" cy="194585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图片 5"/>
          <p:cNvPicPr>
            <a:picLocks noChangeAspect="1"/>
          </p:cNvPicPr>
          <p:nvPr/>
        </p:nvPicPr>
        <p:blipFill>
          <a:blip r:embed="rId4"/>
          <a:stretch>
            <a:fillRect/>
          </a:stretch>
        </p:blipFill>
        <p:spPr>
          <a:xfrm>
            <a:off x="6866223" y="994439"/>
            <a:ext cx="2968277" cy="194620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文本框 10"/>
          <p:cNvSpPr txBox="1"/>
          <p:nvPr/>
        </p:nvSpPr>
        <p:spPr>
          <a:xfrm>
            <a:off x="1936161" y="3931843"/>
            <a:ext cx="3058169" cy="1705403"/>
          </a:xfrm>
          <a:prstGeom prst="rect">
            <a:avLst/>
          </a:prstGeom>
          <a:noFill/>
        </p:spPr>
        <p:txBody>
          <a:bodyPr wrap="square" rtlCol="0">
            <a:spAutoFit/>
          </a:bodyPr>
          <a:lstStyle/>
          <a:p>
            <a:pPr marL="0" marR="0" lvl="0" indent="45720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宪法是公民权利的根本法律保障，是依法治国的根本依据，是治国安邦的总章程。</a:t>
            </a:r>
          </a:p>
        </p:txBody>
      </p:sp>
      <p:sp>
        <p:nvSpPr>
          <p:cNvPr id="12" name="文本框 11"/>
          <p:cNvSpPr txBox="1"/>
          <p:nvPr/>
        </p:nvSpPr>
        <p:spPr>
          <a:xfrm>
            <a:off x="6731723" y="3827520"/>
            <a:ext cx="3237277" cy="1809726"/>
          </a:xfrm>
          <a:prstGeom prst="rect">
            <a:avLst/>
          </a:prstGeom>
          <a:noFill/>
        </p:spPr>
        <p:txBody>
          <a:bodyPr wrap="square" rtlCol="0">
            <a:spAutoFit/>
          </a:bodyPr>
          <a:lstStyle/>
          <a:p>
            <a:pPr marL="0" marR="0" lvl="0" indent="45720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在宣传教育中将现行宪法的实施日作为全国法制宣传日，充分体现了“三个代表”重要思想的要求。</a:t>
            </a:r>
          </a:p>
        </p:txBody>
      </p:sp>
      <p:sp>
        <p:nvSpPr>
          <p:cNvPr id="16" name="文本框 15"/>
          <p:cNvSpPr txBox="1"/>
          <p:nvPr/>
        </p:nvSpPr>
        <p:spPr>
          <a:xfrm>
            <a:off x="3388757" y="24943"/>
            <a:ext cx="5262979" cy="646331"/>
          </a:xfrm>
          <a:prstGeom prst="rect">
            <a:avLst/>
          </a:prstGeom>
          <a:noFill/>
          <a:effectLst/>
          <a:scene3d>
            <a:camera prst="orthographicFront">
              <a:rot lat="0" lon="0" rev="0"/>
            </a:camera>
            <a:lightRig rig="threePt" dir="t"/>
          </a:scene3d>
          <a:sp3d/>
        </p:spPr>
        <p:txBody>
          <a:bodyPr wrap="none" rtlCol="0">
            <a:spAutoFit/>
            <a:sp3d>
              <a:contourClr>
                <a:schemeClr val="bg1"/>
              </a:contourClr>
            </a:sp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w="0"/>
                <a:solidFill>
                  <a:srgbClr val="595959"/>
                </a:solidFill>
                <a:effectLst>
                  <a:reflection blurRad="6350" stA="53000" endA="300" endPos="35500" dir="5400000" sy="-90000" algn="bl" rotWithShape="0"/>
                </a:effectLst>
                <a:uLnTx/>
                <a:uFillTx/>
                <a:latin typeface="华文行楷" panose="02010800040101010101" pitchFamily="2" charset="-122"/>
                <a:ea typeface="华文行楷" panose="02010800040101010101" pitchFamily="2" charset="-122"/>
                <a:cs typeface="Segoe UI Black" panose="020B0A02040204020203" pitchFamily="34" charset="0"/>
              </a:rPr>
              <a:t>全国法制宣传日设立背景</a:t>
            </a:r>
          </a:p>
        </p:txBody>
      </p:sp>
      <p:cxnSp>
        <p:nvCxnSpPr>
          <p:cNvPr id="17" name="直接连接符 16"/>
          <p:cNvCxnSpPr/>
          <p:nvPr/>
        </p:nvCxnSpPr>
        <p:spPr>
          <a:xfrm>
            <a:off x="1785078" y="348108"/>
            <a:ext cx="1503666"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8651736" y="348108"/>
            <a:ext cx="1514475"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8" name="虚尾箭头 7"/>
          <p:cNvSpPr/>
          <p:nvPr/>
        </p:nvSpPr>
        <p:spPr>
          <a:xfrm rot="5400000">
            <a:off x="2080985" y="3296274"/>
            <a:ext cx="581863" cy="625042"/>
          </a:xfrm>
          <a:prstGeom prst="stripedRightArrow">
            <a:avLst>
              <a:gd name="adj1" fmla="val 61060"/>
              <a:gd name="adj2" fmla="val 6188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p:nvSpPr>
        <p:spPr>
          <a:xfrm>
            <a:off x="2684438" y="3326091"/>
            <a:ext cx="23391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单击键入文本</a:t>
            </a:r>
          </a:p>
        </p:txBody>
      </p:sp>
      <p:sp>
        <p:nvSpPr>
          <p:cNvPr id="19" name="虚尾箭头 18"/>
          <p:cNvSpPr/>
          <p:nvPr/>
        </p:nvSpPr>
        <p:spPr>
          <a:xfrm rot="5400000">
            <a:off x="6878732" y="3302971"/>
            <a:ext cx="581863" cy="625042"/>
          </a:xfrm>
          <a:prstGeom prst="stripedRightArrow">
            <a:avLst>
              <a:gd name="adj1" fmla="val 61060"/>
              <a:gd name="adj2" fmla="val 6188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p:cNvSpPr txBox="1"/>
          <p:nvPr/>
        </p:nvSpPr>
        <p:spPr>
          <a:xfrm>
            <a:off x="7482185" y="3332788"/>
            <a:ext cx="23391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单击键入文本</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outVertical)">
                                      <p:cBhvr>
                                        <p:cTn id="14" dur="500"/>
                                        <p:tgtEl>
                                          <p:spTgt spid="16"/>
                                        </p:tgtEl>
                                      </p:cBhvr>
                                    </p:animEffect>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heel(1)">
                                      <p:cBhvr>
                                        <p:cTn id="18" dur="2000"/>
                                        <p:tgtEl>
                                          <p:spTgt spid="2"/>
                                        </p:tgtEl>
                                      </p:cBhvr>
                                    </p:animEffect>
                                  </p:childTnLst>
                                </p:cTn>
                              </p:par>
                            </p:childTnLst>
                          </p:cTn>
                        </p:par>
                        <p:par>
                          <p:cTn id="19" fill="hold">
                            <p:stCondLst>
                              <p:cond delay="3000"/>
                            </p:stCondLst>
                            <p:childTnLst>
                              <p:par>
                                <p:cTn id="20" presetID="47"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4000"/>
                            </p:stCondLst>
                            <p:childTnLst>
                              <p:par>
                                <p:cTn id="26" presetID="22"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par>
                          <p:cTn id="29" fill="hold">
                            <p:stCondLst>
                              <p:cond delay="4500"/>
                            </p:stCondLst>
                            <p:childTnLst>
                              <p:par>
                                <p:cTn id="30" presetID="14" presetClass="entr" presetSubtype="1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par>
                          <p:cTn id="33" fill="hold">
                            <p:stCondLst>
                              <p:cond delay="5000"/>
                            </p:stCondLst>
                            <p:childTnLst>
                              <p:par>
                                <p:cTn id="34" presetID="21" presetClass="entr" presetSubtype="1"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heel(1)">
                                      <p:cBhvr>
                                        <p:cTn id="36" dur="2000"/>
                                        <p:tgtEl>
                                          <p:spTgt spid="6"/>
                                        </p:tgtEl>
                                      </p:cBhvr>
                                    </p:animEffect>
                                  </p:childTnLst>
                                </p:cTn>
                              </p:par>
                            </p:childTnLst>
                          </p:cTn>
                        </p:par>
                        <p:par>
                          <p:cTn id="37" fill="hold">
                            <p:stCondLst>
                              <p:cond delay="7000"/>
                            </p:stCondLst>
                            <p:childTnLst>
                              <p:par>
                                <p:cTn id="38" presetID="47"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8000"/>
                            </p:stCondLst>
                            <p:childTnLst>
                              <p:par>
                                <p:cTn id="44" presetID="22" presetClass="entr" presetSubtype="8"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childTnLst>
                          </p:cTn>
                        </p:par>
                        <p:par>
                          <p:cTn id="47" fill="hold">
                            <p:stCondLst>
                              <p:cond delay="8500"/>
                            </p:stCondLst>
                            <p:childTnLst>
                              <p:par>
                                <p:cTn id="48" presetID="14" presetClass="entr" presetSubtype="5"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randombar(vertical)">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8" grpId="0" animBg="1"/>
      <p:bldP spid="9" grpId="0"/>
      <p:bldP spid="19" grpId="0" animBg="1"/>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1393666" y="2296553"/>
            <a:ext cx="2386012" cy="238601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椭圆 6"/>
          <p:cNvSpPr/>
          <p:nvPr/>
        </p:nvSpPr>
        <p:spPr>
          <a:xfrm>
            <a:off x="1657111" y="2564942"/>
            <a:ext cx="1859122" cy="185912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2792" y="2967895"/>
            <a:ext cx="1747760" cy="1043328"/>
          </a:xfrm>
          <a:prstGeom prst="rect">
            <a:avLst/>
          </a:prstGeom>
        </p:spPr>
      </p:pic>
      <p:cxnSp>
        <p:nvCxnSpPr>
          <p:cNvPr id="9" name="直接连接符 8"/>
          <p:cNvCxnSpPr/>
          <p:nvPr/>
        </p:nvCxnSpPr>
        <p:spPr>
          <a:xfrm>
            <a:off x="4256391" y="2666669"/>
            <a:ext cx="0" cy="17573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5057773" y="3271334"/>
            <a:ext cx="4854836" cy="739889"/>
          </a:xfrm>
          <a:prstGeom prst="rect">
            <a:avLst/>
          </a:prstGeom>
          <a:noFill/>
          <a:ln w="38100">
            <a:solidFill>
              <a:srgbClr val="B829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p:nvSpPr>
        <p:spPr>
          <a:xfrm>
            <a:off x="5832152" y="3368069"/>
            <a:ext cx="3376245" cy="553998"/>
          </a:xfrm>
          <a:prstGeom prst="rect">
            <a:avLst/>
          </a:prstGeom>
          <a:noFill/>
          <a:effectLst/>
          <a:scene3d>
            <a:camera prst="orthographicFront">
              <a:rot lat="0" lon="0" rev="0"/>
            </a:camera>
            <a:lightRig rig="threePt" dir="t"/>
          </a:scene3d>
          <a:sp3d/>
        </p:spPr>
        <p:txBody>
          <a:bodyPr wrap="none" rtlCol="0">
            <a:spAutoFit/>
            <a:sp3d>
              <a:contourClr>
                <a:schemeClr val="bg1"/>
              </a:contourClr>
            </a:sp3d>
          </a:bodyPr>
          <a:lstStyle>
            <a:defPPr>
              <a:defRPr lang="zh-CN"/>
            </a:defPPr>
            <a:lvl1pPr marR="0" lvl="0" indent="0" fontAlgn="auto">
              <a:lnSpc>
                <a:spcPct val="100000"/>
              </a:lnSpc>
              <a:spcBef>
                <a:spcPts val="0"/>
              </a:spcBef>
              <a:spcAft>
                <a:spcPts val="0"/>
              </a:spcAft>
              <a:buClrTx/>
              <a:buSzTx/>
              <a:buFontTx/>
              <a:buNone/>
              <a:defRPr kumimoji="0" sz="3200" b="0" i="0" u="none" strike="noStrike" cap="none" spc="0" normalizeH="0" baseline="0">
                <a:ln w="0"/>
                <a:solidFill>
                  <a:srgbClr val="B82927"/>
                </a:solidFill>
                <a:effectLst>
                  <a:outerShdw blurRad="50800" dist="38100" dir="2700000" algn="tl" rotWithShape="0">
                    <a:prstClr val="black">
                      <a:alpha val="40000"/>
                    </a:prstClr>
                  </a:outerShdw>
                  <a:reflection blurRad="6350" stA="53000" endA="300" endPos="35500" dir="5400000" sy="-90000" algn="bl" rotWithShape="0"/>
                </a:effectLst>
                <a:uLnTx/>
                <a:uFillTx/>
                <a:latin typeface="方正大黑简体" panose="02010601030101010101" pitchFamily="65" charset="-122"/>
                <a:ea typeface="方正大黑简体" panose="02010601030101010101" pitchFamily="65" charset="-122"/>
                <a:cs typeface="Segoe UI Black" panose="020B0A02040204020203" pitchFamily="34" charset="0"/>
              </a:defRPr>
            </a:lvl1pPr>
          </a:lstStyle>
          <a:p>
            <a:r>
              <a:rPr lang="zh-CN" altLang="en-US" sz="3000" dirty="0"/>
              <a:t> “六五普法要点”</a:t>
            </a:r>
          </a:p>
        </p:txBody>
      </p:sp>
      <p:sp>
        <p:nvSpPr>
          <p:cNvPr id="12" name="矩形 11"/>
          <p:cNvSpPr/>
          <p:nvPr/>
        </p:nvSpPr>
        <p:spPr>
          <a:xfrm>
            <a:off x="5057773" y="3271334"/>
            <a:ext cx="698365" cy="739889"/>
          </a:xfrm>
          <a:prstGeom prst="rect">
            <a:avLst/>
          </a:prstGeom>
          <a:solidFill>
            <a:srgbClr val="B82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p:cNvSpPr txBox="1"/>
          <p:nvPr/>
        </p:nvSpPr>
        <p:spPr>
          <a:xfrm>
            <a:off x="5133787" y="3368069"/>
            <a:ext cx="66556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w="0"/>
                <a:solidFill>
                  <a:schemeClr val="bg1"/>
                </a:solidFill>
                <a:effectLst>
                  <a:outerShdw blurRad="50800" dist="38100" dir="2700000" algn="tl" rotWithShape="0">
                    <a:prstClr val="black">
                      <a:alpha val="40000"/>
                    </a:prstClr>
                  </a:outerShdw>
                  <a:reflection blurRad="6350" stA="53000" endA="300" endPos="35500" dir="5400000" sy="-90000" algn="bl" rotWithShape="0"/>
                </a:effectLst>
                <a:uLnTx/>
                <a:uFillTx/>
                <a:latin typeface="方正大黑简体" panose="02010601030101010101" pitchFamily="65" charset="-122"/>
                <a:ea typeface="方正大黑简体" panose="02010601030101010101" pitchFamily="65" charset="-122"/>
                <a:cs typeface="Segoe UI Black" panose="020B0A02040204020203" pitchFamily="34" charset="0"/>
              </a:rPr>
              <a:t>03</a:t>
            </a:r>
            <a:endParaRPr kumimoji="0" lang="zh-CN" altLang="en-US" sz="3200" b="0" i="0" u="none" strike="noStrike" kern="1200" cap="none" spc="0" normalizeH="0" baseline="0" noProof="0" dirty="0">
              <a:ln>
                <a:noFill/>
              </a:ln>
              <a:solidFill>
                <a:schemeClr val="bg1"/>
              </a:solidFill>
              <a:effectLst/>
              <a:uLnTx/>
              <a:uFillTx/>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2000"/>
                            </p:stCondLst>
                            <p:childTnLst>
                              <p:par>
                                <p:cTn id="9" presetID="16" presetClass="entr" presetSubtype="4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Horizontal)">
                                      <p:cBhvr>
                                        <p:cTn id="11" dur="500"/>
                                        <p:tgtEl>
                                          <p:spTgt spid="7"/>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3000"/>
                            </p:stCondLst>
                            <p:childTnLst>
                              <p:par>
                                <p:cTn id="17" presetID="47"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4500"/>
                            </p:stCondLst>
                            <p:childTnLst>
                              <p:par>
                                <p:cTn id="27" presetID="2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50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5500"/>
                            </p:stCondLst>
                            <p:childTnLst>
                              <p:par>
                                <p:cTn id="35" presetID="2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p:bldP spid="12"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a:srcRect/>
          <a:stretch>
            <a:fillRect/>
          </a:stretch>
        </a:blipFill>
        <a:effectLst/>
      </p:bgPr>
    </p:bg>
    <p:spTree>
      <p:nvGrpSpPr>
        <p:cNvPr id="1" name=""/>
        <p:cNvGrpSpPr/>
        <p:nvPr/>
      </p:nvGrpSpPr>
      <p:grpSpPr>
        <a:xfrm>
          <a:off x="0" y="0"/>
          <a:ext cx="0" cy="0"/>
          <a:chOff x="0" y="0"/>
          <a:chExt cx="0" cy="0"/>
        </a:xfrm>
      </p:grpSpPr>
      <p:sp>
        <p:nvSpPr>
          <p:cNvPr id="9" name="文本框 8"/>
          <p:cNvSpPr txBox="1"/>
          <p:nvPr/>
        </p:nvSpPr>
        <p:spPr>
          <a:xfrm>
            <a:off x="3107918" y="40551"/>
            <a:ext cx="5724644" cy="646331"/>
          </a:xfrm>
          <a:prstGeom prst="rect">
            <a:avLst/>
          </a:prstGeom>
          <a:noFill/>
          <a:effectLst/>
          <a:scene3d>
            <a:camera prst="orthographicFront">
              <a:rot lat="0" lon="0" rev="0"/>
            </a:camera>
            <a:lightRig rig="threePt" dir="t"/>
          </a:scene3d>
          <a:sp3d/>
        </p:spPr>
        <p:txBody>
          <a:bodyPr wrap="none" rtlCol="0">
            <a:spAutoFit/>
            <a:sp3d>
              <a:contourClr>
                <a:schemeClr val="bg1"/>
              </a:contourClr>
            </a:sp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w="0"/>
                <a:solidFill>
                  <a:srgbClr val="595959"/>
                </a:solidFill>
                <a:effectLst>
                  <a:reflection blurRad="6350" stA="53000" endA="300" endPos="35500" dir="5400000" sy="-90000" algn="bl" rotWithShape="0"/>
                </a:effectLst>
                <a:uLnTx/>
                <a:uFillTx/>
                <a:latin typeface="华文行楷" panose="02010800040101010101" pitchFamily="2" charset="-122"/>
                <a:ea typeface="华文行楷" panose="02010800040101010101" pitchFamily="2" charset="-122"/>
                <a:cs typeface="Segoe UI Black" panose="020B0A02040204020203" pitchFamily="34" charset="0"/>
              </a:rPr>
              <a:t>做好“六五”普法启动工作</a:t>
            </a:r>
          </a:p>
        </p:txBody>
      </p:sp>
      <p:cxnSp>
        <p:nvCxnSpPr>
          <p:cNvPr id="48" name="直接连接符 47"/>
          <p:cNvCxnSpPr/>
          <p:nvPr/>
        </p:nvCxnSpPr>
        <p:spPr>
          <a:xfrm>
            <a:off x="1483847" y="340349"/>
            <a:ext cx="1503666"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8905278" y="340349"/>
            <a:ext cx="1514475"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6581884" y="2407942"/>
            <a:ext cx="1118362" cy="260039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做好“六五”普法规划和全国人大常委会关于加强法制宣传教育的决议的送审工作。</a:t>
            </a:r>
          </a:p>
        </p:txBody>
      </p:sp>
      <p:sp>
        <p:nvSpPr>
          <p:cNvPr id="52" name="文本框 51"/>
          <p:cNvSpPr txBox="1"/>
          <p:nvPr/>
        </p:nvSpPr>
        <p:spPr>
          <a:xfrm>
            <a:off x="8514511" y="2293110"/>
            <a:ext cx="1085878"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召开第七次全国法制宣传教育工作会议，全面部署“六五”普法工作。</a:t>
            </a:r>
          </a:p>
        </p:txBody>
      </p:sp>
      <p:sp>
        <p:nvSpPr>
          <p:cNvPr id="53" name="文本框 52"/>
          <p:cNvSpPr txBox="1"/>
          <p:nvPr/>
        </p:nvSpPr>
        <p:spPr>
          <a:xfrm>
            <a:off x="2803196" y="2458070"/>
            <a:ext cx="1186472" cy="258532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各地区、各部门适时召开动员部署会，总结“五五”普法经验，启动“六五”普法。</a:t>
            </a:r>
          </a:p>
        </p:txBody>
      </p:sp>
      <p:sp>
        <p:nvSpPr>
          <p:cNvPr id="54" name="文本框 53"/>
          <p:cNvSpPr txBox="1"/>
          <p:nvPr/>
        </p:nvSpPr>
        <p:spPr>
          <a:xfrm>
            <a:off x="10431782" y="2415477"/>
            <a:ext cx="1021707" cy="258532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做好“六五”普法骨干培训工作、系统法制宣传骨干的培训。</a:t>
            </a:r>
          </a:p>
        </p:txBody>
      </p:sp>
      <p:sp>
        <p:nvSpPr>
          <p:cNvPr id="55" name="文本框 54"/>
          <p:cNvSpPr txBox="1"/>
          <p:nvPr/>
        </p:nvSpPr>
        <p:spPr>
          <a:xfrm>
            <a:off x="4637611" y="2322510"/>
            <a:ext cx="1294235" cy="258532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抓好“六五”普法教材编发工作。各地各部门做好全国统编教材的组织学习。</a:t>
            </a:r>
          </a:p>
        </p:txBody>
      </p:sp>
      <p:sp>
        <p:nvSpPr>
          <p:cNvPr id="57" name="文本框 56"/>
          <p:cNvSpPr txBox="1"/>
          <p:nvPr/>
        </p:nvSpPr>
        <p:spPr>
          <a:xfrm>
            <a:off x="997852" y="2245388"/>
            <a:ext cx="1062074"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完善各级普法领导体制和工作机制，保障“六五”普法规划顺利实施。</a:t>
            </a:r>
          </a:p>
        </p:txBody>
      </p:sp>
      <p:grpSp>
        <p:nvGrpSpPr>
          <p:cNvPr id="12" name="组合 11"/>
          <p:cNvGrpSpPr/>
          <p:nvPr/>
        </p:nvGrpSpPr>
        <p:grpSpPr>
          <a:xfrm>
            <a:off x="844529" y="1083967"/>
            <a:ext cx="1323975" cy="3972060"/>
            <a:chOff x="844529" y="1083967"/>
            <a:chExt cx="1323975" cy="3972060"/>
          </a:xfrm>
        </p:grpSpPr>
        <p:cxnSp>
          <p:nvCxnSpPr>
            <p:cNvPr id="5" name="直接连接符 4"/>
            <p:cNvCxnSpPr/>
            <p:nvPr/>
          </p:nvCxnSpPr>
          <p:spPr>
            <a:xfrm>
              <a:off x="852993" y="1745954"/>
              <a:ext cx="0" cy="331007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2148933" y="1730526"/>
              <a:ext cx="0" cy="331007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空心弧 5"/>
            <p:cNvSpPr/>
            <p:nvPr/>
          </p:nvSpPr>
          <p:spPr>
            <a:xfrm>
              <a:off x="844529" y="1083967"/>
              <a:ext cx="1323975" cy="1323975"/>
            </a:xfrm>
            <a:prstGeom prst="blockArc">
              <a:avLst>
                <a:gd name="adj1" fmla="val 10800000"/>
                <a:gd name="adj2" fmla="val 21590294"/>
                <a:gd name="adj3" fmla="val 1058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 name="椭圆 9"/>
            <p:cNvSpPr/>
            <p:nvPr/>
          </p:nvSpPr>
          <p:spPr>
            <a:xfrm>
              <a:off x="1061540" y="1288172"/>
              <a:ext cx="870382" cy="87038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3" name="组合 12"/>
          <p:cNvGrpSpPr/>
          <p:nvPr/>
        </p:nvGrpSpPr>
        <p:grpSpPr>
          <a:xfrm>
            <a:off x="2731753" y="1084896"/>
            <a:ext cx="1323975" cy="3972060"/>
            <a:chOff x="2624005" y="1084896"/>
            <a:chExt cx="1323975" cy="3972060"/>
          </a:xfrm>
        </p:grpSpPr>
        <p:cxnSp>
          <p:nvCxnSpPr>
            <p:cNvPr id="60" name="直接连接符 59"/>
            <p:cNvCxnSpPr/>
            <p:nvPr/>
          </p:nvCxnSpPr>
          <p:spPr>
            <a:xfrm>
              <a:off x="2632469" y="1746883"/>
              <a:ext cx="0" cy="331007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3928409" y="1745103"/>
              <a:ext cx="0" cy="331007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5" name="空心弧 74"/>
            <p:cNvSpPr/>
            <p:nvPr/>
          </p:nvSpPr>
          <p:spPr>
            <a:xfrm flipV="1">
              <a:off x="2624005" y="1084896"/>
              <a:ext cx="1323975" cy="1323975"/>
            </a:xfrm>
            <a:prstGeom prst="blockArc">
              <a:avLst>
                <a:gd name="adj1" fmla="val 10800000"/>
                <a:gd name="adj2" fmla="val 21590294"/>
                <a:gd name="adj3" fmla="val 1058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6" name="椭圆 75"/>
            <p:cNvSpPr/>
            <p:nvPr/>
          </p:nvSpPr>
          <p:spPr>
            <a:xfrm>
              <a:off x="2841016" y="1289101"/>
              <a:ext cx="870382" cy="87038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7" name="组合 16"/>
          <p:cNvGrpSpPr/>
          <p:nvPr/>
        </p:nvGrpSpPr>
        <p:grpSpPr>
          <a:xfrm>
            <a:off x="4618977" y="1083967"/>
            <a:ext cx="1323975" cy="3972060"/>
            <a:chOff x="4536889" y="1083967"/>
            <a:chExt cx="1323975" cy="3972060"/>
          </a:xfrm>
        </p:grpSpPr>
        <p:cxnSp>
          <p:nvCxnSpPr>
            <p:cNvPr id="77" name="直接连接符 76"/>
            <p:cNvCxnSpPr/>
            <p:nvPr/>
          </p:nvCxnSpPr>
          <p:spPr>
            <a:xfrm>
              <a:off x="4545353" y="1745954"/>
              <a:ext cx="0" cy="331007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5841293" y="1730526"/>
              <a:ext cx="0" cy="331007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6" name="空心弧 85"/>
            <p:cNvSpPr/>
            <p:nvPr/>
          </p:nvSpPr>
          <p:spPr>
            <a:xfrm>
              <a:off x="4536889" y="1083967"/>
              <a:ext cx="1323975" cy="1323975"/>
            </a:xfrm>
            <a:prstGeom prst="blockArc">
              <a:avLst>
                <a:gd name="adj1" fmla="val 10800000"/>
                <a:gd name="adj2" fmla="val 21590294"/>
                <a:gd name="adj3" fmla="val 1058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7" name="椭圆 86"/>
            <p:cNvSpPr/>
            <p:nvPr/>
          </p:nvSpPr>
          <p:spPr>
            <a:xfrm>
              <a:off x="4753900" y="1288172"/>
              <a:ext cx="870382" cy="87038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 name="组合 1"/>
          <p:cNvGrpSpPr/>
          <p:nvPr/>
        </p:nvGrpSpPr>
        <p:grpSpPr>
          <a:xfrm>
            <a:off x="6506201" y="1068538"/>
            <a:ext cx="1323975" cy="3972060"/>
            <a:chOff x="6506201" y="1068538"/>
            <a:chExt cx="1323975" cy="3972060"/>
          </a:xfrm>
        </p:grpSpPr>
        <p:cxnSp>
          <p:nvCxnSpPr>
            <p:cNvPr id="89" name="直接连接符 88"/>
            <p:cNvCxnSpPr/>
            <p:nvPr/>
          </p:nvCxnSpPr>
          <p:spPr>
            <a:xfrm>
              <a:off x="6511343" y="1730525"/>
              <a:ext cx="0" cy="331007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7810605" y="1728745"/>
              <a:ext cx="0" cy="331007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1" name="空心弧 90"/>
            <p:cNvSpPr/>
            <p:nvPr/>
          </p:nvSpPr>
          <p:spPr>
            <a:xfrm flipV="1">
              <a:off x="6506201" y="1068538"/>
              <a:ext cx="1323975" cy="1323975"/>
            </a:xfrm>
            <a:prstGeom prst="blockArc">
              <a:avLst>
                <a:gd name="adj1" fmla="val 10800000"/>
                <a:gd name="adj2" fmla="val 21590294"/>
                <a:gd name="adj3" fmla="val 1058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2" name="椭圆 91"/>
            <p:cNvSpPr/>
            <p:nvPr/>
          </p:nvSpPr>
          <p:spPr>
            <a:xfrm>
              <a:off x="6723212" y="1272743"/>
              <a:ext cx="870382" cy="87038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6" name="组合 15"/>
          <p:cNvGrpSpPr/>
          <p:nvPr/>
        </p:nvGrpSpPr>
        <p:grpSpPr>
          <a:xfrm>
            <a:off x="8393425" y="1083967"/>
            <a:ext cx="1323975" cy="3972060"/>
            <a:chOff x="8491776" y="1083967"/>
            <a:chExt cx="1323975" cy="3972060"/>
          </a:xfrm>
        </p:grpSpPr>
        <p:cxnSp>
          <p:nvCxnSpPr>
            <p:cNvPr id="93" name="直接连接符 92"/>
            <p:cNvCxnSpPr/>
            <p:nvPr/>
          </p:nvCxnSpPr>
          <p:spPr>
            <a:xfrm>
              <a:off x="8500240" y="1745954"/>
              <a:ext cx="0" cy="331007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9796180" y="1730526"/>
              <a:ext cx="0" cy="331007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5" name="空心弧 94"/>
            <p:cNvSpPr/>
            <p:nvPr/>
          </p:nvSpPr>
          <p:spPr>
            <a:xfrm>
              <a:off x="8491776" y="1083967"/>
              <a:ext cx="1323975" cy="1323975"/>
            </a:xfrm>
            <a:prstGeom prst="blockArc">
              <a:avLst>
                <a:gd name="adj1" fmla="val 10800000"/>
                <a:gd name="adj2" fmla="val 21590294"/>
                <a:gd name="adj3" fmla="val 1058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6" name="椭圆 95"/>
            <p:cNvSpPr/>
            <p:nvPr/>
          </p:nvSpPr>
          <p:spPr>
            <a:xfrm>
              <a:off x="8708787" y="1288172"/>
              <a:ext cx="870382" cy="87038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8" name="组合 17"/>
          <p:cNvGrpSpPr/>
          <p:nvPr/>
        </p:nvGrpSpPr>
        <p:grpSpPr>
          <a:xfrm>
            <a:off x="10280649" y="1083967"/>
            <a:ext cx="1323975" cy="3972060"/>
            <a:chOff x="10280649" y="1083967"/>
            <a:chExt cx="1323975" cy="3972060"/>
          </a:xfrm>
        </p:grpSpPr>
        <p:cxnSp>
          <p:nvCxnSpPr>
            <p:cNvPr id="97" name="直接连接符 96"/>
            <p:cNvCxnSpPr/>
            <p:nvPr/>
          </p:nvCxnSpPr>
          <p:spPr>
            <a:xfrm>
              <a:off x="10289113" y="1745954"/>
              <a:ext cx="0" cy="331007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11585053" y="1744174"/>
              <a:ext cx="0" cy="331007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9" name="空心弧 98"/>
            <p:cNvSpPr/>
            <p:nvPr/>
          </p:nvSpPr>
          <p:spPr>
            <a:xfrm flipV="1">
              <a:off x="10280649" y="1083967"/>
              <a:ext cx="1323975" cy="1323975"/>
            </a:xfrm>
            <a:prstGeom prst="blockArc">
              <a:avLst>
                <a:gd name="adj1" fmla="val 10800000"/>
                <a:gd name="adj2" fmla="val 21590294"/>
                <a:gd name="adj3" fmla="val 1058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0" name="椭圆 99"/>
            <p:cNvSpPr/>
            <p:nvPr/>
          </p:nvSpPr>
          <p:spPr>
            <a:xfrm>
              <a:off x="10497660" y="1288172"/>
              <a:ext cx="870382" cy="87038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01" name="Freeform 314"/>
          <p:cNvSpPr>
            <a:spLocks noEditPoints="1"/>
          </p:cNvSpPr>
          <p:nvPr/>
        </p:nvSpPr>
        <p:spPr bwMode="auto">
          <a:xfrm>
            <a:off x="8758106" y="1390347"/>
            <a:ext cx="572419" cy="614994"/>
          </a:xfrm>
          <a:custGeom>
            <a:avLst/>
            <a:gdLst>
              <a:gd name="T0" fmla="*/ 213 w 242"/>
              <a:gd name="T1" fmla="*/ 91 h 260"/>
              <a:gd name="T2" fmla="*/ 173 w 242"/>
              <a:gd name="T3" fmla="*/ 56 h 260"/>
              <a:gd name="T4" fmla="*/ 155 w 242"/>
              <a:gd name="T5" fmla="*/ 36 h 260"/>
              <a:gd name="T6" fmla="*/ 182 w 242"/>
              <a:gd name="T7" fmla="*/ 23 h 260"/>
              <a:gd name="T8" fmla="*/ 209 w 242"/>
              <a:gd name="T9" fmla="*/ 27 h 260"/>
              <a:gd name="T10" fmla="*/ 238 w 242"/>
              <a:gd name="T11" fmla="*/ 56 h 260"/>
              <a:gd name="T12" fmla="*/ 240 w 242"/>
              <a:gd name="T13" fmla="*/ 87 h 260"/>
              <a:gd name="T14" fmla="*/ 225 w 242"/>
              <a:gd name="T15" fmla="*/ 114 h 260"/>
              <a:gd name="T16" fmla="*/ 134 w 242"/>
              <a:gd name="T17" fmla="*/ 60 h 260"/>
              <a:gd name="T18" fmla="*/ 168 w 242"/>
              <a:gd name="T19" fmla="*/ 71 h 260"/>
              <a:gd name="T20" fmla="*/ 194 w 242"/>
              <a:gd name="T21" fmla="*/ 95 h 260"/>
              <a:gd name="T22" fmla="*/ 210 w 242"/>
              <a:gd name="T23" fmla="*/ 126 h 260"/>
              <a:gd name="T24" fmla="*/ 214 w 242"/>
              <a:gd name="T25" fmla="*/ 153 h 260"/>
              <a:gd name="T26" fmla="*/ 196 w 242"/>
              <a:gd name="T27" fmla="*/ 210 h 260"/>
              <a:gd name="T28" fmla="*/ 181 w 242"/>
              <a:gd name="T29" fmla="*/ 226 h 260"/>
              <a:gd name="T30" fmla="*/ 119 w 242"/>
              <a:gd name="T31" fmla="*/ 248 h 260"/>
              <a:gd name="T32" fmla="*/ 73 w 242"/>
              <a:gd name="T33" fmla="*/ 235 h 260"/>
              <a:gd name="T34" fmla="*/ 44 w 242"/>
              <a:gd name="T35" fmla="*/ 210 h 260"/>
              <a:gd name="T36" fmla="*/ 26 w 242"/>
              <a:gd name="T37" fmla="*/ 169 h 260"/>
              <a:gd name="T38" fmla="*/ 27 w 242"/>
              <a:gd name="T39" fmla="*/ 135 h 260"/>
              <a:gd name="T40" fmla="*/ 40 w 242"/>
              <a:gd name="T41" fmla="*/ 101 h 260"/>
              <a:gd name="T42" fmla="*/ 65 w 242"/>
              <a:gd name="T43" fmla="*/ 76 h 260"/>
              <a:gd name="T44" fmla="*/ 96 w 242"/>
              <a:gd name="T45" fmla="*/ 61 h 260"/>
              <a:gd name="T46" fmla="*/ 116 w 242"/>
              <a:gd name="T47" fmla="*/ 26 h 260"/>
              <a:gd name="T48" fmla="*/ 106 w 242"/>
              <a:gd name="T49" fmla="*/ 13 h 260"/>
              <a:gd name="T50" fmla="*/ 114 w 242"/>
              <a:gd name="T51" fmla="*/ 1 h 260"/>
              <a:gd name="T52" fmla="*/ 129 w 242"/>
              <a:gd name="T53" fmla="*/ 4 h 260"/>
              <a:gd name="T54" fmla="*/ 132 w 242"/>
              <a:gd name="T55" fmla="*/ 17 h 260"/>
              <a:gd name="T56" fmla="*/ 123 w 242"/>
              <a:gd name="T57" fmla="*/ 26 h 260"/>
              <a:gd name="T58" fmla="*/ 52 w 242"/>
              <a:gd name="T59" fmla="*/ 182 h 260"/>
              <a:gd name="T60" fmla="*/ 91 w 242"/>
              <a:gd name="T61" fmla="*/ 221 h 260"/>
              <a:gd name="T62" fmla="*/ 135 w 242"/>
              <a:gd name="T63" fmla="*/ 226 h 260"/>
              <a:gd name="T64" fmla="*/ 181 w 242"/>
              <a:gd name="T65" fmla="*/ 195 h 260"/>
              <a:gd name="T66" fmla="*/ 194 w 242"/>
              <a:gd name="T67" fmla="*/ 153 h 260"/>
              <a:gd name="T68" fmla="*/ 171 w 242"/>
              <a:gd name="T69" fmla="*/ 101 h 260"/>
              <a:gd name="T70" fmla="*/ 119 w 242"/>
              <a:gd name="T71" fmla="*/ 79 h 260"/>
              <a:gd name="T72" fmla="*/ 79 w 242"/>
              <a:gd name="T73" fmla="*/ 92 h 260"/>
              <a:gd name="T74" fmla="*/ 48 w 242"/>
              <a:gd name="T75" fmla="*/ 139 h 260"/>
              <a:gd name="T76" fmla="*/ 116 w 242"/>
              <a:gd name="T77" fmla="*/ 169 h 260"/>
              <a:gd name="T78" fmla="*/ 108 w 242"/>
              <a:gd name="T79" fmla="*/ 163 h 260"/>
              <a:gd name="T80" fmla="*/ 108 w 242"/>
              <a:gd name="T81" fmla="*/ 122 h 260"/>
              <a:gd name="T82" fmla="*/ 116 w 242"/>
              <a:gd name="T83" fmla="*/ 117 h 260"/>
              <a:gd name="T84" fmla="*/ 125 w 242"/>
              <a:gd name="T85" fmla="*/ 125 h 260"/>
              <a:gd name="T86" fmla="*/ 145 w 242"/>
              <a:gd name="T87" fmla="*/ 152 h 260"/>
              <a:gd name="T88" fmla="*/ 151 w 242"/>
              <a:gd name="T89" fmla="*/ 161 h 260"/>
              <a:gd name="T90" fmla="*/ 142 w 242"/>
              <a:gd name="T91" fmla="*/ 169 h 260"/>
              <a:gd name="T92" fmla="*/ 9 w 242"/>
              <a:gd name="T93" fmla="*/ 106 h 260"/>
              <a:gd name="T94" fmla="*/ 0 w 242"/>
              <a:gd name="T95" fmla="*/ 76 h 260"/>
              <a:gd name="T96" fmla="*/ 14 w 242"/>
              <a:gd name="T97" fmla="*/ 39 h 260"/>
              <a:gd name="T98" fmla="*/ 52 w 242"/>
              <a:gd name="T99" fmla="*/ 23 h 260"/>
              <a:gd name="T100" fmla="*/ 71 w 242"/>
              <a:gd name="T101" fmla="*/ 27 h 260"/>
              <a:gd name="T102" fmla="*/ 95 w 242"/>
              <a:gd name="T103" fmla="*/ 47 h 260"/>
              <a:gd name="T104" fmla="*/ 47 w 242"/>
              <a:gd name="T105" fmla="*/ 70 h 260"/>
              <a:gd name="T106" fmla="*/ 15 w 242"/>
              <a:gd name="T107" fmla="*/ 11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2" h="260">
                <a:moveTo>
                  <a:pt x="225" y="114"/>
                </a:moveTo>
                <a:lnTo>
                  <a:pt x="225" y="114"/>
                </a:lnTo>
                <a:lnTo>
                  <a:pt x="220" y="102"/>
                </a:lnTo>
                <a:lnTo>
                  <a:pt x="213" y="91"/>
                </a:lnTo>
                <a:lnTo>
                  <a:pt x="204" y="80"/>
                </a:lnTo>
                <a:lnTo>
                  <a:pt x="195" y="70"/>
                </a:lnTo>
                <a:lnTo>
                  <a:pt x="184" y="62"/>
                </a:lnTo>
                <a:lnTo>
                  <a:pt x="173" y="56"/>
                </a:lnTo>
                <a:lnTo>
                  <a:pt x="160" y="50"/>
                </a:lnTo>
                <a:lnTo>
                  <a:pt x="145" y="47"/>
                </a:lnTo>
                <a:lnTo>
                  <a:pt x="145" y="47"/>
                </a:lnTo>
                <a:lnTo>
                  <a:pt x="155" y="36"/>
                </a:lnTo>
                <a:lnTo>
                  <a:pt x="165" y="30"/>
                </a:lnTo>
                <a:lnTo>
                  <a:pt x="170" y="27"/>
                </a:lnTo>
                <a:lnTo>
                  <a:pt x="177" y="24"/>
                </a:lnTo>
                <a:lnTo>
                  <a:pt x="182" y="23"/>
                </a:lnTo>
                <a:lnTo>
                  <a:pt x="190" y="23"/>
                </a:lnTo>
                <a:lnTo>
                  <a:pt x="190" y="23"/>
                </a:lnTo>
                <a:lnTo>
                  <a:pt x="200" y="24"/>
                </a:lnTo>
                <a:lnTo>
                  <a:pt x="209" y="27"/>
                </a:lnTo>
                <a:lnTo>
                  <a:pt x="218" y="32"/>
                </a:lnTo>
                <a:lnTo>
                  <a:pt x="226" y="39"/>
                </a:lnTo>
                <a:lnTo>
                  <a:pt x="233" y="47"/>
                </a:lnTo>
                <a:lnTo>
                  <a:pt x="238" y="56"/>
                </a:lnTo>
                <a:lnTo>
                  <a:pt x="240" y="66"/>
                </a:lnTo>
                <a:lnTo>
                  <a:pt x="242" y="76"/>
                </a:lnTo>
                <a:lnTo>
                  <a:pt x="242" y="76"/>
                </a:lnTo>
                <a:lnTo>
                  <a:pt x="240" y="87"/>
                </a:lnTo>
                <a:lnTo>
                  <a:pt x="238" y="97"/>
                </a:lnTo>
                <a:lnTo>
                  <a:pt x="233" y="106"/>
                </a:lnTo>
                <a:lnTo>
                  <a:pt x="225" y="114"/>
                </a:lnTo>
                <a:lnTo>
                  <a:pt x="225" y="114"/>
                </a:lnTo>
                <a:close/>
                <a:moveTo>
                  <a:pt x="123" y="26"/>
                </a:moveTo>
                <a:lnTo>
                  <a:pt x="123" y="58"/>
                </a:lnTo>
                <a:lnTo>
                  <a:pt x="123" y="58"/>
                </a:lnTo>
                <a:lnTo>
                  <a:pt x="134" y="60"/>
                </a:lnTo>
                <a:lnTo>
                  <a:pt x="143" y="61"/>
                </a:lnTo>
                <a:lnTo>
                  <a:pt x="151" y="63"/>
                </a:lnTo>
                <a:lnTo>
                  <a:pt x="160" y="67"/>
                </a:lnTo>
                <a:lnTo>
                  <a:pt x="168" y="71"/>
                </a:lnTo>
                <a:lnTo>
                  <a:pt x="175" y="76"/>
                </a:lnTo>
                <a:lnTo>
                  <a:pt x="182" y="82"/>
                </a:lnTo>
                <a:lnTo>
                  <a:pt x="188" y="87"/>
                </a:lnTo>
                <a:lnTo>
                  <a:pt x="194" y="95"/>
                </a:lnTo>
                <a:lnTo>
                  <a:pt x="199" y="101"/>
                </a:lnTo>
                <a:lnTo>
                  <a:pt x="204" y="109"/>
                </a:lnTo>
                <a:lnTo>
                  <a:pt x="208" y="117"/>
                </a:lnTo>
                <a:lnTo>
                  <a:pt x="210" y="126"/>
                </a:lnTo>
                <a:lnTo>
                  <a:pt x="213" y="135"/>
                </a:lnTo>
                <a:lnTo>
                  <a:pt x="214" y="144"/>
                </a:lnTo>
                <a:lnTo>
                  <a:pt x="214" y="153"/>
                </a:lnTo>
                <a:lnTo>
                  <a:pt x="214" y="153"/>
                </a:lnTo>
                <a:lnTo>
                  <a:pt x="213" y="169"/>
                </a:lnTo>
                <a:lnTo>
                  <a:pt x="209" y="184"/>
                </a:lnTo>
                <a:lnTo>
                  <a:pt x="204" y="197"/>
                </a:lnTo>
                <a:lnTo>
                  <a:pt x="196" y="210"/>
                </a:lnTo>
                <a:lnTo>
                  <a:pt x="218" y="248"/>
                </a:lnTo>
                <a:lnTo>
                  <a:pt x="200" y="258"/>
                </a:lnTo>
                <a:lnTo>
                  <a:pt x="181" y="226"/>
                </a:lnTo>
                <a:lnTo>
                  <a:pt x="181" y="226"/>
                </a:lnTo>
                <a:lnTo>
                  <a:pt x="168" y="235"/>
                </a:lnTo>
                <a:lnTo>
                  <a:pt x="153" y="243"/>
                </a:lnTo>
                <a:lnTo>
                  <a:pt x="136" y="247"/>
                </a:lnTo>
                <a:lnTo>
                  <a:pt x="119" y="248"/>
                </a:lnTo>
                <a:lnTo>
                  <a:pt x="119" y="248"/>
                </a:lnTo>
                <a:lnTo>
                  <a:pt x="103" y="247"/>
                </a:lnTo>
                <a:lnTo>
                  <a:pt x="87" y="243"/>
                </a:lnTo>
                <a:lnTo>
                  <a:pt x="73" y="235"/>
                </a:lnTo>
                <a:lnTo>
                  <a:pt x="60" y="226"/>
                </a:lnTo>
                <a:lnTo>
                  <a:pt x="40" y="260"/>
                </a:lnTo>
                <a:lnTo>
                  <a:pt x="22" y="249"/>
                </a:lnTo>
                <a:lnTo>
                  <a:pt x="44" y="210"/>
                </a:lnTo>
                <a:lnTo>
                  <a:pt x="44" y="210"/>
                </a:lnTo>
                <a:lnTo>
                  <a:pt x="36" y="197"/>
                </a:lnTo>
                <a:lnTo>
                  <a:pt x="30" y="184"/>
                </a:lnTo>
                <a:lnTo>
                  <a:pt x="26" y="169"/>
                </a:lnTo>
                <a:lnTo>
                  <a:pt x="25" y="153"/>
                </a:lnTo>
                <a:lnTo>
                  <a:pt x="25" y="153"/>
                </a:lnTo>
                <a:lnTo>
                  <a:pt x="26" y="144"/>
                </a:lnTo>
                <a:lnTo>
                  <a:pt x="27" y="135"/>
                </a:lnTo>
                <a:lnTo>
                  <a:pt x="28" y="126"/>
                </a:lnTo>
                <a:lnTo>
                  <a:pt x="32" y="117"/>
                </a:lnTo>
                <a:lnTo>
                  <a:pt x="36" y="109"/>
                </a:lnTo>
                <a:lnTo>
                  <a:pt x="40" y="101"/>
                </a:lnTo>
                <a:lnTo>
                  <a:pt x="45" y="95"/>
                </a:lnTo>
                <a:lnTo>
                  <a:pt x="51" y="88"/>
                </a:lnTo>
                <a:lnTo>
                  <a:pt x="57" y="82"/>
                </a:lnTo>
                <a:lnTo>
                  <a:pt x="65" y="76"/>
                </a:lnTo>
                <a:lnTo>
                  <a:pt x="71" y="71"/>
                </a:lnTo>
                <a:lnTo>
                  <a:pt x="79" y="67"/>
                </a:lnTo>
                <a:lnTo>
                  <a:pt x="88" y="63"/>
                </a:lnTo>
                <a:lnTo>
                  <a:pt x="96" y="61"/>
                </a:lnTo>
                <a:lnTo>
                  <a:pt x="105" y="60"/>
                </a:lnTo>
                <a:lnTo>
                  <a:pt x="116" y="58"/>
                </a:lnTo>
                <a:lnTo>
                  <a:pt x="116" y="26"/>
                </a:lnTo>
                <a:lnTo>
                  <a:pt x="116" y="26"/>
                </a:lnTo>
                <a:lnTo>
                  <a:pt x="112" y="23"/>
                </a:lnTo>
                <a:lnTo>
                  <a:pt x="109" y="21"/>
                </a:lnTo>
                <a:lnTo>
                  <a:pt x="106" y="17"/>
                </a:lnTo>
                <a:lnTo>
                  <a:pt x="106" y="13"/>
                </a:lnTo>
                <a:lnTo>
                  <a:pt x="106" y="13"/>
                </a:lnTo>
                <a:lnTo>
                  <a:pt x="108" y="8"/>
                </a:lnTo>
                <a:lnTo>
                  <a:pt x="110" y="4"/>
                </a:lnTo>
                <a:lnTo>
                  <a:pt x="114" y="1"/>
                </a:lnTo>
                <a:lnTo>
                  <a:pt x="119" y="0"/>
                </a:lnTo>
                <a:lnTo>
                  <a:pt x="119" y="0"/>
                </a:lnTo>
                <a:lnTo>
                  <a:pt x="125" y="1"/>
                </a:lnTo>
                <a:lnTo>
                  <a:pt x="129" y="4"/>
                </a:lnTo>
                <a:lnTo>
                  <a:pt x="131" y="8"/>
                </a:lnTo>
                <a:lnTo>
                  <a:pt x="132" y="13"/>
                </a:lnTo>
                <a:lnTo>
                  <a:pt x="132" y="13"/>
                </a:lnTo>
                <a:lnTo>
                  <a:pt x="132" y="17"/>
                </a:lnTo>
                <a:lnTo>
                  <a:pt x="130" y="21"/>
                </a:lnTo>
                <a:lnTo>
                  <a:pt x="127" y="23"/>
                </a:lnTo>
                <a:lnTo>
                  <a:pt x="123" y="26"/>
                </a:lnTo>
                <a:lnTo>
                  <a:pt x="123" y="26"/>
                </a:lnTo>
                <a:close/>
                <a:moveTo>
                  <a:pt x="47" y="153"/>
                </a:moveTo>
                <a:lnTo>
                  <a:pt x="47" y="153"/>
                </a:lnTo>
                <a:lnTo>
                  <a:pt x="48" y="169"/>
                </a:lnTo>
                <a:lnTo>
                  <a:pt x="52" y="182"/>
                </a:lnTo>
                <a:lnTo>
                  <a:pt x="58" y="195"/>
                </a:lnTo>
                <a:lnTo>
                  <a:pt x="67" y="205"/>
                </a:lnTo>
                <a:lnTo>
                  <a:pt x="79" y="214"/>
                </a:lnTo>
                <a:lnTo>
                  <a:pt x="91" y="221"/>
                </a:lnTo>
                <a:lnTo>
                  <a:pt x="105" y="226"/>
                </a:lnTo>
                <a:lnTo>
                  <a:pt x="119" y="227"/>
                </a:lnTo>
                <a:lnTo>
                  <a:pt x="119" y="227"/>
                </a:lnTo>
                <a:lnTo>
                  <a:pt x="135" y="226"/>
                </a:lnTo>
                <a:lnTo>
                  <a:pt x="148" y="221"/>
                </a:lnTo>
                <a:lnTo>
                  <a:pt x="161" y="214"/>
                </a:lnTo>
                <a:lnTo>
                  <a:pt x="171" y="205"/>
                </a:lnTo>
                <a:lnTo>
                  <a:pt x="181" y="195"/>
                </a:lnTo>
                <a:lnTo>
                  <a:pt x="188" y="182"/>
                </a:lnTo>
                <a:lnTo>
                  <a:pt x="192" y="169"/>
                </a:lnTo>
                <a:lnTo>
                  <a:pt x="194" y="153"/>
                </a:lnTo>
                <a:lnTo>
                  <a:pt x="194" y="153"/>
                </a:lnTo>
                <a:lnTo>
                  <a:pt x="192" y="139"/>
                </a:lnTo>
                <a:lnTo>
                  <a:pt x="188" y="125"/>
                </a:lnTo>
                <a:lnTo>
                  <a:pt x="181" y="112"/>
                </a:lnTo>
                <a:lnTo>
                  <a:pt x="171" y="101"/>
                </a:lnTo>
                <a:lnTo>
                  <a:pt x="161" y="92"/>
                </a:lnTo>
                <a:lnTo>
                  <a:pt x="148" y="86"/>
                </a:lnTo>
                <a:lnTo>
                  <a:pt x="135" y="80"/>
                </a:lnTo>
                <a:lnTo>
                  <a:pt x="119" y="79"/>
                </a:lnTo>
                <a:lnTo>
                  <a:pt x="119" y="79"/>
                </a:lnTo>
                <a:lnTo>
                  <a:pt x="105" y="80"/>
                </a:lnTo>
                <a:lnTo>
                  <a:pt x="91" y="86"/>
                </a:lnTo>
                <a:lnTo>
                  <a:pt x="79" y="92"/>
                </a:lnTo>
                <a:lnTo>
                  <a:pt x="67" y="101"/>
                </a:lnTo>
                <a:lnTo>
                  <a:pt x="58" y="112"/>
                </a:lnTo>
                <a:lnTo>
                  <a:pt x="52" y="125"/>
                </a:lnTo>
                <a:lnTo>
                  <a:pt x="48" y="139"/>
                </a:lnTo>
                <a:lnTo>
                  <a:pt x="47" y="153"/>
                </a:lnTo>
                <a:lnTo>
                  <a:pt x="47" y="153"/>
                </a:lnTo>
                <a:close/>
                <a:moveTo>
                  <a:pt x="142" y="169"/>
                </a:moveTo>
                <a:lnTo>
                  <a:pt x="116" y="169"/>
                </a:lnTo>
                <a:lnTo>
                  <a:pt x="116" y="169"/>
                </a:lnTo>
                <a:lnTo>
                  <a:pt x="112" y="169"/>
                </a:lnTo>
                <a:lnTo>
                  <a:pt x="109" y="166"/>
                </a:lnTo>
                <a:lnTo>
                  <a:pt x="108" y="163"/>
                </a:lnTo>
                <a:lnTo>
                  <a:pt x="106" y="161"/>
                </a:lnTo>
                <a:lnTo>
                  <a:pt x="106" y="125"/>
                </a:lnTo>
                <a:lnTo>
                  <a:pt x="106" y="125"/>
                </a:lnTo>
                <a:lnTo>
                  <a:pt x="108" y="122"/>
                </a:lnTo>
                <a:lnTo>
                  <a:pt x="109" y="119"/>
                </a:lnTo>
                <a:lnTo>
                  <a:pt x="112" y="117"/>
                </a:lnTo>
                <a:lnTo>
                  <a:pt x="116" y="117"/>
                </a:lnTo>
                <a:lnTo>
                  <a:pt x="116" y="117"/>
                </a:lnTo>
                <a:lnTo>
                  <a:pt x="119" y="117"/>
                </a:lnTo>
                <a:lnTo>
                  <a:pt x="122" y="119"/>
                </a:lnTo>
                <a:lnTo>
                  <a:pt x="123" y="122"/>
                </a:lnTo>
                <a:lnTo>
                  <a:pt x="125" y="125"/>
                </a:lnTo>
                <a:lnTo>
                  <a:pt x="125" y="152"/>
                </a:lnTo>
                <a:lnTo>
                  <a:pt x="142" y="152"/>
                </a:lnTo>
                <a:lnTo>
                  <a:pt x="142" y="152"/>
                </a:lnTo>
                <a:lnTo>
                  <a:pt x="145" y="152"/>
                </a:lnTo>
                <a:lnTo>
                  <a:pt x="148" y="154"/>
                </a:lnTo>
                <a:lnTo>
                  <a:pt x="151" y="157"/>
                </a:lnTo>
                <a:lnTo>
                  <a:pt x="151" y="161"/>
                </a:lnTo>
                <a:lnTo>
                  <a:pt x="151" y="161"/>
                </a:lnTo>
                <a:lnTo>
                  <a:pt x="151" y="163"/>
                </a:lnTo>
                <a:lnTo>
                  <a:pt x="148" y="166"/>
                </a:lnTo>
                <a:lnTo>
                  <a:pt x="145" y="169"/>
                </a:lnTo>
                <a:lnTo>
                  <a:pt x="142" y="169"/>
                </a:lnTo>
                <a:lnTo>
                  <a:pt x="142" y="169"/>
                </a:lnTo>
                <a:close/>
                <a:moveTo>
                  <a:pt x="15" y="114"/>
                </a:moveTo>
                <a:lnTo>
                  <a:pt x="15" y="114"/>
                </a:lnTo>
                <a:lnTo>
                  <a:pt x="9" y="106"/>
                </a:lnTo>
                <a:lnTo>
                  <a:pt x="4" y="97"/>
                </a:lnTo>
                <a:lnTo>
                  <a:pt x="0" y="87"/>
                </a:lnTo>
                <a:lnTo>
                  <a:pt x="0" y="76"/>
                </a:lnTo>
                <a:lnTo>
                  <a:pt x="0" y="76"/>
                </a:lnTo>
                <a:lnTo>
                  <a:pt x="0" y="66"/>
                </a:lnTo>
                <a:lnTo>
                  <a:pt x="4" y="56"/>
                </a:lnTo>
                <a:lnTo>
                  <a:pt x="8" y="47"/>
                </a:lnTo>
                <a:lnTo>
                  <a:pt x="14" y="39"/>
                </a:lnTo>
                <a:lnTo>
                  <a:pt x="22" y="32"/>
                </a:lnTo>
                <a:lnTo>
                  <a:pt x="31" y="27"/>
                </a:lnTo>
                <a:lnTo>
                  <a:pt x="41" y="24"/>
                </a:lnTo>
                <a:lnTo>
                  <a:pt x="52" y="23"/>
                </a:lnTo>
                <a:lnTo>
                  <a:pt x="52" y="23"/>
                </a:lnTo>
                <a:lnTo>
                  <a:pt x="58" y="23"/>
                </a:lnTo>
                <a:lnTo>
                  <a:pt x="65" y="24"/>
                </a:lnTo>
                <a:lnTo>
                  <a:pt x="71" y="27"/>
                </a:lnTo>
                <a:lnTo>
                  <a:pt x="77" y="30"/>
                </a:lnTo>
                <a:lnTo>
                  <a:pt x="87" y="36"/>
                </a:lnTo>
                <a:lnTo>
                  <a:pt x="95" y="47"/>
                </a:lnTo>
                <a:lnTo>
                  <a:pt x="95" y="47"/>
                </a:lnTo>
                <a:lnTo>
                  <a:pt x="82" y="50"/>
                </a:lnTo>
                <a:lnTo>
                  <a:pt x="69" y="56"/>
                </a:lnTo>
                <a:lnTo>
                  <a:pt x="57" y="62"/>
                </a:lnTo>
                <a:lnTo>
                  <a:pt x="47" y="70"/>
                </a:lnTo>
                <a:lnTo>
                  <a:pt x="36" y="80"/>
                </a:lnTo>
                <a:lnTo>
                  <a:pt x="28" y="91"/>
                </a:lnTo>
                <a:lnTo>
                  <a:pt x="21" y="102"/>
                </a:lnTo>
                <a:lnTo>
                  <a:pt x="15" y="114"/>
                </a:lnTo>
                <a:lnTo>
                  <a:pt x="15" y="114"/>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2" name="Freeform 321"/>
          <p:cNvSpPr>
            <a:spLocks noEditPoints="1"/>
          </p:cNvSpPr>
          <p:nvPr/>
        </p:nvSpPr>
        <p:spPr bwMode="auto">
          <a:xfrm>
            <a:off x="6825779" y="1483805"/>
            <a:ext cx="614994" cy="444690"/>
          </a:xfrm>
          <a:custGeom>
            <a:avLst/>
            <a:gdLst>
              <a:gd name="T0" fmla="*/ 244 w 260"/>
              <a:gd name="T1" fmla="*/ 187 h 187"/>
              <a:gd name="T2" fmla="*/ 234 w 260"/>
              <a:gd name="T3" fmla="*/ 183 h 187"/>
              <a:gd name="T4" fmla="*/ 229 w 260"/>
              <a:gd name="T5" fmla="*/ 174 h 187"/>
              <a:gd name="T6" fmla="*/ 229 w 260"/>
              <a:gd name="T7" fmla="*/ 13 h 187"/>
              <a:gd name="T8" fmla="*/ 234 w 260"/>
              <a:gd name="T9" fmla="*/ 4 h 187"/>
              <a:gd name="T10" fmla="*/ 244 w 260"/>
              <a:gd name="T11" fmla="*/ 0 h 187"/>
              <a:gd name="T12" fmla="*/ 249 w 260"/>
              <a:gd name="T13" fmla="*/ 1 h 187"/>
              <a:gd name="T14" fmla="*/ 258 w 260"/>
              <a:gd name="T15" fmla="*/ 8 h 187"/>
              <a:gd name="T16" fmla="*/ 260 w 260"/>
              <a:gd name="T17" fmla="*/ 174 h 187"/>
              <a:gd name="T18" fmla="*/ 258 w 260"/>
              <a:gd name="T19" fmla="*/ 179 h 187"/>
              <a:gd name="T20" fmla="*/ 249 w 260"/>
              <a:gd name="T21" fmla="*/ 186 h 187"/>
              <a:gd name="T22" fmla="*/ 244 w 260"/>
              <a:gd name="T23" fmla="*/ 187 h 187"/>
              <a:gd name="T24" fmla="*/ 178 w 260"/>
              <a:gd name="T25" fmla="*/ 169 h 187"/>
              <a:gd name="T26" fmla="*/ 173 w 260"/>
              <a:gd name="T27" fmla="*/ 182 h 187"/>
              <a:gd name="T28" fmla="*/ 160 w 260"/>
              <a:gd name="T29" fmla="*/ 187 h 187"/>
              <a:gd name="T30" fmla="*/ 79 w 260"/>
              <a:gd name="T31" fmla="*/ 187 h 187"/>
              <a:gd name="T32" fmla="*/ 67 w 260"/>
              <a:gd name="T33" fmla="*/ 182 h 187"/>
              <a:gd name="T34" fmla="*/ 62 w 260"/>
              <a:gd name="T35" fmla="*/ 169 h 187"/>
              <a:gd name="T36" fmla="*/ 26 w 260"/>
              <a:gd name="T37" fmla="*/ 126 h 187"/>
              <a:gd name="T38" fmla="*/ 223 w 260"/>
              <a:gd name="T39" fmla="*/ 18 h 187"/>
              <a:gd name="T40" fmla="*/ 178 w 260"/>
              <a:gd name="T41" fmla="*/ 160 h 187"/>
              <a:gd name="T42" fmla="*/ 166 w 260"/>
              <a:gd name="T43" fmla="*/ 157 h 187"/>
              <a:gd name="T44" fmla="*/ 73 w 260"/>
              <a:gd name="T45" fmla="*/ 168 h 187"/>
              <a:gd name="T46" fmla="*/ 74 w 260"/>
              <a:gd name="T47" fmla="*/ 171 h 187"/>
              <a:gd name="T48" fmla="*/ 79 w 260"/>
              <a:gd name="T49" fmla="*/ 177 h 187"/>
              <a:gd name="T50" fmla="*/ 157 w 260"/>
              <a:gd name="T51" fmla="*/ 177 h 187"/>
              <a:gd name="T52" fmla="*/ 161 w 260"/>
              <a:gd name="T53" fmla="*/ 177 h 187"/>
              <a:gd name="T54" fmla="*/ 165 w 260"/>
              <a:gd name="T55" fmla="*/ 171 h 187"/>
              <a:gd name="T56" fmla="*/ 166 w 260"/>
              <a:gd name="T57" fmla="*/ 157 h 187"/>
              <a:gd name="T58" fmla="*/ 9 w 260"/>
              <a:gd name="T59" fmla="*/ 134 h 187"/>
              <a:gd name="T60" fmla="*/ 2 w 260"/>
              <a:gd name="T61" fmla="*/ 131 h 187"/>
              <a:gd name="T62" fmla="*/ 0 w 260"/>
              <a:gd name="T63" fmla="*/ 125 h 187"/>
              <a:gd name="T64" fmla="*/ 0 w 260"/>
              <a:gd name="T65" fmla="*/ 62 h 187"/>
              <a:gd name="T66" fmla="*/ 2 w 260"/>
              <a:gd name="T67" fmla="*/ 56 h 187"/>
              <a:gd name="T68" fmla="*/ 9 w 260"/>
              <a:gd name="T69" fmla="*/ 53 h 187"/>
              <a:gd name="T70" fmla="*/ 13 w 260"/>
              <a:gd name="T71" fmla="*/ 55 h 187"/>
              <a:gd name="T72" fmla="*/ 19 w 260"/>
              <a:gd name="T73" fmla="*/ 58 h 187"/>
              <a:gd name="T74" fmla="*/ 19 w 260"/>
              <a:gd name="T75" fmla="*/ 125 h 187"/>
              <a:gd name="T76" fmla="*/ 19 w 260"/>
              <a:gd name="T77" fmla="*/ 129 h 187"/>
              <a:gd name="T78" fmla="*/ 13 w 260"/>
              <a:gd name="T79" fmla="*/ 133 h 187"/>
              <a:gd name="T80" fmla="*/ 9 w 260"/>
              <a:gd name="T81" fmla="*/ 13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0" h="187">
                <a:moveTo>
                  <a:pt x="244" y="187"/>
                </a:moveTo>
                <a:lnTo>
                  <a:pt x="244" y="187"/>
                </a:lnTo>
                <a:lnTo>
                  <a:pt x="239" y="186"/>
                </a:lnTo>
                <a:lnTo>
                  <a:pt x="234" y="183"/>
                </a:lnTo>
                <a:lnTo>
                  <a:pt x="230" y="179"/>
                </a:lnTo>
                <a:lnTo>
                  <a:pt x="229" y="174"/>
                </a:lnTo>
                <a:lnTo>
                  <a:pt x="229" y="13"/>
                </a:lnTo>
                <a:lnTo>
                  <a:pt x="229" y="13"/>
                </a:lnTo>
                <a:lnTo>
                  <a:pt x="230" y="8"/>
                </a:lnTo>
                <a:lnTo>
                  <a:pt x="234" y="4"/>
                </a:lnTo>
                <a:lnTo>
                  <a:pt x="239" y="1"/>
                </a:lnTo>
                <a:lnTo>
                  <a:pt x="244" y="0"/>
                </a:lnTo>
                <a:lnTo>
                  <a:pt x="244" y="0"/>
                </a:lnTo>
                <a:lnTo>
                  <a:pt x="249" y="1"/>
                </a:lnTo>
                <a:lnTo>
                  <a:pt x="255" y="4"/>
                </a:lnTo>
                <a:lnTo>
                  <a:pt x="258" y="8"/>
                </a:lnTo>
                <a:lnTo>
                  <a:pt x="260" y="13"/>
                </a:lnTo>
                <a:lnTo>
                  <a:pt x="260" y="174"/>
                </a:lnTo>
                <a:lnTo>
                  <a:pt x="260" y="174"/>
                </a:lnTo>
                <a:lnTo>
                  <a:pt x="258" y="179"/>
                </a:lnTo>
                <a:lnTo>
                  <a:pt x="255" y="183"/>
                </a:lnTo>
                <a:lnTo>
                  <a:pt x="249" y="186"/>
                </a:lnTo>
                <a:lnTo>
                  <a:pt x="244" y="187"/>
                </a:lnTo>
                <a:lnTo>
                  <a:pt x="244" y="187"/>
                </a:lnTo>
                <a:close/>
                <a:moveTo>
                  <a:pt x="178" y="169"/>
                </a:moveTo>
                <a:lnTo>
                  <a:pt x="178" y="169"/>
                </a:lnTo>
                <a:lnTo>
                  <a:pt x="177" y="177"/>
                </a:lnTo>
                <a:lnTo>
                  <a:pt x="173" y="182"/>
                </a:lnTo>
                <a:lnTo>
                  <a:pt x="166" y="186"/>
                </a:lnTo>
                <a:lnTo>
                  <a:pt x="160" y="187"/>
                </a:lnTo>
                <a:lnTo>
                  <a:pt x="79" y="187"/>
                </a:lnTo>
                <a:lnTo>
                  <a:pt x="79" y="187"/>
                </a:lnTo>
                <a:lnTo>
                  <a:pt x="73" y="186"/>
                </a:lnTo>
                <a:lnTo>
                  <a:pt x="67" y="182"/>
                </a:lnTo>
                <a:lnTo>
                  <a:pt x="63" y="177"/>
                </a:lnTo>
                <a:lnTo>
                  <a:pt x="62" y="169"/>
                </a:lnTo>
                <a:lnTo>
                  <a:pt x="62" y="134"/>
                </a:lnTo>
                <a:lnTo>
                  <a:pt x="26" y="126"/>
                </a:lnTo>
                <a:lnTo>
                  <a:pt x="26" y="61"/>
                </a:lnTo>
                <a:lnTo>
                  <a:pt x="223" y="18"/>
                </a:lnTo>
                <a:lnTo>
                  <a:pt x="223" y="170"/>
                </a:lnTo>
                <a:lnTo>
                  <a:pt x="178" y="160"/>
                </a:lnTo>
                <a:lnTo>
                  <a:pt x="178" y="169"/>
                </a:lnTo>
                <a:close/>
                <a:moveTo>
                  <a:pt x="166" y="157"/>
                </a:moveTo>
                <a:lnTo>
                  <a:pt x="73" y="136"/>
                </a:lnTo>
                <a:lnTo>
                  <a:pt x="73" y="168"/>
                </a:lnTo>
                <a:lnTo>
                  <a:pt x="73" y="168"/>
                </a:lnTo>
                <a:lnTo>
                  <a:pt x="74" y="171"/>
                </a:lnTo>
                <a:lnTo>
                  <a:pt x="76" y="174"/>
                </a:lnTo>
                <a:lnTo>
                  <a:pt x="79" y="177"/>
                </a:lnTo>
                <a:lnTo>
                  <a:pt x="83" y="177"/>
                </a:lnTo>
                <a:lnTo>
                  <a:pt x="157" y="177"/>
                </a:lnTo>
                <a:lnTo>
                  <a:pt x="157" y="177"/>
                </a:lnTo>
                <a:lnTo>
                  <a:pt x="161" y="177"/>
                </a:lnTo>
                <a:lnTo>
                  <a:pt x="164" y="174"/>
                </a:lnTo>
                <a:lnTo>
                  <a:pt x="165" y="171"/>
                </a:lnTo>
                <a:lnTo>
                  <a:pt x="166" y="168"/>
                </a:lnTo>
                <a:lnTo>
                  <a:pt x="166" y="157"/>
                </a:lnTo>
                <a:close/>
                <a:moveTo>
                  <a:pt x="9" y="134"/>
                </a:moveTo>
                <a:lnTo>
                  <a:pt x="9" y="134"/>
                </a:lnTo>
                <a:lnTo>
                  <a:pt x="5" y="133"/>
                </a:lnTo>
                <a:lnTo>
                  <a:pt x="2" y="131"/>
                </a:lnTo>
                <a:lnTo>
                  <a:pt x="0" y="129"/>
                </a:lnTo>
                <a:lnTo>
                  <a:pt x="0" y="125"/>
                </a:lnTo>
                <a:lnTo>
                  <a:pt x="0" y="62"/>
                </a:lnTo>
                <a:lnTo>
                  <a:pt x="0" y="62"/>
                </a:lnTo>
                <a:lnTo>
                  <a:pt x="0" y="58"/>
                </a:lnTo>
                <a:lnTo>
                  <a:pt x="2" y="56"/>
                </a:lnTo>
                <a:lnTo>
                  <a:pt x="5" y="55"/>
                </a:lnTo>
                <a:lnTo>
                  <a:pt x="9" y="53"/>
                </a:lnTo>
                <a:lnTo>
                  <a:pt x="9" y="53"/>
                </a:lnTo>
                <a:lnTo>
                  <a:pt x="13" y="55"/>
                </a:lnTo>
                <a:lnTo>
                  <a:pt x="15" y="56"/>
                </a:lnTo>
                <a:lnTo>
                  <a:pt x="19" y="58"/>
                </a:lnTo>
                <a:lnTo>
                  <a:pt x="19" y="62"/>
                </a:lnTo>
                <a:lnTo>
                  <a:pt x="19" y="125"/>
                </a:lnTo>
                <a:lnTo>
                  <a:pt x="19" y="125"/>
                </a:lnTo>
                <a:lnTo>
                  <a:pt x="19" y="129"/>
                </a:lnTo>
                <a:lnTo>
                  <a:pt x="15" y="131"/>
                </a:lnTo>
                <a:lnTo>
                  <a:pt x="13" y="133"/>
                </a:lnTo>
                <a:lnTo>
                  <a:pt x="9" y="134"/>
                </a:lnTo>
                <a:lnTo>
                  <a:pt x="9" y="134"/>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3" name="Freeform 327"/>
          <p:cNvSpPr>
            <a:spLocks noEditPoints="1"/>
          </p:cNvSpPr>
          <p:nvPr/>
        </p:nvSpPr>
        <p:spPr bwMode="auto">
          <a:xfrm>
            <a:off x="4977646" y="1400658"/>
            <a:ext cx="577148" cy="610266"/>
          </a:xfrm>
          <a:custGeom>
            <a:avLst/>
            <a:gdLst>
              <a:gd name="T0" fmla="*/ 162 w 243"/>
              <a:gd name="T1" fmla="*/ 116 h 257"/>
              <a:gd name="T2" fmla="*/ 187 w 243"/>
              <a:gd name="T3" fmla="*/ 34 h 257"/>
              <a:gd name="T4" fmla="*/ 130 w 243"/>
              <a:gd name="T5" fmla="*/ 227 h 257"/>
              <a:gd name="T6" fmla="*/ 147 w 243"/>
              <a:gd name="T7" fmla="*/ 230 h 257"/>
              <a:gd name="T8" fmla="*/ 203 w 243"/>
              <a:gd name="T9" fmla="*/ 247 h 257"/>
              <a:gd name="T10" fmla="*/ 39 w 243"/>
              <a:gd name="T11" fmla="*/ 257 h 257"/>
              <a:gd name="T12" fmla="*/ 39 w 243"/>
              <a:gd name="T13" fmla="*/ 247 h 257"/>
              <a:gd name="T14" fmla="*/ 95 w 243"/>
              <a:gd name="T15" fmla="*/ 230 h 257"/>
              <a:gd name="T16" fmla="*/ 110 w 243"/>
              <a:gd name="T17" fmla="*/ 34 h 257"/>
              <a:gd name="T18" fmla="*/ 93 w 243"/>
              <a:gd name="T19" fmla="*/ 116 h 257"/>
              <a:gd name="T20" fmla="*/ 47 w 243"/>
              <a:gd name="T21" fmla="*/ 38 h 257"/>
              <a:gd name="T22" fmla="*/ 2 w 243"/>
              <a:gd name="T23" fmla="*/ 116 h 257"/>
              <a:gd name="T24" fmla="*/ 39 w 243"/>
              <a:gd name="T25" fmla="*/ 23 h 257"/>
              <a:gd name="T26" fmla="*/ 102 w 243"/>
              <a:gd name="T27" fmla="*/ 23 h 257"/>
              <a:gd name="T28" fmla="*/ 104 w 243"/>
              <a:gd name="T29" fmla="*/ 14 h 257"/>
              <a:gd name="T30" fmla="*/ 113 w 243"/>
              <a:gd name="T31" fmla="*/ 3 h 257"/>
              <a:gd name="T32" fmla="*/ 121 w 243"/>
              <a:gd name="T33" fmla="*/ 0 h 257"/>
              <a:gd name="T34" fmla="*/ 124 w 243"/>
              <a:gd name="T35" fmla="*/ 1 h 257"/>
              <a:gd name="T36" fmla="*/ 132 w 243"/>
              <a:gd name="T37" fmla="*/ 4 h 257"/>
              <a:gd name="T38" fmla="*/ 138 w 243"/>
              <a:gd name="T39" fmla="*/ 14 h 257"/>
              <a:gd name="T40" fmla="*/ 203 w 243"/>
              <a:gd name="T41" fmla="*/ 23 h 257"/>
              <a:gd name="T42" fmla="*/ 242 w 243"/>
              <a:gd name="T43" fmla="*/ 116 h 257"/>
              <a:gd name="T44" fmla="*/ 197 w 243"/>
              <a:gd name="T45" fmla="*/ 38 h 257"/>
              <a:gd name="T46" fmla="*/ 93 w 243"/>
              <a:gd name="T47" fmla="*/ 127 h 257"/>
              <a:gd name="T48" fmla="*/ 90 w 243"/>
              <a:gd name="T49" fmla="*/ 146 h 257"/>
              <a:gd name="T50" fmla="*/ 81 w 243"/>
              <a:gd name="T51" fmla="*/ 161 h 257"/>
              <a:gd name="T52" fmla="*/ 67 w 243"/>
              <a:gd name="T53" fmla="*/ 172 h 257"/>
              <a:gd name="T54" fmla="*/ 47 w 243"/>
              <a:gd name="T55" fmla="*/ 175 h 257"/>
              <a:gd name="T56" fmla="*/ 37 w 243"/>
              <a:gd name="T57" fmla="*/ 174 h 257"/>
              <a:gd name="T58" fmla="*/ 20 w 243"/>
              <a:gd name="T59" fmla="*/ 166 h 257"/>
              <a:gd name="T60" fmla="*/ 8 w 243"/>
              <a:gd name="T61" fmla="*/ 153 h 257"/>
              <a:gd name="T62" fmla="*/ 2 w 243"/>
              <a:gd name="T63" fmla="*/ 136 h 257"/>
              <a:gd name="T64" fmla="*/ 0 w 243"/>
              <a:gd name="T65" fmla="*/ 127 h 257"/>
              <a:gd name="T66" fmla="*/ 93 w 243"/>
              <a:gd name="T67" fmla="*/ 127 h 257"/>
              <a:gd name="T68" fmla="*/ 151 w 243"/>
              <a:gd name="T69" fmla="*/ 127 h 257"/>
              <a:gd name="T70" fmla="*/ 243 w 243"/>
              <a:gd name="T71" fmla="*/ 127 h 257"/>
              <a:gd name="T72" fmla="*/ 241 w 243"/>
              <a:gd name="T73" fmla="*/ 146 h 257"/>
              <a:gd name="T74" fmla="*/ 232 w 243"/>
              <a:gd name="T75" fmla="*/ 161 h 257"/>
              <a:gd name="T76" fmla="*/ 216 w 243"/>
              <a:gd name="T77" fmla="*/ 172 h 257"/>
              <a:gd name="T78" fmla="*/ 198 w 243"/>
              <a:gd name="T79" fmla="*/ 175 h 257"/>
              <a:gd name="T80" fmla="*/ 187 w 243"/>
              <a:gd name="T81" fmla="*/ 174 h 257"/>
              <a:gd name="T82" fmla="*/ 171 w 243"/>
              <a:gd name="T83" fmla="*/ 166 h 257"/>
              <a:gd name="T84" fmla="*/ 159 w 243"/>
              <a:gd name="T85" fmla="*/ 153 h 257"/>
              <a:gd name="T86" fmla="*/ 152 w 243"/>
              <a:gd name="T87" fmla="*/ 136 h 257"/>
              <a:gd name="T88" fmla="*/ 151 w 243"/>
              <a:gd name="T89" fmla="*/ 12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3" h="257">
                <a:moveTo>
                  <a:pt x="197" y="38"/>
                </a:moveTo>
                <a:lnTo>
                  <a:pt x="162" y="116"/>
                </a:lnTo>
                <a:lnTo>
                  <a:pt x="151" y="116"/>
                </a:lnTo>
                <a:lnTo>
                  <a:pt x="187" y="34"/>
                </a:lnTo>
                <a:lnTo>
                  <a:pt x="130" y="34"/>
                </a:lnTo>
                <a:lnTo>
                  <a:pt x="130" y="227"/>
                </a:lnTo>
                <a:lnTo>
                  <a:pt x="130" y="227"/>
                </a:lnTo>
                <a:lnTo>
                  <a:pt x="147" y="230"/>
                </a:lnTo>
                <a:lnTo>
                  <a:pt x="171" y="236"/>
                </a:lnTo>
                <a:lnTo>
                  <a:pt x="203" y="247"/>
                </a:lnTo>
                <a:lnTo>
                  <a:pt x="203" y="257"/>
                </a:lnTo>
                <a:lnTo>
                  <a:pt x="39" y="257"/>
                </a:lnTo>
                <a:lnTo>
                  <a:pt x="39" y="247"/>
                </a:lnTo>
                <a:lnTo>
                  <a:pt x="39" y="247"/>
                </a:lnTo>
                <a:lnTo>
                  <a:pt x="71" y="236"/>
                </a:lnTo>
                <a:lnTo>
                  <a:pt x="95" y="230"/>
                </a:lnTo>
                <a:lnTo>
                  <a:pt x="110" y="227"/>
                </a:lnTo>
                <a:lnTo>
                  <a:pt x="110" y="34"/>
                </a:lnTo>
                <a:lnTo>
                  <a:pt x="55" y="34"/>
                </a:lnTo>
                <a:lnTo>
                  <a:pt x="93" y="116"/>
                </a:lnTo>
                <a:lnTo>
                  <a:pt x="82" y="116"/>
                </a:lnTo>
                <a:lnTo>
                  <a:pt x="47" y="38"/>
                </a:lnTo>
                <a:lnTo>
                  <a:pt x="12" y="116"/>
                </a:lnTo>
                <a:lnTo>
                  <a:pt x="2" y="116"/>
                </a:lnTo>
                <a:lnTo>
                  <a:pt x="39" y="32"/>
                </a:lnTo>
                <a:lnTo>
                  <a:pt x="39" y="23"/>
                </a:lnTo>
                <a:lnTo>
                  <a:pt x="39" y="23"/>
                </a:lnTo>
                <a:lnTo>
                  <a:pt x="102" y="23"/>
                </a:lnTo>
                <a:lnTo>
                  <a:pt x="102" y="23"/>
                </a:lnTo>
                <a:lnTo>
                  <a:pt x="104" y="14"/>
                </a:lnTo>
                <a:lnTo>
                  <a:pt x="108" y="6"/>
                </a:lnTo>
                <a:lnTo>
                  <a:pt x="113" y="3"/>
                </a:lnTo>
                <a:lnTo>
                  <a:pt x="117" y="0"/>
                </a:lnTo>
                <a:lnTo>
                  <a:pt x="121" y="0"/>
                </a:lnTo>
                <a:lnTo>
                  <a:pt x="121" y="0"/>
                </a:lnTo>
                <a:lnTo>
                  <a:pt x="124" y="1"/>
                </a:lnTo>
                <a:lnTo>
                  <a:pt x="128" y="3"/>
                </a:lnTo>
                <a:lnTo>
                  <a:pt x="132" y="4"/>
                </a:lnTo>
                <a:lnTo>
                  <a:pt x="134" y="6"/>
                </a:lnTo>
                <a:lnTo>
                  <a:pt x="138" y="14"/>
                </a:lnTo>
                <a:lnTo>
                  <a:pt x="139" y="23"/>
                </a:lnTo>
                <a:lnTo>
                  <a:pt x="203" y="23"/>
                </a:lnTo>
                <a:lnTo>
                  <a:pt x="203" y="31"/>
                </a:lnTo>
                <a:lnTo>
                  <a:pt x="242" y="116"/>
                </a:lnTo>
                <a:lnTo>
                  <a:pt x="232" y="116"/>
                </a:lnTo>
                <a:lnTo>
                  <a:pt x="197" y="38"/>
                </a:lnTo>
                <a:close/>
                <a:moveTo>
                  <a:pt x="93" y="127"/>
                </a:moveTo>
                <a:lnTo>
                  <a:pt x="93" y="127"/>
                </a:lnTo>
                <a:lnTo>
                  <a:pt x="93" y="136"/>
                </a:lnTo>
                <a:lnTo>
                  <a:pt x="90" y="146"/>
                </a:lnTo>
                <a:lnTo>
                  <a:pt x="86" y="153"/>
                </a:lnTo>
                <a:lnTo>
                  <a:pt x="81" y="161"/>
                </a:lnTo>
                <a:lnTo>
                  <a:pt x="74" y="166"/>
                </a:lnTo>
                <a:lnTo>
                  <a:pt x="67" y="172"/>
                </a:lnTo>
                <a:lnTo>
                  <a:pt x="58" y="174"/>
                </a:lnTo>
                <a:lnTo>
                  <a:pt x="47" y="175"/>
                </a:lnTo>
                <a:lnTo>
                  <a:pt x="47" y="175"/>
                </a:lnTo>
                <a:lnTo>
                  <a:pt x="37" y="174"/>
                </a:lnTo>
                <a:lnTo>
                  <a:pt x="28" y="172"/>
                </a:lnTo>
                <a:lnTo>
                  <a:pt x="20" y="166"/>
                </a:lnTo>
                <a:lnTo>
                  <a:pt x="13" y="161"/>
                </a:lnTo>
                <a:lnTo>
                  <a:pt x="8" y="153"/>
                </a:lnTo>
                <a:lnTo>
                  <a:pt x="4" y="146"/>
                </a:lnTo>
                <a:lnTo>
                  <a:pt x="2" y="136"/>
                </a:lnTo>
                <a:lnTo>
                  <a:pt x="0" y="127"/>
                </a:lnTo>
                <a:lnTo>
                  <a:pt x="0" y="127"/>
                </a:lnTo>
                <a:lnTo>
                  <a:pt x="93" y="127"/>
                </a:lnTo>
                <a:lnTo>
                  <a:pt x="93" y="127"/>
                </a:lnTo>
                <a:close/>
                <a:moveTo>
                  <a:pt x="151" y="127"/>
                </a:moveTo>
                <a:lnTo>
                  <a:pt x="151" y="127"/>
                </a:lnTo>
                <a:lnTo>
                  <a:pt x="243" y="127"/>
                </a:lnTo>
                <a:lnTo>
                  <a:pt x="243" y="127"/>
                </a:lnTo>
                <a:lnTo>
                  <a:pt x="242" y="136"/>
                </a:lnTo>
                <a:lnTo>
                  <a:pt x="241" y="146"/>
                </a:lnTo>
                <a:lnTo>
                  <a:pt x="237" y="153"/>
                </a:lnTo>
                <a:lnTo>
                  <a:pt x="232" y="161"/>
                </a:lnTo>
                <a:lnTo>
                  <a:pt x="224" y="166"/>
                </a:lnTo>
                <a:lnTo>
                  <a:pt x="216" y="172"/>
                </a:lnTo>
                <a:lnTo>
                  <a:pt x="207" y="174"/>
                </a:lnTo>
                <a:lnTo>
                  <a:pt x="198" y="175"/>
                </a:lnTo>
                <a:lnTo>
                  <a:pt x="198" y="175"/>
                </a:lnTo>
                <a:lnTo>
                  <a:pt x="187" y="174"/>
                </a:lnTo>
                <a:lnTo>
                  <a:pt x="178" y="172"/>
                </a:lnTo>
                <a:lnTo>
                  <a:pt x="171" y="166"/>
                </a:lnTo>
                <a:lnTo>
                  <a:pt x="164" y="161"/>
                </a:lnTo>
                <a:lnTo>
                  <a:pt x="159" y="153"/>
                </a:lnTo>
                <a:lnTo>
                  <a:pt x="155" y="146"/>
                </a:lnTo>
                <a:lnTo>
                  <a:pt x="152" y="136"/>
                </a:lnTo>
                <a:lnTo>
                  <a:pt x="151" y="127"/>
                </a:lnTo>
                <a:lnTo>
                  <a:pt x="151" y="12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4" name="Freeform 329"/>
          <p:cNvSpPr>
            <a:spLocks noEditPoints="1"/>
          </p:cNvSpPr>
          <p:nvPr/>
        </p:nvSpPr>
        <p:spPr bwMode="auto">
          <a:xfrm>
            <a:off x="10672705" y="1466256"/>
            <a:ext cx="610265" cy="614993"/>
          </a:xfrm>
          <a:custGeom>
            <a:avLst/>
            <a:gdLst>
              <a:gd name="T0" fmla="*/ 120 w 259"/>
              <a:gd name="T1" fmla="*/ 0 h 260"/>
              <a:gd name="T2" fmla="*/ 0 w 259"/>
              <a:gd name="T3" fmla="*/ 119 h 260"/>
              <a:gd name="T4" fmla="*/ 130 w 259"/>
              <a:gd name="T5" fmla="*/ 253 h 260"/>
              <a:gd name="T6" fmla="*/ 136 w 259"/>
              <a:gd name="T7" fmla="*/ 258 h 260"/>
              <a:gd name="T8" fmla="*/ 146 w 259"/>
              <a:gd name="T9" fmla="*/ 260 h 260"/>
              <a:gd name="T10" fmla="*/ 153 w 259"/>
              <a:gd name="T11" fmla="*/ 258 h 260"/>
              <a:gd name="T12" fmla="*/ 161 w 259"/>
              <a:gd name="T13" fmla="*/ 253 h 260"/>
              <a:gd name="T14" fmla="*/ 252 w 259"/>
              <a:gd name="T15" fmla="*/ 162 h 260"/>
              <a:gd name="T16" fmla="*/ 257 w 259"/>
              <a:gd name="T17" fmla="*/ 154 h 260"/>
              <a:gd name="T18" fmla="*/ 259 w 259"/>
              <a:gd name="T19" fmla="*/ 147 h 260"/>
              <a:gd name="T20" fmla="*/ 257 w 259"/>
              <a:gd name="T21" fmla="*/ 137 h 260"/>
              <a:gd name="T22" fmla="*/ 252 w 259"/>
              <a:gd name="T23" fmla="*/ 131 h 260"/>
              <a:gd name="T24" fmla="*/ 31 w 259"/>
              <a:gd name="T25" fmla="*/ 54 h 260"/>
              <a:gd name="T26" fmla="*/ 32 w 259"/>
              <a:gd name="T27" fmla="*/ 50 h 260"/>
              <a:gd name="T28" fmla="*/ 35 w 259"/>
              <a:gd name="T29" fmla="*/ 43 h 260"/>
              <a:gd name="T30" fmla="*/ 42 w 259"/>
              <a:gd name="T31" fmla="*/ 36 h 260"/>
              <a:gd name="T32" fmla="*/ 49 w 259"/>
              <a:gd name="T33" fmla="*/ 33 h 260"/>
              <a:gd name="T34" fmla="*/ 53 w 259"/>
              <a:gd name="T35" fmla="*/ 32 h 260"/>
              <a:gd name="T36" fmla="*/ 61 w 259"/>
              <a:gd name="T37" fmla="*/ 35 h 260"/>
              <a:gd name="T38" fmla="*/ 69 w 259"/>
              <a:gd name="T39" fmla="*/ 39 h 260"/>
              <a:gd name="T40" fmla="*/ 73 w 259"/>
              <a:gd name="T41" fmla="*/ 45 h 260"/>
              <a:gd name="T42" fmla="*/ 75 w 259"/>
              <a:gd name="T43" fmla="*/ 54 h 260"/>
              <a:gd name="T44" fmla="*/ 74 w 259"/>
              <a:gd name="T45" fmla="*/ 58 h 260"/>
              <a:gd name="T46" fmla="*/ 71 w 259"/>
              <a:gd name="T47" fmla="*/ 66 h 260"/>
              <a:gd name="T48" fmla="*/ 65 w 259"/>
              <a:gd name="T49" fmla="*/ 72 h 260"/>
              <a:gd name="T50" fmla="*/ 57 w 259"/>
              <a:gd name="T51" fmla="*/ 75 h 260"/>
              <a:gd name="T52" fmla="*/ 53 w 259"/>
              <a:gd name="T53" fmla="*/ 75 h 260"/>
              <a:gd name="T54" fmla="*/ 45 w 259"/>
              <a:gd name="T55" fmla="*/ 74 h 260"/>
              <a:gd name="T56" fmla="*/ 38 w 259"/>
              <a:gd name="T57" fmla="*/ 70 h 260"/>
              <a:gd name="T58" fmla="*/ 34 w 259"/>
              <a:gd name="T59" fmla="*/ 62 h 260"/>
              <a:gd name="T60" fmla="*/ 31 w 259"/>
              <a:gd name="T61" fmla="*/ 54 h 260"/>
              <a:gd name="T62" fmla="*/ 149 w 259"/>
              <a:gd name="T63" fmla="*/ 205 h 260"/>
              <a:gd name="T64" fmla="*/ 73 w 259"/>
              <a:gd name="T65" fmla="*/ 113 h 260"/>
              <a:gd name="T66" fmla="*/ 149 w 259"/>
              <a:gd name="T67" fmla="*/ 205 h 260"/>
              <a:gd name="T68" fmla="*/ 88 w 259"/>
              <a:gd name="T69" fmla="*/ 97 h 260"/>
              <a:gd name="T70" fmla="*/ 179 w 259"/>
              <a:gd name="T71" fmla="*/ 174 h 260"/>
              <a:gd name="T72" fmla="*/ 195 w 259"/>
              <a:gd name="T73" fmla="*/ 158 h 260"/>
              <a:gd name="T74" fmla="*/ 118 w 259"/>
              <a:gd name="T75" fmla="*/ 67 h 260"/>
              <a:gd name="T76" fmla="*/ 195 w 259"/>
              <a:gd name="T77" fmla="*/ 15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9" h="260">
                <a:moveTo>
                  <a:pt x="252" y="131"/>
                </a:moveTo>
                <a:lnTo>
                  <a:pt x="120" y="0"/>
                </a:lnTo>
                <a:lnTo>
                  <a:pt x="0" y="0"/>
                </a:lnTo>
                <a:lnTo>
                  <a:pt x="0" y="119"/>
                </a:lnTo>
                <a:lnTo>
                  <a:pt x="130" y="253"/>
                </a:lnTo>
                <a:lnTo>
                  <a:pt x="130" y="253"/>
                </a:lnTo>
                <a:lnTo>
                  <a:pt x="134" y="256"/>
                </a:lnTo>
                <a:lnTo>
                  <a:pt x="136" y="258"/>
                </a:lnTo>
                <a:lnTo>
                  <a:pt x="142" y="258"/>
                </a:lnTo>
                <a:lnTo>
                  <a:pt x="146" y="260"/>
                </a:lnTo>
                <a:lnTo>
                  <a:pt x="149" y="260"/>
                </a:lnTo>
                <a:lnTo>
                  <a:pt x="153" y="258"/>
                </a:lnTo>
                <a:lnTo>
                  <a:pt x="157" y="256"/>
                </a:lnTo>
                <a:lnTo>
                  <a:pt x="161" y="253"/>
                </a:lnTo>
                <a:lnTo>
                  <a:pt x="252" y="162"/>
                </a:lnTo>
                <a:lnTo>
                  <a:pt x="252" y="162"/>
                </a:lnTo>
                <a:lnTo>
                  <a:pt x="255" y="158"/>
                </a:lnTo>
                <a:lnTo>
                  <a:pt x="257" y="154"/>
                </a:lnTo>
                <a:lnTo>
                  <a:pt x="259" y="150"/>
                </a:lnTo>
                <a:lnTo>
                  <a:pt x="259" y="147"/>
                </a:lnTo>
                <a:lnTo>
                  <a:pt x="259" y="143"/>
                </a:lnTo>
                <a:lnTo>
                  <a:pt x="257" y="137"/>
                </a:lnTo>
                <a:lnTo>
                  <a:pt x="255" y="135"/>
                </a:lnTo>
                <a:lnTo>
                  <a:pt x="252" y="131"/>
                </a:lnTo>
                <a:lnTo>
                  <a:pt x="252" y="131"/>
                </a:lnTo>
                <a:close/>
                <a:moveTo>
                  <a:pt x="31" y="54"/>
                </a:moveTo>
                <a:lnTo>
                  <a:pt x="31" y="54"/>
                </a:lnTo>
                <a:lnTo>
                  <a:pt x="32" y="50"/>
                </a:lnTo>
                <a:lnTo>
                  <a:pt x="34" y="45"/>
                </a:lnTo>
                <a:lnTo>
                  <a:pt x="35" y="43"/>
                </a:lnTo>
                <a:lnTo>
                  <a:pt x="38" y="39"/>
                </a:lnTo>
                <a:lnTo>
                  <a:pt x="42" y="36"/>
                </a:lnTo>
                <a:lnTo>
                  <a:pt x="45" y="35"/>
                </a:lnTo>
                <a:lnTo>
                  <a:pt x="49" y="33"/>
                </a:lnTo>
                <a:lnTo>
                  <a:pt x="53" y="32"/>
                </a:lnTo>
                <a:lnTo>
                  <a:pt x="53" y="32"/>
                </a:lnTo>
                <a:lnTo>
                  <a:pt x="57" y="33"/>
                </a:lnTo>
                <a:lnTo>
                  <a:pt x="61" y="35"/>
                </a:lnTo>
                <a:lnTo>
                  <a:pt x="65" y="36"/>
                </a:lnTo>
                <a:lnTo>
                  <a:pt x="69" y="39"/>
                </a:lnTo>
                <a:lnTo>
                  <a:pt x="71" y="43"/>
                </a:lnTo>
                <a:lnTo>
                  <a:pt x="73" y="45"/>
                </a:lnTo>
                <a:lnTo>
                  <a:pt x="74" y="50"/>
                </a:lnTo>
                <a:lnTo>
                  <a:pt x="75" y="54"/>
                </a:lnTo>
                <a:lnTo>
                  <a:pt x="75" y="54"/>
                </a:lnTo>
                <a:lnTo>
                  <a:pt x="74" y="58"/>
                </a:lnTo>
                <a:lnTo>
                  <a:pt x="73" y="62"/>
                </a:lnTo>
                <a:lnTo>
                  <a:pt x="71" y="66"/>
                </a:lnTo>
                <a:lnTo>
                  <a:pt x="69" y="70"/>
                </a:lnTo>
                <a:lnTo>
                  <a:pt x="65" y="72"/>
                </a:lnTo>
                <a:lnTo>
                  <a:pt x="61" y="74"/>
                </a:lnTo>
                <a:lnTo>
                  <a:pt x="57" y="75"/>
                </a:lnTo>
                <a:lnTo>
                  <a:pt x="53" y="75"/>
                </a:lnTo>
                <a:lnTo>
                  <a:pt x="53" y="75"/>
                </a:lnTo>
                <a:lnTo>
                  <a:pt x="49" y="75"/>
                </a:lnTo>
                <a:lnTo>
                  <a:pt x="45" y="74"/>
                </a:lnTo>
                <a:lnTo>
                  <a:pt x="42" y="72"/>
                </a:lnTo>
                <a:lnTo>
                  <a:pt x="38" y="70"/>
                </a:lnTo>
                <a:lnTo>
                  <a:pt x="35" y="66"/>
                </a:lnTo>
                <a:lnTo>
                  <a:pt x="34" y="62"/>
                </a:lnTo>
                <a:lnTo>
                  <a:pt x="32" y="58"/>
                </a:lnTo>
                <a:lnTo>
                  <a:pt x="31" y="54"/>
                </a:lnTo>
                <a:lnTo>
                  <a:pt x="31" y="54"/>
                </a:lnTo>
                <a:close/>
                <a:moveTo>
                  <a:pt x="149" y="205"/>
                </a:moveTo>
                <a:lnTo>
                  <a:pt x="65" y="121"/>
                </a:lnTo>
                <a:lnTo>
                  <a:pt x="73" y="113"/>
                </a:lnTo>
                <a:lnTo>
                  <a:pt x="157" y="197"/>
                </a:lnTo>
                <a:lnTo>
                  <a:pt x="149" y="205"/>
                </a:lnTo>
                <a:close/>
                <a:moveTo>
                  <a:pt x="172" y="182"/>
                </a:moveTo>
                <a:lnTo>
                  <a:pt x="88" y="97"/>
                </a:lnTo>
                <a:lnTo>
                  <a:pt x="96" y="91"/>
                </a:lnTo>
                <a:lnTo>
                  <a:pt x="179" y="174"/>
                </a:lnTo>
                <a:lnTo>
                  <a:pt x="172" y="182"/>
                </a:lnTo>
                <a:close/>
                <a:moveTo>
                  <a:pt x="195" y="158"/>
                </a:moveTo>
                <a:lnTo>
                  <a:pt x="110" y="75"/>
                </a:lnTo>
                <a:lnTo>
                  <a:pt x="118" y="67"/>
                </a:lnTo>
                <a:lnTo>
                  <a:pt x="203" y="152"/>
                </a:lnTo>
                <a:lnTo>
                  <a:pt x="195" y="158"/>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5" name="Freeform 332"/>
          <p:cNvSpPr>
            <a:spLocks noEditPoints="1"/>
          </p:cNvSpPr>
          <p:nvPr/>
        </p:nvSpPr>
        <p:spPr bwMode="auto">
          <a:xfrm>
            <a:off x="3083760" y="1491233"/>
            <a:ext cx="605533" cy="605534"/>
          </a:xfrm>
          <a:custGeom>
            <a:avLst/>
            <a:gdLst>
              <a:gd name="T0" fmla="*/ 31 w 254"/>
              <a:gd name="T1" fmla="*/ 81 h 256"/>
              <a:gd name="T2" fmla="*/ 32 w 254"/>
              <a:gd name="T3" fmla="*/ 70 h 256"/>
              <a:gd name="T4" fmla="*/ 39 w 254"/>
              <a:gd name="T5" fmla="*/ 53 h 256"/>
              <a:gd name="T6" fmla="*/ 53 w 254"/>
              <a:gd name="T7" fmla="*/ 40 h 256"/>
              <a:gd name="T8" fmla="*/ 70 w 254"/>
              <a:gd name="T9" fmla="*/ 33 h 256"/>
              <a:gd name="T10" fmla="*/ 205 w 254"/>
              <a:gd name="T11" fmla="*/ 31 h 256"/>
              <a:gd name="T12" fmla="*/ 201 w 254"/>
              <a:gd name="T13" fmla="*/ 25 h 256"/>
              <a:gd name="T14" fmla="*/ 193 w 254"/>
              <a:gd name="T15" fmla="*/ 13 h 256"/>
              <a:gd name="T16" fmla="*/ 182 w 254"/>
              <a:gd name="T17" fmla="*/ 5 h 256"/>
              <a:gd name="T18" fmla="*/ 167 w 254"/>
              <a:gd name="T19" fmla="*/ 1 h 256"/>
              <a:gd name="T20" fmla="*/ 48 w 254"/>
              <a:gd name="T21" fmla="*/ 0 h 256"/>
              <a:gd name="T22" fmla="*/ 37 w 254"/>
              <a:gd name="T23" fmla="*/ 1 h 256"/>
              <a:gd name="T24" fmla="*/ 20 w 254"/>
              <a:gd name="T25" fmla="*/ 8 h 256"/>
              <a:gd name="T26" fmla="*/ 7 w 254"/>
              <a:gd name="T27" fmla="*/ 21 h 256"/>
              <a:gd name="T28" fmla="*/ 0 w 254"/>
              <a:gd name="T29" fmla="*/ 39 h 256"/>
              <a:gd name="T30" fmla="*/ 0 w 254"/>
              <a:gd name="T31" fmla="*/ 129 h 256"/>
              <a:gd name="T32" fmla="*/ 0 w 254"/>
              <a:gd name="T33" fmla="*/ 137 h 256"/>
              <a:gd name="T34" fmla="*/ 5 w 254"/>
              <a:gd name="T35" fmla="*/ 150 h 256"/>
              <a:gd name="T36" fmla="*/ 13 w 254"/>
              <a:gd name="T37" fmla="*/ 161 h 256"/>
              <a:gd name="T38" fmla="*/ 24 w 254"/>
              <a:gd name="T39" fmla="*/ 170 h 256"/>
              <a:gd name="T40" fmla="*/ 31 w 254"/>
              <a:gd name="T41" fmla="*/ 173 h 256"/>
              <a:gd name="T42" fmla="*/ 46 w 254"/>
              <a:gd name="T43" fmla="*/ 160 h 256"/>
              <a:gd name="T44" fmla="*/ 46 w 254"/>
              <a:gd name="T45" fmla="*/ 170 h 256"/>
              <a:gd name="T46" fmla="*/ 54 w 254"/>
              <a:gd name="T47" fmla="*/ 187 h 256"/>
              <a:gd name="T48" fmla="*/ 69 w 254"/>
              <a:gd name="T49" fmla="*/ 200 h 256"/>
              <a:gd name="T50" fmla="*/ 85 w 254"/>
              <a:gd name="T51" fmla="*/ 207 h 256"/>
              <a:gd name="T52" fmla="*/ 144 w 254"/>
              <a:gd name="T53" fmla="*/ 208 h 256"/>
              <a:gd name="T54" fmla="*/ 208 w 254"/>
              <a:gd name="T55" fmla="*/ 208 h 256"/>
              <a:gd name="T56" fmla="*/ 217 w 254"/>
              <a:gd name="T57" fmla="*/ 207 h 256"/>
              <a:gd name="T58" fmla="*/ 234 w 254"/>
              <a:gd name="T59" fmla="*/ 200 h 256"/>
              <a:gd name="T60" fmla="*/ 247 w 254"/>
              <a:gd name="T61" fmla="*/ 187 h 256"/>
              <a:gd name="T62" fmla="*/ 253 w 254"/>
              <a:gd name="T63" fmla="*/ 170 h 256"/>
              <a:gd name="T64" fmla="*/ 254 w 254"/>
              <a:gd name="T65" fmla="*/ 96 h 256"/>
              <a:gd name="T66" fmla="*/ 253 w 254"/>
              <a:gd name="T67" fmla="*/ 87 h 256"/>
              <a:gd name="T68" fmla="*/ 247 w 254"/>
              <a:gd name="T69" fmla="*/ 69 h 256"/>
              <a:gd name="T70" fmla="*/ 234 w 254"/>
              <a:gd name="T71" fmla="*/ 56 h 256"/>
              <a:gd name="T72" fmla="*/ 217 w 254"/>
              <a:gd name="T73" fmla="*/ 48 h 256"/>
              <a:gd name="T74" fmla="*/ 96 w 254"/>
              <a:gd name="T75" fmla="*/ 48 h 256"/>
              <a:gd name="T76" fmla="*/ 85 w 254"/>
              <a:gd name="T77" fmla="*/ 48 h 256"/>
              <a:gd name="T78" fmla="*/ 69 w 254"/>
              <a:gd name="T79" fmla="*/ 56 h 256"/>
              <a:gd name="T80" fmla="*/ 54 w 254"/>
              <a:gd name="T81" fmla="*/ 69 h 256"/>
              <a:gd name="T82" fmla="*/ 46 w 254"/>
              <a:gd name="T83" fmla="*/ 87 h 256"/>
              <a:gd name="T84" fmla="*/ 46 w 254"/>
              <a:gd name="T85" fmla="*/ 96 h 256"/>
              <a:gd name="T86" fmla="*/ 223 w 254"/>
              <a:gd name="T87" fmla="*/ 160 h 256"/>
              <a:gd name="T88" fmla="*/ 222 w 254"/>
              <a:gd name="T89" fmla="*/ 167 h 256"/>
              <a:gd name="T90" fmla="*/ 213 w 254"/>
              <a:gd name="T91" fmla="*/ 176 h 256"/>
              <a:gd name="T92" fmla="*/ 197 w 254"/>
              <a:gd name="T93" fmla="*/ 177 h 256"/>
              <a:gd name="T94" fmla="*/ 154 w 254"/>
              <a:gd name="T95" fmla="*/ 177 h 256"/>
              <a:gd name="T96" fmla="*/ 96 w 254"/>
              <a:gd name="T97" fmla="*/ 177 h 256"/>
              <a:gd name="T98" fmla="*/ 83 w 254"/>
              <a:gd name="T99" fmla="*/ 172 h 256"/>
              <a:gd name="T100" fmla="*/ 78 w 254"/>
              <a:gd name="T101" fmla="*/ 164 h 256"/>
              <a:gd name="T102" fmla="*/ 78 w 254"/>
              <a:gd name="T103" fmla="*/ 94 h 256"/>
              <a:gd name="T104" fmla="*/ 78 w 254"/>
              <a:gd name="T105" fmla="*/ 91 h 256"/>
              <a:gd name="T106" fmla="*/ 83 w 254"/>
              <a:gd name="T107" fmla="*/ 83 h 256"/>
              <a:gd name="T108" fmla="*/ 96 w 254"/>
              <a:gd name="T109" fmla="*/ 78 h 256"/>
              <a:gd name="T110" fmla="*/ 206 w 254"/>
              <a:gd name="T111" fmla="*/ 78 h 256"/>
              <a:gd name="T112" fmla="*/ 218 w 254"/>
              <a:gd name="T113" fmla="*/ 83 h 256"/>
              <a:gd name="T114" fmla="*/ 223 w 254"/>
              <a:gd name="T115" fmla="*/ 9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256">
                <a:moveTo>
                  <a:pt x="31" y="173"/>
                </a:moveTo>
                <a:lnTo>
                  <a:pt x="31" y="81"/>
                </a:lnTo>
                <a:lnTo>
                  <a:pt x="31" y="81"/>
                </a:lnTo>
                <a:lnTo>
                  <a:pt x="32" y="70"/>
                </a:lnTo>
                <a:lnTo>
                  <a:pt x="35" y="61"/>
                </a:lnTo>
                <a:lnTo>
                  <a:pt x="39" y="53"/>
                </a:lnTo>
                <a:lnTo>
                  <a:pt x="45" y="46"/>
                </a:lnTo>
                <a:lnTo>
                  <a:pt x="53" y="40"/>
                </a:lnTo>
                <a:lnTo>
                  <a:pt x="61" y="35"/>
                </a:lnTo>
                <a:lnTo>
                  <a:pt x="70" y="33"/>
                </a:lnTo>
                <a:lnTo>
                  <a:pt x="79" y="31"/>
                </a:lnTo>
                <a:lnTo>
                  <a:pt x="205" y="31"/>
                </a:lnTo>
                <a:lnTo>
                  <a:pt x="205" y="31"/>
                </a:lnTo>
                <a:lnTo>
                  <a:pt x="201" y="25"/>
                </a:lnTo>
                <a:lnTo>
                  <a:pt x="197" y="18"/>
                </a:lnTo>
                <a:lnTo>
                  <a:pt x="193" y="13"/>
                </a:lnTo>
                <a:lnTo>
                  <a:pt x="188" y="9"/>
                </a:lnTo>
                <a:lnTo>
                  <a:pt x="182" y="5"/>
                </a:lnTo>
                <a:lnTo>
                  <a:pt x="175" y="3"/>
                </a:lnTo>
                <a:lnTo>
                  <a:pt x="167" y="1"/>
                </a:lnTo>
                <a:lnTo>
                  <a:pt x="159" y="0"/>
                </a:lnTo>
                <a:lnTo>
                  <a:pt x="48" y="0"/>
                </a:lnTo>
                <a:lnTo>
                  <a:pt x="48" y="0"/>
                </a:lnTo>
                <a:lnTo>
                  <a:pt x="37" y="1"/>
                </a:lnTo>
                <a:lnTo>
                  <a:pt x="28" y="4"/>
                </a:lnTo>
                <a:lnTo>
                  <a:pt x="20" y="8"/>
                </a:lnTo>
                <a:lnTo>
                  <a:pt x="14" y="14"/>
                </a:lnTo>
                <a:lnTo>
                  <a:pt x="7" y="21"/>
                </a:lnTo>
                <a:lnTo>
                  <a:pt x="4" y="30"/>
                </a:lnTo>
                <a:lnTo>
                  <a:pt x="0" y="39"/>
                </a:lnTo>
                <a:lnTo>
                  <a:pt x="0" y="48"/>
                </a:lnTo>
                <a:lnTo>
                  <a:pt x="0" y="129"/>
                </a:lnTo>
                <a:lnTo>
                  <a:pt x="0" y="129"/>
                </a:lnTo>
                <a:lnTo>
                  <a:pt x="0" y="137"/>
                </a:lnTo>
                <a:lnTo>
                  <a:pt x="1" y="143"/>
                </a:lnTo>
                <a:lnTo>
                  <a:pt x="5" y="150"/>
                </a:lnTo>
                <a:lnTo>
                  <a:pt x="7" y="156"/>
                </a:lnTo>
                <a:lnTo>
                  <a:pt x="13" y="161"/>
                </a:lnTo>
                <a:lnTo>
                  <a:pt x="18" y="167"/>
                </a:lnTo>
                <a:lnTo>
                  <a:pt x="24" y="170"/>
                </a:lnTo>
                <a:lnTo>
                  <a:pt x="31" y="173"/>
                </a:lnTo>
                <a:lnTo>
                  <a:pt x="31" y="173"/>
                </a:lnTo>
                <a:close/>
                <a:moveTo>
                  <a:pt x="46" y="96"/>
                </a:moveTo>
                <a:lnTo>
                  <a:pt x="46" y="160"/>
                </a:lnTo>
                <a:lnTo>
                  <a:pt x="46" y="160"/>
                </a:lnTo>
                <a:lnTo>
                  <a:pt x="46" y="170"/>
                </a:lnTo>
                <a:lnTo>
                  <a:pt x="50" y="180"/>
                </a:lnTo>
                <a:lnTo>
                  <a:pt x="54" y="187"/>
                </a:lnTo>
                <a:lnTo>
                  <a:pt x="61" y="194"/>
                </a:lnTo>
                <a:lnTo>
                  <a:pt x="69" y="200"/>
                </a:lnTo>
                <a:lnTo>
                  <a:pt x="76" y="204"/>
                </a:lnTo>
                <a:lnTo>
                  <a:pt x="85" y="207"/>
                </a:lnTo>
                <a:lnTo>
                  <a:pt x="96" y="208"/>
                </a:lnTo>
                <a:lnTo>
                  <a:pt x="144" y="208"/>
                </a:lnTo>
                <a:lnTo>
                  <a:pt x="175" y="256"/>
                </a:lnTo>
                <a:lnTo>
                  <a:pt x="208" y="208"/>
                </a:lnTo>
                <a:lnTo>
                  <a:pt x="208" y="208"/>
                </a:lnTo>
                <a:lnTo>
                  <a:pt x="217" y="207"/>
                </a:lnTo>
                <a:lnTo>
                  <a:pt x="226" y="204"/>
                </a:lnTo>
                <a:lnTo>
                  <a:pt x="234" y="200"/>
                </a:lnTo>
                <a:lnTo>
                  <a:pt x="241" y="194"/>
                </a:lnTo>
                <a:lnTo>
                  <a:pt x="247" y="187"/>
                </a:lnTo>
                <a:lnTo>
                  <a:pt x="250" y="180"/>
                </a:lnTo>
                <a:lnTo>
                  <a:pt x="253" y="170"/>
                </a:lnTo>
                <a:lnTo>
                  <a:pt x="254" y="160"/>
                </a:lnTo>
                <a:lnTo>
                  <a:pt x="254" y="96"/>
                </a:lnTo>
                <a:lnTo>
                  <a:pt x="254" y="96"/>
                </a:lnTo>
                <a:lnTo>
                  <a:pt x="253" y="87"/>
                </a:lnTo>
                <a:lnTo>
                  <a:pt x="250" y="78"/>
                </a:lnTo>
                <a:lnTo>
                  <a:pt x="247" y="69"/>
                </a:lnTo>
                <a:lnTo>
                  <a:pt x="241" y="63"/>
                </a:lnTo>
                <a:lnTo>
                  <a:pt x="234" y="56"/>
                </a:lnTo>
                <a:lnTo>
                  <a:pt x="226" y="51"/>
                </a:lnTo>
                <a:lnTo>
                  <a:pt x="217" y="48"/>
                </a:lnTo>
                <a:lnTo>
                  <a:pt x="208" y="48"/>
                </a:lnTo>
                <a:lnTo>
                  <a:pt x="96" y="48"/>
                </a:lnTo>
                <a:lnTo>
                  <a:pt x="96" y="48"/>
                </a:lnTo>
                <a:lnTo>
                  <a:pt x="85" y="48"/>
                </a:lnTo>
                <a:lnTo>
                  <a:pt x="76" y="51"/>
                </a:lnTo>
                <a:lnTo>
                  <a:pt x="69" y="56"/>
                </a:lnTo>
                <a:lnTo>
                  <a:pt x="61" y="63"/>
                </a:lnTo>
                <a:lnTo>
                  <a:pt x="54" y="69"/>
                </a:lnTo>
                <a:lnTo>
                  <a:pt x="50" y="78"/>
                </a:lnTo>
                <a:lnTo>
                  <a:pt x="46" y="87"/>
                </a:lnTo>
                <a:lnTo>
                  <a:pt x="46" y="96"/>
                </a:lnTo>
                <a:lnTo>
                  <a:pt x="46" y="96"/>
                </a:lnTo>
                <a:close/>
                <a:moveTo>
                  <a:pt x="223" y="94"/>
                </a:moveTo>
                <a:lnTo>
                  <a:pt x="223" y="160"/>
                </a:lnTo>
                <a:lnTo>
                  <a:pt x="223" y="160"/>
                </a:lnTo>
                <a:lnTo>
                  <a:pt x="222" y="167"/>
                </a:lnTo>
                <a:lnTo>
                  <a:pt x="218" y="172"/>
                </a:lnTo>
                <a:lnTo>
                  <a:pt x="213" y="176"/>
                </a:lnTo>
                <a:lnTo>
                  <a:pt x="206" y="177"/>
                </a:lnTo>
                <a:lnTo>
                  <a:pt x="197" y="177"/>
                </a:lnTo>
                <a:lnTo>
                  <a:pt x="175" y="208"/>
                </a:lnTo>
                <a:lnTo>
                  <a:pt x="154" y="177"/>
                </a:lnTo>
                <a:lnTo>
                  <a:pt x="96" y="177"/>
                </a:lnTo>
                <a:lnTo>
                  <a:pt x="96" y="177"/>
                </a:lnTo>
                <a:lnTo>
                  <a:pt x="89" y="176"/>
                </a:lnTo>
                <a:lnTo>
                  <a:pt x="83" y="172"/>
                </a:lnTo>
                <a:lnTo>
                  <a:pt x="79" y="167"/>
                </a:lnTo>
                <a:lnTo>
                  <a:pt x="78" y="164"/>
                </a:lnTo>
                <a:lnTo>
                  <a:pt x="78" y="160"/>
                </a:lnTo>
                <a:lnTo>
                  <a:pt x="78" y="94"/>
                </a:lnTo>
                <a:lnTo>
                  <a:pt x="78" y="94"/>
                </a:lnTo>
                <a:lnTo>
                  <a:pt x="78" y="91"/>
                </a:lnTo>
                <a:lnTo>
                  <a:pt x="79" y="89"/>
                </a:lnTo>
                <a:lnTo>
                  <a:pt x="83" y="83"/>
                </a:lnTo>
                <a:lnTo>
                  <a:pt x="89" y="79"/>
                </a:lnTo>
                <a:lnTo>
                  <a:pt x="96" y="78"/>
                </a:lnTo>
                <a:lnTo>
                  <a:pt x="206" y="78"/>
                </a:lnTo>
                <a:lnTo>
                  <a:pt x="206" y="78"/>
                </a:lnTo>
                <a:lnTo>
                  <a:pt x="213" y="79"/>
                </a:lnTo>
                <a:lnTo>
                  <a:pt x="218" y="83"/>
                </a:lnTo>
                <a:lnTo>
                  <a:pt x="222" y="89"/>
                </a:lnTo>
                <a:lnTo>
                  <a:pt x="223" y="94"/>
                </a:lnTo>
                <a:lnTo>
                  <a:pt x="223" y="94"/>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6" name="Freeform 333"/>
          <p:cNvSpPr>
            <a:spLocks noEditPoints="1"/>
          </p:cNvSpPr>
          <p:nvPr/>
        </p:nvSpPr>
        <p:spPr bwMode="auto">
          <a:xfrm>
            <a:off x="1284171" y="1415866"/>
            <a:ext cx="444689" cy="614993"/>
          </a:xfrm>
          <a:custGeom>
            <a:avLst/>
            <a:gdLst>
              <a:gd name="T0" fmla="*/ 186 w 187"/>
              <a:gd name="T1" fmla="*/ 240 h 260"/>
              <a:gd name="T2" fmla="*/ 187 w 187"/>
              <a:gd name="T3" fmla="*/ 260 h 260"/>
              <a:gd name="T4" fmla="*/ 0 w 187"/>
              <a:gd name="T5" fmla="*/ 244 h 260"/>
              <a:gd name="T6" fmla="*/ 5 w 187"/>
              <a:gd name="T7" fmla="*/ 239 h 260"/>
              <a:gd name="T8" fmla="*/ 22 w 187"/>
              <a:gd name="T9" fmla="*/ 227 h 260"/>
              <a:gd name="T10" fmla="*/ 29 w 187"/>
              <a:gd name="T11" fmla="*/ 199 h 260"/>
              <a:gd name="T12" fmla="*/ 57 w 187"/>
              <a:gd name="T13" fmla="*/ 148 h 260"/>
              <a:gd name="T14" fmla="*/ 64 w 187"/>
              <a:gd name="T15" fmla="*/ 130 h 260"/>
              <a:gd name="T16" fmla="*/ 63 w 187"/>
              <a:gd name="T17" fmla="*/ 121 h 260"/>
              <a:gd name="T18" fmla="*/ 35 w 187"/>
              <a:gd name="T19" fmla="*/ 84 h 260"/>
              <a:gd name="T20" fmla="*/ 25 w 187"/>
              <a:gd name="T21" fmla="*/ 58 h 260"/>
              <a:gd name="T22" fmla="*/ 21 w 187"/>
              <a:gd name="T23" fmla="*/ 21 h 260"/>
              <a:gd name="T24" fmla="*/ 2 w 187"/>
              <a:gd name="T25" fmla="*/ 18 h 260"/>
              <a:gd name="T26" fmla="*/ 0 w 187"/>
              <a:gd name="T27" fmla="*/ 0 h 260"/>
              <a:gd name="T28" fmla="*/ 187 w 187"/>
              <a:gd name="T29" fmla="*/ 15 h 260"/>
              <a:gd name="T30" fmla="*/ 182 w 187"/>
              <a:gd name="T31" fmla="*/ 21 h 260"/>
              <a:gd name="T32" fmla="*/ 164 w 187"/>
              <a:gd name="T33" fmla="*/ 35 h 260"/>
              <a:gd name="T34" fmla="*/ 158 w 187"/>
              <a:gd name="T35" fmla="*/ 69 h 260"/>
              <a:gd name="T36" fmla="*/ 142 w 187"/>
              <a:gd name="T37" fmla="*/ 96 h 260"/>
              <a:gd name="T38" fmla="*/ 121 w 187"/>
              <a:gd name="T39" fmla="*/ 125 h 260"/>
              <a:gd name="T40" fmla="*/ 121 w 187"/>
              <a:gd name="T41" fmla="*/ 134 h 260"/>
              <a:gd name="T42" fmla="*/ 142 w 187"/>
              <a:gd name="T43" fmla="*/ 170 h 260"/>
              <a:gd name="T44" fmla="*/ 160 w 187"/>
              <a:gd name="T45" fmla="*/ 208 h 260"/>
              <a:gd name="T46" fmla="*/ 164 w 187"/>
              <a:gd name="T47" fmla="*/ 239 h 260"/>
              <a:gd name="T48" fmla="*/ 108 w 187"/>
              <a:gd name="T49" fmla="*/ 130 h 260"/>
              <a:gd name="T50" fmla="*/ 115 w 187"/>
              <a:gd name="T51" fmla="*/ 113 h 260"/>
              <a:gd name="T52" fmla="*/ 141 w 187"/>
              <a:gd name="T53" fmla="*/ 77 h 260"/>
              <a:gd name="T54" fmla="*/ 148 w 187"/>
              <a:gd name="T55" fmla="*/ 48 h 260"/>
              <a:gd name="T56" fmla="*/ 34 w 187"/>
              <a:gd name="T57" fmla="*/ 21 h 260"/>
              <a:gd name="T58" fmla="*/ 37 w 187"/>
              <a:gd name="T59" fmla="*/ 48 h 260"/>
              <a:gd name="T60" fmla="*/ 44 w 187"/>
              <a:gd name="T61" fmla="*/ 77 h 260"/>
              <a:gd name="T62" fmla="*/ 70 w 187"/>
              <a:gd name="T63" fmla="*/ 113 h 260"/>
              <a:gd name="T64" fmla="*/ 78 w 187"/>
              <a:gd name="T65" fmla="*/ 130 h 260"/>
              <a:gd name="T66" fmla="*/ 76 w 187"/>
              <a:gd name="T67" fmla="*/ 139 h 260"/>
              <a:gd name="T68" fmla="*/ 48 w 187"/>
              <a:gd name="T69" fmla="*/ 183 h 260"/>
              <a:gd name="T70" fmla="*/ 37 w 187"/>
              <a:gd name="T71" fmla="*/ 217 h 260"/>
              <a:gd name="T72" fmla="*/ 42 w 187"/>
              <a:gd name="T73" fmla="*/ 239 h 260"/>
              <a:gd name="T74" fmla="*/ 48 w 187"/>
              <a:gd name="T75" fmla="*/ 230 h 260"/>
              <a:gd name="T76" fmla="*/ 72 w 187"/>
              <a:gd name="T77" fmla="*/ 216 h 260"/>
              <a:gd name="T78" fmla="*/ 87 w 187"/>
              <a:gd name="T79" fmla="*/ 208 h 260"/>
              <a:gd name="T80" fmla="*/ 93 w 187"/>
              <a:gd name="T81" fmla="*/ 197 h 260"/>
              <a:gd name="T82" fmla="*/ 98 w 187"/>
              <a:gd name="T83" fmla="*/ 208 h 260"/>
              <a:gd name="T84" fmla="*/ 125 w 187"/>
              <a:gd name="T85" fmla="*/ 222 h 260"/>
              <a:gd name="T86" fmla="*/ 139 w 187"/>
              <a:gd name="T87" fmla="*/ 235 h 260"/>
              <a:gd name="T88" fmla="*/ 151 w 187"/>
              <a:gd name="T89" fmla="*/ 239 h 260"/>
              <a:gd name="T90" fmla="*/ 146 w 187"/>
              <a:gd name="T91" fmla="*/ 207 h 260"/>
              <a:gd name="T92" fmla="*/ 129 w 187"/>
              <a:gd name="T93" fmla="*/ 170 h 260"/>
              <a:gd name="T94" fmla="*/ 108 w 187"/>
              <a:gd name="T95" fmla="*/ 134 h 260"/>
              <a:gd name="T96" fmla="*/ 98 w 187"/>
              <a:gd name="T97" fmla="*/ 116 h 260"/>
              <a:gd name="T98" fmla="*/ 95 w 187"/>
              <a:gd name="T99" fmla="*/ 129 h 260"/>
              <a:gd name="T100" fmla="*/ 94 w 187"/>
              <a:gd name="T101" fmla="*/ 138 h 260"/>
              <a:gd name="T102" fmla="*/ 91 w 187"/>
              <a:gd name="T103" fmla="*/ 121 h 260"/>
              <a:gd name="T104" fmla="*/ 80 w 187"/>
              <a:gd name="T105" fmla="*/ 103 h 260"/>
              <a:gd name="T106" fmla="*/ 57 w 187"/>
              <a:gd name="T107" fmla="*/ 79 h 260"/>
              <a:gd name="T108" fmla="*/ 63 w 187"/>
              <a:gd name="T109" fmla="*/ 77 h 260"/>
              <a:gd name="T110" fmla="*/ 94 w 187"/>
              <a:gd name="T111" fmla="*/ 84 h 260"/>
              <a:gd name="T112" fmla="*/ 115 w 187"/>
              <a:gd name="T113" fmla="*/ 82 h 260"/>
              <a:gd name="T114" fmla="*/ 135 w 187"/>
              <a:gd name="T115" fmla="*/ 71 h 260"/>
              <a:gd name="T116" fmla="*/ 108 w 187"/>
              <a:gd name="T117" fmla="*/ 103 h 260"/>
              <a:gd name="T118" fmla="*/ 98 w 187"/>
              <a:gd name="T119" fmla="*/ 11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7" h="260">
                <a:moveTo>
                  <a:pt x="182" y="239"/>
                </a:moveTo>
                <a:lnTo>
                  <a:pt x="182" y="239"/>
                </a:lnTo>
                <a:lnTo>
                  <a:pt x="186" y="240"/>
                </a:lnTo>
                <a:lnTo>
                  <a:pt x="187" y="244"/>
                </a:lnTo>
                <a:lnTo>
                  <a:pt x="187" y="244"/>
                </a:lnTo>
                <a:lnTo>
                  <a:pt x="187" y="260"/>
                </a:lnTo>
                <a:lnTo>
                  <a:pt x="0" y="260"/>
                </a:lnTo>
                <a:lnTo>
                  <a:pt x="0" y="260"/>
                </a:lnTo>
                <a:lnTo>
                  <a:pt x="0" y="244"/>
                </a:lnTo>
                <a:lnTo>
                  <a:pt x="0" y="244"/>
                </a:lnTo>
                <a:lnTo>
                  <a:pt x="2" y="240"/>
                </a:lnTo>
                <a:lnTo>
                  <a:pt x="5" y="239"/>
                </a:lnTo>
                <a:lnTo>
                  <a:pt x="21" y="239"/>
                </a:lnTo>
                <a:lnTo>
                  <a:pt x="21" y="239"/>
                </a:lnTo>
                <a:lnTo>
                  <a:pt x="22" y="227"/>
                </a:lnTo>
                <a:lnTo>
                  <a:pt x="24" y="217"/>
                </a:lnTo>
                <a:lnTo>
                  <a:pt x="26" y="208"/>
                </a:lnTo>
                <a:lnTo>
                  <a:pt x="29" y="199"/>
                </a:lnTo>
                <a:lnTo>
                  <a:pt x="35" y="183"/>
                </a:lnTo>
                <a:lnTo>
                  <a:pt x="43" y="170"/>
                </a:lnTo>
                <a:lnTo>
                  <a:pt x="57" y="148"/>
                </a:lnTo>
                <a:lnTo>
                  <a:pt x="63" y="139"/>
                </a:lnTo>
                <a:lnTo>
                  <a:pt x="64" y="134"/>
                </a:lnTo>
                <a:lnTo>
                  <a:pt x="64" y="130"/>
                </a:lnTo>
                <a:lnTo>
                  <a:pt x="64" y="130"/>
                </a:lnTo>
                <a:lnTo>
                  <a:pt x="64" y="125"/>
                </a:lnTo>
                <a:lnTo>
                  <a:pt x="63" y="121"/>
                </a:lnTo>
                <a:lnTo>
                  <a:pt x="57" y="113"/>
                </a:lnTo>
                <a:lnTo>
                  <a:pt x="43" y="96"/>
                </a:lnTo>
                <a:lnTo>
                  <a:pt x="35" y="84"/>
                </a:lnTo>
                <a:lnTo>
                  <a:pt x="31" y="77"/>
                </a:lnTo>
                <a:lnTo>
                  <a:pt x="28" y="69"/>
                </a:lnTo>
                <a:lnTo>
                  <a:pt x="25" y="58"/>
                </a:lnTo>
                <a:lnTo>
                  <a:pt x="24" y="48"/>
                </a:lnTo>
                <a:lnTo>
                  <a:pt x="22" y="35"/>
                </a:lnTo>
                <a:lnTo>
                  <a:pt x="21" y="21"/>
                </a:lnTo>
                <a:lnTo>
                  <a:pt x="5" y="21"/>
                </a:lnTo>
                <a:lnTo>
                  <a:pt x="5" y="21"/>
                </a:lnTo>
                <a:lnTo>
                  <a:pt x="2" y="18"/>
                </a:lnTo>
                <a:lnTo>
                  <a:pt x="0" y="15"/>
                </a:lnTo>
                <a:lnTo>
                  <a:pt x="0" y="15"/>
                </a:lnTo>
                <a:lnTo>
                  <a:pt x="0" y="0"/>
                </a:lnTo>
                <a:lnTo>
                  <a:pt x="187" y="0"/>
                </a:lnTo>
                <a:lnTo>
                  <a:pt x="187" y="0"/>
                </a:lnTo>
                <a:lnTo>
                  <a:pt x="187" y="15"/>
                </a:lnTo>
                <a:lnTo>
                  <a:pt x="187" y="15"/>
                </a:lnTo>
                <a:lnTo>
                  <a:pt x="186" y="18"/>
                </a:lnTo>
                <a:lnTo>
                  <a:pt x="182" y="21"/>
                </a:lnTo>
                <a:lnTo>
                  <a:pt x="164" y="21"/>
                </a:lnTo>
                <a:lnTo>
                  <a:pt x="164" y="21"/>
                </a:lnTo>
                <a:lnTo>
                  <a:pt x="164" y="35"/>
                </a:lnTo>
                <a:lnTo>
                  <a:pt x="163" y="48"/>
                </a:lnTo>
                <a:lnTo>
                  <a:pt x="160" y="58"/>
                </a:lnTo>
                <a:lnTo>
                  <a:pt x="158" y="69"/>
                </a:lnTo>
                <a:lnTo>
                  <a:pt x="154" y="77"/>
                </a:lnTo>
                <a:lnTo>
                  <a:pt x="150" y="84"/>
                </a:lnTo>
                <a:lnTo>
                  <a:pt x="142" y="96"/>
                </a:lnTo>
                <a:lnTo>
                  <a:pt x="128" y="113"/>
                </a:lnTo>
                <a:lnTo>
                  <a:pt x="122" y="121"/>
                </a:lnTo>
                <a:lnTo>
                  <a:pt x="121" y="125"/>
                </a:lnTo>
                <a:lnTo>
                  <a:pt x="121" y="130"/>
                </a:lnTo>
                <a:lnTo>
                  <a:pt x="121" y="130"/>
                </a:lnTo>
                <a:lnTo>
                  <a:pt x="121" y="134"/>
                </a:lnTo>
                <a:lnTo>
                  <a:pt x="122" y="139"/>
                </a:lnTo>
                <a:lnTo>
                  <a:pt x="128" y="148"/>
                </a:lnTo>
                <a:lnTo>
                  <a:pt x="142" y="170"/>
                </a:lnTo>
                <a:lnTo>
                  <a:pt x="150" y="183"/>
                </a:lnTo>
                <a:lnTo>
                  <a:pt x="156" y="199"/>
                </a:lnTo>
                <a:lnTo>
                  <a:pt x="160" y="208"/>
                </a:lnTo>
                <a:lnTo>
                  <a:pt x="161" y="217"/>
                </a:lnTo>
                <a:lnTo>
                  <a:pt x="163" y="227"/>
                </a:lnTo>
                <a:lnTo>
                  <a:pt x="164" y="239"/>
                </a:lnTo>
                <a:lnTo>
                  <a:pt x="182" y="239"/>
                </a:lnTo>
                <a:close/>
                <a:moveTo>
                  <a:pt x="108" y="130"/>
                </a:moveTo>
                <a:lnTo>
                  <a:pt x="108" y="130"/>
                </a:lnTo>
                <a:lnTo>
                  <a:pt x="108" y="125"/>
                </a:lnTo>
                <a:lnTo>
                  <a:pt x="109" y="121"/>
                </a:lnTo>
                <a:lnTo>
                  <a:pt x="115" y="113"/>
                </a:lnTo>
                <a:lnTo>
                  <a:pt x="129" y="96"/>
                </a:lnTo>
                <a:lnTo>
                  <a:pt x="137" y="84"/>
                </a:lnTo>
                <a:lnTo>
                  <a:pt x="141" y="77"/>
                </a:lnTo>
                <a:lnTo>
                  <a:pt x="143" y="69"/>
                </a:lnTo>
                <a:lnTo>
                  <a:pt x="147" y="58"/>
                </a:lnTo>
                <a:lnTo>
                  <a:pt x="148" y="48"/>
                </a:lnTo>
                <a:lnTo>
                  <a:pt x="150" y="35"/>
                </a:lnTo>
                <a:lnTo>
                  <a:pt x="151" y="21"/>
                </a:lnTo>
                <a:lnTo>
                  <a:pt x="34" y="21"/>
                </a:lnTo>
                <a:lnTo>
                  <a:pt x="34" y="21"/>
                </a:lnTo>
                <a:lnTo>
                  <a:pt x="35" y="35"/>
                </a:lnTo>
                <a:lnTo>
                  <a:pt x="37" y="48"/>
                </a:lnTo>
                <a:lnTo>
                  <a:pt x="39" y="58"/>
                </a:lnTo>
                <a:lnTo>
                  <a:pt x="42" y="69"/>
                </a:lnTo>
                <a:lnTo>
                  <a:pt x="44" y="77"/>
                </a:lnTo>
                <a:lnTo>
                  <a:pt x="48" y="84"/>
                </a:lnTo>
                <a:lnTo>
                  <a:pt x="56" y="96"/>
                </a:lnTo>
                <a:lnTo>
                  <a:pt x="70" y="113"/>
                </a:lnTo>
                <a:lnTo>
                  <a:pt x="76" y="121"/>
                </a:lnTo>
                <a:lnTo>
                  <a:pt x="77" y="125"/>
                </a:lnTo>
                <a:lnTo>
                  <a:pt x="78" y="130"/>
                </a:lnTo>
                <a:lnTo>
                  <a:pt x="78" y="130"/>
                </a:lnTo>
                <a:lnTo>
                  <a:pt x="77" y="134"/>
                </a:lnTo>
                <a:lnTo>
                  <a:pt x="76" y="139"/>
                </a:lnTo>
                <a:lnTo>
                  <a:pt x="70" y="148"/>
                </a:lnTo>
                <a:lnTo>
                  <a:pt x="56" y="170"/>
                </a:lnTo>
                <a:lnTo>
                  <a:pt x="48" y="183"/>
                </a:lnTo>
                <a:lnTo>
                  <a:pt x="42" y="199"/>
                </a:lnTo>
                <a:lnTo>
                  <a:pt x="39" y="207"/>
                </a:lnTo>
                <a:lnTo>
                  <a:pt x="37" y="217"/>
                </a:lnTo>
                <a:lnTo>
                  <a:pt x="35" y="227"/>
                </a:lnTo>
                <a:lnTo>
                  <a:pt x="35" y="239"/>
                </a:lnTo>
                <a:lnTo>
                  <a:pt x="42" y="239"/>
                </a:lnTo>
                <a:lnTo>
                  <a:pt x="42" y="239"/>
                </a:lnTo>
                <a:lnTo>
                  <a:pt x="44" y="235"/>
                </a:lnTo>
                <a:lnTo>
                  <a:pt x="48" y="230"/>
                </a:lnTo>
                <a:lnTo>
                  <a:pt x="52" y="226"/>
                </a:lnTo>
                <a:lnTo>
                  <a:pt x="60" y="222"/>
                </a:lnTo>
                <a:lnTo>
                  <a:pt x="72" y="216"/>
                </a:lnTo>
                <a:lnTo>
                  <a:pt x="72" y="216"/>
                </a:lnTo>
                <a:lnTo>
                  <a:pt x="87" y="208"/>
                </a:lnTo>
                <a:lnTo>
                  <a:pt x="87" y="208"/>
                </a:lnTo>
                <a:lnTo>
                  <a:pt x="89" y="204"/>
                </a:lnTo>
                <a:lnTo>
                  <a:pt x="93" y="197"/>
                </a:lnTo>
                <a:lnTo>
                  <a:pt x="93" y="197"/>
                </a:lnTo>
                <a:lnTo>
                  <a:pt x="95" y="204"/>
                </a:lnTo>
                <a:lnTo>
                  <a:pt x="98" y="208"/>
                </a:lnTo>
                <a:lnTo>
                  <a:pt x="98" y="208"/>
                </a:lnTo>
                <a:lnTo>
                  <a:pt x="112" y="216"/>
                </a:lnTo>
                <a:lnTo>
                  <a:pt x="125" y="222"/>
                </a:lnTo>
                <a:lnTo>
                  <a:pt x="125" y="222"/>
                </a:lnTo>
                <a:lnTo>
                  <a:pt x="132" y="226"/>
                </a:lnTo>
                <a:lnTo>
                  <a:pt x="137" y="230"/>
                </a:lnTo>
                <a:lnTo>
                  <a:pt x="139" y="235"/>
                </a:lnTo>
                <a:lnTo>
                  <a:pt x="142" y="239"/>
                </a:lnTo>
                <a:lnTo>
                  <a:pt x="151" y="239"/>
                </a:lnTo>
                <a:lnTo>
                  <a:pt x="151" y="239"/>
                </a:lnTo>
                <a:lnTo>
                  <a:pt x="150" y="227"/>
                </a:lnTo>
                <a:lnTo>
                  <a:pt x="148" y="217"/>
                </a:lnTo>
                <a:lnTo>
                  <a:pt x="146" y="207"/>
                </a:lnTo>
                <a:lnTo>
                  <a:pt x="143" y="199"/>
                </a:lnTo>
                <a:lnTo>
                  <a:pt x="137" y="183"/>
                </a:lnTo>
                <a:lnTo>
                  <a:pt x="129" y="170"/>
                </a:lnTo>
                <a:lnTo>
                  <a:pt x="115" y="148"/>
                </a:lnTo>
                <a:lnTo>
                  <a:pt x="109" y="139"/>
                </a:lnTo>
                <a:lnTo>
                  <a:pt x="108" y="134"/>
                </a:lnTo>
                <a:lnTo>
                  <a:pt x="108" y="130"/>
                </a:lnTo>
                <a:lnTo>
                  <a:pt x="108" y="130"/>
                </a:lnTo>
                <a:close/>
                <a:moveTo>
                  <a:pt x="98" y="116"/>
                </a:moveTo>
                <a:lnTo>
                  <a:pt x="98" y="116"/>
                </a:lnTo>
                <a:lnTo>
                  <a:pt x="96" y="121"/>
                </a:lnTo>
                <a:lnTo>
                  <a:pt x="95" y="129"/>
                </a:lnTo>
                <a:lnTo>
                  <a:pt x="95" y="129"/>
                </a:lnTo>
                <a:lnTo>
                  <a:pt x="94" y="138"/>
                </a:lnTo>
                <a:lnTo>
                  <a:pt x="94" y="138"/>
                </a:lnTo>
                <a:lnTo>
                  <a:pt x="93" y="129"/>
                </a:lnTo>
                <a:lnTo>
                  <a:pt x="93" y="129"/>
                </a:lnTo>
                <a:lnTo>
                  <a:pt x="91" y="121"/>
                </a:lnTo>
                <a:lnTo>
                  <a:pt x="89" y="116"/>
                </a:lnTo>
                <a:lnTo>
                  <a:pt x="89" y="116"/>
                </a:lnTo>
                <a:lnTo>
                  <a:pt x="80" y="103"/>
                </a:lnTo>
                <a:lnTo>
                  <a:pt x="68" y="90"/>
                </a:lnTo>
                <a:lnTo>
                  <a:pt x="68" y="90"/>
                </a:lnTo>
                <a:lnTo>
                  <a:pt x="57" y="79"/>
                </a:lnTo>
                <a:lnTo>
                  <a:pt x="51" y="71"/>
                </a:lnTo>
                <a:lnTo>
                  <a:pt x="51" y="71"/>
                </a:lnTo>
                <a:lnTo>
                  <a:pt x="63" y="77"/>
                </a:lnTo>
                <a:lnTo>
                  <a:pt x="73" y="82"/>
                </a:lnTo>
                <a:lnTo>
                  <a:pt x="83" y="83"/>
                </a:lnTo>
                <a:lnTo>
                  <a:pt x="94" y="84"/>
                </a:lnTo>
                <a:lnTo>
                  <a:pt x="94" y="84"/>
                </a:lnTo>
                <a:lnTo>
                  <a:pt x="104" y="83"/>
                </a:lnTo>
                <a:lnTo>
                  <a:pt x="115" y="82"/>
                </a:lnTo>
                <a:lnTo>
                  <a:pt x="125" y="77"/>
                </a:lnTo>
                <a:lnTo>
                  <a:pt x="135" y="71"/>
                </a:lnTo>
                <a:lnTo>
                  <a:pt x="135" y="71"/>
                </a:lnTo>
                <a:lnTo>
                  <a:pt x="130" y="79"/>
                </a:lnTo>
                <a:lnTo>
                  <a:pt x="120" y="90"/>
                </a:lnTo>
                <a:lnTo>
                  <a:pt x="108" y="103"/>
                </a:lnTo>
                <a:lnTo>
                  <a:pt x="108" y="103"/>
                </a:lnTo>
                <a:lnTo>
                  <a:pt x="98" y="116"/>
                </a:lnTo>
                <a:lnTo>
                  <a:pt x="98" y="116"/>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outVertical)">
                                      <p:cBhvr>
                                        <p:cTn id="14" dur="500"/>
                                        <p:tgtEl>
                                          <p:spTgt spid="9"/>
                                        </p:tgtEl>
                                      </p:cBhvr>
                                    </p:animEffect>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06"/>
                                        </p:tgtEl>
                                        <p:attrNameLst>
                                          <p:attrName>style.visibility</p:attrName>
                                        </p:attrNameLst>
                                      </p:cBhvr>
                                      <p:to>
                                        <p:strVal val="visible"/>
                                      </p:to>
                                    </p:set>
                                    <p:animEffect transition="in" filter="fade">
                                      <p:cBhvr>
                                        <p:cTn id="24" dur="500"/>
                                        <p:tgtEl>
                                          <p:spTgt spid="106"/>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105"/>
                                        </p:tgtEl>
                                        <p:attrNameLst>
                                          <p:attrName>style.visibility</p:attrName>
                                        </p:attrNameLst>
                                      </p:cBhvr>
                                      <p:to>
                                        <p:strVal val="visible"/>
                                      </p:to>
                                    </p:set>
                                    <p:animEffect transition="in" filter="fade">
                                      <p:cBhvr>
                                        <p:cTn id="38" dur="500"/>
                                        <p:tgtEl>
                                          <p:spTgt spid="105"/>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ipe(left)">
                                      <p:cBhvr>
                                        <p:cTn id="42" dur="500"/>
                                        <p:tgtEl>
                                          <p:spTgt spid="53"/>
                                        </p:tgtEl>
                                      </p:cBhvr>
                                    </p:animEffect>
                                  </p:childTnLst>
                                </p:cTn>
                              </p:par>
                            </p:childTnLst>
                          </p:cTn>
                        </p:par>
                        <p:par>
                          <p:cTn id="43" fill="hold">
                            <p:stCondLst>
                              <p:cond delay="5000"/>
                            </p:stCondLst>
                            <p:childTnLst>
                              <p:par>
                                <p:cTn id="44" presetID="47" presetClass="entr" presetSubtype="0"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500"/>
                                        <p:tgtEl>
                                          <p:spTgt spid="103"/>
                                        </p:tgtEl>
                                      </p:cBhvr>
                                    </p:animEffect>
                                  </p:childTnLst>
                                </p:cTn>
                              </p:par>
                            </p:childTnLst>
                          </p:cTn>
                        </p:par>
                        <p:par>
                          <p:cTn id="53" fill="hold">
                            <p:stCondLst>
                              <p:cond delay="6500"/>
                            </p:stCondLst>
                            <p:childTnLst>
                              <p:par>
                                <p:cTn id="54" presetID="22" presetClass="entr" presetSubtype="8"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left)">
                                      <p:cBhvr>
                                        <p:cTn id="56" dur="500"/>
                                        <p:tgtEl>
                                          <p:spTgt spid="55"/>
                                        </p:tgtEl>
                                      </p:cBhvr>
                                    </p:animEffect>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1000" fill="hold"/>
                                        <p:tgtEl>
                                          <p:spTgt spid="2"/>
                                        </p:tgtEl>
                                        <p:attrNameLst>
                                          <p:attrName>ppt_y</p:attrName>
                                        </p:attrNameLst>
                                      </p:cBhvr>
                                      <p:tavLst>
                                        <p:tav tm="0">
                                          <p:val>
                                            <p:strVal val="#ppt_y+.1"/>
                                          </p:val>
                                        </p:tav>
                                        <p:tav tm="100000">
                                          <p:val>
                                            <p:strVal val="#ppt_y"/>
                                          </p:val>
                                        </p:tav>
                                      </p:tavLst>
                                    </p:anim>
                                  </p:childTnLst>
                                </p:cTn>
                              </p:par>
                            </p:childTnLst>
                          </p:cTn>
                        </p:par>
                        <p:par>
                          <p:cTn id="63" fill="hold">
                            <p:stCondLst>
                              <p:cond delay="8000"/>
                            </p:stCondLst>
                            <p:childTnLst>
                              <p:par>
                                <p:cTn id="64" presetID="10" presetClass="entr" presetSubtype="0" fill="hold" grpId="0" nodeType="afterEffect">
                                  <p:stCondLst>
                                    <p:cond delay="0"/>
                                  </p:stCondLst>
                                  <p:childTnLst>
                                    <p:set>
                                      <p:cBhvr>
                                        <p:cTn id="65" dur="1" fill="hold">
                                          <p:stCondLst>
                                            <p:cond delay="0"/>
                                          </p:stCondLst>
                                        </p:cTn>
                                        <p:tgtEl>
                                          <p:spTgt spid="102"/>
                                        </p:tgtEl>
                                        <p:attrNameLst>
                                          <p:attrName>style.visibility</p:attrName>
                                        </p:attrNameLst>
                                      </p:cBhvr>
                                      <p:to>
                                        <p:strVal val="visible"/>
                                      </p:to>
                                    </p:set>
                                    <p:animEffect transition="in" filter="fade">
                                      <p:cBhvr>
                                        <p:cTn id="66" dur="500"/>
                                        <p:tgtEl>
                                          <p:spTgt spid="102"/>
                                        </p:tgtEl>
                                      </p:cBhvr>
                                    </p:animEffect>
                                  </p:childTnLst>
                                </p:cTn>
                              </p:par>
                            </p:childTnLst>
                          </p:cTn>
                        </p:par>
                        <p:par>
                          <p:cTn id="67" fill="hold">
                            <p:stCondLst>
                              <p:cond delay="8500"/>
                            </p:stCondLst>
                            <p:childTnLst>
                              <p:par>
                                <p:cTn id="68" presetID="22" presetClass="entr" presetSubtype="8" fill="hold" grpId="0" nodeType="after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wipe(left)">
                                      <p:cBhvr>
                                        <p:cTn id="70" dur="500"/>
                                        <p:tgtEl>
                                          <p:spTgt spid="51"/>
                                        </p:tgtEl>
                                      </p:cBhvr>
                                    </p:animEffect>
                                  </p:childTnLst>
                                </p:cTn>
                              </p:par>
                            </p:childTnLst>
                          </p:cTn>
                        </p:par>
                        <p:par>
                          <p:cTn id="71" fill="hold">
                            <p:stCondLst>
                              <p:cond delay="9000"/>
                            </p:stCondLst>
                            <p:childTnLst>
                              <p:par>
                                <p:cTn id="72" presetID="47" presetClass="entr" presetSubtype="0"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10"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500"/>
                                        <p:tgtEl>
                                          <p:spTgt spid="101"/>
                                        </p:tgtEl>
                                      </p:cBhvr>
                                    </p:animEffect>
                                  </p:childTnLst>
                                </p:cTn>
                              </p:par>
                            </p:childTnLst>
                          </p:cTn>
                        </p:par>
                        <p:par>
                          <p:cTn id="81" fill="hold">
                            <p:stCondLst>
                              <p:cond delay="10500"/>
                            </p:stCondLst>
                            <p:childTnLst>
                              <p:par>
                                <p:cTn id="82" presetID="22" presetClass="entr" presetSubtype="8"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11000"/>
                            </p:stCondLst>
                            <p:childTnLst>
                              <p:par>
                                <p:cTn id="86" presetID="42" presetClass="entr" presetSubtype="0" fill="hold"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1000"/>
                                        <p:tgtEl>
                                          <p:spTgt spid="18"/>
                                        </p:tgtEl>
                                      </p:cBhvr>
                                    </p:animEffect>
                                    <p:anim calcmode="lin" valueType="num">
                                      <p:cBhvr>
                                        <p:cTn id="89" dur="1000" fill="hold"/>
                                        <p:tgtEl>
                                          <p:spTgt spid="18"/>
                                        </p:tgtEl>
                                        <p:attrNameLst>
                                          <p:attrName>ppt_x</p:attrName>
                                        </p:attrNameLst>
                                      </p:cBhvr>
                                      <p:tavLst>
                                        <p:tav tm="0">
                                          <p:val>
                                            <p:strVal val="#ppt_x"/>
                                          </p:val>
                                        </p:tav>
                                        <p:tav tm="100000">
                                          <p:val>
                                            <p:strVal val="#ppt_x"/>
                                          </p:val>
                                        </p:tav>
                                      </p:tavLst>
                                    </p:anim>
                                    <p:anim calcmode="lin" valueType="num">
                                      <p:cBhvr>
                                        <p:cTn id="90" dur="1000" fill="hold"/>
                                        <p:tgtEl>
                                          <p:spTgt spid="18"/>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10" presetClass="entr" presetSubtype="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Effect transition="in" filter="fade">
                                      <p:cBhvr>
                                        <p:cTn id="94" dur="500"/>
                                        <p:tgtEl>
                                          <p:spTgt spid="104"/>
                                        </p:tgtEl>
                                      </p:cBhvr>
                                    </p:animEffect>
                                  </p:childTnLst>
                                </p:cTn>
                              </p:par>
                            </p:childTnLst>
                          </p:cTn>
                        </p:par>
                        <p:par>
                          <p:cTn id="95" fill="hold">
                            <p:stCondLst>
                              <p:cond delay="12500"/>
                            </p:stCondLst>
                            <p:childTnLst>
                              <p:par>
                                <p:cTn id="96" presetID="22" presetClass="entr" presetSubtype="8" fill="hold" grpId="0"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wipe(left)">
                                      <p:cBhvr>
                                        <p:cTn id="9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1" grpId="0"/>
      <p:bldP spid="52" grpId="0"/>
      <p:bldP spid="53" grpId="0"/>
      <p:bldP spid="54" grpId="0"/>
      <p:bldP spid="55" grpId="0"/>
      <p:bldP spid="57" grpId="0"/>
      <p:bldP spid="101" grpId="0" animBg="1"/>
      <p:bldP spid="102" grpId="0" animBg="1"/>
      <p:bldP spid="103" grpId="0" animBg="1"/>
      <p:bldP spid="104" grpId="0" animBg="1"/>
      <p:bldP spid="105" grpId="0" animBg="1"/>
      <p:bldP spid="10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a:srcRect/>
          <a:stretch>
            <a:fillRect/>
          </a:stretch>
        </a:blipFill>
        <a:effectLst/>
      </p:bgPr>
    </p:bg>
    <p:spTree>
      <p:nvGrpSpPr>
        <p:cNvPr id="1" name=""/>
        <p:cNvGrpSpPr/>
        <p:nvPr/>
      </p:nvGrpSpPr>
      <p:grpSpPr>
        <a:xfrm>
          <a:off x="0" y="0"/>
          <a:ext cx="0" cy="0"/>
          <a:chOff x="0" y="0"/>
          <a:chExt cx="0" cy="0"/>
        </a:xfrm>
      </p:grpSpPr>
      <p:sp>
        <p:nvSpPr>
          <p:cNvPr id="9" name="文本框 8"/>
          <p:cNvSpPr txBox="1"/>
          <p:nvPr/>
        </p:nvSpPr>
        <p:spPr>
          <a:xfrm>
            <a:off x="2601346" y="63788"/>
            <a:ext cx="6647974" cy="646331"/>
          </a:xfrm>
          <a:prstGeom prst="rect">
            <a:avLst/>
          </a:prstGeom>
          <a:noFill/>
          <a:effectLst/>
          <a:scene3d>
            <a:camera prst="orthographicFront">
              <a:rot lat="0" lon="0" rev="0"/>
            </a:camera>
            <a:lightRig rig="threePt" dir="t"/>
          </a:scene3d>
          <a:sp3d/>
        </p:spPr>
        <p:txBody>
          <a:bodyPr wrap="none" rtlCol="0">
            <a:spAutoFit/>
            <a:sp3d>
              <a:contourClr>
                <a:schemeClr val="bg1"/>
              </a:contourClr>
            </a:sp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w="0"/>
                <a:solidFill>
                  <a:srgbClr val="595959"/>
                </a:solidFill>
                <a:effectLst>
                  <a:reflection blurRad="6350" stA="53000" endA="300" endPos="35500" dir="5400000" sy="-90000" algn="bl" rotWithShape="0"/>
                </a:effectLst>
                <a:uLnTx/>
                <a:uFillTx/>
                <a:latin typeface="华文行楷" panose="02010800040101010101" pitchFamily="2" charset="-122"/>
                <a:ea typeface="华文行楷" panose="02010800040101010101" pitchFamily="2" charset="-122"/>
                <a:cs typeface="Segoe UI Black" panose="020B0A02040204020203" pitchFamily="34" charset="0"/>
              </a:rPr>
              <a:t>深化宪法和法律法规的学习宣传</a:t>
            </a:r>
          </a:p>
        </p:txBody>
      </p:sp>
      <p:sp>
        <p:nvSpPr>
          <p:cNvPr id="10" name="双波形 9"/>
          <p:cNvSpPr/>
          <p:nvPr/>
        </p:nvSpPr>
        <p:spPr>
          <a:xfrm>
            <a:off x="483532" y="1149749"/>
            <a:ext cx="783888" cy="552451"/>
          </a:xfrm>
          <a:prstGeom prst="doubleWave">
            <a:avLst/>
          </a:prstGeom>
          <a:solidFill>
            <a:srgbClr val="AC2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p:nvSpPr>
        <p:spPr>
          <a:xfrm>
            <a:off x="1267419" y="1042224"/>
            <a:ext cx="8424908" cy="133882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突出学习宣传宪法，进一步增强全体公民的宪法意识观念，使宪法得到一体遵行。加强中国特色社会主义法律体系的学习宣传，宣传各项法律法规，在全社会形成学法守法用法的良好法治氛围。</a:t>
            </a:r>
          </a:p>
        </p:txBody>
      </p:sp>
      <p:sp>
        <p:nvSpPr>
          <p:cNvPr id="13" name="双波形 12"/>
          <p:cNvSpPr/>
          <p:nvPr/>
        </p:nvSpPr>
        <p:spPr>
          <a:xfrm>
            <a:off x="933487" y="2506457"/>
            <a:ext cx="783888" cy="552451"/>
          </a:xfrm>
          <a:prstGeom prst="doubleWave">
            <a:avLst/>
          </a:prstGeom>
          <a:solidFill>
            <a:srgbClr val="AC2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p:cNvSpPr txBox="1"/>
          <p:nvPr/>
        </p:nvSpPr>
        <p:spPr>
          <a:xfrm>
            <a:off x="1717374" y="2488577"/>
            <a:ext cx="8424908" cy="92333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引导党员干部和公民牢固树立依法治国、执法为民、公平正义、服务大局、党的领导的理念。</a:t>
            </a:r>
          </a:p>
        </p:txBody>
      </p:sp>
      <p:sp>
        <p:nvSpPr>
          <p:cNvPr id="16" name="双波形 15"/>
          <p:cNvSpPr/>
          <p:nvPr/>
        </p:nvSpPr>
        <p:spPr>
          <a:xfrm>
            <a:off x="1623835" y="3629003"/>
            <a:ext cx="783888" cy="552451"/>
          </a:xfrm>
          <a:prstGeom prst="doubleWave">
            <a:avLst/>
          </a:prstGeom>
          <a:solidFill>
            <a:srgbClr val="AC2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文本框 16"/>
          <p:cNvSpPr txBox="1"/>
          <p:nvPr/>
        </p:nvSpPr>
        <p:spPr>
          <a:xfrm>
            <a:off x="2407722" y="3611123"/>
            <a:ext cx="8424908" cy="92333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深入开展促进经济发展、保障和改善民生、加强社会管理和反腐倡廉建设法律法规学习宣传，服务经济社会又好又快发展、促进社会和谐稳定。</a:t>
            </a:r>
          </a:p>
        </p:txBody>
      </p:sp>
      <p:sp>
        <p:nvSpPr>
          <p:cNvPr id="19" name="双波形 18"/>
          <p:cNvSpPr/>
          <p:nvPr/>
        </p:nvSpPr>
        <p:spPr>
          <a:xfrm>
            <a:off x="2251882" y="4797133"/>
            <a:ext cx="783888" cy="552451"/>
          </a:xfrm>
          <a:prstGeom prst="doubleWave">
            <a:avLst/>
          </a:prstGeom>
          <a:solidFill>
            <a:srgbClr val="AC2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p:cNvSpPr txBox="1"/>
          <p:nvPr/>
        </p:nvSpPr>
        <p:spPr>
          <a:xfrm>
            <a:off x="3035769" y="4779253"/>
            <a:ext cx="8063155" cy="92333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深入开展推进社会矛盾化解、社会管理创新、公正廉洁执法等法律法规的宣传，推进三项重点工作深入开展。</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31" y="1225508"/>
            <a:ext cx="671633" cy="400932"/>
          </a:xfrm>
          <a:prstGeom prst="rect">
            <a:avLst/>
          </a:prstGeom>
        </p:spPr>
      </p:pic>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042" y="2576400"/>
            <a:ext cx="671633" cy="400932"/>
          </a:xfrm>
          <a:prstGeom prst="rect">
            <a:avLst/>
          </a:prstGeom>
        </p:spPr>
      </p:pic>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3835" y="3704762"/>
            <a:ext cx="671633" cy="400932"/>
          </a:xfrm>
          <a:prstGeom prst="rect">
            <a:avLst/>
          </a:prstGeom>
        </p:spPr>
      </p:pic>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5530" y="4892222"/>
            <a:ext cx="671633" cy="400932"/>
          </a:xfrm>
          <a:prstGeom prst="rect">
            <a:avLst/>
          </a:prstGeom>
        </p:spPr>
      </p:pic>
      <p:cxnSp>
        <p:nvCxnSpPr>
          <p:cNvPr id="5" name="直接连接符 4"/>
          <p:cNvCxnSpPr/>
          <p:nvPr/>
        </p:nvCxnSpPr>
        <p:spPr>
          <a:xfrm>
            <a:off x="1378054" y="2381052"/>
            <a:ext cx="8314273"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047732" y="3464973"/>
            <a:ext cx="8314273"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448981" y="4576114"/>
            <a:ext cx="8314273" cy="0"/>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097680" y="318091"/>
            <a:ext cx="1503666"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9249320" y="318091"/>
            <a:ext cx="1514475"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outVertical)">
                                      <p:cBhvr>
                                        <p:cTn id="14" dur="500"/>
                                        <p:tgtEl>
                                          <p:spTgt spid="9"/>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par>
                          <p:cTn id="31" fill="hold">
                            <p:stCondLst>
                              <p:cond delay="3000"/>
                            </p:stCondLst>
                            <p:childTnLst>
                              <p:par>
                                <p:cTn id="32" presetID="16" presetClass="entr" presetSubtype="37"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outVertical)">
                                      <p:cBhvr>
                                        <p:cTn id="34" dur="500"/>
                                        <p:tgtEl>
                                          <p:spTgt spid="13"/>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childTnLst>
                          </p:cTn>
                        </p:par>
                        <p:par>
                          <p:cTn id="47" fill="hold">
                            <p:stCondLst>
                              <p:cond delay="5000"/>
                            </p:stCondLst>
                            <p:childTnLst>
                              <p:par>
                                <p:cTn id="48" presetID="16" presetClass="entr" presetSubtype="37"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arn(outVertical)">
                                      <p:cBhvr>
                                        <p:cTn id="50" dur="500"/>
                                        <p:tgtEl>
                                          <p:spTgt spid="16"/>
                                        </p:tgtEl>
                                      </p:cBhvr>
                                    </p:animEffec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500"/>
                                        <p:tgtEl>
                                          <p:spTgt spid="17"/>
                                        </p:tgtEl>
                                      </p:cBhvr>
                                    </p:animEffect>
                                  </p:childTnLst>
                                </p:cTn>
                              </p:par>
                            </p:childTnLst>
                          </p:cTn>
                        </p:par>
                        <p:par>
                          <p:cTn id="59" fill="hold">
                            <p:stCondLst>
                              <p:cond delay="6500"/>
                            </p:stCondLst>
                            <p:childTnLst>
                              <p:par>
                                <p:cTn id="60" presetID="22" presetClass="entr" presetSubtype="8" fill="hold"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left)">
                                      <p:cBhvr>
                                        <p:cTn id="62" dur="500"/>
                                        <p:tgtEl>
                                          <p:spTgt spid="27"/>
                                        </p:tgtEl>
                                      </p:cBhvr>
                                    </p:animEffect>
                                  </p:childTnLst>
                                </p:cTn>
                              </p:par>
                            </p:childTnLst>
                          </p:cTn>
                        </p:par>
                        <p:par>
                          <p:cTn id="63" fill="hold">
                            <p:stCondLst>
                              <p:cond delay="7000"/>
                            </p:stCondLst>
                            <p:childTnLst>
                              <p:par>
                                <p:cTn id="64" presetID="16" presetClass="entr" presetSubtype="37"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barn(outVertical)">
                                      <p:cBhvr>
                                        <p:cTn id="66" dur="500"/>
                                        <p:tgtEl>
                                          <p:spTgt spid="19"/>
                                        </p:tgtEl>
                                      </p:cBhvr>
                                    </p:animEffect>
                                  </p:childTnLst>
                                </p:cTn>
                              </p:par>
                            </p:childTnLst>
                          </p:cTn>
                        </p:par>
                        <p:par>
                          <p:cTn id="67" fill="hold">
                            <p:stCondLst>
                              <p:cond delay="7500"/>
                            </p:stCondLst>
                            <p:childTnLst>
                              <p:par>
                                <p:cTn id="68" presetID="10" presetClass="entr" presetSubtype="0" fill="hold"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childTnLst>
                          </p:cTn>
                        </p:par>
                        <p:par>
                          <p:cTn id="71" fill="hold">
                            <p:stCondLst>
                              <p:cond delay="8000"/>
                            </p:stCondLst>
                            <p:childTnLst>
                              <p:par>
                                <p:cTn id="72" presetID="22" presetClass="entr" presetSubtype="8" fill="hold" grpId="0"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left)">
                                      <p:cBhvr>
                                        <p:cTn id="7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3" grpId="0" animBg="1"/>
      <p:bldP spid="14" grpId="0"/>
      <p:bldP spid="16" grpId="0" animBg="1"/>
      <p:bldP spid="17" grpId="0"/>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a:srcRect/>
          <a:stretch>
            <a:fillRect/>
          </a:stretch>
        </a:blipFill>
        <a:effectLst/>
      </p:bgPr>
    </p:bg>
    <p:spTree>
      <p:nvGrpSpPr>
        <p:cNvPr id="1" name=""/>
        <p:cNvGrpSpPr/>
        <p:nvPr/>
      </p:nvGrpSpPr>
      <p:grpSpPr>
        <a:xfrm>
          <a:off x="0" y="0"/>
          <a:ext cx="0" cy="0"/>
          <a:chOff x="0" y="0"/>
          <a:chExt cx="0" cy="0"/>
        </a:xfrm>
      </p:grpSpPr>
      <p:sp>
        <p:nvSpPr>
          <p:cNvPr id="20" name="矩形 19"/>
          <p:cNvSpPr/>
          <p:nvPr/>
        </p:nvSpPr>
        <p:spPr>
          <a:xfrm>
            <a:off x="2387637" y="3429956"/>
            <a:ext cx="5360275" cy="155389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流程图: 顺序访问存储器 21"/>
          <p:cNvSpPr/>
          <p:nvPr/>
        </p:nvSpPr>
        <p:spPr>
          <a:xfrm>
            <a:off x="833748" y="3445722"/>
            <a:ext cx="1553890" cy="1553890"/>
          </a:xfrm>
          <a:prstGeom prst="flowChartMagneticTap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2387637" y="1311676"/>
            <a:ext cx="5360275" cy="155389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文本框 7"/>
          <p:cNvSpPr txBox="1"/>
          <p:nvPr/>
        </p:nvSpPr>
        <p:spPr>
          <a:xfrm>
            <a:off x="2517879" y="1400980"/>
            <a:ext cx="4895738" cy="133882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根据不同行业特点，按照“六五”普法规划要求，组织开展深化“法律进机关、进社区、进学校、进企业、进单位”主题活动。</a:t>
            </a:r>
          </a:p>
        </p:txBody>
      </p:sp>
      <p:sp>
        <p:nvSpPr>
          <p:cNvPr id="11" name="文本框 10"/>
          <p:cNvSpPr txBox="1"/>
          <p:nvPr/>
        </p:nvSpPr>
        <p:spPr>
          <a:xfrm>
            <a:off x="1848683" y="96939"/>
            <a:ext cx="8494633" cy="646331"/>
          </a:xfrm>
          <a:prstGeom prst="rect">
            <a:avLst/>
          </a:prstGeom>
          <a:noFill/>
          <a:effectLst/>
          <a:scene3d>
            <a:camera prst="orthographicFront">
              <a:rot lat="0" lon="0" rev="0"/>
            </a:camera>
            <a:lightRig rig="threePt" dir="t"/>
          </a:scene3d>
          <a:sp3d/>
        </p:spPr>
        <p:txBody>
          <a:bodyPr wrap="none" rtlCol="0">
            <a:spAutoFit/>
            <a:sp3d>
              <a:contourClr>
                <a:schemeClr val="bg1"/>
              </a:contourClr>
            </a:sp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w="0"/>
                <a:solidFill>
                  <a:srgbClr val="595959"/>
                </a:solidFill>
                <a:effectLst>
                  <a:reflection blurRad="6350" stA="53000" endA="300" endPos="35500" dir="5400000" sy="-90000" algn="bl" rotWithShape="0"/>
                </a:effectLst>
                <a:uLnTx/>
                <a:uFillTx/>
                <a:latin typeface="华文行楷" panose="02010800040101010101" pitchFamily="2" charset="-122"/>
                <a:ea typeface="华文行楷" panose="02010800040101010101" pitchFamily="2" charset="-122"/>
                <a:cs typeface="Segoe UI Black" panose="020B0A02040204020203" pitchFamily="34" charset="0"/>
              </a:rPr>
              <a:t>深化“法律进”主题活动和重点宣传教育</a:t>
            </a:r>
          </a:p>
        </p:txBody>
      </p:sp>
      <p:sp>
        <p:nvSpPr>
          <p:cNvPr id="14" name="文本框 13"/>
          <p:cNvSpPr txBox="1"/>
          <p:nvPr/>
        </p:nvSpPr>
        <p:spPr>
          <a:xfrm>
            <a:off x="8914611" y="1500792"/>
            <a:ext cx="2247375" cy="341632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加强领导干部、公务员、青少年、企业经营管理人员、农民等不同对象的法制宣传教育，把领导干部和青少年法制宣传教育作为重中之重，促进全民普法的深入开展。</a:t>
            </a:r>
          </a:p>
        </p:txBody>
      </p:sp>
      <p:sp>
        <p:nvSpPr>
          <p:cNvPr id="12" name="文本框 11"/>
          <p:cNvSpPr txBox="1"/>
          <p:nvPr/>
        </p:nvSpPr>
        <p:spPr>
          <a:xfrm>
            <a:off x="2576985" y="3537487"/>
            <a:ext cx="4836632" cy="133882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总结“法律六进”的好经验，进一步健全完善“法律六进”活动的工作制度和工作机制，研究制定“法律六进”考核评价体系。</a:t>
            </a:r>
          </a:p>
        </p:txBody>
      </p:sp>
      <p:cxnSp>
        <p:nvCxnSpPr>
          <p:cNvPr id="18" name="直接连接符 17"/>
          <p:cNvCxnSpPr/>
          <p:nvPr/>
        </p:nvCxnSpPr>
        <p:spPr>
          <a:xfrm>
            <a:off x="345017" y="376919"/>
            <a:ext cx="1503666"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0208821" y="367646"/>
            <a:ext cx="1514475"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3" name="流程图: 顺序访问存储器 2"/>
          <p:cNvSpPr/>
          <p:nvPr/>
        </p:nvSpPr>
        <p:spPr>
          <a:xfrm>
            <a:off x="833748" y="1327442"/>
            <a:ext cx="1553890" cy="1553890"/>
          </a:xfrm>
          <a:prstGeom prst="flowChartMagneticTap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p:nvSpPr>
        <p:spPr>
          <a:xfrm>
            <a:off x="902807" y="1839561"/>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键入文本</a:t>
            </a:r>
          </a:p>
        </p:txBody>
      </p:sp>
      <p:sp>
        <p:nvSpPr>
          <p:cNvPr id="23" name="文本框 22"/>
          <p:cNvSpPr txBox="1"/>
          <p:nvPr/>
        </p:nvSpPr>
        <p:spPr>
          <a:xfrm>
            <a:off x="901372" y="3976068"/>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键入文本</a:t>
            </a:r>
          </a:p>
        </p:txBody>
      </p:sp>
      <p:sp>
        <p:nvSpPr>
          <p:cNvPr id="24" name="流程图: 顺序访问存储器 23"/>
          <p:cNvSpPr/>
          <p:nvPr/>
        </p:nvSpPr>
        <p:spPr>
          <a:xfrm>
            <a:off x="7201179" y="2196155"/>
            <a:ext cx="1553890" cy="1553890"/>
          </a:xfrm>
          <a:prstGeom prst="flowChartMagneticTap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文本框 24"/>
          <p:cNvSpPr txBox="1"/>
          <p:nvPr/>
        </p:nvSpPr>
        <p:spPr>
          <a:xfrm>
            <a:off x="7268803" y="2726501"/>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键入文本</a:t>
            </a:r>
          </a:p>
        </p:txBody>
      </p:sp>
      <p:sp>
        <p:nvSpPr>
          <p:cNvPr id="26" name="矩形 25"/>
          <p:cNvSpPr/>
          <p:nvPr/>
        </p:nvSpPr>
        <p:spPr>
          <a:xfrm>
            <a:off x="8734336" y="1311676"/>
            <a:ext cx="2632602" cy="368793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outVertical)">
                                      <p:cBhvr>
                                        <p:cTn id="14" dur="500"/>
                                        <p:tgtEl>
                                          <p:spTgt spid="11"/>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par>
                          <p:cTn id="27" fill="hold">
                            <p:stCondLst>
                              <p:cond delay="2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up)">
                                      <p:cBhvr>
                                        <p:cTn id="38" dur="500"/>
                                        <p:tgtEl>
                                          <p:spTgt spid="23"/>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par>
                          <p:cTn id="43" fill="hold">
                            <p:stCondLst>
                              <p:cond delay="4500"/>
                            </p:stCondLst>
                            <p:childTnLst>
                              <p:par>
                                <p:cTn id="44" presetID="14" presetClass="entr" presetSubtype="1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randombar(horizontal)">
                                      <p:cBhvr>
                                        <p:cTn id="46" dur="500"/>
                                        <p:tgtEl>
                                          <p:spTgt spid="12"/>
                                        </p:tgtEl>
                                      </p:cBhvr>
                                    </p:animEffect>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childTnLst>
                          </p:cTn>
                        </p:par>
                        <p:par>
                          <p:cTn id="51" fill="hold">
                            <p:stCondLst>
                              <p:cond delay="5500"/>
                            </p:stCondLst>
                            <p:childTnLst>
                              <p:par>
                                <p:cTn id="52" presetID="22" presetClass="entr" presetSubtype="1"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up)">
                                      <p:cBhvr>
                                        <p:cTn id="54" dur="500"/>
                                        <p:tgtEl>
                                          <p:spTgt spid="25"/>
                                        </p:tgtEl>
                                      </p:cBhvr>
                                    </p:animEffect>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6500"/>
                            </p:stCondLst>
                            <p:childTnLst>
                              <p:par>
                                <p:cTn id="60" presetID="14" presetClass="entr" presetSubtype="10"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randombar(horizontal)">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4" grpId="0" animBg="1"/>
      <p:bldP spid="8" grpId="0"/>
      <p:bldP spid="11" grpId="0"/>
      <p:bldP spid="14" grpId="0"/>
      <p:bldP spid="12" grpId="0"/>
      <p:bldP spid="3" grpId="0" animBg="1"/>
      <p:bldP spid="5" grpId="0"/>
      <p:bldP spid="23" grpId="0"/>
      <p:bldP spid="24" grpId="0" animBg="1"/>
      <p:bldP spid="25" grpId="0"/>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0" y="639796"/>
            <a:ext cx="2607660" cy="1143143"/>
            <a:chOff x="884417" y="2491933"/>
            <a:chExt cx="3037237" cy="1294975"/>
          </a:xfrm>
          <a:effectLst>
            <a:outerShdw blurRad="50800" dist="38100" dir="2700000" algn="tl" rotWithShape="0">
              <a:prstClr val="black">
                <a:alpha val="40000"/>
              </a:prstClr>
            </a:outerShdw>
          </a:effectLst>
        </p:grpSpPr>
        <p:sp>
          <p:nvSpPr>
            <p:cNvPr id="3" name="矩形 2"/>
            <p:cNvSpPr/>
            <p:nvPr/>
          </p:nvSpPr>
          <p:spPr>
            <a:xfrm>
              <a:off x="884417" y="2491933"/>
              <a:ext cx="2579219" cy="1294975"/>
            </a:xfrm>
            <a:prstGeom prst="rect">
              <a:avLst/>
            </a:prstGeom>
            <a:solidFill>
              <a:srgbClr val="AC2422"/>
            </a:solidFill>
            <a:ln>
              <a:noFill/>
            </a:ln>
            <a:scene3d>
              <a:camera prst="orthographicFront"/>
              <a:lightRig rig="threePt" dir="t"/>
            </a:scene3d>
            <a:sp3d>
              <a:bevelT w="1270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直角三角形 3"/>
            <p:cNvSpPr/>
            <p:nvPr/>
          </p:nvSpPr>
          <p:spPr>
            <a:xfrm rot="18900000" flipH="1">
              <a:off x="3005617" y="2681154"/>
              <a:ext cx="916037" cy="916037"/>
            </a:xfrm>
            <a:prstGeom prst="rtTriangle">
              <a:avLst/>
            </a:prstGeom>
            <a:solidFill>
              <a:srgbClr val="AC2422"/>
            </a:solidFill>
            <a:ln>
              <a:noFill/>
            </a:ln>
            <a:scene3d>
              <a:camera prst="orthographicFront"/>
              <a:lightRig rig="threePt" dir="t"/>
            </a:scene3d>
            <a:sp3d>
              <a:bevelT w="1270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5" name="文本框 4"/>
          <p:cNvSpPr txBox="1"/>
          <p:nvPr/>
        </p:nvSpPr>
        <p:spPr>
          <a:xfrm>
            <a:off x="245436" y="678263"/>
            <a:ext cx="1723549" cy="1015663"/>
          </a:xfrm>
          <a:prstGeom prst="rect">
            <a:avLst/>
          </a:prstGeom>
          <a:noFill/>
          <a:effectLst/>
          <a:scene3d>
            <a:camera prst="orthographicFront">
              <a:rot lat="0" lon="0" rev="0"/>
            </a:camera>
            <a:lightRig rig="threePt" dir="t"/>
          </a:scene3d>
          <a:sp3d/>
        </p:spPr>
        <p:txBody>
          <a:bodyPr wrap="none" rtlCol="0">
            <a:spAutoFit/>
            <a:sp3d>
              <a:contourClr>
                <a:schemeClr val="bg1"/>
              </a:contourClr>
            </a:sp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w="0"/>
                <a:solidFill>
                  <a:prstClr val="white"/>
                </a:solidFill>
                <a:effectLst>
                  <a:outerShdw blurRad="50800" dist="38100" dir="2700000" algn="tl" rotWithShape="0">
                    <a:prstClr val="black">
                      <a:alpha val="40000"/>
                    </a:prstClr>
                  </a:outerShdw>
                  <a:reflection blurRad="6350" stA="53000" endA="300" endPos="35500" dir="5400000" sy="-90000" algn="bl" rotWithShape="0"/>
                </a:effectLst>
                <a:uLnTx/>
                <a:uFillTx/>
                <a:latin typeface="方正大黑简体" panose="02010601030101010101" pitchFamily="65" charset="-122"/>
                <a:ea typeface="方正大黑简体" panose="02010601030101010101" pitchFamily="65" charset="-122"/>
                <a:cs typeface="Segoe UI Black" panose="020B0A02040204020203" pitchFamily="34" charset="0"/>
              </a:rPr>
              <a:t>目录</a:t>
            </a:r>
          </a:p>
        </p:txBody>
      </p:sp>
      <p:sp>
        <p:nvSpPr>
          <p:cNvPr id="6" name="矩形 5"/>
          <p:cNvSpPr/>
          <p:nvPr/>
        </p:nvSpPr>
        <p:spPr>
          <a:xfrm>
            <a:off x="3998999" y="823202"/>
            <a:ext cx="4854836" cy="739889"/>
          </a:xfrm>
          <a:prstGeom prst="rect">
            <a:avLst/>
          </a:prstGeom>
          <a:noFill/>
          <a:ln w="38100">
            <a:solidFill>
              <a:srgbClr val="B829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p:nvSpPr>
        <p:spPr>
          <a:xfrm>
            <a:off x="4575357" y="879873"/>
            <a:ext cx="4222631" cy="553998"/>
          </a:xfrm>
          <a:prstGeom prst="rect">
            <a:avLst/>
          </a:prstGeom>
          <a:noFill/>
          <a:effectLst/>
          <a:scene3d>
            <a:camera prst="orthographicFront">
              <a:rot lat="0" lon="0" rev="0"/>
            </a:camera>
            <a:lightRig rig="threePt" dir="t"/>
          </a:scene3d>
          <a:sp3d/>
        </p:spPr>
        <p:txBody>
          <a:bodyPr wrap="none" rtlCol="0">
            <a:spAutoFit/>
            <a:sp3d>
              <a:contourClr>
                <a:schemeClr val="bg1"/>
              </a:contourClr>
            </a:sp3d>
          </a:bodyPr>
          <a:lstStyle>
            <a:defPPr>
              <a:defRPr lang="zh-CN"/>
            </a:defPPr>
            <a:lvl1pPr marR="0" lvl="0" indent="0" fontAlgn="auto">
              <a:lnSpc>
                <a:spcPct val="100000"/>
              </a:lnSpc>
              <a:spcBef>
                <a:spcPts val="0"/>
              </a:spcBef>
              <a:spcAft>
                <a:spcPts val="0"/>
              </a:spcAft>
              <a:buClrTx/>
              <a:buSzTx/>
              <a:buFontTx/>
              <a:buNone/>
              <a:defRPr kumimoji="0" sz="3200" b="0" i="0" u="none" strike="noStrike" cap="none" spc="0" normalizeH="0" baseline="0">
                <a:ln w="0"/>
                <a:solidFill>
                  <a:srgbClr val="B82927"/>
                </a:solidFill>
                <a:effectLst>
                  <a:outerShdw blurRad="50800" dist="38100" dir="2700000" algn="tl" rotWithShape="0">
                    <a:prstClr val="black">
                      <a:alpha val="40000"/>
                    </a:prstClr>
                  </a:outerShdw>
                  <a:reflection blurRad="6350" stA="53000" endA="300" endPos="35500" dir="5400000" sy="-90000" algn="bl" rotWithShape="0"/>
                </a:effectLst>
                <a:uLnTx/>
                <a:uFillTx/>
                <a:latin typeface="方正大黑简体" panose="02010601030101010101" pitchFamily="65" charset="-122"/>
                <a:ea typeface="方正大黑简体" panose="02010601030101010101" pitchFamily="65" charset="-122"/>
                <a:cs typeface="Segoe UI Black" panose="020B0A02040204020203" pitchFamily="34" charset="0"/>
              </a:defRPr>
            </a:lvl1pPr>
          </a:lstStyle>
          <a:p>
            <a:r>
              <a:rPr lang="en-US" altLang="zh-CN" sz="3000" dirty="0"/>
              <a:t> 2018</a:t>
            </a:r>
            <a:r>
              <a:rPr lang="zh-CN" altLang="en-US" sz="3000" dirty="0"/>
              <a:t>“通知”内容传达</a:t>
            </a:r>
          </a:p>
        </p:txBody>
      </p:sp>
      <p:sp>
        <p:nvSpPr>
          <p:cNvPr id="8" name="矩形 7"/>
          <p:cNvSpPr/>
          <p:nvPr/>
        </p:nvSpPr>
        <p:spPr>
          <a:xfrm>
            <a:off x="3998999" y="823202"/>
            <a:ext cx="698365" cy="739889"/>
          </a:xfrm>
          <a:prstGeom prst="rect">
            <a:avLst/>
          </a:prstGeom>
          <a:solidFill>
            <a:srgbClr val="B82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p:nvSpPr>
        <p:spPr>
          <a:xfrm>
            <a:off x="4075013" y="919937"/>
            <a:ext cx="66556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w="0"/>
                <a:solidFill>
                  <a:schemeClr val="bg1"/>
                </a:solidFill>
                <a:effectLst>
                  <a:outerShdw blurRad="50800" dist="38100" dir="2700000" algn="tl" rotWithShape="0">
                    <a:prstClr val="black">
                      <a:alpha val="40000"/>
                    </a:prstClr>
                  </a:outerShdw>
                  <a:reflection blurRad="6350" stA="53000" endA="300" endPos="35500" dir="5400000" sy="-90000" algn="bl" rotWithShape="0"/>
                </a:effectLst>
                <a:uLnTx/>
                <a:uFillTx/>
                <a:latin typeface="方正大黑简体" panose="02010601030101010101" pitchFamily="65" charset="-122"/>
                <a:ea typeface="方正大黑简体" panose="02010601030101010101" pitchFamily="65" charset="-122"/>
                <a:cs typeface="Segoe UI Black" panose="020B0A02040204020203" pitchFamily="34" charset="0"/>
              </a:rPr>
              <a:t>01</a:t>
            </a:r>
            <a:endParaRPr kumimoji="0" lang="zh-CN" altLang="en-US" sz="3200" b="0" i="0" u="none" strike="noStrike" kern="1200" cap="none" spc="0" normalizeH="0" baseline="0" noProof="0" dirty="0">
              <a:ln>
                <a:noFill/>
              </a:ln>
              <a:solidFill>
                <a:schemeClr val="bg1"/>
              </a:solidFill>
              <a:effectLst/>
              <a:uLnTx/>
              <a:uFillTx/>
              <a:latin typeface="Calibri" panose="020F0502020204030204"/>
              <a:ea typeface="宋体" panose="02010600030101010101" pitchFamily="2" charset="-122"/>
            </a:endParaRPr>
          </a:p>
        </p:txBody>
      </p:sp>
      <p:sp>
        <p:nvSpPr>
          <p:cNvPr id="10" name="矩形 9"/>
          <p:cNvSpPr/>
          <p:nvPr/>
        </p:nvSpPr>
        <p:spPr>
          <a:xfrm>
            <a:off x="3998999" y="2090945"/>
            <a:ext cx="4854836" cy="739889"/>
          </a:xfrm>
          <a:prstGeom prst="rect">
            <a:avLst/>
          </a:prstGeom>
          <a:noFill/>
          <a:ln w="38100">
            <a:solidFill>
              <a:srgbClr val="B829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p:nvSpPr>
        <p:spPr>
          <a:xfrm>
            <a:off x="4697364" y="2147616"/>
            <a:ext cx="4092787" cy="584775"/>
          </a:xfrm>
          <a:prstGeom prst="rect">
            <a:avLst/>
          </a:prstGeom>
          <a:noFill/>
          <a:effectLst/>
          <a:scene3d>
            <a:camera prst="orthographicFront">
              <a:rot lat="0" lon="0" rev="0"/>
            </a:camera>
            <a:lightRig rig="threePt" dir="t"/>
          </a:scene3d>
          <a:sp3d/>
        </p:spPr>
        <p:txBody>
          <a:bodyPr wrap="none" rtlCol="0">
            <a:spAutoFit/>
            <a:sp3d>
              <a:contourClr>
                <a:schemeClr val="bg1"/>
              </a:contourClr>
            </a:sp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w="0"/>
                <a:solidFill>
                  <a:srgbClr val="B82927"/>
                </a:solidFill>
                <a:effectLst>
                  <a:outerShdw blurRad="50800" dist="38100" dir="2700000" algn="tl" rotWithShape="0">
                    <a:prstClr val="black">
                      <a:alpha val="40000"/>
                    </a:prstClr>
                  </a:outerShdw>
                  <a:reflection blurRad="6350" stA="53000" endA="300" endPos="35500" dir="5400000" sy="-90000" algn="bl" rotWithShape="0"/>
                </a:effectLst>
                <a:uLnTx/>
                <a:uFillTx/>
                <a:latin typeface="方正大黑简体" panose="02010601030101010101" pitchFamily="65" charset="-122"/>
                <a:ea typeface="方正大黑简体" panose="02010601030101010101" pitchFamily="65" charset="-122"/>
                <a:cs typeface="Segoe UI Black" panose="020B0A02040204020203" pitchFamily="34" charset="0"/>
              </a:rPr>
              <a:t> 全国法制宣传日概述</a:t>
            </a:r>
          </a:p>
        </p:txBody>
      </p:sp>
      <p:sp>
        <p:nvSpPr>
          <p:cNvPr id="12" name="矩形 11"/>
          <p:cNvSpPr/>
          <p:nvPr/>
        </p:nvSpPr>
        <p:spPr>
          <a:xfrm>
            <a:off x="3998999" y="2090945"/>
            <a:ext cx="698365" cy="739889"/>
          </a:xfrm>
          <a:prstGeom prst="rect">
            <a:avLst/>
          </a:prstGeom>
          <a:solidFill>
            <a:srgbClr val="B82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p:cNvSpPr txBox="1"/>
          <p:nvPr/>
        </p:nvSpPr>
        <p:spPr>
          <a:xfrm>
            <a:off x="4044620" y="2187680"/>
            <a:ext cx="65274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w="0"/>
                <a:solidFill>
                  <a:prstClr val="white"/>
                </a:solidFill>
                <a:effectLst>
                  <a:outerShdw blurRad="50800" dist="38100" dir="2700000" algn="tl" rotWithShape="0">
                    <a:prstClr val="black">
                      <a:alpha val="40000"/>
                    </a:prstClr>
                  </a:outerShdw>
                  <a:reflection blurRad="6350" stA="53000" endA="300" endPos="35500" dir="5400000" sy="-90000" algn="bl" rotWithShape="0"/>
                </a:effectLst>
                <a:uLnTx/>
                <a:uFillTx/>
                <a:latin typeface="方正大黑简体" panose="02010601030101010101" pitchFamily="65" charset="-122"/>
                <a:ea typeface="方正大黑简体" panose="02010601030101010101" pitchFamily="65" charset="-122"/>
                <a:cs typeface="Segoe UI Black" panose="020B0A02040204020203" pitchFamily="34" charset="0"/>
              </a:rPr>
              <a:t>02</a:t>
            </a:r>
            <a:endParaRPr kumimoji="0" lang="zh-CN" altLang="en-US" sz="3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4" name="矩形 13"/>
          <p:cNvSpPr/>
          <p:nvPr/>
        </p:nvSpPr>
        <p:spPr>
          <a:xfrm>
            <a:off x="3998999" y="3358688"/>
            <a:ext cx="4854836" cy="739889"/>
          </a:xfrm>
          <a:prstGeom prst="rect">
            <a:avLst/>
          </a:prstGeom>
          <a:noFill/>
          <a:ln w="38100">
            <a:solidFill>
              <a:srgbClr val="B829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p:cNvSpPr txBox="1"/>
          <p:nvPr/>
        </p:nvSpPr>
        <p:spPr>
          <a:xfrm>
            <a:off x="4733749" y="3415359"/>
            <a:ext cx="3150221" cy="584775"/>
          </a:xfrm>
          <a:prstGeom prst="rect">
            <a:avLst/>
          </a:prstGeom>
          <a:noFill/>
          <a:effectLst/>
          <a:scene3d>
            <a:camera prst="orthographicFront">
              <a:rot lat="0" lon="0" rev="0"/>
            </a:camera>
            <a:lightRig rig="threePt" dir="t"/>
          </a:scene3d>
          <a:sp3d/>
        </p:spPr>
        <p:txBody>
          <a:bodyPr wrap="none" rtlCol="0">
            <a:spAutoFit/>
            <a:sp3d>
              <a:contourClr>
                <a:schemeClr val="bg1"/>
              </a:contourClr>
            </a:sp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w="0"/>
                <a:solidFill>
                  <a:srgbClr val="B82927"/>
                </a:solidFill>
                <a:effectLst>
                  <a:outerShdw blurRad="50800" dist="38100" dir="2700000" algn="tl" rotWithShape="0">
                    <a:prstClr val="black">
                      <a:alpha val="40000"/>
                    </a:prstClr>
                  </a:outerShdw>
                  <a:reflection blurRad="6350" stA="53000" endA="300" endPos="35500" dir="5400000" sy="-90000" algn="bl" rotWithShape="0"/>
                </a:effectLst>
                <a:uLnTx/>
                <a:uFillTx/>
                <a:latin typeface="方正大黑简体" panose="02010601030101010101" pitchFamily="65" charset="-122"/>
                <a:ea typeface="方正大黑简体" panose="02010601030101010101" pitchFamily="65" charset="-122"/>
                <a:cs typeface="Segoe UI Black" panose="020B0A02040204020203" pitchFamily="34" charset="0"/>
              </a:rPr>
              <a:t>  “</a:t>
            </a:r>
            <a:r>
              <a:rPr kumimoji="0" lang="zh-CN" altLang="en-US" sz="3200" b="0" i="0" u="none" strike="noStrike" kern="1200" cap="none" spc="0" normalizeH="0" baseline="0" noProof="0" dirty="0">
                <a:ln w="0"/>
                <a:solidFill>
                  <a:srgbClr val="B82927"/>
                </a:solidFill>
                <a:effectLst>
                  <a:outerShdw blurRad="50800" dist="38100" dir="2700000" algn="tl" rotWithShape="0">
                    <a:prstClr val="black">
                      <a:alpha val="40000"/>
                    </a:prstClr>
                  </a:outerShdw>
                  <a:reflection blurRad="6350" stA="53000" endA="300" endPos="35500" dir="5400000" sy="-90000" algn="bl" rotWithShape="0"/>
                </a:effectLst>
                <a:uLnTx/>
                <a:uFillTx/>
                <a:latin typeface="方正大黑简体" panose="02010601030101010101" pitchFamily="65" charset="-122"/>
                <a:ea typeface="方正大黑简体" panose="02010601030101010101" pitchFamily="65" charset="-122"/>
                <a:cs typeface="Segoe UI Black" panose="020B0A02040204020203" pitchFamily="34" charset="0"/>
              </a:rPr>
              <a:t>六五普法要点”</a:t>
            </a:r>
          </a:p>
        </p:txBody>
      </p:sp>
      <p:sp>
        <p:nvSpPr>
          <p:cNvPr id="16" name="矩形 15"/>
          <p:cNvSpPr/>
          <p:nvPr/>
        </p:nvSpPr>
        <p:spPr>
          <a:xfrm>
            <a:off x="3998999" y="3358688"/>
            <a:ext cx="698365" cy="739889"/>
          </a:xfrm>
          <a:prstGeom prst="rect">
            <a:avLst/>
          </a:prstGeom>
          <a:solidFill>
            <a:srgbClr val="B82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文本框 16"/>
          <p:cNvSpPr txBox="1"/>
          <p:nvPr/>
        </p:nvSpPr>
        <p:spPr>
          <a:xfrm>
            <a:off x="4081005" y="3455423"/>
            <a:ext cx="65274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w="0"/>
                <a:solidFill>
                  <a:prstClr val="white"/>
                </a:solidFill>
                <a:effectLst>
                  <a:outerShdw blurRad="50800" dist="38100" dir="2700000" algn="tl" rotWithShape="0">
                    <a:prstClr val="black">
                      <a:alpha val="40000"/>
                    </a:prstClr>
                  </a:outerShdw>
                  <a:reflection blurRad="6350" stA="53000" endA="300" endPos="35500" dir="5400000" sy="-90000" algn="bl" rotWithShape="0"/>
                </a:effectLst>
                <a:uLnTx/>
                <a:uFillTx/>
                <a:latin typeface="方正大黑简体" panose="02010601030101010101" pitchFamily="65" charset="-122"/>
                <a:ea typeface="方正大黑简体" panose="02010601030101010101" pitchFamily="65" charset="-122"/>
                <a:cs typeface="Segoe UI Black" panose="020B0A02040204020203" pitchFamily="34" charset="0"/>
              </a:rPr>
              <a:t>03</a:t>
            </a:r>
            <a:endParaRPr kumimoji="0" lang="zh-CN" altLang="en-US" sz="3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8" name="矩形 17"/>
          <p:cNvSpPr/>
          <p:nvPr/>
        </p:nvSpPr>
        <p:spPr>
          <a:xfrm>
            <a:off x="3998999" y="4626432"/>
            <a:ext cx="4854836" cy="739889"/>
          </a:xfrm>
          <a:prstGeom prst="rect">
            <a:avLst/>
          </a:prstGeom>
          <a:noFill/>
          <a:ln w="38100">
            <a:solidFill>
              <a:srgbClr val="B829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p:cNvSpPr txBox="1"/>
          <p:nvPr/>
        </p:nvSpPr>
        <p:spPr>
          <a:xfrm>
            <a:off x="4715956" y="4683103"/>
            <a:ext cx="3985386" cy="584775"/>
          </a:xfrm>
          <a:prstGeom prst="rect">
            <a:avLst/>
          </a:prstGeom>
          <a:noFill/>
          <a:effectLst/>
          <a:scene3d>
            <a:camera prst="orthographicFront">
              <a:rot lat="0" lon="0" rev="0"/>
            </a:camera>
            <a:lightRig rig="threePt" dir="t"/>
          </a:scene3d>
          <a:sp3d/>
        </p:spPr>
        <p:txBody>
          <a:bodyPr wrap="none" rtlCol="0">
            <a:spAutoFit/>
            <a:sp3d>
              <a:contourClr>
                <a:schemeClr val="bg1"/>
              </a:contourClr>
            </a:sp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w="0"/>
                <a:solidFill>
                  <a:srgbClr val="B82927"/>
                </a:solidFill>
                <a:effectLst>
                  <a:outerShdw blurRad="50800" dist="38100" dir="2700000" algn="tl" rotWithShape="0">
                    <a:prstClr val="black">
                      <a:alpha val="40000"/>
                    </a:prstClr>
                  </a:outerShdw>
                  <a:reflection blurRad="6350" stA="53000" endA="300" endPos="35500" dir="5400000" sy="-90000" algn="bl" rotWithShape="0"/>
                </a:effectLst>
                <a:uLnTx/>
                <a:uFillTx/>
                <a:latin typeface="方正大黑简体" panose="02010601030101010101" pitchFamily="65" charset="-122"/>
                <a:ea typeface="方正大黑简体" panose="02010601030101010101" pitchFamily="65" charset="-122"/>
                <a:cs typeface="Segoe UI Black" panose="020B0A02040204020203" pitchFamily="34" charset="0"/>
              </a:rPr>
              <a:t> </a:t>
            </a:r>
            <a:r>
              <a:rPr kumimoji="0" lang="zh-CN" altLang="en-US" sz="3200" b="0" i="0" u="none" strike="noStrike" kern="1200" cap="none" spc="0" normalizeH="0" baseline="0" noProof="0" dirty="0">
                <a:ln w="0"/>
                <a:solidFill>
                  <a:srgbClr val="B82927"/>
                </a:solidFill>
                <a:effectLst>
                  <a:outerShdw blurRad="50800" dist="38100" dir="2700000" algn="tl" rotWithShape="0">
                    <a:prstClr val="black">
                      <a:alpha val="40000"/>
                    </a:prstClr>
                  </a:outerShdw>
                  <a:reflection blurRad="6350" stA="53000" endA="300" endPos="35500" dir="5400000" sy="-90000" algn="bl" rotWithShape="0"/>
                </a:effectLst>
                <a:uLnTx/>
                <a:uFillTx/>
                <a:latin typeface="方正大黑简体" panose="02010601030101010101" pitchFamily="65" charset="-122"/>
                <a:ea typeface="方正大黑简体" panose="02010601030101010101" pitchFamily="65" charset="-122"/>
                <a:cs typeface="Segoe UI Black" panose="020B0A02040204020203" pitchFamily="34" charset="0"/>
              </a:rPr>
              <a:t>历年法制宣传日主题</a:t>
            </a:r>
          </a:p>
        </p:txBody>
      </p:sp>
      <p:sp>
        <p:nvSpPr>
          <p:cNvPr id="20" name="矩形 19"/>
          <p:cNvSpPr/>
          <p:nvPr/>
        </p:nvSpPr>
        <p:spPr>
          <a:xfrm>
            <a:off x="3998999" y="4626432"/>
            <a:ext cx="698365" cy="739889"/>
          </a:xfrm>
          <a:prstGeom prst="rect">
            <a:avLst/>
          </a:prstGeom>
          <a:solidFill>
            <a:srgbClr val="B82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文本框 20"/>
          <p:cNvSpPr txBox="1"/>
          <p:nvPr/>
        </p:nvSpPr>
        <p:spPr>
          <a:xfrm>
            <a:off x="4063212" y="4723167"/>
            <a:ext cx="65274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w="0"/>
                <a:solidFill>
                  <a:prstClr val="white"/>
                </a:solidFill>
                <a:effectLst>
                  <a:outerShdw blurRad="50800" dist="38100" dir="2700000" algn="tl" rotWithShape="0">
                    <a:prstClr val="black">
                      <a:alpha val="40000"/>
                    </a:prstClr>
                  </a:outerShdw>
                  <a:reflection blurRad="6350" stA="53000" endA="300" endPos="35500" dir="5400000" sy="-90000" algn="bl" rotWithShape="0"/>
                </a:effectLst>
                <a:uLnTx/>
                <a:uFillTx/>
                <a:latin typeface="方正大黑简体" panose="02010601030101010101" pitchFamily="65" charset="-122"/>
                <a:ea typeface="方正大黑简体" panose="02010601030101010101" pitchFamily="65" charset="-122"/>
                <a:cs typeface="Segoe UI Black" panose="020B0A02040204020203" pitchFamily="34" charset="0"/>
              </a:rPr>
              <a:t>04</a:t>
            </a:r>
            <a:endParaRPr kumimoji="0" lang="zh-CN" altLang="en-US" sz="32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500"/>
                                        <p:tgtEl>
                                          <p:spTgt spid="17"/>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left)">
                                      <p:cBhvr>
                                        <p:cTn id="66" dur="500"/>
                                        <p:tgtEl>
                                          <p:spTgt spid="18"/>
                                        </p:tgtEl>
                                      </p:cBhvr>
                                    </p:animEffect>
                                  </p:childTnLst>
                                </p:cTn>
                              </p:par>
                            </p:childTnLst>
                          </p:cTn>
                        </p:par>
                        <p:par>
                          <p:cTn id="67" fill="hold">
                            <p:stCondLst>
                              <p:cond delay="7500"/>
                            </p:stCondLst>
                            <p:childTnLst>
                              <p:par>
                                <p:cTn id="68" presetID="22" presetClass="entr" presetSubtype="8"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left)">
                                      <p:cBhvr>
                                        <p:cTn id="70" dur="500"/>
                                        <p:tgtEl>
                                          <p:spTgt spid="20"/>
                                        </p:tgtEl>
                                      </p:cBhvr>
                                    </p:animEffect>
                                  </p:childTnLst>
                                </p:cTn>
                              </p:par>
                            </p:childTnLst>
                          </p:cTn>
                        </p:par>
                        <p:par>
                          <p:cTn id="71" fill="hold">
                            <p:stCondLst>
                              <p:cond delay="8000"/>
                            </p:stCondLst>
                            <p:childTnLst>
                              <p:par>
                                <p:cTn id="72" presetID="22" presetClass="entr" presetSubtype="8"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ipe(left)">
                                      <p:cBhvr>
                                        <p:cTn id="74" dur="500"/>
                                        <p:tgtEl>
                                          <p:spTgt spid="21"/>
                                        </p:tgtEl>
                                      </p:cBhvr>
                                    </p:animEffect>
                                  </p:childTnLst>
                                </p:cTn>
                              </p:par>
                            </p:childTnLst>
                          </p:cTn>
                        </p:par>
                        <p:par>
                          <p:cTn id="75" fill="hold">
                            <p:stCondLst>
                              <p:cond delay="8500"/>
                            </p:stCondLst>
                            <p:childTnLst>
                              <p:par>
                                <p:cTn id="76" presetID="22" presetClass="entr" presetSubtype="8"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ipe(left)">
                                      <p:cBhvr>
                                        <p:cTn id="7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P spid="9" grpId="0"/>
      <p:bldP spid="10" grpId="0" animBg="1"/>
      <p:bldP spid="11" grpId="0"/>
      <p:bldP spid="12" grpId="0" animBg="1"/>
      <p:bldP spid="13" grpId="0"/>
      <p:bldP spid="14" grpId="0" animBg="1"/>
      <p:bldP spid="15" grpId="0"/>
      <p:bldP spid="16" grpId="0" animBg="1"/>
      <p:bldP spid="17" grpId="0"/>
      <p:bldP spid="18" grpId="0" animBg="1"/>
      <p:bldP spid="19" grpId="0"/>
      <p:bldP spid="20" grpId="0" animBg="1"/>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a:srcRect/>
          <a:stretch>
            <a:fillRect/>
          </a:stretch>
        </a:blipFill>
        <a:effectLst/>
      </p:bgPr>
    </p:bg>
    <p:spTree>
      <p:nvGrpSpPr>
        <p:cNvPr id="1" name=""/>
        <p:cNvGrpSpPr/>
        <p:nvPr/>
      </p:nvGrpSpPr>
      <p:grpSpPr>
        <a:xfrm>
          <a:off x="0" y="0"/>
          <a:ext cx="0" cy="0"/>
          <a:chOff x="0" y="0"/>
          <a:chExt cx="0" cy="0"/>
        </a:xfrm>
      </p:grpSpPr>
      <p:sp>
        <p:nvSpPr>
          <p:cNvPr id="23" name="矩形 22"/>
          <p:cNvSpPr/>
          <p:nvPr/>
        </p:nvSpPr>
        <p:spPr>
          <a:xfrm>
            <a:off x="4819378" y="3907723"/>
            <a:ext cx="1418657" cy="132104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矩形 21"/>
          <p:cNvSpPr/>
          <p:nvPr/>
        </p:nvSpPr>
        <p:spPr>
          <a:xfrm>
            <a:off x="6555148" y="2888069"/>
            <a:ext cx="1418657" cy="132104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矩形 20"/>
          <p:cNvSpPr/>
          <p:nvPr/>
        </p:nvSpPr>
        <p:spPr>
          <a:xfrm>
            <a:off x="5988900" y="2093915"/>
            <a:ext cx="1418657" cy="132104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矩形 19"/>
          <p:cNvSpPr/>
          <p:nvPr/>
        </p:nvSpPr>
        <p:spPr>
          <a:xfrm>
            <a:off x="4466335" y="2874046"/>
            <a:ext cx="1418657" cy="132104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p:nvSpPr>
        <p:spPr>
          <a:xfrm>
            <a:off x="4208836" y="41432"/>
            <a:ext cx="3877985" cy="646331"/>
          </a:xfrm>
          <a:prstGeom prst="rect">
            <a:avLst/>
          </a:prstGeom>
          <a:noFill/>
          <a:effectLst/>
          <a:scene3d>
            <a:camera prst="orthographicFront">
              <a:rot lat="0" lon="0" rev="0"/>
            </a:camera>
            <a:lightRig rig="threePt" dir="t"/>
          </a:scene3d>
          <a:sp3d/>
        </p:spPr>
        <p:txBody>
          <a:bodyPr wrap="none" rtlCol="0">
            <a:spAutoFit/>
            <a:sp3d>
              <a:contourClr>
                <a:schemeClr val="bg1"/>
              </a:contourClr>
            </a:sp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w="0"/>
                <a:solidFill>
                  <a:srgbClr val="595959"/>
                </a:solidFill>
                <a:effectLst>
                  <a:reflection blurRad="6350" stA="53000" endA="300" endPos="35500" dir="5400000" sy="-90000" algn="bl" rotWithShape="0"/>
                </a:effectLst>
                <a:uLnTx/>
                <a:uFillTx/>
                <a:latin typeface="华文行楷" panose="02010800040101010101" pitchFamily="2" charset="-122"/>
                <a:ea typeface="华文行楷" panose="02010800040101010101" pitchFamily="2" charset="-122"/>
                <a:cs typeface="Segoe UI Black" panose="020B0A02040204020203" pitchFamily="34" charset="0"/>
              </a:rPr>
              <a:t>扎实推进依法治理</a:t>
            </a:r>
          </a:p>
        </p:txBody>
      </p:sp>
      <p:sp>
        <p:nvSpPr>
          <p:cNvPr id="10" name="文本框 9"/>
          <p:cNvSpPr txBox="1"/>
          <p:nvPr/>
        </p:nvSpPr>
        <p:spPr>
          <a:xfrm>
            <a:off x="718818" y="1602908"/>
            <a:ext cx="3220105" cy="133882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坚持法制宣传与法治实践相结合，进一步提高全社会法治化管理水平。</a:t>
            </a:r>
          </a:p>
        </p:txBody>
      </p:sp>
      <p:sp>
        <p:nvSpPr>
          <p:cNvPr id="13" name="文本框 12"/>
          <p:cNvSpPr txBox="1"/>
          <p:nvPr/>
        </p:nvSpPr>
        <p:spPr>
          <a:xfrm>
            <a:off x="789075" y="3854357"/>
            <a:ext cx="3178728" cy="137493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深入推进地方依法治理，继续深化法治城市、总结经验，健全完善制度，提高创建水平。</a:t>
            </a:r>
          </a:p>
        </p:txBody>
      </p:sp>
      <p:sp>
        <p:nvSpPr>
          <p:cNvPr id="5" name="矩形 4"/>
          <p:cNvSpPr/>
          <p:nvPr/>
        </p:nvSpPr>
        <p:spPr>
          <a:xfrm>
            <a:off x="8540053" y="1722229"/>
            <a:ext cx="3115108" cy="133882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深入推进行业依法治理，推进行业部门结合自身特点开展依法治理。</a:t>
            </a:r>
          </a:p>
        </p:txBody>
      </p:sp>
      <p:sp>
        <p:nvSpPr>
          <p:cNvPr id="8" name="文本框 7"/>
          <p:cNvSpPr txBox="1"/>
          <p:nvPr/>
        </p:nvSpPr>
        <p:spPr>
          <a:xfrm>
            <a:off x="8475935" y="3846494"/>
            <a:ext cx="3099041" cy="133882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深入推进基层依法治理，促进基层民主法治建设。组织开展法治示范村评选活动。</a:t>
            </a:r>
          </a:p>
        </p:txBody>
      </p:sp>
      <p:cxnSp>
        <p:nvCxnSpPr>
          <p:cNvPr id="18" name="直接连接符 17"/>
          <p:cNvCxnSpPr/>
          <p:nvPr/>
        </p:nvCxnSpPr>
        <p:spPr>
          <a:xfrm>
            <a:off x="2493138" y="378909"/>
            <a:ext cx="1503666"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183216" y="364597"/>
            <a:ext cx="1514475"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8836" y="1232946"/>
            <a:ext cx="2570336" cy="2349499"/>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1811" y="3083823"/>
            <a:ext cx="2689839" cy="1609889"/>
          </a:xfrm>
          <a:prstGeom prst="rect">
            <a:avLst/>
          </a:prstGeom>
        </p:spPr>
      </p:pic>
      <p:sp>
        <p:nvSpPr>
          <p:cNvPr id="24" name="虚尾箭头 23"/>
          <p:cNvSpPr/>
          <p:nvPr/>
        </p:nvSpPr>
        <p:spPr>
          <a:xfrm rot="5400000">
            <a:off x="804753" y="1217269"/>
            <a:ext cx="422518" cy="453873"/>
          </a:xfrm>
          <a:prstGeom prst="stripedRightArrow">
            <a:avLst>
              <a:gd name="adj1" fmla="val 61060"/>
              <a:gd name="adj2" fmla="val 6188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 name="文本框 25"/>
          <p:cNvSpPr txBox="1"/>
          <p:nvPr/>
        </p:nvSpPr>
        <p:spPr>
          <a:xfrm>
            <a:off x="1313207" y="1152092"/>
            <a:ext cx="26468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单击键入文本文本</a:t>
            </a:r>
          </a:p>
        </p:txBody>
      </p:sp>
      <p:sp>
        <p:nvSpPr>
          <p:cNvPr id="27" name="虚尾箭头 26"/>
          <p:cNvSpPr/>
          <p:nvPr/>
        </p:nvSpPr>
        <p:spPr>
          <a:xfrm rot="5400000">
            <a:off x="734495" y="3353611"/>
            <a:ext cx="422518" cy="453873"/>
          </a:xfrm>
          <a:prstGeom prst="stripedRightArrow">
            <a:avLst>
              <a:gd name="adj1" fmla="val 61060"/>
              <a:gd name="adj2" fmla="val 6188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p:nvSpPr>
        <p:spPr>
          <a:xfrm>
            <a:off x="1242949" y="3288434"/>
            <a:ext cx="26468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单击键入文本文本</a:t>
            </a:r>
          </a:p>
        </p:txBody>
      </p:sp>
      <p:sp>
        <p:nvSpPr>
          <p:cNvPr id="29" name="虚尾箭头 28"/>
          <p:cNvSpPr/>
          <p:nvPr/>
        </p:nvSpPr>
        <p:spPr>
          <a:xfrm rot="5400000">
            <a:off x="8561871" y="1278857"/>
            <a:ext cx="422518" cy="453873"/>
          </a:xfrm>
          <a:prstGeom prst="stripedRightArrow">
            <a:avLst>
              <a:gd name="adj1" fmla="val 61060"/>
              <a:gd name="adj2" fmla="val 6188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0" name="文本框 29"/>
          <p:cNvSpPr txBox="1"/>
          <p:nvPr/>
        </p:nvSpPr>
        <p:spPr>
          <a:xfrm>
            <a:off x="9070325" y="1213680"/>
            <a:ext cx="26468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单击键入文本文本</a:t>
            </a:r>
          </a:p>
        </p:txBody>
      </p:sp>
      <p:sp>
        <p:nvSpPr>
          <p:cNvPr id="31" name="虚尾箭头 30"/>
          <p:cNvSpPr/>
          <p:nvPr/>
        </p:nvSpPr>
        <p:spPr>
          <a:xfrm rot="5400000">
            <a:off x="8491613" y="3415199"/>
            <a:ext cx="422518" cy="453873"/>
          </a:xfrm>
          <a:prstGeom prst="stripedRightArrow">
            <a:avLst>
              <a:gd name="adj1" fmla="val 61060"/>
              <a:gd name="adj2" fmla="val 6188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文本框 31"/>
          <p:cNvSpPr txBox="1"/>
          <p:nvPr/>
        </p:nvSpPr>
        <p:spPr>
          <a:xfrm>
            <a:off x="9000067" y="3350022"/>
            <a:ext cx="26468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单击键入文本文本</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outVertical)">
                                      <p:cBhvr>
                                        <p:cTn id="14" dur="500"/>
                                        <p:tgtEl>
                                          <p:spTgt spid="9"/>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up)">
                                      <p:cBhvr>
                                        <p:cTn id="18" dur="500"/>
                                        <p:tgtEl>
                                          <p:spTgt spid="24"/>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up)">
                                      <p:cBhvr>
                                        <p:cTn id="30" dur="500"/>
                                        <p:tgtEl>
                                          <p:spTgt spid="29"/>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up)">
                                      <p:cBhvr>
                                        <p:cTn id="42" dur="500"/>
                                        <p:tgtEl>
                                          <p:spTgt spid="27"/>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par>
                          <p:cTn id="51" fill="hold">
                            <p:stCondLst>
                              <p:cond delay="5500"/>
                            </p:stCondLst>
                            <p:childTnLst>
                              <p:par>
                                <p:cTn id="52" presetID="22" presetClass="entr" presetSubtype="1"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up)">
                                      <p:cBhvr>
                                        <p:cTn id="54" dur="500"/>
                                        <p:tgtEl>
                                          <p:spTgt spid="31"/>
                                        </p:tgtEl>
                                      </p:cBhvr>
                                    </p:animEffect>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left)">
                                      <p:cBhvr>
                                        <p:cTn id="58" dur="500"/>
                                        <p:tgtEl>
                                          <p:spTgt spid="32"/>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par>
                          <p:cTn id="63" fill="hold">
                            <p:stCondLst>
                              <p:cond delay="7000"/>
                            </p:stCondLst>
                            <p:childTnLst>
                              <p:par>
                                <p:cTn id="64" presetID="14" presetClass="entr" presetSubtype="10"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randombar(horizontal)">
                                      <p:cBhvr>
                                        <p:cTn id="66" dur="500"/>
                                        <p:tgtEl>
                                          <p:spTgt spid="20"/>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randombar(horizontal)">
                                      <p:cBhvr>
                                        <p:cTn id="69" dur="500"/>
                                        <p:tgtEl>
                                          <p:spTgt spid="23"/>
                                        </p:tgtEl>
                                      </p:cBhvr>
                                    </p:animEffect>
                                  </p:childTnLst>
                                </p:cTn>
                              </p:par>
                            </p:childTnLst>
                          </p:cTn>
                        </p:par>
                        <p:par>
                          <p:cTn id="70" fill="hold">
                            <p:stCondLst>
                              <p:cond delay="7500"/>
                            </p:stCondLst>
                            <p:childTnLst>
                              <p:par>
                                <p:cTn id="71" presetID="14" presetClass="entr" presetSubtype="10"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randombar(horizontal)">
                                      <p:cBhvr>
                                        <p:cTn id="73" dur="500"/>
                                        <p:tgtEl>
                                          <p:spTgt spid="21"/>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randombar(horizontal)">
                                      <p:cBhvr>
                                        <p:cTn id="76" dur="500"/>
                                        <p:tgtEl>
                                          <p:spTgt spid="22"/>
                                        </p:tgtEl>
                                      </p:cBhvr>
                                    </p:animEffect>
                                  </p:childTnLst>
                                </p:cTn>
                              </p:par>
                            </p:childTnLst>
                          </p:cTn>
                        </p:par>
                        <p:par>
                          <p:cTn id="77" fill="hold">
                            <p:stCondLst>
                              <p:cond delay="8000"/>
                            </p:stCondLst>
                            <p:childTnLst>
                              <p:par>
                                <p:cTn id="78" presetID="10" presetClass="entr" presetSubtype="0" fill="hold" nodeType="after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fade">
                                      <p:cBhvr>
                                        <p:cTn id="80" dur="500"/>
                                        <p:tgtEl>
                                          <p:spTgt spid="6"/>
                                        </p:tgtEl>
                                      </p:cBhvr>
                                    </p:animEffect>
                                  </p:childTnLst>
                                </p:cTn>
                              </p:par>
                              <p:par>
                                <p:cTn id="81" presetID="10" presetClass="entr" presetSubtype="0" fill="hold" nodeType="with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1" grpId="0" animBg="1"/>
      <p:bldP spid="20" grpId="0" animBg="1"/>
      <p:bldP spid="9" grpId="0"/>
      <p:bldP spid="10" grpId="0"/>
      <p:bldP spid="13" grpId="0"/>
      <p:bldP spid="5" grpId="0"/>
      <p:bldP spid="8" grpId="0"/>
      <p:bldP spid="24" grpId="0" animBg="1"/>
      <p:bldP spid="26" grpId="0"/>
      <p:bldP spid="27" grpId="0" animBg="1"/>
      <p:bldP spid="28" grpId="0"/>
      <p:bldP spid="29" grpId="0" animBg="1"/>
      <p:bldP spid="30" grpId="0"/>
      <p:bldP spid="31" grpId="0" animBg="1"/>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a:srcRect/>
          <a:stretch>
            <a:fillRect/>
          </a:stretch>
        </a:blipFill>
        <a:effectLst/>
      </p:bgPr>
    </p:bg>
    <p:spTree>
      <p:nvGrpSpPr>
        <p:cNvPr id="1" name=""/>
        <p:cNvGrpSpPr/>
        <p:nvPr/>
      </p:nvGrpSpPr>
      <p:grpSpPr>
        <a:xfrm>
          <a:off x="0" y="0"/>
          <a:ext cx="0" cy="0"/>
          <a:chOff x="0" y="0"/>
          <a:chExt cx="0" cy="0"/>
        </a:xfrm>
      </p:grpSpPr>
      <p:sp>
        <p:nvSpPr>
          <p:cNvPr id="3" name="Rectangle 5"/>
          <p:cNvSpPr>
            <a:spLocks noChangeArrowheads="1"/>
          </p:cNvSpPr>
          <p:nvPr/>
        </p:nvSpPr>
        <p:spPr bwMode="auto">
          <a:xfrm>
            <a:off x="807192" y="3216981"/>
            <a:ext cx="2585667" cy="2170610"/>
          </a:xfrm>
          <a:prstGeom prst="rect">
            <a:avLst/>
          </a:prstGeom>
          <a:noFill/>
          <a:ln w="38100">
            <a:solidFill>
              <a:srgbClr val="C00000"/>
            </a:solidFill>
          </a:ln>
        </p:spPr>
        <p:txBody>
          <a:bodyPr vert="horz" wrap="square" lIns="91440" tIns="45720" rIns="91440" bIns="45720" numCol="1" anchor="b" anchorCtr="0" compatLnSpc="1"/>
          <a:lstStyle/>
          <a:p>
            <a:pPr marL="0" marR="0" lvl="0" indent="0" algn="ctr" defTabSz="914400" rtl="0" eaLnBrk="1" fontAlgn="auto" latinLnBrk="0" hangingPunct="1">
              <a:lnSpc>
                <a:spcPct val="100000"/>
              </a:lnSpc>
              <a:spcBef>
                <a:spcPts val="600"/>
              </a:spcBef>
              <a:spcAft>
                <a:spcPts val="0"/>
              </a:spcAft>
              <a:buClrTx/>
              <a:buSzTx/>
              <a:buFontTx/>
              <a:buNone/>
              <a:defRPr/>
            </a:pPr>
            <a:endParaRPr kumimoji="0" lang="en-US" sz="1200" b="0" i="0" u="none" strike="noStrike" kern="1200" cap="none" spc="0" normalizeH="0" baseline="0" noProof="0" dirty="0">
              <a:ln>
                <a:noFill/>
              </a:ln>
              <a:solidFill>
                <a:srgbClr val="FFFFFF"/>
              </a:solidFill>
              <a:effectLst/>
              <a:uLnTx/>
              <a:uFillTx/>
              <a:latin typeface="Source Sans Pro" charset="0"/>
              <a:ea typeface="+mn-ea"/>
              <a:cs typeface="+mn-cs"/>
            </a:endParaRPr>
          </a:p>
        </p:txBody>
      </p:sp>
      <p:sp>
        <p:nvSpPr>
          <p:cNvPr id="22" name="矩形 21"/>
          <p:cNvSpPr/>
          <p:nvPr/>
        </p:nvSpPr>
        <p:spPr>
          <a:xfrm>
            <a:off x="788503" y="1157944"/>
            <a:ext cx="2623046" cy="2073981"/>
          </a:xfrm>
          <a:prstGeom prst="rect">
            <a:avLst/>
          </a:prstGeom>
          <a:solidFill>
            <a:srgbClr val="B528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1" name="Rectangle 5"/>
          <p:cNvSpPr>
            <a:spLocks noChangeArrowheads="1"/>
          </p:cNvSpPr>
          <p:nvPr/>
        </p:nvSpPr>
        <p:spPr bwMode="auto">
          <a:xfrm>
            <a:off x="3392859" y="1157943"/>
            <a:ext cx="2644045" cy="2048187"/>
          </a:xfrm>
          <a:prstGeom prst="rect">
            <a:avLst/>
          </a:prstGeom>
          <a:noFill/>
          <a:ln w="38100">
            <a:solidFill>
              <a:srgbClr val="C00000"/>
            </a:solidFill>
          </a:ln>
        </p:spPr>
        <p:txBody>
          <a:bodyPr vert="horz" wrap="square" lIns="91440" tIns="45720" rIns="91440" bIns="45720" numCol="1" anchor="b" anchorCtr="0" compatLnSpc="1"/>
          <a:lstStyle/>
          <a:p>
            <a:pPr marL="0" marR="0" lvl="0" indent="0" algn="ctr" defTabSz="914400" rtl="0" eaLnBrk="1" fontAlgn="auto" latinLnBrk="0" hangingPunct="1">
              <a:lnSpc>
                <a:spcPct val="100000"/>
              </a:lnSpc>
              <a:spcBef>
                <a:spcPts val="600"/>
              </a:spcBef>
              <a:spcAft>
                <a:spcPts val="0"/>
              </a:spcAft>
              <a:buClrTx/>
              <a:buSzTx/>
              <a:buFontTx/>
              <a:buNone/>
              <a:defRPr/>
            </a:pPr>
            <a:endParaRPr kumimoji="0" lang="en-US" sz="1200" b="0" i="0" u="none" strike="noStrike" kern="1200" cap="none" spc="0" normalizeH="0" baseline="0" noProof="0" dirty="0">
              <a:ln>
                <a:noFill/>
              </a:ln>
              <a:solidFill>
                <a:srgbClr val="FFFFFF"/>
              </a:solidFill>
              <a:effectLst/>
              <a:uLnTx/>
              <a:uFillTx/>
              <a:latin typeface="Source Sans Pro" charset="0"/>
              <a:ea typeface="+mn-ea"/>
              <a:cs typeface="+mn-cs"/>
            </a:endParaRPr>
          </a:p>
        </p:txBody>
      </p:sp>
      <p:sp>
        <p:nvSpPr>
          <p:cNvPr id="63" name="Rectangle 5"/>
          <p:cNvSpPr>
            <a:spLocks noChangeArrowheads="1"/>
          </p:cNvSpPr>
          <p:nvPr/>
        </p:nvSpPr>
        <p:spPr bwMode="auto">
          <a:xfrm>
            <a:off x="6024543" y="3216981"/>
            <a:ext cx="2664084" cy="2170610"/>
          </a:xfrm>
          <a:prstGeom prst="rect">
            <a:avLst/>
          </a:prstGeom>
          <a:noFill/>
          <a:ln w="38100">
            <a:solidFill>
              <a:srgbClr val="C00000"/>
            </a:solidFill>
          </a:ln>
        </p:spPr>
        <p:txBody>
          <a:bodyPr vert="horz" wrap="square" lIns="91440" tIns="45720" rIns="91440" bIns="45720" numCol="1" anchor="b" anchorCtr="0" compatLnSpc="1"/>
          <a:lstStyle/>
          <a:p>
            <a:pPr marL="0" marR="0" lvl="0" indent="0" algn="ctr" defTabSz="914400" rtl="0" eaLnBrk="1" fontAlgn="auto" latinLnBrk="0" hangingPunct="1">
              <a:lnSpc>
                <a:spcPct val="100000"/>
              </a:lnSpc>
              <a:spcBef>
                <a:spcPts val="600"/>
              </a:spcBef>
              <a:spcAft>
                <a:spcPts val="0"/>
              </a:spcAft>
              <a:buClrTx/>
              <a:buSzTx/>
              <a:buFontTx/>
              <a:buNone/>
              <a:defRPr/>
            </a:pPr>
            <a:endParaRPr kumimoji="0" lang="en-US" sz="1200" b="0" i="0" u="none" strike="noStrike" kern="1200" cap="none" spc="0" normalizeH="0" baseline="0" noProof="0" dirty="0">
              <a:ln>
                <a:noFill/>
              </a:ln>
              <a:solidFill>
                <a:srgbClr val="FFFFFF"/>
              </a:solidFill>
              <a:effectLst/>
              <a:uLnTx/>
              <a:uFillTx/>
              <a:latin typeface="Source Sans Pro" charset="0"/>
              <a:ea typeface="+mn-ea"/>
              <a:cs typeface="+mn-cs"/>
            </a:endParaRPr>
          </a:p>
        </p:txBody>
      </p:sp>
      <p:sp>
        <p:nvSpPr>
          <p:cNvPr id="65" name="Rectangle 5"/>
          <p:cNvSpPr>
            <a:spLocks noChangeArrowheads="1"/>
          </p:cNvSpPr>
          <p:nvPr/>
        </p:nvSpPr>
        <p:spPr bwMode="auto">
          <a:xfrm>
            <a:off x="8707317" y="1157943"/>
            <a:ext cx="2594061" cy="2003470"/>
          </a:xfrm>
          <a:prstGeom prst="rect">
            <a:avLst/>
          </a:prstGeom>
          <a:noFill/>
          <a:ln w="38100">
            <a:solidFill>
              <a:srgbClr val="C00000"/>
            </a:solidFill>
          </a:ln>
        </p:spPr>
        <p:txBody>
          <a:bodyPr vert="horz" wrap="square" lIns="91440" tIns="45720" rIns="91440" bIns="45720" numCol="1" anchor="b" anchorCtr="0" compatLnSpc="1"/>
          <a:lstStyle/>
          <a:p>
            <a:pPr marL="0" marR="0" lvl="0" indent="0" algn="ctr" defTabSz="914400" rtl="0" eaLnBrk="1" fontAlgn="auto" latinLnBrk="0" hangingPunct="1">
              <a:lnSpc>
                <a:spcPct val="100000"/>
              </a:lnSpc>
              <a:spcBef>
                <a:spcPts val="600"/>
              </a:spcBef>
              <a:spcAft>
                <a:spcPts val="0"/>
              </a:spcAft>
              <a:buClrTx/>
              <a:buSzTx/>
              <a:buFontTx/>
              <a:buNone/>
              <a:defRPr/>
            </a:pPr>
            <a:endParaRPr kumimoji="0" lang="en-US" sz="1200" b="0" i="0" u="none" strike="noStrike" kern="1200" cap="none" spc="0" normalizeH="0" baseline="0" noProof="0" dirty="0">
              <a:ln>
                <a:noFill/>
              </a:ln>
              <a:solidFill>
                <a:srgbClr val="FFFFFF"/>
              </a:solidFill>
              <a:effectLst/>
              <a:uLnTx/>
              <a:uFillTx/>
              <a:latin typeface="Source Sans Pro" charset="0"/>
              <a:ea typeface="+mn-ea"/>
              <a:cs typeface="+mn-cs"/>
            </a:endParaRPr>
          </a:p>
        </p:txBody>
      </p:sp>
      <p:sp>
        <p:nvSpPr>
          <p:cNvPr id="66" name="矩形 65"/>
          <p:cNvSpPr/>
          <p:nvPr/>
        </p:nvSpPr>
        <p:spPr>
          <a:xfrm>
            <a:off x="8700988" y="3161413"/>
            <a:ext cx="2600390" cy="2226178"/>
          </a:xfrm>
          <a:prstGeom prst="rect">
            <a:avLst/>
          </a:prstGeom>
          <a:solidFill>
            <a:srgbClr val="B528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文本框 26"/>
          <p:cNvSpPr txBox="1"/>
          <p:nvPr/>
        </p:nvSpPr>
        <p:spPr>
          <a:xfrm>
            <a:off x="4534361" y="181273"/>
            <a:ext cx="2954655" cy="646331"/>
          </a:xfrm>
          <a:prstGeom prst="rect">
            <a:avLst/>
          </a:prstGeom>
          <a:noFill/>
          <a:effectLst/>
          <a:scene3d>
            <a:camera prst="orthographicFront">
              <a:rot lat="0" lon="0" rev="0"/>
            </a:camera>
            <a:lightRig rig="threePt" dir="t"/>
          </a:scene3d>
          <a:sp3d/>
        </p:spPr>
        <p:txBody>
          <a:bodyPr wrap="none" rtlCol="0">
            <a:spAutoFit/>
            <a:sp3d>
              <a:contourClr>
                <a:schemeClr val="bg1"/>
              </a:contourClr>
            </a:sp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w="0"/>
                <a:solidFill>
                  <a:srgbClr val="595959"/>
                </a:solidFill>
                <a:effectLst>
                  <a:reflection blurRad="6350" stA="53000" endA="300" endPos="35500" dir="5400000" sy="-90000" algn="bl" rotWithShape="0"/>
                </a:effectLst>
                <a:uLnTx/>
                <a:uFillTx/>
                <a:latin typeface="华文行楷" panose="02010800040101010101" pitchFamily="2" charset="-122"/>
                <a:ea typeface="华文行楷" panose="02010800040101010101" pitchFamily="2" charset="-122"/>
                <a:cs typeface="Segoe UI Black" panose="020B0A02040204020203" pitchFamily="34" charset="0"/>
              </a:rPr>
              <a:t>加强阵地建设</a:t>
            </a:r>
          </a:p>
        </p:txBody>
      </p:sp>
      <p:sp>
        <p:nvSpPr>
          <p:cNvPr id="21" name="矩形 20"/>
          <p:cNvSpPr/>
          <p:nvPr/>
        </p:nvSpPr>
        <p:spPr>
          <a:xfrm>
            <a:off x="884157" y="3228562"/>
            <a:ext cx="2505686" cy="216982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逐步建立城市、乡镇等公共场所公益性法制宣传阵地，不断推进法制宣传阵地建设的制度化、规范化。</a:t>
            </a:r>
          </a:p>
        </p:txBody>
      </p:sp>
      <p:sp>
        <p:nvSpPr>
          <p:cNvPr id="24" name="文本框 23"/>
          <p:cNvSpPr txBox="1"/>
          <p:nvPr/>
        </p:nvSpPr>
        <p:spPr>
          <a:xfrm>
            <a:off x="3628507" y="1308392"/>
            <a:ext cx="2099403" cy="175432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充分运用大众媒体，开办普法专栏、专版和普法节目增强宣传效果。</a:t>
            </a:r>
          </a:p>
        </p:txBody>
      </p:sp>
      <p:sp>
        <p:nvSpPr>
          <p:cNvPr id="28" name="矩形 27"/>
          <p:cNvSpPr/>
          <p:nvPr/>
        </p:nvSpPr>
        <p:spPr>
          <a:xfrm>
            <a:off x="8812265" y="1224509"/>
            <a:ext cx="2377833" cy="175432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加强督促检查和工作指导，结合普法规划启动，加强普法依法治理工作的检查督促。</a:t>
            </a:r>
            <a:endPar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9" name="矩形 28"/>
          <p:cNvSpPr/>
          <p:nvPr/>
        </p:nvSpPr>
        <p:spPr>
          <a:xfrm>
            <a:off x="891648" y="1288162"/>
            <a:ext cx="2382089" cy="175432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文化建设，满足人民积极推进社会主义法治群众对法治文化产品的需求。</a:t>
            </a:r>
            <a:endPar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1" name="矩形 30"/>
          <p:cNvSpPr/>
          <p:nvPr/>
        </p:nvSpPr>
        <p:spPr>
          <a:xfrm>
            <a:off x="6232386" y="3228562"/>
            <a:ext cx="2311374" cy="216982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加强制度建设，研究制定“六五”普法重点对象、促进法制宣传教育各项工作的制度化、规范化。</a:t>
            </a:r>
          </a:p>
        </p:txBody>
      </p:sp>
      <p:sp>
        <p:nvSpPr>
          <p:cNvPr id="32" name="矩形 31"/>
          <p:cNvSpPr/>
          <p:nvPr/>
        </p:nvSpPr>
        <p:spPr>
          <a:xfrm>
            <a:off x="8770563" y="3132718"/>
            <a:ext cx="2461239" cy="216982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全国普法办公室确定“六五”普法全国联系各部门要结合自身实际发挥联系点的示范作用。</a:t>
            </a:r>
          </a:p>
        </p:txBody>
      </p:sp>
      <p:pic>
        <p:nvPicPr>
          <p:cNvPr id="33" name="图片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2840" y="3208918"/>
            <a:ext cx="2648707" cy="2209112"/>
          </a:xfrm>
          <a:prstGeom prst="rect">
            <a:avLst/>
          </a:prstGeom>
        </p:spPr>
      </p:pic>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7638" y="1157943"/>
            <a:ext cx="2648707" cy="2044690"/>
          </a:xfrm>
          <a:prstGeom prst="rect">
            <a:avLst/>
          </a:prstGeom>
        </p:spPr>
      </p:pic>
      <p:cxnSp>
        <p:nvCxnSpPr>
          <p:cNvPr id="36" name="直接连接符 35"/>
          <p:cNvCxnSpPr/>
          <p:nvPr/>
        </p:nvCxnSpPr>
        <p:spPr>
          <a:xfrm>
            <a:off x="2843823" y="504438"/>
            <a:ext cx="1503666"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7665770" y="504438"/>
            <a:ext cx="1514475"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par>
                          <p:cTn id="11" fill="hold">
                            <p:stCondLst>
                              <p:cond delay="500"/>
                            </p:stCondLst>
                            <p:childTnLst>
                              <p:par>
                                <p:cTn id="12" presetID="16" presetClass="entr" presetSubtype="37" fill="hold" nodeType="afterEffect">
                                  <p:stCondLst>
                                    <p:cond delay="0"/>
                                  </p:stCondLst>
                                  <p:childTnLst>
                                    <p:set>
                                      <p:cBhvr>
                                        <p:cTn id="13" dur="1" fill="hold">
                                          <p:stCondLst>
                                            <p:cond delay="0"/>
                                          </p:stCondLst>
                                        </p:cTn>
                                        <p:tgtEl>
                                          <p:spTgt spid="27">
                                            <p:txEl>
                                              <p:pRg st="0" end="0"/>
                                            </p:txEl>
                                          </p:spTgt>
                                        </p:tgtEl>
                                        <p:attrNameLst>
                                          <p:attrName>style.visibility</p:attrName>
                                        </p:attrNameLst>
                                      </p:cBhvr>
                                      <p:to>
                                        <p:strVal val="visible"/>
                                      </p:to>
                                    </p:set>
                                    <p:animEffect transition="in" filter="barn(outVertical)">
                                      <p:cBhvr>
                                        <p:cTn id="14" dur="500"/>
                                        <p:tgtEl>
                                          <p:spTgt spid="27">
                                            <p:txEl>
                                              <p:pRg st="0" end="0"/>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500"/>
                                        <p:tgtEl>
                                          <p:spTgt spid="29"/>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barn(inVertical)">
                                      <p:cBhvr>
                                        <p:cTn id="26" dur="500"/>
                                        <p:tgtEl>
                                          <p:spTgt spid="61"/>
                                        </p:tgtEl>
                                      </p:cBhvr>
                                    </p:animEffect>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500"/>
                                        <p:tgtEl>
                                          <p:spTgt spid="24"/>
                                        </p:tgtEl>
                                      </p:cBhvr>
                                    </p:animEffect>
                                  </p:childTnLst>
                                </p:cTn>
                              </p:par>
                            </p:childTnLst>
                          </p:cTn>
                        </p:par>
                        <p:par>
                          <p:cTn id="31" fill="hold">
                            <p:stCondLst>
                              <p:cond delay="3000"/>
                            </p:stCondLst>
                            <p:childTnLst>
                              <p:par>
                                <p:cTn id="32" presetID="16" presetClass="entr" presetSubtype="21"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childTnLst>
                          </p:cTn>
                        </p:par>
                        <p:par>
                          <p:cTn id="39" fill="hold">
                            <p:stCondLst>
                              <p:cond delay="4000"/>
                            </p:stCondLst>
                            <p:childTnLst>
                              <p:par>
                                <p:cTn id="40" presetID="21" presetClass="entr" presetSubtype="1"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heel(1)">
                                      <p:cBhvr>
                                        <p:cTn id="42" dur="2000"/>
                                        <p:tgtEl>
                                          <p:spTgt spid="33"/>
                                        </p:tgtEl>
                                      </p:cBhvr>
                                    </p:animEffect>
                                  </p:childTnLst>
                                </p:cTn>
                              </p:par>
                              <p:par>
                                <p:cTn id="43" presetID="21" presetClass="entr" presetSubtype="1"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heel(1)">
                                      <p:cBhvr>
                                        <p:cTn id="45" dur="2000"/>
                                        <p:tgtEl>
                                          <p:spTgt spid="34"/>
                                        </p:tgtEl>
                                      </p:cBhvr>
                                    </p:animEffect>
                                  </p:childTnLst>
                                </p:cTn>
                              </p:par>
                            </p:childTnLst>
                          </p:cTn>
                        </p:par>
                        <p:par>
                          <p:cTn id="46" fill="hold">
                            <p:stCondLst>
                              <p:cond delay="6000"/>
                            </p:stCondLst>
                            <p:childTnLst>
                              <p:par>
                                <p:cTn id="47" presetID="16" presetClass="entr" presetSubtype="21"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barn(inVertical)">
                                      <p:cBhvr>
                                        <p:cTn id="49" dur="500"/>
                                        <p:tgtEl>
                                          <p:spTgt spid="63"/>
                                        </p:tgtEl>
                                      </p:cBhvr>
                                    </p:animEffect>
                                  </p:childTnLst>
                                </p:cTn>
                              </p:par>
                            </p:childTnLst>
                          </p:cTn>
                        </p:par>
                        <p:par>
                          <p:cTn id="50" fill="hold">
                            <p:stCondLst>
                              <p:cond delay="6500"/>
                            </p:stCondLst>
                            <p:childTnLst>
                              <p:par>
                                <p:cTn id="51" presetID="22" presetClass="entr" presetSubtype="4"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down)">
                                      <p:cBhvr>
                                        <p:cTn id="53" dur="500"/>
                                        <p:tgtEl>
                                          <p:spTgt spid="31"/>
                                        </p:tgtEl>
                                      </p:cBhvr>
                                    </p:animEffect>
                                  </p:childTnLst>
                                </p:cTn>
                              </p:par>
                            </p:childTnLst>
                          </p:cTn>
                        </p:par>
                        <p:par>
                          <p:cTn id="54" fill="hold">
                            <p:stCondLst>
                              <p:cond delay="7000"/>
                            </p:stCondLst>
                            <p:childTnLst>
                              <p:par>
                                <p:cTn id="55" presetID="16" presetClass="entr" presetSubtype="21"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barn(inVertical)">
                                      <p:cBhvr>
                                        <p:cTn id="57" dur="500"/>
                                        <p:tgtEl>
                                          <p:spTgt spid="65"/>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up)">
                                      <p:cBhvr>
                                        <p:cTn id="61" dur="500"/>
                                        <p:tgtEl>
                                          <p:spTgt spid="28"/>
                                        </p:tgtEl>
                                      </p:cBhvr>
                                    </p:animEffect>
                                  </p:childTnLst>
                                </p:cTn>
                              </p:par>
                            </p:childTnLst>
                          </p:cTn>
                        </p:par>
                        <p:par>
                          <p:cTn id="62" fill="hold">
                            <p:stCondLst>
                              <p:cond delay="8000"/>
                            </p:stCondLst>
                            <p:childTnLst>
                              <p:par>
                                <p:cTn id="63" presetID="16" presetClass="entr" presetSubtype="21" fill="hold" grpId="0" nodeType="after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barn(inVertical)">
                                      <p:cBhvr>
                                        <p:cTn id="65" dur="500"/>
                                        <p:tgtEl>
                                          <p:spTgt spid="66"/>
                                        </p:tgtEl>
                                      </p:cBhvr>
                                    </p:animEffect>
                                  </p:childTnLst>
                                </p:cTn>
                              </p:par>
                            </p:childTnLst>
                          </p:cTn>
                        </p:par>
                        <p:par>
                          <p:cTn id="66" fill="hold">
                            <p:stCondLst>
                              <p:cond delay="8500"/>
                            </p:stCondLst>
                            <p:childTnLst>
                              <p:par>
                                <p:cTn id="67" presetID="22" presetClass="entr" presetSubtype="4" fill="hold" grpId="0"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down)">
                                      <p:cBhvr>
                                        <p:cTn id="6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animBg="1"/>
      <p:bldP spid="61" grpId="0" animBg="1"/>
      <p:bldP spid="63" grpId="0" animBg="1"/>
      <p:bldP spid="65" grpId="0" animBg="1"/>
      <p:bldP spid="66" grpId="0" animBg="1"/>
      <p:bldP spid="21" grpId="0"/>
      <p:bldP spid="24" grpId="0"/>
      <p:bldP spid="28" grpId="0"/>
      <p:bldP spid="29"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a:srcRect/>
          <a:stretch>
            <a:fillRect/>
          </a:stretch>
        </a:blipFill>
        <a:effectLst/>
      </p:bgPr>
    </p:bg>
    <p:spTree>
      <p:nvGrpSpPr>
        <p:cNvPr id="1" name=""/>
        <p:cNvGrpSpPr/>
        <p:nvPr/>
      </p:nvGrpSpPr>
      <p:grpSpPr>
        <a:xfrm>
          <a:off x="0" y="0"/>
          <a:ext cx="0" cy="0"/>
          <a:chOff x="0" y="0"/>
          <a:chExt cx="0" cy="0"/>
        </a:xfrm>
      </p:grpSpPr>
      <p:pic>
        <p:nvPicPr>
          <p:cNvPr id="46" name="图片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124" y="1019752"/>
            <a:ext cx="2263408" cy="1547215"/>
          </a:xfrm>
          <a:prstGeom prst="rect">
            <a:avLst/>
          </a:prstGeom>
        </p:spPr>
      </p:pic>
      <p:sp>
        <p:nvSpPr>
          <p:cNvPr id="19" name="文本框 18"/>
          <p:cNvSpPr txBox="1"/>
          <p:nvPr/>
        </p:nvSpPr>
        <p:spPr>
          <a:xfrm>
            <a:off x="3679328" y="133183"/>
            <a:ext cx="4801314" cy="646331"/>
          </a:xfrm>
          <a:prstGeom prst="rect">
            <a:avLst/>
          </a:prstGeom>
          <a:noFill/>
          <a:effectLst/>
          <a:scene3d>
            <a:camera prst="orthographicFront">
              <a:rot lat="0" lon="0" rev="0"/>
            </a:camera>
            <a:lightRig rig="threePt" dir="t"/>
          </a:scene3d>
          <a:sp3d/>
        </p:spPr>
        <p:txBody>
          <a:bodyPr wrap="none" rtlCol="0">
            <a:spAutoFit/>
            <a:sp3d>
              <a:contourClr>
                <a:schemeClr val="bg1"/>
              </a:contourClr>
            </a:sp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w="0"/>
                <a:solidFill>
                  <a:srgbClr val="595959"/>
                </a:solidFill>
                <a:effectLst>
                  <a:reflection blurRad="6350" stA="53000" endA="300" endPos="35500" dir="5400000" sy="-90000" algn="bl" rotWithShape="0"/>
                </a:effectLst>
                <a:uLnTx/>
                <a:uFillTx/>
                <a:latin typeface="华文行楷" panose="02010800040101010101" pitchFamily="2" charset="-122"/>
                <a:ea typeface="华文行楷" panose="02010800040101010101" pitchFamily="2" charset="-122"/>
                <a:cs typeface="Segoe UI Black" panose="020B0A02040204020203" pitchFamily="34" charset="0"/>
              </a:rPr>
              <a:t>加大普法工作宣传力度</a:t>
            </a:r>
          </a:p>
        </p:txBody>
      </p:sp>
      <p:sp>
        <p:nvSpPr>
          <p:cNvPr id="34" name="矩形 33"/>
          <p:cNvSpPr/>
          <p:nvPr/>
        </p:nvSpPr>
        <p:spPr>
          <a:xfrm>
            <a:off x="3821217" y="3446554"/>
            <a:ext cx="2026717" cy="175432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加强法制宣传教育理论研究，为法制宣传教育深入开展提供理论支持。</a:t>
            </a:r>
          </a:p>
        </p:txBody>
      </p:sp>
      <p:sp>
        <p:nvSpPr>
          <p:cNvPr id="35" name="矩形 34"/>
          <p:cNvSpPr/>
          <p:nvPr/>
        </p:nvSpPr>
        <p:spPr>
          <a:xfrm>
            <a:off x="6783403" y="3290762"/>
            <a:ext cx="1830577" cy="216982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深入宣传“六五”普法规划颁布实施的重要意义、推动“六五”规划的顺利实施。</a:t>
            </a:r>
          </a:p>
        </p:txBody>
      </p:sp>
      <p:sp>
        <p:nvSpPr>
          <p:cNvPr id="40" name="矩形 39"/>
          <p:cNvSpPr/>
          <p:nvPr/>
        </p:nvSpPr>
        <p:spPr>
          <a:xfrm>
            <a:off x="932291" y="3241991"/>
            <a:ext cx="1879072" cy="216982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广泛宣传“五五”普法成就和经验，为顺利启动“六五”普法规划营造良好舆论环境。</a:t>
            </a:r>
          </a:p>
        </p:txBody>
      </p:sp>
      <p:sp>
        <p:nvSpPr>
          <p:cNvPr id="41" name="矩形 40"/>
          <p:cNvSpPr/>
          <p:nvPr/>
        </p:nvSpPr>
        <p:spPr>
          <a:xfrm>
            <a:off x="9748456" y="3463623"/>
            <a:ext cx="1653739" cy="175432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积极开展对外法制宣传。办好中国普法网英文网。</a:t>
            </a: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42" name="矩形 41"/>
          <p:cNvSpPr/>
          <p:nvPr/>
        </p:nvSpPr>
        <p:spPr>
          <a:xfrm>
            <a:off x="751491" y="2579939"/>
            <a:ext cx="2252041" cy="292046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44" name="直接连接符 43"/>
          <p:cNvCxnSpPr/>
          <p:nvPr/>
        </p:nvCxnSpPr>
        <p:spPr>
          <a:xfrm>
            <a:off x="1981959" y="436485"/>
            <a:ext cx="1503666"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8480642" y="436485"/>
            <a:ext cx="1514475"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pic>
        <p:nvPicPr>
          <p:cNvPr id="48" name="图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9421" y="1022635"/>
            <a:ext cx="2263408" cy="1547215"/>
          </a:xfrm>
          <a:prstGeom prst="rect">
            <a:avLst/>
          </a:prstGeom>
        </p:spPr>
      </p:pic>
      <p:pic>
        <p:nvPicPr>
          <p:cNvPr id="49" name="图片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7807" y="1022635"/>
            <a:ext cx="2263408" cy="1547215"/>
          </a:xfrm>
          <a:prstGeom prst="rect">
            <a:avLst/>
          </a:prstGeom>
        </p:spPr>
      </p:pic>
      <p:pic>
        <p:nvPicPr>
          <p:cNvPr id="50" name="图片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3614" y="1022635"/>
            <a:ext cx="2263408" cy="1547215"/>
          </a:xfrm>
          <a:prstGeom prst="rect">
            <a:avLst/>
          </a:prstGeom>
        </p:spPr>
      </p:pic>
      <p:sp>
        <p:nvSpPr>
          <p:cNvPr id="51" name="矩形 50"/>
          <p:cNvSpPr/>
          <p:nvPr/>
        </p:nvSpPr>
        <p:spPr>
          <a:xfrm>
            <a:off x="745807" y="2579939"/>
            <a:ext cx="2252041" cy="698692"/>
          </a:xfrm>
          <a:prstGeom prst="rect">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文本框 1"/>
          <p:cNvSpPr txBox="1"/>
          <p:nvPr/>
        </p:nvSpPr>
        <p:spPr>
          <a:xfrm>
            <a:off x="856164" y="2691739"/>
            <a:ext cx="203132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单击键入文本</a:t>
            </a:r>
          </a:p>
        </p:txBody>
      </p:sp>
      <p:sp>
        <p:nvSpPr>
          <p:cNvPr id="52" name="矩形 51"/>
          <p:cNvSpPr/>
          <p:nvPr/>
        </p:nvSpPr>
        <p:spPr>
          <a:xfrm>
            <a:off x="3716544" y="2568623"/>
            <a:ext cx="2252041" cy="292046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3" name="矩形 52"/>
          <p:cNvSpPr/>
          <p:nvPr/>
        </p:nvSpPr>
        <p:spPr>
          <a:xfrm>
            <a:off x="3710860" y="2568623"/>
            <a:ext cx="2252041" cy="698692"/>
          </a:xfrm>
          <a:prstGeom prst="rect">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4" name="文本框 53"/>
          <p:cNvSpPr txBox="1"/>
          <p:nvPr/>
        </p:nvSpPr>
        <p:spPr>
          <a:xfrm>
            <a:off x="3821217" y="2680423"/>
            <a:ext cx="203132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单击键入文本</a:t>
            </a:r>
          </a:p>
        </p:txBody>
      </p:sp>
      <p:sp>
        <p:nvSpPr>
          <p:cNvPr id="55" name="矩形 54"/>
          <p:cNvSpPr/>
          <p:nvPr/>
        </p:nvSpPr>
        <p:spPr>
          <a:xfrm>
            <a:off x="6589301" y="2568623"/>
            <a:ext cx="2223234" cy="292046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6" name="矩形 55"/>
          <p:cNvSpPr/>
          <p:nvPr/>
        </p:nvSpPr>
        <p:spPr>
          <a:xfrm>
            <a:off x="6569098" y="2568623"/>
            <a:ext cx="2252041" cy="698692"/>
          </a:xfrm>
          <a:prstGeom prst="rect">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7" name="文本框 56"/>
          <p:cNvSpPr txBox="1"/>
          <p:nvPr/>
        </p:nvSpPr>
        <p:spPr>
          <a:xfrm>
            <a:off x="6708031" y="2680423"/>
            <a:ext cx="203132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单击键入文本</a:t>
            </a:r>
          </a:p>
        </p:txBody>
      </p:sp>
      <p:sp>
        <p:nvSpPr>
          <p:cNvPr id="58" name="矩形 57"/>
          <p:cNvSpPr/>
          <p:nvPr/>
        </p:nvSpPr>
        <p:spPr>
          <a:xfrm>
            <a:off x="9447540" y="2578574"/>
            <a:ext cx="2245289" cy="292046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9" name="矩形 58"/>
          <p:cNvSpPr/>
          <p:nvPr/>
        </p:nvSpPr>
        <p:spPr>
          <a:xfrm>
            <a:off x="9441856" y="2578574"/>
            <a:ext cx="2250974" cy="698692"/>
          </a:xfrm>
          <a:prstGeom prst="rect">
            <a:avLst/>
          </a:prstGeom>
          <a:solidFill>
            <a:srgbClr val="C0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0" name="文本框 59"/>
          <p:cNvSpPr txBox="1"/>
          <p:nvPr/>
        </p:nvSpPr>
        <p:spPr>
          <a:xfrm>
            <a:off x="9552212" y="2690374"/>
            <a:ext cx="203132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单击键入文本</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outVertical)">
                                      <p:cBhvr>
                                        <p:cTn id="14" dur="500"/>
                                        <p:tgtEl>
                                          <p:spTgt spid="19"/>
                                        </p:tgtEl>
                                      </p:cBhvr>
                                    </p:animEffect>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randombar(horizontal)">
                                      <p:cBhvr>
                                        <p:cTn id="18" dur="500"/>
                                        <p:tgtEl>
                                          <p:spTgt spid="4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wipe(up)">
                                      <p:cBhvr>
                                        <p:cTn id="22" dur="500"/>
                                        <p:tgtEl>
                                          <p:spTgt spid="51"/>
                                        </p:tgtEl>
                                      </p:cBhvr>
                                    </p:animEffect>
                                  </p:childTnLst>
                                </p:cTn>
                              </p:par>
                            </p:childTnLst>
                          </p:cTn>
                        </p:par>
                        <p:par>
                          <p:cTn id="23" fill="hold">
                            <p:stCondLst>
                              <p:cond delay="2000"/>
                            </p:stCondLst>
                            <p:childTnLst>
                              <p:par>
                                <p:cTn id="24" presetID="16" presetClass="entr" presetSubtype="37"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outVertical)">
                                      <p:cBhvr>
                                        <p:cTn id="26" dur="500"/>
                                        <p:tgtEl>
                                          <p:spTgt spid="2"/>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down)">
                                      <p:cBhvr>
                                        <p:cTn id="34" dur="500"/>
                                        <p:tgtEl>
                                          <p:spTgt spid="40"/>
                                        </p:tgtEl>
                                      </p:cBhvr>
                                    </p:animEffect>
                                  </p:childTnLst>
                                </p:cTn>
                              </p:par>
                            </p:childTnLst>
                          </p:cTn>
                        </p:par>
                        <p:par>
                          <p:cTn id="35" fill="hold">
                            <p:stCondLst>
                              <p:cond delay="3500"/>
                            </p:stCondLst>
                            <p:childTnLst>
                              <p:par>
                                <p:cTn id="36" presetID="14" presetClass="entr" presetSubtype="10" fill="hold"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randombar(horizontal)">
                                      <p:cBhvr>
                                        <p:cTn id="38" dur="500"/>
                                        <p:tgtEl>
                                          <p:spTgt spid="49"/>
                                        </p:tgtEl>
                                      </p:cBhvr>
                                    </p:animEffect>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ipe(up)">
                                      <p:cBhvr>
                                        <p:cTn id="42" dur="500"/>
                                        <p:tgtEl>
                                          <p:spTgt spid="53"/>
                                        </p:tgtEl>
                                      </p:cBhvr>
                                    </p:animEffect>
                                  </p:childTnLst>
                                </p:cTn>
                              </p:par>
                            </p:childTnLst>
                          </p:cTn>
                        </p:par>
                        <p:par>
                          <p:cTn id="43" fill="hold">
                            <p:stCondLst>
                              <p:cond delay="4500"/>
                            </p:stCondLst>
                            <p:childTnLst>
                              <p:par>
                                <p:cTn id="44" presetID="16" presetClass="entr" presetSubtype="37"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barn(outVertical)">
                                      <p:cBhvr>
                                        <p:cTn id="46" dur="500"/>
                                        <p:tgtEl>
                                          <p:spTgt spid="54"/>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childTnLst>
                          </p:cTn>
                        </p:par>
                        <p:par>
                          <p:cTn id="51" fill="hold">
                            <p:stCondLst>
                              <p:cond delay="5500"/>
                            </p:stCondLst>
                            <p:childTnLst>
                              <p:par>
                                <p:cTn id="52" presetID="22" presetClass="entr" presetSubtype="1"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up)">
                                      <p:cBhvr>
                                        <p:cTn id="54" dur="500"/>
                                        <p:tgtEl>
                                          <p:spTgt spid="34"/>
                                        </p:tgtEl>
                                      </p:cBhvr>
                                    </p:animEffect>
                                  </p:childTnLst>
                                </p:cTn>
                              </p:par>
                            </p:childTnLst>
                          </p:cTn>
                        </p:par>
                        <p:par>
                          <p:cTn id="55" fill="hold">
                            <p:stCondLst>
                              <p:cond delay="6000"/>
                            </p:stCondLst>
                            <p:childTnLst>
                              <p:par>
                                <p:cTn id="56" presetID="14" presetClass="entr" presetSubtype="10" fill="hold" nodeType="after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randombar(horizontal)">
                                      <p:cBhvr>
                                        <p:cTn id="58" dur="500"/>
                                        <p:tgtEl>
                                          <p:spTgt spid="50"/>
                                        </p:tgtEl>
                                      </p:cBhvr>
                                    </p:animEffect>
                                  </p:childTnLst>
                                </p:cTn>
                              </p:par>
                            </p:childTnLst>
                          </p:cTn>
                        </p:par>
                        <p:par>
                          <p:cTn id="59" fill="hold">
                            <p:stCondLst>
                              <p:cond delay="6500"/>
                            </p:stCondLst>
                            <p:childTnLst>
                              <p:par>
                                <p:cTn id="60" presetID="22" presetClass="entr" presetSubtype="1" fill="hold" grpId="0" nodeType="after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wipe(up)">
                                      <p:cBhvr>
                                        <p:cTn id="62" dur="500"/>
                                        <p:tgtEl>
                                          <p:spTgt spid="56"/>
                                        </p:tgtEl>
                                      </p:cBhvr>
                                    </p:animEffect>
                                  </p:childTnLst>
                                </p:cTn>
                              </p:par>
                            </p:childTnLst>
                          </p:cTn>
                        </p:par>
                        <p:par>
                          <p:cTn id="63" fill="hold">
                            <p:stCondLst>
                              <p:cond delay="7000"/>
                            </p:stCondLst>
                            <p:childTnLst>
                              <p:par>
                                <p:cTn id="64" presetID="16" presetClass="entr" presetSubtype="37" fill="hold" grpId="0" nodeType="after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barn(outVertical)">
                                      <p:cBhvr>
                                        <p:cTn id="66" dur="500"/>
                                        <p:tgtEl>
                                          <p:spTgt spid="57"/>
                                        </p:tgtEl>
                                      </p:cBhvr>
                                    </p:animEffect>
                                  </p:childTnLst>
                                </p:cTn>
                              </p:par>
                            </p:childTnLst>
                          </p:cTn>
                        </p:par>
                        <p:par>
                          <p:cTn id="67" fill="hold">
                            <p:stCondLst>
                              <p:cond delay="7500"/>
                            </p:stCondLst>
                            <p:childTnLst>
                              <p:par>
                                <p:cTn id="68" presetID="10" presetClass="entr" presetSubtype="0"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fade">
                                      <p:cBhvr>
                                        <p:cTn id="70" dur="500"/>
                                        <p:tgtEl>
                                          <p:spTgt spid="55"/>
                                        </p:tgtEl>
                                      </p:cBhvr>
                                    </p:animEffect>
                                  </p:childTnLst>
                                </p:cTn>
                              </p:par>
                            </p:childTnLst>
                          </p:cTn>
                        </p:par>
                        <p:par>
                          <p:cTn id="71" fill="hold">
                            <p:stCondLst>
                              <p:cond delay="8000"/>
                            </p:stCondLst>
                            <p:childTnLst>
                              <p:par>
                                <p:cTn id="72" presetID="22" presetClass="entr" presetSubtype="1"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up)">
                                      <p:cBhvr>
                                        <p:cTn id="74" dur="500"/>
                                        <p:tgtEl>
                                          <p:spTgt spid="35"/>
                                        </p:tgtEl>
                                      </p:cBhvr>
                                    </p:animEffect>
                                  </p:childTnLst>
                                </p:cTn>
                              </p:par>
                            </p:childTnLst>
                          </p:cTn>
                        </p:par>
                        <p:par>
                          <p:cTn id="75" fill="hold">
                            <p:stCondLst>
                              <p:cond delay="8500"/>
                            </p:stCondLst>
                            <p:childTnLst>
                              <p:par>
                                <p:cTn id="76" presetID="14" presetClass="entr" presetSubtype="10" fill="hold"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randombar(horizontal)">
                                      <p:cBhvr>
                                        <p:cTn id="78" dur="500"/>
                                        <p:tgtEl>
                                          <p:spTgt spid="48"/>
                                        </p:tgtEl>
                                      </p:cBhvr>
                                    </p:animEffect>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wipe(up)">
                                      <p:cBhvr>
                                        <p:cTn id="82" dur="500"/>
                                        <p:tgtEl>
                                          <p:spTgt spid="59"/>
                                        </p:tgtEl>
                                      </p:cBhvr>
                                    </p:animEffect>
                                  </p:childTnLst>
                                </p:cTn>
                              </p:par>
                            </p:childTnLst>
                          </p:cTn>
                        </p:par>
                        <p:par>
                          <p:cTn id="83" fill="hold">
                            <p:stCondLst>
                              <p:cond delay="9500"/>
                            </p:stCondLst>
                            <p:childTnLst>
                              <p:par>
                                <p:cTn id="84" presetID="16" presetClass="entr" presetSubtype="37" fill="hold" grpId="0" nodeType="after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barn(outVertical)">
                                      <p:cBhvr>
                                        <p:cTn id="86" dur="500"/>
                                        <p:tgtEl>
                                          <p:spTgt spid="60"/>
                                        </p:tgtEl>
                                      </p:cBhvr>
                                    </p:animEffect>
                                  </p:childTnLst>
                                </p:cTn>
                              </p:par>
                            </p:childTnLst>
                          </p:cTn>
                        </p:par>
                        <p:par>
                          <p:cTn id="87" fill="hold">
                            <p:stCondLst>
                              <p:cond delay="10000"/>
                            </p:stCondLst>
                            <p:childTnLst>
                              <p:par>
                                <p:cTn id="88" presetID="10" presetClass="entr" presetSubtype="0" fill="hold" grpId="0" nodeType="afterEffect">
                                  <p:stCondLst>
                                    <p:cond delay="0"/>
                                  </p:stCondLst>
                                  <p:childTnLst>
                                    <p:set>
                                      <p:cBhvr>
                                        <p:cTn id="89" dur="1" fill="hold">
                                          <p:stCondLst>
                                            <p:cond delay="0"/>
                                          </p:stCondLst>
                                        </p:cTn>
                                        <p:tgtEl>
                                          <p:spTgt spid="58"/>
                                        </p:tgtEl>
                                        <p:attrNameLst>
                                          <p:attrName>style.visibility</p:attrName>
                                        </p:attrNameLst>
                                      </p:cBhvr>
                                      <p:to>
                                        <p:strVal val="visible"/>
                                      </p:to>
                                    </p:set>
                                    <p:animEffect transition="in" filter="fade">
                                      <p:cBhvr>
                                        <p:cTn id="90" dur="500"/>
                                        <p:tgtEl>
                                          <p:spTgt spid="58"/>
                                        </p:tgtEl>
                                      </p:cBhvr>
                                    </p:animEffect>
                                  </p:childTnLst>
                                </p:cTn>
                              </p:par>
                            </p:childTnLst>
                          </p:cTn>
                        </p:par>
                        <p:par>
                          <p:cTn id="91" fill="hold">
                            <p:stCondLst>
                              <p:cond delay="10500"/>
                            </p:stCondLst>
                            <p:childTnLst>
                              <p:par>
                                <p:cTn id="92" presetID="22" presetClass="entr" presetSubtype="1" fill="hold" grpId="0" nodeType="after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wipe(up)">
                                      <p:cBhvr>
                                        <p:cTn id="9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4" grpId="0"/>
      <p:bldP spid="35" grpId="0"/>
      <p:bldP spid="40" grpId="0"/>
      <p:bldP spid="41" grpId="0"/>
      <p:bldP spid="42" grpId="0" animBg="1"/>
      <p:bldP spid="51" grpId="0" animBg="1"/>
      <p:bldP spid="2" grpId="0"/>
      <p:bldP spid="52" grpId="0" animBg="1"/>
      <p:bldP spid="53" grpId="0" animBg="1"/>
      <p:bldP spid="54" grpId="0"/>
      <p:bldP spid="55" grpId="0" animBg="1"/>
      <p:bldP spid="56" grpId="0" animBg="1"/>
      <p:bldP spid="57" grpId="0"/>
      <p:bldP spid="58" grpId="0" animBg="1"/>
      <p:bldP spid="59" grpId="0" animBg="1"/>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1393666" y="2296553"/>
            <a:ext cx="2386012" cy="238601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椭圆 6"/>
          <p:cNvSpPr/>
          <p:nvPr/>
        </p:nvSpPr>
        <p:spPr>
          <a:xfrm>
            <a:off x="1657111" y="2564942"/>
            <a:ext cx="1859122" cy="185912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2792" y="2967895"/>
            <a:ext cx="1747760" cy="1043328"/>
          </a:xfrm>
          <a:prstGeom prst="rect">
            <a:avLst/>
          </a:prstGeom>
        </p:spPr>
      </p:pic>
      <p:cxnSp>
        <p:nvCxnSpPr>
          <p:cNvPr id="9" name="直接连接符 8"/>
          <p:cNvCxnSpPr/>
          <p:nvPr/>
        </p:nvCxnSpPr>
        <p:spPr>
          <a:xfrm>
            <a:off x="4256391" y="2666669"/>
            <a:ext cx="0" cy="17573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5057773" y="3271334"/>
            <a:ext cx="4854836" cy="739889"/>
          </a:xfrm>
          <a:prstGeom prst="rect">
            <a:avLst/>
          </a:prstGeom>
          <a:noFill/>
          <a:ln w="38100">
            <a:solidFill>
              <a:srgbClr val="B829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p:nvSpPr>
        <p:spPr>
          <a:xfrm>
            <a:off x="5832152" y="3368069"/>
            <a:ext cx="3760966" cy="553998"/>
          </a:xfrm>
          <a:prstGeom prst="rect">
            <a:avLst/>
          </a:prstGeom>
          <a:noFill/>
          <a:effectLst/>
          <a:scene3d>
            <a:camera prst="orthographicFront">
              <a:rot lat="0" lon="0" rev="0"/>
            </a:camera>
            <a:lightRig rig="threePt" dir="t"/>
          </a:scene3d>
          <a:sp3d/>
        </p:spPr>
        <p:txBody>
          <a:bodyPr wrap="none" rtlCol="0">
            <a:spAutoFit/>
            <a:sp3d>
              <a:contourClr>
                <a:schemeClr val="bg1"/>
              </a:contourClr>
            </a:sp3d>
          </a:bodyPr>
          <a:lstStyle>
            <a:defPPr>
              <a:defRPr lang="zh-CN"/>
            </a:defPPr>
            <a:lvl1pPr marR="0" lvl="0" indent="0" fontAlgn="auto">
              <a:lnSpc>
                <a:spcPct val="100000"/>
              </a:lnSpc>
              <a:spcBef>
                <a:spcPts val="0"/>
              </a:spcBef>
              <a:spcAft>
                <a:spcPts val="0"/>
              </a:spcAft>
              <a:buClrTx/>
              <a:buSzTx/>
              <a:buFontTx/>
              <a:buNone/>
              <a:defRPr kumimoji="0" sz="3200" b="0" i="0" u="none" strike="noStrike" cap="none" spc="0" normalizeH="0" baseline="0">
                <a:ln w="0"/>
                <a:solidFill>
                  <a:srgbClr val="B82927"/>
                </a:solidFill>
                <a:effectLst>
                  <a:outerShdw blurRad="50800" dist="38100" dir="2700000" algn="tl" rotWithShape="0">
                    <a:prstClr val="black">
                      <a:alpha val="40000"/>
                    </a:prstClr>
                  </a:outerShdw>
                  <a:reflection blurRad="6350" stA="53000" endA="300" endPos="35500" dir="5400000" sy="-90000" algn="bl" rotWithShape="0"/>
                </a:effectLst>
                <a:uLnTx/>
                <a:uFillTx/>
                <a:latin typeface="方正大黑简体" panose="02010601030101010101" pitchFamily="65" charset="-122"/>
                <a:ea typeface="方正大黑简体" panose="02010601030101010101" pitchFamily="65" charset="-122"/>
                <a:cs typeface="Segoe UI Black" panose="020B0A02040204020203" pitchFamily="34" charset="0"/>
              </a:defRPr>
            </a:lvl1pPr>
          </a:lstStyle>
          <a:p>
            <a:r>
              <a:rPr lang="zh-CN" altLang="en-US" sz="3000" dirty="0"/>
              <a:t> 历年法制宣传日主题</a:t>
            </a:r>
          </a:p>
        </p:txBody>
      </p:sp>
      <p:sp>
        <p:nvSpPr>
          <p:cNvPr id="12" name="矩形 11"/>
          <p:cNvSpPr/>
          <p:nvPr/>
        </p:nvSpPr>
        <p:spPr>
          <a:xfrm>
            <a:off x="5057773" y="3271334"/>
            <a:ext cx="698365" cy="739889"/>
          </a:xfrm>
          <a:prstGeom prst="rect">
            <a:avLst/>
          </a:prstGeom>
          <a:solidFill>
            <a:srgbClr val="B82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p:cNvSpPr txBox="1"/>
          <p:nvPr/>
        </p:nvSpPr>
        <p:spPr>
          <a:xfrm>
            <a:off x="5133787" y="3368069"/>
            <a:ext cx="66556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w="0"/>
                <a:solidFill>
                  <a:schemeClr val="bg1"/>
                </a:solidFill>
                <a:effectLst>
                  <a:outerShdw blurRad="50800" dist="38100" dir="2700000" algn="tl" rotWithShape="0">
                    <a:prstClr val="black">
                      <a:alpha val="40000"/>
                    </a:prstClr>
                  </a:outerShdw>
                  <a:reflection blurRad="6350" stA="53000" endA="300" endPos="35500" dir="5400000" sy="-90000" algn="bl" rotWithShape="0"/>
                </a:effectLst>
                <a:uLnTx/>
                <a:uFillTx/>
                <a:latin typeface="方正大黑简体" panose="02010601030101010101" pitchFamily="65" charset="-122"/>
                <a:ea typeface="方正大黑简体" panose="02010601030101010101" pitchFamily="65" charset="-122"/>
                <a:cs typeface="Segoe UI Black" panose="020B0A02040204020203" pitchFamily="34" charset="0"/>
              </a:rPr>
              <a:t>04</a:t>
            </a:r>
            <a:endParaRPr kumimoji="0" lang="zh-CN" altLang="en-US" sz="3200" b="0" i="0" u="none" strike="noStrike" kern="1200" cap="none" spc="0" normalizeH="0" baseline="0" noProof="0" dirty="0">
              <a:ln>
                <a:noFill/>
              </a:ln>
              <a:solidFill>
                <a:schemeClr val="bg1"/>
              </a:solidFill>
              <a:effectLst/>
              <a:uLnTx/>
              <a:uFillTx/>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2000"/>
                            </p:stCondLst>
                            <p:childTnLst>
                              <p:par>
                                <p:cTn id="9" presetID="16" presetClass="entr" presetSubtype="4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Horizontal)">
                                      <p:cBhvr>
                                        <p:cTn id="11" dur="500"/>
                                        <p:tgtEl>
                                          <p:spTgt spid="7"/>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3000"/>
                            </p:stCondLst>
                            <p:childTnLst>
                              <p:par>
                                <p:cTn id="17" presetID="47"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4500"/>
                            </p:stCondLst>
                            <p:childTnLst>
                              <p:par>
                                <p:cTn id="27" presetID="2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50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5500"/>
                            </p:stCondLst>
                            <p:childTnLst>
                              <p:par>
                                <p:cTn id="35" presetID="2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p:bldP spid="12" grpId="0" animBg="1"/>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a:srcRect/>
          <a:stretch>
            <a:fillRect/>
          </a:stretch>
        </a:blipFill>
        <a:effectLst/>
      </p:bgPr>
    </p:bg>
    <p:spTree>
      <p:nvGrpSpPr>
        <p:cNvPr id="1" name=""/>
        <p:cNvGrpSpPr/>
        <p:nvPr/>
      </p:nvGrpSpPr>
      <p:grpSpPr>
        <a:xfrm>
          <a:off x="0" y="0"/>
          <a:ext cx="0" cy="0"/>
          <a:chOff x="0" y="0"/>
          <a:chExt cx="0" cy="0"/>
        </a:xfrm>
      </p:grpSpPr>
      <p:sp>
        <p:nvSpPr>
          <p:cNvPr id="101" name="空心弧 100"/>
          <p:cNvSpPr/>
          <p:nvPr/>
        </p:nvSpPr>
        <p:spPr>
          <a:xfrm>
            <a:off x="9689727" y="3152647"/>
            <a:ext cx="710078" cy="710078"/>
          </a:xfrm>
          <a:prstGeom prst="blockArc">
            <a:avLst>
              <a:gd name="adj1" fmla="val 10800000"/>
              <a:gd name="adj2" fmla="val 0"/>
              <a:gd name="adj3" fmla="val 49342"/>
            </a:avLst>
          </a:prstGeom>
          <a:solidFill>
            <a:srgbClr val="AC2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0" name="空心弧 99"/>
          <p:cNvSpPr/>
          <p:nvPr/>
        </p:nvSpPr>
        <p:spPr>
          <a:xfrm flipV="1">
            <a:off x="8986877" y="3147484"/>
            <a:ext cx="710078" cy="710078"/>
          </a:xfrm>
          <a:prstGeom prst="blockArc">
            <a:avLst>
              <a:gd name="adj1" fmla="val 10800000"/>
              <a:gd name="adj2" fmla="val 0"/>
              <a:gd name="adj3" fmla="val 49342"/>
            </a:avLst>
          </a:prstGeom>
          <a:solidFill>
            <a:srgbClr val="FB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7" name="空心弧 96"/>
          <p:cNvSpPr/>
          <p:nvPr/>
        </p:nvSpPr>
        <p:spPr>
          <a:xfrm>
            <a:off x="6886708" y="3147484"/>
            <a:ext cx="710078" cy="710078"/>
          </a:xfrm>
          <a:prstGeom prst="blockArc">
            <a:avLst>
              <a:gd name="adj1" fmla="val 10800000"/>
              <a:gd name="adj2" fmla="val 0"/>
              <a:gd name="adj3" fmla="val 49342"/>
            </a:avLst>
          </a:prstGeom>
          <a:solidFill>
            <a:srgbClr val="AC2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7" name="空心弧 56"/>
          <p:cNvSpPr/>
          <p:nvPr/>
        </p:nvSpPr>
        <p:spPr>
          <a:xfrm>
            <a:off x="4043549" y="3144501"/>
            <a:ext cx="710078" cy="710078"/>
          </a:xfrm>
          <a:prstGeom prst="blockArc">
            <a:avLst>
              <a:gd name="adj1" fmla="val 10800000"/>
              <a:gd name="adj2" fmla="val 0"/>
              <a:gd name="adj3" fmla="val 49342"/>
            </a:avLst>
          </a:prstGeom>
          <a:solidFill>
            <a:srgbClr val="AC2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6" name="文本框 45"/>
          <p:cNvSpPr txBox="1"/>
          <p:nvPr/>
        </p:nvSpPr>
        <p:spPr>
          <a:xfrm>
            <a:off x="3786208" y="125571"/>
            <a:ext cx="4339650" cy="646331"/>
          </a:xfrm>
          <a:prstGeom prst="rect">
            <a:avLst/>
          </a:prstGeom>
          <a:noFill/>
          <a:effectLst/>
          <a:scene3d>
            <a:camera prst="orthographicFront">
              <a:rot lat="0" lon="0" rev="0"/>
            </a:camera>
            <a:lightRig rig="threePt" dir="t"/>
          </a:scene3d>
          <a:sp3d/>
        </p:spPr>
        <p:txBody>
          <a:bodyPr wrap="none" rtlCol="0">
            <a:spAutoFit/>
            <a:sp3d>
              <a:contourClr>
                <a:schemeClr val="bg1"/>
              </a:contourClr>
            </a:sp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w="0"/>
                <a:solidFill>
                  <a:srgbClr val="595959"/>
                </a:solidFill>
                <a:effectLst>
                  <a:reflection blurRad="6350" stA="53000" endA="300" endPos="35500" dir="5400000" sy="-90000" algn="bl" rotWithShape="0"/>
                </a:effectLst>
                <a:uLnTx/>
                <a:uFillTx/>
                <a:latin typeface="华文行楷" panose="02010800040101010101" pitchFamily="2" charset="-122"/>
                <a:ea typeface="华文行楷" panose="02010800040101010101" pitchFamily="2" charset="-122"/>
                <a:cs typeface="Segoe UI Black" panose="020B0A02040204020203" pitchFamily="34" charset="0"/>
              </a:rPr>
              <a:t>历年法制宣传日主题</a:t>
            </a:r>
          </a:p>
        </p:txBody>
      </p:sp>
      <p:cxnSp>
        <p:nvCxnSpPr>
          <p:cNvPr id="5" name="直接连接符 4"/>
          <p:cNvCxnSpPr/>
          <p:nvPr/>
        </p:nvCxnSpPr>
        <p:spPr>
          <a:xfrm>
            <a:off x="666750" y="3502524"/>
            <a:ext cx="10402378" cy="0"/>
          </a:xfrm>
          <a:prstGeom prst="line">
            <a:avLst/>
          </a:prstGeom>
          <a:ln w="25400">
            <a:solidFill>
              <a:srgbClr val="AC2521"/>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空心弧 6"/>
          <p:cNvSpPr/>
          <p:nvPr/>
        </p:nvSpPr>
        <p:spPr>
          <a:xfrm>
            <a:off x="1193800" y="3147485"/>
            <a:ext cx="710078" cy="710078"/>
          </a:xfrm>
          <a:prstGeom prst="blockArc">
            <a:avLst>
              <a:gd name="adj1" fmla="val 10800000"/>
              <a:gd name="adj2" fmla="val 0"/>
              <a:gd name="adj3" fmla="val 49342"/>
            </a:avLst>
          </a:prstGeom>
          <a:solidFill>
            <a:srgbClr val="AC2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7" name="矩形 16"/>
          <p:cNvSpPr/>
          <p:nvPr/>
        </p:nvSpPr>
        <p:spPr>
          <a:xfrm>
            <a:off x="1224760" y="3208378"/>
            <a:ext cx="69121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2001</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5" name="矩形 74"/>
          <p:cNvSpPr/>
          <p:nvPr/>
        </p:nvSpPr>
        <p:spPr>
          <a:xfrm>
            <a:off x="4064143" y="3233718"/>
            <a:ext cx="69121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2005</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9" name="矩形 78"/>
          <p:cNvSpPr/>
          <p:nvPr/>
        </p:nvSpPr>
        <p:spPr>
          <a:xfrm>
            <a:off x="6952867" y="3225799"/>
            <a:ext cx="69121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2009</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2" name="矩形 81"/>
          <p:cNvSpPr/>
          <p:nvPr/>
        </p:nvSpPr>
        <p:spPr>
          <a:xfrm>
            <a:off x="9008482" y="3519009"/>
            <a:ext cx="69121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2012</a:t>
            </a:r>
            <a:endParaRPr kumimoji="0"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3" name="矩形 82"/>
          <p:cNvSpPr/>
          <p:nvPr/>
        </p:nvSpPr>
        <p:spPr>
          <a:xfrm>
            <a:off x="9738248" y="3225799"/>
            <a:ext cx="69121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2013</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9" name="矩形 18"/>
          <p:cNvSpPr/>
          <p:nvPr/>
        </p:nvSpPr>
        <p:spPr>
          <a:xfrm rot="17643769">
            <a:off x="874848" y="1928488"/>
            <a:ext cx="203132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增强宪法观念，推进</a:t>
            </a:r>
            <a:endPar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依法治国</a:t>
            </a:r>
          </a:p>
        </p:txBody>
      </p:sp>
      <p:sp>
        <p:nvSpPr>
          <p:cNvPr id="84" name="矩形 83"/>
          <p:cNvSpPr/>
          <p:nvPr/>
        </p:nvSpPr>
        <p:spPr>
          <a:xfrm rot="17643769">
            <a:off x="2277256" y="4469590"/>
            <a:ext cx="203132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弘扬宪法精神，增强</a:t>
            </a:r>
            <a:endPar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法制观念</a:t>
            </a:r>
          </a:p>
        </p:txBody>
      </p:sp>
      <p:sp>
        <p:nvSpPr>
          <p:cNvPr id="85" name="矩形 84"/>
          <p:cNvSpPr/>
          <p:nvPr/>
        </p:nvSpPr>
        <p:spPr>
          <a:xfrm rot="17643769">
            <a:off x="5154338" y="1792659"/>
            <a:ext cx="203132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弘扬法治精神，推进</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依法治国</a:t>
            </a:r>
          </a:p>
        </p:txBody>
      </p:sp>
      <p:sp>
        <p:nvSpPr>
          <p:cNvPr id="86" name="矩形 85"/>
          <p:cNvSpPr/>
          <p:nvPr/>
        </p:nvSpPr>
        <p:spPr>
          <a:xfrm rot="17643769">
            <a:off x="6658382" y="4474932"/>
            <a:ext cx="203132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弘扬法治精神，促进</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社会和谐</a:t>
            </a:r>
          </a:p>
        </p:txBody>
      </p:sp>
      <p:sp>
        <p:nvSpPr>
          <p:cNvPr id="87" name="矩形 86"/>
          <p:cNvSpPr/>
          <p:nvPr/>
        </p:nvSpPr>
        <p:spPr>
          <a:xfrm rot="17643769">
            <a:off x="9492023" y="1928488"/>
            <a:ext cx="2031325"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大力弘扬法治精神，</a:t>
            </a:r>
            <a:endPar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共筑伟大中国梦</a:t>
            </a:r>
          </a:p>
        </p:txBody>
      </p:sp>
      <p:sp>
        <p:nvSpPr>
          <p:cNvPr id="88" name="矩形 87"/>
          <p:cNvSpPr/>
          <p:nvPr/>
        </p:nvSpPr>
        <p:spPr>
          <a:xfrm rot="17643769">
            <a:off x="678203" y="4432275"/>
            <a:ext cx="2031325" cy="584775"/>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学习宣传宪法，推进</a:t>
            </a:r>
            <a:endPar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民主法制建设</a:t>
            </a:r>
          </a:p>
        </p:txBody>
      </p:sp>
      <p:sp>
        <p:nvSpPr>
          <p:cNvPr id="89" name="矩形 88"/>
          <p:cNvSpPr/>
          <p:nvPr/>
        </p:nvSpPr>
        <p:spPr>
          <a:xfrm rot="17643769">
            <a:off x="2367363" y="2007677"/>
            <a:ext cx="2031325" cy="33855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依法治国，执政为民</a:t>
            </a:r>
          </a:p>
        </p:txBody>
      </p:sp>
      <p:sp>
        <p:nvSpPr>
          <p:cNvPr id="90" name="矩形 89"/>
          <p:cNvSpPr/>
          <p:nvPr/>
        </p:nvSpPr>
        <p:spPr>
          <a:xfrm rot="17643769">
            <a:off x="3819539" y="1928488"/>
            <a:ext cx="2031325" cy="584775"/>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弘扬宪法精神，构建</a:t>
            </a:r>
            <a:endPar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和谐社会</a:t>
            </a:r>
          </a:p>
        </p:txBody>
      </p:sp>
      <p:sp>
        <p:nvSpPr>
          <p:cNvPr id="91" name="矩形 90"/>
          <p:cNvSpPr/>
          <p:nvPr/>
        </p:nvSpPr>
        <p:spPr>
          <a:xfrm rot="17643769">
            <a:off x="3483884" y="4619630"/>
            <a:ext cx="2441695" cy="584775"/>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落实‘五五’普法规划，</a:t>
            </a:r>
            <a:endPar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促进和谐社会建设</a:t>
            </a:r>
          </a:p>
        </p:txBody>
      </p:sp>
      <p:sp>
        <p:nvSpPr>
          <p:cNvPr id="92" name="矩形 91"/>
          <p:cNvSpPr/>
          <p:nvPr/>
        </p:nvSpPr>
        <p:spPr>
          <a:xfrm rot="17643769">
            <a:off x="5132702" y="4514845"/>
            <a:ext cx="2031325" cy="584775"/>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弘扬法治精神，服务</a:t>
            </a:r>
            <a:endPar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科学发展</a:t>
            </a:r>
          </a:p>
        </p:txBody>
      </p:sp>
      <p:sp>
        <p:nvSpPr>
          <p:cNvPr id="93" name="矩形 92"/>
          <p:cNvSpPr/>
          <p:nvPr/>
        </p:nvSpPr>
        <p:spPr>
          <a:xfrm rot="17643769">
            <a:off x="6718095" y="1681428"/>
            <a:ext cx="2441695" cy="584775"/>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加强法制宣传教育，服务</a:t>
            </a:r>
            <a:endPar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经济社会发展</a:t>
            </a:r>
          </a:p>
        </p:txBody>
      </p:sp>
      <p:sp>
        <p:nvSpPr>
          <p:cNvPr id="94" name="矩形 93"/>
          <p:cNvSpPr/>
          <p:nvPr/>
        </p:nvSpPr>
        <p:spPr>
          <a:xfrm rot="17643769">
            <a:off x="8121068" y="1718074"/>
            <a:ext cx="2441695" cy="584775"/>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深入学习宣传宪法，大力</a:t>
            </a:r>
            <a:endPar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弘扬法治精神</a:t>
            </a:r>
          </a:p>
        </p:txBody>
      </p:sp>
      <p:sp>
        <p:nvSpPr>
          <p:cNvPr id="95" name="矩形 94"/>
          <p:cNvSpPr/>
          <p:nvPr/>
        </p:nvSpPr>
        <p:spPr>
          <a:xfrm rot="17643769">
            <a:off x="7990866" y="4501910"/>
            <a:ext cx="2031325" cy="584775"/>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弘扬宪法精神，服务</a:t>
            </a:r>
          </a:p>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科学发展</a:t>
            </a:r>
          </a:p>
        </p:txBody>
      </p:sp>
      <p:sp>
        <p:nvSpPr>
          <p:cNvPr id="54" name="空心弧 53"/>
          <p:cNvSpPr/>
          <p:nvPr/>
        </p:nvSpPr>
        <p:spPr>
          <a:xfrm flipV="1">
            <a:off x="1912479" y="3141603"/>
            <a:ext cx="710078" cy="710078"/>
          </a:xfrm>
          <a:prstGeom prst="blockArc">
            <a:avLst>
              <a:gd name="adj1" fmla="val 10800000"/>
              <a:gd name="adj2" fmla="val 0"/>
              <a:gd name="adj3" fmla="val 49342"/>
            </a:avLst>
          </a:prstGeom>
          <a:solidFill>
            <a:srgbClr val="FB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 name="矩形 17"/>
          <p:cNvSpPr/>
          <p:nvPr/>
        </p:nvSpPr>
        <p:spPr>
          <a:xfrm>
            <a:off x="1924816" y="3460582"/>
            <a:ext cx="69121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2002</a:t>
            </a:r>
            <a:endParaRPr kumimoji="0"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5" name="空心弧 54"/>
          <p:cNvSpPr/>
          <p:nvPr/>
        </p:nvSpPr>
        <p:spPr>
          <a:xfrm>
            <a:off x="2629414" y="3147485"/>
            <a:ext cx="710078" cy="710078"/>
          </a:xfrm>
          <a:prstGeom prst="blockArc">
            <a:avLst>
              <a:gd name="adj1" fmla="val 10800000"/>
              <a:gd name="adj2" fmla="val 0"/>
              <a:gd name="adj3" fmla="val 49342"/>
            </a:avLst>
          </a:prstGeom>
          <a:solidFill>
            <a:srgbClr val="AC2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3" name="矩形 72"/>
          <p:cNvSpPr/>
          <p:nvPr/>
        </p:nvSpPr>
        <p:spPr>
          <a:xfrm>
            <a:off x="2723336" y="3236723"/>
            <a:ext cx="69121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2003</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6" name="空心弧 55"/>
          <p:cNvSpPr/>
          <p:nvPr/>
        </p:nvSpPr>
        <p:spPr>
          <a:xfrm flipV="1">
            <a:off x="3340658" y="3128560"/>
            <a:ext cx="710078" cy="710078"/>
          </a:xfrm>
          <a:prstGeom prst="blockArc">
            <a:avLst>
              <a:gd name="adj1" fmla="val 10800000"/>
              <a:gd name="adj2" fmla="val 0"/>
              <a:gd name="adj3" fmla="val 49342"/>
            </a:avLst>
          </a:prstGeom>
          <a:solidFill>
            <a:srgbClr val="FB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4" name="矩形 73"/>
          <p:cNvSpPr/>
          <p:nvPr/>
        </p:nvSpPr>
        <p:spPr>
          <a:xfrm>
            <a:off x="3371935" y="3437975"/>
            <a:ext cx="69121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2004</a:t>
            </a:r>
            <a:endParaRPr kumimoji="0"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8" name="空心弧 57"/>
          <p:cNvSpPr/>
          <p:nvPr/>
        </p:nvSpPr>
        <p:spPr>
          <a:xfrm flipV="1">
            <a:off x="4749973" y="3151078"/>
            <a:ext cx="710078" cy="710078"/>
          </a:xfrm>
          <a:prstGeom prst="blockArc">
            <a:avLst>
              <a:gd name="adj1" fmla="val 10800000"/>
              <a:gd name="adj2" fmla="val 0"/>
              <a:gd name="adj3" fmla="val 49342"/>
            </a:avLst>
          </a:prstGeom>
          <a:solidFill>
            <a:srgbClr val="FB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6" name="矩形 75"/>
          <p:cNvSpPr/>
          <p:nvPr/>
        </p:nvSpPr>
        <p:spPr>
          <a:xfrm>
            <a:off x="4776546" y="3513348"/>
            <a:ext cx="69121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2006</a:t>
            </a:r>
            <a:endParaRPr kumimoji="0"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9" name="空心弧 58"/>
          <p:cNvSpPr/>
          <p:nvPr/>
        </p:nvSpPr>
        <p:spPr>
          <a:xfrm>
            <a:off x="5457127" y="3147484"/>
            <a:ext cx="710078" cy="710078"/>
          </a:xfrm>
          <a:prstGeom prst="blockArc">
            <a:avLst>
              <a:gd name="adj1" fmla="val 10800000"/>
              <a:gd name="adj2" fmla="val 0"/>
              <a:gd name="adj3" fmla="val 49342"/>
            </a:avLst>
          </a:prstGeom>
          <a:solidFill>
            <a:srgbClr val="AC2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7" name="矩形 76"/>
          <p:cNvSpPr/>
          <p:nvPr/>
        </p:nvSpPr>
        <p:spPr>
          <a:xfrm>
            <a:off x="5516895" y="3233718"/>
            <a:ext cx="69121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2007</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6" name="空心弧 95"/>
          <p:cNvSpPr/>
          <p:nvPr/>
        </p:nvSpPr>
        <p:spPr>
          <a:xfrm flipV="1">
            <a:off x="6163516" y="3128560"/>
            <a:ext cx="710078" cy="710078"/>
          </a:xfrm>
          <a:prstGeom prst="blockArc">
            <a:avLst>
              <a:gd name="adj1" fmla="val 10800000"/>
              <a:gd name="adj2" fmla="val 0"/>
              <a:gd name="adj3" fmla="val 49342"/>
            </a:avLst>
          </a:prstGeom>
          <a:solidFill>
            <a:srgbClr val="FB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8" name="矩形 77"/>
          <p:cNvSpPr/>
          <p:nvPr/>
        </p:nvSpPr>
        <p:spPr>
          <a:xfrm>
            <a:off x="6186716" y="3494742"/>
            <a:ext cx="69121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2008</a:t>
            </a:r>
            <a:endParaRPr kumimoji="0"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8" name="空心弧 97"/>
          <p:cNvSpPr/>
          <p:nvPr/>
        </p:nvSpPr>
        <p:spPr>
          <a:xfrm flipV="1">
            <a:off x="7583904" y="3133957"/>
            <a:ext cx="710078" cy="710078"/>
          </a:xfrm>
          <a:prstGeom prst="blockArc">
            <a:avLst>
              <a:gd name="adj1" fmla="val 10800000"/>
              <a:gd name="adj2" fmla="val 0"/>
              <a:gd name="adj3" fmla="val 49342"/>
            </a:avLst>
          </a:prstGeom>
          <a:solidFill>
            <a:srgbClr val="FBB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0" name="矩形 79"/>
          <p:cNvSpPr/>
          <p:nvPr/>
        </p:nvSpPr>
        <p:spPr>
          <a:xfrm>
            <a:off x="7608324" y="3508769"/>
            <a:ext cx="69121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2010</a:t>
            </a:r>
            <a:endParaRPr kumimoji="0"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9" name="空心弧 98"/>
          <p:cNvSpPr/>
          <p:nvPr/>
        </p:nvSpPr>
        <p:spPr>
          <a:xfrm>
            <a:off x="8281299" y="3151078"/>
            <a:ext cx="710078" cy="710078"/>
          </a:xfrm>
          <a:prstGeom prst="blockArc">
            <a:avLst>
              <a:gd name="adj1" fmla="val 10800000"/>
              <a:gd name="adj2" fmla="val 0"/>
              <a:gd name="adj3" fmla="val 49342"/>
            </a:avLst>
          </a:prstGeom>
          <a:solidFill>
            <a:srgbClr val="AC2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1" name="矩形 80"/>
          <p:cNvSpPr/>
          <p:nvPr/>
        </p:nvSpPr>
        <p:spPr>
          <a:xfrm>
            <a:off x="8297991" y="3194678"/>
            <a:ext cx="691215"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2011</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cxnSp>
        <p:nvCxnSpPr>
          <p:cNvPr id="49" name="直接连接符 48"/>
          <p:cNvCxnSpPr/>
          <p:nvPr/>
        </p:nvCxnSpPr>
        <p:spPr>
          <a:xfrm>
            <a:off x="2232620" y="431536"/>
            <a:ext cx="1503666"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8117459" y="431536"/>
            <a:ext cx="1514475"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wipe(left)">
                                      <p:cBhvr>
                                        <p:cTn id="14" dur="500"/>
                                        <p:tgtEl>
                                          <p:spTgt spid="46"/>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par>
                          <p:cTn id="26" fill="hold">
                            <p:stCondLst>
                              <p:cond delay="2000"/>
                            </p:stCondLst>
                            <p:childTnLst>
                              <p:par>
                                <p:cTn id="27" presetID="47"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fade">
                                      <p:cBhvr>
                                        <p:cTn id="42" dur="1000"/>
                                        <p:tgtEl>
                                          <p:spTgt spid="88"/>
                                        </p:tgtEl>
                                      </p:cBhvr>
                                    </p:animEffect>
                                    <p:anim calcmode="lin" valueType="num">
                                      <p:cBhvr>
                                        <p:cTn id="43" dur="1000" fill="hold"/>
                                        <p:tgtEl>
                                          <p:spTgt spid="88"/>
                                        </p:tgtEl>
                                        <p:attrNameLst>
                                          <p:attrName>ppt_x</p:attrName>
                                        </p:attrNameLst>
                                      </p:cBhvr>
                                      <p:tavLst>
                                        <p:tav tm="0">
                                          <p:val>
                                            <p:strVal val="#ppt_x"/>
                                          </p:val>
                                        </p:tav>
                                        <p:tav tm="100000">
                                          <p:val>
                                            <p:strVal val="#ppt_x"/>
                                          </p:val>
                                        </p:tav>
                                      </p:tavLst>
                                    </p:anim>
                                    <p:anim calcmode="lin" valueType="num">
                                      <p:cBhvr>
                                        <p:cTn id="44" dur="1000" fill="hold"/>
                                        <p:tgtEl>
                                          <p:spTgt spid="8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500"/>
                                        <p:tgtEl>
                                          <p:spTgt spid="5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fade">
                                      <p:cBhvr>
                                        <p:cTn id="51" dur="500"/>
                                        <p:tgtEl>
                                          <p:spTgt spid="73"/>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fade">
                                      <p:cBhvr>
                                        <p:cTn id="55" dur="1000"/>
                                        <p:tgtEl>
                                          <p:spTgt spid="89"/>
                                        </p:tgtEl>
                                      </p:cBhvr>
                                    </p:animEffect>
                                    <p:anim calcmode="lin" valueType="num">
                                      <p:cBhvr>
                                        <p:cTn id="56" dur="1000" fill="hold"/>
                                        <p:tgtEl>
                                          <p:spTgt spid="89"/>
                                        </p:tgtEl>
                                        <p:attrNameLst>
                                          <p:attrName>ppt_x</p:attrName>
                                        </p:attrNameLst>
                                      </p:cBhvr>
                                      <p:tavLst>
                                        <p:tav tm="0">
                                          <p:val>
                                            <p:strVal val="#ppt_x"/>
                                          </p:val>
                                        </p:tav>
                                        <p:tav tm="100000">
                                          <p:val>
                                            <p:strVal val="#ppt_x"/>
                                          </p:val>
                                        </p:tav>
                                      </p:tavLst>
                                    </p:anim>
                                    <p:anim calcmode="lin" valueType="num">
                                      <p:cBhvr>
                                        <p:cTn id="57" dur="1000" fill="hold"/>
                                        <p:tgtEl>
                                          <p:spTgt spid="89"/>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fade">
                                      <p:cBhvr>
                                        <p:cTn id="61" dur="500"/>
                                        <p:tgtEl>
                                          <p:spTgt spid="5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4"/>
                                        </p:tgtEl>
                                        <p:attrNameLst>
                                          <p:attrName>style.visibility</p:attrName>
                                        </p:attrNameLst>
                                      </p:cBhvr>
                                      <p:to>
                                        <p:strVal val="visible"/>
                                      </p:to>
                                    </p:set>
                                    <p:animEffect transition="in" filter="fade">
                                      <p:cBhvr>
                                        <p:cTn id="64" dur="500"/>
                                        <p:tgtEl>
                                          <p:spTgt spid="74"/>
                                        </p:tgtEl>
                                      </p:cBhvr>
                                    </p:animEffect>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84"/>
                                        </p:tgtEl>
                                        <p:attrNameLst>
                                          <p:attrName>style.visibility</p:attrName>
                                        </p:attrNameLst>
                                      </p:cBhvr>
                                      <p:to>
                                        <p:strVal val="visible"/>
                                      </p:to>
                                    </p:set>
                                    <p:animEffect transition="in" filter="fade">
                                      <p:cBhvr>
                                        <p:cTn id="68" dur="1000"/>
                                        <p:tgtEl>
                                          <p:spTgt spid="84"/>
                                        </p:tgtEl>
                                      </p:cBhvr>
                                    </p:animEffect>
                                    <p:anim calcmode="lin" valueType="num">
                                      <p:cBhvr>
                                        <p:cTn id="69" dur="1000" fill="hold"/>
                                        <p:tgtEl>
                                          <p:spTgt spid="84"/>
                                        </p:tgtEl>
                                        <p:attrNameLst>
                                          <p:attrName>ppt_x</p:attrName>
                                        </p:attrNameLst>
                                      </p:cBhvr>
                                      <p:tavLst>
                                        <p:tav tm="0">
                                          <p:val>
                                            <p:strVal val="#ppt_x"/>
                                          </p:val>
                                        </p:tav>
                                        <p:tav tm="100000">
                                          <p:val>
                                            <p:strVal val="#ppt_x"/>
                                          </p:val>
                                        </p:tav>
                                      </p:tavLst>
                                    </p:anim>
                                    <p:anim calcmode="lin" valueType="num">
                                      <p:cBhvr>
                                        <p:cTn id="70" dur="1000" fill="hold"/>
                                        <p:tgtEl>
                                          <p:spTgt spid="84"/>
                                        </p:tgtEl>
                                        <p:attrNameLst>
                                          <p:attrName>ppt_y</p:attrName>
                                        </p:attrNameLst>
                                      </p:cBhvr>
                                      <p:tavLst>
                                        <p:tav tm="0">
                                          <p:val>
                                            <p:strVal val="#ppt_y+.1"/>
                                          </p:val>
                                        </p:tav>
                                        <p:tav tm="100000">
                                          <p:val>
                                            <p:strVal val="#ppt_y"/>
                                          </p:val>
                                        </p:tav>
                                      </p:tavLst>
                                    </p:anim>
                                  </p:childTnLst>
                                </p:cTn>
                              </p:par>
                            </p:childTnLst>
                          </p:cTn>
                        </p:par>
                        <p:par>
                          <p:cTn id="71" fill="hold">
                            <p:stCondLst>
                              <p:cond delay="7500"/>
                            </p:stCondLst>
                            <p:childTnLst>
                              <p:par>
                                <p:cTn id="72" presetID="10" presetClass="entr" presetSubtype="0"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fade">
                                      <p:cBhvr>
                                        <p:cTn id="74" dur="500"/>
                                        <p:tgtEl>
                                          <p:spTgt spid="5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fade">
                                      <p:cBhvr>
                                        <p:cTn id="77" dur="500"/>
                                        <p:tgtEl>
                                          <p:spTgt spid="75"/>
                                        </p:tgtEl>
                                      </p:cBhvr>
                                    </p:animEffect>
                                  </p:childTnLst>
                                </p:cTn>
                              </p:par>
                            </p:childTnLst>
                          </p:cTn>
                        </p:par>
                        <p:par>
                          <p:cTn id="78" fill="hold">
                            <p:stCondLst>
                              <p:cond delay="8000"/>
                            </p:stCondLst>
                            <p:childTnLst>
                              <p:par>
                                <p:cTn id="79" presetID="47" presetClass="entr" presetSubtype="0" fill="hold" grpId="0" nodeType="afterEffect">
                                  <p:stCondLst>
                                    <p:cond delay="0"/>
                                  </p:stCondLst>
                                  <p:childTnLst>
                                    <p:set>
                                      <p:cBhvr>
                                        <p:cTn id="80" dur="1" fill="hold">
                                          <p:stCondLst>
                                            <p:cond delay="0"/>
                                          </p:stCondLst>
                                        </p:cTn>
                                        <p:tgtEl>
                                          <p:spTgt spid="90"/>
                                        </p:tgtEl>
                                        <p:attrNameLst>
                                          <p:attrName>style.visibility</p:attrName>
                                        </p:attrNameLst>
                                      </p:cBhvr>
                                      <p:to>
                                        <p:strVal val="visible"/>
                                      </p:to>
                                    </p:set>
                                    <p:animEffect transition="in" filter="fade">
                                      <p:cBhvr>
                                        <p:cTn id="81" dur="1000"/>
                                        <p:tgtEl>
                                          <p:spTgt spid="90"/>
                                        </p:tgtEl>
                                      </p:cBhvr>
                                    </p:animEffect>
                                    <p:anim calcmode="lin" valueType="num">
                                      <p:cBhvr>
                                        <p:cTn id="82" dur="1000" fill="hold"/>
                                        <p:tgtEl>
                                          <p:spTgt spid="90"/>
                                        </p:tgtEl>
                                        <p:attrNameLst>
                                          <p:attrName>ppt_x</p:attrName>
                                        </p:attrNameLst>
                                      </p:cBhvr>
                                      <p:tavLst>
                                        <p:tav tm="0">
                                          <p:val>
                                            <p:strVal val="#ppt_x"/>
                                          </p:val>
                                        </p:tav>
                                        <p:tav tm="100000">
                                          <p:val>
                                            <p:strVal val="#ppt_x"/>
                                          </p:val>
                                        </p:tav>
                                      </p:tavLst>
                                    </p:anim>
                                    <p:anim calcmode="lin" valueType="num">
                                      <p:cBhvr>
                                        <p:cTn id="83" dur="1000" fill="hold"/>
                                        <p:tgtEl>
                                          <p:spTgt spid="90"/>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10" presetClass="entr" presetSubtype="0" fill="hold" grpId="0" nodeType="after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fade">
                                      <p:cBhvr>
                                        <p:cTn id="87" dur="500"/>
                                        <p:tgtEl>
                                          <p:spTgt spid="5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500"/>
                                        <p:tgtEl>
                                          <p:spTgt spid="76"/>
                                        </p:tgtEl>
                                      </p:cBhvr>
                                    </p:animEffect>
                                  </p:childTnLst>
                                </p:cTn>
                              </p:par>
                            </p:childTnLst>
                          </p:cTn>
                        </p:par>
                        <p:par>
                          <p:cTn id="91" fill="hold">
                            <p:stCondLst>
                              <p:cond delay="9500"/>
                            </p:stCondLst>
                            <p:childTnLst>
                              <p:par>
                                <p:cTn id="92" presetID="42" presetClass="entr" presetSubtype="0" fill="hold" grpId="0" nodeType="afterEffect">
                                  <p:stCondLst>
                                    <p:cond delay="0"/>
                                  </p:stCondLst>
                                  <p:childTnLst>
                                    <p:set>
                                      <p:cBhvr>
                                        <p:cTn id="93" dur="1" fill="hold">
                                          <p:stCondLst>
                                            <p:cond delay="0"/>
                                          </p:stCondLst>
                                        </p:cTn>
                                        <p:tgtEl>
                                          <p:spTgt spid="91"/>
                                        </p:tgtEl>
                                        <p:attrNameLst>
                                          <p:attrName>style.visibility</p:attrName>
                                        </p:attrNameLst>
                                      </p:cBhvr>
                                      <p:to>
                                        <p:strVal val="visible"/>
                                      </p:to>
                                    </p:set>
                                    <p:animEffect transition="in" filter="fade">
                                      <p:cBhvr>
                                        <p:cTn id="94" dur="1000"/>
                                        <p:tgtEl>
                                          <p:spTgt spid="91"/>
                                        </p:tgtEl>
                                      </p:cBhvr>
                                    </p:animEffect>
                                    <p:anim calcmode="lin" valueType="num">
                                      <p:cBhvr>
                                        <p:cTn id="95" dur="1000" fill="hold"/>
                                        <p:tgtEl>
                                          <p:spTgt spid="91"/>
                                        </p:tgtEl>
                                        <p:attrNameLst>
                                          <p:attrName>ppt_x</p:attrName>
                                        </p:attrNameLst>
                                      </p:cBhvr>
                                      <p:tavLst>
                                        <p:tav tm="0">
                                          <p:val>
                                            <p:strVal val="#ppt_x"/>
                                          </p:val>
                                        </p:tav>
                                        <p:tav tm="100000">
                                          <p:val>
                                            <p:strVal val="#ppt_x"/>
                                          </p:val>
                                        </p:tav>
                                      </p:tavLst>
                                    </p:anim>
                                    <p:anim calcmode="lin" valueType="num">
                                      <p:cBhvr>
                                        <p:cTn id="96" dur="1000" fill="hold"/>
                                        <p:tgtEl>
                                          <p:spTgt spid="91"/>
                                        </p:tgtEl>
                                        <p:attrNameLst>
                                          <p:attrName>ppt_y</p:attrName>
                                        </p:attrNameLst>
                                      </p:cBhvr>
                                      <p:tavLst>
                                        <p:tav tm="0">
                                          <p:val>
                                            <p:strVal val="#ppt_y+.1"/>
                                          </p:val>
                                        </p:tav>
                                        <p:tav tm="100000">
                                          <p:val>
                                            <p:strVal val="#ppt_y"/>
                                          </p:val>
                                        </p:tav>
                                      </p:tavLst>
                                    </p:anim>
                                  </p:childTnLst>
                                </p:cTn>
                              </p:par>
                            </p:childTnLst>
                          </p:cTn>
                        </p:par>
                        <p:par>
                          <p:cTn id="97" fill="hold">
                            <p:stCondLst>
                              <p:cond delay="10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fade">
                                      <p:cBhvr>
                                        <p:cTn id="103" dur="500"/>
                                        <p:tgtEl>
                                          <p:spTgt spid="77"/>
                                        </p:tgtEl>
                                      </p:cBhvr>
                                    </p:animEffect>
                                  </p:childTnLst>
                                </p:cTn>
                              </p:par>
                            </p:childTnLst>
                          </p:cTn>
                        </p:par>
                        <p:par>
                          <p:cTn id="104" fill="hold">
                            <p:stCondLst>
                              <p:cond delay="11000"/>
                            </p:stCondLst>
                            <p:childTnLst>
                              <p:par>
                                <p:cTn id="105" presetID="47" presetClass="entr" presetSubtype="0" fill="hold" grpId="0" nodeType="afterEffect">
                                  <p:stCondLst>
                                    <p:cond delay="0"/>
                                  </p:stCondLst>
                                  <p:childTnLst>
                                    <p:set>
                                      <p:cBhvr>
                                        <p:cTn id="106" dur="1" fill="hold">
                                          <p:stCondLst>
                                            <p:cond delay="0"/>
                                          </p:stCondLst>
                                        </p:cTn>
                                        <p:tgtEl>
                                          <p:spTgt spid="85"/>
                                        </p:tgtEl>
                                        <p:attrNameLst>
                                          <p:attrName>style.visibility</p:attrName>
                                        </p:attrNameLst>
                                      </p:cBhvr>
                                      <p:to>
                                        <p:strVal val="visible"/>
                                      </p:to>
                                    </p:set>
                                    <p:animEffect transition="in" filter="fade">
                                      <p:cBhvr>
                                        <p:cTn id="107" dur="1000"/>
                                        <p:tgtEl>
                                          <p:spTgt spid="85"/>
                                        </p:tgtEl>
                                      </p:cBhvr>
                                    </p:animEffect>
                                    <p:anim calcmode="lin" valueType="num">
                                      <p:cBhvr>
                                        <p:cTn id="108" dur="1000" fill="hold"/>
                                        <p:tgtEl>
                                          <p:spTgt spid="85"/>
                                        </p:tgtEl>
                                        <p:attrNameLst>
                                          <p:attrName>ppt_x</p:attrName>
                                        </p:attrNameLst>
                                      </p:cBhvr>
                                      <p:tavLst>
                                        <p:tav tm="0">
                                          <p:val>
                                            <p:strVal val="#ppt_x"/>
                                          </p:val>
                                        </p:tav>
                                        <p:tav tm="100000">
                                          <p:val>
                                            <p:strVal val="#ppt_x"/>
                                          </p:val>
                                        </p:tav>
                                      </p:tavLst>
                                    </p:anim>
                                    <p:anim calcmode="lin" valueType="num">
                                      <p:cBhvr>
                                        <p:cTn id="109" dur="1000" fill="hold"/>
                                        <p:tgtEl>
                                          <p:spTgt spid="85"/>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10"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500"/>
                                        <p:tgtEl>
                                          <p:spTgt spid="96"/>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78"/>
                                        </p:tgtEl>
                                        <p:attrNameLst>
                                          <p:attrName>style.visibility</p:attrName>
                                        </p:attrNameLst>
                                      </p:cBhvr>
                                      <p:to>
                                        <p:strVal val="visible"/>
                                      </p:to>
                                    </p:set>
                                    <p:animEffect transition="in" filter="fade">
                                      <p:cBhvr>
                                        <p:cTn id="116" dur="500"/>
                                        <p:tgtEl>
                                          <p:spTgt spid="78"/>
                                        </p:tgtEl>
                                      </p:cBhvr>
                                    </p:animEffect>
                                  </p:childTnLst>
                                </p:cTn>
                              </p:par>
                            </p:childTnLst>
                          </p:cTn>
                        </p:par>
                        <p:par>
                          <p:cTn id="117" fill="hold">
                            <p:stCondLst>
                              <p:cond delay="12500"/>
                            </p:stCondLst>
                            <p:childTnLst>
                              <p:par>
                                <p:cTn id="118" presetID="42" presetClass="entr" presetSubtype="0" fill="hold" grpId="0" nodeType="afterEffect">
                                  <p:stCondLst>
                                    <p:cond delay="0"/>
                                  </p:stCondLst>
                                  <p:childTnLst>
                                    <p:set>
                                      <p:cBhvr>
                                        <p:cTn id="119" dur="1" fill="hold">
                                          <p:stCondLst>
                                            <p:cond delay="0"/>
                                          </p:stCondLst>
                                        </p:cTn>
                                        <p:tgtEl>
                                          <p:spTgt spid="92"/>
                                        </p:tgtEl>
                                        <p:attrNameLst>
                                          <p:attrName>style.visibility</p:attrName>
                                        </p:attrNameLst>
                                      </p:cBhvr>
                                      <p:to>
                                        <p:strVal val="visible"/>
                                      </p:to>
                                    </p:set>
                                    <p:animEffect transition="in" filter="fade">
                                      <p:cBhvr>
                                        <p:cTn id="120" dur="1000"/>
                                        <p:tgtEl>
                                          <p:spTgt spid="92"/>
                                        </p:tgtEl>
                                      </p:cBhvr>
                                    </p:animEffect>
                                    <p:anim calcmode="lin" valueType="num">
                                      <p:cBhvr>
                                        <p:cTn id="121" dur="1000" fill="hold"/>
                                        <p:tgtEl>
                                          <p:spTgt spid="92"/>
                                        </p:tgtEl>
                                        <p:attrNameLst>
                                          <p:attrName>ppt_x</p:attrName>
                                        </p:attrNameLst>
                                      </p:cBhvr>
                                      <p:tavLst>
                                        <p:tav tm="0">
                                          <p:val>
                                            <p:strVal val="#ppt_x"/>
                                          </p:val>
                                        </p:tav>
                                        <p:tav tm="100000">
                                          <p:val>
                                            <p:strVal val="#ppt_x"/>
                                          </p:val>
                                        </p:tav>
                                      </p:tavLst>
                                    </p:anim>
                                    <p:anim calcmode="lin" valueType="num">
                                      <p:cBhvr>
                                        <p:cTn id="122" dur="1000" fill="hold"/>
                                        <p:tgtEl>
                                          <p:spTgt spid="92"/>
                                        </p:tgtEl>
                                        <p:attrNameLst>
                                          <p:attrName>ppt_y</p:attrName>
                                        </p:attrNameLst>
                                      </p:cBhvr>
                                      <p:tavLst>
                                        <p:tav tm="0">
                                          <p:val>
                                            <p:strVal val="#ppt_y+.1"/>
                                          </p:val>
                                        </p:tav>
                                        <p:tav tm="100000">
                                          <p:val>
                                            <p:strVal val="#ppt_y"/>
                                          </p:val>
                                        </p:tav>
                                      </p:tavLst>
                                    </p:anim>
                                  </p:childTnLst>
                                </p:cTn>
                              </p:par>
                            </p:childTnLst>
                          </p:cTn>
                        </p:par>
                        <p:par>
                          <p:cTn id="123" fill="hold">
                            <p:stCondLst>
                              <p:cond delay="13500"/>
                            </p:stCondLst>
                            <p:childTnLst>
                              <p:par>
                                <p:cTn id="124" presetID="10" presetClass="entr" presetSubtype="0" fill="hold" grpId="0" nodeType="afterEffect">
                                  <p:stCondLst>
                                    <p:cond delay="0"/>
                                  </p:stCondLst>
                                  <p:childTnLst>
                                    <p:set>
                                      <p:cBhvr>
                                        <p:cTn id="125" dur="1" fill="hold">
                                          <p:stCondLst>
                                            <p:cond delay="0"/>
                                          </p:stCondLst>
                                        </p:cTn>
                                        <p:tgtEl>
                                          <p:spTgt spid="97"/>
                                        </p:tgtEl>
                                        <p:attrNameLst>
                                          <p:attrName>style.visibility</p:attrName>
                                        </p:attrNameLst>
                                      </p:cBhvr>
                                      <p:to>
                                        <p:strVal val="visible"/>
                                      </p:to>
                                    </p:set>
                                    <p:animEffect transition="in" filter="fade">
                                      <p:cBhvr>
                                        <p:cTn id="126" dur="500"/>
                                        <p:tgtEl>
                                          <p:spTgt spid="97"/>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79"/>
                                        </p:tgtEl>
                                        <p:attrNameLst>
                                          <p:attrName>style.visibility</p:attrName>
                                        </p:attrNameLst>
                                      </p:cBhvr>
                                      <p:to>
                                        <p:strVal val="visible"/>
                                      </p:to>
                                    </p:set>
                                    <p:animEffect transition="in" filter="fade">
                                      <p:cBhvr>
                                        <p:cTn id="129" dur="500"/>
                                        <p:tgtEl>
                                          <p:spTgt spid="79"/>
                                        </p:tgtEl>
                                      </p:cBhvr>
                                    </p:animEffect>
                                  </p:childTnLst>
                                </p:cTn>
                              </p:par>
                            </p:childTnLst>
                          </p:cTn>
                        </p:par>
                        <p:par>
                          <p:cTn id="130" fill="hold">
                            <p:stCondLst>
                              <p:cond delay="14000"/>
                            </p:stCondLst>
                            <p:childTnLst>
                              <p:par>
                                <p:cTn id="131" presetID="47" presetClass="entr" presetSubtype="0" fill="hold" grpId="0" nodeType="afterEffect">
                                  <p:stCondLst>
                                    <p:cond delay="0"/>
                                  </p:stCondLst>
                                  <p:childTnLst>
                                    <p:set>
                                      <p:cBhvr>
                                        <p:cTn id="132" dur="1" fill="hold">
                                          <p:stCondLst>
                                            <p:cond delay="0"/>
                                          </p:stCondLst>
                                        </p:cTn>
                                        <p:tgtEl>
                                          <p:spTgt spid="93"/>
                                        </p:tgtEl>
                                        <p:attrNameLst>
                                          <p:attrName>style.visibility</p:attrName>
                                        </p:attrNameLst>
                                      </p:cBhvr>
                                      <p:to>
                                        <p:strVal val="visible"/>
                                      </p:to>
                                    </p:set>
                                    <p:animEffect transition="in" filter="fade">
                                      <p:cBhvr>
                                        <p:cTn id="133" dur="1000"/>
                                        <p:tgtEl>
                                          <p:spTgt spid="93"/>
                                        </p:tgtEl>
                                      </p:cBhvr>
                                    </p:animEffect>
                                    <p:anim calcmode="lin" valueType="num">
                                      <p:cBhvr>
                                        <p:cTn id="134" dur="1000" fill="hold"/>
                                        <p:tgtEl>
                                          <p:spTgt spid="93"/>
                                        </p:tgtEl>
                                        <p:attrNameLst>
                                          <p:attrName>ppt_x</p:attrName>
                                        </p:attrNameLst>
                                      </p:cBhvr>
                                      <p:tavLst>
                                        <p:tav tm="0">
                                          <p:val>
                                            <p:strVal val="#ppt_x"/>
                                          </p:val>
                                        </p:tav>
                                        <p:tav tm="100000">
                                          <p:val>
                                            <p:strVal val="#ppt_x"/>
                                          </p:val>
                                        </p:tav>
                                      </p:tavLst>
                                    </p:anim>
                                    <p:anim calcmode="lin" valueType="num">
                                      <p:cBhvr>
                                        <p:cTn id="135" dur="1000" fill="hold"/>
                                        <p:tgtEl>
                                          <p:spTgt spid="93"/>
                                        </p:tgtEl>
                                        <p:attrNameLst>
                                          <p:attrName>ppt_y</p:attrName>
                                        </p:attrNameLst>
                                      </p:cBhvr>
                                      <p:tavLst>
                                        <p:tav tm="0">
                                          <p:val>
                                            <p:strVal val="#ppt_y-.1"/>
                                          </p:val>
                                        </p:tav>
                                        <p:tav tm="100000">
                                          <p:val>
                                            <p:strVal val="#ppt_y"/>
                                          </p:val>
                                        </p:tav>
                                      </p:tavLst>
                                    </p:anim>
                                  </p:childTnLst>
                                </p:cTn>
                              </p:par>
                            </p:childTnLst>
                          </p:cTn>
                        </p:par>
                        <p:par>
                          <p:cTn id="136" fill="hold">
                            <p:stCondLst>
                              <p:cond delay="15000"/>
                            </p:stCondLst>
                            <p:childTnLst>
                              <p:par>
                                <p:cTn id="137" presetID="10" presetClass="entr" presetSubtype="0" fill="hold" grpId="0" nodeType="afterEffect">
                                  <p:stCondLst>
                                    <p:cond delay="0"/>
                                  </p:stCondLst>
                                  <p:childTnLst>
                                    <p:set>
                                      <p:cBhvr>
                                        <p:cTn id="138" dur="1" fill="hold">
                                          <p:stCondLst>
                                            <p:cond delay="0"/>
                                          </p:stCondLst>
                                        </p:cTn>
                                        <p:tgtEl>
                                          <p:spTgt spid="98"/>
                                        </p:tgtEl>
                                        <p:attrNameLst>
                                          <p:attrName>style.visibility</p:attrName>
                                        </p:attrNameLst>
                                      </p:cBhvr>
                                      <p:to>
                                        <p:strVal val="visible"/>
                                      </p:to>
                                    </p:set>
                                    <p:animEffect transition="in" filter="fade">
                                      <p:cBhvr>
                                        <p:cTn id="139" dur="500"/>
                                        <p:tgtEl>
                                          <p:spTgt spid="98"/>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fade">
                                      <p:cBhvr>
                                        <p:cTn id="142" dur="500"/>
                                        <p:tgtEl>
                                          <p:spTgt spid="80"/>
                                        </p:tgtEl>
                                      </p:cBhvr>
                                    </p:animEffect>
                                  </p:childTnLst>
                                </p:cTn>
                              </p:par>
                            </p:childTnLst>
                          </p:cTn>
                        </p:par>
                        <p:par>
                          <p:cTn id="143" fill="hold">
                            <p:stCondLst>
                              <p:cond delay="15500"/>
                            </p:stCondLst>
                            <p:childTnLst>
                              <p:par>
                                <p:cTn id="144" presetID="47" presetClass="entr" presetSubtype="0" fill="hold" grpId="0" nodeType="afterEffect">
                                  <p:stCondLst>
                                    <p:cond delay="0"/>
                                  </p:stCondLst>
                                  <p:childTnLst>
                                    <p:set>
                                      <p:cBhvr>
                                        <p:cTn id="145" dur="1" fill="hold">
                                          <p:stCondLst>
                                            <p:cond delay="0"/>
                                          </p:stCondLst>
                                        </p:cTn>
                                        <p:tgtEl>
                                          <p:spTgt spid="86"/>
                                        </p:tgtEl>
                                        <p:attrNameLst>
                                          <p:attrName>style.visibility</p:attrName>
                                        </p:attrNameLst>
                                      </p:cBhvr>
                                      <p:to>
                                        <p:strVal val="visible"/>
                                      </p:to>
                                    </p:set>
                                    <p:animEffect transition="in" filter="fade">
                                      <p:cBhvr>
                                        <p:cTn id="146" dur="1000"/>
                                        <p:tgtEl>
                                          <p:spTgt spid="86"/>
                                        </p:tgtEl>
                                      </p:cBhvr>
                                    </p:animEffect>
                                    <p:anim calcmode="lin" valueType="num">
                                      <p:cBhvr>
                                        <p:cTn id="147" dur="1000" fill="hold"/>
                                        <p:tgtEl>
                                          <p:spTgt spid="86"/>
                                        </p:tgtEl>
                                        <p:attrNameLst>
                                          <p:attrName>ppt_x</p:attrName>
                                        </p:attrNameLst>
                                      </p:cBhvr>
                                      <p:tavLst>
                                        <p:tav tm="0">
                                          <p:val>
                                            <p:strVal val="#ppt_x"/>
                                          </p:val>
                                        </p:tav>
                                        <p:tav tm="100000">
                                          <p:val>
                                            <p:strVal val="#ppt_x"/>
                                          </p:val>
                                        </p:tav>
                                      </p:tavLst>
                                    </p:anim>
                                    <p:anim calcmode="lin" valueType="num">
                                      <p:cBhvr>
                                        <p:cTn id="148" dur="1000" fill="hold"/>
                                        <p:tgtEl>
                                          <p:spTgt spid="86"/>
                                        </p:tgtEl>
                                        <p:attrNameLst>
                                          <p:attrName>ppt_y</p:attrName>
                                        </p:attrNameLst>
                                      </p:cBhvr>
                                      <p:tavLst>
                                        <p:tav tm="0">
                                          <p:val>
                                            <p:strVal val="#ppt_y-.1"/>
                                          </p:val>
                                        </p:tav>
                                        <p:tav tm="100000">
                                          <p:val>
                                            <p:strVal val="#ppt_y"/>
                                          </p:val>
                                        </p:tav>
                                      </p:tavLst>
                                    </p:anim>
                                  </p:childTnLst>
                                </p:cTn>
                              </p:par>
                            </p:childTnLst>
                          </p:cTn>
                        </p:par>
                        <p:par>
                          <p:cTn id="149" fill="hold">
                            <p:stCondLst>
                              <p:cond delay="16500"/>
                            </p:stCondLst>
                            <p:childTnLst>
                              <p:par>
                                <p:cTn id="150" presetID="10" presetClass="entr" presetSubtype="0" fill="hold" grpId="0" nodeType="afterEffect">
                                  <p:stCondLst>
                                    <p:cond delay="0"/>
                                  </p:stCondLst>
                                  <p:childTnLst>
                                    <p:set>
                                      <p:cBhvr>
                                        <p:cTn id="151" dur="1" fill="hold">
                                          <p:stCondLst>
                                            <p:cond delay="0"/>
                                          </p:stCondLst>
                                        </p:cTn>
                                        <p:tgtEl>
                                          <p:spTgt spid="99"/>
                                        </p:tgtEl>
                                        <p:attrNameLst>
                                          <p:attrName>style.visibility</p:attrName>
                                        </p:attrNameLst>
                                      </p:cBhvr>
                                      <p:to>
                                        <p:strVal val="visible"/>
                                      </p:to>
                                    </p:set>
                                    <p:animEffect transition="in" filter="fade">
                                      <p:cBhvr>
                                        <p:cTn id="152" dur="500"/>
                                        <p:tgtEl>
                                          <p:spTgt spid="99"/>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81"/>
                                        </p:tgtEl>
                                        <p:attrNameLst>
                                          <p:attrName>style.visibility</p:attrName>
                                        </p:attrNameLst>
                                      </p:cBhvr>
                                      <p:to>
                                        <p:strVal val="visible"/>
                                      </p:to>
                                    </p:set>
                                    <p:animEffect transition="in" filter="fade">
                                      <p:cBhvr>
                                        <p:cTn id="155" dur="500"/>
                                        <p:tgtEl>
                                          <p:spTgt spid="81"/>
                                        </p:tgtEl>
                                      </p:cBhvr>
                                    </p:animEffect>
                                  </p:childTnLst>
                                </p:cTn>
                              </p:par>
                            </p:childTnLst>
                          </p:cTn>
                        </p:par>
                        <p:par>
                          <p:cTn id="156" fill="hold">
                            <p:stCondLst>
                              <p:cond delay="17000"/>
                            </p:stCondLst>
                            <p:childTnLst>
                              <p:par>
                                <p:cTn id="157" presetID="47" presetClass="entr" presetSubtype="0" fill="hold" grpId="0" nodeType="afterEffect">
                                  <p:stCondLst>
                                    <p:cond delay="0"/>
                                  </p:stCondLst>
                                  <p:childTnLst>
                                    <p:set>
                                      <p:cBhvr>
                                        <p:cTn id="158" dur="1" fill="hold">
                                          <p:stCondLst>
                                            <p:cond delay="0"/>
                                          </p:stCondLst>
                                        </p:cTn>
                                        <p:tgtEl>
                                          <p:spTgt spid="94"/>
                                        </p:tgtEl>
                                        <p:attrNameLst>
                                          <p:attrName>style.visibility</p:attrName>
                                        </p:attrNameLst>
                                      </p:cBhvr>
                                      <p:to>
                                        <p:strVal val="visible"/>
                                      </p:to>
                                    </p:set>
                                    <p:animEffect transition="in" filter="fade">
                                      <p:cBhvr>
                                        <p:cTn id="159" dur="1000"/>
                                        <p:tgtEl>
                                          <p:spTgt spid="94"/>
                                        </p:tgtEl>
                                      </p:cBhvr>
                                    </p:animEffect>
                                    <p:anim calcmode="lin" valueType="num">
                                      <p:cBhvr>
                                        <p:cTn id="160" dur="1000" fill="hold"/>
                                        <p:tgtEl>
                                          <p:spTgt spid="94"/>
                                        </p:tgtEl>
                                        <p:attrNameLst>
                                          <p:attrName>ppt_x</p:attrName>
                                        </p:attrNameLst>
                                      </p:cBhvr>
                                      <p:tavLst>
                                        <p:tav tm="0">
                                          <p:val>
                                            <p:strVal val="#ppt_x"/>
                                          </p:val>
                                        </p:tav>
                                        <p:tav tm="100000">
                                          <p:val>
                                            <p:strVal val="#ppt_x"/>
                                          </p:val>
                                        </p:tav>
                                      </p:tavLst>
                                    </p:anim>
                                    <p:anim calcmode="lin" valueType="num">
                                      <p:cBhvr>
                                        <p:cTn id="161" dur="1000" fill="hold"/>
                                        <p:tgtEl>
                                          <p:spTgt spid="94"/>
                                        </p:tgtEl>
                                        <p:attrNameLst>
                                          <p:attrName>ppt_y</p:attrName>
                                        </p:attrNameLst>
                                      </p:cBhvr>
                                      <p:tavLst>
                                        <p:tav tm="0">
                                          <p:val>
                                            <p:strVal val="#ppt_y-.1"/>
                                          </p:val>
                                        </p:tav>
                                        <p:tav tm="100000">
                                          <p:val>
                                            <p:strVal val="#ppt_y"/>
                                          </p:val>
                                        </p:tav>
                                      </p:tavLst>
                                    </p:anim>
                                  </p:childTnLst>
                                </p:cTn>
                              </p:par>
                            </p:childTnLst>
                          </p:cTn>
                        </p:par>
                        <p:par>
                          <p:cTn id="162" fill="hold">
                            <p:stCondLst>
                              <p:cond delay="18000"/>
                            </p:stCondLst>
                            <p:childTnLst>
                              <p:par>
                                <p:cTn id="163" presetID="10" presetClass="entr" presetSubtype="0" fill="hold" grpId="0" nodeType="afterEffect">
                                  <p:stCondLst>
                                    <p:cond delay="0"/>
                                  </p:stCondLst>
                                  <p:childTnLst>
                                    <p:set>
                                      <p:cBhvr>
                                        <p:cTn id="164" dur="1" fill="hold">
                                          <p:stCondLst>
                                            <p:cond delay="0"/>
                                          </p:stCondLst>
                                        </p:cTn>
                                        <p:tgtEl>
                                          <p:spTgt spid="100"/>
                                        </p:tgtEl>
                                        <p:attrNameLst>
                                          <p:attrName>style.visibility</p:attrName>
                                        </p:attrNameLst>
                                      </p:cBhvr>
                                      <p:to>
                                        <p:strVal val="visible"/>
                                      </p:to>
                                    </p:set>
                                    <p:animEffect transition="in" filter="fade">
                                      <p:cBhvr>
                                        <p:cTn id="165" dur="500"/>
                                        <p:tgtEl>
                                          <p:spTgt spid="100"/>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82"/>
                                        </p:tgtEl>
                                        <p:attrNameLst>
                                          <p:attrName>style.visibility</p:attrName>
                                        </p:attrNameLst>
                                      </p:cBhvr>
                                      <p:to>
                                        <p:strVal val="visible"/>
                                      </p:to>
                                    </p:set>
                                    <p:animEffect transition="in" filter="fade">
                                      <p:cBhvr>
                                        <p:cTn id="168" dur="500"/>
                                        <p:tgtEl>
                                          <p:spTgt spid="82"/>
                                        </p:tgtEl>
                                      </p:cBhvr>
                                    </p:animEffect>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95"/>
                                        </p:tgtEl>
                                        <p:attrNameLst>
                                          <p:attrName>style.visibility</p:attrName>
                                        </p:attrNameLst>
                                      </p:cBhvr>
                                      <p:to>
                                        <p:strVal val="visible"/>
                                      </p:to>
                                    </p:set>
                                    <p:animEffect transition="in" filter="fade">
                                      <p:cBhvr>
                                        <p:cTn id="172" dur="1000"/>
                                        <p:tgtEl>
                                          <p:spTgt spid="95"/>
                                        </p:tgtEl>
                                      </p:cBhvr>
                                    </p:animEffect>
                                    <p:anim calcmode="lin" valueType="num">
                                      <p:cBhvr>
                                        <p:cTn id="173" dur="1000" fill="hold"/>
                                        <p:tgtEl>
                                          <p:spTgt spid="95"/>
                                        </p:tgtEl>
                                        <p:attrNameLst>
                                          <p:attrName>ppt_x</p:attrName>
                                        </p:attrNameLst>
                                      </p:cBhvr>
                                      <p:tavLst>
                                        <p:tav tm="0">
                                          <p:val>
                                            <p:strVal val="#ppt_x"/>
                                          </p:val>
                                        </p:tav>
                                        <p:tav tm="100000">
                                          <p:val>
                                            <p:strVal val="#ppt_x"/>
                                          </p:val>
                                        </p:tav>
                                      </p:tavLst>
                                    </p:anim>
                                    <p:anim calcmode="lin" valueType="num">
                                      <p:cBhvr>
                                        <p:cTn id="174" dur="1000" fill="hold"/>
                                        <p:tgtEl>
                                          <p:spTgt spid="95"/>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10" presetClass="entr" presetSubtype="0" fill="hold" grpId="0" nodeType="afterEffect">
                                  <p:stCondLst>
                                    <p:cond delay="0"/>
                                  </p:stCondLst>
                                  <p:childTnLst>
                                    <p:set>
                                      <p:cBhvr>
                                        <p:cTn id="177" dur="1" fill="hold">
                                          <p:stCondLst>
                                            <p:cond delay="0"/>
                                          </p:stCondLst>
                                        </p:cTn>
                                        <p:tgtEl>
                                          <p:spTgt spid="101"/>
                                        </p:tgtEl>
                                        <p:attrNameLst>
                                          <p:attrName>style.visibility</p:attrName>
                                        </p:attrNameLst>
                                      </p:cBhvr>
                                      <p:to>
                                        <p:strVal val="visible"/>
                                      </p:to>
                                    </p:set>
                                    <p:animEffect transition="in" filter="fade">
                                      <p:cBhvr>
                                        <p:cTn id="178" dur="500"/>
                                        <p:tgtEl>
                                          <p:spTgt spid="101"/>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83"/>
                                        </p:tgtEl>
                                        <p:attrNameLst>
                                          <p:attrName>style.visibility</p:attrName>
                                        </p:attrNameLst>
                                      </p:cBhvr>
                                      <p:to>
                                        <p:strVal val="visible"/>
                                      </p:to>
                                    </p:set>
                                    <p:animEffect transition="in" filter="fade">
                                      <p:cBhvr>
                                        <p:cTn id="181" dur="500"/>
                                        <p:tgtEl>
                                          <p:spTgt spid="83"/>
                                        </p:tgtEl>
                                      </p:cBhvr>
                                    </p:animEffect>
                                  </p:childTnLst>
                                </p:cTn>
                              </p:par>
                            </p:childTnLst>
                          </p:cTn>
                        </p:par>
                        <p:par>
                          <p:cTn id="182" fill="hold">
                            <p:stCondLst>
                              <p:cond delay="20000"/>
                            </p:stCondLst>
                            <p:childTnLst>
                              <p:par>
                                <p:cTn id="183" presetID="47" presetClass="entr" presetSubtype="0" fill="hold" grpId="0" nodeType="afterEffect">
                                  <p:stCondLst>
                                    <p:cond delay="0"/>
                                  </p:stCondLst>
                                  <p:childTnLst>
                                    <p:set>
                                      <p:cBhvr>
                                        <p:cTn id="184" dur="1" fill="hold">
                                          <p:stCondLst>
                                            <p:cond delay="0"/>
                                          </p:stCondLst>
                                        </p:cTn>
                                        <p:tgtEl>
                                          <p:spTgt spid="87"/>
                                        </p:tgtEl>
                                        <p:attrNameLst>
                                          <p:attrName>style.visibility</p:attrName>
                                        </p:attrNameLst>
                                      </p:cBhvr>
                                      <p:to>
                                        <p:strVal val="visible"/>
                                      </p:to>
                                    </p:set>
                                    <p:animEffect transition="in" filter="fade">
                                      <p:cBhvr>
                                        <p:cTn id="185" dur="1000"/>
                                        <p:tgtEl>
                                          <p:spTgt spid="87"/>
                                        </p:tgtEl>
                                      </p:cBhvr>
                                    </p:animEffect>
                                    <p:anim calcmode="lin" valueType="num">
                                      <p:cBhvr>
                                        <p:cTn id="186" dur="1000" fill="hold"/>
                                        <p:tgtEl>
                                          <p:spTgt spid="87"/>
                                        </p:tgtEl>
                                        <p:attrNameLst>
                                          <p:attrName>ppt_x</p:attrName>
                                        </p:attrNameLst>
                                      </p:cBhvr>
                                      <p:tavLst>
                                        <p:tav tm="0">
                                          <p:val>
                                            <p:strVal val="#ppt_x"/>
                                          </p:val>
                                        </p:tav>
                                        <p:tav tm="100000">
                                          <p:val>
                                            <p:strVal val="#ppt_x"/>
                                          </p:val>
                                        </p:tav>
                                      </p:tavLst>
                                    </p:anim>
                                    <p:anim calcmode="lin" valueType="num">
                                      <p:cBhvr>
                                        <p:cTn id="187"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0" grpId="0" animBg="1"/>
      <p:bldP spid="97" grpId="0" animBg="1"/>
      <p:bldP spid="57" grpId="0" animBg="1"/>
      <p:bldP spid="46" grpId="0"/>
      <p:bldP spid="7" grpId="0" animBg="1"/>
      <p:bldP spid="17" grpId="0"/>
      <p:bldP spid="75" grpId="0"/>
      <p:bldP spid="79" grpId="0"/>
      <p:bldP spid="82" grpId="0"/>
      <p:bldP spid="83" grpId="0"/>
      <p:bldP spid="19" grpId="0"/>
      <p:bldP spid="84" grpId="0"/>
      <p:bldP spid="85" grpId="0"/>
      <p:bldP spid="86" grpId="0"/>
      <p:bldP spid="87" grpId="0"/>
      <p:bldP spid="88" grpId="0"/>
      <p:bldP spid="89" grpId="0"/>
      <p:bldP spid="90" grpId="0"/>
      <p:bldP spid="91" grpId="0"/>
      <p:bldP spid="92" grpId="0"/>
      <p:bldP spid="93" grpId="0"/>
      <p:bldP spid="94" grpId="0"/>
      <p:bldP spid="95" grpId="0"/>
      <p:bldP spid="54" grpId="0" animBg="1"/>
      <p:bldP spid="18" grpId="0"/>
      <p:bldP spid="55" grpId="0" animBg="1"/>
      <p:bldP spid="73" grpId="0"/>
      <p:bldP spid="56" grpId="0" animBg="1"/>
      <p:bldP spid="74" grpId="0"/>
      <p:bldP spid="58" grpId="0" animBg="1"/>
      <p:bldP spid="76" grpId="0"/>
      <p:bldP spid="59" grpId="0" animBg="1"/>
      <p:bldP spid="77" grpId="0"/>
      <p:bldP spid="96" grpId="0" animBg="1"/>
      <p:bldP spid="78" grpId="0"/>
      <p:bldP spid="98" grpId="0" animBg="1"/>
      <p:bldP spid="80" grpId="0"/>
      <p:bldP spid="99" grpId="0" animBg="1"/>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pic>
        <p:nvPicPr>
          <p:cNvPr id="3" name="PA_图片 2"/>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3944776" y="2498577"/>
            <a:ext cx="7269748" cy="1635693"/>
          </a:xfrm>
          <a:prstGeom prst="rect">
            <a:avLst/>
          </a:prstGeom>
        </p:spPr>
      </p:pic>
      <p:sp>
        <p:nvSpPr>
          <p:cNvPr id="19" name="PA_文本框 18"/>
          <p:cNvSpPr txBox="1"/>
          <p:nvPr>
            <p:custDataLst>
              <p:tags r:id="rId2"/>
            </p:custDataLst>
          </p:nvPr>
        </p:nvSpPr>
        <p:spPr>
          <a:xfrm>
            <a:off x="3927791" y="4150291"/>
            <a:ext cx="757130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w="0"/>
                <a:solidFill>
                  <a:srgbClr val="962529"/>
                </a:solidFill>
                <a:effectLst>
                  <a:outerShdw blurRad="50800" dist="38100" dir="2700000" algn="tl" rotWithShape="0">
                    <a:prstClr val="black">
                      <a:alpha val="40000"/>
                    </a:prstClr>
                  </a:outerShdw>
                  <a:reflection blurRad="6350" stA="53000" endA="300" endPos="35500" dir="5400000" sy="-90000" algn="bl" rotWithShape="0"/>
                </a:effectLst>
                <a:uLnTx/>
                <a:uFillTx/>
                <a:latin typeface="Segoe UI Black" panose="020B0A02040204020203" pitchFamily="34" charset="0"/>
                <a:ea typeface="方正大黑简体" panose="02010601030101010101" pitchFamily="65" charset="-122"/>
                <a:cs typeface="Segoe UI Black" panose="020B0A02040204020203" pitchFamily="34" charset="0"/>
              </a:rPr>
              <a:t>12 · 4 </a:t>
            </a:r>
            <a:r>
              <a:rPr kumimoji="0" lang="zh-CN" altLang="en-US" sz="3200" b="0" i="0" u="none" strike="noStrike" kern="1200" cap="none" spc="0" normalizeH="0" baseline="0" noProof="0" dirty="0">
                <a:ln w="0"/>
                <a:solidFill>
                  <a:srgbClr val="962529"/>
                </a:solidFill>
                <a:effectLst>
                  <a:outerShdw blurRad="50800" dist="38100" dir="2700000" algn="tl" rotWithShape="0">
                    <a:prstClr val="black">
                      <a:alpha val="40000"/>
                    </a:prstClr>
                  </a:outerShdw>
                  <a:reflection blurRad="6350" stA="60000" endPos="60000" dist="29997" dir="5400000" sy="-100000" algn="bl" rotWithShape="0"/>
                </a:effectLst>
                <a:uLnTx/>
                <a:uFillTx/>
                <a:latin typeface="方正大黑简体" panose="02010601030101010101" pitchFamily="65" charset="-122"/>
                <a:ea typeface="方正大黑简体" panose="02010601030101010101" pitchFamily="65" charset="-122"/>
                <a:cs typeface="Segoe UI Black" panose="020B0A02040204020203" pitchFamily="34" charset="0"/>
              </a:rPr>
              <a:t>国家宪法日暨全国法制宣传日宣传</a:t>
            </a:r>
            <a:endParaRPr kumimoji="0" lang="en-US" altLang="zh-CN" sz="3200" b="0" i="0" u="none" strike="noStrike" kern="1200" cap="none" spc="0" normalizeH="0" baseline="0" noProof="0" dirty="0">
              <a:ln w="0"/>
              <a:solidFill>
                <a:srgbClr val="962529"/>
              </a:solidFill>
              <a:effectLst>
                <a:outerShdw blurRad="50800" dist="38100" dir="2700000" algn="tl" rotWithShape="0">
                  <a:prstClr val="black">
                    <a:alpha val="40000"/>
                  </a:prstClr>
                </a:outerShdw>
                <a:reflection blurRad="6350" stA="60000" endPos="60000" dist="29997" dir="5400000" sy="-100000" algn="bl" rotWithShape="0"/>
              </a:effectLst>
              <a:uLnTx/>
              <a:uFillTx/>
              <a:latin typeface="方正大黑简体" panose="02010601030101010101" pitchFamily="65" charset="-122"/>
              <a:ea typeface="方正大黑简体" panose="02010601030101010101" pitchFamily="65" charset="-122"/>
              <a:cs typeface="Segoe UI Black" panose="020B0A02040204020203" pitchFamily="34" charset="0"/>
            </a:endParaRPr>
          </a:p>
        </p:txBody>
      </p:sp>
      <p:cxnSp>
        <p:nvCxnSpPr>
          <p:cNvPr id="22" name="PA_直接连接符 21"/>
          <p:cNvCxnSpPr/>
          <p:nvPr>
            <p:custDataLst>
              <p:tags r:id="rId3"/>
            </p:custDataLst>
          </p:nvPr>
        </p:nvCxnSpPr>
        <p:spPr>
          <a:xfrm>
            <a:off x="4295989" y="5632851"/>
            <a:ext cx="6834909" cy="0"/>
          </a:xfrm>
          <a:prstGeom prst="line">
            <a:avLst/>
          </a:prstGeom>
          <a:ln w="127000" cmpd="thickThin">
            <a:solidFill>
              <a:srgbClr val="962529"/>
            </a:solidFill>
          </a:ln>
        </p:spPr>
        <p:style>
          <a:lnRef idx="1">
            <a:schemeClr val="accent1"/>
          </a:lnRef>
          <a:fillRef idx="0">
            <a:schemeClr val="accent1"/>
          </a:fillRef>
          <a:effectRef idx="0">
            <a:schemeClr val="accent1"/>
          </a:effectRef>
          <a:fontRef idx="minor">
            <a:schemeClr val="tx1"/>
          </a:fontRef>
        </p:style>
      </p:cxnSp>
      <p:sp>
        <p:nvSpPr>
          <p:cNvPr id="24" name="PA_文本框 23"/>
          <p:cNvSpPr txBox="1"/>
          <p:nvPr>
            <p:custDataLst>
              <p:tags r:id="rId4"/>
            </p:custDataLst>
          </p:nvPr>
        </p:nvSpPr>
        <p:spPr>
          <a:xfrm>
            <a:off x="5777714" y="4995042"/>
            <a:ext cx="36038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w="0"/>
                <a:solidFill>
                  <a:srgbClr val="962529"/>
                </a:solidFill>
                <a:effectLst>
                  <a:outerShdw blurRad="50800" dist="38100" dir="2700000" algn="tl" rotWithShape="0">
                    <a:prstClr val="black">
                      <a:alpha val="40000"/>
                    </a:prstClr>
                  </a:outerShdw>
                  <a:reflection blurRad="6350" stA="60000" endPos="60000" dist="29997" dir="5400000" sy="-100000" algn="bl" rotWithShape="0"/>
                </a:effectLst>
                <a:uLnTx/>
                <a:uFillTx/>
                <a:latin typeface="方正大黑简体" panose="02010601030101010101" pitchFamily="65" charset="-122"/>
                <a:ea typeface="方正大黑简体" panose="02010601030101010101" pitchFamily="65" charset="-122"/>
                <a:cs typeface="Segoe UI Black" panose="020B0A02040204020203" pitchFamily="34" charset="0"/>
              </a:rPr>
              <a:t>【</a:t>
            </a:r>
            <a:r>
              <a:rPr kumimoji="0" lang="zh-CN" altLang="en-US" sz="1800" b="0" i="0" u="none" strike="noStrike" kern="1200" cap="none" spc="0" normalizeH="0" baseline="0" noProof="0" dirty="0">
                <a:ln w="0"/>
                <a:solidFill>
                  <a:srgbClr val="962529"/>
                </a:solidFill>
                <a:effectLst>
                  <a:outerShdw blurRad="50800" dist="38100" dir="2700000" algn="tl" rotWithShape="0">
                    <a:prstClr val="black">
                      <a:alpha val="40000"/>
                    </a:prstClr>
                  </a:outerShdw>
                  <a:reflection blurRad="6350" stA="60000" endPos="60000" dist="29997" dir="5400000" sy="-100000" algn="bl" rotWithShape="0"/>
                </a:effectLst>
                <a:uLnTx/>
                <a:uFillTx/>
                <a:latin typeface="方正大黑简体" panose="02010601030101010101" pitchFamily="65" charset="-122"/>
                <a:ea typeface="方正大黑简体" panose="02010601030101010101" pitchFamily="65" charset="-122"/>
                <a:cs typeface="Segoe UI Black" panose="020B0A02040204020203" pitchFamily="34" charset="0"/>
              </a:rPr>
              <a:t>弘扬宪法精神★建设法治中国</a:t>
            </a:r>
            <a:r>
              <a:rPr kumimoji="0" lang="en-US" altLang="zh-CN" sz="1800" b="0" i="0" u="none" strike="noStrike" kern="1200" cap="none" spc="0" normalizeH="0" baseline="0" noProof="0" dirty="0">
                <a:ln w="0"/>
                <a:solidFill>
                  <a:srgbClr val="962529"/>
                </a:solidFill>
                <a:effectLst>
                  <a:outerShdw blurRad="50800" dist="38100" dir="2700000" algn="tl" rotWithShape="0">
                    <a:prstClr val="black">
                      <a:alpha val="40000"/>
                    </a:prstClr>
                  </a:outerShdw>
                  <a:reflection blurRad="6350" stA="60000" endPos="60000" dist="29997" dir="5400000" sy="-100000" algn="bl" rotWithShape="0"/>
                </a:effectLst>
                <a:uLnTx/>
                <a:uFillTx/>
                <a:latin typeface="方正大黑简体" panose="02010601030101010101" pitchFamily="65" charset="-122"/>
                <a:ea typeface="方正大黑简体" panose="02010601030101010101" pitchFamily="65" charset="-122"/>
                <a:cs typeface="Segoe UI Black" panose="020B0A02040204020203" pitchFamily="34" charset="0"/>
              </a:rPr>
              <a:t>】</a:t>
            </a:r>
          </a:p>
        </p:txBody>
      </p:sp>
      <p:sp>
        <p:nvSpPr>
          <p:cNvPr id="25" name="PA_文本框 24"/>
          <p:cNvSpPr txBox="1"/>
          <p:nvPr>
            <p:custDataLst>
              <p:tags r:id="rId5"/>
            </p:custDataLst>
          </p:nvPr>
        </p:nvSpPr>
        <p:spPr>
          <a:xfrm>
            <a:off x="4794913" y="5814460"/>
            <a:ext cx="208262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zh-CN" altLang="en-US" sz="1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汇报人：</a:t>
            </a:r>
            <a:r>
              <a:rPr kumimoji="0" lang="en-US" altLang="zh-CN" sz="18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rPr>
              <a:t>xiazaii]</a:t>
            </a: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PA_文本框 25"/>
          <p:cNvSpPr txBox="1"/>
          <p:nvPr>
            <p:custDataLst>
              <p:tags r:id="rId6"/>
            </p:custDataLst>
          </p:nvPr>
        </p:nvSpPr>
        <p:spPr>
          <a:xfrm>
            <a:off x="7716958" y="5814460"/>
            <a:ext cx="2931795" cy="36830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汇报时间：</a:t>
            </a:r>
            <a:r>
              <a:rPr kumimoji="0" lang="en-US" altLang="zh-CN"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202X</a:t>
            </a: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a:t>
            </a:r>
            <a:r>
              <a:rPr kumimoji="0" lang="en-US" altLang="zh-CN"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XX</a:t>
            </a: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月</a:t>
            </a:r>
            <a:r>
              <a:rPr kumimoji="0" lang="en-US" altLang="zh-CN"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9" name="PA_图片 8" descr="图片包含 配件&#10;&#10;已生成高可信度的说明"/>
          <p:cNvPicPr>
            <a:picLocks noChangeAspect="1"/>
          </p:cNvPicPr>
          <p:nvPr>
            <p:custDataLst>
              <p:tags r:id="rId7"/>
            </p:custDataLst>
          </p:nvPr>
        </p:nvPicPr>
        <p:blipFill>
          <a:blip r:embed="rId12" cstate="print">
            <a:extLst>
              <a:ext uri="{28A0092B-C50C-407E-A947-70E740481C1C}">
                <a14:useLocalDpi xmlns:a14="http://schemas.microsoft.com/office/drawing/2010/main" val="0"/>
              </a:ext>
            </a:extLst>
          </a:blip>
          <a:stretch>
            <a:fillRect/>
          </a:stretch>
        </p:blipFill>
        <p:spPr>
          <a:xfrm>
            <a:off x="6469569" y="403982"/>
            <a:ext cx="2220161" cy="19295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ppt_x"/>
                                          </p:val>
                                        </p:tav>
                                        <p:tav tm="100000">
                                          <p:val>
                                            <p:strVal val="#ppt_x"/>
                                          </p:val>
                                        </p:tav>
                                      </p:tavLst>
                                    </p:anim>
                                    <p:anim calcmode="lin" valueType="num">
                                      <p:cBhvr additive="base">
                                        <p:cTn id="3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1393666" y="2296553"/>
            <a:ext cx="2386012" cy="238601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椭圆 6"/>
          <p:cNvSpPr/>
          <p:nvPr/>
        </p:nvSpPr>
        <p:spPr>
          <a:xfrm>
            <a:off x="1657111" y="2564942"/>
            <a:ext cx="1859122" cy="185912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2792" y="2967895"/>
            <a:ext cx="1747760" cy="1043328"/>
          </a:xfrm>
          <a:prstGeom prst="rect">
            <a:avLst/>
          </a:prstGeom>
        </p:spPr>
      </p:pic>
      <p:cxnSp>
        <p:nvCxnSpPr>
          <p:cNvPr id="9" name="直接连接符 8"/>
          <p:cNvCxnSpPr/>
          <p:nvPr/>
        </p:nvCxnSpPr>
        <p:spPr>
          <a:xfrm>
            <a:off x="4256391" y="2666669"/>
            <a:ext cx="0" cy="17573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5057773" y="3271334"/>
            <a:ext cx="4854836" cy="739889"/>
          </a:xfrm>
          <a:prstGeom prst="rect">
            <a:avLst/>
          </a:prstGeom>
          <a:noFill/>
          <a:ln w="38100">
            <a:solidFill>
              <a:srgbClr val="B829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p:nvSpPr>
        <p:spPr>
          <a:xfrm>
            <a:off x="5634131" y="3328005"/>
            <a:ext cx="4222631" cy="553998"/>
          </a:xfrm>
          <a:prstGeom prst="rect">
            <a:avLst/>
          </a:prstGeom>
          <a:noFill/>
          <a:effectLst/>
          <a:scene3d>
            <a:camera prst="orthographicFront">
              <a:rot lat="0" lon="0" rev="0"/>
            </a:camera>
            <a:lightRig rig="threePt" dir="t"/>
          </a:scene3d>
          <a:sp3d/>
        </p:spPr>
        <p:txBody>
          <a:bodyPr wrap="none" rtlCol="0">
            <a:spAutoFit/>
            <a:sp3d>
              <a:contourClr>
                <a:schemeClr val="bg1"/>
              </a:contourClr>
            </a:sp3d>
          </a:bodyPr>
          <a:lstStyle>
            <a:defPPr>
              <a:defRPr lang="zh-CN"/>
            </a:defPPr>
            <a:lvl1pPr marR="0" lvl="0" indent="0" fontAlgn="auto">
              <a:lnSpc>
                <a:spcPct val="100000"/>
              </a:lnSpc>
              <a:spcBef>
                <a:spcPts val="0"/>
              </a:spcBef>
              <a:spcAft>
                <a:spcPts val="0"/>
              </a:spcAft>
              <a:buClrTx/>
              <a:buSzTx/>
              <a:buFontTx/>
              <a:buNone/>
              <a:defRPr kumimoji="0" sz="3200" b="0" i="0" u="none" strike="noStrike" cap="none" spc="0" normalizeH="0" baseline="0">
                <a:ln w="0"/>
                <a:solidFill>
                  <a:srgbClr val="B82927"/>
                </a:solidFill>
                <a:effectLst>
                  <a:outerShdw blurRad="50800" dist="38100" dir="2700000" algn="tl" rotWithShape="0">
                    <a:prstClr val="black">
                      <a:alpha val="40000"/>
                    </a:prstClr>
                  </a:outerShdw>
                  <a:reflection blurRad="6350" stA="53000" endA="300" endPos="35500" dir="5400000" sy="-90000" algn="bl" rotWithShape="0"/>
                </a:effectLst>
                <a:uLnTx/>
                <a:uFillTx/>
                <a:latin typeface="方正大黑简体" panose="02010601030101010101" pitchFamily="65" charset="-122"/>
                <a:ea typeface="方正大黑简体" panose="02010601030101010101" pitchFamily="65" charset="-122"/>
                <a:cs typeface="Segoe UI Black" panose="020B0A02040204020203" pitchFamily="34" charset="0"/>
              </a:defRPr>
            </a:lvl1pPr>
          </a:lstStyle>
          <a:p>
            <a:r>
              <a:rPr lang="en-US" altLang="zh-CN" sz="3000" dirty="0"/>
              <a:t> 2018</a:t>
            </a:r>
            <a:r>
              <a:rPr lang="zh-CN" altLang="en-US" sz="3000" dirty="0"/>
              <a:t>“通知”内容传达</a:t>
            </a:r>
          </a:p>
        </p:txBody>
      </p:sp>
      <p:sp>
        <p:nvSpPr>
          <p:cNvPr id="12" name="矩形 11"/>
          <p:cNvSpPr/>
          <p:nvPr/>
        </p:nvSpPr>
        <p:spPr>
          <a:xfrm>
            <a:off x="5057773" y="3271334"/>
            <a:ext cx="698365" cy="739889"/>
          </a:xfrm>
          <a:prstGeom prst="rect">
            <a:avLst/>
          </a:prstGeom>
          <a:solidFill>
            <a:srgbClr val="B82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p:cNvSpPr txBox="1"/>
          <p:nvPr/>
        </p:nvSpPr>
        <p:spPr>
          <a:xfrm>
            <a:off x="5133787" y="3368069"/>
            <a:ext cx="66556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w="0"/>
                <a:solidFill>
                  <a:schemeClr val="bg1"/>
                </a:solidFill>
                <a:effectLst>
                  <a:outerShdw blurRad="50800" dist="38100" dir="2700000" algn="tl" rotWithShape="0">
                    <a:prstClr val="black">
                      <a:alpha val="40000"/>
                    </a:prstClr>
                  </a:outerShdw>
                  <a:reflection blurRad="6350" stA="53000" endA="300" endPos="35500" dir="5400000" sy="-90000" algn="bl" rotWithShape="0"/>
                </a:effectLst>
                <a:uLnTx/>
                <a:uFillTx/>
                <a:latin typeface="方正大黑简体" panose="02010601030101010101" pitchFamily="65" charset="-122"/>
                <a:ea typeface="方正大黑简体" panose="02010601030101010101" pitchFamily="65" charset="-122"/>
                <a:cs typeface="Segoe UI Black" panose="020B0A02040204020203" pitchFamily="34" charset="0"/>
              </a:rPr>
              <a:t>01</a:t>
            </a:r>
            <a:endParaRPr kumimoji="0" lang="zh-CN" altLang="en-US" sz="3200" b="0" i="0" u="none" strike="noStrike" kern="1200" cap="none" spc="0" normalizeH="0" baseline="0" noProof="0" dirty="0">
              <a:ln>
                <a:noFill/>
              </a:ln>
              <a:solidFill>
                <a:schemeClr val="bg1"/>
              </a:solidFill>
              <a:effectLst/>
              <a:uLnTx/>
              <a:uFillTx/>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2000"/>
                            </p:stCondLst>
                            <p:childTnLst>
                              <p:par>
                                <p:cTn id="9" presetID="16" presetClass="entr" presetSubtype="4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Horizontal)">
                                      <p:cBhvr>
                                        <p:cTn id="11" dur="500"/>
                                        <p:tgtEl>
                                          <p:spTgt spid="7"/>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3000"/>
                            </p:stCondLst>
                            <p:childTnLst>
                              <p:par>
                                <p:cTn id="17" presetID="47"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4500"/>
                            </p:stCondLst>
                            <p:childTnLst>
                              <p:par>
                                <p:cTn id="27" presetID="2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50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5500"/>
                            </p:stCondLst>
                            <p:childTnLst>
                              <p:par>
                                <p:cTn id="35" presetID="2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p:bldP spid="12"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a:srcRect/>
          <a:stretch>
            <a:fillRect/>
          </a:stretch>
        </a:blipFill>
        <a:effectLst/>
      </p:bgPr>
    </p:bg>
    <p:spTree>
      <p:nvGrpSpPr>
        <p:cNvPr id="1" name=""/>
        <p:cNvGrpSpPr/>
        <p:nvPr/>
      </p:nvGrpSpPr>
      <p:grpSpPr>
        <a:xfrm>
          <a:off x="0" y="0"/>
          <a:ext cx="0" cy="0"/>
          <a:chOff x="0" y="0"/>
          <a:chExt cx="0" cy="0"/>
        </a:xfrm>
      </p:grpSpPr>
      <p:sp>
        <p:nvSpPr>
          <p:cNvPr id="13" name="矩形 12"/>
          <p:cNvSpPr/>
          <p:nvPr/>
        </p:nvSpPr>
        <p:spPr>
          <a:xfrm>
            <a:off x="1581703" y="2618659"/>
            <a:ext cx="5738649" cy="5907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 name="文本框 2"/>
          <p:cNvSpPr txBox="1"/>
          <p:nvPr/>
        </p:nvSpPr>
        <p:spPr>
          <a:xfrm>
            <a:off x="2365375" y="164749"/>
            <a:ext cx="7571303" cy="646331"/>
          </a:xfrm>
          <a:prstGeom prst="rect">
            <a:avLst/>
          </a:prstGeom>
          <a:noFill/>
          <a:effectLst/>
          <a:scene3d>
            <a:camera prst="orthographicFront">
              <a:rot lat="0" lon="0" rev="0"/>
            </a:camera>
            <a:lightRig rig="threePt" dir="t"/>
          </a:scene3d>
          <a:sp3d/>
        </p:spPr>
        <p:txBody>
          <a:bodyPr wrap="none" rtlCol="0">
            <a:spAutoFit/>
            <a:sp3d>
              <a:contourClr>
                <a:schemeClr val="bg1"/>
              </a:contourClr>
            </a:sp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w="0"/>
                <a:solidFill>
                  <a:srgbClr val="595959"/>
                </a:solidFill>
                <a:effectLst>
                  <a:reflection blurRad="6350" stA="53000" endA="300" endPos="35500" dir="5400000" sy="-90000" algn="bl" rotWithShape="0"/>
                </a:effectLst>
                <a:uLnTx/>
                <a:uFillTx/>
                <a:latin typeface="华文行楷" panose="02010800040101010101" pitchFamily="2" charset="-122"/>
                <a:ea typeface="华文行楷" panose="02010800040101010101" pitchFamily="2" charset="-122"/>
                <a:cs typeface="Segoe UI Black" panose="020B0A02040204020203" pitchFamily="34" charset="0"/>
              </a:rPr>
              <a:t>关于开展国家宪法日宣传活动的通知</a:t>
            </a:r>
          </a:p>
        </p:txBody>
      </p:sp>
      <p:sp>
        <p:nvSpPr>
          <p:cNvPr id="5" name="文本框 4"/>
          <p:cNvSpPr txBox="1"/>
          <p:nvPr/>
        </p:nvSpPr>
        <p:spPr>
          <a:xfrm>
            <a:off x="1749662" y="1206623"/>
            <a:ext cx="5570690" cy="133882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各县（市、区）党委宣传部、依法治县（市、区）领导小组办公室、市级国家机关各部门、各民主党派、各人民团体、大中专院校，市属及中央事业单位：</a:t>
            </a:r>
          </a:p>
        </p:txBody>
      </p:sp>
      <p:cxnSp>
        <p:nvCxnSpPr>
          <p:cNvPr id="4" name="直接连接符 3"/>
          <p:cNvCxnSpPr/>
          <p:nvPr/>
        </p:nvCxnSpPr>
        <p:spPr>
          <a:xfrm>
            <a:off x="695461" y="487914"/>
            <a:ext cx="1503666"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9936678" y="487914"/>
            <a:ext cx="1514475"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5449250" y="3211244"/>
            <a:ext cx="5738649" cy="590788"/>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8" name="文本框 7"/>
          <p:cNvSpPr txBox="1"/>
          <p:nvPr/>
        </p:nvSpPr>
        <p:spPr>
          <a:xfrm>
            <a:off x="5721500" y="3676549"/>
            <a:ext cx="5729653" cy="17543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为进一步推动“六五”普法规划目标任务全面落实。在国家宪法日暨全国法制宣传日期间，我市将集中组织开展以宪法为核心的中国特色社会主义宣传活动，现就活动有关事项通知如下：</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0351" y="1258530"/>
            <a:ext cx="3867547" cy="1950885"/>
          </a:xfrm>
          <a:prstGeom prst="rect">
            <a:avLst/>
          </a:prstGeom>
        </p:spPr>
      </p:pic>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699" y="3209709"/>
            <a:ext cx="3867547" cy="2216842"/>
          </a:xfrm>
          <a:prstGeom prst="rect">
            <a:avLst/>
          </a:prstGeom>
        </p:spPr>
      </p:pic>
      <p:sp>
        <p:nvSpPr>
          <p:cNvPr id="6" name="文本框 5"/>
          <p:cNvSpPr txBox="1"/>
          <p:nvPr/>
        </p:nvSpPr>
        <p:spPr>
          <a:xfrm>
            <a:off x="5458246" y="2665213"/>
            <a:ext cx="1723549"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国家宪法日</a:t>
            </a:r>
          </a:p>
        </p:txBody>
      </p:sp>
      <p:sp>
        <p:nvSpPr>
          <p:cNvPr id="16" name="文本框 15"/>
          <p:cNvSpPr txBox="1"/>
          <p:nvPr/>
        </p:nvSpPr>
        <p:spPr>
          <a:xfrm>
            <a:off x="5420654" y="3244990"/>
            <a:ext cx="3262432" cy="461665"/>
          </a:xfrm>
          <a:prstGeom prst="rect">
            <a:avLst/>
          </a:prstGeom>
          <a:noFill/>
        </p:spPr>
        <p:txBody>
          <a:bodyPr wrap="none" rtlCol="0">
            <a:spAutoFit/>
          </a:bodyPr>
          <a:lstStyle/>
          <a:p>
            <a:pPr lvl="0">
              <a:defRPr/>
            </a:pPr>
            <a:r>
              <a:rPr lang="zh-CN" altLang="en-US" sz="2400" b="1">
                <a:solidFill>
                  <a:prstClr val="white"/>
                </a:solidFill>
                <a:latin typeface="微软雅黑" panose="020B0503020204020204" pitchFamily="34" charset="-122"/>
                <a:ea typeface="微软雅黑" panose="020B0503020204020204" pitchFamily="34" charset="-122"/>
              </a:rPr>
              <a:t>暨全国法制宣传日宣传</a:t>
            </a:r>
            <a:endPar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outVertical)">
                                      <p:cBhvr>
                                        <p:cTn id="14" dur="500"/>
                                        <p:tgtEl>
                                          <p:spTgt spid="3"/>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500"/>
                                        <p:tgtEl>
                                          <p:spTgt spid="13"/>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up)">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P spid="5" grpId="0"/>
      <p:bldP spid="14" grpId="0" animBg="1"/>
      <p:bldP spid="8" grpId="0"/>
      <p:bldP spid="6"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a:srcRect/>
          <a:stretch>
            <a:fillRect/>
          </a:stretch>
        </a:blipFill>
        <a:effectLst/>
      </p:bgPr>
    </p:bg>
    <p:spTree>
      <p:nvGrpSpPr>
        <p:cNvPr id="1" name=""/>
        <p:cNvGrpSpPr/>
        <p:nvPr/>
      </p:nvGrpSpPr>
      <p:grpSpPr>
        <a:xfrm>
          <a:off x="0" y="0"/>
          <a:ext cx="0" cy="0"/>
          <a:chOff x="0" y="0"/>
          <a:chExt cx="0" cy="0"/>
        </a:xfrm>
      </p:grpSpPr>
      <p:sp>
        <p:nvSpPr>
          <p:cNvPr id="26" name="泪滴形 25"/>
          <p:cNvSpPr/>
          <p:nvPr/>
        </p:nvSpPr>
        <p:spPr>
          <a:xfrm rot="8100000">
            <a:off x="1126689" y="1676564"/>
            <a:ext cx="866879" cy="866879"/>
          </a:xfrm>
          <a:prstGeom prst="teardrop">
            <a:avLst/>
          </a:prstGeom>
          <a:solidFill>
            <a:srgbClr val="C00000"/>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3" name="文本框 52"/>
          <p:cNvSpPr txBox="1"/>
          <p:nvPr/>
        </p:nvSpPr>
        <p:spPr>
          <a:xfrm>
            <a:off x="7801471" y="3369180"/>
            <a:ext cx="3416320" cy="923330"/>
          </a:xfrm>
          <a:prstGeom prst="rect">
            <a:avLst/>
          </a:prstGeom>
          <a:noFill/>
          <a:effectLst>
            <a:glow rad="127000">
              <a:schemeClr val="accent1">
                <a:lumMod val="75000"/>
              </a:schemeClr>
            </a:glow>
          </a:effectLst>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AC2521"/>
                </a:solidFill>
                <a:effectLst/>
                <a:uLnTx/>
                <a:uFillTx/>
                <a:latin typeface="微软雅黑" panose="020B0503020204020204" pitchFamily="34" charset="-122"/>
                <a:ea typeface="微软雅黑" panose="020B0503020204020204" pitchFamily="34" charset="-122"/>
                <a:cs typeface="+mn-cs"/>
              </a:rPr>
              <a:t>开放、共享发展</a:t>
            </a:r>
            <a:endParaRPr kumimoji="0" lang="en-US" altLang="zh-CN" sz="3600" b="1" i="0" u="none" strike="noStrike" kern="1200" cap="none" spc="0" normalizeH="0" baseline="0" noProof="0" dirty="0">
              <a:ln>
                <a:noFill/>
              </a:ln>
              <a:solidFill>
                <a:srgbClr val="AC2521"/>
              </a:solidFill>
              <a:effectLst>
                <a:glow rad="63500">
                  <a:srgbClr val="E7E6E6">
                    <a:alpha val="40000"/>
                  </a:srgbClr>
                </a:glow>
              </a:effectLst>
              <a:uLnTx/>
              <a:uFillTx/>
              <a:latin typeface="微软雅黑" panose="020B0503020204020204" pitchFamily="34" charset="-122"/>
              <a:ea typeface="微软雅黑" panose="020B0503020204020204" pitchFamily="34" charset="-122"/>
              <a:cs typeface="+mn-cs"/>
            </a:endParaRPr>
          </a:p>
        </p:txBody>
      </p:sp>
      <p:sp>
        <p:nvSpPr>
          <p:cNvPr id="8" name="文本框 7"/>
          <p:cNvSpPr txBox="1"/>
          <p:nvPr/>
        </p:nvSpPr>
        <p:spPr>
          <a:xfrm>
            <a:off x="2351088" y="148515"/>
            <a:ext cx="7571303" cy="646331"/>
          </a:xfrm>
          <a:prstGeom prst="rect">
            <a:avLst/>
          </a:prstGeom>
          <a:noFill/>
          <a:effectLst/>
          <a:scene3d>
            <a:camera prst="orthographicFront">
              <a:rot lat="0" lon="0" rev="0"/>
            </a:camera>
            <a:lightRig rig="threePt" dir="t"/>
          </a:scene3d>
          <a:sp3d/>
        </p:spPr>
        <p:txBody>
          <a:bodyPr wrap="none" rtlCol="0">
            <a:spAutoFit/>
            <a:sp3d>
              <a:contourClr>
                <a:schemeClr val="bg1"/>
              </a:contourClr>
            </a:sp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w="0"/>
                <a:solidFill>
                  <a:srgbClr val="595959"/>
                </a:solidFill>
                <a:effectLst>
                  <a:reflection blurRad="6350" stA="53000" endA="300" endPos="35500" dir="5400000" sy="-90000" algn="bl" rotWithShape="0"/>
                </a:effectLst>
                <a:uLnTx/>
                <a:uFillTx/>
                <a:latin typeface="华文行楷" panose="02010800040101010101" pitchFamily="2" charset="-122"/>
                <a:ea typeface="华文行楷" panose="02010800040101010101" pitchFamily="2" charset="-122"/>
                <a:cs typeface="Segoe UI Black" panose="020B0A02040204020203" pitchFamily="34" charset="0"/>
              </a:rPr>
              <a:t>关于开展国家宪法日宣传活动的通知</a:t>
            </a:r>
          </a:p>
        </p:txBody>
      </p:sp>
      <p:cxnSp>
        <p:nvCxnSpPr>
          <p:cNvPr id="9" name="直接连接符 8"/>
          <p:cNvCxnSpPr/>
          <p:nvPr/>
        </p:nvCxnSpPr>
        <p:spPr>
          <a:xfrm>
            <a:off x="681174" y="471680"/>
            <a:ext cx="1503666"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9922391" y="471680"/>
            <a:ext cx="1514475"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173105" y="1748382"/>
            <a:ext cx="2954655" cy="923330"/>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AC2521"/>
                </a:solidFill>
                <a:effectLst/>
                <a:uLnTx/>
                <a:uFillTx/>
                <a:latin typeface="微软雅黑" panose="020B0503020204020204" pitchFamily="34" charset="-122"/>
                <a:ea typeface="微软雅黑" panose="020B0503020204020204" pitchFamily="34" charset="-122"/>
                <a:cs typeface="+mn-cs"/>
              </a:rPr>
              <a:t>弘扬宪法精神</a:t>
            </a:r>
            <a:endParaRPr kumimoji="0" lang="en-US" altLang="zh-CN" sz="3600" b="1" i="0" u="none" strike="noStrike" kern="1200" cap="none" spc="0" normalizeH="0" baseline="0" noProof="0" dirty="0">
              <a:ln>
                <a:noFill/>
              </a:ln>
              <a:solidFill>
                <a:srgbClr val="AC2521"/>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3399058" y="3417180"/>
            <a:ext cx="2031325" cy="923330"/>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AC2521"/>
                </a:solidFill>
                <a:effectLst/>
                <a:uLnTx/>
                <a:uFillTx/>
                <a:latin typeface="微软雅黑" panose="020B0503020204020204" pitchFamily="34" charset="-122"/>
                <a:ea typeface="微软雅黑" panose="020B0503020204020204" pitchFamily="34" charset="-122"/>
                <a:cs typeface="+mn-cs"/>
              </a:rPr>
              <a:t>推动创新</a:t>
            </a:r>
            <a:endParaRPr kumimoji="0" lang="en-US" altLang="zh-CN" sz="3600" b="1" i="0" u="none" strike="noStrike" kern="1200" cap="none" spc="0" normalizeH="0" baseline="0" noProof="0" dirty="0">
              <a:ln>
                <a:noFill/>
              </a:ln>
              <a:solidFill>
                <a:srgbClr val="AC2521"/>
              </a:solidFill>
              <a:effectLst/>
              <a:uLnTx/>
              <a:uFillTx/>
              <a:latin typeface="微软雅黑" panose="020B0503020204020204" pitchFamily="34" charset="-122"/>
              <a:ea typeface="微软雅黑" panose="020B0503020204020204" pitchFamily="34" charset="-122"/>
              <a:cs typeface="+mn-cs"/>
            </a:endParaRPr>
          </a:p>
        </p:txBody>
      </p:sp>
      <p:sp>
        <p:nvSpPr>
          <p:cNvPr id="5" name="矩形 4"/>
          <p:cNvSpPr/>
          <p:nvPr/>
        </p:nvSpPr>
        <p:spPr>
          <a:xfrm>
            <a:off x="6929338" y="1623325"/>
            <a:ext cx="2492990" cy="923330"/>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AC2521"/>
                </a:solidFill>
                <a:effectLst/>
                <a:uLnTx/>
                <a:uFillTx/>
                <a:latin typeface="微软雅黑" panose="020B0503020204020204" pitchFamily="34" charset="-122"/>
                <a:ea typeface="微软雅黑" panose="020B0503020204020204" pitchFamily="34" charset="-122"/>
                <a:cs typeface="+mn-cs"/>
              </a:rPr>
              <a:t>协调、绿色</a:t>
            </a:r>
            <a:endParaRPr kumimoji="0" lang="en-US" altLang="zh-CN" sz="3600" b="1" i="0" u="none" strike="noStrike" kern="1200" cap="none" spc="0" normalizeH="0" baseline="0" noProof="0" dirty="0">
              <a:ln>
                <a:noFill/>
              </a:ln>
              <a:solidFill>
                <a:srgbClr val="AC2521"/>
              </a:solidFill>
              <a:effectLst/>
              <a:uLnTx/>
              <a:uFillTx/>
              <a:latin typeface="微软雅黑" panose="020B0503020204020204" pitchFamily="34" charset="-122"/>
              <a:ea typeface="微软雅黑" panose="020B0503020204020204" pitchFamily="34" charset="-122"/>
              <a:cs typeface="+mn-cs"/>
            </a:endParaRPr>
          </a:p>
        </p:txBody>
      </p:sp>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890" y="1878429"/>
            <a:ext cx="1010477" cy="603206"/>
          </a:xfrm>
          <a:prstGeom prst="rect">
            <a:avLst/>
          </a:prstGeom>
        </p:spPr>
      </p:pic>
      <p:sp>
        <p:nvSpPr>
          <p:cNvPr id="29" name="泪滴形 28"/>
          <p:cNvSpPr/>
          <p:nvPr/>
        </p:nvSpPr>
        <p:spPr>
          <a:xfrm rot="8100000">
            <a:off x="2244904" y="3283919"/>
            <a:ext cx="866879" cy="866879"/>
          </a:xfrm>
          <a:prstGeom prst="teardrop">
            <a:avLst/>
          </a:prstGeom>
          <a:solidFill>
            <a:srgbClr val="C00000"/>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3105" y="3485784"/>
            <a:ext cx="1010477" cy="603206"/>
          </a:xfrm>
          <a:prstGeom prst="rect">
            <a:avLst/>
          </a:prstGeom>
        </p:spPr>
      </p:pic>
      <p:sp>
        <p:nvSpPr>
          <p:cNvPr id="31" name="泪滴形 30"/>
          <p:cNvSpPr/>
          <p:nvPr/>
        </p:nvSpPr>
        <p:spPr>
          <a:xfrm rot="8100000">
            <a:off x="5775184" y="1607817"/>
            <a:ext cx="866879" cy="866879"/>
          </a:xfrm>
          <a:prstGeom prst="teardrop">
            <a:avLst/>
          </a:prstGeom>
          <a:solidFill>
            <a:srgbClr val="C00000"/>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3385" y="1809682"/>
            <a:ext cx="1010477" cy="603206"/>
          </a:xfrm>
          <a:prstGeom prst="rect">
            <a:avLst/>
          </a:prstGeom>
        </p:spPr>
      </p:pic>
      <p:sp>
        <p:nvSpPr>
          <p:cNvPr id="33" name="泪滴形 32"/>
          <p:cNvSpPr/>
          <p:nvPr/>
        </p:nvSpPr>
        <p:spPr>
          <a:xfrm rot="8100000">
            <a:off x="6583201" y="3294094"/>
            <a:ext cx="866879" cy="866879"/>
          </a:xfrm>
          <a:prstGeom prst="teardrop">
            <a:avLst/>
          </a:prstGeom>
          <a:solidFill>
            <a:srgbClr val="C00000"/>
          </a:solidFill>
          <a:ln>
            <a:no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34" name="图片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1402" y="3495959"/>
            <a:ext cx="1010477" cy="6032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1000"/>
                                        <p:tgtEl>
                                          <p:spTgt spid="31"/>
                                        </p:tgtEl>
                                      </p:cBhvr>
                                    </p:animEffect>
                                    <p:anim calcmode="lin" valueType="num">
                                      <p:cBhvr>
                                        <p:cTn id="33" dur="1000" fill="hold"/>
                                        <p:tgtEl>
                                          <p:spTgt spid="31"/>
                                        </p:tgtEl>
                                        <p:attrNameLst>
                                          <p:attrName>ppt_x</p:attrName>
                                        </p:attrNameLst>
                                      </p:cBhvr>
                                      <p:tavLst>
                                        <p:tav tm="0">
                                          <p:val>
                                            <p:strVal val="#ppt_x"/>
                                          </p:val>
                                        </p:tav>
                                        <p:tav tm="100000">
                                          <p:val>
                                            <p:strVal val="#ppt_x"/>
                                          </p:val>
                                        </p:tav>
                                      </p:tavLst>
                                    </p:anim>
                                    <p:anim calcmode="lin" valueType="num">
                                      <p:cBhvr>
                                        <p:cTn id="34" dur="1000" fill="hold"/>
                                        <p:tgtEl>
                                          <p:spTgt spid="31"/>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10" presetClass="entr" presetSubtype="0"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10" presetClass="entr" presetSubtype="0" fill="hold"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par>
                          <p:cTn id="53" fill="hold">
                            <p:stCondLst>
                              <p:cond delay="6500"/>
                            </p:stCondLst>
                            <p:childTnLst>
                              <p:par>
                                <p:cTn id="54" presetID="22" presetClass="entr" presetSubtype="8"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par>
                          <p:cTn id="57" fill="hold">
                            <p:stCondLst>
                              <p:cond delay="7000"/>
                            </p:stCondLst>
                            <p:childTnLst>
                              <p:par>
                                <p:cTn id="58" presetID="42" presetClass="entr" presetSubtype="0" fill="hold" grpId="0" nodeType="after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1000"/>
                                        <p:tgtEl>
                                          <p:spTgt spid="33"/>
                                        </p:tgtEl>
                                      </p:cBhvr>
                                    </p:animEffect>
                                    <p:anim calcmode="lin" valueType="num">
                                      <p:cBhvr>
                                        <p:cTn id="61" dur="1000" fill="hold"/>
                                        <p:tgtEl>
                                          <p:spTgt spid="33"/>
                                        </p:tgtEl>
                                        <p:attrNameLst>
                                          <p:attrName>ppt_x</p:attrName>
                                        </p:attrNameLst>
                                      </p:cBhvr>
                                      <p:tavLst>
                                        <p:tav tm="0">
                                          <p:val>
                                            <p:strVal val="#ppt_x"/>
                                          </p:val>
                                        </p:tav>
                                        <p:tav tm="100000">
                                          <p:val>
                                            <p:strVal val="#ppt_x"/>
                                          </p:val>
                                        </p:tav>
                                      </p:tavLst>
                                    </p:anim>
                                    <p:anim calcmode="lin" valueType="num">
                                      <p:cBhvr>
                                        <p:cTn id="62" dur="1000" fill="hold"/>
                                        <p:tgtEl>
                                          <p:spTgt spid="33"/>
                                        </p:tgtEl>
                                        <p:attrNameLst>
                                          <p:attrName>ppt_y</p:attrName>
                                        </p:attrNameLst>
                                      </p:cBhvr>
                                      <p:tavLst>
                                        <p:tav tm="0">
                                          <p:val>
                                            <p:strVal val="#ppt_y+.1"/>
                                          </p:val>
                                        </p:tav>
                                        <p:tav tm="100000">
                                          <p:val>
                                            <p:strVal val="#ppt_y"/>
                                          </p:val>
                                        </p:tav>
                                      </p:tavLst>
                                    </p:anim>
                                  </p:childTnLst>
                                </p:cTn>
                              </p:par>
                            </p:childTnLst>
                          </p:cTn>
                        </p:par>
                        <p:par>
                          <p:cTn id="63" fill="hold">
                            <p:stCondLst>
                              <p:cond delay="8000"/>
                            </p:stCondLst>
                            <p:childTnLst>
                              <p:par>
                                <p:cTn id="64" presetID="10" presetClass="entr" presetSubtype="0" fill="hold" nodeType="after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childTnLst>
                                </p:cTn>
                              </p:par>
                            </p:childTnLst>
                          </p:cTn>
                        </p:par>
                        <p:par>
                          <p:cTn id="67" fill="hold">
                            <p:stCondLst>
                              <p:cond delay="8500"/>
                            </p:stCondLst>
                            <p:childTnLst>
                              <p:par>
                                <p:cTn id="68" presetID="22" presetClass="entr" presetSubtype="8"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wipe(left)">
                                      <p:cBhvr>
                                        <p:cTn id="7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3" grpId="0"/>
      <p:bldP spid="8" grpId="0"/>
      <p:bldP spid="3" grpId="0"/>
      <p:bldP spid="4" grpId="0"/>
      <p:bldP spid="5" grpId="0"/>
      <p:bldP spid="29" grpId="0" animBg="1"/>
      <p:bldP spid="31"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1340016" y="1976039"/>
            <a:ext cx="9808667" cy="295751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流程图: 终止 4"/>
          <p:cNvSpPr/>
          <p:nvPr/>
        </p:nvSpPr>
        <p:spPr>
          <a:xfrm rot="16200000">
            <a:off x="258972" y="3059781"/>
            <a:ext cx="2208847" cy="790026"/>
          </a:xfrm>
          <a:prstGeom prst="flowChartTerminator">
            <a:avLst/>
          </a:prstGeom>
          <a:solidFill>
            <a:srgbClr val="AC252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AC2521"/>
              </a:solidFill>
              <a:effectLst/>
              <a:uLnTx/>
              <a:uFillTx/>
              <a:latin typeface="Calibri" panose="020F0502020204030204"/>
              <a:ea typeface="宋体" panose="02010600030101010101" pitchFamily="2" charset="-122"/>
              <a:cs typeface="+mn-cs"/>
            </a:endParaRPr>
          </a:p>
        </p:txBody>
      </p:sp>
      <p:sp>
        <p:nvSpPr>
          <p:cNvPr id="2" name="矩形 1"/>
          <p:cNvSpPr/>
          <p:nvPr/>
        </p:nvSpPr>
        <p:spPr>
          <a:xfrm>
            <a:off x="2228731" y="2199222"/>
            <a:ext cx="8449629" cy="258532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深入学习贯彻党的十九大一中全会精神，高举中国特色社会主义伟大旗帜，以邓小平理论、“三个代表”重要思想、科学发展观为指导，深入贯彻习近平总书记系列重要讲话精神，坚持中国特色社会主义法治道路，大力宣传以宪法为核心的中国特色社会主义法律体系，弘扬宪法精神，弘扬社会主义法治精神，增强全名法制观念，推进法治社会建设，为实现“两个一百年”奋斗目标、实现中华民族伟大复兴的中国梦营造良好的法制环境。</a:t>
            </a:r>
          </a:p>
        </p:txBody>
      </p:sp>
      <p:sp>
        <p:nvSpPr>
          <p:cNvPr id="6" name="文本框 5"/>
          <p:cNvSpPr txBox="1"/>
          <p:nvPr/>
        </p:nvSpPr>
        <p:spPr>
          <a:xfrm>
            <a:off x="1092009" y="2485298"/>
            <a:ext cx="553998" cy="1938992"/>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单击键入文本</a:t>
            </a:r>
          </a:p>
        </p:txBody>
      </p:sp>
      <p:sp>
        <p:nvSpPr>
          <p:cNvPr id="11" name="文本框 10"/>
          <p:cNvSpPr txBox="1"/>
          <p:nvPr/>
        </p:nvSpPr>
        <p:spPr>
          <a:xfrm>
            <a:off x="4952228" y="153807"/>
            <a:ext cx="2031325" cy="646331"/>
          </a:xfrm>
          <a:prstGeom prst="rect">
            <a:avLst/>
          </a:prstGeom>
          <a:noFill/>
          <a:effectLst/>
          <a:scene3d>
            <a:camera prst="orthographicFront">
              <a:rot lat="0" lon="0" rev="0"/>
            </a:camera>
            <a:lightRig rig="threePt" dir="t"/>
          </a:scene3d>
          <a:sp3d/>
        </p:spPr>
        <p:txBody>
          <a:bodyPr wrap="none" rtlCol="0">
            <a:spAutoFit/>
            <a:sp3d>
              <a:contourClr>
                <a:schemeClr val="bg1"/>
              </a:contourClr>
            </a:sp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w="0"/>
                <a:solidFill>
                  <a:srgbClr val="595959"/>
                </a:solidFill>
                <a:effectLst>
                  <a:reflection blurRad="6350" stA="53000" endA="300" endPos="35500" dir="5400000" sy="-90000" algn="bl" rotWithShape="0"/>
                </a:effectLst>
                <a:uLnTx/>
                <a:uFillTx/>
                <a:latin typeface="华文行楷" panose="02010800040101010101" pitchFamily="2" charset="-122"/>
                <a:ea typeface="华文行楷" panose="02010800040101010101" pitchFamily="2" charset="-122"/>
                <a:cs typeface="Segoe UI Black" panose="020B0A02040204020203" pitchFamily="34" charset="0"/>
              </a:rPr>
              <a:t>指导思想</a:t>
            </a:r>
          </a:p>
        </p:txBody>
      </p:sp>
      <p:cxnSp>
        <p:nvCxnSpPr>
          <p:cNvPr id="12" name="直接连接符 11"/>
          <p:cNvCxnSpPr/>
          <p:nvPr/>
        </p:nvCxnSpPr>
        <p:spPr>
          <a:xfrm>
            <a:off x="3133725" y="476972"/>
            <a:ext cx="1503666"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239476" y="476972"/>
            <a:ext cx="1514475"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1668" y="1120099"/>
            <a:ext cx="2007589" cy="11984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outVertical)">
                                      <p:cBhvr>
                                        <p:cTn id="14" dur="500"/>
                                        <p:tgtEl>
                                          <p:spTgt spid="11"/>
                                        </p:tgtEl>
                                      </p:cBhvr>
                                    </p:animEffect>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childTnLst>
                          </p:cTn>
                        </p:par>
                        <p:par>
                          <p:cTn id="19" fill="hold">
                            <p:stCondLst>
                              <p:cond delay="3000"/>
                            </p:stCondLst>
                            <p:childTnLst>
                              <p:par>
                                <p:cTn id="20" presetID="16" presetClass="entr" presetSubtype="42"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outHorizontal)">
                                      <p:cBhvr>
                                        <p:cTn id="22" dur="500"/>
                                        <p:tgtEl>
                                          <p:spTgt spid="5"/>
                                        </p:tgtEl>
                                      </p:cBhvr>
                                    </p:animEffect>
                                  </p:childTnLst>
                                </p:cTn>
                              </p:par>
                            </p:childTnLst>
                          </p:cTn>
                        </p:par>
                        <p:par>
                          <p:cTn id="23" fill="hold">
                            <p:stCondLst>
                              <p:cond delay="350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par>
                          <p:cTn id="27" fill="hold">
                            <p:stCondLst>
                              <p:cond delay="4000"/>
                            </p:stCondLst>
                            <p:childTnLst>
                              <p:par>
                                <p:cTn id="28" presetID="22" presetClass="entr" presetSubtype="1"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500"/>
                                        <p:tgtEl>
                                          <p:spTgt spid="2"/>
                                        </p:tgtEl>
                                      </p:cBhvr>
                                    </p:animEffect>
                                  </p:childTnLst>
                                </p:cTn>
                              </p:par>
                            </p:childTnLst>
                          </p:cTn>
                        </p:par>
                        <p:par>
                          <p:cTn id="31" fill="hold">
                            <p:stCondLst>
                              <p:cond delay="4500"/>
                            </p:stCondLst>
                            <p:childTnLst>
                              <p:par>
                                <p:cTn id="32" presetID="2" presetClass="entr" presetSubtype="2"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1+#ppt_w/2"/>
                                          </p:val>
                                        </p:tav>
                                        <p:tav tm="100000">
                                          <p:val>
                                            <p:strVal val="#ppt_x"/>
                                          </p:val>
                                        </p:tav>
                                      </p:tavLst>
                                    </p:anim>
                                    <p:anim calcmode="lin" valueType="num">
                                      <p:cBhvr additive="base">
                                        <p:cTn id="3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2" grpId="0"/>
      <p:bldP spid="6"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a:srcRect/>
          <a:stretch>
            <a:fillRect/>
          </a:stretch>
        </a:blipFill>
        <a:effectLst/>
      </p:bgPr>
    </p:bg>
    <p:spTree>
      <p:nvGrpSpPr>
        <p:cNvPr id="1" name=""/>
        <p:cNvGrpSpPr/>
        <p:nvPr/>
      </p:nvGrpSpPr>
      <p:grpSpPr>
        <a:xfrm>
          <a:off x="0" y="0"/>
          <a:ext cx="0" cy="0"/>
          <a:chOff x="0" y="0"/>
          <a:chExt cx="0" cy="0"/>
        </a:xfrm>
      </p:grpSpPr>
      <p:sp>
        <p:nvSpPr>
          <p:cNvPr id="15" name="矩形 14"/>
          <p:cNvSpPr/>
          <p:nvPr/>
        </p:nvSpPr>
        <p:spPr>
          <a:xfrm>
            <a:off x="2982328" y="3859018"/>
            <a:ext cx="6208295" cy="917007"/>
          </a:xfrm>
          <a:prstGeom prst="rect">
            <a:avLst/>
          </a:prstGeom>
          <a:noFill/>
          <a:ln w="38100">
            <a:solidFill>
              <a:srgbClr val="B829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 name="文本框 7"/>
          <p:cNvSpPr txBox="1"/>
          <p:nvPr/>
        </p:nvSpPr>
        <p:spPr>
          <a:xfrm>
            <a:off x="3309003" y="4014864"/>
            <a:ext cx="24288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11</a:t>
            </a:r>
            <a:r>
              <a:rPr kumimoji="0" lang="zh-CN" alt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月下旬</a:t>
            </a:r>
          </a:p>
        </p:txBody>
      </p:sp>
      <p:sp>
        <p:nvSpPr>
          <p:cNvPr id="9" name="文本框 8"/>
          <p:cNvSpPr txBox="1"/>
          <p:nvPr/>
        </p:nvSpPr>
        <p:spPr>
          <a:xfrm>
            <a:off x="5916279" y="4014864"/>
            <a:ext cx="7090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至</a:t>
            </a:r>
          </a:p>
        </p:txBody>
      </p:sp>
      <p:sp>
        <p:nvSpPr>
          <p:cNvPr id="10" name="文本框 9"/>
          <p:cNvSpPr txBox="1"/>
          <p:nvPr/>
        </p:nvSpPr>
        <p:spPr>
          <a:xfrm>
            <a:off x="6803773" y="4014864"/>
            <a:ext cx="24866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12</a:t>
            </a:r>
            <a:r>
              <a:rPr kumimoji="0" lang="zh-CN" altLang="en-US" sz="36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月中旬</a:t>
            </a:r>
          </a:p>
        </p:txBody>
      </p:sp>
      <p:sp>
        <p:nvSpPr>
          <p:cNvPr id="17" name="文本框 16"/>
          <p:cNvSpPr txBox="1"/>
          <p:nvPr/>
        </p:nvSpPr>
        <p:spPr>
          <a:xfrm>
            <a:off x="4922771" y="184485"/>
            <a:ext cx="2031325" cy="646331"/>
          </a:xfrm>
          <a:prstGeom prst="rect">
            <a:avLst/>
          </a:prstGeom>
          <a:noFill/>
          <a:effectLst/>
          <a:scene3d>
            <a:camera prst="orthographicFront">
              <a:rot lat="0" lon="0" rev="0"/>
            </a:camera>
            <a:lightRig rig="threePt" dir="t"/>
          </a:scene3d>
          <a:sp3d/>
        </p:spPr>
        <p:txBody>
          <a:bodyPr wrap="none" rtlCol="0">
            <a:spAutoFit/>
            <a:sp3d>
              <a:contourClr>
                <a:schemeClr val="bg1"/>
              </a:contourClr>
            </a:sp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w="0"/>
                <a:solidFill>
                  <a:srgbClr val="595959"/>
                </a:solidFill>
                <a:effectLst>
                  <a:reflection blurRad="6350" stA="53000" endA="300" endPos="35500" dir="5400000" sy="-90000" algn="bl" rotWithShape="0"/>
                </a:effectLst>
                <a:uLnTx/>
                <a:uFillTx/>
                <a:latin typeface="华文行楷" panose="02010800040101010101" pitchFamily="2" charset="-122"/>
                <a:ea typeface="华文行楷" panose="02010800040101010101" pitchFamily="2" charset="-122"/>
                <a:cs typeface="Segoe UI Black" panose="020B0A02040204020203" pitchFamily="34" charset="0"/>
              </a:rPr>
              <a:t>时间安排</a:t>
            </a:r>
          </a:p>
        </p:txBody>
      </p:sp>
      <p:cxnSp>
        <p:nvCxnSpPr>
          <p:cNvPr id="12" name="直接连接符 11"/>
          <p:cNvCxnSpPr/>
          <p:nvPr/>
        </p:nvCxnSpPr>
        <p:spPr>
          <a:xfrm>
            <a:off x="3133725" y="476972"/>
            <a:ext cx="1503666"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239476" y="476972"/>
            <a:ext cx="1514475"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5037071" y="1476044"/>
            <a:ext cx="5631542" cy="165641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2017国家宪法日暨全国法制宣传日系列宣传活动</a:t>
            </a:r>
          </a:p>
        </p:txBody>
      </p:sp>
      <p:sp>
        <p:nvSpPr>
          <p:cNvPr id="3" name="椭圆 2"/>
          <p:cNvSpPr/>
          <p:nvPr/>
        </p:nvSpPr>
        <p:spPr>
          <a:xfrm>
            <a:off x="1888966" y="1105928"/>
            <a:ext cx="2386012" cy="238601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椭圆 18"/>
          <p:cNvSpPr/>
          <p:nvPr/>
        </p:nvSpPr>
        <p:spPr>
          <a:xfrm>
            <a:off x="2152411" y="1374317"/>
            <a:ext cx="1859122" cy="185912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092" y="1777270"/>
            <a:ext cx="1747760" cy="1043328"/>
          </a:xfrm>
          <a:prstGeom prst="rect">
            <a:avLst/>
          </a:prstGeom>
        </p:spPr>
      </p:pic>
      <p:cxnSp>
        <p:nvCxnSpPr>
          <p:cNvPr id="6" name="直接连接符 5"/>
          <p:cNvCxnSpPr/>
          <p:nvPr/>
        </p:nvCxnSpPr>
        <p:spPr>
          <a:xfrm>
            <a:off x="4751691" y="1476044"/>
            <a:ext cx="0" cy="17573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outVertical)">
                                      <p:cBhvr>
                                        <p:cTn id="14" dur="500"/>
                                        <p:tgtEl>
                                          <p:spTgt spid="17"/>
                                        </p:tgtEl>
                                      </p:cBhvr>
                                    </p:animEffect>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childTnLst>
                          </p:cTn>
                        </p:par>
                        <p:par>
                          <p:cTn id="19" fill="hold">
                            <p:stCondLst>
                              <p:cond delay="3000"/>
                            </p:stCondLst>
                            <p:childTnLst>
                              <p:par>
                                <p:cTn id="20" presetID="16" presetClass="entr" presetSubtype="42"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outHorizontal)">
                                      <p:cBhvr>
                                        <p:cTn id="22" dur="500"/>
                                        <p:tgtEl>
                                          <p:spTgt spid="19"/>
                                        </p:tgtEl>
                                      </p:cBhvr>
                                    </p:animEffect>
                                  </p:childTnLst>
                                </p:cTn>
                              </p:par>
                            </p:childTnLst>
                          </p:cTn>
                        </p:par>
                        <p:par>
                          <p:cTn id="23" fill="hold">
                            <p:stCondLst>
                              <p:cond delay="3500"/>
                            </p:stCondLst>
                            <p:childTnLst>
                              <p:par>
                                <p:cTn id="24" presetID="10"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par>
                          <p:cTn id="27" fill="hold">
                            <p:stCondLst>
                              <p:cond delay="4000"/>
                            </p:stCondLst>
                            <p:childTnLst>
                              <p:par>
                                <p:cTn id="28" presetID="47"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par>
                          <p:cTn id="33" fill="hold">
                            <p:stCondLst>
                              <p:cond delay="5000"/>
                            </p:stCondLst>
                            <p:childTnLst>
                              <p:par>
                                <p:cTn id="34" presetID="22" presetClass="entr" presetSubtype="1"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up)">
                                      <p:cBhvr>
                                        <p:cTn id="36" dur="500"/>
                                        <p:tgtEl>
                                          <p:spTgt spid="2"/>
                                        </p:tgtEl>
                                      </p:cBhvr>
                                    </p:animEffect>
                                  </p:childTnLst>
                                </p:cTn>
                              </p:par>
                            </p:childTnLst>
                          </p:cTn>
                        </p:par>
                        <p:par>
                          <p:cTn id="37" fill="hold">
                            <p:stCondLst>
                              <p:cond delay="5500"/>
                            </p:stCondLst>
                            <p:childTnLst>
                              <p:par>
                                <p:cTn id="38" presetID="16" presetClass="entr" presetSubtype="21"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par>
                          <p:cTn id="41" fill="hold">
                            <p:stCondLst>
                              <p:cond delay="6000"/>
                            </p:stCondLst>
                            <p:childTnLst>
                              <p:par>
                                <p:cTn id="42" presetID="53" presetClass="entr" presetSubtype="16"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p:bldP spid="9" grpId="0"/>
      <p:bldP spid="10" grpId="0"/>
      <p:bldP spid="17" grpId="0"/>
      <p:bldP spid="2" grpId="0"/>
      <p:bldP spid="3"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a:srcRect/>
          <a:stretch>
            <a:fillRect/>
          </a:stretch>
        </a:blipFill>
        <a:effectLst/>
      </p:bgPr>
    </p:bg>
    <p:spTree>
      <p:nvGrpSpPr>
        <p:cNvPr id="1" name=""/>
        <p:cNvGrpSpPr/>
        <p:nvPr/>
      </p:nvGrpSpPr>
      <p:grpSpPr>
        <a:xfrm>
          <a:off x="0" y="0"/>
          <a:ext cx="0" cy="0"/>
          <a:chOff x="0" y="0"/>
          <a:chExt cx="0" cy="0"/>
        </a:xfrm>
      </p:grpSpPr>
      <p:sp>
        <p:nvSpPr>
          <p:cNvPr id="19" name="矩形 18"/>
          <p:cNvSpPr/>
          <p:nvPr/>
        </p:nvSpPr>
        <p:spPr>
          <a:xfrm>
            <a:off x="2971356" y="4147161"/>
            <a:ext cx="8161574" cy="13821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矩形 19"/>
          <p:cNvSpPr/>
          <p:nvPr/>
        </p:nvSpPr>
        <p:spPr>
          <a:xfrm>
            <a:off x="1185673" y="4150309"/>
            <a:ext cx="1660507" cy="13789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矩形 16"/>
          <p:cNvSpPr/>
          <p:nvPr/>
        </p:nvSpPr>
        <p:spPr>
          <a:xfrm>
            <a:off x="7827569" y="2041842"/>
            <a:ext cx="3305361" cy="19287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矩形 13"/>
          <p:cNvSpPr/>
          <p:nvPr/>
        </p:nvSpPr>
        <p:spPr>
          <a:xfrm>
            <a:off x="2971356" y="820845"/>
            <a:ext cx="8161574" cy="10384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矩形 1"/>
          <p:cNvSpPr/>
          <p:nvPr/>
        </p:nvSpPr>
        <p:spPr>
          <a:xfrm>
            <a:off x="1185673" y="823992"/>
            <a:ext cx="1660507" cy="103530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文本框 23"/>
          <p:cNvSpPr txBox="1"/>
          <p:nvPr/>
        </p:nvSpPr>
        <p:spPr>
          <a:xfrm>
            <a:off x="7960825" y="2218834"/>
            <a:ext cx="303884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AC2521"/>
                </a:solidFill>
                <a:effectLst/>
                <a:uLnTx/>
                <a:uFillTx/>
                <a:latin typeface="微软雅黑" panose="020B0503020204020204" pitchFamily="34" charset="-122"/>
                <a:ea typeface="微软雅黑" panose="020B0503020204020204" pitchFamily="34" charset="-122"/>
                <a:cs typeface="+mn-cs"/>
              </a:rPr>
              <a:t>深入学习宣传党的十八届五中全会、省委十一届六次全会、市委四届六次全会精神。</a:t>
            </a:r>
          </a:p>
        </p:txBody>
      </p:sp>
      <p:sp>
        <p:nvSpPr>
          <p:cNvPr id="29" name="文本框 28"/>
          <p:cNvSpPr txBox="1"/>
          <p:nvPr/>
        </p:nvSpPr>
        <p:spPr>
          <a:xfrm>
            <a:off x="1362812" y="2126501"/>
            <a:ext cx="6033235" cy="17543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深入学习宣传习近平总书记在十八届五中全会上的重要讲话和会议精神，深入学习宣传“十三五”时期的发展理念、主要目标、重点任务和重大举措，为落实好“十三五”时期各项任务、全面建成小康社会努力奋斗。</a:t>
            </a:r>
          </a:p>
        </p:txBody>
      </p:sp>
      <p:sp>
        <p:nvSpPr>
          <p:cNvPr id="36" name="文本框 30"/>
          <p:cNvSpPr txBox="1"/>
          <p:nvPr/>
        </p:nvSpPr>
        <p:spPr>
          <a:xfrm>
            <a:off x="3046876" y="4104269"/>
            <a:ext cx="8159566" cy="133882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力宣传宪法相关法、民商法、刑法、行政法、社会法、诉讼与非诉讼程序法等方面的法律法规。围绕征地拆迁、拆违、安全生产、交通秩序整治、依法信访、仲裁等工作，开展有实效的法治宣传教育活动。</a:t>
            </a:r>
          </a:p>
        </p:txBody>
      </p:sp>
      <p:sp>
        <p:nvSpPr>
          <p:cNvPr id="37" name="文本框 31"/>
          <p:cNvSpPr txBox="1"/>
          <p:nvPr/>
        </p:nvSpPr>
        <p:spPr>
          <a:xfrm>
            <a:off x="1305232" y="4238063"/>
            <a:ext cx="154094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深入特色社会主义法律体系</a:t>
            </a:r>
          </a:p>
        </p:txBody>
      </p:sp>
      <p:sp>
        <p:nvSpPr>
          <p:cNvPr id="30" name="文本框 29"/>
          <p:cNvSpPr txBox="1"/>
          <p:nvPr/>
        </p:nvSpPr>
        <p:spPr>
          <a:xfrm>
            <a:off x="5020818" y="88730"/>
            <a:ext cx="2031325" cy="646331"/>
          </a:xfrm>
          <a:prstGeom prst="rect">
            <a:avLst/>
          </a:prstGeom>
          <a:noFill/>
          <a:effectLst/>
          <a:scene3d>
            <a:camera prst="orthographicFront">
              <a:rot lat="0" lon="0" rev="0"/>
            </a:camera>
            <a:lightRig rig="threePt" dir="t"/>
          </a:scene3d>
          <a:sp3d/>
        </p:spPr>
        <p:txBody>
          <a:bodyPr wrap="none" rtlCol="0">
            <a:spAutoFit/>
            <a:sp3d>
              <a:contourClr>
                <a:schemeClr val="bg1"/>
              </a:contourClr>
            </a:sp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w="0"/>
                <a:solidFill>
                  <a:srgbClr val="595959"/>
                </a:solidFill>
                <a:effectLst>
                  <a:reflection blurRad="6350" stA="53000" endA="300" endPos="35500" dir="5400000" sy="-90000" algn="bl" rotWithShape="0"/>
                </a:effectLst>
                <a:uLnTx/>
                <a:uFillTx/>
                <a:latin typeface="华文行楷" panose="02010800040101010101" pitchFamily="2" charset="-122"/>
                <a:ea typeface="华文行楷" panose="02010800040101010101" pitchFamily="2" charset="-122"/>
                <a:cs typeface="Segoe UI Black" panose="020B0A02040204020203" pitchFamily="34" charset="0"/>
              </a:rPr>
              <a:t>宣传重点</a:t>
            </a:r>
          </a:p>
        </p:txBody>
      </p:sp>
      <p:sp>
        <p:nvSpPr>
          <p:cNvPr id="32" name="文本框 31"/>
          <p:cNvSpPr txBox="1"/>
          <p:nvPr/>
        </p:nvSpPr>
        <p:spPr>
          <a:xfrm>
            <a:off x="1310849" y="930708"/>
            <a:ext cx="1415772"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方正大黑简体" panose="02010601030101010101" pitchFamily="65" charset="-122"/>
                <a:ea typeface="方正大黑简体" panose="02010601030101010101" pitchFamily="65" charset="-122"/>
                <a:cs typeface="+mn-cs"/>
              </a:rPr>
              <a:t>深入学习</a:t>
            </a:r>
            <a:endParaRPr kumimoji="0" lang="en-US" altLang="zh-CN" sz="2400" b="1" i="0" u="none" strike="noStrike" kern="1200" cap="none" spc="0" normalizeH="0" baseline="0" noProof="0" dirty="0">
              <a:ln>
                <a:noFill/>
              </a:ln>
              <a:solidFill>
                <a:prstClr val="white"/>
              </a:solidFill>
              <a:effectLst/>
              <a:uLnTx/>
              <a:uFillTx/>
              <a:latin typeface="方正大黑简体" panose="02010601030101010101" pitchFamily="65" charset="-122"/>
              <a:ea typeface="方正大黑简体" panose="02010601030101010101" pitchFamily="65"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prstClr val="white"/>
                </a:solidFill>
                <a:effectLst/>
                <a:uLnTx/>
                <a:uFillTx/>
                <a:latin typeface="方正大黑简体" panose="02010601030101010101" pitchFamily="65" charset="-122"/>
                <a:ea typeface="方正大黑简体" panose="02010601030101010101" pitchFamily="65" charset="-122"/>
                <a:cs typeface="+mn-cs"/>
              </a:rPr>
              <a:t>宣传宪法</a:t>
            </a:r>
          </a:p>
        </p:txBody>
      </p:sp>
      <p:sp>
        <p:nvSpPr>
          <p:cNvPr id="31" name="文本框 30"/>
          <p:cNvSpPr txBox="1"/>
          <p:nvPr/>
        </p:nvSpPr>
        <p:spPr>
          <a:xfrm>
            <a:off x="3143809" y="878688"/>
            <a:ext cx="7816667" cy="93771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深入宣传依宪治国、依宪执政等理念，宣传党的领导是宪法实施最根本保证，宣传公民的基本权利和义务等基本内容，推动宪法家喻户晓、深入人心。</a:t>
            </a:r>
          </a:p>
        </p:txBody>
      </p:sp>
      <p:sp>
        <p:nvSpPr>
          <p:cNvPr id="18" name="矩形 17"/>
          <p:cNvSpPr/>
          <p:nvPr/>
        </p:nvSpPr>
        <p:spPr>
          <a:xfrm>
            <a:off x="1220374" y="2054466"/>
            <a:ext cx="6369256" cy="189839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22" name="直接连接符 21"/>
          <p:cNvCxnSpPr/>
          <p:nvPr/>
        </p:nvCxnSpPr>
        <p:spPr>
          <a:xfrm>
            <a:off x="3327584" y="411895"/>
            <a:ext cx="1503666"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214907" y="411895"/>
            <a:ext cx="1514475"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barn(outVertical)">
                                      <p:cBhvr>
                                        <p:cTn id="14" dur="500"/>
                                        <p:tgtEl>
                                          <p:spTgt spid="30"/>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1500"/>
                            </p:stCondLst>
                            <p:childTnLst>
                              <p:par>
                                <p:cTn id="20" presetID="16" presetClass="entr" presetSubtype="37"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arn(outVertical)">
                                      <p:cBhvr>
                                        <p:cTn id="22" dur="500"/>
                                        <p:tgtEl>
                                          <p:spTgt spid="3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up)">
                                      <p:cBhvr>
                                        <p:cTn id="30" dur="500"/>
                                        <p:tgtEl>
                                          <p:spTgt spid="31"/>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par>
                          <p:cTn id="35" fill="hold">
                            <p:stCondLst>
                              <p:cond delay="3500"/>
                            </p:stCondLst>
                            <p:childTnLst>
                              <p:par>
                                <p:cTn id="36" presetID="16" presetClass="entr" presetSubtype="37"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arn(outVertical)">
                                      <p:cBhvr>
                                        <p:cTn id="38" dur="500"/>
                                        <p:tgtEl>
                                          <p:spTgt spid="24"/>
                                        </p:tgtEl>
                                      </p:cBhvr>
                                    </p:animEffect>
                                  </p:childTnLst>
                                </p:cTn>
                              </p:par>
                            </p:childTnLst>
                          </p:cTn>
                        </p:par>
                        <p:par>
                          <p:cTn id="39" fill="hold">
                            <p:stCondLst>
                              <p:cond delay="4000"/>
                            </p:stCondLst>
                            <p:childTnLst>
                              <p:par>
                                <p:cTn id="40" presetID="22" presetClass="entr" presetSubtype="2"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right)">
                                      <p:cBhvr>
                                        <p:cTn id="42" dur="500"/>
                                        <p:tgtEl>
                                          <p:spTgt spid="18"/>
                                        </p:tgtEl>
                                      </p:cBhvr>
                                    </p:animEffect>
                                  </p:childTnLst>
                                </p:cTn>
                              </p:par>
                            </p:childTnLst>
                          </p:cTn>
                        </p:par>
                        <p:par>
                          <p:cTn id="43" fill="hold">
                            <p:stCondLst>
                              <p:cond delay="4500"/>
                            </p:stCondLst>
                            <p:childTnLst>
                              <p:par>
                                <p:cTn id="44" presetID="2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down)">
                                      <p:cBhvr>
                                        <p:cTn id="46" dur="500"/>
                                        <p:tgtEl>
                                          <p:spTgt spid="29"/>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par>
                          <p:cTn id="51" fill="hold">
                            <p:stCondLst>
                              <p:cond delay="5500"/>
                            </p:stCondLst>
                            <p:childTnLst>
                              <p:par>
                                <p:cTn id="52" presetID="16" presetClass="entr" presetSubtype="37"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barn(outVertical)">
                                      <p:cBhvr>
                                        <p:cTn id="54" dur="500"/>
                                        <p:tgtEl>
                                          <p:spTgt spid="37"/>
                                        </p:tgtEl>
                                      </p:cBhvr>
                                    </p:animEffect>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childTnLst>
                          </p:cTn>
                        </p:par>
                        <p:par>
                          <p:cTn id="59" fill="hold">
                            <p:stCondLst>
                              <p:cond delay="6500"/>
                            </p:stCondLst>
                            <p:childTnLst>
                              <p:par>
                                <p:cTn id="60" presetID="22" presetClass="entr" presetSubtype="1"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up)">
                                      <p:cBhvr>
                                        <p:cTn id="6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7" grpId="0" animBg="1"/>
      <p:bldP spid="14" grpId="0" animBg="1"/>
      <p:bldP spid="2" grpId="0" animBg="1"/>
      <p:bldP spid="24" grpId="0"/>
      <p:bldP spid="29" grpId="0"/>
      <p:bldP spid="36" grpId="0"/>
      <p:bldP spid="37" grpId="0"/>
      <p:bldP spid="30" grpId="0"/>
      <p:bldP spid="32" grpId="0"/>
      <p:bldP spid="31"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a:srcRect/>
          <a:stretch>
            <a:fillRect/>
          </a:stretch>
        </a:blipFill>
        <a:effectLst/>
      </p:bgPr>
    </p:bg>
    <p:spTree>
      <p:nvGrpSpPr>
        <p:cNvPr id="1" name=""/>
        <p:cNvGrpSpPr/>
        <p:nvPr/>
      </p:nvGrpSpPr>
      <p:grpSpPr>
        <a:xfrm>
          <a:off x="0" y="0"/>
          <a:ext cx="0" cy="0"/>
          <a:chOff x="0" y="0"/>
          <a:chExt cx="0" cy="0"/>
        </a:xfrm>
      </p:grpSpPr>
      <p:sp>
        <p:nvSpPr>
          <p:cNvPr id="27" name="五边形 26"/>
          <p:cNvSpPr/>
          <p:nvPr/>
        </p:nvSpPr>
        <p:spPr>
          <a:xfrm>
            <a:off x="1633862" y="4927758"/>
            <a:ext cx="9275513" cy="63994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五边形 23"/>
          <p:cNvSpPr/>
          <p:nvPr/>
        </p:nvSpPr>
        <p:spPr>
          <a:xfrm>
            <a:off x="1633862" y="3009661"/>
            <a:ext cx="9275513" cy="865409"/>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五边形 1"/>
          <p:cNvSpPr/>
          <p:nvPr/>
        </p:nvSpPr>
        <p:spPr>
          <a:xfrm>
            <a:off x="1633862" y="812670"/>
            <a:ext cx="9275513" cy="865409"/>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7" name="文本框 76"/>
          <p:cNvSpPr txBox="1"/>
          <p:nvPr/>
        </p:nvSpPr>
        <p:spPr>
          <a:xfrm>
            <a:off x="4915603" y="56334"/>
            <a:ext cx="2031325" cy="646331"/>
          </a:xfrm>
          <a:prstGeom prst="rect">
            <a:avLst/>
          </a:prstGeom>
          <a:noFill/>
          <a:effectLst/>
          <a:scene3d>
            <a:camera prst="orthographicFront">
              <a:rot lat="0" lon="0" rev="0"/>
            </a:camera>
            <a:lightRig rig="threePt" dir="t"/>
          </a:scene3d>
          <a:sp3d/>
        </p:spPr>
        <p:txBody>
          <a:bodyPr wrap="none" rtlCol="0">
            <a:spAutoFit/>
            <a:sp3d>
              <a:contourClr>
                <a:schemeClr val="bg1"/>
              </a:contourClr>
            </a:sp3d>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w="0"/>
                <a:solidFill>
                  <a:srgbClr val="595959"/>
                </a:solidFill>
                <a:effectLst>
                  <a:reflection blurRad="6350" stA="53000" endA="300" endPos="35500" dir="5400000" sy="-90000" algn="bl" rotWithShape="0"/>
                </a:effectLst>
                <a:uLnTx/>
                <a:uFillTx/>
                <a:latin typeface="华文行楷" panose="02010800040101010101" pitchFamily="2" charset="-122"/>
                <a:ea typeface="华文行楷" panose="02010800040101010101" pitchFamily="2" charset="-122"/>
                <a:cs typeface="Segoe UI Black" panose="020B0A02040204020203" pitchFamily="34" charset="0"/>
              </a:rPr>
              <a:t>主要形式</a:t>
            </a:r>
          </a:p>
        </p:txBody>
      </p:sp>
      <p:sp>
        <p:nvSpPr>
          <p:cNvPr id="78" name="文本框 77"/>
          <p:cNvSpPr txBox="1"/>
          <p:nvPr/>
        </p:nvSpPr>
        <p:spPr>
          <a:xfrm>
            <a:off x="1860168" y="2954439"/>
            <a:ext cx="8492858" cy="9233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加强领导干部学法用法，进一步提高领导干部运用法治思维和法治方式深化改革</a:t>
            </a:r>
            <a:r>
              <a:rPr kumimoji="0" lang="en-US" altLang="zh-CN"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组织我市局级领导干部开展公开旁听庭审活动。</a:t>
            </a:r>
          </a:p>
        </p:txBody>
      </p:sp>
      <p:sp>
        <p:nvSpPr>
          <p:cNvPr id="79" name="文本框 78"/>
          <p:cNvSpPr txBox="1"/>
          <p:nvPr/>
        </p:nvSpPr>
        <p:spPr>
          <a:xfrm>
            <a:off x="1800748" y="776373"/>
            <a:ext cx="8737848" cy="87440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加强国家工作人员宪法教育，开展宪法专题学习。全面落实普法责任制，在全社会组织开展宪法学习宣传活动。</a:t>
            </a:r>
          </a:p>
        </p:txBody>
      </p:sp>
      <p:sp>
        <p:nvSpPr>
          <p:cNvPr id="81" name="文本框 80"/>
          <p:cNvSpPr txBox="1"/>
          <p:nvPr/>
        </p:nvSpPr>
        <p:spPr>
          <a:xfrm>
            <a:off x="1241959" y="4103282"/>
            <a:ext cx="8740290" cy="50783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加强青少年法治宣传教育，各级各类学校组织师生开展多种形式的宪法学习宣传活动。</a:t>
            </a:r>
          </a:p>
        </p:txBody>
      </p:sp>
      <p:sp>
        <p:nvSpPr>
          <p:cNvPr id="82" name="文本框 81"/>
          <p:cNvSpPr txBox="1"/>
          <p:nvPr/>
        </p:nvSpPr>
        <p:spPr>
          <a:xfrm>
            <a:off x="1241957" y="1902953"/>
            <a:ext cx="8740290" cy="92333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市各主要媒体和网络媒体要充分发挥普法舆论宣传主阵地作用，开展生动丰富的宪法宣传。开展“宪法精神网络传播”活动，宣传宪法。</a:t>
            </a:r>
          </a:p>
        </p:txBody>
      </p:sp>
      <p:sp>
        <p:nvSpPr>
          <p:cNvPr id="83" name="文本框 82"/>
          <p:cNvSpPr txBox="1"/>
          <p:nvPr/>
        </p:nvSpPr>
        <p:spPr>
          <a:xfrm>
            <a:off x="1860168" y="4961211"/>
            <a:ext cx="6965682" cy="50783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开展“全屏宪法宣传活动” 宣传宪法知识，播放宪法宣传标语。</a:t>
            </a:r>
          </a:p>
        </p:txBody>
      </p:sp>
      <p:cxnSp>
        <p:nvCxnSpPr>
          <p:cNvPr id="20" name="直接连接符 19"/>
          <p:cNvCxnSpPr/>
          <p:nvPr/>
        </p:nvCxnSpPr>
        <p:spPr>
          <a:xfrm>
            <a:off x="3149070" y="349359"/>
            <a:ext cx="1503666"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254821" y="349359"/>
            <a:ext cx="1514475" cy="0"/>
          </a:xfrm>
          <a:prstGeom prst="line">
            <a:avLst/>
          </a:prstGeom>
          <a:ln w="254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23" name="五边形 22"/>
          <p:cNvSpPr/>
          <p:nvPr/>
        </p:nvSpPr>
        <p:spPr>
          <a:xfrm>
            <a:off x="1077513" y="1905738"/>
            <a:ext cx="9275513" cy="865409"/>
          </a:xfrm>
          <a:prstGeom prst="homePlat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五边形 24"/>
          <p:cNvSpPr/>
          <p:nvPr/>
        </p:nvSpPr>
        <p:spPr>
          <a:xfrm>
            <a:off x="1077514" y="4103283"/>
            <a:ext cx="9275513" cy="573924"/>
          </a:xfrm>
          <a:prstGeom prst="homePlat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77"/>
                                        </p:tgtEl>
                                        <p:attrNameLst>
                                          <p:attrName>style.visibility</p:attrName>
                                        </p:attrNameLst>
                                      </p:cBhvr>
                                      <p:to>
                                        <p:strVal val="visible"/>
                                      </p:to>
                                    </p:set>
                                    <p:animEffect transition="in" filter="barn(outVertical)">
                                      <p:cBhvr>
                                        <p:cTn id="14" dur="500"/>
                                        <p:tgtEl>
                                          <p:spTgt spid="7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wipe(up)">
                                      <p:cBhvr>
                                        <p:cTn id="22" dur="500"/>
                                        <p:tgtEl>
                                          <p:spTgt spid="79"/>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wipe(up)">
                                      <p:cBhvr>
                                        <p:cTn id="32" dur="500"/>
                                        <p:tgtEl>
                                          <p:spTgt spid="82"/>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childTnLst>
                          </p:cTn>
                        </p:par>
                        <p:par>
                          <p:cTn id="37" fill="hold">
                            <p:stCondLst>
                              <p:cond delay="4000"/>
                            </p:stCondLst>
                            <p:childTnLst>
                              <p:par>
                                <p:cTn id="38" presetID="22" presetClass="entr" presetSubtype="1" fill="hold" grpId="0" nodeType="afterEffect">
                                  <p:stCondLst>
                                    <p:cond delay="0"/>
                                  </p:stCondLst>
                                  <p:childTnLst>
                                    <p:set>
                                      <p:cBhvr>
                                        <p:cTn id="39" dur="1" fill="hold">
                                          <p:stCondLst>
                                            <p:cond delay="0"/>
                                          </p:stCondLst>
                                        </p:cTn>
                                        <p:tgtEl>
                                          <p:spTgt spid="78"/>
                                        </p:tgtEl>
                                        <p:attrNameLst>
                                          <p:attrName>style.visibility</p:attrName>
                                        </p:attrNameLst>
                                      </p:cBhvr>
                                      <p:to>
                                        <p:strVal val="visible"/>
                                      </p:to>
                                    </p:set>
                                    <p:animEffect transition="in" filter="wipe(up)">
                                      <p:cBhvr>
                                        <p:cTn id="40" dur="500"/>
                                        <p:tgtEl>
                                          <p:spTgt spid="78"/>
                                        </p:tgtEl>
                                      </p:cBhvr>
                                    </p:animEffect>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81"/>
                                        </p:tgtEl>
                                        <p:attrNameLst>
                                          <p:attrName>style.visibility</p:attrName>
                                        </p:attrNameLst>
                                      </p:cBhvr>
                                      <p:to>
                                        <p:strVal val="visible"/>
                                      </p:to>
                                    </p:set>
                                    <p:animEffect transition="in" filter="wipe(up)">
                                      <p:cBhvr>
                                        <p:cTn id="50" dur="500"/>
                                        <p:tgtEl>
                                          <p:spTgt spid="81"/>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left)">
                                      <p:cBhvr>
                                        <p:cTn id="54" dur="500"/>
                                        <p:tgtEl>
                                          <p:spTgt spid="27"/>
                                        </p:tgtEl>
                                      </p:cBhvr>
                                    </p:animEffect>
                                  </p:childTnLst>
                                </p:cTn>
                              </p:par>
                            </p:childTnLst>
                          </p:cTn>
                        </p:par>
                        <p:par>
                          <p:cTn id="55" fill="hold">
                            <p:stCondLst>
                              <p:cond delay="6500"/>
                            </p:stCondLst>
                            <p:childTnLst>
                              <p:par>
                                <p:cTn id="56" presetID="22" presetClass="entr" presetSubtype="1" fill="hold" grpId="0" nodeType="afterEffect">
                                  <p:stCondLst>
                                    <p:cond delay="0"/>
                                  </p:stCondLst>
                                  <p:childTnLst>
                                    <p:set>
                                      <p:cBhvr>
                                        <p:cTn id="57" dur="1" fill="hold">
                                          <p:stCondLst>
                                            <p:cond delay="0"/>
                                          </p:stCondLst>
                                        </p:cTn>
                                        <p:tgtEl>
                                          <p:spTgt spid="83"/>
                                        </p:tgtEl>
                                        <p:attrNameLst>
                                          <p:attrName>style.visibility</p:attrName>
                                        </p:attrNameLst>
                                      </p:cBhvr>
                                      <p:to>
                                        <p:strVal val="visible"/>
                                      </p:to>
                                    </p:set>
                                    <p:animEffect transition="in" filter="wipe(up)">
                                      <p:cBhvr>
                                        <p:cTn id="5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4" grpId="0" animBg="1"/>
      <p:bldP spid="2" grpId="0" animBg="1"/>
      <p:bldP spid="77" grpId="0"/>
      <p:bldP spid="78" grpId="0"/>
      <p:bldP spid="79" grpId="0"/>
      <p:bldP spid="81" grpId="0"/>
      <p:bldP spid="82" grpId="0"/>
      <p:bldP spid="83" grpId="0"/>
      <p:bldP spid="23" grpId="0" animBg="1"/>
      <p:bldP spid="2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2A7DD9DF-E174-44C6-BC51-BB231804D5F2"/>
  <p:tag name="ISPRING_SCORM_RATE_SLIDES" val="1"/>
  <p:tag name="ISPRINGONLINEFOLDERID" val="0"/>
  <p:tag name="ISPRINGONLINEFOLDERPATH" val="内容列表"/>
  <p:tag name="ISPRINGCLOUDFOLDERID" val="0"/>
  <p:tag name="ISPRINGCLOUDFOLDERPATH" val="资源库"/>
  <p:tag name="ISPRING_PLAYERS_CUSTOMIZATION" val="UEsDBBQAAgAIADiUeE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4lHh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DiUeE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OJR4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OJR4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OJR4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OJR4S5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OJR4S7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O5R4S7DdIuDqDAAA1hoAABcAAAB1bml2ZXJzYWwvdW5pdmVyc2FsLnBuZ+2ZaVBTWb7AL0ij0wygLQoIhHEZ9TVNAAcJsg4QoK0WIgYEhBBpmqUJiSIBGgKEdp6gLNKOb0AJkCEIYQ0ie8LidGxS3THQPJYASUAmkkAiiRqTGEKSufQyNTVVU/U+vI/cqlv3d8499/7PfztLnTsXw0PNPzzyIQAA5uc/hV8CgD3BAGDcuc8UrDnOOPwZ+DDKuhQaCNAm7TfAgklqQFgAAPRUmW0nfgCWf3P909gsAHAo3bmNqtbeJAPAEcx5eEDkVwmbAkTHCeUiazUvLM9oDBj8+pMTdpnW8Ogjt7+5Cnc3iwj4xuREZjM8MNDjI+PMeyaHTIJN4SfobgeMp+uJlP9FyO6LYZowjsAwea4rS0I4FI9HREflRmerN7bwUep43gUmlVxE17xmWsLk4wb9Qym3ew8AxOc1ZbbnthNEqyFWOqGjIS0VVCWGJCG71QVPsxyJ/PB9APD48lxAasS776zRfQdBJTpRyh/7vVpodr8BX+XMBXGXC9WCnBMA8HQpyhIlDQGbPNoP2uWP7hEmAAA/uIu7uIu7uIu7uIu7uIu7uIu7uIv//9iHIReqFsE93O/+ctoYACh3joFY+3/DeqcyP83L+xy2y/hInmoxFVblq1oQlfpvr2KpsmjBOJ2cTWSsAcDVURF2Hkd4096qRRdpeSuQflTczLxPkl5G7y6jG6h8mr9Xmd/WehMHUfT2vmpymSbRz+tk1XuBYqXmxZ8scTxLuQtlAINZpCc3zLlHY0m6/coHkCfbLC+vsoSvVm+pLJZlkqJcdlbEuIZzbRIvrIbkrzdytPJxInuNqJOiYVM+iucP0TpJ9GCFGL9cpN20k+otie+ZYUIRq7mFxOJI3OxmdAqyYeRL/tD2j6xsXtbLM7ikFXyVv/795NpIq2aGzv7q/hOYTTFWwnx91nT6NRutf4KSxYbNcBimyoUElUVVU9N6++FUgRyXB6V4QMcV9fI6bFqOsEY2LG6Ig3b8tZ2N2TPCzxPXp1LZG56VV9SHgvond/bWdomRq26Q8rej8sJrmB/nC7KvKObxSfG+Lh+7p/M9/ad4Gw3HazLtGC0dyV3SbvGNSrKY8Ql1mRnPxV5zBZr9ThPefn+Kpy4/u1FdOM/pPam0QYtKKaGhEblUWhkub7LD4xhG2BeOOd5LSrlsNyswxWzaPoDBpXSLYT8obV5rb9Nf8yiwddKF2Wg8BOnwQh/1hvQeiEqi5/tV+JYeslUk1HvLhprMOxJBs4wMRrBdJ+W1tOo8HzLiUPDKM4gIuWlu+iK97fg+uvpO/8+d8FDG5LKLIJT1uonEkNKQC9jIKbsB3gLyHaeN9YVmIcpnduPMZen2Qjly9Qzl0d8/v4CcUDTeTBrmUvWj0h6Byv6cHDuryW+QkXDPpgsWk7UnVa7kz0F1oz8r5D4iVMU04TSpAh8MUq6rUeqOReADkvb028E6EH8XIyTe/Uf9VCHX8wVJMEqa7b7sItvDyRf8K6SvWlasHXgNx61HK4OovFwDlELwbQjM5QFftAa1zW/7UppxDs/pefOtFk3SakMMZf3mhGk6DDfAP10/V3K90hq+0inr0Xo0tTL0x8osuAIPwHZ+m2lc//NX7UU5I3F7WfuDrd09LjIygxw+6sfWfkjZgoaqUR+Fd1h8TQrC68MjUH4W95wUuWUpZ3We250Vcu1sspBeglr5ryWl/fA61t6r/rTxi/Z85Vw0T33rrHSe2UlK5SwXKDg5vvaSuHLK2vX1ofL1ajHF4g7lwwasf3a83ZLQTMa8kfSXmVZlfKYrhJT/Scj7SPys8NK017fZ8Ev1d796IG6TPkxqCvyiIdX2ZG/h1D0FP8TXpWrYZTDOSvemipjhsqKENTKwwPzm7Pj1fIZk/rsdsdCtz/pAK6TvycrIwPX64L+0KeU4bzL8oIguqZdPV8W+I8KP4RNDS95/gJKJaYkmMw9wRa9Cns6uZdOdPCWZcqiLeLSSPnngSim/BpWYEyGQZpK2mlSD4zqsFEPkrTX/JPGY/zjK8amzr2FbAZvgEoQ+MvW4QScS+xs0ojZqwxLBd407rldWSlsVCp9mWsfE3MYNvp+A/iBb8Qqpbq7OHMvgs67c3cp1DtUxkEKMbk6T51tNX6aPLIvFedWTvdCS8oLxT62MTnFHId7K0tczCH+dIVrfRbQWzYSD7u+MLqx5RPD3nB1I/O+AUResHQ09PqbOlwSNHfFf5lUT+vR69TgZ5XdTaCPY2pH6h5JzFz6OFLEn9tYILgqdbDCtyRB23NeRzBhHRgl9tFY0MqkFg9KkLl6db59jzt74Rc6Mt3xkZszavqmkpzHh4xIRO8SKYyc55OpI3H6zuHY8Jf1Bd+pGJWzZk5SybIZUzF9MdEcQWnH1YHipbIOcV4Yy4qwq39S7IZxzb03f/jZ5u1LJwAjqQ31h9Own5aeNw2kEXwtGiduY9yZ+0PypF2qimzP3mP87R8I1SYF18NoUUa8A5VilL/Qn+qsanhu5G3d6d8r2C7we7mhlmfRw6mBwcifLTXfDoRoZHPGf/pst38Nqb/RYxghHKhbafO3OFi2ndVduPalLiUfAnh91VUEr5ccr02Igl3J/6X1bY3W/LM4Zvbm4eDiYnWjrcdwE80Dtwwk/FNwcd4pxm+KwTJCPclyK3pT3nnrWCe3IFPg87aJzhY8xNkLGz9ZDqv2ud2KZ7+8V90z73WwpKbu15ReBPTjJRdZwJ3QZy2bun7eHY5aPSF4/cdPH/KwTMkgg7+H31/EoaQmTl9hn0dyChfhKMsucsu5fzWwUQilxDeEfIHxj5Qz5GGeqSNXLAaOj8H6oYyFe8SfH7RcZRzJNtNndrESu60QutV42YBRDZUEInYUuniHmigZKz6p/RaWqh5Vq8u0ZIH1hMNHfAPzNE4/TmGFZ6/Pfg1lEPjJxo0IeMDeOsZGmbBMaupEBUcx9P2i0YLiM1zgEK/lgOyglbRVt2OKKvt4L8TQj51NwCn7WVH0YEpwpBdlGhrlRSCmKeYOu6ZsBhx3pux+cuvvkH7BaE7mmmjNlP3i+wmqkWaUZC1OEugGHSzm/Wj3xE9YIlVqSRGlVfTN3cWbSzdPCwR60+a8yG1UmuvVQ//Sg1n8R5C08OOT2XDgxzvqSupOg0sVUMnbF0iKKSTN/Cy2baLx2tuJia6N3AS5PkGQZYc4eDWNJ5lk/qSrSxvPoSTEh0yMVQcGILvIV6+ZJrk/SsNNpVnYNEh7he4qu7Kk6XTtLjI8t/c6ZmUqWEw1a0opOlksaXM4vdxI11yR4eV/486bEEkyecyHqfH6L/o93ES30NzyoiwC753ECueDt98PE1r/OTrynebapn9amaMwy+++ha6pi2hW854qoExXsUNe66EG/FIGPdlZ3hVblVUGDOhLy0rdjSpprW+bP16MhUBiNOlDPSk7SJbjvL82HzmZR4hy1tynndcWBhaVptr7KF/o1F+I5pLhG6Jj38h6HaenPx+GztNLAYlJ2d00SvpuFklRd0d17NbG5Rfpxxy05tgb0dNRsV3ksbGppVCMibdI9nw0eDl4pweWlqMEIX6TOZr2OXIPCKNInebVLYblcVK7gjEN0kLURv5Mwat/0y4TUuQKuqvhjLp2xgxBQCYzqWzOXPunqRUrajSlfNd/Ku5l3G8reGNMK5AMzmVrpsX92CbmOsyv+LcJP84V2+fFlgRc4XHVG6Zb4eZYkO/g03CpZ8u9tHQvfTd8aQ+Pn8NKr4Mx92bHgdQDD4u7RspOC1SylA2Ut5N1bQrAFmbFE3/ciRSBds1l5RooUhIDdfNkq/x+8/ABm1tkAer8yoVA5l6Op+n3ZSeXMksDSeXsDQaT3GKFAC0pLD0uow2JzLO0u1HgodsezDmLe6EmXmeCq35tedRi7o67jBQy+6sU19A8/V+t3FlOyap+XyJfcBMJmxp7rtr5afqFaQLJGF/QIXohUqi1p98pHAP/V3/Y6ZqBdWJ7Ko+bZgmw7MEK+EVMMxOlN2ljQjLO6s2VDhCpX6Ilwnr1DcHT/mKXz946G9ywSmOF9leTwsDgFnvvBNsJBTiiDtdEn2Z7VNsXKGK263GKRhlJAepEFNvl4K9R3pxbdnGRgDPhocdMI4taMx80ScQNBllFbOyDaoJkBxddCC68OTLh64Rk5XYkxbHyZZVDVXcqNdkQBYtWHfCz65ay6XPK40QtlOn0Q4ZOZExNReRAOAIPUjj5O/u2kQcxMjcFGXEax6h55+4PoDcvRX9smi0VdFtLzAKC4I9jKCACm4QcAYH/YT0gr1GvEm/vAd/0dELoKzCOGw69HLGP6Lek/j1h426mPB8F2nyIdIpmxVnOv12rQAwfBJXxnmHLKBgePMEeDjhOVu4ylpYK1Q5KdEx49LMPDsLftzzVrbU4nXgHgdT44HE4LvHrzH1BLAwQUAAIACAA8lHhLbVEZO0oAAABqAAAAGwAAAHVuaXZlcnNhbC91bml2ZXJzYWwucG5nLnhtbLOxr8jNUShLLSrOzM+zVTLUM1Cyt+PlsikoSi3LTC1XqACKGekZQICSQiUqtzwzpSTDVsnC0BghlpGamZ5RYqtkZmgAF9QHGgkAUEsBAgAAFAACAAgAOJR4SxUOrShkBAAABxEAAB0AAAAAAAAAAQAAAAAAAAAAAHVuaXZlcnNhbC9jb21tb25fbWVzc2FnZXMubG5nUEsBAgAAFAACAAgAOJR4Swh+CyMpAwAAhgwAACcAAAAAAAAAAQAAAAAAnwQAAHVuaXZlcnNhbC9mbGFzaF9wdWJsaXNoaW5nX3NldHRpbmdzLnhtbFBLAQIAABQAAgAIADiUeEu1/AlkugIAAFUKAAAhAAAAAAAAAAEAAAAAAA0IAAB1bml2ZXJzYWwvZmxhc2hfc2tpbl9zZXR0aW5ncy54bWxQSwECAAAUAAIACAA4lHhLKpYPZ/4CAACXCwAAJgAAAAAAAAABAAAAAAAGCwAAdW5pdmVyc2FsL2h0bWxfcHVibGlzaGluZ19zZXR0aW5ncy54bWxQSwECAAAUAAIACAA4lHhLaHFSkZoBAAAfBgAAHwAAAAAAAAABAAAAAABIDgAAdW5pdmVyc2FsL2h0bWxfc2tpbl9zZXR0aW5ncy5qc1BLAQIAABQAAgAIADiUeEs9PC/RwQAAAOUBAAAaAAAAAAAAAAEAAAAAAB8QAAB1bml2ZXJzYWwvaTE4bl9wcmVzZXRzLnhtbFBLAQIAABQAAgAIADiUeEua+ZZkawAAAGsAAAAcAAAAAAAAAAEAAAAAABgRAAB1bml2ZXJzYWwvbG9jYWxfc2V0dGluZ3MueG1sUEsBAgAAFAACAAgARJRXRyO0Tvv7AgAAsAgAABQAAAAAAAAAAQAAAAAAvREAAHVuaXZlcnNhbC9wbGF5ZXIueG1sUEsBAgAAFAACAAgAOJR4S7CHI/RsAQAA9wIAACkAAAAAAAAAAQAAAAAA6hQAAHVuaXZlcnNhbC9za2luX2N1c3RvbWl6YXRpb25fc2V0dGluZ3MueG1sUEsBAgAAFAACAAgAO5R4S7DdIuDqDAAA1hoAABcAAAAAAAAAAAAAAAAAnRYAAHVuaXZlcnNhbC91bml2ZXJzYWwucG5nUEsBAgAAFAACAAgAPJR4S21RGTtKAAAAagAAABsAAAAAAAAAAQAAAAAAvCMAAHVuaXZlcnNhbC91bml2ZXJzYWwucG5nLnhtbFBLBQYAAAAACwALAEkDAAA/JAAAAAA="/>
  <p:tag name="ISPRING_PRESENTATION_TITLE" val="国家宪法日法制宣传日维护宪法权威PPT模板"/>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PA" val="v4.1.3"/>
</p:tagLst>
</file>

<file path=ppt/tags/tag11.xml><?xml version="1.0" encoding="utf-8"?>
<p:tagLst xmlns:a="http://schemas.openxmlformats.org/drawingml/2006/main" xmlns:r="http://schemas.openxmlformats.org/officeDocument/2006/relationships" xmlns:p="http://schemas.openxmlformats.org/presentationml/2006/main">
  <p:tag name="PA" val="v4.1.3"/>
</p:tagLst>
</file>

<file path=ppt/tags/tag12.xml><?xml version="1.0" encoding="utf-8"?>
<p:tagLst xmlns:a="http://schemas.openxmlformats.org/drawingml/2006/main" xmlns:r="http://schemas.openxmlformats.org/officeDocument/2006/relationships" xmlns:p="http://schemas.openxmlformats.org/presentationml/2006/main">
  <p:tag name="PA" val="v4.1.3"/>
</p:tagLst>
</file>

<file path=ppt/tags/tag13.xml><?xml version="1.0" encoding="utf-8"?>
<p:tagLst xmlns:a="http://schemas.openxmlformats.org/drawingml/2006/main" xmlns:r="http://schemas.openxmlformats.org/officeDocument/2006/relationships" xmlns:p="http://schemas.openxmlformats.org/presentationml/2006/main">
  <p:tag name="PA" val="v4.1.3"/>
</p:tagLst>
</file>

<file path=ppt/tags/tag14.xml><?xml version="1.0" encoding="utf-8"?>
<p:tagLst xmlns:a="http://schemas.openxmlformats.org/drawingml/2006/main" xmlns:r="http://schemas.openxmlformats.org/officeDocument/2006/relationships" xmlns:p="http://schemas.openxmlformats.org/presentationml/2006/main">
  <p:tag name="PA" val="v4.1.3"/>
</p:tagLst>
</file>

<file path=ppt/tags/tag15.xml><?xml version="1.0" encoding="utf-8"?>
<p:tagLst xmlns:a="http://schemas.openxmlformats.org/drawingml/2006/main" xmlns:r="http://schemas.openxmlformats.org/officeDocument/2006/relationships" xmlns:p="http://schemas.openxmlformats.org/presentationml/2006/main">
  <p:tag name="PA" val="v4.1.3"/>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ags/tag4.xml><?xml version="1.0" encoding="utf-8"?>
<p:tagLst xmlns:a="http://schemas.openxmlformats.org/drawingml/2006/main" xmlns:r="http://schemas.openxmlformats.org/officeDocument/2006/relationships" xmlns:p="http://schemas.openxmlformats.org/presentationml/2006/main">
  <p:tag name="PA" val="v4.1.3"/>
</p:tagLst>
</file>

<file path=ppt/tags/tag5.xml><?xml version="1.0" encoding="utf-8"?>
<p:tagLst xmlns:a="http://schemas.openxmlformats.org/drawingml/2006/main" xmlns:r="http://schemas.openxmlformats.org/officeDocument/2006/relationships" xmlns:p="http://schemas.openxmlformats.org/presentationml/2006/main">
  <p:tag name="PA" val="v4.1.3"/>
</p:tagLst>
</file>

<file path=ppt/tags/tag6.xml><?xml version="1.0" encoding="utf-8"?>
<p:tagLst xmlns:a="http://schemas.openxmlformats.org/drawingml/2006/main" xmlns:r="http://schemas.openxmlformats.org/officeDocument/2006/relationships" xmlns:p="http://schemas.openxmlformats.org/presentationml/2006/main">
  <p:tag name="PA" val="v4.1.3"/>
</p:tagLst>
</file>

<file path=ppt/tags/tag7.xml><?xml version="1.0" encoding="utf-8"?>
<p:tagLst xmlns:a="http://schemas.openxmlformats.org/drawingml/2006/main" xmlns:r="http://schemas.openxmlformats.org/officeDocument/2006/relationships" xmlns:p="http://schemas.openxmlformats.org/presentationml/2006/main">
  <p:tag name="PA" val="v4.1.3"/>
</p:tagLst>
</file>

<file path=ppt/tags/tag8.xml><?xml version="1.0" encoding="utf-8"?>
<p:tagLst xmlns:a="http://schemas.openxmlformats.org/drawingml/2006/main" xmlns:r="http://schemas.openxmlformats.org/officeDocument/2006/relationships" xmlns:p="http://schemas.openxmlformats.org/presentationml/2006/main">
  <p:tag name="PA" val="v4.1.3"/>
</p:tagLst>
</file>

<file path=ppt/tags/tag9.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Office 主题">
  <a:themeElements>
    <a:clrScheme name="自定义 96">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0000"/>
      </a:hlink>
      <a:folHlink>
        <a:srgbClr val="000000"/>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1895</Words>
  <Application>Microsoft Office PowerPoint</Application>
  <PresentationFormat>宽屏</PresentationFormat>
  <Paragraphs>187</Paragraphs>
  <Slides>25</Slides>
  <Notes>25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等线</vt:lpstr>
      <vt:lpstr>方正大黑简体</vt:lpstr>
      <vt:lpstr>华文行楷</vt:lpstr>
      <vt:lpstr>微软雅黑</vt:lpstr>
      <vt:lpstr>Arial</vt:lpstr>
      <vt:lpstr>Calibri</vt:lpstr>
      <vt:lpstr>Segoe UI Black</vt:lpstr>
      <vt:lpstr>Source Sans Pro</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25</cp:revision>
  <dcterms:created xsi:type="dcterms:W3CDTF">2017-12-07T03:30:00Z</dcterms:created>
  <dcterms:modified xsi:type="dcterms:W3CDTF">2021-01-06T08:49:06Z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