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9" r:id="rId2"/>
    <p:sldId id="261" r:id="rId3"/>
    <p:sldId id="260" r:id="rId4"/>
    <p:sldId id="263" r:id="rId5"/>
    <p:sldId id="266" r:id="rId6"/>
    <p:sldId id="267" r:id="rId7"/>
    <p:sldId id="268" r:id="rId8"/>
    <p:sldId id="269" r:id="rId9"/>
    <p:sldId id="262" r:id="rId10"/>
    <p:sldId id="270" r:id="rId11"/>
    <p:sldId id="271" r:id="rId12"/>
    <p:sldId id="272" r:id="rId13"/>
    <p:sldId id="273" r:id="rId14"/>
    <p:sldId id="264" r:id="rId15"/>
    <p:sldId id="274" r:id="rId16"/>
    <p:sldId id="275" r:id="rId17"/>
    <p:sldId id="277" r:id="rId18"/>
    <p:sldId id="276" r:id="rId19"/>
    <p:sldId id="265" r:id="rId20"/>
    <p:sldId id="278" r:id="rId21"/>
    <p:sldId id="279" r:id="rId22"/>
    <p:sldId id="280" r:id="rId23"/>
    <p:sldId id="281"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a:srgbClr val="9E211B"/>
    <a:srgbClr val="E3D2AE"/>
    <a:srgbClr val="DAECF7"/>
    <a:srgbClr val="C7020C"/>
    <a:srgbClr val="C91324"/>
    <a:srgbClr val="162F81"/>
    <a:srgbClr val="8A3E7E"/>
    <a:srgbClr val="426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4660"/>
  </p:normalViewPr>
  <p:slideViewPr>
    <p:cSldViewPr snapToGrid="0">
      <p:cViewPr varScale="1">
        <p:scale>
          <a:sx n="88" d="100"/>
          <a:sy n="88" d="100"/>
        </p:scale>
        <p:origin x="2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01CE9-1DC0-4C83-8989-55D7EBB0FD6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95C507-321A-46E9-B975-A87A6930F64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4532" r="6596"/>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262" r="5866"/>
          <a:stretch>
            <a:fillRect/>
          </a:stretch>
        </p:blipFill>
        <p:spPr>
          <a:xfrm>
            <a:off x="0" y="0"/>
            <a:ext cx="12192000" cy="68580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5AE72EB-37D8-451A-81FA-BEEB53D49FA0}"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A486A77-2950-412E-A85B-8EA9D12E8FE1}"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0"/>
          <p:cNvSpPr txBox="1"/>
          <p:nvPr/>
        </p:nvSpPr>
        <p:spPr>
          <a:xfrm>
            <a:off x="1455674" y="2141525"/>
            <a:ext cx="9620423" cy="1446550"/>
          </a:xfrm>
          <a:prstGeom prst="rect">
            <a:avLst/>
          </a:prstGeom>
        </p:spPr>
        <p:txBody>
          <a:bodyPr wrap="square">
            <a:spAutoFit/>
          </a:bodyPr>
          <a:lstStyle>
            <a:defPPr>
              <a:defRPr lang="zh-CN"/>
            </a:defPPr>
            <a:lvl1pPr>
              <a:lnSpc>
                <a:spcPct val="110000"/>
              </a:lnSpc>
              <a:defRPr sz="8800" b="1" spc="-300">
                <a:ln w="15875">
                  <a:solidFill>
                    <a:srgbClr val="F8EFE6"/>
                  </a:solidFill>
                </a:ln>
                <a:solidFill>
                  <a:schemeClr val="accent1"/>
                </a:solidFill>
                <a:effectLst>
                  <a:outerShdw blurRad="76200" dist="38100" dir="5400000" algn="t" rotWithShape="0">
                    <a:prstClr val="black">
                      <a:alpha val="34000"/>
                    </a:prstClr>
                  </a:outerShdw>
                </a:effectLst>
                <a:latin typeface="方正粗黑宋简体" panose="02000000000000000000" pitchFamily="2" charset="-122"/>
                <a:ea typeface="方正粗黑宋简体" panose="02000000000000000000" pitchFamily="2" charset="-122"/>
                <a:cs typeface="+mn-ea"/>
              </a:defRPr>
            </a:lvl1pPr>
          </a:lstStyle>
          <a:p>
            <a:pPr algn="ctr"/>
            <a:r>
              <a:rPr lang="zh-CN" altLang="en-US" sz="8000" spc="0" dirty="0">
                <a:ln w="22225">
                  <a:noFill/>
                </a:ln>
                <a:solidFill>
                  <a:srgbClr val="C00000"/>
                </a:solidFill>
                <a:effectLst/>
                <a:latin typeface="微软雅黑" panose="020B0503020204020204" pitchFamily="34" charset="-122"/>
                <a:ea typeface="微软雅黑" panose="020B0503020204020204" pitchFamily="34" charset="-122"/>
                <a:sym typeface="+mn-lt"/>
              </a:rPr>
              <a:t>光辉的历程</a:t>
            </a:r>
          </a:p>
        </p:txBody>
      </p:sp>
      <p:grpSp>
        <p:nvGrpSpPr>
          <p:cNvPr id="13" name="组 12"/>
          <p:cNvGrpSpPr/>
          <p:nvPr/>
        </p:nvGrpSpPr>
        <p:grpSpPr>
          <a:xfrm>
            <a:off x="2213479" y="1329686"/>
            <a:ext cx="8025277" cy="937992"/>
            <a:chOff x="2213479" y="1954156"/>
            <a:chExt cx="8025277" cy="937992"/>
          </a:xfrm>
        </p:grpSpPr>
        <p:sp>
          <p:nvSpPr>
            <p:cNvPr id="5" name="PA_文本框 15"/>
            <p:cNvSpPr txBox="1"/>
            <p:nvPr>
              <p:custDataLst>
                <p:tags r:id="rId2"/>
              </p:custDataLst>
            </p:nvPr>
          </p:nvSpPr>
          <p:spPr>
            <a:xfrm>
              <a:off x="2213479" y="2230464"/>
              <a:ext cx="8025277" cy="535531"/>
            </a:xfrm>
            <a:prstGeom prst="rect">
              <a:avLst/>
            </a:prstGeom>
            <a:noFill/>
            <a:effectLst/>
          </p:spPr>
          <p:txBody>
            <a:bodyPr wrap="square" rtlCol="0">
              <a:spAutoFit/>
            </a:bodyPr>
            <a:lstStyle>
              <a:defPPr>
                <a:defRPr lang="zh-CN"/>
              </a:defPPr>
              <a:lvl1pPr algn="ctr">
                <a:lnSpc>
                  <a:spcPct val="120000"/>
                </a:lnSpc>
                <a:defRPr sz="6000">
                  <a:ln>
                    <a:solidFill>
                      <a:schemeClr val="bg1"/>
                    </a:solidFill>
                  </a:ln>
                  <a:solidFill>
                    <a:srgbClr val="DE2800"/>
                  </a:solidFill>
                  <a:effectLst>
                    <a:outerShdw blurRad="76200" dist="50800" dir="5400000" algn="t" rotWithShape="0">
                      <a:schemeClr val="accent1">
                        <a:lumMod val="50000"/>
                        <a:alpha val="85000"/>
                      </a:schemeClr>
                    </a:outerShdw>
                  </a:effectLst>
                  <a:latin typeface="方正兰亭粗黑_GBK" panose="02000000000000000000" pitchFamily="2" charset="-122"/>
                  <a:ea typeface="方正兰亭粗黑_GBK" panose="02000000000000000000" pitchFamily="2" charset="-122"/>
                  <a:cs typeface="+mn-ea"/>
                </a:defRPr>
              </a:lvl1pPr>
            </a:lstStyle>
            <a:p>
              <a:r>
                <a:rPr lang="zh-CN" altLang="en-US" sz="2400" b="1" spc="300" dirty="0">
                  <a:ln w="15875">
                    <a:noFill/>
                  </a:ln>
                  <a:solidFill>
                    <a:srgbClr val="C00000"/>
                  </a:solidFill>
                  <a:effectLst/>
                  <a:latin typeface="微软雅黑" panose="020B0503020204020204" pitchFamily="34" charset="-122"/>
                  <a:ea typeface="微软雅黑" panose="020B0503020204020204" pitchFamily="34" charset="-122"/>
                </a:rPr>
                <a:t>热烈庆祝中国共产党建党</a:t>
              </a:r>
              <a:r>
                <a:rPr lang="en-US" altLang="zh-CN" sz="2400" b="1" spc="300" dirty="0">
                  <a:ln w="15875">
                    <a:noFill/>
                  </a:ln>
                  <a:solidFill>
                    <a:srgbClr val="C00000"/>
                  </a:solidFill>
                  <a:effectLst/>
                  <a:latin typeface="微软雅黑" panose="020B0503020204020204" pitchFamily="34" charset="-122"/>
                  <a:ea typeface="微软雅黑" panose="020B0503020204020204" pitchFamily="34" charset="-122"/>
                </a:rPr>
                <a:t>97</a:t>
              </a:r>
              <a:r>
                <a:rPr lang="zh-CN" altLang="en-US" sz="2400" b="1" spc="300" dirty="0">
                  <a:ln w="15875">
                    <a:noFill/>
                  </a:ln>
                  <a:solidFill>
                    <a:srgbClr val="C00000"/>
                  </a:solidFill>
                  <a:effectLst/>
                  <a:latin typeface="微软雅黑" panose="020B0503020204020204" pitchFamily="34" charset="-122"/>
                  <a:ea typeface="微软雅黑" panose="020B0503020204020204" pitchFamily="34" charset="-122"/>
                </a:rPr>
                <a:t>周年</a:t>
              </a:r>
            </a:p>
          </p:txBody>
        </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35418" t="11081" r="54270" b="67692"/>
            <a:stretch>
              <a:fillRect/>
            </a:stretch>
          </p:blipFill>
          <p:spPr>
            <a:xfrm>
              <a:off x="2793184" y="1954156"/>
              <a:ext cx="911414" cy="937992"/>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35418" t="11081" r="54270" b="67692"/>
            <a:stretch>
              <a:fillRect/>
            </a:stretch>
          </p:blipFill>
          <p:spPr>
            <a:xfrm>
              <a:off x="8592874" y="1954156"/>
              <a:ext cx="911414" cy="937992"/>
            </a:xfrm>
            <a:prstGeom prst="rect">
              <a:avLst/>
            </a:prstGeom>
          </p:spPr>
        </p:pic>
      </p:grpSp>
      <p:sp>
        <p:nvSpPr>
          <p:cNvPr id="12" name="PA_文本框 15"/>
          <p:cNvSpPr txBox="1"/>
          <p:nvPr>
            <p:custDataLst>
              <p:tags r:id="rId1"/>
            </p:custDataLst>
          </p:nvPr>
        </p:nvSpPr>
        <p:spPr>
          <a:xfrm>
            <a:off x="2253246" y="3425240"/>
            <a:ext cx="8025277" cy="535531"/>
          </a:xfrm>
          <a:prstGeom prst="rect">
            <a:avLst/>
          </a:prstGeom>
          <a:noFill/>
          <a:effectLst/>
        </p:spPr>
        <p:txBody>
          <a:bodyPr wrap="square" rtlCol="0">
            <a:spAutoFit/>
          </a:bodyPr>
          <a:lstStyle>
            <a:defPPr>
              <a:defRPr lang="zh-CN"/>
            </a:defPPr>
            <a:lvl1pPr algn="ctr">
              <a:lnSpc>
                <a:spcPct val="120000"/>
              </a:lnSpc>
              <a:defRPr sz="6000">
                <a:ln>
                  <a:solidFill>
                    <a:schemeClr val="bg1"/>
                  </a:solidFill>
                </a:ln>
                <a:solidFill>
                  <a:srgbClr val="DE2800"/>
                </a:solidFill>
                <a:effectLst>
                  <a:outerShdw blurRad="76200" dist="50800" dir="5400000" algn="t" rotWithShape="0">
                    <a:schemeClr val="accent1">
                      <a:lumMod val="50000"/>
                      <a:alpha val="85000"/>
                    </a:schemeClr>
                  </a:outerShdw>
                </a:effectLst>
                <a:latin typeface="方正兰亭粗黑_GBK" panose="02000000000000000000" pitchFamily="2" charset="-122"/>
                <a:ea typeface="方正兰亭粗黑_GBK" panose="02000000000000000000" pitchFamily="2" charset="-122"/>
                <a:cs typeface="+mn-ea"/>
              </a:defRPr>
            </a:lvl1pPr>
          </a:lstStyle>
          <a:p>
            <a:r>
              <a:rPr lang="en-US" altLang="zh-CN" sz="2400" b="1" spc="300">
                <a:ln w="15875">
                  <a:noFill/>
                </a:ln>
                <a:solidFill>
                  <a:srgbClr val="C00000"/>
                </a:solidFill>
                <a:effectLst/>
                <a:latin typeface="微软雅黑" panose="020B0503020204020204" pitchFamily="34" charset="-122"/>
                <a:ea typeface="微软雅黑" panose="020B0503020204020204" pitchFamily="34" charset="-122"/>
              </a:rPr>
              <a:t>1921—2018</a:t>
            </a:r>
            <a:endParaRPr lang="zh-CN" altLang="en-US" sz="2400" b="1" spc="300" dirty="0">
              <a:ln w="15875">
                <a:noFill/>
              </a:ln>
              <a:solidFill>
                <a:srgbClr val="C00000"/>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29783" y="308873"/>
            <a:ext cx="4645375" cy="604467"/>
            <a:chOff x="4483635" y="-255945"/>
            <a:chExt cx="4645375" cy="604467"/>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635" y="-255945"/>
              <a:ext cx="583040" cy="604467"/>
            </a:xfrm>
            <a:prstGeom prst="rect">
              <a:avLst/>
            </a:prstGeom>
          </p:spPr>
        </p:pic>
        <p:sp>
          <p:nvSpPr>
            <p:cNvPr id="4" name="矩形 3"/>
            <p:cNvSpPr/>
            <p:nvPr/>
          </p:nvSpPr>
          <p:spPr>
            <a:xfrm>
              <a:off x="5066675" y="-177188"/>
              <a:ext cx="4062335" cy="45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新民主主义革命时期</a:t>
              </a:r>
            </a:p>
          </p:txBody>
        </p:sp>
      </p:grpSp>
      <p:sp>
        <p:nvSpPr>
          <p:cNvPr id="5" name="文本框 4"/>
          <p:cNvSpPr txBox="1"/>
          <p:nvPr/>
        </p:nvSpPr>
        <p:spPr>
          <a:xfrm>
            <a:off x="2853127" y="4287186"/>
            <a:ext cx="1588958" cy="369332"/>
          </a:xfrm>
          <a:prstGeom prst="rect">
            <a:avLst/>
          </a:prstGeom>
          <a:noFill/>
        </p:spPr>
        <p:txBody>
          <a:bodyPr wrap="square" rtlCol="0">
            <a:spAutoFit/>
          </a:bodyPr>
          <a:lstStyle/>
          <a:p>
            <a:r>
              <a:rPr kumimoji="1"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陈独秀</a:t>
            </a:r>
            <a:endParaRPr kumimoji="1"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002" y="1801332"/>
            <a:ext cx="1491730" cy="2237595"/>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764" y="1801332"/>
            <a:ext cx="1758579" cy="2237595"/>
          </a:xfrm>
          <a:prstGeom prst="rect">
            <a:avLst/>
          </a:prstGeom>
        </p:spPr>
      </p:pic>
      <p:sp>
        <p:nvSpPr>
          <p:cNvPr id="8" name="文本框 7"/>
          <p:cNvSpPr txBox="1"/>
          <p:nvPr/>
        </p:nvSpPr>
        <p:spPr>
          <a:xfrm>
            <a:off x="741806" y="4287186"/>
            <a:ext cx="1588958" cy="369332"/>
          </a:xfrm>
          <a:prstGeom prst="rect">
            <a:avLst/>
          </a:prstGeom>
          <a:noFill/>
        </p:spPr>
        <p:txBody>
          <a:bodyPr wrap="square" rtlCol="0">
            <a:spAutoFit/>
          </a:bodyPr>
          <a:lstStyle/>
          <a:p>
            <a:r>
              <a:rPr kumimoji="1" lang="zh-CN" altLang="en-US"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蔡和森</a:t>
            </a:r>
            <a:endParaRPr kumimoji="1"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圆角矩形 8"/>
          <p:cNvSpPr/>
          <p:nvPr/>
        </p:nvSpPr>
        <p:spPr>
          <a:xfrm>
            <a:off x="4257208" y="1184222"/>
            <a:ext cx="7530954" cy="40023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p:cNvSpPr txBox="1"/>
          <p:nvPr/>
        </p:nvSpPr>
        <p:spPr>
          <a:xfrm>
            <a:off x="4486375" y="1523415"/>
            <a:ext cx="7210266" cy="3323987"/>
          </a:xfrm>
          <a:prstGeom prst="rect">
            <a:avLst/>
          </a:prstGeom>
          <a:noFill/>
        </p:spPr>
        <p:txBody>
          <a:bodyPr wrap="square" rtlCol="0">
            <a:spAutoFit/>
          </a:bodyPr>
          <a:lstStyle/>
          <a:p>
            <a:pPr>
              <a:lnSpc>
                <a:spcPct val="150000"/>
              </a:lnSpc>
            </a:pPr>
            <a:r>
              <a:rPr kumimoji="1" lang="zh-CN" altLang="en-US"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中国共产党名称的由来</a:t>
            </a:r>
            <a:endParaRPr kumimoji="1" lang="en-US" altLang="zh-CN"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1920</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8</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陈独秀在上海发起成立了中国共产党的第一一个早期组织。</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1920</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9</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陈独秀在</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新青年</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发表的</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对于时局之我见</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一文中，曾称“吾党”为“社会党”</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后来才改称为”共产党”  最早提出“中国共产党</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这一名称的是蔡和森。</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1920</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8</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13</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日和</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9</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16</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正在留法勤工俭学的他</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在给毛泽东写的两封信中，详细地研讨了共产党问题</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提出</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先要组织党一 共产党</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因为它是革命运动的发动者、宣传者、先锋队、  作战部。  他在对西欧各国共产党特别是俄国共产党考察的基础上</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提出了具体的建党步骤</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其中包括”明目张胆正式成立一个中国共产党”  在此前后</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陈独秀在</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上海</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李大钊、  张申府在北京也通过信函讨论了党的名称问题</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决定采用“共产党”作为中国无产阶级政党的名称。</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3535" y="4462752"/>
            <a:ext cx="3567659" cy="1883214"/>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762" y="4462753"/>
            <a:ext cx="2982604" cy="1883214"/>
          </a:xfrm>
          <a:prstGeom prst="rect">
            <a:avLst/>
          </a:prstGeom>
        </p:spPr>
      </p:pic>
      <p:grpSp>
        <p:nvGrpSpPr>
          <p:cNvPr id="4" name="组 3"/>
          <p:cNvGrpSpPr/>
          <p:nvPr/>
        </p:nvGrpSpPr>
        <p:grpSpPr>
          <a:xfrm>
            <a:off x="329783" y="308873"/>
            <a:ext cx="4645375" cy="604467"/>
            <a:chOff x="4483635" y="-255945"/>
            <a:chExt cx="4645375" cy="604467"/>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3635" y="-255945"/>
              <a:ext cx="583040" cy="604467"/>
            </a:xfrm>
            <a:prstGeom prst="rect">
              <a:avLst/>
            </a:prstGeom>
          </p:spPr>
        </p:pic>
        <p:sp>
          <p:nvSpPr>
            <p:cNvPr id="6" name="矩形 5"/>
            <p:cNvSpPr/>
            <p:nvPr/>
          </p:nvSpPr>
          <p:spPr>
            <a:xfrm>
              <a:off x="5066675" y="-177188"/>
              <a:ext cx="4062335" cy="45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新民主主义革命时期</a:t>
              </a:r>
            </a:p>
          </p:txBody>
        </p:sp>
      </p:grpSp>
      <p:sp>
        <p:nvSpPr>
          <p:cNvPr id="7" name="圆角矩形 6"/>
          <p:cNvSpPr/>
          <p:nvPr/>
        </p:nvSpPr>
        <p:spPr>
          <a:xfrm>
            <a:off x="464695" y="1169232"/>
            <a:ext cx="11248516" cy="311795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766656" y="1389381"/>
            <a:ext cx="10644593" cy="2677656"/>
          </a:xfrm>
          <a:prstGeom prst="rect">
            <a:avLst/>
          </a:prstGeom>
          <a:noFill/>
        </p:spPr>
        <p:txBody>
          <a:bodyPr wrap="square" rtlCol="0">
            <a:spAutoFit/>
          </a:bodyPr>
          <a:lstStyle/>
          <a:p>
            <a:pPr>
              <a:lnSpc>
                <a:spcPct val="150000"/>
              </a:lnSpc>
            </a:pPr>
            <a:r>
              <a:rPr kumimoji="1" lang="zh-CN" altLang="en-US"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五四运动背景</a:t>
            </a:r>
            <a:endParaRPr kumimoji="1" lang="en-US" altLang="zh-CN"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五四运动是</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1919</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5</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4</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日发生在北京的一场以青年学生为主，广大群众、市民、  工商人士等中下阶层共同参与的</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通过示威游行、请愿、  罢工、  暴力对抗政府等多种形式进行的爱国运动</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是中国人民彻底的反对帝国主义、封建主义的爱国运动。  从</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1918</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11</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月的”公理战胜强权”庆典</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到次年</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月的巴黎会议</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短短两个月时间，当时的中国充分诠释了“自古弱国无外交”的定律</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所谓的”公理战胜强权”不过是一个美丽的童话。面对这样屈辱的局面</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从</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5</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日开始</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北京的学生纷纷罢课</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组织演讲、宣传</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随后天津、上海、广州，南京</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杭州</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武汉，济南的学生、工人也给予支持。  五四运动直接影响了中国共产党的诞生和发展</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中国共产党党史</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般将其定义为“反帝反封建的爱国运动”  </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注意这里的“封建”一词是泛化的封建观</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，并以此运动作为旧民主主义革命和新民主主义革命的分水岭。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29783" y="308873"/>
            <a:ext cx="4645375" cy="604467"/>
            <a:chOff x="4483635" y="-255945"/>
            <a:chExt cx="4645375" cy="604467"/>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635" y="-255945"/>
              <a:ext cx="583040" cy="604467"/>
            </a:xfrm>
            <a:prstGeom prst="rect">
              <a:avLst/>
            </a:prstGeom>
          </p:spPr>
        </p:pic>
        <p:sp>
          <p:nvSpPr>
            <p:cNvPr id="4" name="矩形 3"/>
            <p:cNvSpPr/>
            <p:nvPr/>
          </p:nvSpPr>
          <p:spPr>
            <a:xfrm>
              <a:off x="5066675" y="-177188"/>
              <a:ext cx="4062335" cy="45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新民主主义革命时期</a:t>
              </a:r>
            </a:p>
          </p:txBody>
        </p:sp>
      </p:grpSp>
      <p:sp>
        <p:nvSpPr>
          <p:cNvPr id="5" name="圆角矩形 4"/>
          <p:cNvSpPr/>
          <p:nvPr/>
        </p:nvSpPr>
        <p:spPr>
          <a:xfrm>
            <a:off x="329783" y="1628830"/>
            <a:ext cx="11152683" cy="4037451"/>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2327744" y="1126661"/>
            <a:ext cx="7147240" cy="10043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a:latin typeface="微软雅黑" panose="020B0503020204020204" pitchFamily="34" charset="-122"/>
                <a:ea typeface="微软雅黑" panose="020B0503020204020204" pitchFamily="34" charset="-122"/>
                <a:cs typeface="微软雅黑" panose="020B0503020204020204" pitchFamily="34" charset="-122"/>
              </a:rPr>
              <a:t>毛泽东思想</a:t>
            </a:r>
            <a:endParaRPr kumimoji="1" lang="zh-CN" altLang="en-US" sz="4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596094" y="2375147"/>
            <a:ext cx="10610539" cy="3046988"/>
          </a:xfrm>
          <a:prstGeom prst="rect">
            <a:avLst/>
          </a:prstGeom>
          <a:noFill/>
        </p:spPr>
        <p:txBody>
          <a:bodyPr wrap="square" rtlCol="0">
            <a:spAutoFit/>
          </a:bodyPr>
          <a:lstStyle/>
          <a:p>
            <a:pPr>
              <a:lnSpc>
                <a:spcPct val="200000"/>
              </a:lnSpc>
            </a:pPr>
            <a:r>
              <a:rPr kumimoji="1"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毛泽东思想的活的灵魂</a:t>
            </a:r>
            <a:r>
              <a:rPr kumimoji="1" lang="en-US"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是贯穿于新民主主义革命、社会主义革命和社会主义建设、革命军队的建设和军事战略、政策和策略、思想政治工作和文化工作、党的建设、各个组成部分的立场、观点和方法</a:t>
            </a:r>
            <a:r>
              <a:rPr kumimoji="1" lang="en-US"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它们有三个基本方面，即</a:t>
            </a:r>
            <a:r>
              <a:rPr kumimoji="1" lang="en-US"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实事求是， 就是一切从实际出发，理论联系实际，把马克思列宁主义普遍原理同中国的具体实践相结合</a:t>
            </a:r>
            <a:r>
              <a:rPr kumimoji="1" lang="en-US"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群众路线，就是一切为了群众，一  切依靠群众</a:t>
            </a:r>
            <a:r>
              <a:rPr kumimoji="1" lang="en-US"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从群众中来，到群众中去</a:t>
            </a:r>
            <a:r>
              <a:rPr kumimoji="1" lang="en-US"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独立自主，自力更生，就是从中国实际出发，依靠广大群众进行革命和建设。  毛泽东思想是我们党的宝贵的精神财富</a:t>
            </a:r>
            <a:r>
              <a:rPr kumimoji="1" lang="en-US"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它将长期指导我们党的行动。  在任何时候任何情况下</a:t>
            </a:r>
            <a:r>
              <a:rPr kumimoji="1" lang="en-US"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我们都要始终高举毛泽东思想的伟大旗帜。</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29783" y="308873"/>
            <a:ext cx="4645375" cy="604467"/>
            <a:chOff x="4483635" y="-255945"/>
            <a:chExt cx="4645375" cy="604467"/>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635" y="-255945"/>
              <a:ext cx="583040" cy="604467"/>
            </a:xfrm>
            <a:prstGeom prst="rect">
              <a:avLst/>
            </a:prstGeom>
          </p:spPr>
        </p:pic>
        <p:sp>
          <p:nvSpPr>
            <p:cNvPr id="4" name="矩形 3"/>
            <p:cNvSpPr/>
            <p:nvPr/>
          </p:nvSpPr>
          <p:spPr>
            <a:xfrm>
              <a:off x="5066675" y="-177188"/>
              <a:ext cx="4062335" cy="45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新民主主义革命时期</a:t>
              </a:r>
            </a:p>
          </p:txBody>
        </p:sp>
      </p:grpSp>
      <p:grpSp>
        <p:nvGrpSpPr>
          <p:cNvPr id="5" name="组 4"/>
          <p:cNvGrpSpPr/>
          <p:nvPr/>
        </p:nvGrpSpPr>
        <p:grpSpPr>
          <a:xfrm>
            <a:off x="471401" y="1329025"/>
            <a:ext cx="3087975" cy="746317"/>
            <a:chOff x="614595" y="1673800"/>
            <a:chExt cx="3087975" cy="746317"/>
          </a:xfrm>
        </p:grpSpPr>
        <p:sp>
          <p:nvSpPr>
            <p:cNvPr id="6" name="圆角矩形 5"/>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875166" y="1754571"/>
              <a:ext cx="2566832"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第一次全国代表会议召开</a:t>
              </a:r>
            </a:p>
          </p:txBody>
        </p:sp>
      </p:grpSp>
      <p:sp>
        <p:nvSpPr>
          <p:cNvPr id="11" name="直角三角形 10"/>
          <p:cNvSpPr/>
          <p:nvPr/>
        </p:nvSpPr>
        <p:spPr>
          <a:xfrm rot="13500000">
            <a:off x="3763238" y="1525516"/>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5" name="组 14"/>
          <p:cNvGrpSpPr/>
          <p:nvPr/>
        </p:nvGrpSpPr>
        <p:grpSpPr>
          <a:xfrm>
            <a:off x="4476273" y="1329025"/>
            <a:ext cx="3087975" cy="746317"/>
            <a:chOff x="614595" y="1673800"/>
            <a:chExt cx="3087975" cy="746317"/>
          </a:xfrm>
        </p:grpSpPr>
        <p:sp>
          <p:nvSpPr>
            <p:cNvPr id="16" name="圆角矩形 15"/>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p:cNvSpPr txBox="1"/>
            <p:nvPr/>
          </p:nvSpPr>
          <p:spPr>
            <a:xfrm>
              <a:off x="875166" y="1754571"/>
              <a:ext cx="2566832"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第二次全国代表会议召开</a:t>
              </a:r>
            </a:p>
          </p:txBody>
        </p:sp>
      </p:grpSp>
      <p:sp>
        <p:nvSpPr>
          <p:cNvPr id="18" name="直角三角形 17"/>
          <p:cNvSpPr/>
          <p:nvPr/>
        </p:nvSpPr>
        <p:spPr>
          <a:xfrm rot="13500000">
            <a:off x="7768110" y="1525516"/>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9" name="组 18"/>
          <p:cNvGrpSpPr/>
          <p:nvPr/>
        </p:nvGrpSpPr>
        <p:grpSpPr>
          <a:xfrm>
            <a:off x="8601067" y="1329025"/>
            <a:ext cx="3087975" cy="746317"/>
            <a:chOff x="614595" y="1673800"/>
            <a:chExt cx="3087975" cy="746317"/>
          </a:xfrm>
        </p:grpSpPr>
        <p:sp>
          <p:nvSpPr>
            <p:cNvPr id="20" name="圆角矩形 19"/>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p:cNvSpPr txBox="1"/>
            <p:nvPr/>
          </p:nvSpPr>
          <p:spPr>
            <a:xfrm>
              <a:off x="875166" y="1754571"/>
              <a:ext cx="2566832"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第三次全国代表会议召开</a:t>
              </a:r>
            </a:p>
          </p:txBody>
        </p:sp>
      </p:grpSp>
      <p:sp>
        <p:nvSpPr>
          <p:cNvPr id="22" name="直角三角形 21"/>
          <p:cNvSpPr/>
          <p:nvPr/>
        </p:nvSpPr>
        <p:spPr>
          <a:xfrm rot="13500000" flipV="1">
            <a:off x="9968385" y="2229289"/>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3" name="组 22"/>
          <p:cNvGrpSpPr/>
          <p:nvPr/>
        </p:nvGrpSpPr>
        <p:grpSpPr>
          <a:xfrm>
            <a:off x="471401" y="2905490"/>
            <a:ext cx="3087975" cy="746317"/>
            <a:chOff x="614595" y="1673800"/>
            <a:chExt cx="3087975" cy="746317"/>
          </a:xfrm>
        </p:grpSpPr>
        <p:sp>
          <p:nvSpPr>
            <p:cNvPr id="24" name="圆角矩形 23"/>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p:cNvSpPr txBox="1"/>
            <p:nvPr/>
          </p:nvSpPr>
          <p:spPr>
            <a:xfrm>
              <a:off x="875166" y="1754571"/>
              <a:ext cx="2566832"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第六次全国代表会议召开</a:t>
              </a:r>
            </a:p>
          </p:txBody>
        </p:sp>
      </p:grpSp>
      <p:sp>
        <p:nvSpPr>
          <p:cNvPr id="26" name="直角三角形 25"/>
          <p:cNvSpPr/>
          <p:nvPr/>
        </p:nvSpPr>
        <p:spPr>
          <a:xfrm rot="8100000" flipH="1">
            <a:off x="3763238" y="3101981"/>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7" name="组 26"/>
          <p:cNvGrpSpPr/>
          <p:nvPr/>
        </p:nvGrpSpPr>
        <p:grpSpPr>
          <a:xfrm>
            <a:off x="4476273" y="2905490"/>
            <a:ext cx="3087975" cy="746317"/>
            <a:chOff x="614595" y="1673800"/>
            <a:chExt cx="3087975" cy="746317"/>
          </a:xfrm>
        </p:grpSpPr>
        <p:sp>
          <p:nvSpPr>
            <p:cNvPr id="28" name="圆角矩形 27"/>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p:cNvSpPr txBox="1"/>
            <p:nvPr/>
          </p:nvSpPr>
          <p:spPr>
            <a:xfrm>
              <a:off x="875166" y="1754571"/>
              <a:ext cx="2566832"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第五次全国代表会议召开</a:t>
              </a:r>
            </a:p>
          </p:txBody>
        </p:sp>
      </p:grpSp>
      <p:sp>
        <p:nvSpPr>
          <p:cNvPr id="30" name="直角三角形 29"/>
          <p:cNvSpPr/>
          <p:nvPr/>
        </p:nvSpPr>
        <p:spPr>
          <a:xfrm rot="8100000" flipH="1">
            <a:off x="7768110" y="3101981"/>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1" name="组 30"/>
          <p:cNvGrpSpPr/>
          <p:nvPr/>
        </p:nvGrpSpPr>
        <p:grpSpPr>
          <a:xfrm>
            <a:off x="8601067" y="2905490"/>
            <a:ext cx="3087975" cy="746317"/>
            <a:chOff x="614595" y="1673800"/>
            <a:chExt cx="3087975" cy="746317"/>
          </a:xfrm>
        </p:grpSpPr>
        <p:sp>
          <p:nvSpPr>
            <p:cNvPr id="32" name="圆角矩形 31"/>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p:cNvSpPr txBox="1"/>
            <p:nvPr/>
          </p:nvSpPr>
          <p:spPr>
            <a:xfrm>
              <a:off x="875166" y="1754571"/>
              <a:ext cx="2566832"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第四次全国代表会议召开</a:t>
              </a:r>
            </a:p>
          </p:txBody>
        </p:sp>
      </p:grpSp>
      <p:sp>
        <p:nvSpPr>
          <p:cNvPr id="34" name="直角三角形 33"/>
          <p:cNvSpPr/>
          <p:nvPr/>
        </p:nvSpPr>
        <p:spPr>
          <a:xfrm rot="13500000" flipV="1">
            <a:off x="1838721" y="3805756"/>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5" name="组 34"/>
          <p:cNvGrpSpPr/>
          <p:nvPr/>
        </p:nvGrpSpPr>
        <p:grpSpPr>
          <a:xfrm>
            <a:off x="471401" y="4355420"/>
            <a:ext cx="3087975" cy="746317"/>
            <a:chOff x="614595" y="1673800"/>
            <a:chExt cx="3087975" cy="746317"/>
          </a:xfrm>
        </p:grpSpPr>
        <p:sp>
          <p:nvSpPr>
            <p:cNvPr id="36" name="圆角矩形 35"/>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文本框 36"/>
            <p:cNvSpPr txBox="1"/>
            <p:nvPr/>
          </p:nvSpPr>
          <p:spPr>
            <a:xfrm>
              <a:off x="875166" y="1754571"/>
              <a:ext cx="2566832"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第五次反“围剿”</a:t>
              </a:r>
            </a:p>
          </p:txBody>
        </p:sp>
      </p:grpSp>
      <p:sp>
        <p:nvSpPr>
          <p:cNvPr id="38" name="直角三角形 37"/>
          <p:cNvSpPr/>
          <p:nvPr/>
        </p:nvSpPr>
        <p:spPr>
          <a:xfrm rot="13500000">
            <a:off x="3763238" y="4551911"/>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9" name="组 38"/>
          <p:cNvGrpSpPr/>
          <p:nvPr/>
        </p:nvGrpSpPr>
        <p:grpSpPr>
          <a:xfrm>
            <a:off x="4476273" y="4355420"/>
            <a:ext cx="3087975" cy="746317"/>
            <a:chOff x="614595" y="1673800"/>
            <a:chExt cx="3087975" cy="746317"/>
          </a:xfrm>
        </p:grpSpPr>
        <p:sp>
          <p:nvSpPr>
            <p:cNvPr id="40" name="圆角矩形 39"/>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文本框 40"/>
            <p:cNvSpPr txBox="1"/>
            <p:nvPr/>
          </p:nvSpPr>
          <p:spPr>
            <a:xfrm>
              <a:off x="875166" y="1754571"/>
              <a:ext cx="2566832"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湘江战役</a:t>
              </a:r>
            </a:p>
          </p:txBody>
        </p:sp>
      </p:grpSp>
      <p:sp>
        <p:nvSpPr>
          <p:cNvPr id="42" name="直角三角形 41"/>
          <p:cNvSpPr/>
          <p:nvPr/>
        </p:nvSpPr>
        <p:spPr>
          <a:xfrm rot="13500000">
            <a:off x="7768110" y="4551911"/>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3" name="组 42"/>
          <p:cNvGrpSpPr/>
          <p:nvPr/>
        </p:nvGrpSpPr>
        <p:grpSpPr>
          <a:xfrm>
            <a:off x="8601067" y="4355420"/>
            <a:ext cx="3087975" cy="746317"/>
            <a:chOff x="614595" y="1673800"/>
            <a:chExt cx="3087975" cy="746317"/>
          </a:xfrm>
        </p:grpSpPr>
        <p:sp>
          <p:nvSpPr>
            <p:cNvPr id="44" name="圆角矩形 43"/>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文本框 44"/>
            <p:cNvSpPr txBox="1"/>
            <p:nvPr/>
          </p:nvSpPr>
          <p:spPr>
            <a:xfrm>
              <a:off x="875166" y="1754571"/>
              <a:ext cx="2566832"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遵义会议</a:t>
              </a:r>
            </a:p>
          </p:txBody>
        </p:sp>
      </p:grpSp>
      <p:sp>
        <p:nvSpPr>
          <p:cNvPr id="46" name="直角三角形 45"/>
          <p:cNvSpPr/>
          <p:nvPr/>
        </p:nvSpPr>
        <p:spPr>
          <a:xfrm rot="13500000" flipV="1">
            <a:off x="9968385" y="5094144"/>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7" name="组 46"/>
          <p:cNvGrpSpPr/>
          <p:nvPr/>
        </p:nvGrpSpPr>
        <p:grpSpPr>
          <a:xfrm>
            <a:off x="471401" y="5770345"/>
            <a:ext cx="3087975" cy="746317"/>
            <a:chOff x="614595" y="1673800"/>
            <a:chExt cx="3087975" cy="746317"/>
          </a:xfrm>
        </p:grpSpPr>
        <p:sp>
          <p:nvSpPr>
            <p:cNvPr id="48" name="圆角矩形 47"/>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文本框 48"/>
            <p:cNvSpPr txBox="1"/>
            <p:nvPr/>
          </p:nvSpPr>
          <p:spPr>
            <a:xfrm>
              <a:off x="875166" y="1754571"/>
              <a:ext cx="2566832"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第七次全国代表会议召开</a:t>
              </a:r>
            </a:p>
          </p:txBody>
        </p:sp>
      </p:grpSp>
      <p:sp>
        <p:nvSpPr>
          <p:cNvPr id="50" name="直角三角形 49"/>
          <p:cNvSpPr/>
          <p:nvPr/>
        </p:nvSpPr>
        <p:spPr>
          <a:xfrm rot="8100000" flipH="1">
            <a:off x="3763238" y="5966836"/>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1" name="组 50"/>
          <p:cNvGrpSpPr/>
          <p:nvPr/>
        </p:nvGrpSpPr>
        <p:grpSpPr>
          <a:xfrm>
            <a:off x="4476273" y="5770345"/>
            <a:ext cx="3087975" cy="746317"/>
            <a:chOff x="614595" y="1673800"/>
            <a:chExt cx="3087975" cy="746317"/>
          </a:xfrm>
        </p:grpSpPr>
        <p:sp>
          <p:nvSpPr>
            <p:cNvPr id="52" name="圆角矩形 51"/>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文本框 52"/>
            <p:cNvSpPr txBox="1"/>
            <p:nvPr/>
          </p:nvSpPr>
          <p:spPr>
            <a:xfrm>
              <a:off x="875166" y="1754571"/>
              <a:ext cx="2566832"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万里长征</a:t>
              </a:r>
            </a:p>
          </p:txBody>
        </p:sp>
      </p:grpSp>
      <p:sp>
        <p:nvSpPr>
          <p:cNvPr id="54" name="直角三角形 53"/>
          <p:cNvSpPr/>
          <p:nvPr/>
        </p:nvSpPr>
        <p:spPr>
          <a:xfrm rot="8100000" flipH="1">
            <a:off x="7768110" y="5966836"/>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5" name="组 54"/>
          <p:cNvGrpSpPr/>
          <p:nvPr/>
        </p:nvGrpSpPr>
        <p:grpSpPr>
          <a:xfrm>
            <a:off x="8601067" y="5770345"/>
            <a:ext cx="3087975" cy="746317"/>
            <a:chOff x="614595" y="1673800"/>
            <a:chExt cx="3087975" cy="746317"/>
          </a:xfrm>
        </p:grpSpPr>
        <p:sp>
          <p:nvSpPr>
            <p:cNvPr id="56" name="圆角矩形 55"/>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文本框 56"/>
            <p:cNvSpPr txBox="1"/>
            <p:nvPr/>
          </p:nvSpPr>
          <p:spPr>
            <a:xfrm>
              <a:off x="875166" y="1754571"/>
              <a:ext cx="2566832"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胜利会师</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heckerboard(across)">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heckerboard(across)">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checkerboard(across)">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checkerboard(across)">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checkerboard(across)">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checkerboard(across)">
                                      <p:cBhvr>
                                        <p:cTn id="74" dur="5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checkerboard(across)">
                                      <p:cBhvr>
                                        <p:cTn id="86" dur="500"/>
                                        <p:tgtEl>
                                          <p:spTgt spid="3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checkerboard(across)">
                                      <p:cBhvr>
                                        <p:cTn id="98" dur="500"/>
                                        <p:tgtEl>
                                          <p:spTgt spid="42"/>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43"/>
                                        </p:tgtEl>
                                        <p:attrNameLst>
                                          <p:attrName>style.visibility</p:attrName>
                                        </p:attrNameLst>
                                      </p:cBhvr>
                                      <p:to>
                                        <p:strVal val="visible"/>
                                      </p:to>
                                    </p:set>
                                    <p:anim calcmode="lin" valueType="num">
                                      <p:cBhvr>
                                        <p:cTn id="103" dur="500" fill="hold"/>
                                        <p:tgtEl>
                                          <p:spTgt spid="43"/>
                                        </p:tgtEl>
                                        <p:attrNameLst>
                                          <p:attrName>ppt_w</p:attrName>
                                        </p:attrNameLst>
                                      </p:cBhvr>
                                      <p:tavLst>
                                        <p:tav tm="0">
                                          <p:val>
                                            <p:fltVal val="0"/>
                                          </p:val>
                                        </p:tav>
                                        <p:tav tm="100000">
                                          <p:val>
                                            <p:strVal val="#ppt_w"/>
                                          </p:val>
                                        </p:tav>
                                      </p:tavLst>
                                    </p:anim>
                                    <p:anim calcmode="lin" valueType="num">
                                      <p:cBhvr>
                                        <p:cTn id="104" dur="500" fill="hold"/>
                                        <p:tgtEl>
                                          <p:spTgt spid="43"/>
                                        </p:tgtEl>
                                        <p:attrNameLst>
                                          <p:attrName>ppt_h</p:attrName>
                                        </p:attrNameLst>
                                      </p:cBhvr>
                                      <p:tavLst>
                                        <p:tav tm="0">
                                          <p:val>
                                            <p:fltVal val="0"/>
                                          </p:val>
                                        </p:tav>
                                        <p:tav tm="100000">
                                          <p:val>
                                            <p:strVal val="#ppt_h"/>
                                          </p:val>
                                        </p:tav>
                                      </p:tavLst>
                                    </p:anim>
                                    <p:animEffect transition="in" filter="fade">
                                      <p:cBhvr>
                                        <p:cTn id="105" dur="500"/>
                                        <p:tgtEl>
                                          <p:spTgt spid="43"/>
                                        </p:tgtEl>
                                      </p:cBhvr>
                                    </p:animEffect>
                                  </p:childTnLst>
                                </p:cTn>
                              </p:par>
                            </p:childTnLst>
                          </p:cTn>
                        </p:par>
                      </p:childTnLst>
                    </p:cTn>
                  </p:par>
                  <p:par>
                    <p:cTn id="106" fill="hold">
                      <p:stCondLst>
                        <p:cond delay="indefinite"/>
                      </p:stCondLst>
                      <p:childTnLst>
                        <p:par>
                          <p:cTn id="107" fill="hold">
                            <p:stCondLst>
                              <p:cond delay="0"/>
                            </p:stCondLst>
                            <p:childTnLst>
                              <p:par>
                                <p:cTn id="108" presetID="5" presetClass="entr" presetSubtype="10" fill="hold" grpId="0"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checkerboard(across)">
                                      <p:cBhvr>
                                        <p:cTn id="110" dur="500"/>
                                        <p:tgtEl>
                                          <p:spTgt spid="46"/>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p:cTn id="115" dur="500" fill="hold"/>
                                        <p:tgtEl>
                                          <p:spTgt spid="47"/>
                                        </p:tgtEl>
                                        <p:attrNameLst>
                                          <p:attrName>ppt_w</p:attrName>
                                        </p:attrNameLst>
                                      </p:cBhvr>
                                      <p:tavLst>
                                        <p:tav tm="0">
                                          <p:val>
                                            <p:fltVal val="0"/>
                                          </p:val>
                                        </p:tav>
                                        <p:tav tm="100000">
                                          <p:val>
                                            <p:strVal val="#ppt_w"/>
                                          </p:val>
                                        </p:tav>
                                      </p:tavLst>
                                    </p:anim>
                                    <p:anim calcmode="lin" valueType="num">
                                      <p:cBhvr>
                                        <p:cTn id="116" dur="500" fill="hold"/>
                                        <p:tgtEl>
                                          <p:spTgt spid="47"/>
                                        </p:tgtEl>
                                        <p:attrNameLst>
                                          <p:attrName>ppt_h</p:attrName>
                                        </p:attrNameLst>
                                      </p:cBhvr>
                                      <p:tavLst>
                                        <p:tav tm="0">
                                          <p:val>
                                            <p:fltVal val="0"/>
                                          </p:val>
                                        </p:tav>
                                        <p:tav tm="100000">
                                          <p:val>
                                            <p:strVal val="#ppt_h"/>
                                          </p:val>
                                        </p:tav>
                                      </p:tavLst>
                                    </p:anim>
                                    <p:animEffect transition="in" filter="fade">
                                      <p:cBhvr>
                                        <p:cTn id="117" dur="500"/>
                                        <p:tgtEl>
                                          <p:spTgt spid="47"/>
                                        </p:tgtEl>
                                      </p:cBhvr>
                                    </p:animEffect>
                                  </p:childTnLst>
                                </p:cTn>
                              </p:par>
                            </p:childTnLst>
                          </p:cTn>
                        </p:par>
                      </p:childTnLst>
                    </p:cTn>
                  </p:par>
                  <p:par>
                    <p:cTn id="118" fill="hold">
                      <p:stCondLst>
                        <p:cond delay="indefinite"/>
                      </p:stCondLst>
                      <p:childTnLst>
                        <p:par>
                          <p:cTn id="119" fill="hold">
                            <p:stCondLst>
                              <p:cond delay="0"/>
                            </p:stCondLst>
                            <p:childTnLst>
                              <p:par>
                                <p:cTn id="120" presetID="5" presetClass="entr" presetSubtype="10" fill="hold" grpId="0" nodeType="click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checkerboard(across)">
                                      <p:cBhvr>
                                        <p:cTn id="122" dur="500"/>
                                        <p:tgtEl>
                                          <p:spTgt spid="50"/>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nodeType="click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childTnLst>
                          </p:cTn>
                        </p:par>
                      </p:childTnLst>
                    </p:cTn>
                  </p:par>
                  <p:par>
                    <p:cTn id="130" fill="hold">
                      <p:stCondLst>
                        <p:cond delay="indefinite"/>
                      </p:stCondLst>
                      <p:childTnLst>
                        <p:par>
                          <p:cTn id="131" fill="hold">
                            <p:stCondLst>
                              <p:cond delay="0"/>
                            </p:stCondLst>
                            <p:childTnLst>
                              <p:par>
                                <p:cTn id="132" presetID="5" presetClass="entr" presetSubtype="10" fill="hold" grpId="0" nodeType="clickEffect">
                                  <p:stCondLst>
                                    <p:cond delay="0"/>
                                  </p:stCondLst>
                                  <p:childTnLst>
                                    <p:set>
                                      <p:cBhvr>
                                        <p:cTn id="133" dur="1" fill="hold">
                                          <p:stCondLst>
                                            <p:cond delay="0"/>
                                          </p:stCondLst>
                                        </p:cTn>
                                        <p:tgtEl>
                                          <p:spTgt spid="54"/>
                                        </p:tgtEl>
                                        <p:attrNameLst>
                                          <p:attrName>style.visibility</p:attrName>
                                        </p:attrNameLst>
                                      </p:cBhvr>
                                      <p:to>
                                        <p:strVal val="visible"/>
                                      </p:to>
                                    </p:set>
                                    <p:animEffect transition="in" filter="checkerboard(across)">
                                      <p:cBhvr>
                                        <p:cTn id="134" dur="500"/>
                                        <p:tgtEl>
                                          <p:spTgt spid="54"/>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16" fill="hold" nodeType="clickEffect">
                                  <p:stCondLst>
                                    <p:cond delay="0"/>
                                  </p:stCondLst>
                                  <p:childTnLst>
                                    <p:set>
                                      <p:cBhvr>
                                        <p:cTn id="138" dur="1" fill="hold">
                                          <p:stCondLst>
                                            <p:cond delay="0"/>
                                          </p:stCondLst>
                                        </p:cTn>
                                        <p:tgtEl>
                                          <p:spTgt spid="55"/>
                                        </p:tgtEl>
                                        <p:attrNameLst>
                                          <p:attrName>style.visibility</p:attrName>
                                        </p:attrNameLst>
                                      </p:cBhvr>
                                      <p:to>
                                        <p:strVal val="visible"/>
                                      </p:to>
                                    </p:set>
                                    <p:anim calcmode="lin" valueType="num">
                                      <p:cBhvr>
                                        <p:cTn id="139" dur="500" fill="hold"/>
                                        <p:tgtEl>
                                          <p:spTgt spid="55"/>
                                        </p:tgtEl>
                                        <p:attrNameLst>
                                          <p:attrName>ppt_w</p:attrName>
                                        </p:attrNameLst>
                                      </p:cBhvr>
                                      <p:tavLst>
                                        <p:tav tm="0">
                                          <p:val>
                                            <p:fltVal val="0"/>
                                          </p:val>
                                        </p:tav>
                                        <p:tav tm="100000">
                                          <p:val>
                                            <p:strVal val="#ppt_w"/>
                                          </p:val>
                                        </p:tav>
                                      </p:tavLst>
                                    </p:anim>
                                    <p:anim calcmode="lin" valueType="num">
                                      <p:cBhvr>
                                        <p:cTn id="140" dur="500" fill="hold"/>
                                        <p:tgtEl>
                                          <p:spTgt spid="55"/>
                                        </p:tgtEl>
                                        <p:attrNameLst>
                                          <p:attrName>ppt_h</p:attrName>
                                        </p:attrNameLst>
                                      </p:cBhvr>
                                      <p:tavLst>
                                        <p:tav tm="0">
                                          <p:val>
                                            <p:fltVal val="0"/>
                                          </p:val>
                                        </p:tav>
                                        <p:tav tm="100000">
                                          <p:val>
                                            <p:strVal val="#ppt_h"/>
                                          </p:val>
                                        </p:tav>
                                      </p:tavLst>
                                    </p:anim>
                                    <p:animEffect transition="in" filter="fade">
                                      <p:cBhvr>
                                        <p:cTn id="14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22" grpId="0" animBg="1"/>
      <p:bldP spid="26" grpId="0" animBg="1"/>
      <p:bldP spid="30" grpId="0" animBg="1"/>
      <p:bldP spid="34" grpId="0" animBg="1"/>
      <p:bldP spid="38" grpId="0" animBg="1"/>
      <p:bldP spid="42" grpId="0" animBg="1"/>
      <p:bldP spid="46" grpId="0" animBg="1"/>
      <p:bldP spid="50" grpId="0" animBg="1"/>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969238" y="1881626"/>
            <a:ext cx="3101811" cy="1925875"/>
            <a:chOff x="4877086" y="1002142"/>
            <a:chExt cx="2437824" cy="1513614"/>
          </a:xfrm>
        </p:grpSpPr>
        <p:grpSp>
          <p:nvGrpSpPr>
            <p:cNvPr id="3" name="组合 18"/>
            <p:cNvGrpSpPr/>
            <p:nvPr/>
          </p:nvGrpSpPr>
          <p:grpSpPr>
            <a:xfrm>
              <a:off x="4877086" y="1002142"/>
              <a:ext cx="2437824" cy="1513614"/>
              <a:chOff x="749490" y="1780093"/>
              <a:chExt cx="4179592" cy="2595056"/>
            </a:xfrm>
            <a:solidFill>
              <a:srgbClr val="C00000"/>
            </a:solidFill>
          </p:grpSpPr>
          <p:sp>
            <p:nvSpPr>
              <p:cNvPr id="5" name="Freeform 5"/>
              <p:cNvSpPr/>
              <p:nvPr/>
            </p:nvSpPr>
            <p:spPr bwMode="auto">
              <a:xfrm rot="391565">
                <a:off x="847620" y="1780093"/>
                <a:ext cx="4081462" cy="2565399"/>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dirty="0"/>
              </a:p>
            </p:txBody>
          </p:sp>
          <p:sp>
            <p:nvSpPr>
              <p:cNvPr id="6" name="Freeform 5"/>
              <p:cNvSpPr/>
              <p:nvPr/>
            </p:nvSpPr>
            <p:spPr bwMode="auto">
              <a:xfrm rot="208630">
                <a:off x="749490" y="1802892"/>
                <a:ext cx="4081462" cy="2565399"/>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dirty="0"/>
              </a:p>
            </p:txBody>
          </p:sp>
          <p:sp>
            <p:nvSpPr>
              <p:cNvPr id="7" name="Freeform 5"/>
              <p:cNvSpPr/>
              <p:nvPr/>
            </p:nvSpPr>
            <p:spPr bwMode="auto">
              <a:xfrm rot="21425701">
                <a:off x="798853" y="1809750"/>
                <a:ext cx="4081462" cy="2565399"/>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dirty="0"/>
              </a:p>
            </p:txBody>
          </p:sp>
        </p:grpSp>
        <p:sp>
          <p:nvSpPr>
            <p:cNvPr id="4" name="文本框 3"/>
            <p:cNvSpPr txBox="1"/>
            <p:nvPr/>
          </p:nvSpPr>
          <p:spPr>
            <a:xfrm>
              <a:off x="5700519" y="1433022"/>
              <a:ext cx="1175893" cy="725678"/>
            </a:xfrm>
            <a:prstGeom prst="rect">
              <a:avLst/>
            </a:prstGeom>
            <a:noFill/>
          </p:spPr>
          <p:txBody>
            <a:bodyPr wrap="square" rtlCol="0">
              <a:spAutoFit/>
            </a:bodyPr>
            <a:lstStyle/>
            <a:p>
              <a:r>
                <a:rPr lang="en-US" altLang="zh-CN" sz="5400" i="1" dirty="0">
                  <a:solidFill>
                    <a:schemeClr val="bg1"/>
                  </a:solidFill>
                  <a:latin typeface="Avenir Medium Oblique" charset="0"/>
                  <a:ea typeface="Avenir Medium Oblique" charset="0"/>
                  <a:cs typeface="Avenir Medium Oblique" charset="0"/>
                </a:rPr>
                <a:t>03</a:t>
              </a:r>
              <a:endParaRPr lang="zh-CN" altLang="en-US" sz="5400" i="1" dirty="0">
                <a:solidFill>
                  <a:schemeClr val="bg1"/>
                </a:solidFill>
                <a:latin typeface="Avenir Medium Oblique" charset="0"/>
                <a:ea typeface="Avenir Medium Oblique" charset="0"/>
                <a:cs typeface="Avenir Medium Oblique" charset="0"/>
              </a:endParaRPr>
            </a:p>
          </p:txBody>
        </p:sp>
      </p:gr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8822" y="724097"/>
            <a:ext cx="1604134" cy="1663087"/>
          </a:xfrm>
          <a:prstGeom prst="rect">
            <a:avLst/>
          </a:prstGeom>
        </p:spPr>
      </p:pic>
      <p:sp>
        <p:nvSpPr>
          <p:cNvPr id="9" name="矩形 8"/>
          <p:cNvSpPr/>
          <p:nvPr/>
        </p:nvSpPr>
        <p:spPr>
          <a:xfrm>
            <a:off x="4198822" y="2387184"/>
            <a:ext cx="4532056" cy="1564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4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社会主义革命和建设时期</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361" y="1968708"/>
            <a:ext cx="3810000" cy="2590800"/>
          </a:xfrm>
          <a:prstGeom prst="rect">
            <a:avLst/>
          </a:prstGeom>
        </p:spPr>
      </p:pic>
      <p:grpSp>
        <p:nvGrpSpPr>
          <p:cNvPr id="3" name="组 2"/>
          <p:cNvGrpSpPr/>
          <p:nvPr/>
        </p:nvGrpSpPr>
        <p:grpSpPr>
          <a:xfrm>
            <a:off x="329783" y="308873"/>
            <a:ext cx="4645375" cy="604467"/>
            <a:chOff x="4483635" y="-255945"/>
            <a:chExt cx="4645375" cy="604467"/>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3635" y="-255945"/>
              <a:ext cx="583040" cy="604467"/>
            </a:xfrm>
            <a:prstGeom prst="rect">
              <a:avLst/>
            </a:prstGeom>
          </p:spPr>
        </p:pic>
        <p:sp>
          <p:nvSpPr>
            <p:cNvPr id="5" name="矩形 4"/>
            <p:cNvSpPr/>
            <p:nvPr/>
          </p:nvSpPr>
          <p:spPr>
            <a:xfrm>
              <a:off x="5066675" y="-177188"/>
              <a:ext cx="4062335" cy="45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社会主义革命和建设时期</a:t>
              </a:r>
            </a:p>
          </p:txBody>
        </p:sp>
      </p:grpSp>
      <p:sp>
        <p:nvSpPr>
          <p:cNvPr id="6" name="圆角矩形 5"/>
          <p:cNvSpPr/>
          <p:nvPr/>
        </p:nvSpPr>
        <p:spPr>
          <a:xfrm>
            <a:off x="4616969" y="1768839"/>
            <a:ext cx="7544369" cy="311795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4819494" y="1988988"/>
            <a:ext cx="7139318" cy="2677656"/>
          </a:xfrm>
          <a:prstGeom prst="rect">
            <a:avLst/>
          </a:prstGeom>
          <a:noFill/>
        </p:spPr>
        <p:txBody>
          <a:bodyPr wrap="square" rtlCol="0">
            <a:spAutoFit/>
          </a:bodyPr>
          <a:lstStyle/>
          <a:p>
            <a:pPr>
              <a:lnSpc>
                <a:spcPct val="200000"/>
              </a:lnSpc>
            </a:pPr>
            <a:r>
              <a:rPr kumimoji="1"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1949</a:t>
            </a:r>
            <a:r>
              <a:rPr kumimoji="1"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10</a:t>
            </a:r>
            <a:r>
              <a:rPr kumimoji="1"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a:t>
            </a:r>
            <a:r>
              <a:rPr kumimoji="1"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在北京，中华人民共和国成立中华人民共和国中央人民政府成立典礼  </a:t>
            </a:r>
            <a:endParaRPr kumimoji="1"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1949</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6</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中国人民政治协商会议筹备会议决定，</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1949</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10</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日在北平天安门广场举行开国大典。  </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10</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日下午</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时，大地欢声雷动。刚刚就职的中华人民共和国中央人民政府主席毛泽东和朱德两位伟人一前一后，最先登上了天安门</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城楼。当林伯渠宣布开始后</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在代国歌</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义勇军进行曲</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的乐曲声中</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中央人民政府主席、副主席和委员就位。  人民领袖毛泽东庄严宣布</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同胞们</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中华人民共和国中央人民政府在今天成立了</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endPar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29783" y="308873"/>
            <a:ext cx="4645375" cy="604467"/>
            <a:chOff x="4483635" y="-255945"/>
            <a:chExt cx="4645375" cy="604467"/>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635" y="-255945"/>
              <a:ext cx="583040" cy="604467"/>
            </a:xfrm>
            <a:prstGeom prst="rect">
              <a:avLst/>
            </a:prstGeom>
          </p:spPr>
        </p:pic>
        <p:sp>
          <p:nvSpPr>
            <p:cNvPr id="4" name="矩形 3"/>
            <p:cNvSpPr/>
            <p:nvPr/>
          </p:nvSpPr>
          <p:spPr>
            <a:xfrm>
              <a:off x="5066675" y="-177188"/>
              <a:ext cx="4062335" cy="45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社会主义革命和建设时期</a:t>
              </a:r>
            </a:p>
          </p:txBody>
        </p:sp>
      </p:gr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295" y="2126249"/>
            <a:ext cx="4144962" cy="2760545"/>
          </a:xfrm>
          <a:prstGeom prst="rect">
            <a:avLst/>
          </a:prstGeom>
        </p:spPr>
      </p:pic>
      <p:sp>
        <p:nvSpPr>
          <p:cNvPr id="6" name="圆角矩形 5"/>
          <p:cNvSpPr/>
          <p:nvPr/>
        </p:nvSpPr>
        <p:spPr>
          <a:xfrm>
            <a:off x="0" y="1948721"/>
            <a:ext cx="7544369" cy="3328692"/>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202525" y="2168870"/>
            <a:ext cx="7139318" cy="3108543"/>
          </a:xfrm>
          <a:prstGeom prst="rect">
            <a:avLst/>
          </a:prstGeom>
          <a:noFill/>
        </p:spPr>
        <p:txBody>
          <a:bodyPr wrap="square" rtlCol="0">
            <a:spAutoFit/>
          </a:bodyPr>
          <a:lstStyle/>
          <a:p>
            <a:pPr>
              <a:lnSpc>
                <a:spcPct val="200000"/>
              </a:lnSpc>
            </a:pP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大会讨论通过了</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关于政治报告的决议</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中国共产党章程 </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和</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关于发展国民经济第二 个五年计划</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( 1958</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年至</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1962</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的建议</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出席大会的正式代表</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1026</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人，候补代表</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107</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人， 代表全国</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1073</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万名党员。</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59</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个国家的共产党、工人党、劳动党和人民革命党的代表团以及国内各民主党派和无党派民主人士的代表应邀列席大会。  大会选举产生了第八届中央委员会</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中央委员</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97</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人</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候补中央委员</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73</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人。  同时</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根据党的事业发展的需要</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八大决定中央委员会增设副主席和常委</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中央书记处增设总书记和候补书记，并加强中央监察委员会的机构</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设书记、副书记。</a:t>
            </a:r>
          </a:p>
        </p:txBody>
      </p:sp>
      <p:sp>
        <p:nvSpPr>
          <p:cNvPr id="8" name="圆角矩形 7"/>
          <p:cNvSpPr/>
          <p:nvPr/>
        </p:nvSpPr>
        <p:spPr>
          <a:xfrm>
            <a:off x="3342807" y="1063317"/>
            <a:ext cx="4974095" cy="55463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第八次全国代表会议召开</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29783" y="308873"/>
            <a:ext cx="4645375" cy="604467"/>
            <a:chOff x="4483635" y="-255945"/>
            <a:chExt cx="4645375" cy="604467"/>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635" y="-255945"/>
              <a:ext cx="583040" cy="604467"/>
            </a:xfrm>
            <a:prstGeom prst="rect">
              <a:avLst/>
            </a:prstGeom>
          </p:spPr>
        </p:pic>
        <p:sp>
          <p:nvSpPr>
            <p:cNvPr id="4" name="矩形 3"/>
            <p:cNvSpPr/>
            <p:nvPr/>
          </p:nvSpPr>
          <p:spPr>
            <a:xfrm>
              <a:off x="5066675" y="-177188"/>
              <a:ext cx="4062335" cy="45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社会主义革命和建设时期</a:t>
              </a:r>
            </a:p>
          </p:txBody>
        </p:sp>
      </p:grpSp>
      <p:sp>
        <p:nvSpPr>
          <p:cNvPr id="6" name="圆角矩形 5"/>
          <p:cNvSpPr/>
          <p:nvPr/>
        </p:nvSpPr>
        <p:spPr>
          <a:xfrm>
            <a:off x="4148815" y="2203553"/>
            <a:ext cx="8043185" cy="3316850"/>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4375111" y="2292317"/>
            <a:ext cx="7614363" cy="3139321"/>
          </a:xfrm>
          <a:prstGeom prst="rect">
            <a:avLst/>
          </a:prstGeom>
          <a:noFill/>
        </p:spPr>
        <p:txBody>
          <a:bodyPr wrap="square" rtlCol="0">
            <a:spAutoFit/>
          </a:bodyPr>
          <a:lstStyle/>
          <a:p>
            <a:pPr>
              <a:lnSpc>
                <a:spcPct val="150000"/>
              </a:lnSpc>
            </a:pP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大会分组讨论了政治报告和党章修改草案。在讨论过程中</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结合实际“斗私批修”，实际上是对参加会议的老同志再一</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次进行错误的批判</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迫使他们检讨。  大会通过了政治报告和党章修正草案。九大通过的新党章</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错误地把“无产阶级专政下继续革命的理论”和林彪</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是毛泽东同志的亲密战友和接班人”写进了总纲</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对毛泽东思想作了歪曲的阐述</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砍掉了原党章中党员权利一节</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取消了党员的预备期</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取消了中央书记处</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取消了中央监察委员会等机构。  出席大会的代表</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1512</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人，代表全国</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2200</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万党员。由于当时各地党组织处于瘫痪状态，无法正常进行代表的选举</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多数代表由革命委员会同各造反组织的头头协商决定或上级指定</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以致很多品质恶劣的帮派骨干、打砸抢分子，林彪、江青一伙的爪牙，成了九大代表。有的人是在确定为九大代表之后，才赶办入党手续，或在赴京列车上突击入党的。相当多的原八届中央委员和候补中央委员处在被审查或监禁中</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未能作为代表出席九大。  大会选举出第九届中央委员会委员</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170</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人</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候补中央委员</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109</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人，其中原八届中央委员和候补中央委员只有</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53</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人。在大会选举新的中央委员会过程中，林彪、江青一伙暗中操纵选举，使其集团的主要成员几乎全部进入了中央委员会</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而许多久经考验的老干部却被排除在外。 创建日程提醒</a:t>
            </a:r>
          </a:p>
        </p:txBody>
      </p:sp>
      <p:sp>
        <p:nvSpPr>
          <p:cNvPr id="8" name="圆角矩形 7"/>
          <p:cNvSpPr/>
          <p:nvPr/>
        </p:nvSpPr>
        <p:spPr>
          <a:xfrm>
            <a:off x="3342807" y="1063317"/>
            <a:ext cx="4974095" cy="55463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第九次全国代表会议召开</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83" y="2419732"/>
            <a:ext cx="3716118" cy="2760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29783" y="308873"/>
            <a:ext cx="4645375" cy="604467"/>
            <a:chOff x="4483635" y="-255945"/>
            <a:chExt cx="4645375" cy="604467"/>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635" y="-255945"/>
              <a:ext cx="583040" cy="604467"/>
            </a:xfrm>
            <a:prstGeom prst="rect">
              <a:avLst/>
            </a:prstGeom>
          </p:spPr>
        </p:pic>
        <p:sp>
          <p:nvSpPr>
            <p:cNvPr id="4" name="矩形 3"/>
            <p:cNvSpPr/>
            <p:nvPr/>
          </p:nvSpPr>
          <p:spPr>
            <a:xfrm>
              <a:off x="5066675" y="-177188"/>
              <a:ext cx="4062335" cy="45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社会主义革命和建设时期</a:t>
              </a:r>
            </a:p>
          </p:txBody>
        </p:sp>
      </p:grpSp>
      <p:sp>
        <p:nvSpPr>
          <p:cNvPr id="6" name="圆角矩形 5"/>
          <p:cNvSpPr/>
          <p:nvPr/>
        </p:nvSpPr>
        <p:spPr>
          <a:xfrm>
            <a:off x="0" y="1948720"/>
            <a:ext cx="7544369" cy="3702571"/>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101262" y="2091845"/>
            <a:ext cx="7341844" cy="3416320"/>
          </a:xfrm>
          <a:prstGeom prst="rect">
            <a:avLst/>
          </a:prstGeom>
          <a:noFill/>
        </p:spPr>
        <p:txBody>
          <a:bodyPr wrap="square" rtlCol="0">
            <a:spAutoFit/>
          </a:bodyPr>
          <a:lstStyle/>
          <a:p>
            <a:pPr>
              <a:lnSpc>
                <a:spcPct val="150000"/>
              </a:lnSpc>
            </a:pP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中国共产党第十次全国代表大会于</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1973</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8</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24</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日至</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28</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日在北京召开。  这次大会是在粉碎林彪反革命集团以后</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周恩来主持中央日常工作</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全国各方面形势有了好转的情况下召开的。</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1 9 7 3</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5</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2 0</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-3 1</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中央召开工作会议</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为大会作准备。会上宣布</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根据毛泽东的提议</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中央政治局决定王洪文到中央工作</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并同华国锋、吴德一起列席政治局会议。会议决定成立由王洪文负责的党章修改小组提出党章修改草案。根据毛泽东、周恩来的意见，宣布解放谭震林、李井泉等</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1 3</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名老干部。  </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8</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中央政治局通过决议</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批准中央专案组</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关于林彪反党集团反革命罪行的审查报告</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永远开除林彪、叶群、黄永胜、吴法宪、李作鹏、邱会作等人的党籍。至此，大会的准备工作基本完成。  毛泽东同志主持了大会。周恩来代表中央作的政治报告是由张春桥、姚文元等主持起草的。该报告没有正确地分析林彪事件发生的原因</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总结必要的教训</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反而肯定</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九大的政治路线和组织路线都是正确的</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号召全党“坚持无产阶级专政下的继续革命”  坚持“无产阶级文化大革命”  还把</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天下大乱，达到天下大治。过七八年又来一一次” 认定为”客观规律”  ，预言“党内两条路线斗争将长期存在</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，把批判林彪的“极右实质”列为首要任务等，这就全面肯定和继承了“九大”的错误，使</a:t>
            </a:r>
            <a:r>
              <a:rPr kumimoji="1"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左”倾思潮延续下去。</a:t>
            </a:r>
          </a:p>
        </p:txBody>
      </p:sp>
      <p:sp>
        <p:nvSpPr>
          <p:cNvPr id="8" name="圆角矩形 7"/>
          <p:cNvSpPr/>
          <p:nvPr/>
        </p:nvSpPr>
        <p:spPr>
          <a:xfrm>
            <a:off x="3342807" y="1063317"/>
            <a:ext cx="4974095" cy="55463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第十次全国代表会议召开</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295" y="2245230"/>
            <a:ext cx="4144962" cy="27356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969238" y="1881626"/>
            <a:ext cx="3101811" cy="1925875"/>
            <a:chOff x="4877086" y="1002142"/>
            <a:chExt cx="2437824" cy="1513614"/>
          </a:xfrm>
        </p:grpSpPr>
        <p:grpSp>
          <p:nvGrpSpPr>
            <p:cNvPr id="3" name="组合 18"/>
            <p:cNvGrpSpPr/>
            <p:nvPr/>
          </p:nvGrpSpPr>
          <p:grpSpPr>
            <a:xfrm>
              <a:off x="4877086" y="1002142"/>
              <a:ext cx="2437824" cy="1513614"/>
              <a:chOff x="749490" y="1780093"/>
              <a:chExt cx="4179592" cy="2595056"/>
            </a:xfrm>
            <a:solidFill>
              <a:srgbClr val="C00000"/>
            </a:solidFill>
          </p:grpSpPr>
          <p:sp>
            <p:nvSpPr>
              <p:cNvPr id="5" name="Freeform 5"/>
              <p:cNvSpPr/>
              <p:nvPr/>
            </p:nvSpPr>
            <p:spPr bwMode="auto">
              <a:xfrm rot="391565">
                <a:off x="847620" y="1780093"/>
                <a:ext cx="4081462" cy="2565399"/>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dirty="0"/>
              </a:p>
            </p:txBody>
          </p:sp>
          <p:sp>
            <p:nvSpPr>
              <p:cNvPr id="6" name="Freeform 5"/>
              <p:cNvSpPr/>
              <p:nvPr/>
            </p:nvSpPr>
            <p:spPr bwMode="auto">
              <a:xfrm rot="208630">
                <a:off x="749490" y="1802892"/>
                <a:ext cx="4081462" cy="2565399"/>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dirty="0"/>
              </a:p>
            </p:txBody>
          </p:sp>
          <p:sp>
            <p:nvSpPr>
              <p:cNvPr id="7" name="Freeform 5"/>
              <p:cNvSpPr/>
              <p:nvPr/>
            </p:nvSpPr>
            <p:spPr bwMode="auto">
              <a:xfrm rot="21425701">
                <a:off x="798853" y="1809750"/>
                <a:ext cx="4081462" cy="2565399"/>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dirty="0"/>
              </a:p>
            </p:txBody>
          </p:sp>
        </p:grpSp>
        <p:sp>
          <p:nvSpPr>
            <p:cNvPr id="4" name="文本框 3"/>
            <p:cNvSpPr txBox="1"/>
            <p:nvPr/>
          </p:nvSpPr>
          <p:spPr>
            <a:xfrm>
              <a:off x="5700519" y="1433022"/>
              <a:ext cx="1175893" cy="725678"/>
            </a:xfrm>
            <a:prstGeom prst="rect">
              <a:avLst/>
            </a:prstGeom>
            <a:noFill/>
          </p:spPr>
          <p:txBody>
            <a:bodyPr wrap="square" rtlCol="0">
              <a:spAutoFit/>
            </a:bodyPr>
            <a:lstStyle/>
            <a:p>
              <a:r>
                <a:rPr lang="en-US" altLang="zh-CN" sz="5400" i="1" dirty="0">
                  <a:solidFill>
                    <a:schemeClr val="bg1"/>
                  </a:solidFill>
                  <a:latin typeface="Avenir Medium Oblique" charset="0"/>
                  <a:ea typeface="Avenir Medium Oblique" charset="0"/>
                  <a:cs typeface="Avenir Medium Oblique" charset="0"/>
                </a:rPr>
                <a:t>04</a:t>
              </a:r>
              <a:endParaRPr lang="zh-CN" altLang="en-US" sz="5400" i="1" dirty="0">
                <a:solidFill>
                  <a:schemeClr val="bg1"/>
                </a:solidFill>
                <a:latin typeface="Avenir Medium Oblique" charset="0"/>
                <a:ea typeface="Avenir Medium Oblique" charset="0"/>
                <a:cs typeface="Avenir Medium Oblique" charset="0"/>
              </a:endParaRPr>
            </a:p>
          </p:txBody>
        </p:sp>
      </p:gr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8822" y="724097"/>
            <a:ext cx="1604134" cy="1663087"/>
          </a:xfrm>
          <a:prstGeom prst="rect">
            <a:avLst/>
          </a:prstGeom>
        </p:spPr>
      </p:pic>
      <p:sp>
        <p:nvSpPr>
          <p:cNvPr id="9" name="矩形 8"/>
          <p:cNvSpPr/>
          <p:nvPr/>
        </p:nvSpPr>
        <p:spPr>
          <a:xfrm>
            <a:off x="4198821" y="2387184"/>
            <a:ext cx="6519145" cy="1564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4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改革开放和社会主义现代化建设新时代</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4617" y="2000547"/>
            <a:ext cx="2899799" cy="1323439"/>
          </a:xfrm>
          <a:prstGeom prst="rect">
            <a:avLst/>
          </a:prstGeom>
          <a:noFill/>
        </p:spPr>
        <p:txBody>
          <a:bodyPr vert="horz" wrap="square" rtlCol="0">
            <a:spAutoFit/>
          </a:bodyPr>
          <a:lstStyle/>
          <a:p>
            <a:pPr algn="dist"/>
            <a:r>
              <a:rPr kumimoji="1" lang="zh-CN" altLang="en-US" sz="8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前言</a:t>
            </a:r>
          </a:p>
        </p:txBody>
      </p:sp>
      <p:sp>
        <p:nvSpPr>
          <p:cNvPr id="3" name="文本框 2"/>
          <p:cNvSpPr txBox="1"/>
          <p:nvPr/>
        </p:nvSpPr>
        <p:spPr>
          <a:xfrm>
            <a:off x="3897443" y="1323439"/>
            <a:ext cx="7809876" cy="2677656"/>
          </a:xfrm>
          <a:prstGeom prst="rect">
            <a:avLst/>
          </a:prstGeom>
          <a:noFill/>
        </p:spPr>
        <p:txBody>
          <a:bodyPr vert="horz" wrap="square" rtlCol="0">
            <a:spAutoFit/>
          </a:bodyPr>
          <a:lstStyle/>
          <a:p>
            <a:pPr>
              <a:lnSpc>
                <a:spcPct val="200000"/>
              </a:lnSpc>
            </a:pP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中国共产党在近百年艰辛的奋斗历史中</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积累了大量的党建经验、斗争经验、执政经验、  社会主义建设的经验等</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以及经受挫折失败的教训</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都是我们宝贵的财富。这些经验是几代中国共产党人的智慧结晶</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是我们治党治国的宝贵精神财富。  认真学习党史既是一次把握规律、把握未来的理论学习</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也是一次坚定信仰、坚定方向的党性教育。通过学习必将增强我们对党的感情认同、理论认同、  政治认同。对继承和发扬光荣革命传统、党的优良作风，对提高自己的认识能力和处理实际问题的能力都是十分必要的和有益的。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130404" y="1274164"/>
            <a:ext cx="2482226" cy="3569482"/>
          </a:xfrm>
          <a:prstGeom prst="rect">
            <a:avLst/>
          </a:prstGeom>
        </p:spPr>
      </p:pic>
      <p:sp>
        <p:nvSpPr>
          <p:cNvPr id="3" name="文本框 2"/>
          <p:cNvSpPr txBox="1"/>
          <p:nvPr/>
        </p:nvSpPr>
        <p:spPr>
          <a:xfrm>
            <a:off x="1577038" y="5021704"/>
            <a:ext cx="1588958" cy="369332"/>
          </a:xfrm>
          <a:prstGeom prst="rect">
            <a:avLst/>
          </a:prstGeom>
          <a:noFill/>
        </p:spPr>
        <p:txBody>
          <a:bodyPr wrap="square" rtlCol="0">
            <a:spAutoFit/>
          </a:bodyPr>
          <a:lstStyle/>
          <a:p>
            <a:pPr algn="ctr"/>
            <a:r>
              <a:rPr kumimoji="1"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毛泽东</a:t>
            </a:r>
            <a:endParaRPr kumimoji="1" lang="zh-CN" altLang="en-US"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 3"/>
          <p:cNvGrpSpPr/>
          <p:nvPr/>
        </p:nvGrpSpPr>
        <p:grpSpPr>
          <a:xfrm>
            <a:off x="329783" y="308873"/>
            <a:ext cx="6100997" cy="604467"/>
            <a:chOff x="4483635" y="-255945"/>
            <a:chExt cx="6100997" cy="604467"/>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3635" y="-255945"/>
              <a:ext cx="583040" cy="604467"/>
            </a:xfrm>
            <a:prstGeom prst="rect">
              <a:avLst/>
            </a:prstGeom>
          </p:spPr>
        </p:pic>
        <p:sp>
          <p:nvSpPr>
            <p:cNvPr id="6" name="矩形 5"/>
            <p:cNvSpPr/>
            <p:nvPr/>
          </p:nvSpPr>
          <p:spPr>
            <a:xfrm>
              <a:off x="5066675" y="-177188"/>
              <a:ext cx="5517957" cy="45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改革开放和社会主义现代化建设新时代</a:t>
              </a:r>
              <a:endPar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7" name="圆角矩形 6"/>
          <p:cNvSpPr/>
          <p:nvPr/>
        </p:nvSpPr>
        <p:spPr>
          <a:xfrm>
            <a:off x="4032354" y="1274164"/>
            <a:ext cx="7544369" cy="3702571"/>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4234879" y="1355734"/>
            <a:ext cx="7341844" cy="3539430"/>
          </a:xfrm>
          <a:prstGeom prst="rect">
            <a:avLst/>
          </a:prstGeom>
          <a:noFill/>
        </p:spPr>
        <p:txBody>
          <a:bodyPr wrap="square" rtlCol="0">
            <a:spAutoFit/>
          </a:bodyPr>
          <a:lstStyle/>
          <a:p>
            <a:pPr>
              <a:lnSpc>
                <a:spcPct val="200000"/>
              </a:lnSpc>
            </a:pPr>
            <a:r>
              <a:rPr kumimoji="1"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毛泽东一伟大的无产阶级革命家 </a:t>
            </a:r>
            <a:r>
              <a:rPr kumimoji="1"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开国领袖  </a:t>
            </a:r>
            <a:endParaRPr kumimoji="1"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毛泽东，</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1893</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12</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26</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日生于湖南湘潭韶山冲的一个农民家庭。</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1976</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9</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9</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日在北京逝世</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享年</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83</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岁。国际共产主义运动卓越的领导者</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伟大的马克思主义者</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伟大的无产阶级革命家、  战略家、  理论家。是马克思主义中国化的伟大开拓者</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是近代以来中国伟大的爱国者和民族英雄</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是中国共产党的第一</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代中央领导集体的核心</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是领导中国人民彻底改变自己命运和国家面貌的一</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代伟人。是中国共产党、中国人民解放军和中华人民共和国的主要缔造者和领导人，诗人，书法家。  毛泽东被视为是现代世界历史中最重要的人物之一</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时代杂志将他评为</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世纪最具影响力的</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100</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个人物之一。</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0" y="1948721"/>
            <a:ext cx="7544369" cy="3328692"/>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圆角矩形 4"/>
          <p:cNvSpPr/>
          <p:nvPr/>
        </p:nvSpPr>
        <p:spPr>
          <a:xfrm>
            <a:off x="3342807" y="1063317"/>
            <a:ext cx="4974095" cy="55463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第十一次全国代表会议召开</a:t>
            </a:r>
          </a:p>
        </p:txBody>
      </p:sp>
      <p:sp>
        <p:nvSpPr>
          <p:cNvPr id="6" name="文本框 5"/>
          <p:cNvSpPr txBox="1"/>
          <p:nvPr/>
        </p:nvSpPr>
        <p:spPr>
          <a:xfrm>
            <a:off x="122079" y="2170364"/>
            <a:ext cx="7300210" cy="2885405"/>
          </a:xfrm>
          <a:prstGeom prst="rect">
            <a:avLst/>
          </a:prstGeom>
          <a:noFill/>
        </p:spPr>
        <p:txBody>
          <a:bodyPr wrap="square" rtlCol="0">
            <a:spAutoFit/>
          </a:bodyPr>
          <a:lstStyle/>
          <a:p>
            <a:pPr>
              <a:lnSpc>
                <a:spcPct val="150000"/>
              </a:lnSpc>
            </a:pP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中国共产党第十一届中央委员会第</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次全体会议于</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1978</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12</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18</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-22</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日，在北京举行。  全会的中心议题是讨论把全党的工作重点转移到社会主义现代化建设上来。  这次全会前，召开了历时</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36</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天的中央工作会议。在中央工作会议上</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党的许多老一辈革命家和领导骨干，对  “文化大革命”结束后两年来党的领导工作中出现的失误提出了中肯的批评</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对党的工作重点转移到经济、政治方面的重大决策</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党的优良传统的恢复和发扬等，提出了积极的建议。邓小平在会议闭幕式上作了题为  </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解放思想，实事求是</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团结一致向前看</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的重要讲话。这次中央工作会议，为随即召开的十</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届三中全会作了充分准备。邓小平的讲话实际上成了三中全会的主题报告。  集中表现在以下几个主要方面</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1,</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全会实现了思想路线的拨乱反正。</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2 ,</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全会实现了政治路线的拨乱反正。</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3 ,</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全会实现了组织路线的拨乱反正。</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4 ,</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全会开始了系统地清理重大历史是非的拨乱反正。</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5</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，全会恢复了党的民主集中制的传统。  </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6</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，全会作出了实行改革开放的新决策</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启动了农村改革的新进程。  全议重点</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批评了“两个凡是”的方针，高度评价了关于真理标准问题的讨论。停止使用</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以阶级斗争为纲”这个口号，否定了中共十一大沿袭的“文化大革命”中的”无产阶级专政下继续革命”， 以及“文化大革命”今后还要进行多次的观点。</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256" y="2567025"/>
            <a:ext cx="4144962" cy="2356706"/>
          </a:xfrm>
          <a:prstGeom prst="rect">
            <a:avLst/>
          </a:prstGeom>
        </p:spPr>
      </p:pic>
      <p:grpSp>
        <p:nvGrpSpPr>
          <p:cNvPr id="8" name="组 7"/>
          <p:cNvGrpSpPr/>
          <p:nvPr/>
        </p:nvGrpSpPr>
        <p:grpSpPr>
          <a:xfrm>
            <a:off x="329783" y="308873"/>
            <a:ext cx="6100997" cy="604467"/>
            <a:chOff x="4483635" y="-255945"/>
            <a:chExt cx="6100997" cy="604467"/>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3635" y="-255945"/>
              <a:ext cx="583040" cy="604467"/>
            </a:xfrm>
            <a:prstGeom prst="rect">
              <a:avLst/>
            </a:prstGeom>
          </p:spPr>
        </p:pic>
        <p:sp>
          <p:nvSpPr>
            <p:cNvPr id="10" name="矩形 9"/>
            <p:cNvSpPr/>
            <p:nvPr/>
          </p:nvSpPr>
          <p:spPr>
            <a:xfrm>
              <a:off x="5066675" y="-177188"/>
              <a:ext cx="5517957" cy="45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改革开放和社会主义现代化建设新时代</a:t>
              </a:r>
              <a:endPar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29783" y="308873"/>
            <a:ext cx="6100997" cy="604467"/>
            <a:chOff x="4483635" y="-255945"/>
            <a:chExt cx="6100997" cy="604467"/>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635" y="-255945"/>
              <a:ext cx="583040" cy="604467"/>
            </a:xfrm>
            <a:prstGeom prst="rect">
              <a:avLst/>
            </a:prstGeom>
          </p:spPr>
        </p:pic>
        <p:sp>
          <p:nvSpPr>
            <p:cNvPr id="4" name="矩形 3"/>
            <p:cNvSpPr/>
            <p:nvPr/>
          </p:nvSpPr>
          <p:spPr>
            <a:xfrm>
              <a:off x="5066675" y="-177188"/>
              <a:ext cx="5517957" cy="45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改革开放和社会主义现代化建设新时代</a:t>
              </a:r>
              <a:endPar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 name="圆角矩形 4"/>
          <p:cNvSpPr/>
          <p:nvPr/>
        </p:nvSpPr>
        <p:spPr>
          <a:xfrm>
            <a:off x="0" y="1948721"/>
            <a:ext cx="7544369" cy="3328692"/>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圆角矩形 5"/>
          <p:cNvSpPr/>
          <p:nvPr/>
        </p:nvSpPr>
        <p:spPr>
          <a:xfrm>
            <a:off x="3342807" y="1063317"/>
            <a:ext cx="4974095" cy="55463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中国共产党第十一届三中全会胜利召开</a:t>
            </a:r>
          </a:p>
        </p:txBody>
      </p:sp>
      <p:sp>
        <p:nvSpPr>
          <p:cNvPr id="7" name="文本框 6"/>
          <p:cNvSpPr txBox="1"/>
          <p:nvPr/>
        </p:nvSpPr>
        <p:spPr>
          <a:xfrm>
            <a:off x="122079" y="2170364"/>
            <a:ext cx="7300210" cy="2885405"/>
          </a:xfrm>
          <a:prstGeom prst="rect">
            <a:avLst/>
          </a:prstGeom>
          <a:noFill/>
        </p:spPr>
        <p:txBody>
          <a:bodyPr wrap="square" rtlCol="0">
            <a:spAutoFit/>
          </a:bodyPr>
          <a:lstStyle/>
          <a:p>
            <a:pPr>
              <a:lnSpc>
                <a:spcPct val="150000"/>
              </a:lnSpc>
            </a:pP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中国共产党第十一届中央委员会第</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次全体会议于</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1978</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12</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18</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-22</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日，在北京举行。  全会的中心议题是讨论把全党的工作重点转移到社会主义现代化建设上来。  这次全会前，召开了历时</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36</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天的中央工作会议。在中央工作会议上</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党的许多老一辈革命家和领导骨干，对  “文化大革命”结束后两年来党的领导工作中出现的失误提出了中肯的批评</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对党的工作重点转移到经济、政治方面的重大决策</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党的优良传统的恢复和发扬等，提出了积极的建议。邓小平在会议闭幕式上作了题为  </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解放思想，实事求是</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团结一致向前看</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的重要讲话。这次中央工作会议，为随即召开的十</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届三中全会作了充分准备。邓小平的讲话实际上成了三中全会的主题报告。  集中表现在以下几个主要方面</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1,</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全会实现了思想路线的拨乱反正。</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2 ,</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全会实现了政治路线的拨乱反正。</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3 ,</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全会实现了组织路线的拨乱反正。</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4 ,</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全会开始了系统地清理重大历史是非的拨乱反正。</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5</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，全会恢复了党的民主集中制的传统。  </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6</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，全会作出了实行改革开放的新决策</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启动了农村改革的新进程。  全议重点</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批评了“两个凡是”的方针，高度评价了关于真理标准问题的讨论。停止使用</a:t>
            </a:r>
            <a:r>
              <a:rPr kumimoji="1" lang="en-US" altLang="zh-CN"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以阶级斗争为纲”这个口号，否定了中共十一大沿袭的“文化大革命”中的”无产阶级专政下继续革命”， 以及“文化大革命”今后还要进行多次的观点。</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9841" y="2354517"/>
            <a:ext cx="4027357" cy="25170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471401" y="1329025"/>
            <a:ext cx="3087975" cy="746317"/>
            <a:chOff x="614595" y="1673800"/>
            <a:chExt cx="3087975" cy="746317"/>
          </a:xfrm>
        </p:grpSpPr>
        <p:sp>
          <p:nvSpPr>
            <p:cNvPr id="3" name="圆角矩形 2"/>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875165" y="1754571"/>
              <a:ext cx="2640815"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第十二次全国代表会议召开</a:t>
              </a:r>
            </a:p>
          </p:txBody>
        </p:sp>
      </p:grpSp>
      <p:sp>
        <p:nvSpPr>
          <p:cNvPr id="5" name="直角三角形 4"/>
          <p:cNvSpPr/>
          <p:nvPr/>
        </p:nvSpPr>
        <p:spPr>
          <a:xfrm rot="13500000">
            <a:off x="3763238" y="1525516"/>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 name="组 5"/>
          <p:cNvGrpSpPr/>
          <p:nvPr/>
        </p:nvGrpSpPr>
        <p:grpSpPr>
          <a:xfrm>
            <a:off x="4476273" y="1329025"/>
            <a:ext cx="3087975" cy="746317"/>
            <a:chOff x="614595" y="1673800"/>
            <a:chExt cx="3087975" cy="746317"/>
          </a:xfrm>
        </p:grpSpPr>
        <p:sp>
          <p:nvSpPr>
            <p:cNvPr id="7" name="圆角矩形 6"/>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875165" y="1754571"/>
              <a:ext cx="2653307"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第十三次全国代表会议召开</a:t>
              </a:r>
            </a:p>
          </p:txBody>
        </p:sp>
      </p:grpSp>
      <p:sp>
        <p:nvSpPr>
          <p:cNvPr id="9" name="直角三角形 8"/>
          <p:cNvSpPr/>
          <p:nvPr/>
        </p:nvSpPr>
        <p:spPr>
          <a:xfrm rot="13500000">
            <a:off x="7768110" y="1525516"/>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0" name="组 9"/>
          <p:cNvGrpSpPr/>
          <p:nvPr/>
        </p:nvGrpSpPr>
        <p:grpSpPr>
          <a:xfrm>
            <a:off x="8601067" y="1329025"/>
            <a:ext cx="3087975" cy="746317"/>
            <a:chOff x="614595" y="1673800"/>
            <a:chExt cx="3087975" cy="746317"/>
          </a:xfrm>
        </p:grpSpPr>
        <p:sp>
          <p:nvSpPr>
            <p:cNvPr id="11" name="圆角矩形 10"/>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p:cNvSpPr txBox="1"/>
            <p:nvPr/>
          </p:nvSpPr>
          <p:spPr>
            <a:xfrm>
              <a:off x="875166" y="1754571"/>
              <a:ext cx="2650808"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第十四次全国代表会议召开</a:t>
              </a:r>
            </a:p>
          </p:txBody>
        </p:sp>
      </p:grpSp>
      <p:sp>
        <p:nvSpPr>
          <p:cNvPr id="13" name="直角三角形 12"/>
          <p:cNvSpPr/>
          <p:nvPr/>
        </p:nvSpPr>
        <p:spPr>
          <a:xfrm rot="13500000" flipV="1">
            <a:off x="9968385" y="2229289"/>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4" name="组 13"/>
          <p:cNvGrpSpPr/>
          <p:nvPr/>
        </p:nvGrpSpPr>
        <p:grpSpPr>
          <a:xfrm>
            <a:off x="471401" y="2905490"/>
            <a:ext cx="3087975" cy="1157989"/>
            <a:chOff x="614595" y="1673800"/>
            <a:chExt cx="3087975" cy="1157989"/>
          </a:xfrm>
        </p:grpSpPr>
        <p:sp>
          <p:nvSpPr>
            <p:cNvPr id="15" name="圆角矩形 14"/>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p:cNvSpPr txBox="1"/>
            <p:nvPr/>
          </p:nvSpPr>
          <p:spPr>
            <a:xfrm>
              <a:off x="875166" y="1754571"/>
              <a:ext cx="2566832" cy="1077218"/>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第十七次全国代表会议召开</a:t>
              </a:r>
            </a:p>
          </p:txBody>
        </p:sp>
      </p:grpSp>
      <p:sp>
        <p:nvSpPr>
          <p:cNvPr id="17" name="直角三角形 16"/>
          <p:cNvSpPr/>
          <p:nvPr/>
        </p:nvSpPr>
        <p:spPr>
          <a:xfrm rot="8100000" flipH="1">
            <a:off x="3763238" y="3101981"/>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8" name="组 17"/>
          <p:cNvGrpSpPr/>
          <p:nvPr/>
        </p:nvGrpSpPr>
        <p:grpSpPr>
          <a:xfrm>
            <a:off x="4476273" y="2905490"/>
            <a:ext cx="3087975" cy="746317"/>
            <a:chOff x="614595" y="1673800"/>
            <a:chExt cx="3087975" cy="746317"/>
          </a:xfrm>
        </p:grpSpPr>
        <p:sp>
          <p:nvSpPr>
            <p:cNvPr id="19" name="圆角矩形 18"/>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p:cNvSpPr txBox="1"/>
            <p:nvPr/>
          </p:nvSpPr>
          <p:spPr>
            <a:xfrm>
              <a:off x="875165" y="1754571"/>
              <a:ext cx="2713267"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第十六次全国代表会议召开</a:t>
              </a:r>
            </a:p>
          </p:txBody>
        </p:sp>
      </p:grpSp>
      <p:sp>
        <p:nvSpPr>
          <p:cNvPr id="21" name="直角三角形 20"/>
          <p:cNvSpPr/>
          <p:nvPr/>
        </p:nvSpPr>
        <p:spPr>
          <a:xfrm rot="8100000" flipH="1">
            <a:off x="7768110" y="3101981"/>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2" name="组 21"/>
          <p:cNvGrpSpPr/>
          <p:nvPr/>
        </p:nvGrpSpPr>
        <p:grpSpPr>
          <a:xfrm>
            <a:off x="8601067" y="2905490"/>
            <a:ext cx="3087975" cy="746317"/>
            <a:chOff x="614595" y="1673800"/>
            <a:chExt cx="3087975" cy="746317"/>
          </a:xfrm>
        </p:grpSpPr>
        <p:sp>
          <p:nvSpPr>
            <p:cNvPr id="23" name="圆角矩形 22"/>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p:cNvSpPr txBox="1"/>
            <p:nvPr/>
          </p:nvSpPr>
          <p:spPr>
            <a:xfrm>
              <a:off x="875166" y="1754571"/>
              <a:ext cx="2695778"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第十五次全国代表会议召开</a:t>
              </a:r>
            </a:p>
          </p:txBody>
        </p:sp>
      </p:grpSp>
      <p:sp>
        <p:nvSpPr>
          <p:cNvPr id="25" name="直角三角形 24"/>
          <p:cNvSpPr/>
          <p:nvPr/>
        </p:nvSpPr>
        <p:spPr>
          <a:xfrm rot="13500000" flipV="1">
            <a:off x="1838721" y="3805756"/>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6" name="组 25"/>
          <p:cNvGrpSpPr/>
          <p:nvPr/>
        </p:nvGrpSpPr>
        <p:grpSpPr>
          <a:xfrm>
            <a:off x="471401" y="4355420"/>
            <a:ext cx="3087975" cy="746317"/>
            <a:chOff x="614595" y="1673800"/>
            <a:chExt cx="3087975" cy="746317"/>
          </a:xfrm>
        </p:grpSpPr>
        <p:sp>
          <p:nvSpPr>
            <p:cNvPr id="27" name="圆角矩形 26"/>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p:cNvSpPr txBox="1"/>
            <p:nvPr/>
          </p:nvSpPr>
          <p:spPr>
            <a:xfrm>
              <a:off x="726232" y="1754571"/>
              <a:ext cx="2864700"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第十八次全国代表会议召开</a:t>
              </a:r>
            </a:p>
          </p:txBody>
        </p:sp>
      </p:grpSp>
      <p:sp>
        <p:nvSpPr>
          <p:cNvPr id="29" name="直角三角形 28"/>
          <p:cNvSpPr/>
          <p:nvPr/>
        </p:nvSpPr>
        <p:spPr>
          <a:xfrm rot="13500000">
            <a:off x="3763238" y="4551911"/>
            <a:ext cx="353335" cy="3533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0" name="组 29"/>
          <p:cNvGrpSpPr/>
          <p:nvPr/>
        </p:nvGrpSpPr>
        <p:grpSpPr>
          <a:xfrm>
            <a:off x="4476273" y="4355420"/>
            <a:ext cx="3087975" cy="746317"/>
            <a:chOff x="614595" y="1673800"/>
            <a:chExt cx="3087975" cy="746317"/>
          </a:xfrm>
        </p:grpSpPr>
        <p:sp>
          <p:nvSpPr>
            <p:cNvPr id="31" name="圆角矩形 30"/>
            <p:cNvSpPr/>
            <p:nvPr/>
          </p:nvSpPr>
          <p:spPr>
            <a:xfrm>
              <a:off x="614595" y="1673800"/>
              <a:ext cx="3087975" cy="746317"/>
            </a:xfrm>
            <a:prstGeom prst="roundRect">
              <a:avLst/>
            </a:prstGeom>
            <a:solidFill>
              <a:srgbClr val="C0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文本框 31"/>
            <p:cNvSpPr txBox="1"/>
            <p:nvPr/>
          </p:nvSpPr>
          <p:spPr>
            <a:xfrm>
              <a:off x="875165" y="1754571"/>
              <a:ext cx="2653307" cy="584775"/>
            </a:xfrm>
            <a:prstGeom prst="rect">
              <a:avLst/>
            </a:prstGeom>
            <a:noFill/>
          </p:spPr>
          <p:txBody>
            <a:bodyPr wrap="square" rtlCol="0">
              <a:spAutoFit/>
            </a:bodyPr>
            <a:lstStyle/>
            <a:p>
              <a:pPr algn="ctr">
                <a:lnSpc>
                  <a:spcPct val="200000"/>
                </a:lnSpc>
              </a:pP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第十九次全国代表会议召开</a:t>
              </a:r>
            </a:p>
          </p:txBody>
        </p:sp>
      </p:grpSp>
      <p:grpSp>
        <p:nvGrpSpPr>
          <p:cNvPr id="49" name="组 48"/>
          <p:cNvGrpSpPr/>
          <p:nvPr/>
        </p:nvGrpSpPr>
        <p:grpSpPr>
          <a:xfrm>
            <a:off x="329783" y="308873"/>
            <a:ext cx="6100997" cy="604467"/>
            <a:chOff x="4483635" y="-255945"/>
            <a:chExt cx="6100997" cy="604467"/>
          </a:xfrm>
        </p:grpSpPr>
        <p:pic>
          <p:nvPicPr>
            <p:cNvPr id="50" name="图片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635" y="-255945"/>
              <a:ext cx="583040" cy="604467"/>
            </a:xfrm>
            <a:prstGeom prst="rect">
              <a:avLst/>
            </a:prstGeom>
          </p:spPr>
        </p:pic>
        <p:sp>
          <p:nvSpPr>
            <p:cNvPr id="51" name="矩形 50"/>
            <p:cNvSpPr/>
            <p:nvPr/>
          </p:nvSpPr>
          <p:spPr>
            <a:xfrm>
              <a:off x="5066675" y="-177188"/>
              <a:ext cx="5517957" cy="45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改革开放和社会主义现代化建设新时代</a:t>
              </a:r>
              <a:endPar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heckerboard(across)">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heckerboard(across)">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checkerboard(across)">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checkerboard(across)">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p:cTn id="79" dur="500" fill="hold"/>
                                        <p:tgtEl>
                                          <p:spTgt spid="26"/>
                                        </p:tgtEl>
                                        <p:attrNameLst>
                                          <p:attrName>ppt_w</p:attrName>
                                        </p:attrNameLst>
                                      </p:cBhvr>
                                      <p:tavLst>
                                        <p:tav tm="0">
                                          <p:val>
                                            <p:fltVal val="0"/>
                                          </p:val>
                                        </p:tav>
                                        <p:tav tm="100000">
                                          <p:val>
                                            <p:strVal val="#ppt_w"/>
                                          </p:val>
                                        </p:tav>
                                      </p:tavLst>
                                    </p:anim>
                                    <p:anim calcmode="lin" valueType="num">
                                      <p:cBhvr>
                                        <p:cTn id="80" dur="500" fill="hold"/>
                                        <p:tgtEl>
                                          <p:spTgt spid="26"/>
                                        </p:tgtEl>
                                        <p:attrNameLst>
                                          <p:attrName>ppt_h</p:attrName>
                                        </p:attrNameLst>
                                      </p:cBhvr>
                                      <p:tavLst>
                                        <p:tav tm="0">
                                          <p:val>
                                            <p:fltVal val="0"/>
                                          </p:val>
                                        </p:tav>
                                        <p:tav tm="100000">
                                          <p:val>
                                            <p:strVal val="#ppt_h"/>
                                          </p:val>
                                        </p:tav>
                                      </p:tavLst>
                                    </p:anim>
                                    <p:animEffect transition="in" filter="fad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checkerboard(across)">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p:cTn id="91" dur="500" fill="hold"/>
                                        <p:tgtEl>
                                          <p:spTgt spid="30"/>
                                        </p:tgtEl>
                                        <p:attrNameLst>
                                          <p:attrName>ppt_w</p:attrName>
                                        </p:attrNameLst>
                                      </p:cBhvr>
                                      <p:tavLst>
                                        <p:tav tm="0">
                                          <p:val>
                                            <p:fltVal val="0"/>
                                          </p:val>
                                        </p:tav>
                                        <p:tav tm="100000">
                                          <p:val>
                                            <p:strVal val="#ppt_w"/>
                                          </p:val>
                                        </p:tav>
                                      </p:tavLst>
                                    </p:anim>
                                    <p:anim calcmode="lin" valueType="num">
                                      <p:cBhvr>
                                        <p:cTn id="92" dur="500" fill="hold"/>
                                        <p:tgtEl>
                                          <p:spTgt spid="30"/>
                                        </p:tgtEl>
                                        <p:attrNameLst>
                                          <p:attrName>ppt_h</p:attrName>
                                        </p:attrNameLst>
                                      </p:cBhvr>
                                      <p:tavLst>
                                        <p:tav tm="0">
                                          <p:val>
                                            <p:fltVal val="0"/>
                                          </p:val>
                                        </p:tav>
                                        <p:tav tm="100000">
                                          <p:val>
                                            <p:strVal val="#ppt_h"/>
                                          </p:val>
                                        </p:tav>
                                      </p:tavLst>
                                    </p:anim>
                                    <p:animEffect transition="in" filter="fade">
                                      <p:cBhvr>
                                        <p:cTn id="9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7" grpId="0" animBg="1"/>
      <p:bldP spid="21" grpId="0" animBg="1"/>
      <p:bldP spid="25"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1455674" y="2167279"/>
            <a:ext cx="9620423" cy="1446550"/>
          </a:xfrm>
          <a:prstGeom prst="rect">
            <a:avLst/>
          </a:prstGeom>
        </p:spPr>
        <p:txBody>
          <a:bodyPr wrap="square">
            <a:spAutoFit/>
          </a:bodyPr>
          <a:lstStyle>
            <a:defPPr>
              <a:defRPr lang="zh-CN"/>
            </a:defPPr>
            <a:lvl1pPr>
              <a:lnSpc>
                <a:spcPct val="110000"/>
              </a:lnSpc>
              <a:defRPr sz="8800" b="1" spc="-300">
                <a:ln w="15875">
                  <a:solidFill>
                    <a:srgbClr val="F8EFE6"/>
                  </a:solidFill>
                </a:ln>
                <a:solidFill>
                  <a:schemeClr val="accent1"/>
                </a:solidFill>
                <a:effectLst>
                  <a:outerShdw blurRad="76200" dist="38100" dir="5400000" algn="t" rotWithShape="0">
                    <a:prstClr val="black">
                      <a:alpha val="34000"/>
                    </a:prstClr>
                  </a:outerShdw>
                </a:effectLst>
                <a:latin typeface="方正粗黑宋简体" panose="02000000000000000000" pitchFamily="2" charset="-122"/>
                <a:ea typeface="方正粗黑宋简体" panose="02000000000000000000" pitchFamily="2" charset="-122"/>
                <a:cs typeface="+mn-ea"/>
              </a:defRPr>
            </a:lvl1pPr>
          </a:lstStyle>
          <a:p>
            <a:pPr algn="ctr"/>
            <a:r>
              <a:rPr lang="zh-CN" altLang="en-US" sz="8000" spc="0" dirty="0">
                <a:ln w="22225">
                  <a:noFill/>
                </a:ln>
                <a:solidFill>
                  <a:srgbClr val="C00000"/>
                </a:solidFill>
                <a:effectLst/>
                <a:latin typeface="微软雅黑" panose="020B0503020204020204" pitchFamily="34" charset="-122"/>
                <a:ea typeface="微软雅黑" panose="020B0503020204020204" pitchFamily="34" charset="-122"/>
                <a:sym typeface="+mn-lt"/>
              </a:rPr>
              <a:t>谢谢观看</a:t>
            </a:r>
          </a:p>
        </p:txBody>
      </p:sp>
      <p:grpSp>
        <p:nvGrpSpPr>
          <p:cNvPr id="4" name="组 3"/>
          <p:cNvGrpSpPr/>
          <p:nvPr/>
        </p:nvGrpSpPr>
        <p:grpSpPr>
          <a:xfrm>
            <a:off x="2213479" y="1355440"/>
            <a:ext cx="8025277" cy="937992"/>
            <a:chOff x="2213479" y="1954156"/>
            <a:chExt cx="8025277" cy="937992"/>
          </a:xfrm>
        </p:grpSpPr>
        <p:sp>
          <p:nvSpPr>
            <p:cNvPr id="5" name="PA_文本框 15"/>
            <p:cNvSpPr txBox="1"/>
            <p:nvPr>
              <p:custDataLst>
                <p:tags r:id="rId2"/>
              </p:custDataLst>
            </p:nvPr>
          </p:nvSpPr>
          <p:spPr>
            <a:xfrm>
              <a:off x="2213479" y="2230464"/>
              <a:ext cx="8025277" cy="535531"/>
            </a:xfrm>
            <a:prstGeom prst="rect">
              <a:avLst/>
            </a:prstGeom>
            <a:noFill/>
            <a:effectLst/>
          </p:spPr>
          <p:txBody>
            <a:bodyPr wrap="square" rtlCol="0">
              <a:spAutoFit/>
            </a:bodyPr>
            <a:lstStyle>
              <a:defPPr>
                <a:defRPr lang="zh-CN"/>
              </a:defPPr>
              <a:lvl1pPr algn="ctr">
                <a:lnSpc>
                  <a:spcPct val="120000"/>
                </a:lnSpc>
                <a:defRPr sz="6000">
                  <a:ln>
                    <a:solidFill>
                      <a:schemeClr val="bg1"/>
                    </a:solidFill>
                  </a:ln>
                  <a:solidFill>
                    <a:srgbClr val="DE2800"/>
                  </a:solidFill>
                  <a:effectLst>
                    <a:outerShdw blurRad="76200" dist="50800" dir="5400000" algn="t" rotWithShape="0">
                      <a:schemeClr val="accent1">
                        <a:lumMod val="50000"/>
                        <a:alpha val="85000"/>
                      </a:schemeClr>
                    </a:outerShdw>
                  </a:effectLst>
                  <a:latin typeface="方正兰亭粗黑_GBK" panose="02000000000000000000" pitchFamily="2" charset="-122"/>
                  <a:ea typeface="方正兰亭粗黑_GBK" panose="02000000000000000000" pitchFamily="2" charset="-122"/>
                  <a:cs typeface="+mn-ea"/>
                </a:defRPr>
              </a:lvl1pPr>
            </a:lstStyle>
            <a:p>
              <a:r>
                <a:rPr lang="zh-CN" altLang="en-US" sz="2400" b="1" spc="300" dirty="0">
                  <a:ln w="15875">
                    <a:noFill/>
                  </a:ln>
                  <a:solidFill>
                    <a:srgbClr val="C00000"/>
                  </a:solidFill>
                  <a:effectLst/>
                  <a:latin typeface="微软雅黑" panose="020B0503020204020204" pitchFamily="34" charset="-122"/>
                  <a:ea typeface="微软雅黑" panose="020B0503020204020204" pitchFamily="34" charset="-122"/>
                </a:rPr>
                <a:t>热烈庆祝中国共产党建党</a:t>
              </a:r>
              <a:r>
                <a:rPr lang="en-US" altLang="zh-CN" sz="2400" b="1" spc="300" dirty="0">
                  <a:ln w="15875">
                    <a:noFill/>
                  </a:ln>
                  <a:solidFill>
                    <a:srgbClr val="C00000"/>
                  </a:solidFill>
                  <a:effectLst/>
                  <a:latin typeface="微软雅黑" panose="020B0503020204020204" pitchFamily="34" charset="-122"/>
                  <a:ea typeface="微软雅黑" panose="020B0503020204020204" pitchFamily="34" charset="-122"/>
                </a:rPr>
                <a:t>97</a:t>
              </a:r>
              <a:r>
                <a:rPr lang="zh-CN" altLang="en-US" sz="2400" b="1" spc="300" dirty="0">
                  <a:ln w="15875">
                    <a:noFill/>
                  </a:ln>
                  <a:solidFill>
                    <a:srgbClr val="C00000"/>
                  </a:solidFill>
                  <a:effectLst/>
                  <a:latin typeface="微软雅黑" panose="020B0503020204020204" pitchFamily="34" charset="-122"/>
                  <a:ea typeface="微软雅黑" panose="020B0503020204020204" pitchFamily="34" charset="-122"/>
                </a:rPr>
                <a:t>周年</a:t>
              </a:r>
            </a:p>
          </p:txBody>
        </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35418" t="11081" r="54270" b="67692"/>
            <a:stretch>
              <a:fillRect/>
            </a:stretch>
          </p:blipFill>
          <p:spPr>
            <a:xfrm>
              <a:off x="2793184" y="1954156"/>
              <a:ext cx="911414" cy="937992"/>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35418" t="11081" r="54270" b="67692"/>
            <a:stretch>
              <a:fillRect/>
            </a:stretch>
          </p:blipFill>
          <p:spPr>
            <a:xfrm>
              <a:off x="8592874" y="1954156"/>
              <a:ext cx="911414" cy="937992"/>
            </a:xfrm>
            <a:prstGeom prst="rect">
              <a:avLst/>
            </a:prstGeom>
          </p:spPr>
        </p:pic>
      </p:grpSp>
      <p:sp>
        <p:nvSpPr>
          <p:cNvPr id="8" name="PA_文本框 15"/>
          <p:cNvSpPr txBox="1"/>
          <p:nvPr>
            <p:custDataLst>
              <p:tags r:id="rId1"/>
            </p:custDataLst>
          </p:nvPr>
        </p:nvSpPr>
        <p:spPr>
          <a:xfrm>
            <a:off x="2253246" y="3450994"/>
            <a:ext cx="8025277" cy="535531"/>
          </a:xfrm>
          <a:prstGeom prst="rect">
            <a:avLst/>
          </a:prstGeom>
          <a:noFill/>
          <a:effectLst/>
        </p:spPr>
        <p:txBody>
          <a:bodyPr wrap="square" rtlCol="0">
            <a:spAutoFit/>
          </a:bodyPr>
          <a:lstStyle>
            <a:defPPr>
              <a:defRPr lang="zh-CN"/>
            </a:defPPr>
            <a:lvl1pPr algn="ctr">
              <a:lnSpc>
                <a:spcPct val="120000"/>
              </a:lnSpc>
              <a:defRPr sz="6000">
                <a:ln>
                  <a:solidFill>
                    <a:schemeClr val="bg1"/>
                  </a:solidFill>
                </a:ln>
                <a:solidFill>
                  <a:srgbClr val="DE2800"/>
                </a:solidFill>
                <a:effectLst>
                  <a:outerShdw blurRad="76200" dist="50800" dir="5400000" algn="t" rotWithShape="0">
                    <a:schemeClr val="accent1">
                      <a:lumMod val="50000"/>
                      <a:alpha val="85000"/>
                    </a:schemeClr>
                  </a:outerShdw>
                </a:effectLst>
                <a:latin typeface="方正兰亭粗黑_GBK" panose="02000000000000000000" pitchFamily="2" charset="-122"/>
                <a:ea typeface="方正兰亭粗黑_GBK" panose="02000000000000000000" pitchFamily="2" charset="-122"/>
                <a:cs typeface="+mn-ea"/>
              </a:defRPr>
            </a:lvl1pPr>
          </a:lstStyle>
          <a:p>
            <a:r>
              <a:rPr lang="en-US" altLang="zh-CN" sz="2400" b="1" spc="300">
                <a:ln w="15875">
                  <a:noFill/>
                </a:ln>
                <a:solidFill>
                  <a:srgbClr val="C00000"/>
                </a:solidFill>
                <a:effectLst/>
                <a:latin typeface="微软雅黑" panose="020B0503020204020204" pitchFamily="34" charset="-122"/>
                <a:ea typeface="微软雅黑" panose="020B0503020204020204" pitchFamily="34" charset="-122"/>
              </a:rPr>
              <a:t>1921—2018</a:t>
            </a:r>
            <a:endParaRPr lang="zh-CN" altLang="en-US" sz="2400" b="1" spc="300" dirty="0">
              <a:ln w="15875">
                <a:noFill/>
              </a:ln>
              <a:solidFill>
                <a:srgbClr val="C00000"/>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28342" y="753935"/>
            <a:ext cx="7339303" cy="512327"/>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sp>
        <p:nvSpPr>
          <p:cNvPr id="3" name="等腰三角形 219"/>
          <p:cNvSpPr/>
          <p:nvPr/>
        </p:nvSpPr>
        <p:spPr>
          <a:xfrm rot="5400000" flipV="1">
            <a:off x="4106230" y="805855"/>
            <a:ext cx="667742" cy="563908"/>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4" name="标题 4"/>
          <p:cNvSpPr txBox="1"/>
          <p:nvPr/>
        </p:nvSpPr>
        <p:spPr>
          <a:xfrm>
            <a:off x="4012759" y="831645"/>
            <a:ext cx="663209" cy="5123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chemeClr val="bg1"/>
                </a:solidFill>
                <a:latin typeface="Impact" panose="020B0806030902050204" pitchFamily="34" charset="0"/>
                <a:ea typeface="微软雅黑" panose="020B0503020204020204" pitchFamily="34" charset="-122"/>
              </a:rPr>
              <a:t>   01</a:t>
            </a:r>
            <a:endParaRPr lang="zh-CN" altLang="en-US" sz="1100" dirty="0">
              <a:solidFill>
                <a:schemeClr val="bg1"/>
              </a:solidFill>
              <a:latin typeface="Impact" panose="020B0806030902050204" pitchFamily="34" charset="0"/>
              <a:ea typeface="微软雅黑" panose="020B0503020204020204" pitchFamily="34" charset="-122"/>
            </a:endParaRPr>
          </a:p>
          <a:p>
            <a:endParaRPr lang="en-US" altLang="zh-CN" sz="1200" b="1" dirty="0">
              <a:solidFill>
                <a:schemeClr val="bg1"/>
              </a:solidFill>
              <a:latin typeface="Impact" panose="020B0806030902050204" pitchFamily="34" charset="0"/>
              <a:ea typeface="微软雅黑" panose="020B0503020204020204" pitchFamily="34" charset="-122"/>
            </a:endParaRPr>
          </a:p>
        </p:txBody>
      </p:sp>
      <p:sp>
        <p:nvSpPr>
          <p:cNvPr id="5" name="矩形 4"/>
          <p:cNvSpPr/>
          <p:nvPr/>
        </p:nvSpPr>
        <p:spPr>
          <a:xfrm>
            <a:off x="4821356" y="779265"/>
            <a:ext cx="6301091" cy="461665"/>
          </a:xfrm>
          <a:prstGeom prst="rect">
            <a:avLst/>
          </a:prstGeom>
        </p:spPr>
        <p:txBody>
          <a:bodyPr wrap="square">
            <a:spAutoFit/>
          </a:bodyPr>
          <a:lstStyle/>
          <a:p>
            <a:r>
              <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党史发展脉络及学习意义</a:t>
            </a:r>
          </a:p>
        </p:txBody>
      </p:sp>
      <p:grpSp>
        <p:nvGrpSpPr>
          <p:cNvPr id="6" name="组合 35"/>
          <p:cNvGrpSpPr/>
          <p:nvPr/>
        </p:nvGrpSpPr>
        <p:grpSpPr>
          <a:xfrm>
            <a:off x="3847196" y="1677762"/>
            <a:ext cx="7339303" cy="667745"/>
            <a:chOff x="3779912" y="971744"/>
            <a:chExt cx="5322060" cy="484037"/>
          </a:xfrm>
        </p:grpSpPr>
        <p:sp>
          <p:nvSpPr>
            <p:cNvPr id="7" name="矩形 6"/>
            <p:cNvSpPr/>
            <p:nvPr/>
          </p:nvSpPr>
          <p:spPr>
            <a:xfrm>
              <a:off x="3779912" y="971744"/>
              <a:ext cx="5322060" cy="371377"/>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sp>
          <p:nvSpPr>
            <p:cNvPr id="8"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9" name="标题 4"/>
            <p:cNvSpPr txBox="1"/>
            <p:nvPr/>
          </p:nvSpPr>
          <p:spPr>
            <a:xfrm>
              <a:off x="3913641" y="1028075"/>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anose="020B0806030902050204" pitchFamily="34" charset="0"/>
                  <a:ea typeface="微软雅黑" panose="020B0503020204020204" pitchFamily="34" charset="-122"/>
                </a:rPr>
                <a:t>   02</a:t>
              </a:r>
              <a:endParaRPr lang="zh-CN" altLang="en-US" sz="1050" dirty="0">
                <a:solidFill>
                  <a:schemeClr val="bg1"/>
                </a:solidFill>
                <a:latin typeface="Impact" panose="020B0806030902050204" pitchFamily="34" charset="0"/>
                <a:ea typeface="微软雅黑" panose="020B0503020204020204" pitchFamily="34" charset="-122"/>
              </a:endParaRPr>
            </a:p>
            <a:p>
              <a:endParaRPr lang="en-US" altLang="zh-CN" sz="1100" b="1" dirty="0">
                <a:solidFill>
                  <a:schemeClr val="bg1"/>
                </a:solidFill>
                <a:latin typeface="Impact" panose="020B0806030902050204" pitchFamily="34" charset="0"/>
                <a:ea typeface="微软雅黑" panose="020B0503020204020204" pitchFamily="34" charset="-122"/>
              </a:endParaRPr>
            </a:p>
          </p:txBody>
        </p:sp>
      </p:grpSp>
      <p:sp>
        <p:nvSpPr>
          <p:cNvPr id="10" name="矩形 9"/>
          <p:cNvSpPr/>
          <p:nvPr/>
        </p:nvSpPr>
        <p:spPr>
          <a:xfrm>
            <a:off x="4840210" y="1703092"/>
            <a:ext cx="6301091" cy="461665"/>
          </a:xfrm>
          <a:prstGeom prst="rect">
            <a:avLst/>
          </a:prstGeom>
        </p:spPr>
        <p:txBody>
          <a:bodyPr wrap="square">
            <a:spAutoFit/>
          </a:bodyPr>
          <a:lstStyle/>
          <a:p>
            <a:r>
              <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新民主主义革命时期</a:t>
            </a:r>
          </a:p>
        </p:txBody>
      </p:sp>
      <p:grpSp>
        <p:nvGrpSpPr>
          <p:cNvPr id="11" name="组合 41"/>
          <p:cNvGrpSpPr/>
          <p:nvPr/>
        </p:nvGrpSpPr>
        <p:grpSpPr>
          <a:xfrm>
            <a:off x="3828341" y="2581515"/>
            <a:ext cx="7339303" cy="667745"/>
            <a:chOff x="3779912" y="971744"/>
            <a:chExt cx="5322060" cy="484037"/>
          </a:xfrm>
        </p:grpSpPr>
        <p:sp>
          <p:nvSpPr>
            <p:cNvPr id="12" name="矩形 11"/>
            <p:cNvSpPr/>
            <p:nvPr/>
          </p:nvSpPr>
          <p:spPr>
            <a:xfrm>
              <a:off x="3779912" y="971744"/>
              <a:ext cx="5322060" cy="371377"/>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sp>
          <p:nvSpPr>
            <p:cNvPr id="13"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14" name="标题 4"/>
            <p:cNvSpPr txBox="1"/>
            <p:nvPr/>
          </p:nvSpPr>
          <p:spPr>
            <a:xfrm>
              <a:off x="3913641" y="1028075"/>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a:solidFill>
                    <a:schemeClr val="bg1"/>
                  </a:solidFill>
                  <a:latin typeface="Impact" panose="020B0806030902050204" pitchFamily="34" charset="0"/>
                  <a:ea typeface="微软雅黑" panose="020B0503020204020204" pitchFamily="34" charset="-122"/>
                </a:rPr>
                <a:t>   03</a:t>
              </a:r>
              <a:endParaRPr lang="zh-CN" altLang="en-US" sz="1050" dirty="0">
                <a:solidFill>
                  <a:schemeClr val="bg1"/>
                </a:solidFill>
                <a:latin typeface="Impact" panose="020B0806030902050204" pitchFamily="34" charset="0"/>
                <a:ea typeface="微软雅黑" panose="020B0503020204020204" pitchFamily="34" charset="-122"/>
              </a:endParaRPr>
            </a:p>
            <a:p>
              <a:endParaRPr lang="en-US" altLang="zh-CN" sz="1100" b="1" dirty="0">
                <a:solidFill>
                  <a:schemeClr val="bg1"/>
                </a:solidFill>
                <a:latin typeface="Impact" panose="020B0806030902050204" pitchFamily="34" charset="0"/>
                <a:ea typeface="微软雅黑" panose="020B0503020204020204" pitchFamily="34" charset="-122"/>
              </a:endParaRPr>
            </a:p>
          </p:txBody>
        </p:sp>
      </p:grpSp>
      <p:sp>
        <p:nvSpPr>
          <p:cNvPr id="15" name="矩形 14"/>
          <p:cNvSpPr/>
          <p:nvPr/>
        </p:nvSpPr>
        <p:spPr>
          <a:xfrm>
            <a:off x="4821355" y="2606845"/>
            <a:ext cx="6301091" cy="461665"/>
          </a:xfrm>
          <a:prstGeom prst="rect">
            <a:avLst/>
          </a:prstGeom>
        </p:spPr>
        <p:txBody>
          <a:bodyPr wrap="square">
            <a:spAutoFit/>
          </a:bodyPr>
          <a:lstStyle/>
          <a:p>
            <a:r>
              <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社会主义革命和建设时期</a:t>
            </a:r>
          </a:p>
        </p:txBody>
      </p:sp>
      <p:grpSp>
        <p:nvGrpSpPr>
          <p:cNvPr id="16" name="组合 47"/>
          <p:cNvGrpSpPr/>
          <p:nvPr/>
        </p:nvGrpSpPr>
        <p:grpSpPr>
          <a:xfrm>
            <a:off x="3828341" y="3475422"/>
            <a:ext cx="7339303" cy="667745"/>
            <a:chOff x="3779912" y="971744"/>
            <a:chExt cx="5322060" cy="484037"/>
          </a:xfrm>
        </p:grpSpPr>
        <p:sp>
          <p:nvSpPr>
            <p:cNvPr id="17" name="矩形 16"/>
            <p:cNvSpPr/>
            <p:nvPr/>
          </p:nvSpPr>
          <p:spPr>
            <a:xfrm>
              <a:off x="3779912" y="971744"/>
              <a:ext cx="5322060" cy="371377"/>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600">
                <a:solidFill>
                  <a:schemeClr val="tx1">
                    <a:lumMod val="65000"/>
                    <a:lumOff val="35000"/>
                  </a:schemeClr>
                </a:solidFill>
                <a:latin typeface="DIN Mittelschrift Std" pitchFamily="50" charset="0"/>
                <a:ea typeface="微软雅黑" panose="020B0503020204020204" pitchFamily="34" charset="-122"/>
              </a:endParaRPr>
            </a:p>
          </p:txBody>
        </p:sp>
        <p:sp>
          <p:nvSpPr>
            <p:cNvPr id="18"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19" name="标题 4"/>
            <p:cNvSpPr txBox="1"/>
            <p:nvPr/>
          </p:nvSpPr>
          <p:spPr>
            <a:xfrm>
              <a:off x="3913641" y="1028075"/>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a:solidFill>
                    <a:schemeClr val="bg1"/>
                  </a:solidFill>
                  <a:latin typeface="Impact" panose="020B0806030902050204" pitchFamily="34" charset="0"/>
                  <a:ea typeface="微软雅黑" panose="020B0503020204020204" pitchFamily="34" charset="-122"/>
                </a:rPr>
                <a:t>   04</a:t>
              </a:r>
              <a:endParaRPr lang="zh-CN" altLang="en-US" sz="1050" dirty="0">
                <a:solidFill>
                  <a:schemeClr val="bg1"/>
                </a:solidFill>
                <a:latin typeface="Impact" panose="020B0806030902050204" pitchFamily="34" charset="0"/>
                <a:ea typeface="微软雅黑" panose="020B0503020204020204" pitchFamily="34" charset="-122"/>
              </a:endParaRPr>
            </a:p>
            <a:p>
              <a:endParaRPr lang="en-US" altLang="zh-CN" sz="1100" b="1" dirty="0">
                <a:solidFill>
                  <a:schemeClr val="bg1"/>
                </a:solidFill>
                <a:latin typeface="Impact" panose="020B0806030902050204" pitchFamily="34" charset="0"/>
                <a:ea typeface="微软雅黑" panose="020B0503020204020204" pitchFamily="34" charset="-122"/>
              </a:endParaRPr>
            </a:p>
          </p:txBody>
        </p:sp>
      </p:grpSp>
      <p:sp>
        <p:nvSpPr>
          <p:cNvPr id="20" name="矩形 19"/>
          <p:cNvSpPr/>
          <p:nvPr/>
        </p:nvSpPr>
        <p:spPr>
          <a:xfrm>
            <a:off x="4840210" y="3468538"/>
            <a:ext cx="6301091" cy="461665"/>
          </a:xfrm>
          <a:prstGeom prst="rect">
            <a:avLst/>
          </a:prstGeom>
        </p:spPr>
        <p:txBody>
          <a:bodyPr wrap="square">
            <a:spAutoFit/>
          </a:bodyPr>
          <a:lstStyle/>
          <a:p>
            <a:r>
              <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改革开放和社会主义现代化建设新时代</a:t>
            </a:r>
          </a:p>
        </p:txBody>
      </p:sp>
      <p:sp>
        <p:nvSpPr>
          <p:cNvPr id="23" name="文本框 22"/>
          <p:cNvSpPr txBox="1"/>
          <p:nvPr/>
        </p:nvSpPr>
        <p:spPr>
          <a:xfrm>
            <a:off x="317799" y="2000547"/>
            <a:ext cx="2899799" cy="1323439"/>
          </a:xfrm>
          <a:prstGeom prst="rect">
            <a:avLst/>
          </a:prstGeom>
          <a:noFill/>
        </p:spPr>
        <p:txBody>
          <a:bodyPr vert="horz" wrap="square" rtlCol="0">
            <a:spAutoFit/>
          </a:bodyPr>
          <a:lstStyle/>
          <a:p>
            <a:pPr algn="dist"/>
            <a:r>
              <a:rPr kumimoji="1" lang="zh-CN" altLang="en-US" sz="8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目录</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969238" y="1881626"/>
            <a:ext cx="3101811" cy="1925875"/>
            <a:chOff x="4877086" y="1002142"/>
            <a:chExt cx="2437824" cy="1513614"/>
          </a:xfrm>
        </p:grpSpPr>
        <p:grpSp>
          <p:nvGrpSpPr>
            <p:cNvPr id="3" name="组合 18"/>
            <p:cNvGrpSpPr/>
            <p:nvPr/>
          </p:nvGrpSpPr>
          <p:grpSpPr>
            <a:xfrm>
              <a:off x="4877086" y="1002142"/>
              <a:ext cx="2437824" cy="1513614"/>
              <a:chOff x="749490" y="1780093"/>
              <a:chExt cx="4179592" cy="2595056"/>
            </a:xfrm>
            <a:solidFill>
              <a:srgbClr val="C00000"/>
            </a:solidFill>
          </p:grpSpPr>
          <p:sp>
            <p:nvSpPr>
              <p:cNvPr id="5" name="Freeform 5"/>
              <p:cNvSpPr/>
              <p:nvPr/>
            </p:nvSpPr>
            <p:spPr bwMode="auto">
              <a:xfrm rot="391565">
                <a:off x="847620" y="1780093"/>
                <a:ext cx="4081462" cy="2565399"/>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dirty="0"/>
              </a:p>
            </p:txBody>
          </p:sp>
          <p:sp>
            <p:nvSpPr>
              <p:cNvPr id="6" name="Freeform 5"/>
              <p:cNvSpPr/>
              <p:nvPr/>
            </p:nvSpPr>
            <p:spPr bwMode="auto">
              <a:xfrm rot="208630">
                <a:off x="749490" y="1802892"/>
                <a:ext cx="4081462" cy="2565399"/>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dirty="0"/>
              </a:p>
            </p:txBody>
          </p:sp>
          <p:sp>
            <p:nvSpPr>
              <p:cNvPr id="7" name="Freeform 5"/>
              <p:cNvSpPr/>
              <p:nvPr/>
            </p:nvSpPr>
            <p:spPr bwMode="auto">
              <a:xfrm rot="21425701">
                <a:off x="798853" y="1809750"/>
                <a:ext cx="4081462" cy="2565399"/>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dirty="0"/>
              </a:p>
            </p:txBody>
          </p:sp>
        </p:grpSp>
        <p:sp>
          <p:nvSpPr>
            <p:cNvPr id="4" name="文本框 3"/>
            <p:cNvSpPr txBox="1"/>
            <p:nvPr/>
          </p:nvSpPr>
          <p:spPr>
            <a:xfrm>
              <a:off x="5700519" y="1433022"/>
              <a:ext cx="1175893" cy="725678"/>
            </a:xfrm>
            <a:prstGeom prst="rect">
              <a:avLst/>
            </a:prstGeom>
            <a:noFill/>
          </p:spPr>
          <p:txBody>
            <a:bodyPr wrap="square" rtlCol="0">
              <a:spAutoFit/>
            </a:bodyPr>
            <a:lstStyle/>
            <a:p>
              <a:r>
                <a:rPr lang="en-US" altLang="zh-CN" sz="5400" i="1" dirty="0">
                  <a:solidFill>
                    <a:schemeClr val="bg1"/>
                  </a:solidFill>
                  <a:latin typeface="Avenir Medium Oblique" charset="0"/>
                  <a:ea typeface="Avenir Medium Oblique" charset="0"/>
                  <a:cs typeface="Avenir Medium Oblique" charset="0"/>
                </a:rPr>
                <a:t>01</a:t>
              </a:r>
              <a:endParaRPr lang="zh-CN" altLang="en-US" sz="5400" i="1" dirty="0">
                <a:solidFill>
                  <a:schemeClr val="bg1"/>
                </a:solidFill>
                <a:latin typeface="Avenir Medium Oblique" charset="0"/>
                <a:ea typeface="Avenir Medium Oblique" charset="0"/>
                <a:cs typeface="Avenir Medium Oblique" charset="0"/>
              </a:endParaRPr>
            </a:p>
          </p:txBody>
        </p:sp>
      </p:gr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8822" y="724097"/>
            <a:ext cx="1604134" cy="1663087"/>
          </a:xfrm>
          <a:prstGeom prst="rect">
            <a:avLst/>
          </a:prstGeom>
        </p:spPr>
      </p:pic>
      <p:sp>
        <p:nvSpPr>
          <p:cNvPr id="9" name="矩形 8"/>
          <p:cNvSpPr/>
          <p:nvPr/>
        </p:nvSpPr>
        <p:spPr>
          <a:xfrm>
            <a:off x="4198822" y="2387184"/>
            <a:ext cx="4532056" cy="1564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4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党史发展脉络及学习意义</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439056"/>
            <a:ext cx="12192000" cy="34927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文本框 1"/>
          <p:cNvSpPr txBox="1"/>
          <p:nvPr/>
        </p:nvSpPr>
        <p:spPr>
          <a:xfrm>
            <a:off x="329783" y="1754249"/>
            <a:ext cx="7405141" cy="2862322"/>
          </a:xfrm>
          <a:prstGeom prst="rect">
            <a:avLst/>
          </a:prstGeom>
          <a:noFill/>
        </p:spPr>
        <p:txBody>
          <a:bodyPr wrap="square" rtlCol="0">
            <a:spAutoFit/>
          </a:bodyPr>
          <a:lstStyle/>
          <a:p>
            <a:pPr>
              <a:lnSpc>
                <a:spcPct val="200000"/>
              </a:lnSpc>
            </a:pP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习近平总书记指出</a:t>
            </a:r>
            <a:r>
              <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p>
          <a:p>
            <a:pPr>
              <a:lnSpc>
                <a:spcPct val="200000"/>
              </a:lnSpc>
            </a:pPr>
            <a:r>
              <a:rPr kumimoji="1"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历史是最好的教科书</a:t>
            </a:r>
            <a:r>
              <a:rPr kumimoji="1"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中国革命历史是最好的营养剂。学习党史、国史</a:t>
            </a:r>
            <a:r>
              <a:rPr kumimoji="1"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是坚持和发展中国特色社会主义、把党和国家各项事业继续推向前进的必修课。在对历史的深入思考中做好现实工作，更好走向未来</a:t>
            </a:r>
            <a:r>
              <a:rPr kumimoji="1"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不断交出坚持和发展中国特色社会主义的合格答卷。</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245" y="1754249"/>
            <a:ext cx="2858434" cy="2963483"/>
          </a:xfrm>
          <a:prstGeom prst="rect">
            <a:avLst/>
          </a:prstGeom>
        </p:spPr>
      </p:pic>
      <p:grpSp>
        <p:nvGrpSpPr>
          <p:cNvPr id="7" name="组 6"/>
          <p:cNvGrpSpPr/>
          <p:nvPr/>
        </p:nvGrpSpPr>
        <p:grpSpPr>
          <a:xfrm>
            <a:off x="329783" y="163779"/>
            <a:ext cx="4645375" cy="604467"/>
            <a:chOff x="4483635" y="-255945"/>
            <a:chExt cx="4645375" cy="604467"/>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3635" y="-255945"/>
              <a:ext cx="583040" cy="604467"/>
            </a:xfrm>
            <a:prstGeom prst="rect">
              <a:avLst/>
            </a:prstGeom>
          </p:spPr>
        </p:pic>
        <p:sp>
          <p:nvSpPr>
            <p:cNvPr id="6" name="矩形 5"/>
            <p:cNvSpPr/>
            <p:nvPr/>
          </p:nvSpPr>
          <p:spPr>
            <a:xfrm>
              <a:off x="5066675" y="-177188"/>
              <a:ext cx="4062335" cy="45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党史发展脉络及学习意义</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277271" y="3139259"/>
            <a:ext cx="2908930" cy="2868234"/>
          </a:xfrm>
          <a:prstGeom prst="ellipse">
            <a:avLst/>
          </a:prstGeom>
          <a:solidFill>
            <a:srgbClr val="C80000"/>
          </a:solidFill>
          <a:ln w="3175" cap="flat" cmpd="sng" algn="ctr">
            <a:solidFill>
              <a:srgbClr val="C00000"/>
            </a:solidFill>
            <a:prstDash val="solid"/>
          </a:ln>
          <a:effectLst/>
          <a:scene3d>
            <a:camera prst="orthographicFront">
              <a:rot lat="0" lon="0" rev="0"/>
            </a:camera>
            <a:lightRig rig="soft" dir="t">
              <a:rot lat="0" lon="0" rev="0"/>
            </a:lightRig>
          </a:scene3d>
          <a:sp3d contourW="44450" prstMaterial="matte">
            <a:contourClr>
              <a:srgbClr val="FFFFFF"/>
            </a:contourClr>
          </a:sp3d>
        </p:spPr>
      </p:sp>
      <p:sp>
        <p:nvSpPr>
          <p:cNvPr id="3" name="左箭头 3"/>
          <p:cNvSpPr/>
          <p:nvPr/>
        </p:nvSpPr>
        <p:spPr>
          <a:xfrm rot="12900000">
            <a:off x="3458504" y="2844970"/>
            <a:ext cx="1510013" cy="381540"/>
          </a:xfrm>
          <a:prstGeom prst="leftArrow">
            <a:avLst>
              <a:gd name="adj1" fmla="val 60000"/>
              <a:gd name="adj2" fmla="val 50000"/>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sp>
      <p:sp>
        <p:nvSpPr>
          <p:cNvPr id="4" name="圆角矩形 4"/>
          <p:cNvSpPr/>
          <p:nvPr/>
        </p:nvSpPr>
        <p:spPr>
          <a:xfrm>
            <a:off x="1194099" y="1521219"/>
            <a:ext cx="2524201" cy="1514521"/>
          </a:xfrm>
          <a:prstGeom prst="roundRect">
            <a:avLst>
              <a:gd name="adj" fmla="val 10000"/>
            </a:avLst>
          </a:prstGeom>
          <a:solidFill>
            <a:srgbClr val="C00000"/>
          </a:solidFill>
          <a:ln w="3175" cap="flat" cmpd="sng" algn="ctr">
            <a:solidFill>
              <a:srgbClr val="D7D7D7"/>
            </a:solidFill>
            <a:prstDash val="solid"/>
          </a:ln>
          <a:effectLst>
            <a:outerShdw blurRad="50800" dist="38100" dir="2700000" algn="tl" rotWithShape="0">
              <a:prstClr val="black">
                <a:alpha val="40000"/>
              </a:prstClr>
            </a:outerShdw>
          </a:effectLst>
        </p:spPr>
      </p:sp>
      <p:sp>
        <p:nvSpPr>
          <p:cNvPr id="5" name="左箭头 5"/>
          <p:cNvSpPr/>
          <p:nvPr/>
        </p:nvSpPr>
        <p:spPr>
          <a:xfrm rot="16200000">
            <a:off x="5113210" y="2345875"/>
            <a:ext cx="1132510" cy="508720"/>
          </a:xfrm>
          <a:prstGeom prst="leftArrow">
            <a:avLst>
              <a:gd name="adj1" fmla="val 60000"/>
              <a:gd name="adj2" fmla="val 50000"/>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sp>
      <p:sp>
        <p:nvSpPr>
          <p:cNvPr id="6" name="圆角矩形 6"/>
          <p:cNvSpPr>
            <a:spLocks noChangeAspect="1"/>
          </p:cNvSpPr>
          <p:nvPr/>
        </p:nvSpPr>
        <p:spPr>
          <a:xfrm>
            <a:off x="4231960" y="689559"/>
            <a:ext cx="2782818" cy="1447200"/>
          </a:xfrm>
          <a:prstGeom prst="roundRect">
            <a:avLst>
              <a:gd name="adj" fmla="val 10000"/>
            </a:avLst>
          </a:prstGeom>
          <a:solidFill>
            <a:srgbClr val="C00000"/>
          </a:solidFill>
          <a:ln w="3175" cap="flat" cmpd="sng" algn="ctr">
            <a:solidFill>
              <a:srgbClr val="D7D7D7"/>
            </a:solidFill>
            <a:prstDash val="solid"/>
          </a:ln>
          <a:effectLst>
            <a:outerShdw blurRad="50800" dist="38100" dir="2700000" algn="tl" rotWithShape="0">
              <a:prstClr val="black">
                <a:alpha val="40000"/>
              </a:prstClr>
            </a:outerShdw>
          </a:effectLst>
        </p:spPr>
      </p:sp>
      <p:sp>
        <p:nvSpPr>
          <p:cNvPr id="7" name="左箭头 7"/>
          <p:cNvSpPr/>
          <p:nvPr/>
        </p:nvSpPr>
        <p:spPr>
          <a:xfrm rot="19500000">
            <a:off x="6271639" y="2729564"/>
            <a:ext cx="1510013" cy="381540"/>
          </a:xfrm>
          <a:prstGeom prst="leftArrow">
            <a:avLst>
              <a:gd name="adj1" fmla="val 60000"/>
              <a:gd name="adj2" fmla="val 50000"/>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sp>
      <p:sp>
        <p:nvSpPr>
          <p:cNvPr id="8" name="圆角矩形 8"/>
          <p:cNvSpPr>
            <a:spLocks noChangeAspect="1"/>
          </p:cNvSpPr>
          <p:nvPr/>
        </p:nvSpPr>
        <p:spPr>
          <a:xfrm>
            <a:off x="7528438" y="1638512"/>
            <a:ext cx="3246168" cy="1440000"/>
          </a:xfrm>
          <a:prstGeom prst="roundRect">
            <a:avLst>
              <a:gd name="adj" fmla="val 10000"/>
            </a:avLst>
          </a:prstGeom>
          <a:solidFill>
            <a:srgbClr val="C00000"/>
          </a:solidFill>
          <a:ln w="3175" cap="flat" cmpd="sng" algn="ctr">
            <a:solidFill>
              <a:srgbClr val="D7D7D7"/>
            </a:solidFill>
            <a:prstDash val="solid"/>
          </a:ln>
          <a:effectLst>
            <a:outerShdw blurRad="50800" dist="38100" dir="2700000" algn="tl" rotWithShape="0">
              <a:prstClr val="black">
                <a:alpha val="40000"/>
              </a:prstClr>
            </a:outerShdw>
          </a:effectLst>
        </p:spPr>
      </p:sp>
      <p:sp>
        <p:nvSpPr>
          <p:cNvPr id="9" name="矩形 8"/>
          <p:cNvSpPr/>
          <p:nvPr/>
        </p:nvSpPr>
        <p:spPr>
          <a:xfrm>
            <a:off x="1286648" y="1638512"/>
            <a:ext cx="2339102" cy="1200329"/>
          </a:xfrm>
          <a:prstGeom prst="rect">
            <a:avLst/>
          </a:prstGeom>
        </p:spPr>
        <p:txBody>
          <a:bodyPr wrap="none">
            <a:spAutoFit/>
          </a:bodyPr>
          <a:lstStyle/>
          <a:p>
            <a:pPr algn="ctr">
              <a:lnSpc>
                <a:spcPct val="150000"/>
              </a:lnSpc>
            </a:pPr>
            <a:r>
              <a:rPr kumimoji="1"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可以从历史中</a:t>
            </a:r>
            <a:endParaRPr kumimoji="1"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kumimoji="1"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摄取智慧和力量</a:t>
            </a:r>
          </a:p>
        </p:txBody>
      </p:sp>
      <p:sp>
        <p:nvSpPr>
          <p:cNvPr id="10" name="矩形 9"/>
          <p:cNvSpPr/>
          <p:nvPr/>
        </p:nvSpPr>
        <p:spPr>
          <a:xfrm>
            <a:off x="4231960" y="812994"/>
            <a:ext cx="2646878" cy="1200329"/>
          </a:xfrm>
          <a:prstGeom prst="rect">
            <a:avLst/>
          </a:prstGeom>
        </p:spPr>
        <p:txBody>
          <a:bodyPr wrap="none">
            <a:spAutoFit/>
          </a:bodyPr>
          <a:lstStyle/>
          <a:p>
            <a:pPr algn="ctr">
              <a:lnSpc>
                <a:spcPct val="150000"/>
              </a:lnSpc>
            </a:pPr>
            <a:r>
              <a:rPr kumimoji="1"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是加强党的思想理</a:t>
            </a:r>
            <a:endParaRPr kumimoji="1"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kumimoji="1"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论建设的重要任务</a:t>
            </a:r>
          </a:p>
        </p:txBody>
      </p:sp>
      <p:sp>
        <p:nvSpPr>
          <p:cNvPr id="11" name="矩形 10"/>
          <p:cNvSpPr/>
          <p:nvPr/>
        </p:nvSpPr>
        <p:spPr>
          <a:xfrm>
            <a:off x="7655960" y="1758347"/>
            <a:ext cx="2954655" cy="1200329"/>
          </a:xfrm>
          <a:prstGeom prst="rect">
            <a:avLst/>
          </a:prstGeom>
        </p:spPr>
        <p:txBody>
          <a:bodyPr wrap="none">
            <a:spAutoFit/>
          </a:bodyPr>
          <a:lstStyle/>
          <a:p>
            <a:pPr algn="ctr">
              <a:lnSpc>
                <a:spcPct val="150000"/>
              </a:lnSpc>
            </a:pPr>
            <a:r>
              <a:rPr kumimoji="1"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是继承党的成功经验</a:t>
            </a:r>
            <a:endParaRPr kumimoji="1"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kumimoji="1"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和优良传统的需求</a:t>
            </a:r>
          </a:p>
        </p:txBody>
      </p:sp>
      <p:sp>
        <p:nvSpPr>
          <p:cNvPr id="12" name="矩形 11"/>
          <p:cNvSpPr/>
          <p:nvPr/>
        </p:nvSpPr>
        <p:spPr>
          <a:xfrm>
            <a:off x="4484592" y="4003323"/>
            <a:ext cx="2494288" cy="1077218"/>
          </a:xfrm>
          <a:prstGeom prst="rect">
            <a:avLst/>
          </a:prstGeom>
        </p:spPr>
        <p:txBody>
          <a:bodyPr wrap="square">
            <a:spAutoFit/>
          </a:bodyPr>
          <a:lstStyle/>
          <a:p>
            <a:pPr algn="ctr"/>
            <a:r>
              <a:rPr kumimoji="1"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学习党史的重要意义</a:t>
            </a:r>
          </a:p>
        </p:txBody>
      </p:sp>
      <p:sp>
        <p:nvSpPr>
          <p:cNvPr id="13" name="矩形 12"/>
          <p:cNvSpPr/>
          <p:nvPr/>
        </p:nvSpPr>
        <p:spPr>
          <a:xfrm>
            <a:off x="2859217" y="-2996898"/>
            <a:ext cx="7147240" cy="10043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latin typeface="微软雅黑" panose="020B0503020204020204" pitchFamily="34" charset="-122"/>
                <a:ea typeface="微软雅黑" panose="020B0503020204020204" pitchFamily="34" charset="-122"/>
                <a:cs typeface="微软雅黑" panose="020B0503020204020204" pitchFamily="34" charset="-122"/>
              </a:rPr>
              <a:t>学习党史的重要意义</a:t>
            </a:r>
          </a:p>
        </p:txBody>
      </p:sp>
      <p:grpSp>
        <p:nvGrpSpPr>
          <p:cNvPr id="17" name="组 16"/>
          <p:cNvGrpSpPr/>
          <p:nvPr/>
        </p:nvGrpSpPr>
        <p:grpSpPr>
          <a:xfrm>
            <a:off x="329783" y="163779"/>
            <a:ext cx="4645375" cy="604467"/>
            <a:chOff x="4483635" y="-255945"/>
            <a:chExt cx="4645375" cy="604467"/>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635" y="-255945"/>
              <a:ext cx="583040" cy="604467"/>
            </a:xfrm>
            <a:prstGeom prst="rect">
              <a:avLst/>
            </a:prstGeom>
          </p:spPr>
        </p:pic>
        <p:sp>
          <p:nvSpPr>
            <p:cNvPr id="19" name="矩形 18"/>
            <p:cNvSpPr/>
            <p:nvPr/>
          </p:nvSpPr>
          <p:spPr>
            <a:xfrm>
              <a:off x="5066675" y="-177188"/>
              <a:ext cx="4062335" cy="45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党史发展脉络及学习意义</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500" fill="hold"/>
                                        <p:tgtEl>
                                          <p:spTgt spid="2"/>
                                        </p:tgtEl>
                                        <p:attrNameLst>
                                          <p:attrName>r</p:attrName>
                                        </p:attrNameLst>
                                      </p:cBhvr>
                                    </p:animRo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2" presetClass="entr" presetSubtype="9"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1500"/>
                            </p:stCondLst>
                            <p:childTnLst>
                              <p:par>
                                <p:cTn id="38" presetID="38" presetClass="entr" presetSubtype="0" accel="50000"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set>
                                      <p:cBhvr>
                                        <p:cTn id="40" dur="455" fill="hold">
                                          <p:stCondLst>
                                            <p:cond delay="0"/>
                                          </p:stCondLst>
                                        </p:cTn>
                                        <p:tgtEl>
                                          <p:spTgt spid="10"/>
                                        </p:tgtEl>
                                        <p:attrNameLst>
                                          <p:attrName>style.rotation</p:attrName>
                                        </p:attrNameLst>
                                      </p:cBhvr>
                                      <p:to>
                                        <p:strVal val="-45.0"/>
                                      </p:to>
                                    </p:set>
                                    <p:anim calcmode="lin" valueType="num">
                                      <p:cBhvr>
                                        <p:cTn id="41"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par>
                                <p:cTn id="45" presetID="38" presetClass="entr" presetSubtype="0" accel="50000" fill="hold" grpId="0" nodeType="withEffect">
                                  <p:stCondLst>
                                    <p:cond delay="0"/>
                                  </p:stCondLst>
                                  <p:iterate type="lt">
                                    <p:tmPct val="10000"/>
                                  </p:iterate>
                                  <p:childTnLst>
                                    <p:set>
                                      <p:cBhvr>
                                        <p:cTn id="46" dur="1" fill="hold">
                                          <p:stCondLst>
                                            <p:cond delay="0"/>
                                          </p:stCondLst>
                                        </p:cTn>
                                        <p:tgtEl>
                                          <p:spTgt spid="11"/>
                                        </p:tgtEl>
                                        <p:attrNameLst>
                                          <p:attrName>style.visibility</p:attrName>
                                        </p:attrNameLst>
                                      </p:cBhvr>
                                      <p:to>
                                        <p:strVal val="visible"/>
                                      </p:to>
                                    </p:set>
                                    <p:set>
                                      <p:cBhvr>
                                        <p:cTn id="47" dur="455" fill="hold">
                                          <p:stCondLst>
                                            <p:cond delay="0"/>
                                          </p:stCondLst>
                                        </p:cTn>
                                        <p:tgtEl>
                                          <p:spTgt spid="11"/>
                                        </p:tgtEl>
                                        <p:attrNameLst>
                                          <p:attrName>style.rotation</p:attrName>
                                        </p:attrNameLst>
                                      </p:cBhvr>
                                      <p:to>
                                        <p:strVal val="-45.0"/>
                                      </p:to>
                                    </p:set>
                                    <p:anim calcmode="lin" valueType="num">
                                      <p:cBhvr>
                                        <p:cTn id="48"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9"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50"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51"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52" presetID="38" presetClass="entr" presetSubtype="0" accel="50000" fill="hold" grpId="0" nodeType="withEffect">
                                  <p:stCondLst>
                                    <p:cond delay="0"/>
                                  </p:stCondLst>
                                  <p:iterate type="lt">
                                    <p:tmPct val="10000"/>
                                  </p:iterate>
                                  <p:childTnLst>
                                    <p:set>
                                      <p:cBhvr>
                                        <p:cTn id="53" dur="1" fill="hold">
                                          <p:stCondLst>
                                            <p:cond delay="0"/>
                                          </p:stCondLst>
                                        </p:cTn>
                                        <p:tgtEl>
                                          <p:spTgt spid="9"/>
                                        </p:tgtEl>
                                        <p:attrNameLst>
                                          <p:attrName>style.visibility</p:attrName>
                                        </p:attrNameLst>
                                      </p:cBhvr>
                                      <p:to>
                                        <p:strVal val="visible"/>
                                      </p:to>
                                    </p:set>
                                    <p:set>
                                      <p:cBhvr>
                                        <p:cTn id="54" dur="455" fill="hold">
                                          <p:stCondLst>
                                            <p:cond delay="0"/>
                                          </p:stCondLst>
                                        </p:cTn>
                                        <p:tgtEl>
                                          <p:spTgt spid="9"/>
                                        </p:tgtEl>
                                        <p:attrNameLst>
                                          <p:attrName>style.rotation</p:attrName>
                                        </p:attrNameLst>
                                      </p:cBhvr>
                                      <p:to>
                                        <p:strVal val="-45.0"/>
                                      </p:to>
                                    </p:set>
                                    <p:anim calcmode="lin" valueType="num">
                                      <p:cBhvr>
                                        <p:cTn id="55"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56"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57"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58"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1+#ppt_w/2"/>
                                          </p:val>
                                        </p:tav>
                                        <p:tav tm="100000">
                                          <p:val>
                                            <p:strVal val="#ppt_x"/>
                                          </p:val>
                                        </p:tav>
                                      </p:tavLst>
                                    </p:anim>
                                    <p:anim calcmode="lin" valueType="num">
                                      <p:cBhvr additive="base">
                                        <p:cTn id="6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1059973" y="1791176"/>
            <a:ext cx="3152262" cy="3185558"/>
            <a:chOff x="2709383" y="1563637"/>
            <a:chExt cx="2177593" cy="2265033"/>
          </a:xfrm>
        </p:grpSpPr>
        <p:sp>
          <p:nvSpPr>
            <p:cNvPr id="3" name="矩形 2"/>
            <p:cNvSpPr/>
            <p:nvPr/>
          </p:nvSpPr>
          <p:spPr>
            <a:xfrm>
              <a:off x="2709383" y="1563637"/>
              <a:ext cx="2177593" cy="2265033"/>
            </a:xfrm>
            <a:prstGeom prst="rect">
              <a:avLst/>
            </a:prstGeom>
            <a:solidFill>
              <a:srgbClr val="C00000"/>
            </a:soli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schemeClr val="accent1"/>
                </a:solidFill>
              </a:endParaRPr>
            </a:p>
          </p:txBody>
        </p:sp>
        <p:sp>
          <p:nvSpPr>
            <p:cNvPr id="4" name="矩形 3"/>
            <p:cNvSpPr/>
            <p:nvPr/>
          </p:nvSpPr>
          <p:spPr>
            <a:xfrm>
              <a:off x="2862179" y="2382180"/>
              <a:ext cx="1872000" cy="1038746"/>
            </a:xfrm>
            <a:prstGeom prst="rect">
              <a:avLst/>
            </a:prstGeom>
          </p:spPr>
          <p:txBody>
            <a:bodyPr wrap="square">
              <a:spAutoFit/>
            </a:bodyPr>
            <a:lstStyle/>
            <a:p>
              <a:pPr algn="ctr">
                <a:lnSpc>
                  <a:spcPct val="150000"/>
                </a:lnSpc>
              </a:pPr>
              <a:r>
                <a:rPr kumimoji="1"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中国共产党成立</a:t>
              </a:r>
              <a:endParaRPr kumimoji="1"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kumimoji="1"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在陈独秀、李大钊领导下创立了中中国共产党成立在陈独秀、李大钊领导下创立了中</a:t>
              </a:r>
            </a:p>
          </p:txBody>
        </p:sp>
        <p:sp>
          <p:nvSpPr>
            <p:cNvPr id="5" name="矩形 4"/>
            <p:cNvSpPr/>
            <p:nvPr/>
          </p:nvSpPr>
          <p:spPr>
            <a:xfrm>
              <a:off x="3059728" y="1792908"/>
              <a:ext cx="1440160" cy="360000"/>
            </a:xfrm>
            <a:prstGeom prst="rect">
              <a:avLst/>
            </a:prstGeom>
            <a:solidFill>
              <a:schemeClr val="bg1"/>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1921</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p>
          </p:txBody>
        </p:sp>
      </p:grpSp>
      <p:grpSp>
        <p:nvGrpSpPr>
          <p:cNvPr id="14" name="组合 26"/>
          <p:cNvGrpSpPr/>
          <p:nvPr/>
        </p:nvGrpSpPr>
        <p:grpSpPr>
          <a:xfrm>
            <a:off x="4430557" y="1791176"/>
            <a:ext cx="3152262" cy="3185558"/>
            <a:chOff x="2709383" y="1563637"/>
            <a:chExt cx="2177593" cy="2265033"/>
          </a:xfrm>
        </p:grpSpPr>
        <p:sp>
          <p:nvSpPr>
            <p:cNvPr id="15" name="矩形 14"/>
            <p:cNvSpPr/>
            <p:nvPr/>
          </p:nvSpPr>
          <p:spPr>
            <a:xfrm>
              <a:off x="2709383" y="1563637"/>
              <a:ext cx="2177593" cy="2265033"/>
            </a:xfrm>
            <a:prstGeom prst="rect">
              <a:avLst/>
            </a:prstGeom>
            <a:solidFill>
              <a:srgbClr val="C00000"/>
            </a:soli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schemeClr val="accent1"/>
                </a:solidFill>
              </a:endParaRPr>
            </a:p>
          </p:txBody>
        </p:sp>
        <p:sp>
          <p:nvSpPr>
            <p:cNvPr id="16" name="矩形 15"/>
            <p:cNvSpPr/>
            <p:nvPr/>
          </p:nvSpPr>
          <p:spPr>
            <a:xfrm>
              <a:off x="2824677" y="2382180"/>
              <a:ext cx="1947005" cy="1281120"/>
            </a:xfrm>
            <a:prstGeom prst="rect">
              <a:avLst/>
            </a:prstGeom>
          </p:spPr>
          <p:txBody>
            <a:bodyPr wrap="square">
              <a:spAutoFit/>
            </a:bodyPr>
            <a:lstStyle/>
            <a:p>
              <a:pPr algn="ctr">
                <a:lnSpc>
                  <a:spcPct val="150000"/>
                </a:lnSpc>
              </a:pPr>
              <a:r>
                <a:rPr kumimoji="1"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毛泽东思想基本形成</a:t>
              </a:r>
              <a:endParaRPr kumimoji="1"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kumimoji="1"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遵义会议确立以毛泽东在中共中央的领导地位</a:t>
              </a:r>
              <a:r>
                <a:rPr kumimoji="1"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是中共历史上一个生死攸关的转折点</a:t>
              </a:r>
              <a:r>
                <a:rPr kumimoji="1"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标志着中国共产党从幼稚走向成熟。</a:t>
              </a:r>
            </a:p>
          </p:txBody>
        </p:sp>
        <p:sp>
          <p:nvSpPr>
            <p:cNvPr id="17" name="矩形 16"/>
            <p:cNvSpPr/>
            <p:nvPr/>
          </p:nvSpPr>
          <p:spPr>
            <a:xfrm>
              <a:off x="3059728" y="1792908"/>
              <a:ext cx="1440160" cy="360000"/>
            </a:xfrm>
            <a:prstGeom prst="rect">
              <a:avLst/>
            </a:prstGeom>
            <a:solidFill>
              <a:schemeClr val="bg1"/>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1935</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p>
          </p:txBody>
        </p:sp>
      </p:grpSp>
      <p:grpSp>
        <p:nvGrpSpPr>
          <p:cNvPr id="18" name="组合 26"/>
          <p:cNvGrpSpPr/>
          <p:nvPr/>
        </p:nvGrpSpPr>
        <p:grpSpPr>
          <a:xfrm>
            <a:off x="7801141" y="1791176"/>
            <a:ext cx="3152262" cy="3185558"/>
            <a:chOff x="2709383" y="1563637"/>
            <a:chExt cx="2177593" cy="2265033"/>
          </a:xfrm>
        </p:grpSpPr>
        <p:sp>
          <p:nvSpPr>
            <p:cNvPr id="19" name="矩形 18"/>
            <p:cNvSpPr/>
            <p:nvPr/>
          </p:nvSpPr>
          <p:spPr>
            <a:xfrm>
              <a:off x="2709383" y="1563637"/>
              <a:ext cx="2177593" cy="2265033"/>
            </a:xfrm>
            <a:prstGeom prst="rect">
              <a:avLst/>
            </a:prstGeom>
            <a:solidFill>
              <a:srgbClr val="C00000"/>
            </a:soli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schemeClr val="accent1"/>
                </a:solidFill>
              </a:endParaRPr>
            </a:p>
          </p:txBody>
        </p:sp>
        <p:sp>
          <p:nvSpPr>
            <p:cNvPr id="20" name="矩形 19"/>
            <p:cNvSpPr/>
            <p:nvPr/>
          </p:nvSpPr>
          <p:spPr>
            <a:xfrm>
              <a:off x="2862179" y="2382180"/>
              <a:ext cx="1872000" cy="1281120"/>
            </a:xfrm>
            <a:prstGeom prst="rect">
              <a:avLst/>
            </a:prstGeom>
          </p:spPr>
          <p:txBody>
            <a:bodyPr wrap="square">
              <a:spAutoFit/>
            </a:bodyPr>
            <a:lstStyle/>
            <a:p>
              <a:pPr algn="ctr">
                <a:lnSpc>
                  <a:spcPct val="150000"/>
                </a:lnSpc>
              </a:pPr>
              <a:r>
                <a:rPr kumimoji="1"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邓小平理论成形</a:t>
              </a:r>
              <a:endParaRPr kumimoji="1"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kumimoji="1"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南方谈话标志着中国特色社会主义理论体系基本成形。</a:t>
              </a:r>
              <a:r>
                <a:rPr kumimoji="1"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即邓小平理论，三个代表重要思想和科学发展观等</a:t>
              </a:r>
              <a:r>
                <a:rPr kumimoji="1"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kumimoji="1"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nvSpPr>
          <p:spPr>
            <a:xfrm>
              <a:off x="3059728" y="1792908"/>
              <a:ext cx="1440160" cy="360000"/>
            </a:xfrm>
            <a:prstGeom prst="rect">
              <a:avLst/>
            </a:prstGeom>
            <a:solidFill>
              <a:schemeClr val="bg1"/>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1992</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p>
          </p:txBody>
        </p:sp>
      </p:grpSp>
      <p:grpSp>
        <p:nvGrpSpPr>
          <p:cNvPr id="22" name="组 21"/>
          <p:cNvGrpSpPr/>
          <p:nvPr/>
        </p:nvGrpSpPr>
        <p:grpSpPr>
          <a:xfrm>
            <a:off x="329783" y="308873"/>
            <a:ext cx="4645375" cy="604467"/>
            <a:chOff x="4483635" y="-255945"/>
            <a:chExt cx="4645375" cy="604467"/>
          </a:xfrm>
        </p:grpSpPr>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635" y="-255945"/>
              <a:ext cx="583040" cy="604467"/>
            </a:xfrm>
            <a:prstGeom prst="rect">
              <a:avLst/>
            </a:prstGeom>
          </p:spPr>
        </p:pic>
        <p:sp>
          <p:nvSpPr>
            <p:cNvPr id="24" name="矩形 23"/>
            <p:cNvSpPr/>
            <p:nvPr/>
          </p:nvSpPr>
          <p:spPr>
            <a:xfrm>
              <a:off x="5066675" y="-177188"/>
              <a:ext cx="4062335" cy="45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党史发展脉络及学习意义</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29783" y="308873"/>
            <a:ext cx="4645375" cy="604467"/>
            <a:chOff x="4483635" y="-255945"/>
            <a:chExt cx="4645375" cy="604467"/>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635" y="-255945"/>
              <a:ext cx="583040" cy="604467"/>
            </a:xfrm>
            <a:prstGeom prst="rect">
              <a:avLst/>
            </a:prstGeom>
          </p:spPr>
        </p:pic>
        <p:sp>
          <p:nvSpPr>
            <p:cNvPr id="4" name="矩形 3"/>
            <p:cNvSpPr/>
            <p:nvPr/>
          </p:nvSpPr>
          <p:spPr>
            <a:xfrm>
              <a:off x="5066675" y="-177188"/>
              <a:ext cx="4062335" cy="45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党史发展脉络及学习意义</a:t>
              </a:r>
            </a:p>
          </p:txBody>
        </p:sp>
      </p:grpSp>
      <p:grpSp>
        <p:nvGrpSpPr>
          <p:cNvPr id="5" name="组 4"/>
          <p:cNvGrpSpPr/>
          <p:nvPr/>
        </p:nvGrpSpPr>
        <p:grpSpPr>
          <a:xfrm>
            <a:off x="329783" y="1514004"/>
            <a:ext cx="3680874" cy="4317170"/>
            <a:chOff x="449697" y="1499014"/>
            <a:chExt cx="3980677" cy="4317170"/>
          </a:xfrm>
        </p:grpSpPr>
        <p:grpSp>
          <p:nvGrpSpPr>
            <p:cNvPr id="6" name="组 5"/>
            <p:cNvGrpSpPr/>
            <p:nvPr/>
          </p:nvGrpSpPr>
          <p:grpSpPr>
            <a:xfrm>
              <a:off x="449698" y="2143594"/>
              <a:ext cx="3980676" cy="3672590"/>
              <a:chOff x="119917" y="2203555"/>
              <a:chExt cx="3980676" cy="3672590"/>
            </a:xfrm>
          </p:grpSpPr>
          <p:sp>
            <p:nvSpPr>
              <p:cNvPr id="8" name="矩形 7"/>
              <p:cNvSpPr/>
              <p:nvPr/>
            </p:nvSpPr>
            <p:spPr>
              <a:xfrm>
                <a:off x="119917" y="2203555"/>
                <a:ext cx="3980676" cy="3672590"/>
              </a:xfrm>
              <a:prstGeom prst="rect">
                <a:avLst/>
              </a:prstGeom>
              <a:noFill/>
              <a:ln>
                <a:solidFill>
                  <a:srgbClr val="9E2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p:cNvSpPr txBox="1"/>
              <p:nvPr/>
            </p:nvSpPr>
            <p:spPr>
              <a:xfrm>
                <a:off x="314786" y="2390409"/>
                <a:ext cx="3590936" cy="3108543"/>
              </a:xfrm>
              <a:prstGeom prst="rect">
                <a:avLst/>
              </a:prstGeom>
              <a:noFill/>
            </p:spPr>
            <p:txBody>
              <a:bodyPr wrap="square" rtlCol="0">
                <a:spAutoFit/>
              </a:bodyPr>
              <a:lstStyle/>
              <a:p>
                <a:pPr>
                  <a:lnSpc>
                    <a:spcPct val="200000"/>
                  </a:lnSpc>
                </a:pP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历史选择了中国共产党，这不是一句空话。</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1840</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年鸦片战争后</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中国尝试过许多救亡图存之路，从太平天国、戊戌变法到辛亥革命</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从旧式农民起义到资产阶级改良运动</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最后都走不通，只有中国共产党领导的革命事业成功了。说明中国共产党代表了人民的意愿和心声，顺  应了历史的规律。</a:t>
                </a:r>
              </a:p>
            </p:txBody>
          </p:sp>
        </p:grpSp>
        <p:sp>
          <p:nvSpPr>
            <p:cNvPr id="7" name="矩形 6"/>
            <p:cNvSpPr/>
            <p:nvPr/>
          </p:nvSpPr>
          <p:spPr>
            <a:xfrm>
              <a:off x="449697" y="1499014"/>
              <a:ext cx="3980677" cy="644579"/>
            </a:xfrm>
            <a:prstGeom prst="rect">
              <a:avLst/>
            </a:prstGeom>
            <a:solidFill>
              <a:srgbClr val="C00000"/>
            </a:solidFill>
            <a:ln>
              <a:solidFill>
                <a:srgbClr val="9E2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a:latin typeface="Avenir Medium" charset="0"/>
                  <a:ea typeface="Avenir Medium" charset="0"/>
                  <a:cs typeface="Avenir Medium" charset="0"/>
                </a:rPr>
                <a:t>1919.5——1949.10</a:t>
              </a:r>
              <a:endParaRPr kumimoji="1" lang="zh-CN" altLang="en-US" dirty="0">
                <a:latin typeface="Avenir Medium" charset="0"/>
                <a:ea typeface="Avenir Medium" charset="0"/>
                <a:cs typeface="Avenir Medium" charset="0"/>
              </a:endParaRPr>
            </a:p>
          </p:txBody>
        </p:sp>
      </p:grpSp>
      <p:grpSp>
        <p:nvGrpSpPr>
          <p:cNvPr id="10" name="组 9"/>
          <p:cNvGrpSpPr/>
          <p:nvPr/>
        </p:nvGrpSpPr>
        <p:grpSpPr>
          <a:xfrm>
            <a:off x="4190850" y="1514004"/>
            <a:ext cx="3680874" cy="4370864"/>
            <a:chOff x="449697" y="1499014"/>
            <a:chExt cx="3980677" cy="4370864"/>
          </a:xfrm>
        </p:grpSpPr>
        <p:grpSp>
          <p:nvGrpSpPr>
            <p:cNvPr id="11" name="组 10"/>
            <p:cNvGrpSpPr/>
            <p:nvPr/>
          </p:nvGrpSpPr>
          <p:grpSpPr>
            <a:xfrm>
              <a:off x="449698" y="2143594"/>
              <a:ext cx="3980676" cy="3726284"/>
              <a:chOff x="119917" y="2203555"/>
              <a:chExt cx="3980676" cy="3726284"/>
            </a:xfrm>
          </p:grpSpPr>
          <p:sp>
            <p:nvSpPr>
              <p:cNvPr id="13" name="矩形 12"/>
              <p:cNvSpPr/>
              <p:nvPr/>
            </p:nvSpPr>
            <p:spPr>
              <a:xfrm>
                <a:off x="119917" y="2203555"/>
                <a:ext cx="3980676" cy="3672590"/>
              </a:xfrm>
              <a:prstGeom prst="rect">
                <a:avLst/>
              </a:prstGeom>
              <a:noFill/>
              <a:ln>
                <a:solidFill>
                  <a:srgbClr val="9E2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p:cNvSpPr txBox="1"/>
              <p:nvPr/>
            </p:nvSpPr>
            <p:spPr>
              <a:xfrm>
                <a:off x="314787" y="2390409"/>
                <a:ext cx="3590936" cy="3539430"/>
              </a:xfrm>
              <a:prstGeom prst="rect">
                <a:avLst/>
              </a:prstGeom>
              <a:noFill/>
            </p:spPr>
            <p:txBody>
              <a:bodyPr wrap="square" rtlCol="0">
                <a:spAutoFit/>
              </a:bodyPr>
              <a:lstStyle/>
              <a:p>
                <a:pPr>
                  <a:lnSpc>
                    <a:spcPct val="200000"/>
                  </a:lnSpc>
                </a:pP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旧中国留下了一个经济凋敝、百废待兴的烂摊子。中国共产党顶住各种压力</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领导中国人民，自力更生</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艰苦奋斗</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使中国从一一个落后的农业国发展成具备独立、完整的工业体系的国家。这说明尽管社会主义道路是前无古人</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充满着探索和艰辛，中国共产党有能力带领中国人  民建设好新中国。</a:t>
                </a:r>
              </a:p>
            </p:txBody>
          </p:sp>
        </p:grpSp>
        <p:sp>
          <p:nvSpPr>
            <p:cNvPr id="12" name="矩形 11"/>
            <p:cNvSpPr/>
            <p:nvPr/>
          </p:nvSpPr>
          <p:spPr>
            <a:xfrm>
              <a:off x="449697" y="1499014"/>
              <a:ext cx="3980677" cy="644579"/>
            </a:xfrm>
            <a:prstGeom prst="rect">
              <a:avLst/>
            </a:prstGeom>
            <a:solidFill>
              <a:srgbClr val="C00000"/>
            </a:solidFill>
            <a:ln>
              <a:solidFill>
                <a:srgbClr val="9E2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latin typeface="Avenir Medium" charset="0"/>
                  <a:ea typeface="Avenir Medium" charset="0"/>
                  <a:cs typeface="Avenir Medium" charset="0"/>
                </a:rPr>
                <a:t>1949.10——1978.12</a:t>
              </a:r>
              <a:endParaRPr kumimoji="1" lang="zh-CN" altLang="en-US" dirty="0">
                <a:latin typeface="Avenir Medium" charset="0"/>
                <a:ea typeface="Avenir Medium" charset="0"/>
                <a:cs typeface="Avenir Medium" charset="0"/>
              </a:endParaRPr>
            </a:p>
          </p:txBody>
        </p:sp>
      </p:grpSp>
      <p:grpSp>
        <p:nvGrpSpPr>
          <p:cNvPr id="15" name="组 14"/>
          <p:cNvGrpSpPr/>
          <p:nvPr/>
        </p:nvGrpSpPr>
        <p:grpSpPr>
          <a:xfrm>
            <a:off x="8051917" y="1514004"/>
            <a:ext cx="3680874" cy="4370864"/>
            <a:chOff x="449697" y="1499014"/>
            <a:chExt cx="3980677" cy="4370864"/>
          </a:xfrm>
        </p:grpSpPr>
        <p:grpSp>
          <p:nvGrpSpPr>
            <p:cNvPr id="16" name="组 15"/>
            <p:cNvGrpSpPr/>
            <p:nvPr/>
          </p:nvGrpSpPr>
          <p:grpSpPr>
            <a:xfrm>
              <a:off x="449698" y="2143594"/>
              <a:ext cx="3980676" cy="3726284"/>
              <a:chOff x="119917" y="2203555"/>
              <a:chExt cx="3980676" cy="3726284"/>
            </a:xfrm>
          </p:grpSpPr>
          <p:sp>
            <p:nvSpPr>
              <p:cNvPr id="18" name="矩形 17"/>
              <p:cNvSpPr/>
              <p:nvPr/>
            </p:nvSpPr>
            <p:spPr>
              <a:xfrm>
                <a:off x="119917" y="2203555"/>
                <a:ext cx="3980676" cy="3672590"/>
              </a:xfrm>
              <a:prstGeom prst="rect">
                <a:avLst/>
              </a:prstGeom>
              <a:noFill/>
              <a:ln>
                <a:solidFill>
                  <a:srgbClr val="9E2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p:cNvSpPr txBox="1"/>
              <p:nvPr/>
            </p:nvSpPr>
            <p:spPr>
              <a:xfrm>
                <a:off x="314787" y="2390409"/>
                <a:ext cx="3590936" cy="3539430"/>
              </a:xfrm>
              <a:prstGeom prst="rect">
                <a:avLst/>
              </a:prstGeom>
              <a:noFill/>
            </p:spPr>
            <p:txBody>
              <a:bodyPr wrap="square" rtlCol="0">
                <a:spAutoFit/>
              </a:bodyPr>
              <a:lstStyle/>
              <a:p>
                <a:pPr>
                  <a:lnSpc>
                    <a:spcPct val="200000"/>
                  </a:lnSpc>
                </a:pP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中国要发展、生活要小康</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就要回答好什么是社会主义</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怎样建设社会主义的问题。</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2017</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 </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我国经济总量超过</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82.7</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万亿元人民币</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排名世界第二</a:t>
                </a:r>
                <a:r>
                  <a:rPr kumimoji="1"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C,</a:t>
                </a:r>
                <a:r>
                  <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人民生活实现了从贫困到温饱再到总体小康的跨越。这就告诉我们，中国共产党成功开创了中国特色社会主义的伟大道路，从理论和实践上解决和回答了这个重  大课题。</a:t>
                </a:r>
              </a:p>
            </p:txBody>
          </p:sp>
        </p:grpSp>
        <p:sp>
          <p:nvSpPr>
            <p:cNvPr id="17" name="矩形 16"/>
            <p:cNvSpPr/>
            <p:nvPr/>
          </p:nvSpPr>
          <p:spPr>
            <a:xfrm>
              <a:off x="449697" y="1499014"/>
              <a:ext cx="3980677" cy="644579"/>
            </a:xfrm>
            <a:prstGeom prst="rect">
              <a:avLst/>
            </a:prstGeom>
            <a:solidFill>
              <a:srgbClr val="C00000"/>
            </a:solidFill>
            <a:ln>
              <a:solidFill>
                <a:srgbClr val="9E2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latin typeface="Avenir Medium" charset="0"/>
                  <a:ea typeface="Avenir Medium" charset="0"/>
                  <a:cs typeface="Avenir Medium" charset="0"/>
                </a:rPr>
                <a:t>1978.12——</a:t>
              </a:r>
              <a:r>
                <a:rPr kumimoji="1" lang="zh-CN" altLang="en-US" dirty="0">
                  <a:latin typeface="微软雅黑 Light" panose="020B0502040204020203" charset="-122"/>
                  <a:ea typeface="微软雅黑 Light" panose="020B0502040204020203" charset="-122"/>
                  <a:cs typeface="微软雅黑 Light" panose="020B0502040204020203" charset="-122"/>
                </a:rPr>
                <a:t>至今</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969238" y="1881626"/>
            <a:ext cx="3101811" cy="1925875"/>
            <a:chOff x="4877086" y="1002142"/>
            <a:chExt cx="2437824" cy="1513614"/>
          </a:xfrm>
        </p:grpSpPr>
        <p:grpSp>
          <p:nvGrpSpPr>
            <p:cNvPr id="3" name="组合 18"/>
            <p:cNvGrpSpPr/>
            <p:nvPr/>
          </p:nvGrpSpPr>
          <p:grpSpPr>
            <a:xfrm>
              <a:off x="4877086" y="1002142"/>
              <a:ext cx="2437824" cy="1513614"/>
              <a:chOff x="749490" y="1780093"/>
              <a:chExt cx="4179592" cy="2595056"/>
            </a:xfrm>
            <a:solidFill>
              <a:srgbClr val="C00000"/>
            </a:solidFill>
          </p:grpSpPr>
          <p:sp>
            <p:nvSpPr>
              <p:cNvPr id="5" name="Freeform 5"/>
              <p:cNvSpPr/>
              <p:nvPr/>
            </p:nvSpPr>
            <p:spPr bwMode="auto">
              <a:xfrm rot="391565">
                <a:off x="847620" y="1780093"/>
                <a:ext cx="4081462" cy="2565399"/>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dirty="0"/>
              </a:p>
            </p:txBody>
          </p:sp>
          <p:sp>
            <p:nvSpPr>
              <p:cNvPr id="6" name="Freeform 5"/>
              <p:cNvSpPr/>
              <p:nvPr/>
            </p:nvSpPr>
            <p:spPr bwMode="auto">
              <a:xfrm rot="208630">
                <a:off x="749490" y="1802892"/>
                <a:ext cx="4081462" cy="2565399"/>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dirty="0"/>
              </a:p>
            </p:txBody>
          </p:sp>
          <p:sp>
            <p:nvSpPr>
              <p:cNvPr id="7" name="Freeform 5"/>
              <p:cNvSpPr/>
              <p:nvPr/>
            </p:nvSpPr>
            <p:spPr bwMode="auto">
              <a:xfrm rot="21425701">
                <a:off x="798853" y="1809750"/>
                <a:ext cx="4081462" cy="2565399"/>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dirty="0"/>
              </a:p>
            </p:txBody>
          </p:sp>
        </p:grpSp>
        <p:sp>
          <p:nvSpPr>
            <p:cNvPr id="4" name="文本框 3"/>
            <p:cNvSpPr txBox="1"/>
            <p:nvPr/>
          </p:nvSpPr>
          <p:spPr>
            <a:xfrm>
              <a:off x="5700519" y="1433022"/>
              <a:ext cx="1175893" cy="725678"/>
            </a:xfrm>
            <a:prstGeom prst="rect">
              <a:avLst/>
            </a:prstGeom>
            <a:noFill/>
          </p:spPr>
          <p:txBody>
            <a:bodyPr wrap="square" rtlCol="0">
              <a:spAutoFit/>
            </a:bodyPr>
            <a:lstStyle/>
            <a:p>
              <a:r>
                <a:rPr lang="en-US" altLang="zh-CN" sz="5400" i="1" dirty="0">
                  <a:solidFill>
                    <a:schemeClr val="bg1"/>
                  </a:solidFill>
                  <a:latin typeface="Avenir Medium Oblique" charset="0"/>
                  <a:ea typeface="Avenir Medium Oblique" charset="0"/>
                  <a:cs typeface="Avenir Medium Oblique" charset="0"/>
                </a:rPr>
                <a:t>02</a:t>
              </a:r>
              <a:endParaRPr lang="zh-CN" altLang="en-US" sz="5400" i="1" dirty="0">
                <a:solidFill>
                  <a:schemeClr val="bg1"/>
                </a:solidFill>
                <a:latin typeface="Avenir Medium Oblique" charset="0"/>
                <a:ea typeface="Avenir Medium Oblique" charset="0"/>
                <a:cs typeface="Avenir Medium Oblique" charset="0"/>
              </a:endParaRPr>
            </a:p>
          </p:txBody>
        </p:sp>
      </p:gr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8822" y="724097"/>
            <a:ext cx="1604134" cy="1663087"/>
          </a:xfrm>
          <a:prstGeom prst="rect">
            <a:avLst/>
          </a:prstGeom>
        </p:spPr>
      </p:pic>
      <p:sp>
        <p:nvSpPr>
          <p:cNvPr id="9" name="矩形 8"/>
          <p:cNvSpPr/>
          <p:nvPr/>
        </p:nvSpPr>
        <p:spPr>
          <a:xfrm>
            <a:off x="4198822" y="2387184"/>
            <a:ext cx="5334922" cy="1564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4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新民主主义革命时期</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3040</Words>
  <Application>Microsoft Office PowerPoint</Application>
  <PresentationFormat>宽屏</PresentationFormat>
  <Paragraphs>109</Paragraphs>
  <Slides>24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Avenir Medium</vt:lpstr>
      <vt:lpstr>Avenir Medium Oblique</vt:lpstr>
      <vt:lpstr>DIN Mittelschrift Std</vt:lpstr>
      <vt:lpstr>微软雅黑</vt:lpstr>
      <vt:lpstr>微软雅黑 Light</vt:lpstr>
      <vt:lpstr>Arial</vt:lpstr>
      <vt:lpstr>Calibri</vt:lpstr>
      <vt:lpstr>Impact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95</cp:revision>
  <dcterms:created xsi:type="dcterms:W3CDTF">2017-08-18T03:02:00Z</dcterms:created>
  <dcterms:modified xsi:type="dcterms:W3CDTF">2021-01-06T08:47:10Z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