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70" r:id="rId2"/>
    <p:sldId id="269" r:id="rId3"/>
    <p:sldId id="273" r:id="rId4"/>
    <p:sldId id="277" r:id="rId5"/>
    <p:sldId id="281" r:id="rId6"/>
    <p:sldId id="282" r:id="rId7"/>
    <p:sldId id="285" r:id="rId8"/>
    <p:sldId id="283" r:id="rId9"/>
    <p:sldId id="300" r:id="rId10"/>
    <p:sldId id="289" r:id="rId11"/>
    <p:sldId id="286" r:id="rId12"/>
    <p:sldId id="287" r:id="rId13"/>
    <p:sldId id="288" r:id="rId14"/>
    <p:sldId id="301" r:id="rId15"/>
    <p:sldId id="290" r:id="rId16"/>
    <p:sldId id="294" r:id="rId17"/>
    <p:sldId id="293" r:id="rId18"/>
    <p:sldId id="292" r:id="rId19"/>
    <p:sldId id="302" r:id="rId20"/>
    <p:sldId id="295" r:id="rId21"/>
    <p:sldId id="296" r:id="rId22"/>
    <p:sldId id="297" r:id="rId23"/>
    <p:sldId id="303" r:id="rId24"/>
    <p:sldId id="298" r:id="rId25"/>
    <p:sldId id="28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F2E"/>
    <a:srgbClr val="D57C79"/>
    <a:srgbClr val="E7AF22"/>
    <a:srgbClr val="FFF5DF"/>
    <a:srgbClr val="FFACA3"/>
    <a:srgbClr val="986A4C"/>
    <a:srgbClr val="EBB82B"/>
    <a:srgbClr val="FFEBE6"/>
    <a:srgbClr val="FD655D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B1B2E-22EA-4F8E-B80B-0F67F450718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78FA6-3B92-4746-B2FC-B916E7753C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78FA6-3B92-4746-B2FC-B916E7753C4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1" y="0"/>
            <a:ext cx="1222474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52" y="-300150"/>
            <a:ext cx="1936435" cy="27384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09" y="-151557"/>
            <a:ext cx="1147613" cy="1622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64491" y="-151557"/>
            <a:ext cx="1147613" cy="162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2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52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44000" decel="5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752" y="-300150"/>
            <a:ext cx="1936435" cy="27384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09" y="-151557"/>
            <a:ext cx="1147613" cy="1622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64491" y="-151557"/>
            <a:ext cx="1147613" cy="162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48000" de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34"/>
            <a:ext cx="12215887" cy="68577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接连接符 15"/>
          <p:cNvCxnSpPr/>
          <p:nvPr userDrawn="1"/>
        </p:nvCxnSpPr>
        <p:spPr>
          <a:xfrm>
            <a:off x="264011" y="1195554"/>
            <a:ext cx="11649315" cy="0"/>
          </a:xfrm>
          <a:prstGeom prst="line">
            <a:avLst/>
          </a:prstGeom>
          <a:ln w="28575">
            <a:solidFill>
              <a:srgbClr val="EBB82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F:\桌面\党政机关\素材\长城\矢量长城\线稿长城3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/>
          <a:stretch>
            <a:fillRect/>
          </a:stretch>
        </p:blipFill>
        <p:spPr bwMode="auto">
          <a:xfrm flipH="1">
            <a:off x="7876902" y="387852"/>
            <a:ext cx="3310542" cy="80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 userDrawn="1"/>
        </p:nvGrpSpPr>
        <p:grpSpPr>
          <a:xfrm>
            <a:off x="-310555" y="-652365"/>
            <a:ext cx="2455088" cy="2132273"/>
            <a:chOff x="-310555" y="-652365"/>
            <a:chExt cx="2455088" cy="2132273"/>
          </a:xfrm>
        </p:grpSpPr>
        <p:pic>
          <p:nvPicPr>
            <p:cNvPr id="14" name="图片 6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94" y="157194"/>
              <a:ext cx="1001990" cy="1038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7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8" t="10869" r="15817" b="21715"/>
            <a:stretch>
              <a:fillRect/>
            </a:stretch>
          </p:blipFill>
          <p:spPr bwMode="auto">
            <a:xfrm>
              <a:off x="-310555" y="-652365"/>
              <a:ext cx="2455088" cy="213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 descr="F:\桌面\党政机关\素材\长城\矢量长城\线稿长城116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3" r="40724"/>
          <a:stretch>
            <a:fillRect/>
          </a:stretch>
        </p:blipFill>
        <p:spPr bwMode="auto">
          <a:xfrm>
            <a:off x="10961126" y="240770"/>
            <a:ext cx="866401" cy="9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2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2" y="5872582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4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68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76.png"/><Relationship Id="rId2" Type="http://schemas.openxmlformats.org/officeDocument/2006/relationships/tags" Target="../tags/tag5.xml"/><Relationship Id="rId16" Type="http://schemas.openxmlformats.org/officeDocument/2006/relationships/image" Target="../media/image1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notesSlide" Target="../notesSlides/notesSlide22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5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1" y="4044871"/>
            <a:ext cx="1334826" cy="2799879"/>
          </a:xfrm>
          <a:prstGeom prst="rect">
            <a:avLst/>
          </a:prstGeom>
        </p:spPr>
      </p:pic>
      <p:pic>
        <p:nvPicPr>
          <p:cNvPr id="7" name="Picture 2" descr="F:\桌面\党政机关\素材\长城\矢量长城\线稿长城3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>
            <a:fillRect/>
          </a:stretch>
        </p:blipFill>
        <p:spPr bwMode="auto">
          <a:xfrm>
            <a:off x="794633" y="5559700"/>
            <a:ext cx="2733701" cy="11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桌面\党政机关\素材\长城\矢量长城\线稿长城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154" y="5642352"/>
            <a:ext cx="5529965" cy="12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桌面\党政机关\素材\长城\矢量长城\Nipic_20180988_20150909113802527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5533" y="4719825"/>
            <a:ext cx="1982762" cy="212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1673154" y="1054836"/>
            <a:ext cx="32952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gradFill>
                  <a:gsLst>
                    <a:gs pos="0">
                      <a:srgbClr val="FA0000">
                        <a:alpha val="94000"/>
                        <a:lumMod val="90000"/>
                        <a:lumOff val="10000"/>
                      </a:srgbClr>
                    </a:gs>
                    <a:gs pos="50000">
                      <a:srgbClr val="FD655D"/>
                    </a:gs>
                    <a:gs pos="100000">
                      <a:srgbClr val="FFEBE6"/>
                    </a:gs>
                  </a:gsLst>
                  <a:lin ang="5400000" scaled="1"/>
                </a:gradFill>
                <a:latin typeface="默陌老屋手迹" panose="02000603000000000000" pitchFamily="2" charset="-122"/>
                <a:ea typeface="默陌老屋手迹" panose="02000603000000000000" pitchFamily="2" charset="-122"/>
              </a:rPr>
              <a:t>峥</a:t>
            </a:r>
            <a:endParaRPr lang="en-US" altLang="zh-CN" sz="11500" dirty="0">
              <a:gradFill>
                <a:gsLst>
                  <a:gs pos="0">
                    <a:srgbClr val="FA0000">
                      <a:alpha val="94000"/>
                      <a:lumMod val="90000"/>
                      <a:lumOff val="10000"/>
                    </a:srgbClr>
                  </a:gs>
                  <a:gs pos="50000">
                    <a:srgbClr val="FD655D"/>
                  </a:gs>
                  <a:gs pos="100000">
                    <a:srgbClr val="FFEBE6"/>
                  </a:gs>
                </a:gsLst>
                <a:lin ang="5400000" scaled="1"/>
              </a:gradFill>
              <a:latin typeface="默陌老屋手迹" panose="02000603000000000000" pitchFamily="2" charset="-122"/>
              <a:ea typeface="默陌老屋手迹" panose="02000603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85328" y="442171"/>
            <a:ext cx="346761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gradFill>
                  <a:gsLst>
                    <a:gs pos="0">
                      <a:srgbClr val="FA0000">
                        <a:alpha val="94000"/>
                        <a:lumMod val="90000"/>
                        <a:lumOff val="10000"/>
                      </a:srgbClr>
                    </a:gs>
                    <a:gs pos="50000">
                      <a:srgbClr val="FD655D"/>
                    </a:gs>
                    <a:gs pos="100000">
                      <a:srgbClr val="FFEBE6"/>
                    </a:gs>
                  </a:gsLst>
                  <a:lin ang="5400000" scaled="1"/>
                </a:gradFill>
                <a:latin typeface="默陌老屋手迹" panose="02000603000000000000" pitchFamily="2" charset="-122"/>
                <a:ea typeface="默陌老屋手迹" panose="02000603000000000000" pitchFamily="2" charset="-122"/>
              </a:rPr>
              <a:t>与国</a:t>
            </a:r>
            <a:endParaRPr lang="en-US" altLang="zh-CN" sz="8000" dirty="0">
              <a:gradFill>
                <a:gsLst>
                  <a:gs pos="0">
                    <a:srgbClr val="FA0000">
                      <a:alpha val="94000"/>
                      <a:lumMod val="90000"/>
                      <a:lumOff val="10000"/>
                    </a:srgbClr>
                  </a:gs>
                  <a:gs pos="50000">
                    <a:srgbClr val="FD655D"/>
                  </a:gs>
                  <a:gs pos="100000">
                    <a:srgbClr val="FFEBE6"/>
                  </a:gs>
                </a:gsLst>
                <a:lin ang="5400000" scaled="1"/>
              </a:gradFill>
              <a:latin typeface="默陌老屋手迹" panose="02000603000000000000" pitchFamily="2" charset="-122"/>
              <a:ea typeface="默陌老屋手迹" panose="02000603000000000000" pitchFamily="2" charset="-122"/>
            </a:endParaRPr>
          </a:p>
          <a:p>
            <a:r>
              <a:rPr lang="en-US" altLang="zh-CN" sz="8000" dirty="0">
                <a:gradFill>
                  <a:gsLst>
                    <a:gs pos="0">
                      <a:srgbClr val="FA0000">
                        <a:alpha val="94000"/>
                        <a:lumMod val="90000"/>
                        <a:lumOff val="10000"/>
                      </a:srgbClr>
                    </a:gs>
                    <a:gs pos="50000">
                      <a:srgbClr val="FD655D"/>
                    </a:gs>
                    <a:gs pos="100000">
                      <a:srgbClr val="FFEBE6"/>
                    </a:gs>
                  </a:gsLst>
                  <a:lin ang="5400000" scaled="1"/>
                </a:gradFill>
                <a:latin typeface="默陌老屋手迹" panose="02000603000000000000" pitchFamily="2" charset="-122"/>
                <a:ea typeface="默陌老屋手迹" panose="02000603000000000000" pitchFamily="2" charset="-122"/>
              </a:rPr>
              <a:t>    </a:t>
            </a:r>
            <a:r>
              <a:rPr lang="zh-CN" altLang="en-US" sz="8000" dirty="0">
                <a:gradFill>
                  <a:gsLst>
                    <a:gs pos="0">
                      <a:srgbClr val="FA0000">
                        <a:alpha val="94000"/>
                        <a:lumMod val="90000"/>
                        <a:lumOff val="10000"/>
                      </a:srgbClr>
                    </a:gs>
                    <a:gs pos="50000">
                      <a:srgbClr val="FD655D"/>
                    </a:gs>
                    <a:gs pos="100000">
                      <a:srgbClr val="FFEBE6"/>
                    </a:gs>
                  </a:gsLst>
                  <a:lin ang="5400000" scaled="1"/>
                </a:gradFill>
                <a:latin typeface="默陌老屋手迹" panose="02000603000000000000" pitchFamily="2" charset="-122"/>
                <a:ea typeface="默陌老屋手迹" panose="02000603000000000000" pitchFamily="2" charset="-122"/>
              </a:rPr>
              <a:t>同梦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47782" y="5260144"/>
            <a:ext cx="428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☆热烈庆祝中华人民共和国成立</a:t>
            </a:r>
            <a:r>
              <a:rPr lang="en-US" altLang="zh-CN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周年☆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853062" y="817420"/>
            <a:ext cx="1163247" cy="9305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9017" y="2322084"/>
            <a:ext cx="794584" cy="90114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736688" y="2120553"/>
            <a:ext cx="32952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gradFill>
                  <a:gsLst>
                    <a:gs pos="0">
                      <a:srgbClr val="FA0000">
                        <a:alpha val="94000"/>
                        <a:lumMod val="90000"/>
                        <a:lumOff val="10000"/>
                      </a:srgbClr>
                    </a:gs>
                    <a:gs pos="50000">
                      <a:srgbClr val="FD655D"/>
                    </a:gs>
                    <a:gs pos="100000">
                      <a:srgbClr val="FFEBE6"/>
                    </a:gs>
                  </a:gsLst>
                  <a:lin ang="5400000" scaled="1"/>
                </a:gradFill>
                <a:latin typeface="默陌老屋手迹" panose="02000603000000000000" pitchFamily="2" charset="-122"/>
                <a:ea typeface="默陌老屋手迹" panose="02000603000000000000" pitchFamily="2" charset="-122"/>
              </a:rPr>
              <a:t>嵘</a:t>
            </a:r>
            <a:endParaRPr lang="en-US" altLang="zh-CN" sz="11500" dirty="0">
              <a:gradFill>
                <a:gsLst>
                  <a:gs pos="0">
                    <a:srgbClr val="FA0000">
                      <a:alpha val="94000"/>
                      <a:lumMod val="90000"/>
                      <a:lumOff val="10000"/>
                    </a:srgbClr>
                  </a:gs>
                  <a:gs pos="50000">
                    <a:srgbClr val="FD655D"/>
                  </a:gs>
                  <a:gs pos="100000">
                    <a:srgbClr val="FFEBE6"/>
                  </a:gs>
                </a:gsLst>
                <a:lin ang="5400000" scaled="1"/>
              </a:gradFill>
              <a:latin typeface="默陌老屋手迹" panose="02000603000000000000" pitchFamily="2" charset="-122"/>
              <a:ea typeface="默陌老屋手迹" panose="02000603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4" r="1026" b="29661"/>
          <a:stretch>
            <a:fillRect/>
          </a:stretch>
        </p:blipFill>
        <p:spPr>
          <a:xfrm>
            <a:off x="3399197" y="641614"/>
            <a:ext cx="5529880" cy="3625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accel="49000" decel="5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accel="49000" decel="5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598613"/>
            <a:ext cx="82089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430338"/>
            <a:ext cx="3167062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09" y="3334544"/>
            <a:ext cx="2768245" cy="184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235200" y="2496353"/>
            <a:ext cx="23129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识大体、有发展、有作为</a:t>
            </a:r>
            <a:endParaRPr lang="en-US" altLang="zh-CN" sz="24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88842" y="1742301"/>
            <a:ext cx="195877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我的祖国</a:t>
            </a:r>
            <a:endParaRPr lang="en-US" altLang="zh-CN" sz="3200" dirty="0">
              <a:solidFill>
                <a:schemeClr val="bg1"/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雄姿勃发</a:t>
            </a:r>
          </a:p>
        </p:txBody>
      </p:sp>
      <p:sp>
        <p:nvSpPr>
          <p:cNvPr id="11" name="矩形 10"/>
          <p:cNvSpPr/>
          <p:nvPr/>
        </p:nvSpPr>
        <p:spPr>
          <a:xfrm>
            <a:off x="8157429" y="2496353"/>
            <a:ext cx="160007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内强素质，外塑形象</a:t>
            </a:r>
          </a:p>
        </p:txBody>
      </p:sp>
      <p:pic>
        <p:nvPicPr>
          <p:cNvPr id="12" name="Picture 2" descr="F:\桌面\党政机关\素材\长城\矢量长城\Nipic_20180988_201509091138025270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8238" y="3984215"/>
            <a:ext cx="2388608" cy="25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桌面\党政机关\素材\长城\矢量长城\Nipic_20180988_201509091138025270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58" y="3984215"/>
            <a:ext cx="2388608" cy="25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年光辉历程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02" y="2079525"/>
            <a:ext cx="84963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1046379" y="3292318"/>
            <a:ext cx="336731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中国特色社会主义道路自信、理论自信、制度自信、文化自信</a:t>
            </a:r>
          </a:p>
          <a:p>
            <a:pPr algn="just">
              <a:lnSpc>
                <a:spcPct val="150000"/>
              </a:lnSpc>
              <a:defRPr/>
            </a:pPr>
            <a:endParaRPr lang="zh-CN" altLang="en-US" sz="24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05330" y="2079525"/>
            <a:ext cx="1979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四个自信</a:t>
            </a:r>
          </a:p>
        </p:txBody>
      </p:sp>
      <p:sp>
        <p:nvSpPr>
          <p:cNvPr id="25" name="矩形 24"/>
          <p:cNvSpPr/>
          <p:nvPr/>
        </p:nvSpPr>
        <p:spPr>
          <a:xfrm>
            <a:off x="5196349" y="2176283"/>
            <a:ext cx="1922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四个意识</a:t>
            </a:r>
          </a:p>
        </p:txBody>
      </p:sp>
      <p:sp>
        <p:nvSpPr>
          <p:cNvPr id="26" name="矩形 25"/>
          <p:cNvSpPr/>
          <p:nvPr/>
        </p:nvSpPr>
        <p:spPr>
          <a:xfrm>
            <a:off x="7833468" y="2281123"/>
            <a:ext cx="2166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两个维护</a:t>
            </a:r>
          </a:p>
        </p:txBody>
      </p:sp>
      <p:sp>
        <p:nvSpPr>
          <p:cNvPr id="28" name="矩形 27"/>
          <p:cNvSpPr/>
          <p:nvPr/>
        </p:nvSpPr>
        <p:spPr>
          <a:xfrm>
            <a:off x="4528652" y="3292318"/>
            <a:ext cx="24243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政治意识、大局意识、核心意识、看齐意识</a:t>
            </a:r>
          </a:p>
        </p:txBody>
      </p:sp>
      <p:sp>
        <p:nvSpPr>
          <p:cNvPr id="29" name="矩形 28"/>
          <p:cNvSpPr/>
          <p:nvPr/>
        </p:nvSpPr>
        <p:spPr>
          <a:xfrm>
            <a:off x="7164787" y="3292318"/>
            <a:ext cx="362820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维护习近平总书记在党中央和全党的核心地位；坚决维护党中央权威和集中统一领导</a:t>
            </a:r>
          </a:p>
        </p:txBody>
      </p:sp>
      <p:pic>
        <p:nvPicPr>
          <p:cNvPr id="30" name="图片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3" t="16783" r="13585" b="64571"/>
          <a:stretch>
            <a:fillRect/>
          </a:stretch>
        </p:blipFill>
        <p:spPr bwMode="auto">
          <a:xfrm rot="10800000" flipH="1">
            <a:off x="4436347" y="2893435"/>
            <a:ext cx="45719" cy="255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4" t="17733" r="13585" b="64571"/>
          <a:stretch>
            <a:fillRect/>
          </a:stretch>
        </p:blipFill>
        <p:spPr bwMode="auto">
          <a:xfrm rot="10800000" flipH="1">
            <a:off x="6988183" y="3023708"/>
            <a:ext cx="48299" cy="242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E:\我图PPT\00001PNG素材\01党委政府\立体五角星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7" y="1922480"/>
            <a:ext cx="1310362" cy="129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年光辉历程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7001">
            <a:off x="-1635692" y="860243"/>
            <a:ext cx="1820044" cy="176639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88431" y="1470005"/>
            <a:ext cx="1523980" cy="95339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59625" y="2423403"/>
            <a:ext cx="1338178" cy="978119"/>
          </a:xfrm>
          <a:prstGeom prst="rect">
            <a:avLst/>
          </a:prstGeom>
        </p:spPr>
      </p:pic>
      <p:pic>
        <p:nvPicPr>
          <p:cNvPr id="17" name="Picture 4" descr="E:\我图PPT\00001PNG素材\01党委政府\立体五角星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6307" y="1922480"/>
            <a:ext cx="1310362" cy="129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7071 0.04004 C 0.08542 0.04907 0.10743 0.05393 0.1306 0.05393 C 0.15704 0.05393 0.17813 0.04907 0.19284 0.04004 L 0.26368 3.33333E-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68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11941 -0.04005 C 0.14427 -0.04908 0.18138 -0.05394 0.22097 -0.05394 C 0.2655 -0.05394 0.30118 -0.04908 0.32605 -0.04005 L 0.44584 3.7037E-6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270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7305 0.10324 C 0.20899 0.12638 0.26328 0.13912 0.32006 0.13912 C 0.38464 0.13912 0.43659 0.12638 0.47253 0.10324 L 0.64597 4.07407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694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38" y="1923352"/>
            <a:ext cx="2839902" cy="263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17" y="1923352"/>
            <a:ext cx="3111381" cy="2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6940" y="1392835"/>
            <a:ext cx="2103439" cy="337185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8046" y="1392835"/>
            <a:ext cx="2103438" cy="337185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 rot="16200000">
            <a:off x="8508488" y="2135131"/>
            <a:ext cx="1600438" cy="22096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实现第一个百年目标</a:t>
            </a:r>
          </a:p>
        </p:txBody>
      </p:sp>
      <p:sp>
        <p:nvSpPr>
          <p:cNvPr id="25" name="矩形 24"/>
          <p:cNvSpPr/>
          <p:nvPr/>
        </p:nvSpPr>
        <p:spPr>
          <a:xfrm rot="16200000">
            <a:off x="2200642" y="2363067"/>
            <a:ext cx="1600438" cy="175377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全面建成</a:t>
            </a:r>
            <a:endParaRPr lang="en-US" altLang="zh-CN" sz="3200" b="1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小康社会</a:t>
            </a:r>
          </a:p>
        </p:txBody>
      </p:sp>
      <p:sp>
        <p:nvSpPr>
          <p:cNvPr id="26" name="矩形 25"/>
          <p:cNvSpPr/>
          <p:nvPr/>
        </p:nvSpPr>
        <p:spPr>
          <a:xfrm>
            <a:off x="1742638" y="5156590"/>
            <a:ext cx="9833113" cy="6001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我们要继续推进全面从严治党，继续推进党风廉政建设和反腐败斗争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21" y="2763258"/>
            <a:ext cx="1523980" cy="953398"/>
          </a:xfrm>
          <a:prstGeom prst="rect">
            <a:avLst/>
          </a:prstGeom>
        </p:spPr>
      </p:pic>
      <p:sp>
        <p:nvSpPr>
          <p:cNvPr id="30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年光辉历程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780333" y="5156590"/>
            <a:ext cx="9084065" cy="0"/>
          </a:xfrm>
          <a:prstGeom prst="line">
            <a:avLst/>
          </a:prstGeom>
          <a:ln w="28575">
            <a:solidFill>
              <a:srgbClr val="CC2F2E"/>
            </a:solidFill>
            <a:prstDash val="lgDash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22813 0.08519 C 0.27552 0.1044 0.34688 0.11482 0.42175 0.11482 C 0.5069 0.11482 0.57513 0.1044 0.62253 0.08519 L 0.85078 -3.7037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9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5912" y="1387973"/>
            <a:ext cx="184785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824540" y="2371272"/>
            <a:ext cx="17011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400" b="1" dirty="0">
                <a:solidFill>
                  <a:srgbClr val="8D372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STEP 1</a:t>
            </a:r>
            <a:endParaRPr lang="zh-CN" altLang="en-US" sz="4400" b="1" dirty="0">
              <a:solidFill>
                <a:srgbClr val="8D3728"/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6032500" y="2488110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032500" y="3331072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6032500" y="4142285"/>
            <a:ext cx="0" cy="439737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22975" y="4990010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838177" y="3237410"/>
            <a:ext cx="17011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400" b="1" dirty="0">
                <a:solidFill>
                  <a:srgbClr val="8D372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STEP 2</a:t>
            </a:r>
            <a:endParaRPr lang="zh-CN" altLang="en-US" sz="4400" b="1" dirty="0">
              <a:solidFill>
                <a:srgbClr val="8D3728"/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838177" y="4024710"/>
            <a:ext cx="17011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400" b="1" dirty="0">
                <a:solidFill>
                  <a:srgbClr val="8D372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STEP 3</a:t>
            </a:r>
            <a:endParaRPr lang="zh-CN" altLang="en-US" sz="4400" b="1" dirty="0">
              <a:solidFill>
                <a:srgbClr val="8D3728"/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2838177" y="4794151"/>
            <a:ext cx="17011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400" b="1" dirty="0">
                <a:solidFill>
                  <a:srgbClr val="8D3728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STEP 4</a:t>
            </a:r>
            <a:endParaRPr lang="zh-CN" altLang="en-US" sz="4400" b="1" dirty="0">
              <a:solidFill>
                <a:srgbClr val="8D3728"/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36636" y="2251335"/>
            <a:ext cx="1245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思想</a:t>
            </a:r>
          </a:p>
        </p:txBody>
      </p:sp>
      <p:sp>
        <p:nvSpPr>
          <p:cNvPr id="23" name="矩形 22"/>
          <p:cNvSpPr/>
          <p:nvPr/>
        </p:nvSpPr>
        <p:spPr>
          <a:xfrm>
            <a:off x="4936636" y="3126240"/>
            <a:ext cx="1245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作风</a:t>
            </a:r>
          </a:p>
        </p:txBody>
      </p:sp>
      <p:sp>
        <p:nvSpPr>
          <p:cNvPr id="24" name="矩形 23"/>
          <p:cNvSpPr/>
          <p:nvPr/>
        </p:nvSpPr>
        <p:spPr>
          <a:xfrm>
            <a:off x="4936636" y="3913144"/>
            <a:ext cx="1245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整治</a:t>
            </a:r>
          </a:p>
        </p:txBody>
      </p:sp>
      <p:sp>
        <p:nvSpPr>
          <p:cNvPr id="25" name="矩形 24"/>
          <p:cNvSpPr/>
          <p:nvPr/>
        </p:nvSpPr>
        <p:spPr>
          <a:xfrm>
            <a:off x="4936636" y="4794151"/>
            <a:ext cx="1245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责任</a:t>
            </a:r>
          </a:p>
        </p:txBody>
      </p:sp>
      <p:sp>
        <p:nvSpPr>
          <p:cNvPr id="26" name="矩形 25"/>
          <p:cNvSpPr/>
          <p:nvPr/>
        </p:nvSpPr>
        <p:spPr>
          <a:xfrm>
            <a:off x="6584875" y="2335973"/>
            <a:ext cx="43153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深入贯彻落实党的十九大精神</a:t>
            </a:r>
          </a:p>
        </p:txBody>
      </p:sp>
      <p:sp>
        <p:nvSpPr>
          <p:cNvPr id="27" name="矩形 26"/>
          <p:cNvSpPr/>
          <p:nvPr/>
        </p:nvSpPr>
        <p:spPr>
          <a:xfrm>
            <a:off x="6584875" y="3251652"/>
            <a:ext cx="59990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刹住“四风”作为巩固民心的重要途径</a:t>
            </a:r>
          </a:p>
        </p:txBody>
      </p:sp>
      <p:sp>
        <p:nvSpPr>
          <p:cNvPr id="28" name="矩形 27"/>
          <p:cNvSpPr/>
          <p:nvPr/>
        </p:nvSpPr>
        <p:spPr>
          <a:xfrm>
            <a:off x="6615620" y="4062071"/>
            <a:ext cx="35008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靶向治疗，精确惩治</a:t>
            </a:r>
          </a:p>
        </p:txBody>
      </p:sp>
      <p:sp>
        <p:nvSpPr>
          <p:cNvPr id="29" name="矩形 28"/>
          <p:cNvSpPr/>
          <p:nvPr/>
        </p:nvSpPr>
        <p:spPr>
          <a:xfrm>
            <a:off x="6584875" y="4910590"/>
            <a:ext cx="44459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强化主体责任，完善监督体系</a:t>
            </a:r>
          </a:p>
        </p:txBody>
      </p:sp>
      <p:pic>
        <p:nvPicPr>
          <p:cNvPr id="30" name="Picture 3" descr="F:\桌面\党政机关\素材\长城\矢量长城\线稿长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9" y="2141534"/>
            <a:ext cx="2342031" cy="453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年光辉历程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7"/>
          <p:cNvSpPr/>
          <p:nvPr/>
        </p:nvSpPr>
        <p:spPr>
          <a:xfrm flipH="1">
            <a:off x="4246696" y="2262267"/>
            <a:ext cx="3710609" cy="1364974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E7A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079164" y="2173356"/>
            <a:ext cx="3408314" cy="0"/>
          </a:xfrm>
          <a:prstGeom prst="line">
            <a:avLst/>
          </a:prstGeom>
          <a:ln>
            <a:solidFill>
              <a:srgbClr val="EBB82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721888" y="1115953"/>
            <a:ext cx="2994634" cy="2114807"/>
            <a:chOff x="1721888" y="1115953"/>
            <a:chExt cx="2994634" cy="211480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888" y="1115953"/>
              <a:ext cx="2994634" cy="211480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893485" y="1754435"/>
              <a:ext cx="6514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rgbClr val="C0000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3</a:t>
              </a:r>
              <a:endParaRPr lang="zh-CN" altLang="en-US" sz="6000" dirty="0">
                <a:solidFill>
                  <a:srgbClr val="C0000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4819539" y="2770098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年伟大奇迹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7001">
            <a:off x="-1191552" y="-325057"/>
            <a:ext cx="1820044" cy="17663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01019" y="1363465"/>
            <a:ext cx="1523980" cy="9533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0254" y="2185006"/>
            <a:ext cx="1338178" cy="97811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15537" y="1677491"/>
            <a:ext cx="1936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7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CHAPTER 3</a:t>
            </a:r>
            <a:endParaRPr lang="zh-CN" altLang="en-US" sz="3200" dirty="0">
              <a:solidFill>
                <a:schemeClr val="bg1">
                  <a:lumMod val="7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path" presetSubtype="0" accel="37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3472 L 0.17995 0.13426 C 0.21732 0.15671 0.27344 0.16968 0.33269 0.16968 C 0.39987 0.16968 0.45378 0.15671 0.49115 0.13426 L 0.67136 0.03472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68" y="67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4" presetClass="path" presetSubtype="0" accel="37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15222 -0.12245 C 0.18438 -0.14976 0.23164 -0.16365 0.28255 -0.16365 C 0.33985 -0.16365 0.38555 -0.14976 0.41745 -0.12245 L 0.57201 -4.07407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4" y="-81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4" presetClass="path" presetSubtype="0" accel="37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8281 -0.05625 C 0.22083 -0.06875 0.278 -0.07546 0.33815 -0.07546 C 0.40664 -0.07546 0.46133 -0.06875 0.49935 -0.05625 L 0.68294 -4.81481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41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Picture_1"/>
          <p:cNvSpPr/>
          <p:nvPr>
            <p:custDataLst>
              <p:tags r:id="rId1"/>
            </p:custDataLst>
          </p:nvPr>
        </p:nvSpPr>
        <p:spPr bwMode="auto">
          <a:xfrm>
            <a:off x="1812754" y="1663318"/>
            <a:ext cx="2310954" cy="2322611"/>
          </a:xfrm>
          <a:custGeom>
            <a:avLst/>
            <a:gdLst>
              <a:gd name="T0" fmla="*/ 1882859 w 3776618"/>
              <a:gd name="T1" fmla="*/ 1988613 h 3795764"/>
              <a:gd name="T2" fmla="*/ 2000073 w 3776618"/>
              <a:gd name="T3" fmla="*/ 2037126 h 3795764"/>
              <a:gd name="T4" fmla="*/ 2731969 w 3776618"/>
              <a:gd name="T5" fmla="*/ 2768624 h 3795764"/>
              <a:gd name="T6" fmla="*/ 2731969 w 3776618"/>
              <a:gd name="T7" fmla="*/ 3002905 h 3795764"/>
              <a:gd name="T8" fmla="*/ 1988315 w 3776618"/>
              <a:gd name="T9" fmla="*/ 3746159 h 3795764"/>
              <a:gd name="T10" fmla="*/ 1753908 w 3776618"/>
              <a:gd name="T11" fmla="*/ 3746159 h 3795764"/>
              <a:gd name="T12" fmla="*/ 1022011 w 3776618"/>
              <a:gd name="T13" fmla="*/ 3014663 h 3795764"/>
              <a:gd name="T14" fmla="*/ 1022011 w 3776618"/>
              <a:gd name="T15" fmla="*/ 2780382 h 3795764"/>
              <a:gd name="T16" fmla="*/ 1765666 w 3776618"/>
              <a:gd name="T17" fmla="*/ 2037126 h 3795764"/>
              <a:gd name="T18" fmla="*/ 1882859 w 3776618"/>
              <a:gd name="T19" fmla="*/ 1988613 h 3795764"/>
              <a:gd name="T20" fmla="*/ 909402 w 3776618"/>
              <a:gd name="T21" fmla="*/ 992555 h 3795764"/>
              <a:gd name="T22" fmla="*/ 1026595 w 3776618"/>
              <a:gd name="T23" fmla="*/ 1041089 h 3795764"/>
              <a:gd name="T24" fmla="*/ 1758490 w 3776618"/>
              <a:gd name="T25" fmla="*/ 1772586 h 3795764"/>
              <a:gd name="T26" fmla="*/ 1758490 w 3776618"/>
              <a:gd name="T27" fmla="*/ 2006864 h 3795764"/>
              <a:gd name="T28" fmla="*/ 1014837 w 3776618"/>
              <a:gd name="T29" fmla="*/ 2750101 h 3795764"/>
              <a:gd name="T30" fmla="*/ 780430 w 3776618"/>
              <a:gd name="T31" fmla="*/ 2750101 h 3795764"/>
              <a:gd name="T32" fmla="*/ 48555 w 3776618"/>
              <a:gd name="T33" fmla="*/ 2018604 h 3795764"/>
              <a:gd name="T34" fmla="*/ 48555 w 3776618"/>
              <a:gd name="T35" fmla="*/ 1784344 h 3795764"/>
              <a:gd name="T36" fmla="*/ 792188 w 3776618"/>
              <a:gd name="T37" fmla="*/ 1041089 h 3795764"/>
              <a:gd name="T38" fmla="*/ 909402 w 3776618"/>
              <a:gd name="T39" fmla="*/ 992555 h 3795764"/>
              <a:gd name="T40" fmla="*/ 2879919 w 3776618"/>
              <a:gd name="T41" fmla="*/ 992078 h 3795764"/>
              <a:gd name="T42" fmla="*/ 2997133 w 3776618"/>
              <a:gd name="T43" fmla="*/ 1040612 h 3795764"/>
              <a:gd name="T44" fmla="*/ 3729008 w 3776618"/>
              <a:gd name="T45" fmla="*/ 1772110 h 3795764"/>
              <a:gd name="T46" fmla="*/ 3729008 w 3776618"/>
              <a:gd name="T47" fmla="*/ 2006391 h 3795764"/>
              <a:gd name="T48" fmla="*/ 2985375 w 3776618"/>
              <a:gd name="T49" fmla="*/ 2749624 h 3795764"/>
              <a:gd name="T50" fmla="*/ 2750968 w 3776618"/>
              <a:gd name="T51" fmla="*/ 2749624 h 3795764"/>
              <a:gd name="T52" fmla="*/ 2019072 w 3776618"/>
              <a:gd name="T53" fmla="*/ 2018128 h 3795764"/>
              <a:gd name="T54" fmla="*/ 2019072 w 3776618"/>
              <a:gd name="T55" fmla="*/ 1783867 h 3795764"/>
              <a:gd name="T56" fmla="*/ 2762726 w 3776618"/>
              <a:gd name="T57" fmla="*/ 1040612 h 3795764"/>
              <a:gd name="T58" fmla="*/ 2879919 w 3776618"/>
              <a:gd name="T59" fmla="*/ 992078 h 3795764"/>
              <a:gd name="T60" fmla="*/ 1904883 w 3776618"/>
              <a:gd name="T61" fmla="*/ 0 h 3795764"/>
              <a:gd name="T62" fmla="*/ 2022076 w 3776618"/>
              <a:gd name="T63" fmla="*/ 48513 h 3795764"/>
              <a:gd name="T64" fmla="*/ 2753972 w 3776618"/>
              <a:gd name="T65" fmla="*/ 780010 h 3795764"/>
              <a:gd name="T66" fmla="*/ 2753972 w 3776618"/>
              <a:gd name="T67" fmla="*/ 1014292 h 3795764"/>
              <a:gd name="T68" fmla="*/ 2010318 w 3776618"/>
              <a:gd name="T69" fmla="*/ 1757546 h 3795764"/>
              <a:gd name="T70" fmla="*/ 1775911 w 3776618"/>
              <a:gd name="T71" fmla="*/ 1757546 h 3795764"/>
              <a:gd name="T72" fmla="*/ 1044015 w 3776618"/>
              <a:gd name="T73" fmla="*/ 1026050 h 3795764"/>
              <a:gd name="T74" fmla="*/ 1044015 w 3776618"/>
              <a:gd name="T75" fmla="*/ 791767 h 3795764"/>
              <a:gd name="T76" fmla="*/ 1787669 w 3776618"/>
              <a:gd name="T77" fmla="*/ 48513 h 3795764"/>
              <a:gd name="T78" fmla="*/ 1904883 w 3776618"/>
              <a:gd name="T79" fmla="*/ 0 h 37957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776618" h="3795764">
                <a:moveTo>
                  <a:pt x="1882397" y="1989180"/>
                </a:moveTo>
                <a:cubicBezTo>
                  <a:pt x="1924804" y="1989180"/>
                  <a:pt x="1967212" y="2005358"/>
                  <a:pt x="1999569" y="2037714"/>
                </a:cubicBezTo>
                <a:lnTo>
                  <a:pt x="2731276" y="2769422"/>
                </a:lnTo>
                <a:cubicBezTo>
                  <a:pt x="2795989" y="2834134"/>
                  <a:pt x="2795989" y="2939053"/>
                  <a:pt x="2731276" y="3003766"/>
                </a:cubicBezTo>
                <a:lnTo>
                  <a:pt x="1987811" y="3747230"/>
                </a:lnTo>
                <a:cubicBezTo>
                  <a:pt x="1923099" y="3811943"/>
                  <a:pt x="1818179" y="3811943"/>
                  <a:pt x="1753467" y="3747230"/>
                </a:cubicBezTo>
                <a:lnTo>
                  <a:pt x="1021759" y="3015524"/>
                </a:lnTo>
                <a:cubicBezTo>
                  <a:pt x="957047" y="2950810"/>
                  <a:pt x="957047" y="2845892"/>
                  <a:pt x="1021759" y="2781180"/>
                </a:cubicBezTo>
                <a:lnTo>
                  <a:pt x="1765225" y="2037714"/>
                </a:lnTo>
                <a:cubicBezTo>
                  <a:pt x="1797581" y="2005358"/>
                  <a:pt x="1839989" y="1989180"/>
                  <a:pt x="1882397" y="1989180"/>
                </a:cubicBezTo>
                <a:close/>
                <a:moveTo>
                  <a:pt x="909171" y="992849"/>
                </a:moveTo>
                <a:cubicBezTo>
                  <a:pt x="951579" y="992849"/>
                  <a:pt x="993986" y="1009027"/>
                  <a:pt x="1026343" y="1041383"/>
                </a:cubicBezTo>
                <a:lnTo>
                  <a:pt x="1758049" y="1773090"/>
                </a:lnTo>
                <a:cubicBezTo>
                  <a:pt x="1822763" y="1837803"/>
                  <a:pt x="1822763" y="1942721"/>
                  <a:pt x="1758049" y="2007434"/>
                </a:cubicBezTo>
                <a:lnTo>
                  <a:pt x="1014585" y="2750899"/>
                </a:lnTo>
                <a:cubicBezTo>
                  <a:pt x="949873" y="2815611"/>
                  <a:pt x="844953" y="2815611"/>
                  <a:pt x="780241" y="2750899"/>
                </a:cubicBezTo>
                <a:lnTo>
                  <a:pt x="48534" y="2019192"/>
                </a:lnTo>
                <a:cubicBezTo>
                  <a:pt x="-16179" y="1954479"/>
                  <a:pt x="-16179" y="1849561"/>
                  <a:pt x="48534" y="1784848"/>
                </a:cubicBezTo>
                <a:lnTo>
                  <a:pt x="791999" y="1041383"/>
                </a:lnTo>
                <a:cubicBezTo>
                  <a:pt x="824355" y="1009027"/>
                  <a:pt x="866763" y="992849"/>
                  <a:pt x="909171" y="992849"/>
                </a:cubicBezTo>
                <a:close/>
                <a:moveTo>
                  <a:pt x="2879205" y="992372"/>
                </a:moveTo>
                <a:cubicBezTo>
                  <a:pt x="2921612" y="992372"/>
                  <a:pt x="2964021" y="1008550"/>
                  <a:pt x="2996377" y="1040906"/>
                </a:cubicBezTo>
                <a:lnTo>
                  <a:pt x="3728084" y="1772614"/>
                </a:lnTo>
                <a:cubicBezTo>
                  <a:pt x="3792797" y="1837326"/>
                  <a:pt x="3792797" y="1942244"/>
                  <a:pt x="3728084" y="2006958"/>
                </a:cubicBezTo>
                <a:lnTo>
                  <a:pt x="2984619" y="2750422"/>
                </a:lnTo>
                <a:cubicBezTo>
                  <a:pt x="2919907" y="2815135"/>
                  <a:pt x="2814987" y="2815135"/>
                  <a:pt x="2750275" y="2750422"/>
                </a:cubicBezTo>
                <a:lnTo>
                  <a:pt x="2018568" y="2018716"/>
                </a:lnTo>
                <a:cubicBezTo>
                  <a:pt x="1953855" y="1954002"/>
                  <a:pt x="1953855" y="1849084"/>
                  <a:pt x="2018568" y="1784371"/>
                </a:cubicBezTo>
                <a:lnTo>
                  <a:pt x="2762033" y="1040906"/>
                </a:lnTo>
                <a:cubicBezTo>
                  <a:pt x="2794389" y="1008550"/>
                  <a:pt x="2836797" y="992372"/>
                  <a:pt x="2879205" y="992372"/>
                </a:cubicBezTo>
                <a:close/>
                <a:moveTo>
                  <a:pt x="1904400" y="0"/>
                </a:moveTo>
                <a:cubicBezTo>
                  <a:pt x="1946807" y="0"/>
                  <a:pt x="1989216" y="16178"/>
                  <a:pt x="2021572" y="48534"/>
                </a:cubicBezTo>
                <a:lnTo>
                  <a:pt x="2753279" y="780241"/>
                </a:lnTo>
                <a:cubicBezTo>
                  <a:pt x="2817992" y="844954"/>
                  <a:pt x="2817992" y="949872"/>
                  <a:pt x="2753279" y="1014586"/>
                </a:cubicBezTo>
                <a:lnTo>
                  <a:pt x="2009814" y="1758050"/>
                </a:lnTo>
                <a:cubicBezTo>
                  <a:pt x="1945102" y="1822763"/>
                  <a:pt x="1840182" y="1822763"/>
                  <a:pt x="1775470" y="1758050"/>
                </a:cubicBezTo>
                <a:lnTo>
                  <a:pt x="1043763" y="1026344"/>
                </a:lnTo>
                <a:cubicBezTo>
                  <a:pt x="979050" y="961630"/>
                  <a:pt x="979050" y="856712"/>
                  <a:pt x="1043763" y="791998"/>
                </a:cubicBezTo>
                <a:lnTo>
                  <a:pt x="1787228" y="48534"/>
                </a:lnTo>
                <a:cubicBezTo>
                  <a:pt x="1819584" y="16178"/>
                  <a:pt x="1861992" y="0"/>
                  <a:pt x="1904400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1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57" y="1476408"/>
            <a:ext cx="6110903" cy="294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37" y="2316509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24" y="2313334"/>
            <a:ext cx="882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87" y="2313334"/>
            <a:ext cx="8651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356362" y="2570509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 dirty="0">
                <a:solidFill>
                  <a:srgbClr val="833121"/>
                </a:solidFill>
                <a:latin typeface="Impact" panose="020B0806030902050204" pitchFamily="34" charset="0"/>
              </a:rPr>
              <a:t>25%</a:t>
            </a:r>
            <a:endParaRPr lang="zh-CN" altLang="en-US" sz="2000" dirty="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823212" y="2570509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50%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313874" y="2549872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75%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04451" y="3343751"/>
            <a:ext cx="129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66914" y="3343751"/>
            <a:ext cx="129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107153" y="3343751"/>
            <a:ext cx="129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1116846" y="4703512"/>
            <a:ext cx="1044181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今天，中国特色社会主义进入了新时代。中国成为世界第二大经济体，托举起覆盖</a:t>
            </a:r>
            <a:r>
              <a:rPr lang="en-US" altLang="zh-CN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13</a:t>
            </a: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亿多人口的全球最大社会保障网，每年减贫</a:t>
            </a:r>
            <a:r>
              <a:rPr lang="en-US" altLang="zh-CN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1300</a:t>
            </a: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多万人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4904" y="3288583"/>
            <a:ext cx="1348566" cy="1414929"/>
            <a:chOff x="1240611" y="1524917"/>
            <a:chExt cx="1348566" cy="141492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850675">
              <a:off x="1930137" y="2020214"/>
              <a:ext cx="659040" cy="81990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40611" y="1524917"/>
              <a:ext cx="1137316" cy="141492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0318132" y="2977356"/>
            <a:ext cx="1555816" cy="1726156"/>
            <a:chOff x="10378151" y="4528521"/>
            <a:chExt cx="1555816" cy="172615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819176">
              <a:off x="10378151" y="5302670"/>
              <a:ext cx="765221" cy="95200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547501" y="4528521"/>
              <a:ext cx="1386466" cy="1724895"/>
            </a:xfrm>
            <a:prstGeom prst="rect">
              <a:avLst/>
            </a:prstGeom>
          </p:spPr>
        </p:pic>
      </p:grpSp>
      <p:sp>
        <p:nvSpPr>
          <p:cNvPr id="28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年伟大奇迹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734869" y="4726515"/>
            <a:ext cx="11139079" cy="0"/>
          </a:xfrm>
          <a:prstGeom prst="line">
            <a:avLst/>
          </a:prstGeom>
          <a:ln w="28575">
            <a:solidFill>
              <a:srgbClr val="CC2F2E"/>
            </a:solidFill>
            <a:prstDash val="lgDash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6" y="1748082"/>
            <a:ext cx="47529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34" y="1829942"/>
            <a:ext cx="19764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646" y="1824183"/>
            <a:ext cx="19764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9902" y="1589948"/>
            <a:ext cx="3413398" cy="376457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74736" y="2832344"/>
            <a:ext cx="2463729" cy="2009297"/>
            <a:chOff x="4101093" y="175103"/>
            <a:chExt cx="3989814" cy="325389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101093" y="690501"/>
              <a:ext cx="3989814" cy="2738499"/>
            </a:xfrm>
            <a:prstGeom prst="rect">
              <a:avLst/>
            </a:prstGeom>
            <a:effectLst>
              <a:outerShdw blurRad="165100" dist="203200" dir="21540000" sx="89000" sy="89000" kx="-1200000" algn="bl" rotWithShape="0">
                <a:prstClr val="black">
                  <a:alpha val="17000"/>
                </a:prstClr>
              </a:outerShdw>
            </a:effectLst>
          </p:spPr>
        </p:pic>
        <p:pic>
          <p:nvPicPr>
            <p:cNvPr id="15" name="图片 14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8" t="10869" r="15817" b="21715"/>
            <a:stretch>
              <a:fillRect/>
            </a:stretch>
          </p:blipFill>
          <p:spPr bwMode="auto">
            <a:xfrm>
              <a:off x="4595233" y="175103"/>
              <a:ext cx="2455088" cy="213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46" y="4848671"/>
            <a:ext cx="636140" cy="63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88" y="4718060"/>
            <a:ext cx="261221" cy="26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99" y="5260101"/>
            <a:ext cx="261221" cy="26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076" y="4938451"/>
            <a:ext cx="261221" cy="26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88" y="5519347"/>
            <a:ext cx="261221" cy="26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6152877" y="1913442"/>
            <a:ext cx="2326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钢铁脊梁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658393" y="1924288"/>
            <a:ext cx="214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辛勤汗水</a:t>
            </a:r>
          </a:p>
        </p:txBody>
      </p:sp>
      <p:sp>
        <p:nvSpPr>
          <p:cNvPr id="24" name="矩形 23"/>
          <p:cNvSpPr/>
          <p:nvPr/>
        </p:nvSpPr>
        <p:spPr>
          <a:xfrm>
            <a:off x="5995054" y="2959597"/>
            <a:ext cx="525397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七十年风云激荡，旧颜换新颜。七十年间，在共产党的坚强领导下，勤劳的中华儿女团结一心，艰苦奋斗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8" b="550"/>
          <a:stretch>
            <a:fillRect/>
          </a:stretch>
        </p:blipFill>
        <p:spPr>
          <a:xfrm>
            <a:off x="5566717" y="4537619"/>
            <a:ext cx="6432011" cy="1059924"/>
          </a:xfrm>
          <a:prstGeom prst="rect">
            <a:avLst/>
          </a:prstGeom>
        </p:spPr>
      </p:pic>
      <p:sp>
        <p:nvSpPr>
          <p:cNvPr id="26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年伟大奇迹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54229" y="1518534"/>
            <a:ext cx="2118519" cy="2791675"/>
            <a:chOff x="2020490" y="1955005"/>
            <a:chExt cx="2118519" cy="2791675"/>
          </a:xfrm>
        </p:grpSpPr>
        <p:grpSp>
          <p:nvGrpSpPr>
            <p:cNvPr id="41" name="组合 40"/>
            <p:cNvGrpSpPr/>
            <p:nvPr/>
          </p:nvGrpSpPr>
          <p:grpSpPr>
            <a:xfrm>
              <a:off x="2020490" y="1955005"/>
              <a:ext cx="2118519" cy="2791675"/>
              <a:chOff x="2020490" y="1955005"/>
              <a:chExt cx="2118519" cy="2791675"/>
            </a:xfrm>
          </p:grpSpPr>
          <p:pic>
            <p:nvPicPr>
              <p:cNvPr id="34" name="图片 3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0490" y="1955005"/>
                <a:ext cx="2118519" cy="279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矩形 39"/>
              <p:cNvSpPr/>
              <p:nvPr/>
            </p:nvSpPr>
            <p:spPr>
              <a:xfrm>
                <a:off x="2501900" y="2679700"/>
                <a:ext cx="1206500" cy="1104900"/>
              </a:xfrm>
              <a:prstGeom prst="rect">
                <a:avLst/>
              </a:prstGeom>
              <a:solidFill>
                <a:srgbClr val="FFF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76752" y="2455402"/>
              <a:ext cx="1256796" cy="1329198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2908300" y="2844225"/>
              <a:ext cx="444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1</a:t>
              </a:r>
              <a:endPara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77229" y="1391134"/>
            <a:ext cx="2546424" cy="3355546"/>
            <a:chOff x="5157390" y="1955005"/>
            <a:chExt cx="2118519" cy="2791675"/>
          </a:xfrm>
        </p:grpSpPr>
        <p:grpSp>
          <p:nvGrpSpPr>
            <p:cNvPr id="42" name="组合 41"/>
            <p:cNvGrpSpPr/>
            <p:nvPr/>
          </p:nvGrpSpPr>
          <p:grpSpPr>
            <a:xfrm>
              <a:off x="5157390" y="1955005"/>
              <a:ext cx="2118519" cy="2791675"/>
              <a:chOff x="2020490" y="1955005"/>
              <a:chExt cx="2118519" cy="2791675"/>
            </a:xfrm>
          </p:grpSpPr>
          <p:pic>
            <p:nvPicPr>
              <p:cNvPr id="43" name="图片 4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0490" y="1955005"/>
                <a:ext cx="2118519" cy="279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矩形 43"/>
              <p:cNvSpPr/>
              <p:nvPr/>
            </p:nvSpPr>
            <p:spPr>
              <a:xfrm>
                <a:off x="2501900" y="2679700"/>
                <a:ext cx="1206500" cy="1104900"/>
              </a:xfrm>
              <a:prstGeom prst="rect">
                <a:avLst/>
              </a:prstGeom>
              <a:solidFill>
                <a:srgbClr val="FFF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13652" y="2455402"/>
              <a:ext cx="1256796" cy="1329198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6057900" y="2844225"/>
              <a:ext cx="444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2</a:t>
              </a:r>
              <a:endPara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28029" y="1518534"/>
            <a:ext cx="2118519" cy="2791675"/>
            <a:chOff x="8294290" y="1955005"/>
            <a:chExt cx="2118519" cy="2791675"/>
          </a:xfrm>
        </p:grpSpPr>
        <p:grpSp>
          <p:nvGrpSpPr>
            <p:cNvPr id="46" name="组合 45"/>
            <p:cNvGrpSpPr/>
            <p:nvPr/>
          </p:nvGrpSpPr>
          <p:grpSpPr>
            <a:xfrm>
              <a:off x="8294290" y="1955005"/>
              <a:ext cx="2118519" cy="2791675"/>
              <a:chOff x="2020490" y="1955005"/>
              <a:chExt cx="2118519" cy="2791675"/>
            </a:xfrm>
          </p:grpSpPr>
          <p:pic>
            <p:nvPicPr>
              <p:cNvPr id="47" name="图片 4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0490" y="1955005"/>
                <a:ext cx="2118519" cy="279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矩形 47"/>
              <p:cNvSpPr/>
              <p:nvPr/>
            </p:nvSpPr>
            <p:spPr>
              <a:xfrm>
                <a:off x="2501900" y="2679700"/>
                <a:ext cx="1206500" cy="1104900"/>
              </a:xfrm>
              <a:prstGeom prst="rect">
                <a:avLst/>
              </a:prstGeom>
              <a:solidFill>
                <a:srgbClr val="FFF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50552" y="2455402"/>
              <a:ext cx="1256796" cy="1329198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9156700" y="2844225"/>
              <a:ext cx="444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3</a:t>
              </a:r>
              <a:endPara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2476833" y="3291664"/>
            <a:ext cx="129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改革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5605580" y="3637154"/>
            <a:ext cx="129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创新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684291" y="3291663"/>
            <a:ext cx="129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奋斗</a:t>
            </a:r>
          </a:p>
        </p:txBody>
      </p:sp>
      <p:sp>
        <p:nvSpPr>
          <p:cNvPr id="59" name="矩形 58"/>
          <p:cNvSpPr/>
          <p:nvPr/>
        </p:nvSpPr>
        <p:spPr>
          <a:xfrm>
            <a:off x="1509173" y="4746680"/>
            <a:ext cx="909745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七十年风云激荡，旧颜换新颜。七十年间，在共产党的坚强领导下，勤劳的中华儿女团结一心，艰苦奋斗</a:t>
            </a:r>
          </a:p>
        </p:txBody>
      </p:sp>
      <p:pic>
        <p:nvPicPr>
          <p:cNvPr id="60" name="Picture 72" descr="红鸟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2" r="83168"/>
          <a:stretch>
            <a:fillRect/>
          </a:stretch>
        </p:blipFill>
        <p:spPr bwMode="auto">
          <a:xfrm>
            <a:off x="9740166" y="5602010"/>
            <a:ext cx="1111617" cy="70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3" descr="红鸟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3" b="-8168"/>
          <a:stretch>
            <a:fillRect/>
          </a:stretch>
        </p:blipFill>
        <p:spPr bwMode="auto">
          <a:xfrm>
            <a:off x="10606626" y="5308025"/>
            <a:ext cx="1046738" cy="62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3" descr="红鸟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3" b="-8168"/>
          <a:stretch>
            <a:fillRect/>
          </a:stretch>
        </p:blipFill>
        <p:spPr bwMode="auto">
          <a:xfrm flipH="1">
            <a:off x="779935" y="1640738"/>
            <a:ext cx="1046738" cy="62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年伟大奇迹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509173" y="4795892"/>
            <a:ext cx="0" cy="1174327"/>
          </a:xfrm>
          <a:prstGeom prst="line">
            <a:avLst/>
          </a:prstGeom>
          <a:ln w="28575">
            <a:solidFill>
              <a:srgbClr val="CC2F2E"/>
            </a:solidFill>
            <a:prstDash val="lgDash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3" y="4986152"/>
            <a:ext cx="636140" cy="63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3" t="2532" r="12626" b="13120"/>
          <a:stretch>
            <a:fillRect/>
          </a:stretch>
        </p:blipFill>
        <p:spPr bwMode="auto">
          <a:xfrm rot="16200000" flipH="1">
            <a:off x="6058888" y="-3900884"/>
            <a:ext cx="74226" cy="121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1713390" y="2020235"/>
            <a:ext cx="2182208" cy="2563435"/>
            <a:chOff x="1164650" y="2379141"/>
            <a:chExt cx="2182208" cy="2563435"/>
          </a:xfrm>
        </p:grpSpPr>
        <p:grpSp>
          <p:nvGrpSpPr>
            <p:cNvPr id="4" name="组合 3"/>
            <p:cNvGrpSpPr/>
            <p:nvPr/>
          </p:nvGrpSpPr>
          <p:grpSpPr>
            <a:xfrm>
              <a:off x="1164650" y="2435254"/>
              <a:ext cx="2182208" cy="2507322"/>
              <a:chOff x="1245265" y="1827568"/>
              <a:chExt cx="4200402" cy="4826194"/>
            </a:xfrm>
          </p:grpSpPr>
          <p:sp>
            <p:nvSpPr>
              <p:cNvPr id="5" name="Freeform 6"/>
              <p:cNvSpPr/>
              <p:nvPr/>
            </p:nvSpPr>
            <p:spPr bwMode="auto">
              <a:xfrm>
                <a:off x="1245265" y="1827568"/>
                <a:ext cx="4200402" cy="150812"/>
              </a:xfrm>
              <a:custGeom>
                <a:avLst/>
                <a:gdLst>
                  <a:gd name="T0" fmla="*/ 285 w 4236"/>
                  <a:gd name="T1" fmla="*/ 0 h 186"/>
                  <a:gd name="T2" fmla="*/ 3967 w 4236"/>
                  <a:gd name="T3" fmla="*/ 0 h 186"/>
                  <a:gd name="T4" fmla="*/ 4236 w 4236"/>
                  <a:gd name="T5" fmla="*/ 186 h 186"/>
                  <a:gd name="T6" fmla="*/ 0 w 4236"/>
                  <a:gd name="T7" fmla="*/ 186 h 186"/>
                  <a:gd name="T8" fmla="*/ 285 w 4236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6" h="186">
                    <a:moveTo>
                      <a:pt x="285" y="0"/>
                    </a:moveTo>
                    <a:lnTo>
                      <a:pt x="3967" y="0"/>
                    </a:lnTo>
                    <a:lnTo>
                      <a:pt x="4236" y="186"/>
                    </a:lnTo>
                    <a:lnTo>
                      <a:pt x="0" y="186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4146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4000">
                  <a:solidFill>
                    <a:srgbClr val="E7E6E6"/>
                  </a:solidFill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1519457" y="1827568"/>
                <a:ext cx="3652019" cy="4826194"/>
              </a:xfrm>
              <a:custGeom>
                <a:avLst/>
                <a:gdLst>
                  <a:gd name="T0" fmla="*/ 0 w 3682"/>
                  <a:gd name="T1" fmla="*/ 0 h 786"/>
                  <a:gd name="T2" fmla="*/ 3682 w 3682"/>
                  <a:gd name="T3" fmla="*/ 0 h 786"/>
                  <a:gd name="T4" fmla="*/ 3682 w 3682"/>
                  <a:gd name="T5" fmla="*/ 637 h 786"/>
                  <a:gd name="T6" fmla="*/ 1823 w 3682"/>
                  <a:gd name="T7" fmla="*/ 786 h 786"/>
                  <a:gd name="T8" fmla="*/ 0 w 3682"/>
                  <a:gd name="T9" fmla="*/ 637 h 786"/>
                  <a:gd name="T10" fmla="*/ 0 w 3682"/>
                  <a:gd name="T11" fmla="*/ 0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82" h="786">
                    <a:moveTo>
                      <a:pt x="0" y="0"/>
                    </a:moveTo>
                    <a:lnTo>
                      <a:pt x="3682" y="0"/>
                    </a:lnTo>
                    <a:lnTo>
                      <a:pt x="3682" y="637"/>
                    </a:lnTo>
                    <a:lnTo>
                      <a:pt x="1823" y="786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CA3">
                      <a:shade val="30000"/>
                      <a:satMod val="115000"/>
                      <a:lumMod val="50000"/>
                      <a:lumOff val="50000"/>
                      <a:alpha val="73000"/>
                    </a:srgbClr>
                  </a:gs>
                  <a:gs pos="50000">
                    <a:srgbClr val="FFACA3">
                      <a:shade val="67500"/>
                      <a:satMod val="115000"/>
                      <a:lumMod val="49000"/>
                      <a:lumOff val="51000"/>
                    </a:srgbClr>
                  </a:gs>
                  <a:gs pos="100000">
                    <a:srgbClr val="FFACA3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40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47933" y="2379141"/>
              <a:ext cx="1507312" cy="1484567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589" y="2636316"/>
              <a:ext cx="84137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组合 27"/>
          <p:cNvGrpSpPr/>
          <p:nvPr/>
        </p:nvGrpSpPr>
        <p:grpSpPr>
          <a:xfrm>
            <a:off x="4772693" y="2079654"/>
            <a:ext cx="2646614" cy="3040917"/>
            <a:chOff x="4772693" y="2435254"/>
            <a:chExt cx="2646614" cy="3040917"/>
          </a:xfrm>
        </p:grpSpPr>
        <p:grpSp>
          <p:nvGrpSpPr>
            <p:cNvPr id="10" name="组合 9"/>
            <p:cNvGrpSpPr/>
            <p:nvPr/>
          </p:nvGrpSpPr>
          <p:grpSpPr>
            <a:xfrm>
              <a:off x="4772693" y="2435254"/>
              <a:ext cx="2646614" cy="3040917"/>
              <a:chOff x="1245265" y="1827568"/>
              <a:chExt cx="4200402" cy="4826194"/>
            </a:xfrm>
          </p:grpSpPr>
          <p:sp>
            <p:nvSpPr>
              <p:cNvPr id="11" name="Freeform 6"/>
              <p:cNvSpPr/>
              <p:nvPr/>
            </p:nvSpPr>
            <p:spPr bwMode="auto">
              <a:xfrm>
                <a:off x="1245265" y="1827568"/>
                <a:ext cx="4200402" cy="150812"/>
              </a:xfrm>
              <a:custGeom>
                <a:avLst/>
                <a:gdLst>
                  <a:gd name="T0" fmla="*/ 285 w 4236"/>
                  <a:gd name="T1" fmla="*/ 0 h 186"/>
                  <a:gd name="T2" fmla="*/ 3967 w 4236"/>
                  <a:gd name="T3" fmla="*/ 0 h 186"/>
                  <a:gd name="T4" fmla="*/ 4236 w 4236"/>
                  <a:gd name="T5" fmla="*/ 186 h 186"/>
                  <a:gd name="T6" fmla="*/ 0 w 4236"/>
                  <a:gd name="T7" fmla="*/ 186 h 186"/>
                  <a:gd name="T8" fmla="*/ 285 w 4236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6" h="186">
                    <a:moveTo>
                      <a:pt x="285" y="0"/>
                    </a:moveTo>
                    <a:lnTo>
                      <a:pt x="3967" y="0"/>
                    </a:lnTo>
                    <a:lnTo>
                      <a:pt x="4236" y="186"/>
                    </a:lnTo>
                    <a:lnTo>
                      <a:pt x="0" y="186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4146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4000">
                  <a:solidFill>
                    <a:srgbClr val="E7E6E6"/>
                  </a:solidFill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1519457" y="1827568"/>
                <a:ext cx="3652019" cy="4826194"/>
              </a:xfrm>
              <a:custGeom>
                <a:avLst/>
                <a:gdLst>
                  <a:gd name="T0" fmla="*/ 0 w 3682"/>
                  <a:gd name="T1" fmla="*/ 0 h 786"/>
                  <a:gd name="T2" fmla="*/ 3682 w 3682"/>
                  <a:gd name="T3" fmla="*/ 0 h 786"/>
                  <a:gd name="T4" fmla="*/ 3682 w 3682"/>
                  <a:gd name="T5" fmla="*/ 637 h 786"/>
                  <a:gd name="T6" fmla="*/ 1823 w 3682"/>
                  <a:gd name="T7" fmla="*/ 786 h 786"/>
                  <a:gd name="T8" fmla="*/ 0 w 3682"/>
                  <a:gd name="T9" fmla="*/ 637 h 786"/>
                  <a:gd name="T10" fmla="*/ 0 w 3682"/>
                  <a:gd name="T11" fmla="*/ 0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82" h="786">
                    <a:moveTo>
                      <a:pt x="0" y="0"/>
                    </a:moveTo>
                    <a:lnTo>
                      <a:pt x="3682" y="0"/>
                    </a:lnTo>
                    <a:lnTo>
                      <a:pt x="3682" y="637"/>
                    </a:lnTo>
                    <a:lnTo>
                      <a:pt x="1823" y="786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CA3">
                      <a:shade val="30000"/>
                      <a:satMod val="115000"/>
                      <a:lumMod val="32000"/>
                      <a:lumOff val="68000"/>
                      <a:alpha val="91000"/>
                    </a:srgbClr>
                  </a:gs>
                  <a:gs pos="50000">
                    <a:srgbClr val="FFACA3">
                      <a:shade val="67500"/>
                      <a:satMod val="115000"/>
                      <a:lumMod val="75000"/>
                      <a:lumOff val="25000"/>
                      <a:alpha val="94000"/>
                    </a:srgbClr>
                  </a:gs>
                  <a:gs pos="100000">
                    <a:srgbClr val="FFACA3">
                      <a:shade val="100000"/>
                      <a:satMod val="115000"/>
                      <a:lumMod val="75000"/>
                      <a:lumOff val="2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40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28343" y="2616138"/>
              <a:ext cx="1905000" cy="1651799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348" y="2678881"/>
              <a:ext cx="1017051" cy="97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文本框 15"/>
          <p:cNvSpPr txBox="1"/>
          <p:nvPr/>
        </p:nvSpPr>
        <p:spPr>
          <a:xfrm>
            <a:off x="2221525" y="3447800"/>
            <a:ext cx="129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科技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52994" y="3940645"/>
            <a:ext cx="129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民生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438851" y="2020235"/>
            <a:ext cx="2182208" cy="2563435"/>
            <a:chOff x="1164650" y="2379141"/>
            <a:chExt cx="2182208" cy="2563435"/>
          </a:xfrm>
        </p:grpSpPr>
        <p:grpSp>
          <p:nvGrpSpPr>
            <p:cNvPr id="37" name="组合 36"/>
            <p:cNvGrpSpPr/>
            <p:nvPr/>
          </p:nvGrpSpPr>
          <p:grpSpPr>
            <a:xfrm>
              <a:off x="1164650" y="2435254"/>
              <a:ext cx="2182208" cy="2507322"/>
              <a:chOff x="1245265" y="1827568"/>
              <a:chExt cx="4200402" cy="4826194"/>
            </a:xfrm>
          </p:grpSpPr>
          <p:sp>
            <p:nvSpPr>
              <p:cNvPr id="40" name="Freeform 6"/>
              <p:cNvSpPr/>
              <p:nvPr/>
            </p:nvSpPr>
            <p:spPr bwMode="auto">
              <a:xfrm>
                <a:off x="1245265" y="1827568"/>
                <a:ext cx="4200402" cy="150812"/>
              </a:xfrm>
              <a:custGeom>
                <a:avLst/>
                <a:gdLst>
                  <a:gd name="T0" fmla="*/ 285 w 4236"/>
                  <a:gd name="T1" fmla="*/ 0 h 186"/>
                  <a:gd name="T2" fmla="*/ 3967 w 4236"/>
                  <a:gd name="T3" fmla="*/ 0 h 186"/>
                  <a:gd name="T4" fmla="*/ 4236 w 4236"/>
                  <a:gd name="T5" fmla="*/ 186 h 186"/>
                  <a:gd name="T6" fmla="*/ 0 w 4236"/>
                  <a:gd name="T7" fmla="*/ 186 h 186"/>
                  <a:gd name="T8" fmla="*/ 285 w 4236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6" h="186">
                    <a:moveTo>
                      <a:pt x="285" y="0"/>
                    </a:moveTo>
                    <a:lnTo>
                      <a:pt x="3967" y="0"/>
                    </a:lnTo>
                    <a:lnTo>
                      <a:pt x="4236" y="186"/>
                    </a:lnTo>
                    <a:lnTo>
                      <a:pt x="0" y="186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4146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4000">
                  <a:solidFill>
                    <a:srgbClr val="E7E6E6"/>
                  </a:solidFill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1519457" y="1827568"/>
                <a:ext cx="3652019" cy="4826194"/>
              </a:xfrm>
              <a:custGeom>
                <a:avLst/>
                <a:gdLst>
                  <a:gd name="T0" fmla="*/ 0 w 3682"/>
                  <a:gd name="T1" fmla="*/ 0 h 786"/>
                  <a:gd name="T2" fmla="*/ 3682 w 3682"/>
                  <a:gd name="T3" fmla="*/ 0 h 786"/>
                  <a:gd name="T4" fmla="*/ 3682 w 3682"/>
                  <a:gd name="T5" fmla="*/ 637 h 786"/>
                  <a:gd name="T6" fmla="*/ 1823 w 3682"/>
                  <a:gd name="T7" fmla="*/ 786 h 786"/>
                  <a:gd name="T8" fmla="*/ 0 w 3682"/>
                  <a:gd name="T9" fmla="*/ 637 h 786"/>
                  <a:gd name="T10" fmla="*/ 0 w 3682"/>
                  <a:gd name="T11" fmla="*/ 0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82" h="786">
                    <a:moveTo>
                      <a:pt x="0" y="0"/>
                    </a:moveTo>
                    <a:lnTo>
                      <a:pt x="3682" y="0"/>
                    </a:lnTo>
                    <a:lnTo>
                      <a:pt x="3682" y="637"/>
                    </a:lnTo>
                    <a:lnTo>
                      <a:pt x="1823" y="786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CA3">
                      <a:shade val="30000"/>
                      <a:satMod val="115000"/>
                      <a:lumMod val="50000"/>
                      <a:lumOff val="50000"/>
                      <a:alpha val="73000"/>
                    </a:srgbClr>
                  </a:gs>
                  <a:gs pos="50000">
                    <a:srgbClr val="FFACA3">
                      <a:shade val="67500"/>
                      <a:satMod val="115000"/>
                      <a:lumMod val="49000"/>
                      <a:lumOff val="51000"/>
                    </a:srgbClr>
                  </a:gs>
                  <a:gs pos="100000">
                    <a:srgbClr val="FFACA3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40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47933" y="2379141"/>
              <a:ext cx="1507312" cy="148456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589" y="2636316"/>
              <a:ext cx="841375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文本框 17"/>
          <p:cNvSpPr txBox="1"/>
          <p:nvPr/>
        </p:nvSpPr>
        <p:spPr>
          <a:xfrm>
            <a:off x="9009581" y="3447800"/>
            <a:ext cx="129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经济</a:t>
            </a:r>
          </a:p>
        </p:txBody>
      </p:sp>
      <p:sp>
        <p:nvSpPr>
          <p:cNvPr id="42" name="矩形 41"/>
          <p:cNvSpPr/>
          <p:nvPr/>
        </p:nvSpPr>
        <p:spPr>
          <a:xfrm>
            <a:off x="1451429" y="5151301"/>
            <a:ext cx="100003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如今的中国，繁荣昌盛欣欣向荣。我们坚信，未来会更好，中国会更好</a:t>
            </a:r>
            <a:r>
              <a:rPr lang="en-US" altLang="zh-CN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!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57791" r="71262" b="24100"/>
          <a:stretch>
            <a:fillRect/>
          </a:stretch>
        </p:blipFill>
        <p:spPr>
          <a:xfrm>
            <a:off x="449915" y="2755277"/>
            <a:ext cx="1233161" cy="912128"/>
          </a:xfrm>
          <a:prstGeom prst="rect">
            <a:avLst/>
          </a:prstGeom>
        </p:spPr>
      </p:pic>
      <p:sp>
        <p:nvSpPr>
          <p:cNvPr id="29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年伟大奇迹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42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7"/>
          <p:cNvSpPr/>
          <p:nvPr/>
        </p:nvSpPr>
        <p:spPr>
          <a:xfrm flipH="1">
            <a:off x="4246696" y="2262267"/>
            <a:ext cx="3710609" cy="1364974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E7A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079164" y="2173356"/>
            <a:ext cx="3408314" cy="0"/>
          </a:xfrm>
          <a:prstGeom prst="line">
            <a:avLst/>
          </a:prstGeom>
          <a:ln>
            <a:solidFill>
              <a:srgbClr val="EBB82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721888" y="1115953"/>
            <a:ext cx="2994634" cy="2114807"/>
            <a:chOff x="1721888" y="1115953"/>
            <a:chExt cx="2994634" cy="211480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888" y="1115953"/>
              <a:ext cx="2994634" cy="211480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893485" y="1754435"/>
              <a:ext cx="6514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rgbClr val="C0000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4</a:t>
              </a:r>
              <a:endParaRPr lang="zh-CN" altLang="en-US" sz="6000" dirty="0">
                <a:solidFill>
                  <a:srgbClr val="C0000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4819539" y="2770098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年历史启示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7001">
            <a:off x="-1191552" y="-325057"/>
            <a:ext cx="1820044" cy="17663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01019" y="1363465"/>
            <a:ext cx="1523980" cy="9533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0254" y="2185006"/>
            <a:ext cx="1338178" cy="97811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79164" y="1677491"/>
            <a:ext cx="1936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7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CHAPTER 4</a:t>
            </a:r>
            <a:endParaRPr lang="zh-CN" altLang="en-US" sz="3200" dirty="0">
              <a:solidFill>
                <a:schemeClr val="bg1">
                  <a:lumMod val="7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path" presetSubtype="0" accel="37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3472 L 0.17995 0.13426 C 0.21732 0.15671 0.27344 0.16968 0.33269 0.16968 C 0.39987 0.16968 0.45378 0.15671 0.49115 0.13426 L 0.67136 0.03472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68" y="67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4" presetClass="path" presetSubtype="0" accel="37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15443 -0.12245 C 0.18711 -0.14976 0.23516 -0.16365 0.28672 -0.16365 C 0.34479 -0.16365 0.39128 -0.14976 0.42357 -0.12245 L 0.58047 -4.07407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-81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4" presetClass="path" presetSubtype="0" accel="37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8281 -0.05625 C 0.22083 -0.06875 0.278 -0.07546 0.33815 -0.07546 C 0.40664 -0.07546 0.46133 -0.06875 0.49935 -0.05625 L 0.68294 -4.81481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41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8" y="960142"/>
            <a:ext cx="2994634" cy="211480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16115" y="1780388"/>
            <a:ext cx="205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前言</a:t>
            </a:r>
            <a:endParaRPr lang="zh-CN" altLang="en-US" sz="1600" b="1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04252" y="1555613"/>
            <a:ext cx="2696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7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PREFACE</a:t>
            </a:r>
            <a:endParaRPr lang="zh-CN" altLang="en-US" sz="3200" dirty="0">
              <a:solidFill>
                <a:schemeClr val="bg1">
                  <a:lumMod val="7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29070" y="2213392"/>
            <a:ext cx="739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年披荆斩棘，</a:t>
            </a:r>
            <a:r>
              <a:rPr lang="en-US" altLang="zh-CN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年风雨兼程。</a:t>
            </a:r>
            <a:r>
              <a:rPr lang="en-US" altLang="zh-CN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年来，在党的正确领导下，在中国人民及海内外华人同胞的共同努力下，新中国取得了举世瞩目的成就，民族独立、国家富强、百姓安居乐业。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071999" y="2017545"/>
            <a:ext cx="7887549" cy="0"/>
          </a:xfrm>
          <a:prstGeom prst="line">
            <a:avLst/>
          </a:prstGeom>
          <a:ln>
            <a:solidFill>
              <a:srgbClr val="EBB82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F:\桌面\党政机关\素材\长城\矢量长城\线稿长城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1937" y="1228645"/>
            <a:ext cx="3478894" cy="7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305560">
            <a:off x="2823260" y="3725933"/>
            <a:ext cx="1612901" cy="215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112080">
            <a:off x="7727952" y="3836916"/>
            <a:ext cx="1949449" cy="2159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85371" y="2043654"/>
            <a:ext cx="224074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继往开来</a:t>
            </a:r>
          </a:p>
        </p:txBody>
      </p:sp>
      <p:sp>
        <p:nvSpPr>
          <p:cNvPr id="11" name="矩形 10"/>
          <p:cNvSpPr/>
          <p:nvPr/>
        </p:nvSpPr>
        <p:spPr>
          <a:xfrm>
            <a:off x="9311785" y="2267716"/>
            <a:ext cx="288021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少年强则国强，希望寄予在年轻一代的我们身上。我们要努力学习，树立远大抱负理想，将来报效祖国。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80" y="2594444"/>
            <a:ext cx="3227204" cy="228016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40423" y="2267717"/>
            <a:ext cx="297879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中国经过几十年来的艰苦建设，已取得迅猛发展。但不要忘记，我们仍是发展中国家，还有许多地方有待完善和发展</a:t>
            </a:r>
          </a:p>
        </p:txBody>
      </p:sp>
      <p:sp>
        <p:nvSpPr>
          <p:cNvPr id="15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年历史启示</a:t>
            </a:r>
          </a:p>
        </p:txBody>
      </p:sp>
      <p:pic>
        <p:nvPicPr>
          <p:cNvPr id="2" name="图片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3"/>
          <a:stretch>
            <a:fillRect/>
          </a:stretch>
        </p:blipFill>
        <p:spPr bwMode="auto">
          <a:xfrm>
            <a:off x="8051801" y="1937297"/>
            <a:ext cx="4140200" cy="412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3"/>
          <a:stretch>
            <a:fillRect/>
          </a:stretch>
        </p:blipFill>
        <p:spPr bwMode="auto">
          <a:xfrm flipH="1">
            <a:off x="0" y="1937297"/>
            <a:ext cx="4140200" cy="412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49" y="2439563"/>
            <a:ext cx="956786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646238"/>
            <a:ext cx="9415464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019416" y="1693287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进入新时代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9520820" y="4392097"/>
            <a:ext cx="1285057" cy="16140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009415">
            <a:off x="1054608" y="3404363"/>
            <a:ext cx="2195099" cy="23730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596382">
            <a:off x="9332836" y="1945748"/>
            <a:ext cx="1889384" cy="237308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15746" y="3076031"/>
            <a:ext cx="729547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我们在磨砺中愈加坚强，我国的经济实力、科技实力、国防实力和综合国力等都实现了历史性跨越，从此，沉睡的东方巨龙冲上了万里云霄。</a:t>
            </a:r>
          </a:p>
        </p:txBody>
      </p:sp>
      <p:sp>
        <p:nvSpPr>
          <p:cNvPr id="13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年历史启示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MH_Other_1"/>
          <p:cNvCxnSpPr/>
          <p:nvPr>
            <p:custDataLst>
              <p:tags r:id="rId1"/>
            </p:custDataLst>
          </p:nvPr>
        </p:nvCxnSpPr>
        <p:spPr>
          <a:xfrm>
            <a:off x="6765155" y="3021386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MH_Other_2"/>
          <p:cNvCxnSpPr/>
          <p:nvPr>
            <p:custDataLst>
              <p:tags r:id="rId2"/>
            </p:custDataLst>
          </p:nvPr>
        </p:nvCxnSpPr>
        <p:spPr>
          <a:xfrm>
            <a:off x="6765155" y="3646861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MH_Other_3"/>
          <p:cNvCxnSpPr/>
          <p:nvPr>
            <p:custDataLst>
              <p:tags r:id="rId3"/>
            </p:custDataLst>
          </p:nvPr>
        </p:nvCxnSpPr>
        <p:spPr>
          <a:xfrm>
            <a:off x="6765155" y="4272336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MH_Other_4"/>
          <p:cNvCxnSpPr/>
          <p:nvPr>
            <p:custDataLst>
              <p:tags r:id="rId4"/>
            </p:custDataLst>
          </p:nvPr>
        </p:nvCxnSpPr>
        <p:spPr>
          <a:xfrm>
            <a:off x="6765155" y="4897811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MH_Other_5"/>
          <p:cNvCxnSpPr/>
          <p:nvPr>
            <p:custDataLst>
              <p:tags r:id="rId5"/>
            </p:custDataLst>
          </p:nvPr>
        </p:nvCxnSpPr>
        <p:spPr>
          <a:xfrm>
            <a:off x="6765155" y="5523286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MH_Text_1"/>
          <p:cNvSpPr/>
          <p:nvPr>
            <p:custDataLst>
              <p:tags r:id="rId6"/>
            </p:custDataLst>
          </p:nvPr>
        </p:nvSpPr>
        <p:spPr>
          <a:xfrm>
            <a:off x="7130280" y="2407023"/>
            <a:ext cx="647700" cy="1887537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E7A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60</a:t>
            </a:r>
            <a:r>
              <a:rPr lang="en-US" altLang="zh-CN" sz="14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%</a:t>
            </a:r>
            <a:endParaRPr lang="zh-CN" altLang="en-US" sz="2000" b="1" dirty="0">
              <a:solidFill>
                <a:srgbClr val="FFFFFF"/>
              </a:solidFill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03" name="MH_Text_2"/>
          <p:cNvSpPr/>
          <p:nvPr>
            <p:custDataLst>
              <p:tags r:id="rId7"/>
            </p:custDataLst>
          </p:nvPr>
        </p:nvSpPr>
        <p:spPr>
          <a:xfrm>
            <a:off x="8143104" y="2402262"/>
            <a:ext cx="647700" cy="2693987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85</a:t>
            </a:r>
            <a:r>
              <a:rPr lang="en-US" altLang="zh-CN" sz="14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%</a:t>
            </a:r>
            <a:endParaRPr lang="zh-CN" altLang="en-US" sz="2000" b="1" dirty="0">
              <a:solidFill>
                <a:srgbClr val="FFFFFF"/>
              </a:solidFill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04" name="MH_Text_3"/>
          <p:cNvSpPr/>
          <p:nvPr>
            <p:custDataLst>
              <p:tags r:id="rId8"/>
            </p:custDataLst>
          </p:nvPr>
        </p:nvSpPr>
        <p:spPr>
          <a:xfrm>
            <a:off x="9151166" y="2402261"/>
            <a:ext cx="647700" cy="2297112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D57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71</a:t>
            </a:r>
            <a:r>
              <a:rPr lang="en-US" altLang="zh-CN" sz="14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%</a:t>
            </a:r>
            <a:endParaRPr lang="zh-CN" altLang="en-US" sz="2000" b="1" dirty="0">
              <a:solidFill>
                <a:srgbClr val="FFFFFF"/>
              </a:solidFill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05" name="MH_Text_4"/>
          <p:cNvSpPr/>
          <p:nvPr>
            <p:custDataLst>
              <p:tags r:id="rId9"/>
            </p:custDataLst>
          </p:nvPr>
        </p:nvSpPr>
        <p:spPr>
          <a:xfrm>
            <a:off x="10159229" y="2402261"/>
            <a:ext cx="647700" cy="1574800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50</a:t>
            </a:r>
            <a:r>
              <a:rPr lang="en-US" altLang="zh-CN" sz="14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%</a:t>
            </a:r>
            <a:endParaRPr lang="zh-CN" altLang="en-US" b="1" dirty="0">
              <a:solidFill>
                <a:srgbClr val="FFFFFF"/>
              </a:solidFill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07" name="MH_SubTitle_1"/>
          <p:cNvSpPr/>
          <p:nvPr>
            <p:custDataLst>
              <p:tags r:id="rId10"/>
            </p:custDataLst>
          </p:nvPr>
        </p:nvSpPr>
        <p:spPr>
          <a:xfrm>
            <a:off x="7052491" y="177837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Verdana" panose="020B0604030504040204" pitchFamily="34" charset="0"/>
              </a:rPr>
              <a:t>01</a:t>
            </a:r>
            <a:endParaRPr lang="zh-CN" altLang="en-US" sz="2400" b="1" dirty="0">
              <a:solidFill>
                <a:schemeClr val="tx1"/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  <a:cs typeface="Verdana" panose="020B0604030504040204" pitchFamily="34" charset="0"/>
            </a:endParaRPr>
          </a:p>
        </p:txBody>
      </p:sp>
      <p:sp>
        <p:nvSpPr>
          <p:cNvPr id="108" name="MH_SubTitle_2"/>
          <p:cNvSpPr/>
          <p:nvPr>
            <p:custDataLst>
              <p:tags r:id="rId11"/>
            </p:custDataLst>
          </p:nvPr>
        </p:nvSpPr>
        <p:spPr>
          <a:xfrm>
            <a:off x="8060554" y="177837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Verdana" panose="020B0604030504040204" pitchFamily="34" charset="0"/>
              </a:rPr>
              <a:t>02</a:t>
            </a:r>
            <a:endParaRPr lang="zh-CN" altLang="en-US" sz="2400" b="1" dirty="0">
              <a:solidFill>
                <a:schemeClr val="tx1"/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  <a:cs typeface="Verdana" panose="020B0604030504040204" pitchFamily="34" charset="0"/>
            </a:endParaRPr>
          </a:p>
        </p:txBody>
      </p:sp>
      <p:sp>
        <p:nvSpPr>
          <p:cNvPr id="109" name="MH_SubTitle_3"/>
          <p:cNvSpPr/>
          <p:nvPr>
            <p:custDataLst>
              <p:tags r:id="rId12"/>
            </p:custDataLst>
          </p:nvPr>
        </p:nvSpPr>
        <p:spPr>
          <a:xfrm>
            <a:off x="9068616" y="177837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Verdana" panose="020B0604030504040204" pitchFamily="34" charset="0"/>
              </a:rPr>
              <a:t>03</a:t>
            </a:r>
            <a:endParaRPr lang="zh-CN" altLang="en-US" sz="2400" b="1" dirty="0">
              <a:solidFill>
                <a:schemeClr val="tx1"/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  <a:cs typeface="Verdana" panose="020B0604030504040204" pitchFamily="34" charset="0"/>
            </a:endParaRPr>
          </a:p>
        </p:txBody>
      </p:sp>
      <p:sp>
        <p:nvSpPr>
          <p:cNvPr id="110" name="MH_SubTitle_4"/>
          <p:cNvSpPr/>
          <p:nvPr>
            <p:custDataLst>
              <p:tags r:id="rId13"/>
            </p:custDataLst>
          </p:nvPr>
        </p:nvSpPr>
        <p:spPr>
          <a:xfrm>
            <a:off x="10076679" y="177837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Verdana" panose="020B0604030504040204" pitchFamily="34" charset="0"/>
              </a:rPr>
              <a:t>04</a:t>
            </a:r>
            <a:endParaRPr lang="zh-CN" altLang="en-US" sz="2400" b="1" dirty="0">
              <a:solidFill>
                <a:schemeClr val="tx1"/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  <a:cs typeface="Verdana" panose="020B0604030504040204" pitchFamily="34" charset="0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849028" y="1644746"/>
            <a:ext cx="1461556" cy="1032149"/>
            <a:chOff x="4123211" y="843809"/>
            <a:chExt cx="1461556" cy="1032149"/>
          </a:xfrm>
        </p:grpSpPr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211" y="843809"/>
              <a:ext cx="1461556" cy="1032149"/>
            </a:xfrm>
            <a:prstGeom prst="rect">
              <a:avLst/>
            </a:prstGeom>
          </p:spPr>
        </p:pic>
        <p:sp>
          <p:nvSpPr>
            <p:cNvPr id="116" name="文本框 115"/>
            <p:cNvSpPr txBox="1"/>
            <p:nvPr/>
          </p:nvSpPr>
          <p:spPr>
            <a:xfrm>
              <a:off x="4643589" y="1126452"/>
              <a:ext cx="651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C0000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1</a:t>
              </a:r>
              <a:endParaRPr lang="zh-CN" altLang="en-US" sz="3200" dirty="0">
                <a:solidFill>
                  <a:srgbClr val="C0000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49028" y="2657748"/>
            <a:ext cx="1461556" cy="1032149"/>
            <a:chOff x="4123211" y="843809"/>
            <a:chExt cx="1461556" cy="1032149"/>
          </a:xfrm>
        </p:grpSpPr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211" y="843809"/>
              <a:ext cx="1461556" cy="1032149"/>
            </a:xfrm>
            <a:prstGeom prst="rect">
              <a:avLst/>
            </a:prstGeom>
          </p:spPr>
        </p:pic>
        <p:sp>
          <p:nvSpPr>
            <p:cNvPr id="119" name="文本框 118"/>
            <p:cNvSpPr txBox="1"/>
            <p:nvPr/>
          </p:nvSpPr>
          <p:spPr>
            <a:xfrm>
              <a:off x="4643589" y="1126452"/>
              <a:ext cx="651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C0000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2</a:t>
              </a:r>
              <a:endParaRPr lang="zh-CN" altLang="en-US" sz="3200" dirty="0">
                <a:solidFill>
                  <a:srgbClr val="C0000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849028" y="3681164"/>
            <a:ext cx="1461556" cy="1032149"/>
            <a:chOff x="4123211" y="843809"/>
            <a:chExt cx="1461556" cy="1032149"/>
          </a:xfrm>
        </p:grpSpPr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211" y="843809"/>
              <a:ext cx="1461556" cy="1032149"/>
            </a:xfrm>
            <a:prstGeom prst="rect">
              <a:avLst/>
            </a:prstGeom>
          </p:spPr>
        </p:pic>
        <p:sp>
          <p:nvSpPr>
            <p:cNvPr id="122" name="文本框 121"/>
            <p:cNvSpPr txBox="1"/>
            <p:nvPr/>
          </p:nvSpPr>
          <p:spPr>
            <a:xfrm>
              <a:off x="4643589" y="1126452"/>
              <a:ext cx="651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C0000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3</a:t>
              </a:r>
              <a:endParaRPr lang="zh-CN" altLang="en-US" sz="3200" dirty="0">
                <a:solidFill>
                  <a:srgbClr val="C0000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849028" y="4699373"/>
            <a:ext cx="1461556" cy="1032149"/>
            <a:chOff x="4123211" y="843809"/>
            <a:chExt cx="1461556" cy="1032149"/>
          </a:xfrm>
        </p:grpSpPr>
        <p:pic>
          <p:nvPicPr>
            <p:cNvPr id="124" name="图片 123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211" y="843809"/>
              <a:ext cx="1461556" cy="1032149"/>
            </a:xfrm>
            <a:prstGeom prst="rect">
              <a:avLst/>
            </a:prstGeom>
          </p:spPr>
        </p:pic>
        <p:sp>
          <p:nvSpPr>
            <p:cNvPr id="125" name="文本框 124"/>
            <p:cNvSpPr txBox="1"/>
            <p:nvPr/>
          </p:nvSpPr>
          <p:spPr>
            <a:xfrm>
              <a:off x="4643589" y="1126452"/>
              <a:ext cx="651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C0000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4</a:t>
              </a:r>
              <a:endParaRPr lang="zh-CN" altLang="en-US" sz="3200" dirty="0">
                <a:solidFill>
                  <a:srgbClr val="C0000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126" name="TextBox 7"/>
          <p:cNvSpPr txBox="1">
            <a:spLocks noChangeArrowheads="1"/>
          </p:cNvSpPr>
          <p:nvPr/>
        </p:nvSpPr>
        <p:spPr bwMode="auto">
          <a:xfrm>
            <a:off x="2073554" y="1866239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经济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127" name="TextBox 7"/>
          <p:cNvSpPr txBox="1">
            <a:spLocks noChangeArrowheads="1"/>
          </p:cNvSpPr>
          <p:nvPr/>
        </p:nvSpPr>
        <p:spPr bwMode="auto">
          <a:xfrm>
            <a:off x="2073554" y="2912886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技术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128" name="TextBox 7"/>
          <p:cNvSpPr txBox="1">
            <a:spLocks noChangeArrowheads="1"/>
          </p:cNvSpPr>
          <p:nvPr/>
        </p:nvSpPr>
        <p:spPr bwMode="auto">
          <a:xfrm>
            <a:off x="2073554" y="3973276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民生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129" name="TextBox 7"/>
          <p:cNvSpPr txBox="1">
            <a:spLocks noChangeArrowheads="1"/>
          </p:cNvSpPr>
          <p:nvPr/>
        </p:nvSpPr>
        <p:spPr bwMode="auto">
          <a:xfrm>
            <a:off x="2073554" y="4982016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教育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3398794" y="1803504"/>
            <a:ext cx="16000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突飞猛进</a:t>
            </a:r>
          </a:p>
        </p:txBody>
      </p:sp>
      <p:sp>
        <p:nvSpPr>
          <p:cNvPr id="131" name="矩形 130"/>
          <p:cNvSpPr/>
          <p:nvPr/>
        </p:nvSpPr>
        <p:spPr>
          <a:xfrm>
            <a:off x="3398794" y="2823960"/>
            <a:ext cx="16000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重大突破</a:t>
            </a:r>
          </a:p>
        </p:txBody>
      </p:sp>
      <p:sp>
        <p:nvSpPr>
          <p:cNvPr id="132" name="矩形 131"/>
          <p:cNvSpPr/>
          <p:nvPr/>
        </p:nvSpPr>
        <p:spPr>
          <a:xfrm>
            <a:off x="3398793" y="3897156"/>
            <a:ext cx="16000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稳中有进</a:t>
            </a:r>
          </a:p>
        </p:txBody>
      </p:sp>
      <p:sp>
        <p:nvSpPr>
          <p:cNvPr id="133" name="矩形 132"/>
          <p:cNvSpPr/>
          <p:nvPr/>
        </p:nvSpPr>
        <p:spPr>
          <a:xfrm>
            <a:off x="3398793" y="4915365"/>
            <a:ext cx="16000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不慌不乱</a:t>
            </a:r>
          </a:p>
        </p:txBody>
      </p:sp>
      <p:pic>
        <p:nvPicPr>
          <p:cNvPr id="135" name="图片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74" y="2369951"/>
            <a:ext cx="4802398" cy="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图片 13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57791" r="71262" b="12529"/>
          <a:stretch>
            <a:fillRect/>
          </a:stretch>
        </p:blipFill>
        <p:spPr>
          <a:xfrm flipH="1">
            <a:off x="10063019" y="4543781"/>
            <a:ext cx="1930079" cy="1494974"/>
          </a:xfrm>
          <a:prstGeom prst="rect">
            <a:avLst/>
          </a:prstGeom>
        </p:spPr>
      </p:pic>
      <p:sp>
        <p:nvSpPr>
          <p:cNvPr id="137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年历史启示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-0.11524 -0.07963 C -0.13907 -0.09746 -0.17513 -0.10695 -0.21289 -0.10695 C -0.25573 -0.10695 -0.29024 -0.09746 -0.31407 -0.07963 L -0.42917 2.22222E-6 " pathEditMode="relative" rAng="0" ptsTypes="AAAAA">
                                      <p:cBhvr>
                                        <p:cTn id="13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7" grpId="0"/>
      <p:bldP spid="108" grpId="0"/>
      <p:bldP spid="109" grpId="0"/>
      <p:bldP spid="110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4400" y="1538748"/>
            <a:ext cx="3190518" cy="1032173"/>
          </a:xfrm>
          <a:prstGeom prst="rect">
            <a:avLst/>
          </a:prstGeom>
          <a:noFill/>
          <a:ln>
            <a:noFill/>
          </a:ln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4400" y="2618052"/>
            <a:ext cx="3190518" cy="1032173"/>
          </a:xfrm>
          <a:prstGeom prst="rect">
            <a:avLst/>
          </a:prstGeom>
          <a:noFill/>
          <a:ln>
            <a:noFill/>
          </a:ln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4400" y="3697356"/>
            <a:ext cx="3190518" cy="1032173"/>
          </a:xfrm>
          <a:prstGeom prst="rect">
            <a:avLst/>
          </a:prstGeom>
          <a:noFill/>
          <a:ln>
            <a:noFill/>
          </a:ln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4400" y="4776661"/>
            <a:ext cx="3190518" cy="1032173"/>
          </a:xfrm>
          <a:prstGeom prst="rect">
            <a:avLst/>
          </a:prstGeom>
          <a:noFill/>
          <a:ln>
            <a:noFill/>
          </a:ln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3952710" y="1754752"/>
            <a:ext cx="2643095" cy="600164"/>
            <a:chOff x="3886449" y="1980039"/>
            <a:chExt cx="2643095" cy="600164"/>
          </a:xfrm>
        </p:grpSpPr>
        <p:grpSp>
          <p:nvGrpSpPr>
            <p:cNvPr id="10" name="组合 9"/>
            <p:cNvGrpSpPr/>
            <p:nvPr/>
          </p:nvGrpSpPr>
          <p:grpSpPr>
            <a:xfrm rot="16200000">
              <a:off x="5795918" y="1975841"/>
              <a:ext cx="600164" cy="608560"/>
              <a:chOff x="2396279" y="4374722"/>
              <a:chExt cx="600164" cy="608560"/>
            </a:xfrm>
          </p:grpSpPr>
          <p:pic>
            <p:nvPicPr>
              <p:cNvPr id="11" name="图片 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214" t="71670"/>
              <a:stretch>
                <a:fillRect/>
              </a:stretch>
            </p:blipFill>
            <p:spPr bwMode="auto">
              <a:xfrm rot="2709744">
                <a:off x="2413356" y="4400195"/>
                <a:ext cx="566010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图片 11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214" t="71670"/>
              <a:stretch>
                <a:fillRect/>
              </a:stretch>
            </p:blipFill>
            <p:spPr bwMode="auto">
              <a:xfrm rot="2709744">
                <a:off x="2502584" y="4363029"/>
                <a:ext cx="387553" cy="410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2" name="直接连接符 21"/>
            <p:cNvCxnSpPr/>
            <p:nvPr/>
          </p:nvCxnSpPr>
          <p:spPr>
            <a:xfrm>
              <a:off x="3886449" y="2279373"/>
              <a:ext cx="2643095" cy="0"/>
            </a:xfrm>
            <a:prstGeom prst="line">
              <a:avLst/>
            </a:prstGeom>
            <a:ln>
              <a:solidFill>
                <a:srgbClr val="EBB82B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3952710" y="2834056"/>
            <a:ext cx="2643095" cy="600164"/>
            <a:chOff x="3886449" y="1980039"/>
            <a:chExt cx="2643095" cy="600164"/>
          </a:xfrm>
        </p:grpSpPr>
        <p:grpSp>
          <p:nvGrpSpPr>
            <p:cNvPr id="28" name="组合 27"/>
            <p:cNvGrpSpPr/>
            <p:nvPr/>
          </p:nvGrpSpPr>
          <p:grpSpPr>
            <a:xfrm rot="16200000">
              <a:off x="5795918" y="1975841"/>
              <a:ext cx="600164" cy="608560"/>
              <a:chOff x="2396279" y="4374722"/>
              <a:chExt cx="600164" cy="608560"/>
            </a:xfrm>
          </p:grpSpPr>
          <p:pic>
            <p:nvPicPr>
              <p:cNvPr id="30" name="图片 29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214" t="71670"/>
              <a:stretch>
                <a:fillRect/>
              </a:stretch>
            </p:blipFill>
            <p:spPr bwMode="auto">
              <a:xfrm rot="2709744">
                <a:off x="2413356" y="4400195"/>
                <a:ext cx="566010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图片 3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214" t="71670"/>
              <a:stretch>
                <a:fillRect/>
              </a:stretch>
            </p:blipFill>
            <p:spPr bwMode="auto">
              <a:xfrm rot="2709744">
                <a:off x="2502584" y="4363029"/>
                <a:ext cx="387553" cy="410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9" name="直接连接符 28"/>
            <p:cNvCxnSpPr/>
            <p:nvPr/>
          </p:nvCxnSpPr>
          <p:spPr>
            <a:xfrm>
              <a:off x="3886449" y="2279373"/>
              <a:ext cx="2643095" cy="0"/>
            </a:xfrm>
            <a:prstGeom prst="line">
              <a:avLst/>
            </a:prstGeom>
            <a:ln>
              <a:solidFill>
                <a:srgbClr val="EBB82B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3952709" y="3907442"/>
            <a:ext cx="2643095" cy="600164"/>
            <a:chOff x="3886449" y="1980039"/>
            <a:chExt cx="2643095" cy="600164"/>
          </a:xfrm>
        </p:grpSpPr>
        <p:grpSp>
          <p:nvGrpSpPr>
            <p:cNvPr id="33" name="组合 32"/>
            <p:cNvGrpSpPr/>
            <p:nvPr/>
          </p:nvGrpSpPr>
          <p:grpSpPr>
            <a:xfrm rot="16200000">
              <a:off x="5795918" y="1975841"/>
              <a:ext cx="600164" cy="608560"/>
              <a:chOff x="2396279" y="4374722"/>
              <a:chExt cx="600164" cy="608560"/>
            </a:xfrm>
          </p:grpSpPr>
          <p:pic>
            <p:nvPicPr>
              <p:cNvPr id="35" name="图片 3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214" t="71670"/>
              <a:stretch>
                <a:fillRect/>
              </a:stretch>
            </p:blipFill>
            <p:spPr bwMode="auto">
              <a:xfrm rot="2709744">
                <a:off x="2413356" y="4400195"/>
                <a:ext cx="566010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图片 3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214" t="71670"/>
              <a:stretch>
                <a:fillRect/>
              </a:stretch>
            </p:blipFill>
            <p:spPr bwMode="auto">
              <a:xfrm rot="2709744">
                <a:off x="2502584" y="4363029"/>
                <a:ext cx="387553" cy="410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4" name="直接连接符 33"/>
            <p:cNvCxnSpPr/>
            <p:nvPr/>
          </p:nvCxnSpPr>
          <p:spPr>
            <a:xfrm>
              <a:off x="3886449" y="2279373"/>
              <a:ext cx="2643095" cy="0"/>
            </a:xfrm>
            <a:prstGeom prst="line">
              <a:avLst/>
            </a:prstGeom>
            <a:ln>
              <a:solidFill>
                <a:srgbClr val="EBB82B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3952708" y="4997082"/>
            <a:ext cx="2643095" cy="600164"/>
            <a:chOff x="3886449" y="1980039"/>
            <a:chExt cx="2643095" cy="600164"/>
          </a:xfrm>
        </p:grpSpPr>
        <p:grpSp>
          <p:nvGrpSpPr>
            <p:cNvPr id="38" name="组合 37"/>
            <p:cNvGrpSpPr/>
            <p:nvPr/>
          </p:nvGrpSpPr>
          <p:grpSpPr>
            <a:xfrm rot="16200000">
              <a:off x="5795918" y="1975841"/>
              <a:ext cx="600164" cy="608560"/>
              <a:chOff x="2396279" y="4374722"/>
              <a:chExt cx="600164" cy="608560"/>
            </a:xfrm>
          </p:grpSpPr>
          <p:pic>
            <p:nvPicPr>
              <p:cNvPr id="40" name="图片 39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214" t="71670"/>
              <a:stretch>
                <a:fillRect/>
              </a:stretch>
            </p:blipFill>
            <p:spPr bwMode="auto">
              <a:xfrm rot="2709744">
                <a:off x="2413356" y="4400195"/>
                <a:ext cx="566010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图片 4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214" t="71670"/>
              <a:stretch>
                <a:fillRect/>
              </a:stretch>
            </p:blipFill>
            <p:spPr bwMode="auto">
              <a:xfrm rot="2709744">
                <a:off x="2502584" y="4363029"/>
                <a:ext cx="387553" cy="410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9" name="直接连接符 38"/>
            <p:cNvCxnSpPr/>
            <p:nvPr/>
          </p:nvCxnSpPr>
          <p:spPr>
            <a:xfrm>
              <a:off x="3886449" y="2279373"/>
              <a:ext cx="2643095" cy="0"/>
            </a:xfrm>
            <a:prstGeom prst="line">
              <a:avLst/>
            </a:prstGeom>
            <a:ln>
              <a:solidFill>
                <a:srgbClr val="EBB82B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686588" y="2913552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自我净化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1686587" y="5014832"/>
            <a:ext cx="18564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自我完善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44" name="TextBox 7"/>
          <p:cNvSpPr txBox="1">
            <a:spLocks noChangeArrowheads="1"/>
          </p:cNvSpPr>
          <p:nvPr/>
        </p:nvSpPr>
        <p:spPr bwMode="auto">
          <a:xfrm>
            <a:off x="1686588" y="1834173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自我革新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45" name="TextBox 7"/>
          <p:cNvSpPr txBox="1">
            <a:spLocks noChangeArrowheads="1"/>
          </p:cNvSpPr>
          <p:nvPr/>
        </p:nvSpPr>
        <p:spPr bwMode="auto">
          <a:xfrm>
            <a:off x="1686587" y="3945725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自我提高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95803" y="1726484"/>
            <a:ext cx="50983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立场坚定、旗帜鲜明。做到心底无私</a:t>
            </a:r>
          </a:p>
        </p:txBody>
      </p:sp>
      <p:sp>
        <p:nvSpPr>
          <p:cNvPr id="47" name="矩形 46"/>
          <p:cNvSpPr/>
          <p:nvPr/>
        </p:nvSpPr>
        <p:spPr>
          <a:xfrm>
            <a:off x="6595803" y="2833308"/>
            <a:ext cx="50983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从知行合一的角度审视、检查自己</a:t>
            </a:r>
          </a:p>
        </p:txBody>
      </p:sp>
      <p:sp>
        <p:nvSpPr>
          <p:cNvPr id="48" name="矩形 47"/>
          <p:cNvSpPr/>
          <p:nvPr/>
        </p:nvSpPr>
        <p:spPr>
          <a:xfrm>
            <a:off x="6595803" y="5018323"/>
            <a:ext cx="47112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抵制歪风邪气，服从组织分工</a:t>
            </a:r>
          </a:p>
        </p:txBody>
      </p:sp>
      <p:sp>
        <p:nvSpPr>
          <p:cNvPr id="49" name="矩形 48"/>
          <p:cNvSpPr/>
          <p:nvPr/>
        </p:nvSpPr>
        <p:spPr>
          <a:xfrm>
            <a:off x="6595803" y="3871431"/>
            <a:ext cx="52773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不仅忠诚于党，更要忠于人民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7001">
            <a:off x="-1252959" y="868285"/>
            <a:ext cx="1820044" cy="176639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53412" y="773086"/>
            <a:ext cx="1523980" cy="953398"/>
          </a:xfrm>
          <a:prstGeom prst="rect">
            <a:avLst/>
          </a:prstGeom>
        </p:spPr>
      </p:pic>
      <p:sp>
        <p:nvSpPr>
          <p:cNvPr id="54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年历史启示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0.04953 L 0.11758 -0.00949 C 0.14206 -0.00046 0.17878 0.0044 0.21758 0.0044 C 0.26146 0.0044 0.29649 -0.00046 0.32097 -0.00949 L 0.43894 -0.04953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268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9 0.02916 L 0.22148 0.18726 C 0.27239 0.22291 0.34882 0.24236 0.42942 0.24236 C 0.52044 0.24236 0.59362 0.22291 0.6444 0.18726 L 0.88932 0.02916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99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1989138"/>
            <a:ext cx="19859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989138"/>
            <a:ext cx="19859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989138"/>
            <a:ext cx="19859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89138"/>
            <a:ext cx="19859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2787650"/>
            <a:ext cx="233362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273685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73685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512909" y="2561143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建设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105812" y="2561142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发展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723208" y="2561141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创新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9169400" y="2561140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进步</a:t>
            </a:r>
            <a:endParaRPr lang="en-US" altLang="zh-CN" sz="32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81100" y="4039532"/>
            <a:ext cx="99876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为中华之崛起而读书，青年一代努力奋进，才能不断创造奇迹，不断创造辉煌！相信祖国会有更好的明天！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3" r="53838" b="3300"/>
          <a:stretch>
            <a:fillRect/>
          </a:stretch>
        </p:blipFill>
        <p:spPr>
          <a:xfrm flipH="1">
            <a:off x="7801728" y="4363742"/>
            <a:ext cx="4221051" cy="153580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3" r="53838" b="3300"/>
          <a:stretch>
            <a:fillRect/>
          </a:stretch>
        </p:blipFill>
        <p:spPr>
          <a:xfrm>
            <a:off x="0" y="4349254"/>
            <a:ext cx="4221051" cy="153580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8" b="550"/>
          <a:stretch>
            <a:fillRect/>
          </a:stretch>
        </p:blipFill>
        <p:spPr>
          <a:xfrm>
            <a:off x="1402831" y="4624999"/>
            <a:ext cx="9144000" cy="1506829"/>
          </a:xfrm>
          <a:prstGeom prst="rect">
            <a:avLst/>
          </a:prstGeom>
        </p:spPr>
      </p:pic>
      <p:sp>
        <p:nvSpPr>
          <p:cNvPr id="25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年历史启示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943084" y="4027774"/>
            <a:ext cx="10414029" cy="0"/>
          </a:xfrm>
          <a:prstGeom prst="line">
            <a:avLst/>
          </a:prstGeom>
          <a:ln w="28575">
            <a:solidFill>
              <a:srgbClr val="CC2F2E"/>
            </a:solidFill>
            <a:prstDash val="lgDash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1" y="4044871"/>
            <a:ext cx="1334826" cy="2799879"/>
          </a:xfrm>
          <a:prstGeom prst="rect">
            <a:avLst/>
          </a:prstGeom>
        </p:spPr>
      </p:pic>
      <p:pic>
        <p:nvPicPr>
          <p:cNvPr id="7" name="Picture 2" descr="F:\桌面\党政机关\素材\长城\矢量长城\线稿长城3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>
            <a:fillRect/>
          </a:stretch>
        </p:blipFill>
        <p:spPr bwMode="auto">
          <a:xfrm>
            <a:off x="817882" y="5673912"/>
            <a:ext cx="2733701" cy="11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桌面\党政机关\素材\长城\矢量长城\线稿长城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154" y="5642352"/>
            <a:ext cx="5529965" cy="12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桌面\党政机关\素材\长城\矢量长城\Nipic_20180988_20150909113802527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9342" y="4741493"/>
            <a:ext cx="1982762" cy="212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: 圆角 19"/>
          <p:cNvSpPr/>
          <p:nvPr/>
        </p:nvSpPr>
        <p:spPr>
          <a:xfrm>
            <a:off x="4101093" y="5206882"/>
            <a:ext cx="4048071" cy="352818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1949-2019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277287" y="310641"/>
            <a:ext cx="1163247" cy="9305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6914" y="1654986"/>
            <a:ext cx="794584" cy="901149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673154" y="1054836"/>
            <a:ext cx="32952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gradFill>
                  <a:gsLst>
                    <a:gs pos="0">
                      <a:srgbClr val="FA0000">
                        <a:alpha val="94000"/>
                        <a:lumMod val="90000"/>
                        <a:lumOff val="10000"/>
                      </a:srgbClr>
                    </a:gs>
                    <a:gs pos="50000">
                      <a:srgbClr val="FD655D"/>
                    </a:gs>
                    <a:gs pos="100000">
                      <a:srgbClr val="FFEBE6"/>
                    </a:gs>
                  </a:gsLst>
                  <a:lin ang="5400000" scaled="1"/>
                </a:gradFill>
                <a:latin typeface="默陌老屋手迹" panose="02000603000000000000" pitchFamily="2" charset="-122"/>
                <a:ea typeface="默陌老屋手迹" panose="02000603000000000000" pitchFamily="2" charset="-122"/>
              </a:rPr>
              <a:t>峥</a:t>
            </a:r>
            <a:endParaRPr lang="en-US" altLang="zh-CN" sz="11500" dirty="0">
              <a:gradFill>
                <a:gsLst>
                  <a:gs pos="0">
                    <a:srgbClr val="FA0000">
                      <a:alpha val="94000"/>
                      <a:lumMod val="90000"/>
                      <a:lumOff val="10000"/>
                    </a:srgbClr>
                  </a:gs>
                  <a:gs pos="50000">
                    <a:srgbClr val="FD655D"/>
                  </a:gs>
                  <a:gs pos="100000">
                    <a:srgbClr val="FFEBE6"/>
                  </a:gs>
                </a:gsLst>
                <a:lin ang="5400000" scaled="1"/>
              </a:gradFill>
              <a:latin typeface="默陌老屋手迹" panose="02000603000000000000" pitchFamily="2" charset="-122"/>
              <a:ea typeface="默陌老屋手迹" panose="02000603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85328" y="442171"/>
            <a:ext cx="346761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gradFill>
                  <a:gsLst>
                    <a:gs pos="0">
                      <a:srgbClr val="FA0000">
                        <a:alpha val="94000"/>
                        <a:lumMod val="90000"/>
                        <a:lumOff val="10000"/>
                      </a:srgbClr>
                    </a:gs>
                    <a:gs pos="50000">
                      <a:srgbClr val="FD655D"/>
                    </a:gs>
                    <a:gs pos="100000">
                      <a:srgbClr val="FFEBE6"/>
                    </a:gs>
                  </a:gsLst>
                  <a:lin ang="5400000" scaled="1"/>
                </a:gradFill>
                <a:latin typeface="默陌老屋手迹" panose="02000603000000000000" pitchFamily="2" charset="-122"/>
                <a:ea typeface="默陌老屋手迹" panose="02000603000000000000" pitchFamily="2" charset="-122"/>
              </a:rPr>
              <a:t>与国</a:t>
            </a:r>
            <a:endParaRPr lang="en-US" altLang="zh-CN" sz="8000" dirty="0">
              <a:gradFill>
                <a:gsLst>
                  <a:gs pos="0">
                    <a:srgbClr val="FA0000">
                      <a:alpha val="94000"/>
                      <a:lumMod val="90000"/>
                      <a:lumOff val="10000"/>
                    </a:srgbClr>
                  </a:gs>
                  <a:gs pos="50000">
                    <a:srgbClr val="FD655D"/>
                  </a:gs>
                  <a:gs pos="100000">
                    <a:srgbClr val="FFEBE6"/>
                  </a:gs>
                </a:gsLst>
                <a:lin ang="5400000" scaled="1"/>
              </a:gradFill>
              <a:latin typeface="默陌老屋手迹" panose="02000603000000000000" pitchFamily="2" charset="-122"/>
              <a:ea typeface="默陌老屋手迹" panose="02000603000000000000" pitchFamily="2" charset="-122"/>
            </a:endParaRPr>
          </a:p>
          <a:p>
            <a:r>
              <a:rPr lang="en-US" altLang="zh-CN" sz="8000" dirty="0">
                <a:gradFill>
                  <a:gsLst>
                    <a:gs pos="0">
                      <a:srgbClr val="FA0000">
                        <a:alpha val="94000"/>
                        <a:lumMod val="90000"/>
                        <a:lumOff val="10000"/>
                      </a:srgbClr>
                    </a:gs>
                    <a:gs pos="50000">
                      <a:srgbClr val="FD655D"/>
                    </a:gs>
                    <a:gs pos="100000">
                      <a:srgbClr val="FFEBE6"/>
                    </a:gs>
                  </a:gsLst>
                  <a:lin ang="5400000" scaled="1"/>
                </a:gradFill>
                <a:latin typeface="默陌老屋手迹" panose="02000603000000000000" pitchFamily="2" charset="-122"/>
                <a:ea typeface="默陌老屋手迹" panose="02000603000000000000" pitchFamily="2" charset="-122"/>
              </a:rPr>
              <a:t>    </a:t>
            </a:r>
            <a:r>
              <a:rPr lang="zh-CN" altLang="en-US" sz="8000" dirty="0">
                <a:gradFill>
                  <a:gsLst>
                    <a:gs pos="0">
                      <a:srgbClr val="FA0000">
                        <a:alpha val="94000"/>
                        <a:lumMod val="90000"/>
                        <a:lumOff val="10000"/>
                      </a:srgbClr>
                    </a:gs>
                    <a:gs pos="50000">
                      <a:srgbClr val="FD655D"/>
                    </a:gs>
                    <a:gs pos="100000">
                      <a:srgbClr val="FFEBE6"/>
                    </a:gs>
                  </a:gsLst>
                  <a:lin ang="5400000" scaled="1"/>
                </a:gradFill>
                <a:latin typeface="默陌老屋手迹" panose="02000603000000000000" pitchFamily="2" charset="-122"/>
                <a:ea typeface="默陌老屋手迹" panose="02000603000000000000" pitchFamily="2" charset="-122"/>
              </a:rPr>
              <a:t>同梦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736688" y="2120553"/>
            <a:ext cx="32952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gradFill>
                  <a:gsLst>
                    <a:gs pos="0">
                      <a:srgbClr val="FA0000">
                        <a:alpha val="94000"/>
                        <a:lumMod val="90000"/>
                        <a:lumOff val="10000"/>
                      </a:srgbClr>
                    </a:gs>
                    <a:gs pos="50000">
                      <a:srgbClr val="FD655D"/>
                    </a:gs>
                    <a:gs pos="100000">
                      <a:srgbClr val="FFEBE6"/>
                    </a:gs>
                  </a:gsLst>
                  <a:lin ang="5400000" scaled="1"/>
                </a:gradFill>
                <a:latin typeface="默陌老屋手迹" panose="02000603000000000000" pitchFamily="2" charset="-122"/>
                <a:ea typeface="默陌老屋手迹" panose="02000603000000000000" pitchFamily="2" charset="-122"/>
              </a:rPr>
              <a:t>嵘</a:t>
            </a:r>
            <a:endParaRPr lang="en-US" altLang="zh-CN" sz="11500" dirty="0">
              <a:gradFill>
                <a:gsLst>
                  <a:gs pos="0">
                    <a:srgbClr val="FA0000">
                      <a:alpha val="94000"/>
                      <a:lumMod val="90000"/>
                      <a:lumOff val="10000"/>
                    </a:srgbClr>
                  </a:gs>
                  <a:gs pos="50000">
                    <a:srgbClr val="FD655D"/>
                  </a:gs>
                  <a:gs pos="100000">
                    <a:srgbClr val="FFEBE6"/>
                  </a:gs>
                </a:gsLst>
                <a:lin ang="5400000" scaled="1"/>
              </a:gradFill>
              <a:latin typeface="默陌老屋手迹" panose="02000603000000000000" pitchFamily="2" charset="-122"/>
              <a:ea typeface="默陌老屋手迹" panose="02000603000000000000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4" r="1026" b="29661"/>
          <a:stretch>
            <a:fillRect/>
          </a:stretch>
        </p:blipFill>
        <p:spPr>
          <a:xfrm>
            <a:off x="3479136" y="669462"/>
            <a:ext cx="5529880" cy="3625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87" y="2718164"/>
            <a:ext cx="1936210" cy="19362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16200000">
            <a:off x="1237489" y="2960447"/>
            <a:ext cx="1846659" cy="584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目录</a:t>
            </a:r>
            <a:endParaRPr lang="zh-CN" altLang="en-US" sz="3200" b="1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84191" y="1753375"/>
            <a:ext cx="1936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7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CONTENTS</a:t>
            </a:r>
            <a:endParaRPr lang="zh-CN" altLang="en-US" sz="3200" dirty="0">
              <a:solidFill>
                <a:schemeClr val="bg1">
                  <a:lumMod val="7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06144" y="1019813"/>
            <a:ext cx="3545370" cy="680142"/>
            <a:chOff x="6959302" y="1819501"/>
            <a:chExt cx="3960440" cy="33706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圆角矩形 44"/>
            <p:cNvSpPr/>
            <p:nvPr/>
          </p:nvSpPr>
          <p:spPr>
            <a:xfrm>
              <a:off x="6959302" y="1819501"/>
              <a:ext cx="3960440" cy="3370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45"/>
            <p:cNvSpPr txBox="1"/>
            <p:nvPr/>
          </p:nvSpPr>
          <p:spPr>
            <a:xfrm>
              <a:off x="7362932" y="1858330"/>
              <a:ext cx="3153179" cy="2898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70</a:t>
              </a:r>
              <a:r>
                <a:rPr lang="zh-CN" altLang="en-US" sz="32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年沧桑巨变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06144" y="2038022"/>
            <a:ext cx="3545370" cy="680142"/>
            <a:chOff x="6959302" y="1819501"/>
            <a:chExt cx="3960440" cy="33706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圆角矩形 44"/>
            <p:cNvSpPr/>
            <p:nvPr/>
          </p:nvSpPr>
          <p:spPr>
            <a:xfrm>
              <a:off x="6959302" y="1819501"/>
              <a:ext cx="3960440" cy="3370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45"/>
            <p:cNvSpPr txBox="1"/>
            <p:nvPr/>
          </p:nvSpPr>
          <p:spPr>
            <a:xfrm>
              <a:off x="7362932" y="1858330"/>
              <a:ext cx="3153179" cy="2898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70</a:t>
              </a:r>
              <a:r>
                <a:rPr lang="zh-CN" altLang="en-US" sz="32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年光辉历程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06144" y="3056231"/>
            <a:ext cx="3545370" cy="680142"/>
            <a:chOff x="6959302" y="1819501"/>
            <a:chExt cx="3960440" cy="33706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" name="圆角矩形 44"/>
            <p:cNvSpPr/>
            <p:nvPr/>
          </p:nvSpPr>
          <p:spPr>
            <a:xfrm>
              <a:off x="6959302" y="1819501"/>
              <a:ext cx="3960440" cy="3370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45"/>
            <p:cNvSpPr txBox="1"/>
            <p:nvPr/>
          </p:nvSpPr>
          <p:spPr>
            <a:xfrm>
              <a:off x="7362932" y="1858330"/>
              <a:ext cx="3153179" cy="2898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70</a:t>
              </a:r>
              <a:r>
                <a:rPr lang="zh-CN" altLang="en-US" sz="32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年伟大奇迹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06144" y="4074440"/>
            <a:ext cx="3545370" cy="680142"/>
            <a:chOff x="6959302" y="1819501"/>
            <a:chExt cx="3960440" cy="33706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圆角矩形 44"/>
            <p:cNvSpPr/>
            <p:nvPr/>
          </p:nvSpPr>
          <p:spPr>
            <a:xfrm>
              <a:off x="6959302" y="1819501"/>
              <a:ext cx="3960440" cy="3370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45"/>
            <p:cNvSpPr txBox="1"/>
            <p:nvPr/>
          </p:nvSpPr>
          <p:spPr>
            <a:xfrm>
              <a:off x="7362932" y="1858330"/>
              <a:ext cx="3153179" cy="2898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70</a:t>
              </a:r>
              <a:r>
                <a:rPr lang="zh-CN" altLang="en-US" sz="32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年历史启示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54356" y="843809"/>
            <a:ext cx="1461556" cy="1032149"/>
            <a:chOff x="4123211" y="843809"/>
            <a:chExt cx="1461556" cy="103214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211" y="843809"/>
              <a:ext cx="1461556" cy="1032149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4643589" y="1126452"/>
              <a:ext cx="651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C0000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1</a:t>
              </a:r>
              <a:endParaRPr lang="zh-CN" altLang="en-US" sz="3200" dirty="0">
                <a:solidFill>
                  <a:srgbClr val="C0000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054356" y="1856811"/>
            <a:ext cx="1461556" cy="1032149"/>
            <a:chOff x="4123211" y="843809"/>
            <a:chExt cx="1461556" cy="1032149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211" y="843809"/>
              <a:ext cx="1461556" cy="1032149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4643589" y="1126452"/>
              <a:ext cx="651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C0000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2</a:t>
              </a:r>
              <a:endParaRPr lang="zh-CN" altLang="en-US" sz="3200" dirty="0">
                <a:solidFill>
                  <a:srgbClr val="C0000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54356" y="2880227"/>
            <a:ext cx="1461556" cy="1032149"/>
            <a:chOff x="4123211" y="843809"/>
            <a:chExt cx="1461556" cy="103214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211" y="843809"/>
              <a:ext cx="1461556" cy="1032149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4643589" y="1126452"/>
              <a:ext cx="651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C0000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3</a:t>
              </a:r>
              <a:endParaRPr lang="zh-CN" altLang="en-US" sz="3200" dirty="0">
                <a:solidFill>
                  <a:srgbClr val="C0000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54356" y="3898436"/>
            <a:ext cx="1461556" cy="1032149"/>
            <a:chOff x="4123211" y="843809"/>
            <a:chExt cx="1461556" cy="103214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211" y="843809"/>
              <a:ext cx="1461556" cy="1032149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4643589" y="1126452"/>
              <a:ext cx="651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C0000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4</a:t>
              </a:r>
              <a:endParaRPr lang="zh-CN" altLang="en-US" sz="3200" dirty="0">
                <a:solidFill>
                  <a:srgbClr val="C0000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7"/>
          <p:cNvSpPr/>
          <p:nvPr/>
        </p:nvSpPr>
        <p:spPr>
          <a:xfrm flipH="1">
            <a:off x="4246696" y="2262267"/>
            <a:ext cx="3710609" cy="1364974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E7A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079164" y="2173356"/>
            <a:ext cx="3408314" cy="0"/>
          </a:xfrm>
          <a:prstGeom prst="line">
            <a:avLst/>
          </a:prstGeom>
          <a:ln>
            <a:solidFill>
              <a:srgbClr val="EBB82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721888" y="1115953"/>
            <a:ext cx="2994634" cy="2114807"/>
            <a:chOff x="1721888" y="1115953"/>
            <a:chExt cx="2994634" cy="211480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888" y="1115953"/>
              <a:ext cx="2994634" cy="211480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893485" y="1754435"/>
              <a:ext cx="6514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rgbClr val="C0000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1</a:t>
              </a:r>
              <a:endParaRPr lang="zh-CN" altLang="en-US" sz="6000" dirty="0">
                <a:solidFill>
                  <a:srgbClr val="C0000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4819539" y="2770098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年沧桑巨变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7001">
            <a:off x="-1191552" y="-325057"/>
            <a:ext cx="1820044" cy="17663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01019" y="1363465"/>
            <a:ext cx="1523980" cy="9533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0254" y="2185006"/>
            <a:ext cx="1338178" cy="97811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63470" y="1677491"/>
            <a:ext cx="1936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7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CHAPTER 1</a:t>
            </a:r>
            <a:endParaRPr lang="zh-CN" altLang="en-US" sz="3200" dirty="0">
              <a:solidFill>
                <a:schemeClr val="bg1">
                  <a:lumMod val="7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path" presetSubtype="0" accel="37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3472 L 0.17995 0.13426 C 0.21732 0.15671 0.27344 0.16968 0.33269 0.16968 C 0.39987 0.16968 0.45378 0.15671 0.49115 0.13426 L 0.67136 0.03472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68" y="67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4" presetClass="path" presetSubtype="0" accel="37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14844 -0.12246 C 0.17982 -0.14977 0.22591 -0.16366 0.27565 -0.16366 C 0.33164 -0.16366 0.37604 -0.14977 0.40729 -0.12246 L 0.5586 2.96296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-81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4" presetClass="path" presetSubtype="0" accel="37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8281 -0.05625 C 0.22083 -0.06875 0.278 -0.07546 0.33815 -0.07546 C 0.40664 -0.07546 0.46133 -0.06875 0.49935 -0.05625 L 0.68294 -4.81481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41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年沧桑巨变</a:t>
            </a:r>
          </a:p>
        </p:txBody>
      </p:sp>
      <p:pic>
        <p:nvPicPr>
          <p:cNvPr id="7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77" y="1716335"/>
            <a:ext cx="877411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" y="2466531"/>
            <a:ext cx="4810539" cy="320702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33495" y="2330885"/>
            <a:ext cx="539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七十年，是一个国家，完成辉煌蜕变的时间。</a:t>
            </a:r>
            <a:endParaRPr lang="en-US" altLang="zh-CN" sz="24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  <a:p>
            <a:endParaRPr lang="en-US" altLang="zh-CN" sz="24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  <a:p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七十年卧薪尝胆，中华民族挺起了脊梁</a:t>
            </a:r>
            <a:r>
              <a:rPr lang="en-US" altLang="zh-CN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;</a:t>
            </a: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七十年奋发图强，中华儿女谱写了诗章</a:t>
            </a:r>
            <a:r>
              <a:rPr lang="en-US" altLang="zh-CN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;</a:t>
            </a: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七十年砥砺前行，神州大地丰收了硕果</a:t>
            </a:r>
            <a:r>
              <a:rPr lang="en-US" altLang="zh-CN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;</a:t>
            </a: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七十年携手并进，中国梦播下了希望。</a:t>
            </a:r>
            <a:b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</a:br>
            <a:endParaRPr lang="zh-CN" altLang="en-US" sz="2400" dirty="0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8178" y="1488412"/>
            <a:ext cx="1338178" cy="9781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10129" y="1024073"/>
            <a:ext cx="1523980" cy="953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4.07407E-6 L 0.10469 -0.04468 C 0.1267 -0.05463 0.15938 -0.05996 0.19401 -0.05996 C 0.23321 -0.05996 0.26446 -0.05463 0.28633 -0.04468 L 0.39141 4.07407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-30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91667E-6 -4.44444E-6 L 0.21875 0.11852 C 0.26407 0.14514 0.33216 0.15973 0.40443 0.15973 C 0.48581 0.15973 0.55131 0.14514 0.59675 0.11852 L 0.81563 -4.44444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81" y="79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308509" y="2607526"/>
            <a:ext cx="718680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七十年前，我们的祖先还把汉代的耕梨插进二十世纪的农田</a:t>
            </a:r>
            <a:r>
              <a:rPr lang="en-US" altLang="zh-CN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;</a:t>
            </a: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七十年后，现代化机械已开进中国的农家。七十年前，港澳游子还站在金门望厦门</a:t>
            </a:r>
            <a:r>
              <a:rPr lang="en-US" altLang="zh-CN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; </a:t>
            </a: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五十年后，归国侨胞已站在门望金门。一样的遥望，却是两样的情形。</a:t>
            </a:r>
          </a:p>
        </p:txBody>
      </p:sp>
      <p:sp>
        <p:nvSpPr>
          <p:cNvPr id="39" name="MH_PageTitle"/>
          <p:cNvSpPr/>
          <p:nvPr>
            <p:custDataLst>
              <p:tags r:id="rId1"/>
            </p:custDataLst>
          </p:nvPr>
        </p:nvSpPr>
        <p:spPr>
          <a:xfrm>
            <a:off x="939628" y="2413336"/>
            <a:ext cx="3035300" cy="3035300"/>
          </a:xfrm>
          <a:prstGeom prst="ellipse">
            <a:avLst/>
          </a:prstGeom>
          <a:noFill/>
          <a:ln w="158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64000" anchor="ctr">
            <a:normAutofit/>
          </a:bodyPr>
          <a:lstStyle/>
          <a:p>
            <a:pPr algn="ctr">
              <a:defRPr/>
            </a:pP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047" y="1907935"/>
            <a:ext cx="2127654" cy="2107669"/>
          </a:xfrm>
          <a:prstGeom prst="ellipse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3725" y="3329187"/>
            <a:ext cx="2291203" cy="2260110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5008660" y="1422131"/>
            <a:ext cx="5645123" cy="769441"/>
            <a:chOff x="5001402" y="1668429"/>
            <a:chExt cx="5645123" cy="769441"/>
          </a:xfrm>
        </p:grpSpPr>
        <p:pic>
          <p:nvPicPr>
            <p:cNvPr id="49" name="图片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1402" y="1729058"/>
              <a:ext cx="5645123" cy="70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矩形 49"/>
            <p:cNvSpPr/>
            <p:nvPr/>
          </p:nvSpPr>
          <p:spPr>
            <a:xfrm>
              <a:off x="5283235" y="1668429"/>
              <a:ext cx="533697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3200" dirty="0"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萧瑟秋风今又是，换了人间</a:t>
              </a:r>
            </a:p>
          </p:txBody>
        </p:sp>
      </p:grpSp>
      <p:sp>
        <p:nvSpPr>
          <p:cNvPr id="54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年沧桑巨变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604352" y="2413336"/>
            <a:ext cx="9084065" cy="0"/>
          </a:xfrm>
          <a:prstGeom prst="line">
            <a:avLst/>
          </a:prstGeom>
          <a:ln w="28575">
            <a:solidFill>
              <a:srgbClr val="CC2F2E"/>
            </a:solidFill>
            <a:prstDash val="lgDash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35154"/>
            <a:ext cx="12192000" cy="6302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63" y="1869557"/>
            <a:ext cx="1726398" cy="211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2"/>
          <a:stretch>
            <a:fillRect/>
          </a:stretch>
        </p:blipFill>
        <p:spPr bwMode="auto">
          <a:xfrm>
            <a:off x="1842887" y="1501471"/>
            <a:ext cx="1446120" cy="201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89" y="1869557"/>
            <a:ext cx="1726398" cy="21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67" y="1501471"/>
            <a:ext cx="1414867" cy="201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251" y="1869557"/>
            <a:ext cx="1726398" cy="21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393" y="1501471"/>
            <a:ext cx="1466054" cy="201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1475845" y="4839518"/>
            <a:ext cx="95970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歌唱您恢弘岁月的辉煌，唱响您的坚韧与顽强，歌颂您的灵魂与精神</a:t>
            </a:r>
          </a:p>
        </p:txBody>
      </p:sp>
      <p:sp>
        <p:nvSpPr>
          <p:cNvPr id="20" name="矩形 19"/>
          <p:cNvSpPr/>
          <p:nvPr/>
        </p:nvSpPr>
        <p:spPr>
          <a:xfrm>
            <a:off x="1713764" y="3594015"/>
            <a:ext cx="2508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不屈的脊梁</a:t>
            </a:r>
          </a:p>
        </p:txBody>
      </p:sp>
      <p:sp>
        <p:nvSpPr>
          <p:cNvPr id="22" name="矩形 21"/>
          <p:cNvSpPr/>
          <p:nvPr/>
        </p:nvSpPr>
        <p:spPr>
          <a:xfrm>
            <a:off x="5020330" y="3594015"/>
            <a:ext cx="2508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不屈的尊严</a:t>
            </a:r>
          </a:p>
        </p:txBody>
      </p:sp>
      <p:sp>
        <p:nvSpPr>
          <p:cNvPr id="24" name="矩形 23"/>
          <p:cNvSpPr/>
          <p:nvPr/>
        </p:nvSpPr>
        <p:spPr>
          <a:xfrm>
            <a:off x="8441241" y="3594015"/>
            <a:ext cx="2508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不朽的诗篇</a:t>
            </a:r>
          </a:p>
        </p:txBody>
      </p:sp>
      <p:sp>
        <p:nvSpPr>
          <p:cNvPr id="27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年沧桑巨变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94262" y="4363456"/>
            <a:ext cx="600164" cy="608560"/>
            <a:chOff x="2396279" y="4374722"/>
            <a:chExt cx="600164" cy="608560"/>
          </a:xfrm>
        </p:grpSpPr>
        <p:pic>
          <p:nvPicPr>
            <p:cNvPr id="28" name="图片 27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14" t="71670"/>
            <a:stretch>
              <a:fillRect/>
            </a:stretch>
          </p:blipFill>
          <p:spPr bwMode="auto">
            <a:xfrm rot="2709744">
              <a:off x="2413356" y="4400195"/>
              <a:ext cx="56601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图片 28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14" t="71670"/>
            <a:stretch>
              <a:fillRect/>
            </a:stretch>
          </p:blipFill>
          <p:spPr bwMode="auto">
            <a:xfrm rot="2709744">
              <a:off x="2502584" y="4363029"/>
              <a:ext cx="387553" cy="41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组合 29"/>
          <p:cNvGrpSpPr/>
          <p:nvPr/>
        </p:nvGrpSpPr>
        <p:grpSpPr>
          <a:xfrm>
            <a:off x="5795917" y="4363456"/>
            <a:ext cx="600164" cy="608560"/>
            <a:chOff x="2396279" y="4374722"/>
            <a:chExt cx="600164" cy="608560"/>
          </a:xfrm>
        </p:grpSpPr>
        <p:pic>
          <p:nvPicPr>
            <p:cNvPr id="31" name="图片 30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14" t="71670"/>
            <a:stretch>
              <a:fillRect/>
            </a:stretch>
          </p:blipFill>
          <p:spPr bwMode="auto">
            <a:xfrm rot="2709744">
              <a:off x="2413356" y="4400195"/>
              <a:ext cx="56601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图片 31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14" t="71670"/>
            <a:stretch>
              <a:fillRect/>
            </a:stretch>
          </p:blipFill>
          <p:spPr bwMode="auto">
            <a:xfrm rot="2709744">
              <a:off x="2502584" y="4363029"/>
              <a:ext cx="387553" cy="41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32"/>
          <p:cNvGrpSpPr/>
          <p:nvPr/>
        </p:nvGrpSpPr>
        <p:grpSpPr>
          <a:xfrm>
            <a:off x="9209830" y="4363456"/>
            <a:ext cx="600164" cy="608560"/>
            <a:chOff x="2396279" y="4374722"/>
            <a:chExt cx="600164" cy="608560"/>
          </a:xfrm>
        </p:grpSpPr>
        <p:pic>
          <p:nvPicPr>
            <p:cNvPr id="34" name="图片 33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14" t="71670"/>
            <a:stretch>
              <a:fillRect/>
            </a:stretch>
          </p:blipFill>
          <p:spPr bwMode="auto">
            <a:xfrm rot="2709744">
              <a:off x="2413356" y="4400195"/>
              <a:ext cx="56601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图片 34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14" t="71670"/>
            <a:stretch>
              <a:fillRect/>
            </a:stretch>
          </p:blipFill>
          <p:spPr bwMode="auto">
            <a:xfrm rot="2709744">
              <a:off x="2502584" y="4363029"/>
              <a:ext cx="387553" cy="41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40588" y="1946931"/>
            <a:ext cx="1925447" cy="1219200"/>
            <a:chOff x="1800777" y="2544417"/>
            <a:chExt cx="1925447" cy="1219200"/>
          </a:xfrm>
        </p:grpSpPr>
        <p:pic>
          <p:nvPicPr>
            <p:cNvPr id="2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777" y="2568645"/>
              <a:ext cx="1925447" cy="1194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10333" y="2544417"/>
              <a:ext cx="917180" cy="1010749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9461080" y="1971159"/>
            <a:ext cx="1925447" cy="1194972"/>
            <a:chOff x="7426325" y="3049791"/>
            <a:chExt cx="1925447" cy="1194972"/>
          </a:xfrm>
        </p:grpSpPr>
        <p:pic>
          <p:nvPicPr>
            <p:cNvPr id="9" name="图片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325" y="3049791"/>
              <a:ext cx="1925447" cy="1194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3654">
              <a:off x="7984006" y="3170930"/>
              <a:ext cx="691360" cy="952693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964367" y="1923720"/>
            <a:ext cx="1925447" cy="1289848"/>
            <a:chOff x="3726224" y="3346238"/>
            <a:chExt cx="1925447" cy="1289848"/>
          </a:xfrm>
        </p:grpSpPr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224" y="3441114"/>
              <a:ext cx="1925447" cy="1194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9922" y="3346238"/>
              <a:ext cx="866946" cy="1194972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6888146" y="1932105"/>
            <a:ext cx="1925447" cy="1194972"/>
            <a:chOff x="6074860" y="2227286"/>
            <a:chExt cx="1925447" cy="1194972"/>
          </a:xfrm>
        </p:grpSpPr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860" y="2227286"/>
              <a:ext cx="1925447" cy="1194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3615" y="2343626"/>
              <a:ext cx="607935" cy="822505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911585" y="3154643"/>
            <a:ext cx="218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幼有所育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47980" y="3154643"/>
            <a:ext cx="245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劳有所得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56660" y="3154643"/>
            <a:ext cx="230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学有所教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318706" y="3154643"/>
            <a:ext cx="266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老有所养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979416" y="4451285"/>
            <a:ext cx="8942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这一项项巨大成就、一串串亮丽数字的背后，挺立的是中国人民顶风冒雨的钢铁脊梁，浸透的是中国人民风雨兼程的辛勤汗水，凝结的是中国人民对美好生活的追求与梦想。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238" y="4241674"/>
            <a:ext cx="1338178" cy="978119"/>
          </a:xfrm>
          <a:prstGeom prst="rect">
            <a:avLst/>
          </a:prstGeom>
        </p:spPr>
      </p:pic>
      <p:sp>
        <p:nvSpPr>
          <p:cNvPr id="28" name="TextBox 45"/>
          <p:cNvSpPr txBox="1"/>
          <p:nvPr/>
        </p:nvSpPr>
        <p:spPr>
          <a:xfrm>
            <a:off x="2185947" y="497290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年沧桑巨变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852110" y="4240040"/>
            <a:ext cx="9084065" cy="0"/>
          </a:xfrm>
          <a:prstGeom prst="line">
            <a:avLst/>
          </a:prstGeom>
          <a:ln w="28575">
            <a:solidFill>
              <a:srgbClr val="CC2F2E"/>
            </a:solidFill>
            <a:prstDash val="lgDash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81481E-6 L 0.19388 0.1051 C 0.23425 0.12825 0.29584 0.14723 0.36107 0.15741 C 0.43503 0.16875 0.49479 0.16875 0.53685 0.15834 L 0.73906 0.11482 " pathEditMode="relative" rAng="300000" ptsTypes="AAA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93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7"/>
          <p:cNvSpPr/>
          <p:nvPr/>
        </p:nvSpPr>
        <p:spPr>
          <a:xfrm flipH="1">
            <a:off x="4246696" y="2262267"/>
            <a:ext cx="3710609" cy="1364974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E7A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079164" y="2173356"/>
            <a:ext cx="3408314" cy="0"/>
          </a:xfrm>
          <a:prstGeom prst="line">
            <a:avLst/>
          </a:prstGeom>
          <a:ln>
            <a:solidFill>
              <a:srgbClr val="EBB82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721888" y="1115953"/>
            <a:ext cx="2994634" cy="2114807"/>
            <a:chOff x="1721888" y="1115953"/>
            <a:chExt cx="2994634" cy="211480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888" y="1115953"/>
              <a:ext cx="2994634" cy="211480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893485" y="1754435"/>
              <a:ext cx="6514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rgbClr val="C00000"/>
                  </a:solidFill>
                  <a:latin typeface="字魂36号-正文宋楷" panose="00000500000000000000" pitchFamily="2" charset="-122"/>
                  <a:ea typeface="字魂36号-正文宋楷" panose="00000500000000000000" pitchFamily="2" charset="-122"/>
                </a:rPr>
                <a:t>2</a:t>
              </a:r>
              <a:endParaRPr lang="zh-CN" altLang="en-US" sz="6000" dirty="0">
                <a:solidFill>
                  <a:srgbClr val="C00000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endParaRPr>
            </a:p>
          </p:txBody>
        </p:sp>
      </p:grpSp>
      <p:sp>
        <p:nvSpPr>
          <p:cNvPr id="12" name="TextBox 45"/>
          <p:cNvSpPr txBox="1"/>
          <p:nvPr/>
        </p:nvSpPr>
        <p:spPr>
          <a:xfrm>
            <a:off x="4819539" y="2770098"/>
            <a:ext cx="2822713" cy="584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70</a:t>
            </a:r>
            <a:r>
              <a:rPr lang="zh-CN" altLang="en-US" sz="3200" dirty="0"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年光辉历程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7001">
            <a:off x="-1191552" y="-325057"/>
            <a:ext cx="1820044" cy="17663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01019" y="1363465"/>
            <a:ext cx="1523980" cy="9533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0254" y="2185006"/>
            <a:ext cx="1338178" cy="97811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15537" y="1677491"/>
            <a:ext cx="1936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7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rPr>
              <a:t>CHAPTER 2</a:t>
            </a:r>
            <a:endParaRPr lang="zh-CN" altLang="en-US" sz="3200" dirty="0">
              <a:solidFill>
                <a:schemeClr val="bg1">
                  <a:lumMod val="75000"/>
                </a:schemeClr>
              </a:solidFill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path" presetSubtype="0" accel="37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3472 L 0.17995 0.13426 C 0.21732 0.15671 0.27344 0.16968 0.33269 0.16968 C 0.39987 0.16968 0.45378 0.15671 0.49115 0.13426 L 0.67136 0.03472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68" y="67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4" presetClass="path" presetSubtype="0" accel="37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14961 -0.12245 C 0.18125 -0.14976 0.22774 -0.16365 0.27774 -0.16365 C 0.33399 -0.16365 0.37904 -0.14976 0.41029 -0.12245 L 0.56224 -4.07407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12" y="-81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4" presetClass="path" presetSubtype="0" accel="37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8281 -0.05625 C 0.22083 -0.06875 0.278 -0.07546 0.33815 -0.07546 C 0.40664 -0.07546 0.46133 -0.06875 0.49935 -0.05625 L 0.68294 -4.81481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41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FADC44DC-D200-408D-A459-7E4136CDCF62"/>
  <p:tag name="ISPRINGONLINEFOLDERID" val="0"/>
  <p:tag name="ISPRINGONLINEFOLDERPATH" val="内容列表"/>
  <p:tag name="ISPRINGCLOUDFOLDERID" val="0"/>
  <p:tag name="ISPRINGCLOUDFOLDERPATH" val="资源库"/>
  <p:tag name="ISPRING_OUTPUT_FOLDER" val="C:\Users\wang\Desktop\兼职\自己的\提交\庆祝中华人民共和国建国70周年PPT模板19.6.14"/>
  <p:tag name="ISPRING_PRESENTATION_TITLE" val="庆祝中华人民共和国建国70周年PPT模板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Text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Text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Text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SubTitle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SubTitle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3115"/>
  <p:tag name="MH_LIBRARY" val="GRAPHIC"/>
  <p:tag name="MH_TYPE" val="PageTitle"/>
  <p:tag name="MH_ORDER" val="Page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3708"/>
  <p:tag name="MH_LIBRARY" val="GRAPHIC"/>
  <p:tag name="MH_TYPE" val="Pictur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宽屏</PresentationFormat>
  <Paragraphs>176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等线 Light</vt:lpstr>
      <vt:lpstr>默陌老屋手迹</vt:lpstr>
      <vt:lpstr>微软雅黑</vt:lpstr>
      <vt:lpstr>字魂36号-正文宋楷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141</cp:revision>
  <dcterms:created xsi:type="dcterms:W3CDTF">2019-06-10T11:21:00Z</dcterms:created>
  <dcterms:modified xsi:type="dcterms:W3CDTF">2021-01-06T08:47:11Z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