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4" r:id="rId2"/>
    <p:sldId id="283" r:id="rId3"/>
    <p:sldId id="328" r:id="rId4"/>
    <p:sldId id="329" r:id="rId5"/>
    <p:sldId id="314" r:id="rId6"/>
    <p:sldId id="313" r:id="rId7"/>
    <p:sldId id="330" r:id="rId8"/>
    <p:sldId id="316" r:id="rId9"/>
    <p:sldId id="315" r:id="rId10"/>
    <p:sldId id="331" r:id="rId11"/>
    <p:sldId id="317" r:id="rId12"/>
    <p:sldId id="277" r:id="rId13"/>
    <p:sldId id="318" r:id="rId14"/>
    <p:sldId id="332" r:id="rId15"/>
    <p:sldId id="320" r:id="rId16"/>
    <p:sldId id="319" r:id="rId17"/>
    <p:sldId id="333" r:id="rId18"/>
    <p:sldId id="293" r:id="rId19"/>
    <p:sldId id="323" r:id="rId20"/>
    <p:sldId id="321" r:id="rId21"/>
    <p:sldId id="326" r:id="rId22"/>
    <p:sldId id="325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  <p15:guide id="3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86" y="96"/>
      </p:cViewPr>
      <p:guideLst>
        <p:guide orient="horz" pos="2137"/>
        <p:guide pos="3817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F536F-E988-4E5E-A866-FFDAE833A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853E9-2AF2-40A1-8CB5-22A2DB2C00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853E9-2AF2-40A1-8CB5-22A2DB2C00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701FE5-7473-4E1A-8818-ACD8AF63AB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6DBFD-8A43-490A-8B86-7E4C38E4D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701FE5-7473-4E1A-8818-ACD8AF63ABD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6DBFD-8A43-490A-8B86-7E4C38E4D7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pic>
        <p:nvPicPr>
          <p:cNvPr id="6" name="图片 5" descr="图片包含 地面, 户外&#10;&#10;已生成高可信度的说明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380891"/>
            <a:ext cx="898358" cy="818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B%BD%E4%BD%9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ike.baidu.com/item/%E6%94%BF%E4%BD%9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98%85%E5%85%B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baike.baidu.com/item/%E5%9B%BD%E5%BA%86%E8%8A%82" TargetMode="External"/><Relationship Id="rId4" Type="http://schemas.openxmlformats.org/officeDocument/2006/relationships/hyperlink" Target="https://baike.baidu.com/item/%E9%82%93%E5%B0%8F%E5%B9%B3/11618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4%B8%AD%E5%8D%8E%E4%BA%BA%E6%B0%91%E5%85%B1%E5%92%8C%E5%9B%BD%E5%9B%BD%E5%BA%86%E6%97%A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B%BD%E5%AE%B6%E5%85%83%E9%A6%9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baike.baidu.com/item/%E6%94%BF%E5%BA%9C%E9%A6%96%E8%84%9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baike.baidu.com/item/%E4%B8%AD%E5%A4%AE%E4%BA%BA%E6%B0%91%E6%94%BF%E5%BA%9C%E5%A7%94%E5%91%98%E4%BC%9A" TargetMode="External"/><Relationship Id="rId7" Type="http://schemas.openxmlformats.org/officeDocument/2006/relationships/hyperlink" Target="https://baike.baidu.com/item/%E5%8C%97%E4%BA%AC/12898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5%9B%BD%E5%BA%86%E6%97%A5" TargetMode="External"/><Relationship Id="rId5" Type="http://schemas.openxmlformats.org/officeDocument/2006/relationships/hyperlink" Target="https://baike.baidu.com/item/%E4%B8%AD%E5%8D%8E%E4%BA%BA%E6%B0%91%E5%85%B1%E5%92%8C%E5%9B%BD" TargetMode="External"/><Relationship Id="rId4" Type="http://schemas.openxmlformats.org/officeDocument/2006/relationships/hyperlink" Target="https://baike.baidu.com/item/%E5%85%B3%E4%BA%8E%E4%B8%AD%E5%8D%8E%E4%BA%BA%E6%B0%91%E5%85%B1%E5%92%8C%E5%9B%BD%E5%9B%BD%E5%BA%86%E6%97%A5%E7%9A%84%E5%86%B3%E8%AE%A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A4%AA%E5%AD%90%E6%B8%AF" TargetMode="External"/><Relationship Id="rId13" Type="http://schemas.openxmlformats.org/officeDocument/2006/relationships/hyperlink" Target="https://baike.baidu.com/item/%E5%B0%BC%E6%B3%8A%E5%B0%94" TargetMode="External"/><Relationship Id="rId18" Type="http://schemas.openxmlformats.org/officeDocument/2006/relationships/hyperlink" Target="https://baike.baidu.com/item/%E6%AF%94%E5%88%A9%E6%97%B6" TargetMode="External"/><Relationship Id="rId3" Type="http://schemas.openxmlformats.org/officeDocument/2006/relationships/image" Target="../media/image11.png"/><Relationship Id="rId21" Type="http://schemas.openxmlformats.org/officeDocument/2006/relationships/hyperlink" Target="https://baike.baidu.com/item/%E5%AE%AA%E6%B3%95%E6%97%A5" TargetMode="External"/><Relationship Id="rId7" Type="http://schemas.openxmlformats.org/officeDocument/2006/relationships/hyperlink" Target="https://baike.baidu.com/item/%E6%8B%BF%E7%A0%B4%E4%BB%91" TargetMode="External"/><Relationship Id="rId12" Type="http://schemas.openxmlformats.org/officeDocument/2006/relationships/hyperlink" Target="https://baike.baidu.com/item/%E7%8B%AC%E7%AB%8B%E5%AE%A3%E8%A8%80" TargetMode="External"/><Relationship Id="rId17" Type="http://schemas.openxmlformats.org/officeDocument/2006/relationships/hyperlink" Target="https://baike.baidu.com/item/%E4%B8%B9%E9%BA%A6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baike.baidu.com/item/%E8%8D%B7%E5%85%B0" TargetMode="External"/><Relationship Id="rId20" Type="http://schemas.openxmlformats.org/officeDocument/2006/relationships/hyperlink" Target="https://baike.baidu.com/item/%E7%8B%AC%E7%AB%8B%E6%97%A5/18862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6%B5%B7%E5%9C%B0" TargetMode="External"/><Relationship Id="rId11" Type="http://schemas.openxmlformats.org/officeDocument/2006/relationships/hyperlink" Target="https://baike.baidu.com/item/%E5%B7%B4%E5%A3%AB%E5%BA%95%E7%8B%B1" TargetMode="External"/><Relationship Id="rId5" Type="http://schemas.openxmlformats.org/officeDocument/2006/relationships/hyperlink" Target="https://baike.baidu.com/item/%E7%8B%AC%E7%AB%8B%E6%97%A5" TargetMode="External"/><Relationship Id="rId15" Type="http://schemas.openxmlformats.org/officeDocument/2006/relationships/hyperlink" Target="https://baike.baidu.com/item/%E7%91%9E%E5%85%B8" TargetMode="External"/><Relationship Id="rId10" Type="http://schemas.openxmlformats.org/officeDocument/2006/relationships/hyperlink" Target="https://baike.baidu.com/item/%E5%B7%B4%E9%BB%8E/858" TargetMode="External"/><Relationship Id="rId19" Type="http://schemas.openxmlformats.org/officeDocument/2006/relationships/hyperlink" Target="https://baike.baidu.com/item/%E5%9B%BD%E5%BA%86%E6%97%A5" TargetMode="External"/><Relationship Id="rId4" Type="http://schemas.openxmlformats.org/officeDocument/2006/relationships/hyperlink" Target="https://baike.baidu.com/item/%E6%9F%AC%E5%9F%94%E5%AF%A8" TargetMode="External"/><Relationship Id="rId9" Type="http://schemas.openxmlformats.org/officeDocument/2006/relationships/hyperlink" Target="https://baike.baidu.com/item/%E5%8A%A0%E7%BA%B3" TargetMode="External"/><Relationship Id="rId14" Type="http://schemas.openxmlformats.org/officeDocument/2006/relationships/hyperlink" Target="https://baike.baidu.com/item/%E6%B3%B0%E5%9B%B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9A%87%E5%B8%9D/88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044"/>
            <a:ext cx="12192000" cy="600591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639528" y="2635879"/>
            <a:ext cx="12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欢</a:t>
            </a:r>
          </a:p>
        </p:txBody>
      </p:sp>
      <p:pic>
        <p:nvPicPr>
          <p:cNvPr id="5" name="图片 4" descr="图片包含 雨伞&#10;&#10;已生成极高可信度的说明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71812" cy="4076700"/>
          </a:xfrm>
          <a:prstGeom prst="rect">
            <a:avLst/>
          </a:prstGeom>
        </p:spPr>
      </p:pic>
      <p:pic>
        <p:nvPicPr>
          <p:cNvPr id="19" name="图片 18" descr="图片包含 雨伞&#10;&#10;已生成极高可信度的说明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488" y="2489200"/>
            <a:ext cx="6132512" cy="43688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502742" y="2635879"/>
            <a:ext cx="12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乐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65956" y="2635879"/>
            <a:ext cx="12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国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229170" y="2634340"/>
            <a:ext cx="1241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庆</a:t>
            </a:r>
          </a:p>
        </p:txBody>
      </p:sp>
      <p:pic>
        <p:nvPicPr>
          <p:cNvPr id="3" name="图片 2" descr="图片包含 气泡, 物体, 呼拉圈&#10;&#10;已生成极高可信度的说明"/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91" y="984650"/>
            <a:ext cx="5336002" cy="4888700"/>
          </a:xfrm>
          <a:prstGeom prst="rect">
            <a:avLst/>
          </a:prstGeom>
        </p:spPr>
      </p:pic>
      <p:sp useBgFill="1">
        <p:nvSpPr>
          <p:cNvPr id="2" name="文本框 1"/>
          <p:cNvSpPr txBox="1"/>
          <p:nvPr/>
        </p:nvSpPr>
        <p:spPr>
          <a:xfrm>
            <a:off x="3297855" y="4792662"/>
            <a:ext cx="5556738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喜迎中华人民共和国第六十八个国庆节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044"/>
            <a:ext cx="12192000" cy="6005911"/>
          </a:xfrm>
          <a:prstGeom prst="rect">
            <a:avLst/>
          </a:prstGeom>
        </p:spPr>
      </p:pic>
      <p:sp>
        <p:nvSpPr>
          <p:cNvPr id="7" name="KSO_GT1"/>
          <p:cNvSpPr/>
          <p:nvPr>
            <p:custDataLst>
              <p:tags r:id="rId1"/>
            </p:custDataLst>
          </p:nvPr>
        </p:nvSpPr>
        <p:spPr bwMode="ltGray">
          <a:xfrm>
            <a:off x="5356226" y="1660381"/>
            <a:ext cx="1406524" cy="1452854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叁</a:t>
            </a:r>
          </a:p>
        </p:txBody>
      </p:sp>
      <p:sp>
        <p:nvSpPr>
          <p:cNvPr id="16" name="文本框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500" y="2735264"/>
            <a:ext cx="6777976" cy="2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国庆节的意义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073165" y="4164296"/>
            <a:ext cx="9969070" cy="121081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88723" y="4330126"/>
            <a:ext cx="9753512" cy="87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国庆这种特殊纪念方式一旦成为新的、全民性的节日形式，便承载了反映这个国家、民族的凝聚力的功能。同时国庆日上的大规模庆典活动，也是政府动员与号召力的具体体现。</a:t>
            </a:r>
          </a:p>
        </p:txBody>
      </p:sp>
      <p:sp>
        <p:nvSpPr>
          <p:cNvPr id="17" name="圆角矩形 6"/>
          <p:cNvSpPr/>
          <p:nvPr/>
        </p:nvSpPr>
        <p:spPr>
          <a:xfrm>
            <a:off x="1793989" y="2453431"/>
            <a:ext cx="2595419" cy="722997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国家凝聚力</a:t>
            </a:r>
          </a:p>
        </p:txBody>
      </p:sp>
      <p:sp>
        <p:nvSpPr>
          <p:cNvPr id="19" name="圆角矩形 6"/>
          <p:cNvSpPr/>
          <p:nvPr/>
        </p:nvSpPr>
        <p:spPr>
          <a:xfrm>
            <a:off x="4761778" y="2453430"/>
            <a:ext cx="2595419" cy="722997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民族凝聚力</a:t>
            </a:r>
          </a:p>
        </p:txBody>
      </p:sp>
      <p:sp>
        <p:nvSpPr>
          <p:cNvPr id="20" name="圆角矩形 6"/>
          <p:cNvSpPr/>
          <p:nvPr/>
        </p:nvSpPr>
        <p:spPr>
          <a:xfrm>
            <a:off x="7938114" y="2453429"/>
            <a:ext cx="2595419" cy="722997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政府号召力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国庆的功能体现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126552" y="2758942"/>
            <a:ext cx="6096000" cy="222713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359698" y="1759539"/>
            <a:ext cx="1423024" cy="142302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</a:p>
        </p:txBody>
      </p:sp>
      <p:sp>
        <p:nvSpPr>
          <p:cNvPr id="4" name="椭圆 3"/>
          <p:cNvSpPr/>
          <p:nvPr/>
        </p:nvSpPr>
        <p:spPr>
          <a:xfrm>
            <a:off x="3359698" y="4562454"/>
            <a:ext cx="1423024" cy="142302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政体</a:t>
            </a:r>
          </a:p>
        </p:txBody>
      </p:sp>
      <p:sp>
        <p:nvSpPr>
          <p:cNvPr id="6" name="右大括号 5"/>
          <p:cNvSpPr/>
          <p:nvPr/>
        </p:nvSpPr>
        <p:spPr>
          <a:xfrm flipH="1">
            <a:off x="2076187" y="2471050"/>
            <a:ext cx="1036144" cy="2802915"/>
          </a:xfrm>
          <a:prstGeom prst="righ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2051" y="3549343"/>
            <a:ext cx="1200727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</a:t>
            </a:r>
          </a:p>
        </p:txBody>
      </p:sp>
      <p:sp>
        <p:nvSpPr>
          <p:cNvPr id="2" name="矩形 1"/>
          <p:cNvSpPr/>
          <p:nvPr/>
        </p:nvSpPr>
        <p:spPr>
          <a:xfrm>
            <a:off x="5454316" y="2903012"/>
            <a:ext cx="5768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国庆纪念日是近代民族国家的一种特征，是伴随着近代民族国家的出现而出现的，并且变得尤为重要。它成为一个独立国家的标志，反映这个国家的</a:t>
            </a:r>
            <a:r>
              <a:rPr lang="zh-CN" altLang="en-US" sz="2000" dirty="0">
                <a:latin typeface="Arial" panose="020B0604020202020204" pitchFamily="34" charset="0"/>
                <a:hlinkClick r:id="rId3"/>
              </a:rPr>
              <a:t>国体</a:t>
            </a:r>
            <a:r>
              <a:rPr lang="zh-CN" altLang="en-US" sz="2000" dirty="0">
                <a:latin typeface="Arial" panose="020B0604020202020204" pitchFamily="34" charset="0"/>
              </a:rPr>
              <a:t>和</a:t>
            </a:r>
            <a:r>
              <a:rPr lang="zh-CN" altLang="en-US" sz="2000" dirty="0">
                <a:latin typeface="Arial" panose="020B0604020202020204" pitchFamily="34" charset="0"/>
                <a:hlinkClick r:id="rId4"/>
              </a:rPr>
              <a:t>政体</a:t>
            </a:r>
            <a:r>
              <a:rPr lang="zh-CN" altLang="en-US" sz="2000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5508" y="381489"/>
            <a:ext cx="738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国庆纪念日是一种特征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1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4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6" grpId="0" animBg="1"/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6"/>
          <p:cNvSpPr/>
          <p:nvPr/>
        </p:nvSpPr>
        <p:spPr>
          <a:xfrm>
            <a:off x="1043743" y="2404400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显示力量</a:t>
            </a:r>
          </a:p>
        </p:txBody>
      </p:sp>
      <p:sp>
        <p:nvSpPr>
          <p:cNvPr id="5" name="圆角矩形 35"/>
          <p:cNvSpPr/>
          <p:nvPr/>
        </p:nvSpPr>
        <p:spPr>
          <a:xfrm>
            <a:off x="1043743" y="4243955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体现凝聚力</a:t>
            </a:r>
          </a:p>
        </p:txBody>
      </p:sp>
      <p:sp>
        <p:nvSpPr>
          <p:cNvPr id="7" name="右箭头 36"/>
          <p:cNvSpPr/>
          <p:nvPr/>
        </p:nvSpPr>
        <p:spPr>
          <a:xfrm>
            <a:off x="5408026" y="3503963"/>
            <a:ext cx="1273895" cy="5531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方正正大黑简体" panose="02010600010101010101" pitchFamily="2" charset="-122"/>
              <a:ea typeface="方正正大黑简体" panose="02010600010101010101" pitchFamily="2" charset="-122"/>
            </a:endParaRPr>
          </a:p>
        </p:txBody>
      </p:sp>
      <p:sp>
        <p:nvSpPr>
          <p:cNvPr id="9" name="圆角矩形 37"/>
          <p:cNvSpPr/>
          <p:nvPr/>
        </p:nvSpPr>
        <p:spPr>
          <a:xfrm>
            <a:off x="6895266" y="2404400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增强国民信心</a:t>
            </a:r>
          </a:p>
        </p:txBody>
      </p:sp>
      <p:sp>
        <p:nvSpPr>
          <p:cNvPr id="10" name="圆角矩形 38"/>
          <p:cNvSpPr/>
          <p:nvPr/>
        </p:nvSpPr>
        <p:spPr>
          <a:xfrm>
            <a:off x="6895266" y="4243955"/>
            <a:ext cx="3977389" cy="971226"/>
          </a:xfrm>
          <a:prstGeom prst="roundRect">
            <a:avLst>
              <a:gd name="adj" fmla="val 89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发挥号召力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国庆的基本特征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044"/>
            <a:ext cx="12192000" cy="6005911"/>
          </a:xfrm>
          <a:prstGeom prst="rect">
            <a:avLst/>
          </a:prstGeom>
        </p:spPr>
      </p:pic>
      <p:sp>
        <p:nvSpPr>
          <p:cNvPr id="7" name="KSO_GT1"/>
          <p:cNvSpPr/>
          <p:nvPr>
            <p:custDataLst>
              <p:tags r:id="rId1"/>
            </p:custDataLst>
          </p:nvPr>
        </p:nvSpPr>
        <p:spPr bwMode="ltGray">
          <a:xfrm>
            <a:off x="5356226" y="1660381"/>
            <a:ext cx="1406524" cy="1452854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肆</a:t>
            </a:r>
          </a:p>
        </p:txBody>
      </p:sp>
      <p:sp>
        <p:nvSpPr>
          <p:cNvPr id="16" name="文本框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500" y="2735264"/>
            <a:ext cx="6777976" cy="2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国庆节节日活动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792955"/>
            <a:ext cx="6208295" cy="454545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814092"/>
            <a:ext cx="620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每逢五、十周年会有不同规模的庆典和阅兵，历史上影响较大且最具代表意义的是开国大典、建国</a:t>
            </a: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周年和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周年的六次大阅兵。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从</a:t>
            </a:r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年开国大典至今，共举行了十四次国庆阅兵。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1959</a:t>
            </a:r>
            <a:r>
              <a:rPr lang="zh-CN" altLang="en-US" dirty="0">
                <a:latin typeface="Arial" panose="020B0604020202020204" pitchFamily="34" charset="0"/>
              </a:rPr>
              <a:t>年十年，共举行了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次国庆阅兵。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1960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月，中共中央、国务院实行“厉行节约、勤俭建国”的方针，改革国庆典礼制度，实行“五年一小庆、十年一大庆，逢大庆举行阅兵”。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1964</a:t>
            </a:r>
            <a:r>
              <a:rPr lang="zh-CN" altLang="en-US" dirty="0">
                <a:latin typeface="Arial" panose="020B0604020202020204" pitchFamily="34" charset="0"/>
              </a:rPr>
              <a:t>年国防部颁布的军队列条令中，第一次列出阅兵条款。随后，由于“文化大革命”及其他原因，连续</a:t>
            </a:r>
            <a:r>
              <a:rPr lang="en-US" altLang="zh-CN" dirty="0">
                <a:latin typeface="Arial" panose="020B0604020202020204" pitchFamily="34" charset="0"/>
              </a:rPr>
              <a:t>24</a:t>
            </a:r>
            <a:r>
              <a:rPr lang="zh-CN" altLang="en-US" dirty="0">
                <a:latin typeface="Arial" panose="020B0604020202020204" pitchFamily="34" charset="0"/>
              </a:rPr>
              <a:t>年没有举行国庆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阅兵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年，根据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邓小平</a:t>
            </a:r>
            <a:r>
              <a:rPr lang="zh-CN" altLang="en-US" dirty="0">
                <a:latin typeface="Arial" panose="020B0604020202020204" pitchFamily="34" charset="0"/>
              </a:rPr>
              <a:t>的提议，中共中央决定恢复阅兵，并于</a:t>
            </a:r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周年时举行大型的国庆阅兵式。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年，中共中央决定举行建国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周年阅兵，于</a:t>
            </a:r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日在天安门广场举行了大型的阅兵式。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2009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国庆节</a:t>
            </a:r>
            <a:r>
              <a:rPr lang="zh-CN" altLang="en-US" dirty="0">
                <a:latin typeface="Arial" panose="020B0604020202020204" pitchFamily="34" charset="0"/>
              </a:rPr>
              <a:t>举行建国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周年大阅兵。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8295" y="1763371"/>
            <a:ext cx="5983705" cy="45750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国庆节阅兵仪式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5"/>
          <a:stretch>
            <a:fillRect/>
          </a:stretch>
        </p:blipFill>
        <p:spPr>
          <a:xfrm>
            <a:off x="0" y="2037347"/>
            <a:ext cx="12192000" cy="36395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2349" y="2841461"/>
            <a:ext cx="6096000" cy="2031325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年起国庆节是中国大陆的“黄金周”假期。国庆的法定休假时间为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天，再将前后两个周末调整为一起休假共计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天；中国大陆海外机构及企业则为</a:t>
            </a:r>
            <a:r>
              <a:rPr lang="en-US" altLang="zh-CN" dirty="0">
                <a:latin typeface="Arial" panose="020B0604020202020204" pitchFamily="34" charset="0"/>
              </a:rPr>
              <a:t>3-7</a:t>
            </a:r>
            <a:r>
              <a:rPr lang="zh-CN" altLang="en-US" dirty="0">
                <a:latin typeface="Arial" panose="020B0604020202020204" pitchFamily="34" charset="0"/>
              </a:rPr>
              <a:t>日；澳门特别行政区为</a:t>
            </a: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日，香港特别行政区为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截至</a:t>
            </a:r>
            <a:r>
              <a:rPr lang="en-US" altLang="zh-CN" dirty="0">
                <a:latin typeface="Arial" panose="020B0604020202020204" pitchFamily="34" charset="0"/>
              </a:rPr>
              <a:t>2014</a:t>
            </a:r>
            <a:r>
              <a:rPr lang="zh-CN" altLang="en-US" dirty="0">
                <a:latin typeface="Arial" panose="020B0604020202020204" pitchFamily="34" charset="0"/>
              </a:rPr>
              <a:t>年，中国国务院办公厅节假日安排的通知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日至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日放假调休，共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天。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28</a:t>
            </a:r>
            <a:r>
              <a:rPr lang="zh-CN" altLang="en-US" dirty="0">
                <a:latin typeface="Arial" panose="020B0604020202020204" pitchFamily="34" charset="0"/>
              </a:rPr>
              <a:t>日（星期日）、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日（星期六）上班。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国庆的假期安排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044"/>
            <a:ext cx="12192000" cy="6005911"/>
          </a:xfrm>
          <a:prstGeom prst="rect">
            <a:avLst/>
          </a:prstGeom>
        </p:spPr>
      </p:pic>
      <p:sp>
        <p:nvSpPr>
          <p:cNvPr id="7" name="KSO_GT1"/>
          <p:cNvSpPr/>
          <p:nvPr>
            <p:custDataLst>
              <p:tags r:id="rId1"/>
            </p:custDataLst>
          </p:nvPr>
        </p:nvSpPr>
        <p:spPr bwMode="ltGray">
          <a:xfrm>
            <a:off x="5356226" y="1660381"/>
            <a:ext cx="1406524" cy="1452854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伍</a:t>
            </a:r>
          </a:p>
        </p:txBody>
      </p:sp>
      <p:sp>
        <p:nvSpPr>
          <p:cNvPr id="16" name="文本框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500" y="2735264"/>
            <a:ext cx="6777976" cy="2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54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国庆节庆祝活动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0863" y="1387479"/>
            <a:ext cx="108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55507" y="1436813"/>
            <a:ext cx="10753167" cy="40011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2000" dirty="0"/>
              <a:t>新中国成立</a:t>
            </a:r>
            <a:r>
              <a:rPr lang="en-US" altLang="zh-CN" sz="2000" dirty="0"/>
              <a:t>68</a:t>
            </a:r>
            <a:r>
              <a:rPr lang="zh-CN" altLang="en-US" sz="2000" dirty="0"/>
              <a:t>周年，新中国成立</a:t>
            </a:r>
            <a:r>
              <a:rPr lang="en-US" altLang="zh-CN" sz="2000" dirty="0"/>
              <a:t>68</a:t>
            </a:r>
            <a:r>
              <a:rPr lang="zh-CN" altLang="en-US" sz="2000" dirty="0"/>
              <a:t>周年，新中国成立</a:t>
            </a:r>
            <a:r>
              <a:rPr lang="en-US" altLang="zh-CN" sz="2000" dirty="0"/>
              <a:t>68</a:t>
            </a:r>
            <a:r>
              <a:rPr lang="zh-CN" altLang="en-US" sz="2000" dirty="0"/>
              <a:t>周年</a:t>
            </a:r>
            <a:r>
              <a:rPr lang="en-US" altLang="zh-CN" sz="2000" dirty="0"/>
              <a:t>,</a:t>
            </a:r>
            <a:r>
              <a:rPr lang="zh-CN" altLang="en-US" sz="2000" dirty="0"/>
              <a:t>新中国成立</a:t>
            </a:r>
            <a:r>
              <a:rPr lang="en-US" altLang="zh-CN" sz="2000" dirty="0"/>
              <a:t>68</a:t>
            </a:r>
            <a:r>
              <a:rPr lang="zh-CN" altLang="en-US" sz="2000" dirty="0"/>
              <a:t>周年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1987473"/>
            <a:ext cx="11157812" cy="45512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5508" y="381489"/>
            <a:ext cx="7426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国庆所代表的重大意义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524500" y="1838236"/>
            <a:ext cx="6667500" cy="39703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713412" y="1800136"/>
            <a:ext cx="6478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</a:rPr>
              <a:t>1949</a:t>
            </a:r>
            <a:r>
              <a:rPr lang="zh-CN" altLang="en-US" sz="2800" dirty="0">
                <a:latin typeface="Arial" panose="020B0604020202020204" pitchFamily="34" charset="0"/>
              </a:rPr>
              <a:t>年</a:t>
            </a:r>
            <a:r>
              <a:rPr lang="en-US" altLang="zh-CN" sz="2800" dirty="0">
                <a:latin typeface="Arial" panose="020B0604020202020204" pitchFamily="34" charset="0"/>
              </a:rPr>
              <a:t>12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r>
              <a:rPr lang="en-US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日，中央人民政府通过</a:t>
            </a:r>
            <a:r>
              <a:rPr lang="en-US" altLang="zh-CN" sz="2800" dirty="0">
                <a:latin typeface="Arial" panose="020B0604020202020204" pitchFamily="34" charset="0"/>
              </a:rPr>
              <a:t>《</a:t>
            </a:r>
            <a:r>
              <a:rPr lang="zh-CN" altLang="en-US" sz="2800" dirty="0">
                <a:latin typeface="Arial" panose="020B0604020202020204" pitchFamily="34" charset="0"/>
              </a:rPr>
              <a:t>关于</a:t>
            </a:r>
            <a:r>
              <a:rPr lang="zh-CN" altLang="en-US" sz="2800" dirty="0">
                <a:latin typeface="Arial" panose="020B0604020202020204" pitchFamily="34" charset="0"/>
                <a:hlinkClick r:id="rId3"/>
              </a:rPr>
              <a:t>中华人民共和国国庆日</a:t>
            </a:r>
            <a:r>
              <a:rPr lang="zh-CN" altLang="en-US" sz="2800" dirty="0">
                <a:latin typeface="Arial" panose="020B0604020202020204" pitchFamily="34" charset="0"/>
              </a:rPr>
              <a:t>的决议</a:t>
            </a:r>
            <a:r>
              <a:rPr lang="en-US" altLang="zh-CN" sz="2800" dirty="0">
                <a:latin typeface="Arial" panose="020B0604020202020204" pitchFamily="34" charset="0"/>
              </a:rPr>
              <a:t>》</a:t>
            </a:r>
            <a:r>
              <a:rPr lang="zh-CN" altLang="en-US" sz="2800" dirty="0">
                <a:latin typeface="Arial" panose="020B0604020202020204" pitchFamily="34" charset="0"/>
              </a:rPr>
              <a:t>，规定每年</a:t>
            </a:r>
            <a:r>
              <a:rPr lang="en-US" altLang="zh-CN" sz="2800" dirty="0">
                <a:latin typeface="Arial" panose="020B0604020202020204" pitchFamily="34" charset="0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日为国庆日，并以这一天作为宣告中华人民共和国成立的日子。</a:t>
            </a:r>
            <a:endParaRPr lang="en-US" altLang="zh-CN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</a:rPr>
              <a:t>从</a:t>
            </a:r>
            <a:r>
              <a:rPr lang="en-US" altLang="zh-CN" sz="2800" dirty="0">
                <a:latin typeface="Arial" panose="020B0604020202020204" pitchFamily="34" charset="0"/>
              </a:rPr>
              <a:t>1950</a:t>
            </a:r>
            <a:r>
              <a:rPr lang="zh-CN" altLang="en-US" sz="2800" dirty="0">
                <a:latin typeface="Arial" panose="020B0604020202020204" pitchFamily="34" charset="0"/>
              </a:rPr>
              <a:t>年起，每年的</a:t>
            </a:r>
            <a:r>
              <a:rPr lang="en-US" altLang="zh-CN" sz="2800" dirty="0">
                <a:latin typeface="Arial" panose="020B0604020202020204" pitchFamily="34" charset="0"/>
              </a:rPr>
              <a:t>10</a:t>
            </a:r>
            <a:r>
              <a:rPr lang="zh-CN" altLang="en-US" sz="2800" dirty="0">
                <a:latin typeface="Arial" panose="020B0604020202020204" pitchFamily="34" charset="0"/>
              </a:rPr>
              <a:t>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日成为了中国各族人民隆重欢庆的节日。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8236"/>
            <a:ext cx="5405483" cy="39322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国庆日确立决议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4938" y="2602625"/>
            <a:ext cx="10498238" cy="3846134"/>
          </a:xfrm>
          <a:prstGeom prst="rect">
            <a:avLst/>
          </a:prstGeom>
          <a:solidFill>
            <a:schemeClr val="bg1">
              <a:alpha val="7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49914" y="2616941"/>
            <a:ext cx="102242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国庆节是由一个国家制定的用来纪念国家本身的法定假日。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它们通常是这个国家的独立、宪法的签署、元首诞辰或其他有重大纪念意义的周年纪念日；也有些是这个国家守护神的圣人节。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虽然绝大部分国家都有类似的纪念日，但是由于复杂的政治关系，部分国家的这一节日不能够称为国庆日，比如美国只有独立日，没有国庆日，但是两者意义相同。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而中国古代把皇帝即位、诞辰称为“国庆”。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如今，中国国庆节特指中华人民共和国正式成立的纪念日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世界历史上最悠久的国庆节是圣马力诺的国庆节，远在公元</a:t>
            </a:r>
            <a:r>
              <a:rPr lang="en-US" altLang="zh-CN" dirty="0"/>
              <a:t>301</a:t>
            </a:r>
            <a:r>
              <a:rPr lang="zh-CN" altLang="en-US" dirty="0"/>
              <a:t>年，圣马力诺就把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日定为自己的国庆节。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1132457" y="6178040"/>
            <a:ext cx="270719" cy="27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雨伞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820188" y="0"/>
            <a:ext cx="5371812" cy="4076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4938" y="516483"/>
            <a:ext cx="2872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前言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04850" y="1603495"/>
            <a:ext cx="10820400" cy="185180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5350" y="1652236"/>
            <a:ext cx="1059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国庆日，各国都要举行不同形式的庆祝活动，以加强本国人民的爱国意识，增强国家的凝聚力。各国之间也都要相互表示祝贺。逢五逢十的国庆日，有的还要扩大庆祝规模。为庆祝国庆日，各国政府通常要举行一次国庆招待会，由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国家元首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政府首脑</a:t>
            </a:r>
            <a:r>
              <a:rPr lang="zh-CN" altLang="en-US" dirty="0">
                <a:latin typeface="Arial" panose="020B0604020202020204" pitchFamily="34" charset="0"/>
              </a:rPr>
              <a:t>或外交部长出面主持，邀请驻在当地的各国使节和其他重要外宾参加。但也有的国家不举行招待会，如美国、英国均不举行招待会。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3594325"/>
            <a:ext cx="10823679" cy="2835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国庆的风俗习惯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4938" y="2602625"/>
            <a:ext cx="10498238" cy="3846134"/>
          </a:xfrm>
          <a:prstGeom prst="rect">
            <a:avLst/>
          </a:prstGeom>
          <a:solidFill>
            <a:schemeClr val="bg1">
              <a:alpha val="7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49914" y="2616941"/>
            <a:ext cx="1022423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国庆节是由一个国家制定的用来纪念国家本身的法定假日。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它们通常是这个国家的独立、宪法的签署、元首诞辰或其他有重大纪念意义的周年纪念日；也有些是这个国家守护神的圣人节。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虽然绝大部分国家都有类似的纪念日，但是由于复杂的政治关系，部分国家的这一节日不能够称为国庆日，比如美国只有独立日，没有国庆日，但是两者意义相同。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而中国古代把皇帝即位、诞辰称为“国庆”。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如今，中国国庆节特指中华人民共和国正式成立的纪念日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</a:t>
            </a:r>
            <a:r>
              <a:rPr lang="zh-CN" altLang="en-US" dirty="0"/>
              <a:t>日。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世界历史上最悠久的国庆节是圣马力诺的国庆节，远在公元</a:t>
            </a:r>
            <a:r>
              <a:rPr lang="en-US" altLang="zh-CN" dirty="0"/>
              <a:t>301</a:t>
            </a:r>
            <a:r>
              <a:rPr lang="zh-CN" altLang="en-US" dirty="0"/>
              <a:t>年，圣马力诺就把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日定为自己的国庆节。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1132457" y="6178040"/>
            <a:ext cx="270719" cy="270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片包含 雨伞&#10;&#10;已生成极高可信度的说明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820188" y="0"/>
            <a:ext cx="5371812" cy="4076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4938" y="430590"/>
            <a:ext cx="2872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后记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044"/>
            <a:ext cx="12192000" cy="6005911"/>
          </a:xfrm>
          <a:prstGeom prst="rect">
            <a:avLst/>
          </a:prstGeom>
        </p:spPr>
      </p:pic>
      <p:pic>
        <p:nvPicPr>
          <p:cNvPr id="5" name="图片 4" descr="图片包含 雨伞&#10;&#10;已生成极高可信度的说明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71812" cy="4076700"/>
          </a:xfrm>
          <a:prstGeom prst="rect">
            <a:avLst/>
          </a:prstGeom>
        </p:spPr>
      </p:pic>
      <p:pic>
        <p:nvPicPr>
          <p:cNvPr id="19" name="图片 18" descr="图片包含 雨伞&#10;&#10;已生成极高可信度的说明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488" y="2489200"/>
            <a:ext cx="6132512" cy="43688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305050" y="1622565"/>
            <a:ext cx="16218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感谢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6940" y="2286753"/>
            <a:ext cx="72802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您的聆听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ferris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雨伞&#10;&#10;已生成极高可信度的说明"/>
          <p:cNvPicPr>
            <a:picLocks noChangeAspect="1"/>
          </p:cNvPicPr>
          <p:nvPr/>
        </p:nvPicPr>
        <p:blipFill rotWithShape="1">
          <a:blip r:embed="rId1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371812" cy="4076700"/>
          </a:xfrm>
          <a:prstGeom prst="rect">
            <a:avLst/>
          </a:prstGeom>
        </p:spPr>
      </p:pic>
      <p:sp>
        <p:nvSpPr>
          <p:cNvPr id="7" name="KSO_GT1"/>
          <p:cNvSpPr/>
          <p:nvPr>
            <p:custDataLst>
              <p:tags r:id="rId1"/>
            </p:custDataLst>
          </p:nvPr>
        </p:nvSpPr>
        <p:spPr bwMode="ltGray">
          <a:xfrm>
            <a:off x="4335173" y="1096777"/>
            <a:ext cx="674688" cy="696913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60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壹</a:t>
            </a:r>
            <a:endParaRPr lang="zh-CN" altLang="en-US" sz="36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KSO_GT1"/>
          <p:cNvSpPr/>
          <p:nvPr>
            <p:custDataLst>
              <p:tags r:id="rId2"/>
            </p:custDataLst>
          </p:nvPr>
        </p:nvSpPr>
        <p:spPr bwMode="ltGray">
          <a:xfrm>
            <a:off x="3398548" y="2115952"/>
            <a:ext cx="674688" cy="696913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60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贰</a:t>
            </a:r>
            <a:endParaRPr lang="zh-CN" altLang="en-US" sz="36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KSO_GT1"/>
          <p:cNvSpPr/>
          <p:nvPr>
            <p:custDataLst>
              <p:tags r:id="rId3"/>
            </p:custDataLst>
          </p:nvPr>
        </p:nvSpPr>
        <p:spPr bwMode="ltGray">
          <a:xfrm>
            <a:off x="4335173" y="3112902"/>
            <a:ext cx="674688" cy="696913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60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叁</a:t>
            </a:r>
            <a:endParaRPr lang="zh-CN" altLang="en-US" sz="36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KSO_GT1"/>
          <p:cNvSpPr/>
          <p:nvPr>
            <p:custDataLst>
              <p:tags r:id="rId4"/>
            </p:custDataLst>
          </p:nvPr>
        </p:nvSpPr>
        <p:spPr bwMode="ltGray">
          <a:xfrm>
            <a:off x="3398548" y="4132077"/>
            <a:ext cx="674688" cy="696913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60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肆</a:t>
            </a:r>
            <a:endParaRPr lang="zh-CN" altLang="en-US" sz="36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858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6037" y="2568389"/>
            <a:ext cx="892175" cy="901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b="1" dirty="0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</a:t>
            </a:r>
          </a:p>
        </p:txBody>
      </p:sp>
      <p:sp>
        <p:nvSpPr>
          <p:cNvPr id="15" name="文本框 858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6424" y="3489139"/>
            <a:ext cx="892175" cy="901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800" b="1">
                <a:ln>
                  <a:solidFill>
                    <a:schemeClr val="bg1"/>
                  </a:solidFill>
                </a:ln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录</a:t>
            </a:r>
          </a:p>
        </p:txBody>
      </p:sp>
      <p:sp>
        <p:nvSpPr>
          <p:cNvPr id="16" name="文本框 4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71812" y="1194594"/>
            <a:ext cx="433517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3600" b="1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国庆节的演变历史</a:t>
            </a:r>
          </a:p>
        </p:txBody>
      </p:sp>
      <p:sp>
        <p:nvSpPr>
          <p:cNvPr id="17" name="文本框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36773" y="2115952"/>
            <a:ext cx="4333264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国庆节的来历</a:t>
            </a:r>
          </a:p>
        </p:txBody>
      </p:sp>
      <p:sp>
        <p:nvSpPr>
          <p:cNvPr id="18" name="文本框 4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71812" y="3112902"/>
            <a:ext cx="433517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国庆节的意义</a:t>
            </a:r>
          </a:p>
        </p:txBody>
      </p:sp>
      <p:sp>
        <p:nvSpPr>
          <p:cNvPr id="19" name="文本框 4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36773" y="4132077"/>
            <a:ext cx="4333264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国庆节节日活动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534400" y="3453005"/>
            <a:ext cx="3657600" cy="2978950"/>
          </a:xfrm>
          <a:prstGeom prst="rect">
            <a:avLst/>
          </a:prstGeom>
        </p:spPr>
      </p:pic>
      <p:sp>
        <p:nvSpPr>
          <p:cNvPr id="22" name="KSO_GT1"/>
          <p:cNvSpPr/>
          <p:nvPr>
            <p:custDataLst>
              <p:tags r:id="rId11"/>
            </p:custDataLst>
          </p:nvPr>
        </p:nvSpPr>
        <p:spPr bwMode="ltGray">
          <a:xfrm>
            <a:off x="4411373" y="5069781"/>
            <a:ext cx="674688" cy="696913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3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伍</a:t>
            </a:r>
          </a:p>
        </p:txBody>
      </p:sp>
      <p:sp>
        <p:nvSpPr>
          <p:cNvPr id="23" name="文本框 4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48012" y="5069781"/>
            <a:ext cx="433517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国庆节庆祝活动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044"/>
            <a:ext cx="12192000" cy="6005911"/>
          </a:xfrm>
          <a:prstGeom prst="rect">
            <a:avLst/>
          </a:prstGeom>
        </p:spPr>
      </p:pic>
      <p:sp>
        <p:nvSpPr>
          <p:cNvPr id="7" name="KSO_GT1"/>
          <p:cNvSpPr/>
          <p:nvPr>
            <p:custDataLst>
              <p:tags r:id="rId1"/>
            </p:custDataLst>
          </p:nvPr>
        </p:nvSpPr>
        <p:spPr bwMode="ltGray">
          <a:xfrm>
            <a:off x="5356226" y="1660381"/>
            <a:ext cx="1406524" cy="1452854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壹</a:t>
            </a:r>
          </a:p>
        </p:txBody>
      </p:sp>
      <p:sp>
        <p:nvSpPr>
          <p:cNvPr id="16" name="文本框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500" y="2735264"/>
            <a:ext cx="6777976" cy="2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5400" b="1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国庆节的演变历史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8358" y="1752600"/>
            <a:ext cx="10379242" cy="1459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06905" y="1843389"/>
            <a:ext cx="9978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/>
              <a:t>“国庆”一词，本指国家喜庆之事，最早见于西晋。西晋的文学家陆机在</a:t>
            </a:r>
            <a:r>
              <a:rPr lang="en-US" altLang="zh-CN" sz="2000" dirty="0"/>
              <a:t>《</a:t>
            </a:r>
            <a:r>
              <a:rPr lang="zh-CN" altLang="en-US" sz="2000" dirty="0"/>
              <a:t>五等诸侯论</a:t>
            </a:r>
            <a:r>
              <a:rPr lang="en-US" altLang="zh-CN" sz="2000" dirty="0"/>
              <a:t>》</a:t>
            </a:r>
            <a:r>
              <a:rPr lang="zh-CN" altLang="en-US" sz="2000" dirty="0"/>
              <a:t>一文中就曾有“国庆独飨其利，主忧莫与其害”的记载、我国封建时代、国家喜庆的大事，莫大过于帝王的登基、诞辰（清朝称皇帝的生日为万岁节）等。因而我国古代把皇帝即位、诞辰称为“国庆”。今天称国家建立的纪念日为国庆节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" y="3660213"/>
            <a:ext cx="10375389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55508" y="381489"/>
            <a:ext cx="510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“国庆”的含义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380891"/>
            <a:ext cx="898358" cy="818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20251"/>
            <a:ext cx="8325853" cy="490888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189" y="1951034"/>
            <a:ext cx="81814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12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日，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中央人民政府委员会</a:t>
            </a:r>
            <a:r>
              <a:rPr lang="zh-CN" altLang="en-US" dirty="0">
                <a:latin typeface="Arial" panose="020B0604020202020204" pitchFamily="34" charset="0"/>
              </a:rPr>
              <a:t>第四次会议接受全国政协的建议，通过了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关于中华人民共和国国庆日的决议</a:t>
            </a:r>
            <a:r>
              <a:rPr lang="en-US" altLang="zh-CN" dirty="0">
                <a:latin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</a:rPr>
              <a:t>，决定每年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日为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中华人民共和国</a:t>
            </a:r>
            <a:r>
              <a:rPr lang="zh-CN" altLang="en-US" dirty="0">
                <a:latin typeface="Arial" panose="020B0604020202020204" pitchFamily="34" charset="0"/>
              </a:rPr>
              <a:t>宣告成立的伟大日子，为中华人民共和国</a:t>
            </a:r>
            <a:r>
              <a:rPr lang="zh-CN" altLang="en-US" dirty="0">
                <a:latin typeface="Arial" panose="020B0604020202020204" pitchFamily="34" charset="0"/>
                <a:hlinkClick r:id="rId6"/>
              </a:rPr>
              <a:t>国庆日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中华人民共和国</a:t>
            </a:r>
            <a:r>
              <a:rPr lang="zh-CN" altLang="en-US" dirty="0">
                <a:latin typeface="Arial" panose="020B0604020202020204" pitchFamily="34" charset="0"/>
              </a:rPr>
              <a:t>成立后，国庆的庆祝形式曾几经变化。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在新中国成立初期（</a:t>
            </a:r>
            <a:r>
              <a:rPr lang="en-US" altLang="zh-CN" dirty="0">
                <a:latin typeface="Arial" panose="020B0604020202020204" pitchFamily="34" charset="0"/>
              </a:rPr>
              <a:t>1950─1959</a:t>
            </a:r>
            <a:r>
              <a:rPr lang="zh-CN" altLang="en-US" dirty="0">
                <a:latin typeface="Arial" panose="020B0604020202020204" pitchFamily="34" charset="0"/>
              </a:rPr>
              <a:t>年），每年的国庆都举行大型庆典活动，同时举行阅兵。</a:t>
            </a:r>
            <a:r>
              <a:rPr lang="en-US" altLang="zh-CN" dirty="0">
                <a:latin typeface="Arial" panose="020B0604020202020204" pitchFamily="34" charset="0"/>
              </a:rPr>
              <a:t>1960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月，中共中央、国务院本着勤俭建国的方针，决定改革国庆制度。此后，自</a:t>
            </a:r>
            <a:r>
              <a:rPr lang="en-US" altLang="zh-CN" dirty="0">
                <a:latin typeface="Arial" panose="020B0604020202020204" pitchFamily="34" charset="0"/>
              </a:rPr>
              <a:t>1960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1970</a:t>
            </a:r>
            <a:r>
              <a:rPr lang="zh-CN" altLang="en-US" dirty="0">
                <a:latin typeface="Arial" panose="020B0604020202020204" pitchFamily="34" charset="0"/>
              </a:rPr>
              <a:t>年，每年的国庆均在天安门前举行盛大的集会和群众游行活动，但未举行阅兵。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1971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1983</a:t>
            </a:r>
            <a:r>
              <a:rPr lang="zh-CN" altLang="en-US" dirty="0">
                <a:latin typeface="Arial" panose="020B0604020202020204" pitchFamily="34" charset="0"/>
              </a:rPr>
              <a:t>年，每年的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日，</a:t>
            </a:r>
            <a:r>
              <a:rPr lang="zh-CN" altLang="en-US" dirty="0">
                <a:latin typeface="Arial" panose="020B0604020202020204" pitchFamily="34" charset="0"/>
                <a:hlinkClick r:id="rId7"/>
              </a:rPr>
              <a:t>北京</a:t>
            </a:r>
            <a:r>
              <a:rPr lang="zh-CN" altLang="en-US" dirty="0">
                <a:latin typeface="Arial" panose="020B0604020202020204" pitchFamily="34" charset="0"/>
              </a:rPr>
              <a:t>都以大型的游园联欢活动等其他形式庆祝国庆，未进行群众游行。</a:t>
            </a:r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年，国庆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周年，举行了盛大的国庆阅兵和群众庆祝游行。在此后的十几年间，均采用其他形式庆祝国庆，未再举行国庆阅兵式和群众庆祝游行。</a:t>
            </a:r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日，国庆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周年，举行了盛大国庆阅兵和群众庆祝游行。这是中华人民共和国在</a:t>
            </a:r>
            <a:r>
              <a:rPr lang="en-US" altLang="zh-CN" dirty="0">
                <a:latin typeface="Arial" panose="020B0604020202020204" pitchFamily="34" charset="0"/>
              </a:rPr>
              <a:t>20</a:t>
            </a:r>
            <a:r>
              <a:rPr lang="zh-CN" altLang="en-US" dirty="0">
                <a:latin typeface="Arial" panose="020B0604020202020204" pitchFamily="34" charset="0"/>
              </a:rPr>
              <a:t>世纪举行的最后一次盛大国庆庆典。</a:t>
            </a:r>
          </a:p>
          <a:p>
            <a:r>
              <a:rPr lang="zh-CN" altLang="en-US" dirty="0">
                <a:latin typeface="Arial" panose="020B0604020202020204" pitchFamily="34" charset="0"/>
              </a:rPr>
              <a:t>新中国成立以来，在国庆庆典上共进行过</a:t>
            </a:r>
            <a:r>
              <a:rPr lang="en-US" altLang="zh-CN" dirty="0">
                <a:latin typeface="Arial" panose="020B0604020202020204" pitchFamily="34" charset="0"/>
              </a:rPr>
              <a:t>14</a:t>
            </a:r>
            <a:r>
              <a:rPr lang="zh-CN" altLang="en-US" dirty="0">
                <a:latin typeface="Arial" panose="020B0604020202020204" pitchFamily="34" charset="0"/>
              </a:rPr>
              <a:t>次阅兵。分别是</a:t>
            </a:r>
            <a:r>
              <a:rPr lang="en-US" altLang="zh-CN" dirty="0">
                <a:latin typeface="Arial" panose="020B0604020202020204" pitchFamily="34" charset="0"/>
              </a:rPr>
              <a:t>1949</a:t>
            </a:r>
            <a:r>
              <a:rPr lang="zh-CN" altLang="en-US" dirty="0">
                <a:latin typeface="Arial" panose="020B0604020202020204" pitchFamily="34" charset="0"/>
              </a:rPr>
              <a:t>年至</a:t>
            </a:r>
            <a:r>
              <a:rPr lang="en-US" altLang="zh-CN" dirty="0">
                <a:latin typeface="Arial" panose="020B0604020202020204" pitchFamily="34" charset="0"/>
              </a:rPr>
              <a:t>1959</a:t>
            </a:r>
            <a:r>
              <a:rPr lang="zh-CN" altLang="en-US" dirty="0">
                <a:latin typeface="Arial" panose="020B0604020202020204" pitchFamily="34" charset="0"/>
              </a:rPr>
              <a:t>年间的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次和</a:t>
            </a:r>
            <a:r>
              <a:rPr lang="en-US" altLang="zh-CN" dirty="0">
                <a:latin typeface="Arial" panose="020B0604020202020204" pitchFamily="34" charset="0"/>
              </a:rPr>
              <a:t>1984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1999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50</a:t>
            </a:r>
            <a:r>
              <a:rPr lang="zh-CN" altLang="en-US" dirty="0">
                <a:latin typeface="Arial" panose="020B0604020202020204" pitchFamily="34" charset="0"/>
              </a:rPr>
              <a:t>周年、</a:t>
            </a:r>
            <a:r>
              <a:rPr lang="en-US" altLang="zh-CN" dirty="0">
                <a:latin typeface="Arial" panose="020B0604020202020204" pitchFamily="34" charset="0"/>
              </a:rPr>
              <a:t>2009</a:t>
            </a:r>
            <a:r>
              <a:rPr lang="zh-CN" altLang="en-US" dirty="0">
                <a:latin typeface="Arial" panose="020B0604020202020204" pitchFamily="34" charset="0"/>
              </a:rPr>
              <a:t>年国庆</a:t>
            </a:r>
            <a:r>
              <a:rPr lang="en-US" altLang="zh-CN" dirty="0">
                <a:latin typeface="Arial" panose="020B0604020202020204" pitchFamily="34" charset="0"/>
              </a:rPr>
              <a:t>60</a:t>
            </a:r>
            <a:r>
              <a:rPr lang="zh-CN" altLang="en-US" dirty="0">
                <a:latin typeface="Arial" panose="020B0604020202020204" pitchFamily="34" charset="0"/>
              </a:rPr>
              <a:t>周年的三次。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46" y="1620251"/>
            <a:ext cx="3792952" cy="4908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5508" y="381489"/>
            <a:ext cx="510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国庆日决议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6044"/>
            <a:ext cx="12192000" cy="6005911"/>
          </a:xfrm>
          <a:prstGeom prst="rect">
            <a:avLst/>
          </a:prstGeom>
        </p:spPr>
      </p:pic>
      <p:sp>
        <p:nvSpPr>
          <p:cNvPr id="7" name="KSO_GT1"/>
          <p:cNvSpPr/>
          <p:nvPr>
            <p:custDataLst>
              <p:tags r:id="rId1"/>
            </p:custDataLst>
          </p:nvPr>
        </p:nvSpPr>
        <p:spPr bwMode="ltGray">
          <a:xfrm>
            <a:off x="5356226" y="1660381"/>
            <a:ext cx="1406524" cy="1452854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6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贰</a:t>
            </a:r>
          </a:p>
        </p:txBody>
      </p:sp>
      <p:sp>
        <p:nvSpPr>
          <p:cNvPr id="16" name="文本框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500" y="2735264"/>
            <a:ext cx="6777976" cy="236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defRPr/>
            </a:pPr>
            <a:r>
              <a:rPr lang="zh-CN" altLang="en-US" sz="5400" b="1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国庆节的来历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636293"/>
            <a:ext cx="3753781" cy="49088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66147" y="1636293"/>
            <a:ext cx="8325853" cy="490888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58651" y="1743864"/>
            <a:ext cx="79889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dirty="0">
                <a:latin typeface="Arial" panose="020B0604020202020204" pitchFamily="34" charset="0"/>
              </a:rPr>
              <a:t>世界各国确定国庆节的依据千奇百怪。据统计，全世界以国家建立的时间为国庆节的国家有</a:t>
            </a:r>
            <a:r>
              <a:rPr lang="en-US" altLang="zh-CN" dirty="0">
                <a:latin typeface="Arial" panose="020B0604020202020204" pitchFamily="34" charset="0"/>
              </a:rPr>
              <a:t>35</a:t>
            </a:r>
            <a:r>
              <a:rPr lang="zh-CN" altLang="en-US" dirty="0">
                <a:latin typeface="Arial" panose="020B0604020202020204" pitchFamily="34" charset="0"/>
              </a:rPr>
              <a:t>个。以占领首都那天为国庆节的有古巴、</a:t>
            </a:r>
            <a:r>
              <a:rPr lang="zh-CN" altLang="en-US" dirty="0">
                <a:latin typeface="Arial" panose="020B0604020202020204" pitchFamily="34" charset="0"/>
                <a:hlinkClick r:id="rId4"/>
              </a:rPr>
              <a:t>柬埔寨</a:t>
            </a:r>
            <a:r>
              <a:rPr lang="zh-CN" altLang="en-US" dirty="0">
                <a:latin typeface="Arial" panose="020B0604020202020204" pitchFamily="34" charset="0"/>
              </a:rPr>
              <a:t>等。有些国家以国家</a:t>
            </a:r>
            <a:r>
              <a:rPr lang="zh-CN" altLang="en-US" dirty="0">
                <a:latin typeface="Arial" panose="020B0604020202020204" pitchFamily="34" charset="0"/>
                <a:hlinkClick r:id="rId5"/>
              </a:rPr>
              <a:t>独立日</a:t>
            </a:r>
            <a:r>
              <a:rPr lang="zh-CN" altLang="en-US" dirty="0">
                <a:latin typeface="Arial" panose="020B0604020202020204" pitchFamily="34" charset="0"/>
              </a:rPr>
              <a:t>为国庆节。</a:t>
            </a:r>
          </a:p>
          <a:p>
            <a:pPr indent="457200"/>
            <a:r>
              <a:rPr lang="en-US" altLang="zh-CN" dirty="0">
                <a:latin typeface="Arial" panose="020B0604020202020204" pitchFamily="34" charset="0"/>
              </a:rPr>
              <a:t>1804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日，</a:t>
            </a:r>
            <a:r>
              <a:rPr lang="zh-CN" altLang="en-US" dirty="0">
                <a:latin typeface="Arial" panose="020B0604020202020204" pitchFamily="34" charset="0"/>
                <a:hlinkClick r:id="rId6"/>
              </a:rPr>
              <a:t>海地</a:t>
            </a:r>
            <a:r>
              <a:rPr lang="zh-CN" altLang="en-US" dirty="0">
                <a:latin typeface="Arial" panose="020B0604020202020204" pitchFamily="34" charset="0"/>
              </a:rPr>
              <a:t>人民歼灭了</a:t>
            </a:r>
            <a:r>
              <a:rPr lang="zh-CN" altLang="en-US" dirty="0">
                <a:latin typeface="Arial" panose="020B0604020202020204" pitchFamily="34" charset="0"/>
                <a:hlinkClick r:id="rId7"/>
              </a:rPr>
              <a:t>拿破仑</a:t>
            </a:r>
            <a:r>
              <a:rPr lang="zh-CN" altLang="en-US" dirty="0">
                <a:latin typeface="Arial" panose="020B0604020202020204" pitchFamily="34" charset="0"/>
              </a:rPr>
              <a:t>的</a:t>
            </a:r>
            <a:r>
              <a:rPr lang="en-US" altLang="zh-CN" dirty="0">
                <a:latin typeface="Arial" panose="020B0604020202020204" pitchFamily="34" charset="0"/>
              </a:rPr>
              <a:t>6</a:t>
            </a:r>
            <a:r>
              <a:rPr lang="zh-CN" altLang="en-US" dirty="0">
                <a:latin typeface="Arial" panose="020B0604020202020204" pitchFamily="34" charset="0"/>
              </a:rPr>
              <a:t>万远征军，在</a:t>
            </a:r>
            <a:r>
              <a:rPr lang="zh-CN" altLang="en-US" dirty="0">
                <a:latin typeface="Arial" panose="020B0604020202020204" pitchFamily="34" charset="0"/>
                <a:hlinkClick r:id="rId8"/>
              </a:rPr>
              <a:t>太子港</a:t>
            </a:r>
            <a:r>
              <a:rPr lang="zh-CN" altLang="en-US" dirty="0">
                <a:latin typeface="Arial" panose="020B0604020202020204" pitchFamily="34" charset="0"/>
              </a:rPr>
              <a:t>宣布独立，从此就把每年的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日定为国庆节。墨西哥、</a:t>
            </a:r>
            <a:r>
              <a:rPr lang="zh-CN" altLang="en-US" dirty="0">
                <a:latin typeface="Arial" panose="020B0604020202020204" pitchFamily="34" charset="0"/>
                <a:hlinkClick r:id="rId9"/>
              </a:rPr>
              <a:t>加纳</a:t>
            </a:r>
            <a:r>
              <a:rPr lang="zh-CN" altLang="en-US" dirty="0">
                <a:latin typeface="Arial" panose="020B0604020202020204" pitchFamily="34" charset="0"/>
              </a:rPr>
              <a:t>等国也是如此。还有些国家以武装起义纪念日作为国庆节。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14</a:t>
            </a:r>
            <a:r>
              <a:rPr lang="zh-CN" altLang="en-US" dirty="0">
                <a:latin typeface="Arial" panose="020B0604020202020204" pitchFamily="34" charset="0"/>
              </a:rPr>
              <a:t>日是法国国庆日。</a:t>
            </a:r>
            <a:r>
              <a:rPr lang="en-US" altLang="zh-CN" baseline="30000" dirty="0">
                <a:latin typeface="Arial" panose="020B0604020202020204" pitchFamily="34" charset="0"/>
              </a:rPr>
              <a:t>[2]</a:t>
            </a:r>
            <a:r>
              <a:rPr lang="zh-CN" altLang="en-US" dirty="0">
                <a:latin typeface="Arial" panose="020B0604020202020204" pitchFamily="34" charset="0"/>
              </a:rPr>
              <a:t> </a:t>
            </a:r>
          </a:p>
          <a:p>
            <a:pPr indent="457200"/>
            <a:r>
              <a:rPr lang="en-US" altLang="zh-CN" dirty="0">
                <a:latin typeface="Arial" panose="020B0604020202020204" pitchFamily="34" charset="0"/>
              </a:rPr>
              <a:t>1789</a:t>
            </a:r>
            <a:r>
              <a:rPr lang="zh-CN" altLang="en-US" dirty="0">
                <a:latin typeface="Arial" panose="020B0604020202020204" pitchFamily="34" charset="0"/>
              </a:rPr>
              <a:t>年的这一天，</a:t>
            </a:r>
            <a:r>
              <a:rPr lang="zh-CN" altLang="en-US" dirty="0">
                <a:latin typeface="Arial" panose="020B0604020202020204" pitchFamily="34" charset="0"/>
                <a:hlinkClick r:id="rId10"/>
              </a:rPr>
              <a:t>巴黎</a:t>
            </a:r>
            <a:r>
              <a:rPr lang="zh-CN" altLang="en-US" dirty="0">
                <a:latin typeface="Arial" panose="020B0604020202020204" pitchFamily="34" charset="0"/>
              </a:rPr>
              <a:t>人民攻占了象征封建统治的</a:t>
            </a:r>
            <a:r>
              <a:rPr lang="zh-CN" altLang="en-US" dirty="0">
                <a:latin typeface="Arial" panose="020B0604020202020204" pitchFamily="34" charset="0"/>
                <a:hlinkClick r:id="rId11"/>
              </a:rPr>
              <a:t>巴士底狱</a:t>
            </a:r>
            <a:r>
              <a:rPr lang="zh-CN" altLang="en-US" dirty="0">
                <a:latin typeface="Arial" panose="020B0604020202020204" pitchFamily="34" charset="0"/>
              </a:rPr>
              <a:t>，推翻了君主政权。另有一些国家以重大会议日为国庆节。</a:t>
            </a:r>
          </a:p>
          <a:p>
            <a:pPr indent="457200"/>
            <a:r>
              <a:rPr lang="zh-CN" altLang="en-US" dirty="0">
                <a:latin typeface="Arial" panose="020B0604020202020204" pitchFamily="34" charset="0"/>
              </a:rPr>
              <a:t>美国以</a:t>
            </a:r>
            <a:r>
              <a:rPr lang="en-US" altLang="zh-CN" dirty="0">
                <a:latin typeface="Arial" panose="020B0604020202020204" pitchFamily="34" charset="0"/>
              </a:rPr>
              <a:t>1776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日大陆会议通过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  <a:hlinkClick r:id="rId12"/>
              </a:rPr>
              <a:t>独立宣言</a:t>
            </a:r>
            <a:r>
              <a:rPr lang="en-US" altLang="zh-CN" dirty="0">
                <a:latin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</a:rPr>
              <a:t>的日子为国庆日。</a:t>
            </a:r>
            <a:r>
              <a:rPr lang="en-US" altLang="zh-CN" baseline="30000" dirty="0">
                <a:latin typeface="Arial" panose="020B0604020202020204" pitchFamily="34" charset="0"/>
              </a:rPr>
              <a:t>[3]</a:t>
            </a:r>
            <a:r>
              <a:rPr lang="zh-CN" altLang="en-US" dirty="0">
                <a:latin typeface="Arial" panose="020B0604020202020204" pitchFamily="34" charset="0"/>
              </a:rPr>
              <a:t> </a:t>
            </a:r>
          </a:p>
          <a:p>
            <a:pPr indent="457200"/>
            <a:r>
              <a:rPr lang="zh-CN" altLang="en-US" dirty="0">
                <a:latin typeface="Arial" panose="020B0604020202020204" pitchFamily="34" charset="0"/>
              </a:rPr>
              <a:t>加拿大以英国议会</a:t>
            </a:r>
            <a:r>
              <a:rPr lang="en-US" altLang="zh-CN" dirty="0">
                <a:latin typeface="Arial" panose="020B0604020202020204" pitchFamily="34" charset="0"/>
              </a:rPr>
              <a:t>1867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月</a:t>
            </a: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日通过</a:t>
            </a:r>
            <a:r>
              <a:rPr lang="en-US" altLang="zh-CN" dirty="0">
                <a:latin typeface="Arial" panose="020B0604020202020204" pitchFamily="34" charset="0"/>
              </a:rPr>
              <a:t>《</a:t>
            </a:r>
            <a:r>
              <a:rPr lang="zh-CN" altLang="en-US" dirty="0">
                <a:latin typeface="Arial" panose="020B0604020202020204" pitchFamily="34" charset="0"/>
              </a:rPr>
              <a:t>大不列颠北美法案</a:t>
            </a:r>
            <a:r>
              <a:rPr lang="en-US" altLang="zh-CN" dirty="0">
                <a:latin typeface="Arial" panose="020B0604020202020204" pitchFamily="34" charset="0"/>
              </a:rPr>
              <a:t>》</a:t>
            </a:r>
            <a:r>
              <a:rPr lang="zh-CN" altLang="en-US" dirty="0">
                <a:latin typeface="Arial" panose="020B0604020202020204" pitchFamily="34" charset="0"/>
              </a:rPr>
              <a:t>这一天为国庆节。还有以国家元首的生日为国庆节的，如</a:t>
            </a:r>
            <a:r>
              <a:rPr lang="zh-CN" altLang="en-US" dirty="0">
                <a:latin typeface="Arial" panose="020B0604020202020204" pitchFamily="34" charset="0"/>
                <a:hlinkClick r:id="rId13"/>
              </a:rPr>
              <a:t>尼泊尔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14"/>
              </a:rPr>
              <a:t>泰国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15"/>
              </a:rPr>
              <a:t>瑞典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16"/>
              </a:rPr>
              <a:t>荷兰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17"/>
              </a:rPr>
              <a:t>丹麦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  <a:hlinkClick r:id="rId18"/>
              </a:rPr>
              <a:t>比利时</a:t>
            </a:r>
            <a:r>
              <a:rPr lang="zh-CN" altLang="en-US" dirty="0">
                <a:latin typeface="Arial" panose="020B0604020202020204" pitchFamily="34" charset="0"/>
              </a:rPr>
              <a:t>等国家。</a:t>
            </a:r>
          </a:p>
          <a:p>
            <a:pPr indent="457200"/>
            <a:r>
              <a:rPr lang="zh-CN" altLang="en-US" dirty="0">
                <a:latin typeface="Arial" panose="020B0604020202020204" pitchFamily="34" charset="0"/>
              </a:rPr>
              <a:t>国庆节是每个国家的重要节日，但名称有所不同。许多国家叫“国庆节”或“</a:t>
            </a:r>
            <a:r>
              <a:rPr lang="zh-CN" altLang="en-US" dirty="0">
                <a:latin typeface="Arial" panose="020B0604020202020204" pitchFamily="34" charset="0"/>
                <a:hlinkClick r:id="rId19"/>
              </a:rPr>
              <a:t>国庆日</a:t>
            </a:r>
            <a:r>
              <a:rPr lang="zh-CN" altLang="en-US" dirty="0">
                <a:latin typeface="Arial" panose="020B0604020202020204" pitchFamily="34" charset="0"/>
              </a:rPr>
              <a:t>”，还有一些国家叫“</a:t>
            </a:r>
            <a:r>
              <a:rPr lang="zh-CN" altLang="en-US" dirty="0">
                <a:latin typeface="Arial" panose="020B0604020202020204" pitchFamily="34" charset="0"/>
                <a:hlinkClick r:id="rId20"/>
              </a:rPr>
              <a:t>独立日</a:t>
            </a:r>
            <a:r>
              <a:rPr lang="zh-CN" altLang="en-US" dirty="0">
                <a:latin typeface="Arial" panose="020B0604020202020204" pitchFamily="34" charset="0"/>
              </a:rPr>
              <a:t>”或“独立节”，也有的叫“共和日”、“共和国日”、“革命日”、“解放日”、“国家复兴节”、“</a:t>
            </a:r>
            <a:r>
              <a:rPr lang="zh-CN" altLang="en-US" dirty="0">
                <a:latin typeface="Arial" panose="020B0604020202020204" pitchFamily="34" charset="0"/>
                <a:hlinkClick r:id="rId21"/>
              </a:rPr>
              <a:t>宪法日</a:t>
            </a:r>
            <a:r>
              <a:rPr lang="zh-CN" altLang="en-US" dirty="0">
                <a:latin typeface="Arial" panose="020B0604020202020204" pitchFamily="34" charset="0"/>
              </a:rPr>
              <a:t>”等，还有直接以国名加上“日”的，如“澳大利亚日”、“巴基斯坦日”，有的则以国王的生日或登基日为</a:t>
            </a:r>
            <a:r>
              <a:rPr lang="zh-CN" altLang="en-US" dirty="0">
                <a:latin typeface="Arial" panose="020B0604020202020204" pitchFamily="34" charset="0"/>
                <a:hlinkClick r:id="rId19"/>
              </a:rPr>
              <a:t>国庆日</a:t>
            </a:r>
            <a:r>
              <a:rPr lang="zh-CN" altLang="en-US" dirty="0">
                <a:latin typeface="Arial" panose="020B0604020202020204" pitchFamily="34" charset="0"/>
              </a:rPr>
              <a:t>，如遇国王更替，国庆的具体日期也随之更换。</a:t>
            </a:r>
            <a:endParaRPr lang="zh-CN" altLang="en-US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5508" y="381489"/>
            <a:ext cx="879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各国确立“国庆节”的依据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9488" y="1486901"/>
            <a:ext cx="6096000" cy="4908885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80328" y="1817684"/>
            <a:ext cx="52778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国庆节是由一个国家制定的用来纪念国家本身的法定假日。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它们通常是这个国家的独立、宪法的签署、元首诞辰或其他有重大纪念意义的周年纪念日；也有些是这个国家守护神的圣人节。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虽然绝大部分国家都有类似的纪念日，但是由于复杂的政治关系，部分国家的这一节日不能够称为国庆日，比如美国只有独立日，没有国庆日，但是两者意义相同。</a:t>
            </a: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</a:rPr>
              <a:t>而中国古代把</a:t>
            </a:r>
            <a:r>
              <a:rPr lang="zh-CN" altLang="en-US" dirty="0">
                <a:latin typeface="Arial" panose="020B0604020202020204" pitchFamily="34" charset="0"/>
                <a:hlinkClick r:id="rId3"/>
              </a:rPr>
              <a:t>皇帝</a:t>
            </a:r>
            <a:r>
              <a:rPr lang="zh-CN" altLang="en-US" dirty="0">
                <a:latin typeface="Arial" panose="020B0604020202020204" pitchFamily="34" charset="0"/>
              </a:rPr>
              <a:t>即位、诞辰称为“国庆”。</a:t>
            </a:r>
          </a:p>
        </p:txBody>
      </p:sp>
      <p:sp>
        <p:nvSpPr>
          <p:cNvPr id="6" name="椭圆 5"/>
          <p:cNvSpPr/>
          <p:nvPr/>
        </p:nvSpPr>
        <p:spPr>
          <a:xfrm>
            <a:off x="1427851" y="1817684"/>
            <a:ext cx="1203345" cy="1203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</a:t>
            </a:r>
          </a:p>
        </p:txBody>
      </p:sp>
      <p:sp>
        <p:nvSpPr>
          <p:cNvPr id="7" name="椭圆 6"/>
          <p:cNvSpPr/>
          <p:nvPr/>
        </p:nvSpPr>
        <p:spPr>
          <a:xfrm>
            <a:off x="1427851" y="4378004"/>
            <a:ext cx="1203345" cy="1203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</a:p>
        </p:txBody>
      </p:sp>
      <p:sp>
        <p:nvSpPr>
          <p:cNvPr id="8" name="椭圆 7"/>
          <p:cNvSpPr/>
          <p:nvPr/>
        </p:nvSpPr>
        <p:spPr>
          <a:xfrm>
            <a:off x="3419211" y="1817684"/>
            <a:ext cx="1203345" cy="1203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念</a:t>
            </a:r>
          </a:p>
        </p:txBody>
      </p:sp>
      <p:sp>
        <p:nvSpPr>
          <p:cNvPr id="9" name="椭圆 8"/>
          <p:cNvSpPr/>
          <p:nvPr/>
        </p:nvSpPr>
        <p:spPr>
          <a:xfrm>
            <a:off x="3419211" y="4378004"/>
            <a:ext cx="1203345" cy="1203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55508" y="381489"/>
            <a:ext cx="59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正大黑简体" panose="02010600010101010101" pitchFamily="2" charset="-122"/>
                <a:ea typeface="方正正大黑简体" panose="02010600010101010101" pitchFamily="2" charset="-122"/>
              </a:rPr>
              <a:t>设立国庆节的意义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919482-907A-499F-8BDD-7ED528B35342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MH_CONTENTSID" val="302"/>
  <p:tag name="MH_SECTIONID" val="303,304,305,306,307,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欢乐国庆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GT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85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85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3164928"/>
  <p:tag name="MH_LIBRARY" val="GRAPHIC"/>
  <p:tag name="MH_ORDER" val="文本框 47"/>
</p:tagLst>
</file>

<file path=ppt/theme/theme1.xml><?xml version="1.0" encoding="utf-8"?>
<a:theme xmlns:a="http://schemas.openxmlformats.org/drawingml/2006/main" name="Office 主题​​">
  <a:themeElements>
    <a:clrScheme name="党建">
      <a:dk1>
        <a:srgbClr val="C00000"/>
      </a:dk1>
      <a:lt1>
        <a:srgbClr val="FFFFFF"/>
      </a:lt1>
      <a:dk2>
        <a:srgbClr val="C00000"/>
      </a:dk2>
      <a:lt2>
        <a:srgbClr val="C00000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FF404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宽屏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方正正大黑简体</vt:lpstr>
      <vt:lpstr>华文新魏</vt:lpstr>
      <vt:lpstr>微软雅黑</vt:lpstr>
      <vt:lpstr>叶根友刀锋黑草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欢乐国庆PPT模板</dc:title>
  <dc:creator>优品PPT</dc:creator>
  <cp:keywords>http://www.ypppt.com/</cp:keywords>
  <cp:lastModifiedBy>天 下</cp:lastModifiedBy>
  <cp:revision>26</cp:revision>
  <dcterms:created xsi:type="dcterms:W3CDTF">2017-09-20T04:33:00Z</dcterms:created>
  <dcterms:modified xsi:type="dcterms:W3CDTF">2021-01-06T08:47:12Z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