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94" r:id="rId2"/>
    <p:sldId id="283" r:id="rId3"/>
    <p:sldId id="287" r:id="rId4"/>
    <p:sldId id="308" r:id="rId5"/>
    <p:sldId id="314" r:id="rId6"/>
    <p:sldId id="313" r:id="rId7"/>
    <p:sldId id="309" r:id="rId8"/>
    <p:sldId id="315" r:id="rId9"/>
    <p:sldId id="316" r:id="rId10"/>
    <p:sldId id="310" r:id="rId11"/>
    <p:sldId id="277" r:id="rId12"/>
    <p:sldId id="317" r:id="rId13"/>
    <p:sldId id="318" r:id="rId14"/>
    <p:sldId id="311" r:id="rId15"/>
    <p:sldId id="319" r:id="rId16"/>
    <p:sldId id="320" r:id="rId17"/>
    <p:sldId id="312" r:id="rId18"/>
    <p:sldId id="323" r:id="rId19"/>
    <p:sldId id="321" r:id="rId20"/>
    <p:sldId id="293" r:id="rId21"/>
    <p:sldId id="322" r:id="rId22"/>
    <p:sldId id="324" r:id="rId23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17">
          <p15:clr>
            <a:srgbClr val="A4A3A4"/>
          </p15:clr>
        </p15:guide>
        <p15:guide id="3" orient="horz" pos="38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E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79" autoAdjust="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618" y="90"/>
      </p:cViewPr>
      <p:guideLst>
        <p:guide orient="horz" pos="2160"/>
        <p:guide pos="3817"/>
        <p:guide orient="horz" pos="38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F536F-E988-4E5E-A866-FFDAE833A3F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853E9-2AF2-40A1-8CB5-22A2DB2C00D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853E9-2AF2-40A1-8CB5-22A2DB2C00D8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853E9-2AF2-40A1-8CB5-22A2DB2C00D8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853E9-2AF2-40A1-8CB5-22A2DB2C00D8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853E9-2AF2-40A1-8CB5-22A2DB2C00D8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853E9-2AF2-40A1-8CB5-22A2DB2C00D8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853E9-2AF2-40A1-8CB5-22A2DB2C00D8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853E9-2AF2-40A1-8CB5-22A2DB2C00D8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853E9-2AF2-40A1-8CB5-22A2DB2C00D8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853E9-2AF2-40A1-8CB5-22A2DB2C00D8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853E9-2AF2-40A1-8CB5-22A2DB2C00D8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853E9-2AF2-40A1-8CB5-22A2DB2C00D8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853E9-2AF2-40A1-8CB5-22A2DB2C00D8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853E9-2AF2-40A1-8CB5-22A2DB2C00D8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853E9-2AF2-40A1-8CB5-22A2DB2C00D8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853E9-2AF2-40A1-8CB5-22A2DB2C00D8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853E9-2AF2-40A1-8CB5-22A2DB2C00D8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853E9-2AF2-40A1-8CB5-22A2DB2C00D8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853E9-2AF2-40A1-8CB5-22A2DB2C00D8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853E9-2AF2-40A1-8CB5-22A2DB2C00D8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853E9-2AF2-40A1-8CB5-22A2DB2C00D8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853E9-2AF2-40A1-8CB5-22A2DB2C00D8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853E9-2AF2-40A1-8CB5-22A2DB2C00D8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701FE5-7473-4E1A-8818-ACD8AF63ABD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46DBFD-8A43-490A-8B86-7E4C38E4D7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701FE5-7473-4E1A-8818-ACD8AF63ABD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46DBFD-8A43-490A-8B86-7E4C38E4D7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图片包含 水, 户外, 冲浪, 波浪&#10;&#10;已生成高可信度的说明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916379"/>
          </a:xfrm>
          <a:prstGeom prst="rect">
            <a:avLst/>
          </a:prstGeom>
        </p:spPr>
      </p:pic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 useBgFill="1">
        <p:nvSpPr>
          <p:cNvPr id="19" name="矩形 18"/>
          <p:cNvSpPr/>
          <p:nvPr userDrawn="1"/>
        </p:nvSpPr>
        <p:spPr>
          <a:xfrm>
            <a:off x="2114550" y="0"/>
            <a:ext cx="8001907" cy="1103086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0"/>
            <a:ext cx="12192000" cy="381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aike.baidu.com/item/%E5%9B%BD%E4%BD%93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aike.baidu.com/item/%E6%94%BF%E4%BD%93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baike.baidu.com/item/%E9%98%85%E5%85%B5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hyperlink" Target="https://baike.baidu.com/item/%E5%9B%BD%E5%BA%86%E8%8A%82" TargetMode="External"/><Relationship Id="rId4" Type="http://schemas.openxmlformats.org/officeDocument/2006/relationships/hyperlink" Target="https://baike.baidu.com/item/%E9%82%93%E5%B0%8F%E5%B9%B3/116181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baike.baidu.com/item/%E4%B8%AD%E5%8D%8E%E4%BA%BA%E6%B0%91%E5%85%B1%E5%92%8C%E5%9B%BD%E5%9B%BD%E5%BA%86%E6%97%A5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baike.baidu.com/item/%E5%9B%BD%E5%AE%B6%E5%85%83%E9%A6%96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hyperlink" Target="https://baike.baidu.com/item/%E6%94%BF%E5%BA%9C%E9%A6%96%E8%84%9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8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image" Target="../media/image7.png"/><Relationship Id="rId2" Type="http://schemas.openxmlformats.org/officeDocument/2006/relationships/tags" Target="../tags/tag3.xml"/><Relationship Id="rId16" Type="http://schemas.openxmlformats.org/officeDocument/2006/relationships/slide" Target="slide2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image" Target="../media/image6.png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baike.baidu.com/item/%E4%B8%AD%E5%A4%AE%E4%BA%BA%E6%B0%91%E6%94%BF%E5%BA%9C%E5%A7%94%E5%91%98%E4%BC%9A" TargetMode="External"/><Relationship Id="rId7" Type="http://schemas.openxmlformats.org/officeDocument/2006/relationships/hyperlink" Target="https://baike.baidu.com/item/%E5%8C%97%E4%BA%AC/128981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aike.baidu.com/item/%E5%9B%BD%E5%BA%86%E6%97%A5" TargetMode="External"/><Relationship Id="rId5" Type="http://schemas.openxmlformats.org/officeDocument/2006/relationships/hyperlink" Target="https://baike.baidu.com/item/%E4%B8%AD%E5%8D%8E%E4%BA%BA%E6%B0%91%E5%85%B1%E5%92%8C%E5%9B%BD" TargetMode="External"/><Relationship Id="rId4" Type="http://schemas.openxmlformats.org/officeDocument/2006/relationships/hyperlink" Target="https://baike.baidu.com/item/%E5%85%B3%E4%BA%8E%E4%B8%AD%E5%8D%8E%E4%BA%BA%E6%B0%91%E5%85%B1%E5%92%8C%E5%9B%BD%E5%9B%BD%E5%BA%86%E6%97%A5%E7%9A%84%E5%86%B3%E8%AE%AE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aike.baidu.com/item/%E7%9A%87%E5%B8%9D/886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baike.baidu.com/item/%E5%8A%A0%E7%BA%B3" TargetMode="External"/><Relationship Id="rId13" Type="http://schemas.openxmlformats.org/officeDocument/2006/relationships/hyperlink" Target="https://baike.baidu.com/item/%E6%B3%B0%E5%9B%BD" TargetMode="External"/><Relationship Id="rId18" Type="http://schemas.openxmlformats.org/officeDocument/2006/relationships/hyperlink" Target="https://baike.baidu.com/item/%E5%9B%BD%E5%BA%86%E6%97%A5" TargetMode="External"/><Relationship Id="rId3" Type="http://schemas.openxmlformats.org/officeDocument/2006/relationships/hyperlink" Target="https://baike.baidu.com/item/%E6%9F%AC%E5%9F%94%E5%AF%A8" TargetMode="External"/><Relationship Id="rId21" Type="http://schemas.openxmlformats.org/officeDocument/2006/relationships/image" Target="../media/image12.png"/><Relationship Id="rId7" Type="http://schemas.openxmlformats.org/officeDocument/2006/relationships/hyperlink" Target="https://baike.baidu.com/item/%E5%A4%AA%E5%AD%90%E6%B8%AF" TargetMode="External"/><Relationship Id="rId12" Type="http://schemas.openxmlformats.org/officeDocument/2006/relationships/hyperlink" Target="https://baike.baidu.com/item/%E5%B0%BC%E6%B3%8A%E5%B0%94" TargetMode="External"/><Relationship Id="rId17" Type="http://schemas.openxmlformats.org/officeDocument/2006/relationships/hyperlink" Target="https://baike.baidu.com/item/%E6%AF%94%E5%88%A9%E6%97%B6" TargetMode="External"/><Relationship Id="rId2" Type="http://schemas.openxmlformats.org/officeDocument/2006/relationships/notesSlide" Target="../notesSlides/notesSlide9.xml"/><Relationship Id="rId16" Type="http://schemas.openxmlformats.org/officeDocument/2006/relationships/hyperlink" Target="https://baike.baidu.com/item/%E4%B8%B9%E9%BA%A6" TargetMode="External"/><Relationship Id="rId20" Type="http://schemas.openxmlformats.org/officeDocument/2006/relationships/hyperlink" Target="https://baike.baidu.com/item/%E5%AE%AA%E6%B3%95%E6%97%A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aike.baidu.com/item/%E6%8B%BF%E7%A0%B4%E4%BB%91" TargetMode="External"/><Relationship Id="rId11" Type="http://schemas.openxmlformats.org/officeDocument/2006/relationships/hyperlink" Target="https://baike.baidu.com/item/%E7%8B%AC%E7%AB%8B%E5%AE%A3%E8%A8%80" TargetMode="External"/><Relationship Id="rId5" Type="http://schemas.openxmlformats.org/officeDocument/2006/relationships/hyperlink" Target="https://baike.baidu.com/item/%E6%B5%B7%E5%9C%B0" TargetMode="External"/><Relationship Id="rId15" Type="http://schemas.openxmlformats.org/officeDocument/2006/relationships/hyperlink" Target="https://baike.baidu.com/item/%E8%8D%B7%E5%85%B0" TargetMode="External"/><Relationship Id="rId10" Type="http://schemas.openxmlformats.org/officeDocument/2006/relationships/hyperlink" Target="https://baike.baidu.com/item/%E5%B7%B4%E5%A3%AB%E5%BA%95%E7%8B%B1" TargetMode="External"/><Relationship Id="rId19" Type="http://schemas.openxmlformats.org/officeDocument/2006/relationships/hyperlink" Target="https://baike.baidu.com/item/%E7%8B%AC%E7%AB%8B%E6%97%A5/1886205" TargetMode="External"/><Relationship Id="rId4" Type="http://schemas.openxmlformats.org/officeDocument/2006/relationships/hyperlink" Target="https://baike.baidu.com/item/%E7%8B%AC%E7%AB%8B%E6%97%A5" TargetMode="External"/><Relationship Id="rId9" Type="http://schemas.openxmlformats.org/officeDocument/2006/relationships/hyperlink" Target="https://baike.baidu.com/item/%E5%B7%B4%E9%BB%8E/858" TargetMode="External"/><Relationship Id="rId14" Type="http://schemas.openxmlformats.org/officeDocument/2006/relationships/hyperlink" Target="https://baike.baidu.com/item/%E7%91%9E%E5%85%B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63326" y="2904852"/>
            <a:ext cx="4475748" cy="3810000"/>
          </a:xfrm>
          <a:prstGeom prst="rect">
            <a:avLst/>
          </a:prstGeom>
        </p:spPr>
      </p:pic>
      <p:sp>
        <p:nvSpPr>
          <p:cNvPr id="40" name="文本框 39"/>
          <p:cNvSpPr txBox="1"/>
          <p:nvPr/>
        </p:nvSpPr>
        <p:spPr>
          <a:xfrm>
            <a:off x="5027563" y="1380441"/>
            <a:ext cx="232082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600" b="1" dirty="0">
                <a:ln>
                  <a:solidFill>
                    <a:schemeClr val="bg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度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7156743" y="1380441"/>
            <a:ext cx="232082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600" b="1" dirty="0">
                <a:ln>
                  <a:solidFill>
                    <a:schemeClr val="bg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国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9285923" y="1380441"/>
            <a:ext cx="232082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600" b="1" dirty="0">
                <a:ln>
                  <a:solidFill>
                    <a:schemeClr val="bg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庆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2898383" y="1380441"/>
            <a:ext cx="232082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600" b="1" dirty="0">
                <a:ln>
                  <a:solidFill>
                    <a:schemeClr val="bg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欢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63326" y="2904852"/>
            <a:ext cx="4475748" cy="381000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V="1">
            <a:off x="0" y="3810000"/>
            <a:ext cx="12192000" cy="2904852"/>
          </a:xfrm>
          <a:prstGeom prst="rect">
            <a:avLst/>
          </a:prstGeom>
        </p:spPr>
      </p:pic>
      <p:sp>
        <p:nvSpPr>
          <p:cNvPr id="26" name="五边形 1"/>
          <p:cNvSpPr/>
          <p:nvPr>
            <p:custDataLst>
              <p:tags r:id="rId1"/>
            </p:custDataLst>
          </p:nvPr>
        </p:nvSpPr>
        <p:spPr>
          <a:xfrm>
            <a:off x="3046623" y="2976562"/>
            <a:ext cx="6098753" cy="904875"/>
          </a:xfrm>
          <a:custGeom>
            <a:avLst/>
            <a:gdLst/>
            <a:ahLst/>
            <a:cxnLst/>
            <a:rect l="l" t="t" r="r" b="b"/>
            <a:pathLst>
              <a:path w="6408712" h="1143744">
                <a:moveTo>
                  <a:pt x="403479" y="0"/>
                </a:moveTo>
                <a:lnTo>
                  <a:pt x="2808312" y="0"/>
                </a:lnTo>
                <a:lnTo>
                  <a:pt x="3600400" y="0"/>
                </a:lnTo>
                <a:lnTo>
                  <a:pt x="6005233" y="0"/>
                </a:lnTo>
                <a:lnTo>
                  <a:pt x="6408712" y="571872"/>
                </a:lnTo>
                <a:lnTo>
                  <a:pt x="6005233" y="1143744"/>
                </a:lnTo>
                <a:lnTo>
                  <a:pt x="3600400" y="1143744"/>
                </a:lnTo>
                <a:lnTo>
                  <a:pt x="2808312" y="1143744"/>
                </a:lnTo>
                <a:lnTo>
                  <a:pt x="403479" y="1143744"/>
                </a:lnTo>
                <a:lnTo>
                  <a:pt x="0" y="571872"/>
                </a:lnTo>
                <a:close/>
              </a:path>
            </a:pathLst>
          </a:custGeom>
          <a:solidFill>
            <a:srgbClr val="FFFFFF"/>
          </a:solidFill>
          <a:ln w="28575" cap="flat" cmpd="sng" algn="ctr">
            <a:solidFill>
              <a:schemeClr val="accent1"/>
            </a:solidFill>
            <a:prstDash val="solid"/>
          </a:ln>
          <a:effectLst/>
        </p:spPr>
        <p:txBody>
          <a:bodyPr lIns="468000" tIns="0" rIns="468000" bIns="0" anchor="ctr">
            <a:normAutofit lnSpcReduction="10000"/>
          </a:bodyPr>
          <a:lstStyle/>
          <a:p>
            <a:pPr algn="dist">
              <a:lnSpc>
                <a:spcPct val="130000"/>
              </a:lnSpc>
              <a:defRPr/>
            </a:pPr>
            <a:r>
              <a:rPr lang="zh-CN" altLang="en-US" sz="48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节日意义</a:t>
            </a:r>
          </a:p>
        </p:txBody>
      </p:sp>
      <p:sp>
        <p:nvSpPr>
          <p:cNvPr id="27" name="剪去同侧角的矩形 23"/>
          <p:cNvSpPr/>
          <p:nvPr>
            <p:custDataLst>
              <p:tags r:id="rId2"/>
            </p:custDataLst>
          </p:nvPr>
        </p:nvSpPr>
        <p:spPr>
          <a:xfrm>
            <a:off x="5464617" y="2298892"/>
            <a:ext cx="1262765" cy="790645"/>
          </a:xfrm>
          <a:prstGeom prst="snip2SameRect">
            <a:avLst>
              <a:gd name="adj1" fmla="val 25728"/>
              <a:gd name="adj2" fmla="val 0"/>
            </a:avLst>
          </a:prstGeom>
          <a:solidFill>
            <a:schemeClr val="accent1"/>
          </a:solidFill>
          <a:ln w="76200" cap="flat" cmpd="sng" algn="ctr">
            <a:solidFill>
              <a:srgbClr val="FFFFFF"/>
            </a:solidFill>
            <a:prstDash val="solid"/>
          </a:ln>
          <a:effectLst/>
        </p:spPr>
        <p:txBody>
          <a:bodyPr tIns="0" anchor="ctr"/>
          <a:lstStyle/>
          <a:p>
            <a:pPr algn="ctr">
              <a:defRPr/>
            </a:pPr>
            <a:r>
              <a:rPr lang="en-US" sz="3200" kern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Arial Rounded MT Bol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0</a:t>
            </a:r>
            <a:r>
              <a:rPr lang="en-US" altLang="zh-CN" sz="3200" kern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Arial Rounded MT Bol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lang="en-US" sz="3200" kern="0" dirty="0">
              <a:ln w="18415" cmpd="sng">
                <a:noFill/>
                <a:prstDash val="solid"/>
              </a:ln>
              <a:solidFill>
                <a:srgbClr val="FFFFFF"/>
              </a:solidFill>
              <a:latin typeface="Arial Rounded MT Bol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 descr="图片包含 烟火, 户外艺术系列&#10;&#10;已生成极高可信度的说明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256674" y="230960"/>
            <a:ext cx="3192379" cy="60059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5126552" y="2758942"/>
            <a:ext cx="6096000" cy="22271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4235204" y="190788"/>
            <a:ext cx="37215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b="1" dirty="0"/>
              <a:t>国家象征</a:t>
            </a:r>
          </a:p>
        </p:txBody>
      </p:sp>
      <p:sp>
        <p:nvSpPr>
          <p:cNvPr id="3" name="椭圆 2"/>
          <p:cNvSpPr/>
          <p:nvPr/>
        </p:nvSpPr>
        <p:spPr>
          <a:xfrm>
            <a:off x="3359698" y="1759539"/>
            <a:ext cx="1423024" cy="1423022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国家</a:t>
            </a:r>
          </a:p>
        </p:txBody>
      </p:sp>
      <p:sp>
        <p:nvSpPr>
          <p:cNvPr id="4" name="椭圆 3"/>
          <p:cNvSpPr/>
          <p:nvPr/>
        </p:nvSpPr>
        <p:spPr>
          <a:xfrm>
            <a:off x="3359698" y="4562454"/>
            <a:ext cx="1423024" cy="1423022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政体</a:t>
            </a:r>
          </a:p>
        </p:txBody>
      </p:sp>
      <p:sp>
        <p:nvSpPr>
          <p:cNvPr id="6" name="右大括号 5"/>
          <p:cNvSpPr/>
          <p:nvPr/>
        </p:nvSpPr>
        <p:spPr>
          <a:xfrm flipH="1">
            <a:off x="2076187" y="2471050"/>
            <a:ext cx="1036144" cy="2802915"/>
          </a:xfrm>
          <a:prstGeom prst="rightBrace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12051" y="3549343"/>
            <a:ext cx="1200727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反映</a:t>
            </a:r>
          </a:p>
        </p:txBody>
      </p:sp>
      <p:sp>
        <p:nvSpPr>
          <p:cNvPr id="2" name="矩形 1"/>
          <p:cNvSpPr/>
          <p:nvPr/>
        </p:nvSpPr>
        <p:spPr>
          <a:xfrm>
            <a:off x="5454316" y="2903012"/>
            <a:ext cx="57682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Arial" panose="020B0604020202020204" pitchFamily="34" charset="0"/>
              </a:rPr>
              <a:t>国庆纪念日是近代民族国家的一种特征，是伴随着近代民族国家的出现而出现的，并且变得尤为重要。它成为一个独立国家的标志，反映这个国家的</a:t>
            </a:r>
            <a:r>
              <a:rPr lang="zh-CN" altLang="en-US" sz="2000" dirty="0">
                <a:latin typeface="Arial" panose="020B0604020202020204" pitchFamily="34" charset="0"/>
                <a:hlinkClick r:id="rId3"/>
              </a:rPr>
              <a:t>国体</a:t>
            </a:r>
            <a:r>
              <a:rPr lang="zh-CN" altLang="en-US" sz="2000" dirty="0">
                <a:latin typeface="Arial" panose="020B0604020202020204" pitchFamily="34" charset="0"/>
              </a:rPr>
              <a:t>和</a:t>
            </a:r>
            <a:r>
              <a:rPr lang="zh-CN" altLang="en-US" sz="2000" dirty="0">
                <a:latin typeface="Arial" panose="020B0604020202020204" pitchFamily="34" charset="0"/>
                <a:hlinkClick r:id="rId4"/>
              </a:rPr>
              <a:t>政体</a:t>
            </a:r>
            <a:r>
              <a:rPr lang="zh-CN" altLang="en-US" sz="2000" dirty="0">
                <a:latin typeface="Arial" panose="020B0604020202020204" pitchFamily="34" charset="0"/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1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4000">
                                          <p:cBhvr additive="base">
                                            <p:cTn id="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4000">
                                          <p:cBhvr additive="base">
                                            <p:cTn id="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 p14:presetBounceEnd="1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4000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4000">
                                          <p:cBhvr additive="base">
                                            <p:cTn id="13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  <p:bldP spid="6" grpId="0" animBg="1"/>
          <p:bldP spid="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  <p:bldP spid="6" grpId="0" animBg="1"/>
          <p:bldP spid="7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1111465" y="4564346"/>
            <a:ext cx="9969070" cy="12108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4235204" y="190788"/>
            <a:ext cx="37215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b="1" dirty="0"/>
              <a:t>功能体现</a:t>
            </a:r>
          </a:p>
        </p:txBody>
      </p:sp>
      <p:sp>
        <p:nvSpPr>
          <p:cNvPr id="2" name="矩形 1"/>
          <p:cNvSpPr/>
          <p:nvPr/>
        </p:nvSpPr>
        <p:spPr>
          <a:xfrm>
            <a:off x="1327023" y="4730176"/>
            <a:ext cx="9753512" cy="879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Arial" panose="020B0604020202020204" pitchFamily="34" charset="0"/>
              </a:rPr>
              <a:t>国庆这种特殊纪念方式一旦成为新的、全民性的节日形式，便承载了反映这个国家、民族的凝聚力的功能。同时国庆日上的大规模庆典活动，也是政府动员与号召力的具体体现。</a:t>
            </a:r>
          </a:p>
        </p:txBody>
      </p:sp>
      <p:sp>
        <p:nvSpPr>
          <p:cNvPr id="17" name="圆角矩形 6"/>
          <p:cNvSpPr/>
          <p:nvPr/>
        </p:nvSpPr>
        <p:spPr>
          <a:xfrm>
            <a:off x="1832289" y="2853481"/>
            <a:ext cx="2595419" cy="722997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国家凝聚力</a:t>
            </a:r>
          </a:p>
        </p:txBody>
      </p:sp>
      <p:sp>
        <p:nvSpPr>
          <p:cNvPr id="19" name="圆角矩形 6"/>
          <p:cNvSpPr/>
          <p:nvPr/>
        </p:nvSpPr>
        <p:spPr>
          <a:xfrm>
            <a:off x="4800078" y="2853480"/>
            <a:ext cx="2595419" cy="722997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民族凝聚力</a:t>
            </a:r>
          </a:p>
        </p:txBody>
      </p:sp>
      <p:sp>
        <p:nvSpPr>
          <p:cNvPr id="20" name="圆角矩形 6"/>
          <p:cNvSpPr/>
          <p:nvPr/>
        </p:nvSpPr>
        <p:spPr>
          <a:xfrm>
            <a:off x="7976414" y="2853479"/>
            <a:ext cx="2595419" cy="722997"/>
          </a:xfrm>
          <a:prstGeom prst="roundRect">
            <a:avLst>
              <a:gd name="adj" fmla="val 8900"/>
            </a:avLst>
          </a:prstGeo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政府号召力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本框 27"/>
          <p:cNvSpPr txBox="1"/>
          <p:nvPr/>
        </p:nvSpPr>
        <p:spPr>
          <a:xfrm>
            <a:off x="4235204" y="190788"/>
            <a:ext cx="37215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b="1" dirty="0"/>
              <a:t>基本特征</a:t>
            </a:r>
          </a:p>
        </p:txBody>
      </p:sp>
      <p:sp>
        <p:nvSpPr>
          <p:cNvPr id="4" name="圆角矩形 6"/>
          <p:cNvSpPr/>
          <p:nvPr/>
        </p:nvSpPr>
        <p:spPr>
          <a:xfrm>
            <a:off x="1058257" y="2738229"/>
            <a:ext cx="3977389" cy="971226"/>
          </a:xfrm>
          <a:prstGeom prst="roundRect">
            <a:avLst>
              <a:gd name="adj" fmla="val 89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方正正大黑简体" panose="02010600010101010101" pitchFamily="2" charset="-122"/>
                <a:ea typeface="方正正大黑简体" panose="02010600010101010101" pitchFamily="2" charset="-122"/>
              </a:rPr>
              <a:t>显示力量</a:t>
            </a:r>
          </a:p>
        </p:txBody>
      </p:sp>
      <p:sp>
        <p:nvSpPr>
          <p:cNvPr id="5" name="圆角矩形 35"/>
          <p:cNvSpPr/>
          <p:nvPr/>
        </p:nvSpPr>
        <p:spPr>
          <a:xfrm>
            <a:off x="1058257" y="4577784"/>
            <a:ext cx="3977389" cy="971226"/>
          </a:xfrm>
          <a:prstGeom prst="roundRect">
            <a:avLst>
              <a:gd name="adj" fmla="val 89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方正正大黑简体" panose="02010600010101010101" pitchFamily="2" charset="-122"/>
                <a:ea typeface="方正正大黑简体" panose="02010600010101010101" pitchFamily="2" charset="-122"/>
              </a:rPr>
              <a:t>体现凝聚力</a:t>
            </a:r>
          </a:p>
        </p:txBody>
      </p:sp>
      <p:sp>
        <p:nvSpPr>
          <p:cNvPr id="7" name="右箭头 36"/>
          <p:cNvSpPr/>
          <p:nvPr/>
        </p:nvSpPr>
        <p:spPr>
          <a:xfrm>
            <a:off x="5422540" y="3837792"/>
            <a:ext cx="1273895" cy="55312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>
              <a:solidFill>
                <a:schemeClr val="bg1"/>
              </a:solidFill>
              <a:latin typeface="方正正大黑简体" panose="02010600010101010101" pitchFamily="2" charset="-122"/>
              <a:ea typeface="方正正大黑简体" panose="02010600010101010101" pitchFamily="2" charset="-122"/>
            </a:endParaRPr>
          </a:p>
        </p:txBody>
      </p:sp>
      <p:sp>
        <p:nvSpPr>
          <p:cNvPr id="9" name="圆角矩形 37"/>
          <p:cNvSpPr/>
          <p:nvPr/>
        </p:nvSpPr>
        <p:spPr>
          <a:xfrm>
            <a:off x="6909780" y="2738229"/>
            <a:ext cx="3977389" cy="971226"/>
          </a:xfrm>
          <a:prstGeom prst="roundRect">
            <a:avLst>
              <a:gd name="adj" fmla="val 89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方正正大黑简体" panose="02010600010101010101" pitchFamily="2" charset="-122"/>
                <a:ea typeface="方正正大黑简体" panose="02010600010101010101" pitchFamily="2" charset="-122"/>
              </a:rPr>
              <a:t>增强国民信心</a:t>
            </a:r>
          </a:p>
        </p:txBody>
      </p:sp>
      <p:sp>
        <p:nvSpPr>
          <p:cNvPr id="10" name="圆角矩形 38"/>
          <p:cNvSpPr/>
          <p:nvPr/>
        </p:nvSpPr>
        <p:spPr>
          <a:xfrm>
            <a:off x="6909780" y="4577784"/>
            <a:ext cx="3977389" cy="971226"/>
          </a:xfrm>
          <a:prstGeom prst="roundRect">
            <a:avLst>
              <a:gd name="adj" fmla="val 89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方正正大黑简体" panose="02010600010101010101" pitchFamily="2" charset="-122"/>
                <a:ea typeface="方正正大黑简体" panose="02010600010101010101" pitchFamily="2" charset="-122"/>
              </a:rPr>
              <a:t>发挥号召力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63326" y="2904852"/>
            <a:ext cx="4475748" cy="381000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V="1">
            <a:off x="0" y="3810000"/>
            <a:ext cx="12192000" cy="2904852"/>
          </a:xfrm>
          <a:prstGeom prst="rect">
            <a:avLst/>
          </a:prstGeom>
        </p:spPr>
      </p:pic>
      <p:sp>
        <p:nvSpPr>
          <p:cNvPr id="26" name="五边形 1"/>
          <p:cNvSpPr/>
          <p:nvPr>
            <p:custDataLst>
              <p:tags r:id="rId1"/>
            </p:custDataLst>
          </p:nvPr>
        </p:nvSpPr>
        <p:spPr>
          <a:xfrm>
            <a:off x="3046623" y="2976562"/>
            <a:ext cx="6098753" cy="904875"/>
          </a:xfrm>
          <a:custGeom>
            <a:avLst/>
            <a:gdLst/>
            <a:ahLst/>
            <a:cxnLst/>
            <a:rect l="l" t="t" r="r" b="b"/>
            <a:pathLst>
              <a:path w="6408712" h="1143744">
                <a:moveTo>
                  <a:pt x="403479" y="0"/>
                </a:moveTo>
                <a:lnTo>
                  <a:pt x="2808312" y="0"/>
                </a:lnTo>
                <a:lnTo>
                  <a:pt x="3600400" y="0"/>
                </a:lnTo>
                <a:lnTo>
                  <a:pt x="6005233" y="0"/>
                </a:lnTo>
                <a:lnTo>
                  <a:pt x="6408712" y="571872"/>
                </a:lnTo>
                <a:lnTo>
                  <a:pt x="6005233" y="1143744"/>
                </a:lnTo>
                <a:lnTo>
                  <a:pt x="3600400" y="1143744"/>
                </a:lnTo>
                <a:lnTo>
                  <a:pt x="2808312" y="1143744"/>
                </a:lnTo>
                <a:lnTo>
                  <a:pt x="403479" y="1143744"/>
                </a:lnTo>
                <a:lnTo>
                  <a:pt x="0" y="571872"/>
                </a:lnTo>
                <a:close/>
              </a:path>
            </a:pathLst>
          </a:custGeom>
          <a:solidFill>
            <a:srgbClr val="FFFFFF"/>
          </a:solidFill>
          <a:ln w="28575" cap="flat" cmpd="sng" algn="ctr">
            <a:solidFill>
              <a:schemeClr val="accent1"/>
            </a:solidFill>
            <a:prstDash val="solid"/>
          </a:ln>
          <a:effectLst/>
        </p:spPr>
        <p:txBody>
          <a:bodyPr lIns="468000" tIns="0" rIns="468000" bIns="0" anchor="ctr">
            <a:normAutofit lnSpcReduction="10000"/>
          </a:bodyPr>
          <a:lstStyle/>
          <a:p>
            <a:pPr algn="dist">
              <a:lnSpc>
                <a:spcPct val="130000"/>
              </a:lnSpc>
              <a:defRPr/>
            </a:pPr>
            <a:r>
              <a:rPr lang="zh-CN" altLang="en-US" sz="48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节日活动</a:t>
            </a:r>
          </a:p>
        </p:txBody>
      </p:sp>
      <p:sp>
        <p:nvSpPr>
          <p:cNvPr id="27" name="剪去同侧角的矩形 23"/>
          <p:cNvSpPr/>
          <p:nvPr>
            <p:custDataLst>
              <p:tags r:id="rId2"/>
            </p:custDataLst>
          </p:nvPr>
        </p:nvSpPr>
        <p:spPr>
          <a:xfrm>
            <a:off x="5464617" y="2298892"/>
            <a:ext cx="1262765" cy="790645"/>
          </a:xfrm>
          <a:prstGeom prst="snip2SameRect">
            <a:avLst>
              <a:gd name="adj1" fmla="val 25728"/>
              <a:gd name="adj2" fmla="val 0"/>
            </a:avLst>
          </a:prstGeom>
          <a:solidFill>
            <a:schemeClr val="accent1"/>
          </a:solidFill>
          <a:ln w="76200" cap="flat" cmpd="sng" algn="ctr">
            <a:solidFill>
              <a:srgbClr val="FFFFFF"/>
            </a:solidFill>
            <a:prstDash val="solid"/>
          </a:ln>
          <a:effectLst/>
        </p:spPr>
        <p:txBody>
          <a:bodyPr tIns="0" anchor="ctr"/>
          <a:lstStyle/>
          <a:p>
            <a:pPr algn="ctr">
              <a:defRPr/>
            </a:pPr>
            <a:r>
              <a:rPr lang="en-US" sz="3200" kern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Arial Rounded MT Bol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0</a:t>
            </a:r>
            <a:r>
              <a:rPr lang="en-US" altLang="zh-CN" sz="3200" kern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Arial Rounded MT Bol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endParaRPr lang="en-US" sz="3200" kern="0" dirty="0">
              <a:ln w="18415" cmpd="sng">
                <a:noFill/>
                <a:prstDash val="solid"/>
              </a:ln>
              <a:solidFill>
                <a:srgbClr val="FFFFFF"/>
              </a:solidFill>
              <a:latin typeface="Arial Rounded MT Bol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 descr="图片包含 烟火, 户外艺术系列&#10;&#10;已生成极高可信度的说明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256674" y="230960"/>
            <a:ext cx="3192379" cy="60059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75"/>
          <a:stretch>
            <a:fillRect/>
          </a:stretch>
        </p:blipFill>
        <p:spPr>
          <a:xfrm>
            <a:off x="0" y="2037347"/>
            <a:ext cx="12192000" cy="3639554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4235204" y="190788"/>
            <a:ext cx="37215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b="1" dirty="0"/>
              <a:t>假期安排</a:t>
            </a:r>
          </a:p>
        </p:txBody>
      </p:sp>
      <p:sp>
        <p:nvSpPr>
          <p:cNvPr id="2" name="矩形 1"/>
          <p:cNvSpPr/>
          <p:nvPr/>
        </p:nvSpPr>
        <p:spPr>
          <a:xfrm>
            <a:off x="3562349" y="2841461"/>
            <a:ext cx="6096000" cy="2031325"/>
          </a:xfrm>
          <a:prstGeom prst="rect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</a:rPr>
              <a:t>1999</a:t>
            </a:r>
            <a:r>
              <a:rPr lang="zh-CN" altLang="en-US" dirty="0">
                <a:latin typeface="Arial" panose="020B0604020202020204" pitchFamily="34" charset="0"/>
              </a:rPr>
              <a:t>年起国庆节是中国大陆的“黄金周”假期。国庆的法定休假时间为</a:t>
            </a:r>
            <a:r>
              <a:rPr lang="en-US" altLang="zh-CN" dirty="0">
                <a:latin typeface="Arial" panose="020B0604020202020204" pitchFamily="34" charset="0"/>
              </a:rPr>
              <a:t>3</a:t>
            </a:r>
            <a:r>
              <a:rPr lang="zh-CN" altLang="en-US" dirty="0">
                <a:latin typeface="Arial" panose="020B0604020202020204" pitchFamily="34" charset="0"/>
              </a:rPr>
              <a:t>天，再将前后两个周末调整为一起休假共计</a:t>
            </a:r>
            <a:r>
              <a:rPr lang="en-US" altLang="zh-CN" dirty="0">
                <a:latin typeface="Arial" panose="020B0604020202020204" pitchFamily="34" charset="0"/>
              </a:rPr>
              <a:t>7</a:t>
            </a:r>
            <a:r>
              <a:rPr lang="zh-CN" altLang="en-US" dirty="0">
                <a:latin typeface="Arial" panose="020B0604020202020204" pitchFamily="34" charset="0"/>
              </a:rPr>
              <a:t>天；中国大陆海外机构及企业则为</a:t>
            </a:r>
            <a:r>
              <a:rPr lang="en-US" altLang="zh-CN" dirty="0">
                <a:latin typeface="Arial" panose="020B0604020202020204" pitchFamily="34" charset="0"/>
              </a:rPr>
              <a:t>3-7</a:t>
            </a:r>
            <a:r>
              <a:rPr lang="zh-CN" altLang="en-US" dirty="0">
                <a:latin typeface="Arial" panose="020B0604020202020204" pitchFamily="34" charset="0"/>
              </a:rPr>
              <a:t>日；澳门特别行政区为</a:t>
            </a:r>
            <a:r>
              <a:rPr lang="en-US" altLang="zh-CN" dirty="0">
                <a:latin typeface="Arial" panose="020B0604020202020204" pitchFamily="34" charset="0"/>
              </a:rPr>
              <a:t>2</a:t>
            </a:r>
            <a:r>
              <a:rPr lang="zh-CN" altLang="en-US" dirty="0">
                <a:latin typeface="Arial" panose="020B0604020202020204" pitchFamily="34" charset="0"/>
              </a:rPr>
              <a:t>日，香港特别行政区为</a:t>
            </a:r>
            <a:r>
              <a:rPr lang="en-US" altLang="zh-CN" dirty="0">
                <a:latin typeface="Arial" panose="020B0604020202020204" pitchFamily="34" charset="0"/>
              </a:rPr>
              <a:t>1</a:t>
            </a:r>
            <a:r>
              <a:rPr lang="zh-CN" altLang="en-US" dirty="0">
                <a:latin typeface="Arial" panose="020B0604020202020204" pitchFamily="34" charset="0"/>
              </a:rPr>
              <a:t>日。</a:t>
            </a:r>
          </a:p>
          <a:p>
            <a:r>
              <a:rPr lang="zh-CN" altLang="en-US" dirty="0">
                <a:latin typeface="Arial" panose="020B0604020202020204" pitchFamily="34" charset="0"/>
              </a:rPr>
              <a:t>截至</a:t>
            </a:r>
            <a:r>
              <a:rPr lang="en-US" altLang="zh-CN" dirty="0">
                <a:latin typeface="Arial" panose="020B0604020202020204" pitchFamily="34" charset="0"/>
              </a:rPr>
              <a:t>2014</a:t>
            </a:r>
            <a:r>
              <a:rPr lang="zh-CN" altLang="en-US" dirty="0">
                <a:latin typeface="Arial" panose="020B0604020202020204" pitchFamily="34" charset="0"/>
              </a:rPr>
              <a:t>年，中国国务院办公厅节假日安排的通知</a:t>
            </a:r>
            <a:r>
              <a:rPr lang="en-US" altLang="zh-CN" dirty="0">
                <a:latin typeface="Arial" panose="020B0604020202020204" pitchFamily="34" charset="0"/>
              </a:rPr>
              <a:t>10</a:t>
            </a:r>
            <a:r>
              <a:rPr lang="zh-CN" altLang="en-US" dirty="0">
                <a:latin typeface="Arial" panose="020B0604020202020204" pitchFamily="34" charset="0"/>
              </a:rPr>
              <a:t>月</a:t>
            </a:r>
            <a:r>
              <a:rPr lang="en-US" altLang="zh-CN" dirty="0">
                <a:latin typeface="Arial" panose="020B0604020202020204" pitchFamily="34" charset="0"/>
              </a:rPr>
              <a:t>1</a:t>
            </a:r>
            <a:r>
              <a:rPr lang="zh-CN" altLang="en-US" dirty="0">
                <a:latin typeface="Arial" panose="020B0604020202020204" pitchFamily="34" charset="0"/>
              </a:rPr>
              <a:t>日至</a:t>
            </a:r>
            <a:r>
              <a:rPr lang="en-US" altLang="zh-CN" dirty="0">
                <a:latin typeface="Arial" panose="020B0604020202020204" pitchFamily="34" charset="0"/>
              </a:rPr>
              <a:t>7</a:t>
            </a:r>
            <a:r>
              <a:rPr lang="zh-CN" altLang="en-US" dirty="0">
                <a:latin typeface="Arial" panose="020B0604020202020204" pitchFamily="34" charset="0"/>
              </a:rPr>
              <a:t>日放假调休，共</a:t>
            </a:r>
            <a:r>
              <a:rPr lang="en-US" altLang="zh-CN" dirty="0">
                <a:latin typeface="Arial" panose="020B0604020202020204" pitchFamily="34" charset="0"/>
              </a:rPr>
              <a:t>7</a:t>
            </a:r>
            <a:r>
              <a:rPr lang="zh-CN" altLang="en-US" dirty="0">
                <a:latin typeface="Arial" panose="020B0604020202020204" pitchFamily="34" charset="0"/>
              </a:rPr>
              <a:t>天。</a:t>
            </a:r>
            <a:r>
              <a:rPr lang="en-US" altLang="zh-CN" dirty="0">
                <a:latin typeface="Arial" panose="020B0604020202020204" pitchFamily="34" charset="0"/>
              </a:rPr>
              <a:t>9</a:t>
            </a:r>
            <a:r>
              <a:rPr lang="zh-CN" altLang="en-US" dirty="0">
                <a:latin typeface="Arial" panose="020B0604020202020204" pitchFamily="34" charset="0"/>
              </a:rPr>
              <a:t>月</a:t>
            </a:r>
            <a:r>
              <a:rPr lang="en-US" altLang="zh-CN" dirty="0">
                <a:latin typeface="Arial" panose="020B0604020202020204" pitchFamily="34" charset="0"/>
              </a:rPr>
              <a:t>28</a:t>
            </a:r>
            <a:r>
              <a:rPr lang="zh-CN" altLang="en-US" dirty="0">
                <a:latin typeface="Arial" panose="020B0604020202020204" pitchFamily="34" charset="0"/>
              </a:rPr>
              <a:t>日（星期日）、</a:t>
            </a:r>
            <a:r>
              <a:rPr lang="en-US" altLang="zh-CN" dirty="0">
                <a:latin typeface="Arial" panose="020B0604020202020204" pitchFamily="34" charset="0"/>
              </a:rPr>
              <a:t>10</a:t>
            </a:r>
            <a:r>
              <a:rPr lang="zh-CN" altLang="en-US" dirty="0">
                <a:latin typeface="Arial" panose="020B0604020202020204" pitchFamily="34" charset="0"/>
              </a:rPr>
              <a:t>月</a:t>
            </a:r>
            <a:r>
              <a:rPr lang="en-US" altLang="zh-CN" dirty="0">
                <a:latin typeface="Arial" panose="020B0604020202020204" pitchFamily="34" charset="0"/>
              </a:rPr>
              <a:t>11</a:t>
            </a:r>
            <a:r>
              <a:rPr lang="zh-CN" altLang="en-US" dirty="0">
                <a:latin typeface="Arial" panose="020B0604020202020204" pitchFamily="34" charset="0"/>
              </a:rPr>
              <a:t>日（星期六）上班。</a:t>
            </a:r>
            <a:endParaRPr lang="zh-CN" altLang="en-US" b="0" i="0" dirty="0"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1792955"/>
            <a:ext cx="6208295" cy="45454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4235204" y="190788"/>
            <a:ext cx="37215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b="1" dirty="0"/>
              <a:t>阅兵仪式</a:t>
            </a:r>
          </a:p>
        </p:txBody>
      </p:sp>
      <p:sp>
        <p:nvSpPr>
          <p:cNvPr id="2" name="矩形 1"/>
          <p:cNvSpPr/>
          <p:nvPr/>
        </p:nvSpPr>
        <p:spPr>
          <a:xfrm>
            <a:off x="0" y="1814092"/>
            <a:ext cx="620829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</a:rPr>
              <a:t>每逢五、十周年会有不同规模的庆典和阅兵，历史上影响较大且最具代表意义的是开国大典、建国</a:t>
            </a:r>
            <a:r>
              <a:rPr lang="en-US" altLang="zh-CN" dirty="0">
                <a:latin typeface="Arial" panose="020B0604020202020204" pitchFamily="34" charset="0"/>
              </a:rPr>
              <a:t>5</a:t>
            </a:r>
            <a:r>
              <a:rPr lang="zh-CN" altLang="en-US" dirty="0">
                <a:latin typeface="Arial" panose="020B0604020202020204" pitchFamily="34" charset="0"/>
              </a:rPr>
              <a:t>周年、</a:t>
            </a:r>
            <a:r>
              <a:rPr lang="en-US" altLang="zh-CN" dirty="0">
                <a:latin typeface="Arial" panose="020B0604020202020204" pitchFamily="34" charset="0"/>
              </a:rPr>
              <a:t>10</a:t>
            </a:r>
            <a:r>
              <a:rPr lang="zh-CN" altLang="en-US" dirty="0">
                <a:latin typeface="Arial" panose="020B0604020202020204" pitchFamily="34" charset="0"/>
              </a:rPr>
              <a:t>周年、</a:t>
            </a:r>
            <a:r>
              <a:rPr lang="en-US" altLang="zh-CN" dirty="0">
                <a:latin typeface="Arial" panose="020B0604020202020204" pitchFamily="34" charset="0"/>
              </a:rPr>
              <a:t>35</a:t>
            </a:r>
            <a:r>
              <a:rPr lang="zh-CN" altLang="en-US" dirty="0">
                <a:latin typeface="Arial" panose="020B0604020202020204" pitchFamily="34" charset="0"/>
              </a:rPr>
              <a:t>周年和</a:t>
            </a:r>
            <a:r>
              <a:rPr lang="en-US" altLang="zh-CN" dirty="0">
                <a:latin typeface="Arial" panose="020B0604020202020204" pitchFamily="34" charset="0"/>
              </a:rPr>
              <a:t>50</a:t>
            </a:r>
            <a:r>
              <a:rPr lang="zh-CN" altLang="en-US" dirty="0">
                <a:latin typeface="Arial" panose="020B0604020202020204" pitchFamily="34" charset="0"/>
              </a:rPr>
              <a:t>周年、</a:t>
            </a:r>
            <a:r>
              <a:rPr lang="en-US" altLang="zh-CN" dirty="0">
                <a:latin typeface="Arial" panose="020B0604020202020204" pitchFamily="34" charset="0"/>
              </a:rPr>
              <a:t>60</a:t>
            </a:r>
            <a:r>
              <a:rPr lang="zh-CN" altLang="en-US" dirty="0">
                <a:latin typeface="Arial" panose="020B0604020202020204" pitchFamily="34" charset="0"/>
              </a:rPr>
              <a:t>周年的六次大阅兵。</a:t>
            </a:r>
          </a:p>
          <a:p>
            <a:r>
              <a:rPr lang="zh-CN" altLang="en-US" dirty="0">
                <a:latin typeface="Arial" panose="020B0604020202020204" pitchFamily="34" charset="0"/>
              </a:rPr>
              <a:t>从</a:t>
            </a:r>
            <a:r>
              <a:rPr lang="en-US" altLang="zh-CN" dirty="0">
                <a:latin typeface="Arial" panose="020B0604020202020204" pitchFamily="34" charset="0"/>
              </a:rPr>
              <a:t>1949</a:t>
            </a:r>
            <a:r>
              <a:rPr lang="zh-CN" altLang="en-US" dirty="0">
                <a:latin typeface="Arial" panose="020B0604020202020204" pitchFamily="34" charset="0"/>
              </a:rPr>
              <a:t>年开国大典至今，共举行了十四次国庆阅兵。</a:t>
            </a:r>
          </a:p>
          <a:p>
            <a:r>
              <a:rPr lang="en-US" altLang="zh-CN" dirty="0">
                <a:latin typeface="Arial" panose="020B0604020202020204" pitchFamily="34" charset="0"/>
              </a:rPr>
              <a:t>1949</a:t>
            </a:r>
            <a:r>
              <a:rPr lang="zh-CN" altLang="en-US" dirty="0">
                <a:latin typeface="Arial" panose="020B0604020202020204" pitchFamily="34" charset="0"/>
              </a:rPr>
              <a:t>年至</a:t>
            </a:r>
            <a:r>
              <a:rPr lang="en-US" altLang="zh-CN" dirty="0">
                <a:latin typeface="Arial" panose="020B0604020202020204" pitchFamily="34" charset="0"/>
              </a:rPr>
              <a:t>1959</a:t>
            </a:r>
            <a:r>
              <a:rPr lang="zh-CN" altLang="en-US" dirty="0">
                <a:latin typeface="Arial" panose="020B0604020202020204" pitchFamily="34" charset="0"/>
              </a:rPr>
              <a:t>年十年，共举行了</a:t>
            </a:r>
            <a:r>
              <a:rPr lang="en-US" altLang="zh-CN" dirty="0">
                <a:latin typeface="Arial" panose="020B0604020202020204" pitchFamily="34" charset="0"/>
              </a:rPr>
              <a:t>11</a:t>
            </a:r>
            <a:r>
              <a:rPr lang="zh-CN" altLang="en-US" dirty="0">
                <a:latin typeface="Arial" panose="020B0604020202020204" pitchFamily="34" charset="0"/>
              </a:rPr>
              <a:t>次国庆阅兵。</a:t>
            </a:r>
          </a:p>
          <a:p>
            <a:r>
              <a:rPr lang="en-US" altLang="zh-CN" dirty="0">
                <a:latin typeface="Arial" panose="020B0604020202020204" pitchFamily="34" charset="0"/>
              </a:rPr>
              <a:t>1960</a:t>
            </a:r>
            <a:r>
              <a:rPr lang="zh-CN" altLang="en-US" dirty="0">
                <a:latin typeface="Arial" panose="020B0604020202020204" pitchFamily="34" charset="0"/>
              </a:rPr>
              <a:t>年</a:t>
            </a:r>
            <a:r>
              <a:rPr lang="en-US" altLang="zh-CN" dirty="0">
                <a:latin typeface="Arial" panose="020B0604020202020204" pitchFamily="34" charset="0"/>
              </a:rPr>
              <a:t>9</a:t>
            </a:r>
            <a:r>
              <a:rPr lang="zh-CN" altLang="en-US" dirty="0">
                <a:latin typeface="Arial" panose="020B0604020202020204" pitchFamily="34" charset="0"/>
              </a:rPr>
              <a:t>月，中共中央、国务院实行“厉行节约、勤俭建国”的方针，改革国庆典礼制度，实行“五年一小庆、十年一大庆，逢大庆举行阅兵”。</a:t>
            </a:r>
          </a:p>
          <a:p>
            <a:r>
              <a:rPr lang="en-US" altLang="zh-CN" dirty="0">
                <a:latin typeface="Arial" panose="020B0604020202020204" pitchFamily="34" charset="0"/>
              </a:rPr>
              <a:t>1964</a:t>
            </a:r>
            <a:r>
              <a:rPr lang="zh-CN" altLang="en-US" dirty="0">
                <a:latin typeface="Arial" panose="020B0604020202020204" pitchFamily="34" charset="0"/>
              </a:rPr>
              <a:t>年国防部颁布的军队列条令中，第一次列出阅兵条款。随后，由于“文化大革命”及其他原因，连续</a:t>
            </a:r>
            <a:r>
              <a:rPr lang="en-US" altLang="zh-CN" dirty="0">
                <a:latin typeface="Arial" panose="020B0604020202020204" pitchFamily="34" charset="0"/>
              </a:rPr>
              <a:t>24</a:t>
            </a:r>
            <a:r>
              <a:rPr lang="zh-CN" altLang="en-US" dirty="0">
                <a:latin typeface="Arial" panose="020B0604020202020204" pitchFamily="34" charset="0"/>
              </a:rPr>
              <a:t>年没有举行国庆</a:t>
            </a:r>
            <a:r>
              <a:rPr lang="zh-CN" altLang="en-US" dirty="0">
                <a:latin typeface="Arial" panose="020B0604020202020204" pitchFamily="34" charset="0"/>
                <a:hlinkClick r:id="rId3"/>
              </a:rPr>
              <a:t>阅兵</a:t>
            </a:r>
            <a:r>
              <a:rPr lang="zh-CN" altLang="en-US" dirty="0">
                <a:latin typeface="Arial" panose="020B0604020202020204" pitchFamily="34" charset="0"/>
              </a:rPr>
              <a:t>。</a:t>
            </a:r>
          </a:p>
          <a:p>
            <a:r>
              <a:rPr lang="en-US" altLang="zh-CN" dirty="0">
                <a:latin typeface="Arial" panose="020B0604020202020204" pitchFamily="34" charset="0"/>
              </a:rPr>
              <a:t>1984</a:t>
            </a:r>
            <a:r>
              <a:rPr lang="zh-CN" altLang="en-US" dirty="0">
                <a:latin typeface="Arial" panose="020B0604020202020204" pitchFamily="34" charset="0"/>
              </a:rPr>
              <a:t>年，根据</a:t>
            </a:r>
            <a:r>
              <a:rPr lang="zh-CN" altLang="en-US" dirty="0">
                <a:latin typeface="Arial" panose="020B0604020202020204" pitchFamily="34" charset="0"/>
                <a:hlinkClick r:id="rId4"/>
              </a:rPr>
              <a:t>邓小平</a:t>
            </a:r>
            <a:r>
              <a:rPr lang="zh-CN" altLang="en-US" dirty="0">
                <a:latin typeface="Arial" panose="020B0604020202020204" pitchFamily="34" charset="0"/>
              </a:rPr>
              <a:t>的提议，中共中央决定恢复阅兵，并于</a:t>
            </a:r>
            <a:r>
              <a:rPr lang="en-US" altLang="zh-CN" dirty="0">
                <a:latin typeface="Arial" panose="020B0604020202020204" pitchFamily="34" charset="0"/>
              </a:rPr>
              <a:t>1984</a:t>
            </a:r>
            <a:r>
              <a:rPr lang="zh-CN" altLang="en-US" dirty="0">
                <a:latin typeface="Arial" panose="020B0604020202020204" pitchFamily="34" charset="0"/>
              </a:rPr>
              <a:t>年国庆</a:t>
            </a:r>
            <a:r>
              <a:rPr lang="en-US" altLang="zh-CN" dirty="0">
                <a:latin typeface="Arial" panose="020B0604020202020204" pitchFamily="34" charset="0"/>
              </a:rPr>
              <a:t>35</a:t>
            </a:r>
            <a:r>
              <a:rPr lang="zh-CN" altLang="en-US" dirty="0">
                <a:latin typeface="Arial" panose="020B0604020202020204" pitchFamily="34" charset="0"/>
              </a:rPr>
              <a:t>周年时举行大型的国庆阅兵式。</a:t>
            </a:r>
          </a:p>
          <a:p>
            <a:r>
              <a:rPr lang="en-US" altLang="zh-CN" dirty="0">
                <a:latin typeface="Arial" panose="020B0604020202020204" pitchFamily="34" charset="0"/>
              </a:rPr>
              <a:t>1999</a:t>
            </a:r>
            <a:r>
              <a:rPr lang="zh-CN" altLang="en-US" dirty="0">
                <a:latin typeface="Arial" panose="020B0604020202020204" pitchFamily="34" charset="0"/>
              </a:rPr>
              <a:t>年，中共中央决定举行建国</a:t>
            </a:r>
            <a:r>
              <a:rPr lang="en-US" altLang="zh-CN" dirty="0">
                <a:latin typeface="Arial" panose="020B0604020202020204" pitchFamily="34" charset="0"/>
              </a:rPr>
              <a:t>50</a:t>
            </a:r>
            <a:r>
              <a:rPr lang="zh-CN" altLang="en-US" dirty="0">
                <a:latin typeface="Arial" panose="020B0604020202020204" pitchFamily="34" charset="0"/>
              </a:rPr>
              <a:t>周年阅兵，于</a:t>
            </a:r>
            <a:r>
              <a:rPr lang="en-US" altLang="zh-CN" dirty="0">
                <a:latin typeface="Arial" panose="020B0604020202020204" pitchFamily="34" charset="0"/>
              </a:rPr>
              <a:t>1999</a:t>
            </a:r>
            <a:r>
              <a:rPr lang="zh-CN" altLang="en-US" dirty="0">
                <a:latin typeface="Arial" panose="020B0604020202020204" pitchFamily="34" charset="0"/>
              </a:rPr>
              <a:t>年</a:t>
            </a:r>
            <a:r>
              <a:rPr lang="en-US" altLang="zh-CN" dirty="0">
                <a:latin typeface="Arial" panose="020B0604020202020204" pitchFamily="34" charset="0"/>
              </a:rPr>
              <a:t>10</a:t>
            </a:r>
            <a:r>
              <a:rPr lang="zh-CN" altLang="en-US" dirty="0">
                <a:latin typeface="Arial" panose="020B0604020202020204" pitchFamily="34" charset="0"/>
              </a:rPr>
              <a:t>月</a:t>
            </a:r>
            <a:r>
              <a:rPr lang="en-US" altLang="zh-CN" dirty="0">
                <a:latin typeface="Arial" panose="020B0604020202020204" pitchFamily="34" charset="0"/>
              </a:rPr>
              <a:t>1</a:t>
            </a:r>
            <a:r>
              <a:rPr lang="zh-CN" altLang="en-US" dirty="0">
                <a:latin typeface="Arial" panose="020B0604020202020204" pitchFamily="34" charset="0"/>
              </a:rPr>
              <a:t>日在天安门广场举行了大型的阅兵式。</a:t>
            </a:r>
          </a:p>
          <a:p>
            <a:r>
              <a:rPr lang="en-US" altLang="zh-CN" dirty="0">
                <a:latin typeface="Arial" panose="020B0604020202020204" pitchFamily="34" charset="0"/>
              </a:rPr>
              <a:t>2009</a:t>
            </a:r>
            <a:r>
              <a:rPr lang="zh-CN" altLang="en-US" dirty="0">
                <a:latin typeface="Arial" panose="020B0604020202020204" pitchFamily="34" charset="0"/>
              </a:rPr>
              <a:t>年</a:t>
            </a:r>
            <a:r>
              <a:rPr lang="zh-CN" altLang="en-US" dirty="0">
                <a:latin typeface="Arial" panose="020B0604020202020204" pitchFamily="34" charset="0"/>
                <a:hlinkClick r:id="rId5"/>
              </a:rPr>
              <a:t>国庆节</a:t>
            </a:r>
            <a:r>
              <a:rPr lang="zh-CN" altLang="en-US" dirty="0">
                <a:latin typeface="Arial" panose="020B0604020202020204" pitchFamily="34" charset="0"/>
              </a:rPr>
              <a:t>举行建国</a:t>
            </a:r>
            <a:r>
              <a:rPr lang="en-US" altLang="zh-CN" dirty="0">
                <a:latin typeface="Arial" panose="020B0604020202020204" pitchFamily="34" charset="0"/>
              </a:rPr>
              <a:t>60</a:t>
            </a:r>
            <a:r>
              <a:rPr lang="zh-CN" altLang="en-US" dirty="0">
                <a:latin typeface="Arial" panose="020B0604020202020204" pitchFamily="34" charset="0"/>
              </a:rPr>
              <a:t>周年大阅兵。</a:t>
            </a:r>
            <a:endParaRPr lang="zh-CN" altLang="en-US" b="0" i="0" dirty="0">
              <a:effectLst/>
              <a:latin typeface="Arial" panose="020B0604020202020204" pitchFamily="34" charset="0"/>
            </a:endParaRPr>
          </a:p>
        </p:txBody>
      </p:sp>
      <p:pic>
        <p:nvPicPr>
          <p:cNvPr id="4" name="图片 3" descr="图片包含 树, 户外, 人员, 群组&#10;&#10;已生成极高可信度的说明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295" y="1792955"/>
            <a:ext cx="5983705" cy="45454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烟火, 户外艺术系列&#10;&#10;已生成极高可信度的说明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256674" y="230960"/>
            <a:ext cx="3192379" cy="6005911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63326" y="2904852"/>
            <a:ext cx="4475748" cy="381000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V="1">
            <a:off x="0" y="3810000"/>
            <a:ext cx="12192000" cy="2904852"/>
          </a:xfrm>
          <a:prstGeom prst="rect">
            <a:avLst/>
          </a:prstGeom>
        </p:spPr>
      </p:pic>
      <p:sp>
        <p:nvSpPr>
          <p:cNvPr id="26" name="五边形 1"/>
          <p:cNvSpPr/>
          <p:nvPr>
            <p:custDataLst>
              <p:tags r:id="rId1"/>
            </p:custDataLst>
          </p:nvPr>
        </p:nvSpPr>
        <p:spPr>
          <a:xfrm>
            <a:off x="3046623" y="2976562"/>
            <a:ext cx="6098753" cy="904875"/>
          </a:xfrm>
          <a:custGeom>
            <a:avLst/>
            <a:gdLst/>
            <a:ahLst/>
            <a:cxnLst/>
            <a:rect l="l" t="t" r="r" b="b"/>
            <a:pathLst>
              <a:path w="6408712" h="1143744">
                <a:moveTo>
                  <a:pt x="403479" y="0"/>
                </a:moveTo>
                <a:lnTo>
                  <a:pt x="2808312" y="0"/>
                </a:lnTo>
                <a:lnTo>
                  <a:pt x="3600400" y="0"/>
                </a:lnTo>
                <a:lnTo>
                  <a:pt x="6005233" y="0"/>
                </a:lnTo>
                <a:lnTo>
                  <a:pt x="6408712" y="571872"/>
                </a:lnTo>
                <a:lnTo>
                  <a:pt x="6005233" y="1143744"/>
                </a:lnTo>
                <a:lnTo>
                  <a:pt x="3600400" y="1143744"/>
                </a:lnTo>
                <a:lnTo>
                  <a:pt x="2808312" y="1143744"/>
                </a:lnTo>
                <a:lnTo>
                  <a:pt x="403479" y="1143744"/>
                </a:lnTo>
                <a:lnTo>
                  <a:pt x="0" y="571872"/>
                </a:lnTo>
                <a:close/>
              </a:path>
            </a:pathLst>
          </a:custGeom>
          <a:solidFill>
            <a:srgbClr val="FFFFFF"/>
          </a:solidFill>
          <a:ln w="28575" cap="flat" cmpd="sng" algn="ctr">
            <a:solidFill>
              <a:schemeClr val="accent1"/>
            </a:solidFill>
            <a:prstDash val="solid"/>
          </a:ln>
          <a:effectLst/>
        </p:spPr>
        <p:txBody>
          <a:bodyPr lIns="468000" tIns="0" rIns="468000" bIns="0" anchor="ctr">
            <a:normAutofit lnSpcReduction="10000"/>
          </a:bodyPr>
          <a:lstStyle/>
          <a:p>
            <a:pPr algn="dist">
              <a:lnSpc>
                <a:spcPct val="130000"/>
              </a:lnSpc>
              <a:defRPr/>
            </a:pPr>
            <a:r>
              <a:rPr lang="zh-CN" altLang="en-US" sz="48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庆祝活动</a:t>
            </a:r>
          </a:p>
        </p:txBody>
      </p:sp>
      <p:sp>
        <p:nvSpPr>
          <p:cNvPr id="27" name="剪去同侧角的矩形 23"/>
          <p:cNvSpPr/>
          <p:nvPr>
            <p:custDataLst>
              <p:tags r:id="rId2"/>
            </p:custDataLst>
          </p:nvPr>
        </p:nvSpPr>
        <p:spPr>
          <a:xfrm>
            <a:off x="5464617" y="2298892"/>
            <a:ext cx="1262765" cy="790645"/>
          </a:xfrm>
          <a:prstGeom prst="snip2SameRect">
            <a:avLst>
              <a:gd name="adj1" fmla="val 25728"/>
              <a:gd name="adj2" fmla="val 0"/>
            </a:avLst>
          </a:prstGeom>
          <a:solidFill>
            <a:schemeClr val="accent1"/>
          </a:solidFill>
          <a:ln w="76200" cap="flat" cmpd="sng" algn="ctr">
            <a:solidFill>
              <a:srgbClr val="FFFFFF"/>
            </a:solidFill>
            <a:prstDash val="solid"/>
          </a:ln>
          <a:effectLst/>
        </p:spPr>
        <p:txBody>
          <a:bodyPr tIns="0" anchor="ctr"/>
          <a:lstStyle/>
          <a:p>
            <a:pPr algn="ctr">
              <a:defRPr/>
            </a:pPr>
            <a:r>
              <a:rPr lang="en-US" sz="3200" kern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Arial Rounded MT Bol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0</a:t>
            </a:r>
            <a:r>
              <a:rPr lang="en-US" altLang="zh-CN" sz="3200" kern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Arial Rounded MT Bol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5</a:t>
            </a:r>
            <a:endParaRPr lang="en-US" sz="3200" kern="0" dirty="0">
              <a:ln w="18415" cmpd="sng">
                <a:noFill/>
                <a:prstDash val="solid"/>
              </a:ln>
              <a:solidFill>
                <a:srgbClr val="FFFFFF"/>
              </a:solidFill>
              <a:latin typeface="Arial Rounded MT Bol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524500" y="1838236"/>
            <a:ext cx="6667500" cy="39703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3490790" y="209838"/>
            <a:ext cx="51373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b="1" dirty="0"/>
              <a:t>国庆日的确定</a:t>
            </a:r>
            <a:r>
              <a:rPr lang="en-US" altLang="zh-CN" sz="4000" b="1" dirty="0"/>
              <a:t>10</a:t>
            </a:r>
            <a:r>
              <a:rPr lang="zh-CN" altLang="en-US" sz="4000" b="1" dirty="0"/>
              <a:t>月</a:t>
            </a:r>
            <a:r>
              <a:rPr lang="en-US" altLang="zh-CN" sz="4000" b="1" dirty="0"/>
              <a:t>1</a:t>
            </a:r>
            <a:r>
              <a:rPr lang="zh-CN" altLang="en-US" sz="4000" b="1" dirty="0"/>
              <a:t>日</a:t>
            </a:r>
          </a:p>
        </p:txBody>
      </p:sp>
      <p:sp>
        <p:nvSpPr>
          <p:cNvPr id="3" name="矩形 2"/>
          <p:cNvSpPr/>
          <p:nvPr/>
        </p:nvSpPr>
        <p:spPr>
          <a:xfrm>
            <a:off x="5713412" y="1800136"/>
            <a:ext cx="64785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Arial" panose="020B0604020202020204" pitchFamily="34" charset="0"/>
              </a:rPr>
              <a:t>1949</a:t>
            </a:r>
            <a:r>
              <a:rPr lang="zh-CN" altLang="en-US" sz="2800" dirty="0">
                <a:latin typeface="Arial" panose="020B0604020202020204" pitchFamily="34" charset="0"/>
              </a:rPr>
              <a:t>年</a:t>
            </a:r>
            <a:r>
              <a:rPr lang="en-US" altLang="zh-CN" sz="2800" dirty="0">
                <a:latin typeface="Arial" panose="020B0604020202020204" pitchFamily="34" charset="0"/>
              </a:rPr>
              <a:t>12</a:t>
            </a:r>
            <a:r>
              <a:rPr lang="zh-CN" altLang="en-US" sz="2800" dirty="0">
                <a:latin typeface="Arial" panose="020B0604020202020204" pitchFamily="34" charset="0"/>
              </a:rPr>
              <a:t>月</a:t>
            </a:r>
            <a:r>
              <a:rPr lang="en-US" altLang="zh-CN" sz="2800" dirty="0">
                <a:latin typeface="Arial" panose="020B0604020202020204" pitchFamily="34" charset="0"/>
              </a:rPr>
              <a:t>2</a:t>
            </a:r>
            <a:r>
              <a:rPr lang="zh-CN" altLang="en-US" sz="2800" dirty="0">
                <a:latin typeface="Arial" panose="020B0604020202020204" pitchFamily="34" charset="0"/>
              </a:rPr>
              <a:t>日，中央人民政府通过</a:t>
            </a:r>
            <a:r>
              <a:rPr lang="en-US" altLang="zh-CN" sz="2800" dirty="0">
                <a:latin typeface="Arial" panose="020B0604020202020204" pitchFamily="34" charset="0"/>
              </a:rPr>
              <a:t>《</a:t>
            </a:r>
            <a:r>
              <a:rPr lang="zh-CN" altLang="en-US" sz="2800" dirty="0">
                <a:latin typeface="Arial" panose="020B0604020202020204" pitchFamily="34" charset="0"/>
              </a:rPr>
              <a:t>关于</a:t>
            </a:r>
            <a:r>
              <a:rPr lang="zh-CN" altLang="en-US" sz="2800" dirty="0">
                <a:latin typeface="Arial" panose="020B0604020202020204" pitchFamily="34" charset="0"/>
                <a:hlinkClick r:id="rId3"/>
              </a:rPr>
              <a:t>中华人民共和国国庆日</a:t>
            </a:r>
            <a:r>
              <a:rPr lang="zh-CN" altLang="en-US" sz="2800" dirty="0">
                <a:latin typeface="Arial" panose="020B0604020202020204" pitchFamily="34" charset="0"/>
              </a:rPr>
              <a:t>的决议</a:t>
            </a:r>
            <a:r>
              <a:rPr lang="en-US" altLang="zh-CN" sz="2800" dirty="0">
                <a:latin typeface="Arial" panose="020B0604020202020204" pitchFamily="34" charset="0"/>
              </a:rPr>
              <a:t>》</a:t>
            </a:r>
            <a:r>
              <a:rPr lang="zh-CN" altLang="en-US" sz="2800" dirty="0">
                <a:latin typeface="Arial" panose="020B0604020202020204" pitchFamily="34" charset="0"/>
              </a:rPr>
              <a:t>，规定每年</a:t>
            </a:r>
            <a:r>
              <a:rPr lang="en-US" altLang="zh-CN" sz="2800" dirty="0">
                <a:latin typeface="Arial" panose="020B0604020202020204" pitchFamily="34" charset="0"/>
              </a:rPr>
              <a:t>10</a:t>
            </a:r>
            <a:r>
              <a:rPr lang="zh-CN" altLang="en-US" sz="2800" dirty="0">
                <a:latin typeface="Arial" panose="020B0604020202020204" pitchFamily="34" charset="0"/>
              </a:rPr>
              <a:t>月</a:t>
            </a:r>
            <a:r>
              <a:rPr lang="en-US" altLang="zh-CN" sz="2800" dirty="0">
                <a:latin typeface="Arial" panose="020B0604020202020204" pitchFamily="34" charset="0"/>
              </a:rPr>
              <a:t>1</a:t>
            </a:r>
            <a:r>
              <a:rPr lang="zh-CN" altLang="en-US" sz="2800" dirty="0">
                <a:latin typeface="Arial" panose="020B0604020202020204" pitchFamily="34" charset="0"/>
              </a:rPr>
              <a:t>日为国庆日，并以这一天作为宣告中华人民共和国成立的日子。</a:t>
            </a:r>
            <a:endParaRPr lang="en-US" altLang="zh-CN" sz="2800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Arial" panose="020B0604020202020204" pitchFamily="34" charset="0"/>
              </a:rPr>
              <a:t>从</a:t>
            </a:r>
            <a:r>
              <a:rPr lang="en-US" altLang="zh-CN" sz="2800" dirty="0">
                <a:latin typeface="Arial" panose="020B0604020202020204" pitchFamily="34" charset="0"/>
              </a:rPr>
              <a:t>1950</a:t>
            </a:r>
            <a:r>
              <a:rPr lang="zh-CN" altLang="en-US" sz="2800" dirty="0">
                <a:latin typeface="Arial" panose="020B0604020202020204" pitchFamily="34" charset="0"/>
              </a:rPr>
              <a:t>年起，每年的</a:t>
            </a:r>
            <a:r>
              <a:rPr lang="en-US" altLang="zh-CN" sz="2800" dirty="0">
                <a:latin typeface="Arial" panose="020B0604020202020204" pitchFamily="34" charset="0"/>
              </a:rPr>
              <a:t>10</a:t>
            </a:r>
            <a:r>
              <a:rPr lang="zh-CN" altLang="en-US" sz="2800" dirty="0">
                <a:latin typeface="Arial" panose="020B0604020202020204" pitchFamily="34" charset="0"/>
              </a:rPr>
              <a:t>月</a:t>
            </a:r>
            <a:r>
              <a:rPr lang="en-US" altLang="zh-CN" sz="2800" dirty="0">
                <a:latin typeface="Arial" panose="020B0604020202020204" pitchFamily="34" charset="0"/>
              </a:rPr>
              <a:t>1</a:t>
            </a:r>
            <a:r>
              <a:rPr lang="zh-CN" altLang="en-US" sz="2800" dirty="0">
                <a:latin typeface="Arial" panose="020B0604020202020204" pitchFamily="34" charset="0"/>
              </a:rPr>
              <a:t>日成为了中国各族人民隆重欢庆的节日。</a:t>
            </a:r>
            <a:endParaRPr lang="zh-CN" altLang="en-US" sz="2800" dirty="0"/>
          </a:p>
        </p:txBody>
      </p:sp>
      <p:pic>
        <p:nvPicPr>
          <p:cNvPr id="8" name="图片 7" descr="图片包含 人员, 群组, 伪装, 照片&#10;&#10;已生成极高可信度的说明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8236"/>
            <a:ext cx="5584623" cy="39703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04850" y="1443841"/>
            <a:ext cx="10820400" cy="18518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4235204" y="190788"/>
            <a:ext cx="37215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b="1" dirty="0"/>
              <a:t>风俗习惯</a:t>
            </a:r>
          </a:p>
        </p:txBody>
      </p:sp>
      <p:sp>
        <p:nvSpPr>
          <p:cNvPr id="3" name="矩形 2"/>
          <p:cNvSpPr/>
          <p:nvPr/>
        </p:nvSpPr>
        <p:spPr>
          <a:xfrm>
            <a:off x="895350" y="1492582"/>
            <a:ext cx="10591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Arial" panose="020B0604020202020204" pitchFamily="34" charset="0"/>
              </a:rPr>
              <a:t>国庆日，各国都要举行不同形式的庆祝活动，以加强本国人民的爱国意识，增强国家的凝聚力。各国之间也都要相互表示祝贺。逢五逢十的国庆日，有的还要扩大庆祝规模。为庆祝国庆日，各国政府通常要举行一次国庆招待会，由</a:t>
            </a:r>
            <a:r>
              <a:rPr lang="zh-CN" altLang="en-US" dirty="0">
                <a:latin typeface="Arial" panose="020B0604020202020204" pitchFamily="34" charset="0"/>
                <a:hlinkClick r:id="rId3"/>
              </a:rPr>
              <a:t>国家元首</a:t>
            </a:r>
            <a:r>
              <a:rPr lang="zh-CN" altLang="en-US" dirty="0">
                <a:latin typeface="Arial" panose="020B0604020202020204" pitchFamily="34" charset="0"/>
              </a:rPr>
              <a:t>、</a:t>
            </a:r>
            <a:r>
              <a:rPr lang="zh-CN" altLang="en-US" dirty="0">
                <a:latin typeface="Arial" panose="020B0604020202020204" pitchFamily="34" charset="0"/>
                <a:hlinkClick r:id="rId4"/>
              </a:rPr>
              <a:t>政府首脑</a:t>
            </a:r>
            <a:r>
              <a:rPr lang="zh-CN" altLang="en-US" dirty="0">
                <a:latin typeface="Arial" panose="020B0604020202020204" pitchFamily="34" charset="0"/>
              </a:rPr>
              <a:t>或外交部长出面主持，邀请驻在当地的各国使节和其他重要外宾参加。但也有的国家不举行招待会，如美国、英国均不举行招待会。</a:t>
            </a: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4849" y="3638551"/>
            <a:ext cx="10820401" cy="24907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04938" y="2602625"/>
            <a:ext cx="10498238" cy="384613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149914" y="2616941"/>
            <a:ext cx="10224234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国庆节是由一个国家制定的用来纪念国家本身的法定假日。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它们通常是这个国家的独立、宪法的签署、元首诞辰或其他有重大纪念意义的周年纪念日；也有些是这个国家守护神的圣人节。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虽然绝大部分国家都有类似的纪念日，但是由于复杂的政治关系，部分国家的这一节日不能够称为国庆日，比如美国只有独立日，没有国庆日，但是两者意义相同。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而中国古代把皇帝即位、诞辰称为“国庆”。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如今，中国国庆节特指中华人民共和国正式成立的纪念日</a:t>
            </a:r>
            <a:r>
              <a:rPr lang="en-US" altLang="zh-CN" dirty="0"/>
              <a:t>10</a:t>
            </a:r>
            <a:r>
              <a:rPr lang="zh-CN" altLang="en-US" dirty="0"/>
              <a:t>月</a:t>
            </a:r>
            <a:r>
              <a:rPr lang="en-US" altLang="zh-CN" dirty="0"/>
              <a:t>1</a:t>
            </a:r>
            <a:r>
              <a:rPr lang="zh-CN" altLang="en-US" dirty="0"/>
              <a:t>日。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世界历史上最悠久的国庆节是圣马力诺的国庆节，远在公元</a:t>
            </a:r>
            <a:r>
              <a:rPr lang="en-US" altLang="zh-CN" dirty="0"/>
              <a:t>301</a:t>
            </a:r>
            <a:r>
              <a:rPr lang="zh-CN" altLang="en-US" dirty="0"/>
              <a:t>年，圣马力诺就把</a:t>
            </a:r>
            <a:r>
              <a:rPr lang="en-US" altLang="zh-CN" dirty="0"/>
              <a:t>9</a:t>
            </a:r>
            <a:r>
              <a:rPr lang="zh-CN" altLang="en-US" dirty="0"/>
              <a:t>月</a:t>
            </a:r>
            <a:r>
              <a:rPr lang="en-US" altLang="zh-CN" dirty="0"/>
              <a:t>3</a:t>
            </a:r>
            <a:r>
              <a:rPr lang="zh-CN" altLang="en-US" dirty="0"/>
              <a:t>日定为自己的国庆节。</a:t>
            </a:r>
          </a:p>
        </p:txBody>
      </p:sp>
      <p:sp>
        <p:nvSpPr>
          <p:cNvPr id="18" name="椭圆 17"/>
          <p:cNvSpPr/>
          <p:nvPr/>
        </p:nvSpPr>
        <p:spPr>
          <a:xfrm>
            <a:off x="2567422" y="917894"/>
            <a:ext cx="1501308" cy="14922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20000"/>
                <a:lumOff val="80000"/>
              </a:schemeClr>
            </a:solidFill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</a:t>
            </a:r>
          </a:p>
        </p:txBody>
      </p:sp>
      <p:sp>
        <p:nvSpPr>
          <p:cNvPr id="19" name="椭圆 18"/>
          <p:cNvSpPr/>
          <p:nvPr/>
        </p:nvSpPr>
        <p:spPr>
          <a:xfrm>
            <a:off x="5345346" y="917894"/>
            <a:ext cx="1501308" cy="14922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20000"/>
                <a:lumOff val="80000"/>
              </a:schemeClr>
            </a:solidFill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庆</a:t>
            </a:r>
          </a:p>
        </p:txBody>
      </p:sp>
      <p:sp>
        <p:nvSpPr>
          <p:cNvPr id="20" name="椭圆 19"/>
          <p:cNvSpPr/>
          <p:nvPr/>
        </p:nvSpPr>
        <p:spPr>
          <a:xfrm>
            <a:off x="8123270" y="917894"/>
            <a:ext cx="1501308" cy="14922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20000"/>
                <a:lumOff val="80000"/>
              </a:schemeClr>
            </a:solidFill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</a:p>
        </p:txBody>
      </p:sp>
      <p:sp>
        <p:nvSpPr>
          <p:cNvPr id="21" name="矩形 20"/>
          <p:cNvSpPr/>
          <p:nvPr/>
        </p:nvSpPr>
        <p:spPr>
          <a:xfrm>
            <a:off x="11132457" y="6178040"/>
            <a:ext cx="270719" cy="270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381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19" grpId="0" animBg="1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本框 27"/>
          <p:cNvSpPr txBox="1"/>
          <p:nvPr/>
        </p:nvSpPr>
        <p:spPr>
          <a:xfrm>
            <a:off x="2114550" y="190788"/>
            <a:ext cx="7962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/>
              <a:t>新中国成立</a:t>
            </a:r>
            <a:r>
              <a:rPr lang="en-US" altLang="zh-CN" sz="3600" b="1" dirty="0"/>
              <a:t>68</a:t>
            </a:r>
            <a:r>
              <a:rPr lang="zh-CN" altLang="en-US" sz="3600" b="1" dirty="0"/>
              <a:t>周年</a:t>
            </a:r>
          </a:p>
        </p:txBody>
      </p:sp>
      <p:sp>
        <p:nvSpPr>
          <p:cNvPr id="3" name="矩形 2"/>
          <p:cNvSpPr/>
          <p:nvPr/>
        </p:nvSpPr>
        <p:spPr>
          <a:xfrm>
            <a:off x="550863" y="1387479"/>
            <a:ext cx="108000" cy="46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658862" y="1436813"/>
            <a:ext cx="10567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新中国成立</a:t>
            </a:r>
            <a:r>
              <a:rPr lang="en-US" altLang="zh-CN" dirty="0"/>
              <a:t>68</a:t>
            </a:r>
            <a:r>
              <a:rPr lang="zh-CN" altLang="en-US" dirty="0"/>
              <a:t>周年，新中国成立</a:t>
            </a:r>
            <a:r>
              <a:rPr lang="en-US" altLang="zh-CN" dirty="0"/>
              <a:t>68</a:t>
            </a:r>
            <a:r>
              <a:rPr lang="zh-CN" altLang="en-US" dirty="0"/>
              <a:t>周年，新中国成立</a:t>
            </a:r>
            <a:r>
              <a:rPr lang="en-US" altLang="zh-CN" dirty="0"/>
              <a:t>68</a:t>
            </a:r>
            <a:r>
              <a:rPr lang="zh-CN" altLang="en-US" dirty="0"/>
              <a:t>周年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77" y="1961963"/>
            <a:ext cx="10656559" cy="42864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04938" y="2602625"/>
            <a:ext cx="10498238" cy="384613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149914" y="2616941"/>
            <a:ext cx="10224234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国庆节是由一个国家制定的用来纪念国家本身的法定假日。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它们通常是这个国家的独立、宪法的签署、元首诞辰或其他有重大纪念意义的周年纪念日；也有些是这个国家守护神的圣人节。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虽然绝大部分国家都有类似的纪念日，但是由于复杂的政治关系，部分国家的这一节日不能够称为国庆日，比如美国只有独立日，没有国庆日，但是两者意义相同。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而中国古代把皇帝即位、诞辰称为“国庆”。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如今，中国国庆节特指中华人民共和国正式成立的纪念日</a:t>
            </a:r>
            <a:r>
              <a:rPr lang="en-US" altLang="zh-CN" dirty="0"/>
              <a:t>10</a:t>
            </a:r>
            <a:r>
              <a:rPr lang="zh-CN" altLang="en-US" dirty="0"/>
              <a:t>月</a:t>
            </a:r>
            <a:r>
              <a:rPr lang="en-US" altLang="zh-CN" dirty="0"/>
              <a:t>1</a:t>
            </a:r>
            <a:r>
              <a:rPr lang="zh-CN" altLang="en-US" dirty="0"/>
              <a:t>日。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世界历史上最悠久的国庆节是圣马力诺的国庆节，远在公元</a:t>
            </a:r>
            <a:r>
              <a:rPr lang="en-US" altLang="zh-CN" dirty="0"/>
              <a:t>301</a:t>
            </a:r>
            <a:r>
              <a:rPr lang="zh-CN" altLang="en-US" dirty="0"/>
              <a:t>年，圣马力诺就把</a:t>
            </a:r>
            <a:r>
              <a:rPr lang="en-US" altLang="zh-CN" dirty="0"/>
              <a:t>9</a:t>
            </a:r>
            <a:r>
              <a:rPr lang="zh-CN" altLang="en-US" dirty="0"/>
              <a:t>月</a:t>
            </a:r>
            <a:r>
              <a:rPr lang="en-US" altLang="zh-CN" dirty="0"/>
              <a:t>3</a:t>
            </a:r>
            <a:r>
              <a:rPr lang="zh-CN" altLang="en-US" dirty="0"/>
              <a:t>日定为自己的国庆节。</a:t>
            </a:r>
          </a:p>
        </p:txBody>
      </p:sp>
      <p:sp>
        <p:nvSpPr>
          <p:cNvPr id="18" name="椭圆 17"/>
          <p:cNvSpPr/>
          <p:nvPr/>
        </p:nvSpPr>
        <p:spPr>
          <a:xfrm>
            <a:off x="2567422" y="917894"/>
            <a:ext cx="1501308" cy="14922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20000"/>
                <a:lumOff val="80000"/>
              </a:schemeClr>
            </a:solidFill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</a:t>
            </a:r>
          </a:p>
        </p:txBody>
      </p:sp>
      <p:sp>
        <p:nvSpPr>
          <p:cNvPr id="19" name="椭圆 18"/>
          <p:cNvSpPr/>
          <p:nvPr/>
        </p:nvSpPr>
        <p:spPr>
          <a:xfrm>
            <a:off x="5345346" y="917894"/>
            <a:ext cx="1501308" cy="14922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20000"/>
                <a:lumOff val="80000"/>
              </a:schemeClr>
            </a:solidFill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庆</a:t>
            </a:r>
          </a:p>
        </p:txBody>
      </p:sp>
      <p:sp>
        <p:nvSpPr>
          <p:cNvPr id="20" name="椭圆 19"/>
          <p:cNvSpPr/>
          <p:nvPr/>
        </p:nvSpPr>
        <p:spPr>
          <a:xfrm>
            <a:off x="8123270" y="917894"/>
            <a:ext cx="1501308" cy="14922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20000"/>
                <a:lumOff val="80000"/>
              </a:schemeClr>
            </a:solidFill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</a:p>
        </p:txBody>
      </p:sp>
      <p:sp>
        <p:nvSpPr>
          <p:cNvPr id="21" name="矩形 20"/>
          <p:cNvSpPr/>
          <p:nvPr/>
        </p:nvSpPr>
        <p:spPr>
          <a:xfrm>
            <a:off x="11132457" y="6178040"/>
            <a:ext cx="270719" cy="270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3810000"/>
          </a:xfrm>
          <a:prstGeom prst="rect">
            <a:avLst/>
          </a:prstGeom>
        </p:spPr>
      </p:pic>
      <p:sp>
        <p:nvSpPr>
          <p:cNvPr id="9" name="任意多边形: 形状 8"/>
          <p:cNvSpPr/>
          <p:nvPr/>
        </p:nvSpPr>
        <p:spPr>
          <a:xfrm>
            <a:off x="4533900" y="0"/>
            <a:ext cx="3124200" cy="852490"/>
          </a:xfrm>
          <a:custGeom>
            <a:avLst/>
            <a:gdLst>
              <a:gd name="connsiteX0" fmla="*/ 0 w 3276600"/>
              <a:gd name="connsiteY0" fmla="*/ 0 h 768742"/>
              <a:gd name="connsiteX1" fmla="*/ 3276600 w 3276600"/>
              <a:gd name="connsiteY1" fmla="*/ 0 h 768742"/>
              <a:gd name="connsiteX2" fmla="*/ 3276600 w 3276600"/>
              <a:gd name="connsiteY2" fmla="*/ 768742 h 768742"/>
              <a:gd name="connsiteX3" fmla="*/ 0 w 3276600"/>
              <a:gd name="connsiteY3" fmla="*/ 768742 h 768742"/>
              <a:gd name="connsiteX4" fmla="*/ 0 w 3276600"/>
              <a:gd name="connsiteY4" fmla="*/ 0 h 768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6600" h="768742">
                <a:moveTo>
                  <a:pt x="0" y="0"/>
                </a:moveTo>
                <a:lnTo>
                  <a:pt x="3276600" y="0"/>
                </a:lnTo>
                <a:lnTo>
                  <a:pt x="3276600" y="768742"/>
                </a:lnTo>
                <a:lnTo>
                  <a:pt x="0" y="768742"/>
                </a:lnTo>
                <a:lnTo>
                  <a:pt x="0" y="0"/>
                </a:lnTo>
                <a:close/>
              </a:path>
            </a:pathLst>
          </a:custGeom>
          <a:solidFill>
            <a:srgbClr val="FFFEF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5400" b="1" dirty="0">
                <a:solidFill>
                  <a:schemeClr val="tx1"/>
                </a:solidFill>
              </a:rPr>
              <a:t>结束语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0"/>
            <a:ext cx="12192000" cy="381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19" grpId="0" animBg="1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5548522" y="1484296"/>
            <a:ext cx="2917868" cy="2190620"/>
            <a:chOff x="2670679" y="795657"/>
            <a:chExt cx="1645921" cy="1235693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670679" y="795657"/>
              <a:ext cx="1645921" cy="1235693"/>
            </a:xfrm>
            <a:prstGeom prst="rect">
              <a:avLst/>
            </a:prstGeom>
          </p:spPr>
        </p:pic>
        <p:sp>
          <p:nvSpPr>
            <p:cNvPr id="40" name="文本框 39"/>
            <p:cNvSpPr txBox="1"/>
            <p:nvPr/>
          </p:nvSpPr>
          <p:spPr>
            <a:xfrm>
              <a:off x="3223046" y="934446"/>
              <a:ext cx="700047" cy="8159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8800" dirty="0">
                  <a:ln>
                    <a:solidFill>
                      <a:schemeClr val="bg1"/>
                    </a:solidFill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latin typeface="叶根友刀锋黑草" panose="02010601030101010101" pitchFamily="2" charset="-122"/>
                  <a:ea typeface="叶根友刀锋黑草" panose="02010601030101010101" pitchFamily="2" charset="-122"/>
                </a:rPr>
                <a:t>谢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7228748" y="2579606"/>
            <a:ext cx="2917868" cy="2190620"/>
            <a:chOff x="4143825" y="795657"/>
            <a:chExt cx="1645921" cy="1235693"/>
          </a:xfrm>
        </p:grpSpPr>
        <p:pic>
          <p:nvPicPr>
            <p:cNvPr id="42" name="图片 41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143825" y="795657"/>
              <a:ext cx="1645921" cy="1235693"/>
            </a:xfrm>
            <a:prstGeom prst="rect">
              <a:avLst/>
            </a:prstGeom>
          </p:spPr>
        </p:pic>
        <p:sp>
          <p:nvSpPr>
            <p:cNvPr id="43" name="文本框 42"/>
            <p:cNvSpPr txBox="1"/>
            <p:nvPr/>
          </p:nvSpPr>
          <p:spPr>
            <a:xfrm>
              <a:off x="4672252" y="937422"/>
              <a:ext cx="700047" cy="8159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8800" dirty="0">
                  <a:ln>
                    <a:solidFill>
                      <a:schemeClr val="bg1"/>
                    </a:solidFill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latin typeface="叶根友刀锋黑草" panose="02010601030101010101" pitchFamily="2" charset="-122"/>
                  <a:ea typeface="叶根友刀锋黑草" panose="02010601030101010101" pitchFamily="2" charset="-122"/>
                </a:rPr>
                <a:t>聆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9005225" y="2579606"/>
            <a:ext cx="2917868" cy="2190620"/>
            <a:chOff x="5616971" y="795657"/>
            <a:chExt cx="1645921" cy="1235693"/>
          </a:xfrm>
        </p:grpSpPr>
        <p:pic>
          <p:nvPicPr>
            <p:cNvPr id="45" name="图片 44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616971" y="795657"/>
              <a:ext cx="1645921" cy="1235693"/>
            </a:xfrm>
            <a:prstGeom prst="rect">
              <a:avLst/>
            </a:prstGeom>
          </p:spPr>
        </p:pic>
        <p:sp>
          <p:nvSpPr>
            <p:cNvPr id="46" name="文本框 45"/>
            <p:cNvSpPr txBox="1"/>
            <p:nvPr/>
          </p:nvSpPr>
          <p:spPr>
            <a:xfrm>
              <a:off x="6148270" y="926676"/>
              <a:ext cx="700047" cy="8159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8800" dirty="0">
                  <a:ln>
                    <a:solidFill>
                      <a:schemeClr val="bg1"/>
                    </a:solidFill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latin typeface="叶根友刀锋黑草" panose="02010601030101010101" pitchFamily="2" charset="-122"/>
                  <a:ea typeface="叶根友刀锋黑草" panose="02010601030101010101" pitchFamily="2" charset="-122"/>
                </a:rPr>
                <a:t>听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3772044" y="1484296"/>
            <a:ext cx="2917868" cy="2190620"/>
            <a:chOff x="1575111" y="817536"/>
            <a:chExt cx="1645921" cy="1235693"/>
          </a:xfrm>
        </p:grpSpPr>
        <p:pic>
          <p:nvPicPr>
            <p:cNvPr id="48" name="图片 47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575111" y="817536"/>
              <a:ext cx="1645921" cy="1235693"/>
            </a:xfrm>
            <a:prstGeom prst="rect">
              <a:avLst/>
            </a:prstGeom>
          </p:spPr>
        </p:pic>
        <p:sp>
          <p:nvSpPr>
            <p:cNvPr id="49" name="文本框 48"/>
            <p:cNvSpPr txBox="1"/>
            <p:nvPr/>
          </p:nvSpPr>
          <p:spPr>
            <a:xfrm>
              <a:off x="2109825" y="948555"/>
              <a:ext cx="700047" cy="8159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8800" dirty="0">
                  <a:ln>
                    <a:solidFill>
                      <a:schemeClr val="bg1"/>
                    </a:solidFill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latin typeface="叶根友刀锋黑草" panose="02010601030101010101" pitchFamily="2" charset="-122"/>
                  <a:ea typeface="叶根友刀锋黑草" panose="02010601030101010101" pitchFamily="2" charset="-122"/>
                </a:rPr>
                <a:t>感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H_Number_1">
            <a:hlinkClick r:id="rId16" action="ppaction://hlinksldjump"/>
          </p:cNvPr>
          <p:cNvSpPr txBox="1"/>
          <p:nvPr>
            <p:custDataLst>
              <p:tags r:id="rId1"/>
            </p:custDataLst>
          </p:nvPr>
        </p:nvSpPr>
        <p:spPr>
          <a:xfrm>
            <a:off x="2369921" y="2496457"/>
            <a:ext cx="1170510" cy="650999"/>
          </a:xfrm>
          <a:prstGeom prst="rect">
            <a:avLst/>
          </a:prstGeom>
          <a:noFill/>
        </p:spPr>
        <p:txBody>
          <a:bodyPr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altLang="zh-CN" sz="3200" b="1" kern="0" spc="200">
                <a:solidFill>
                  <a:schemeClr val="accent1"/>
                </a:solidFill>
                <a:latin typeface="方正正大黑简体" panose="02010600010101010101" pitchFamily="2" charset="-122"/>
                <a:ea typeface="方正正大黑简体" panose="02010600010101010101" pitchFamily="2" charset="-122"/>
                <a:cs typeface="Arial" panose="020B0604020202020204" pitchFamily="34" charset="0"/>
              </a:rPr>
              <a:t>01</a:t>
            </a:r>
            <a:endParaRPr lang="zh-CN" altLang="en-US" sz="3200" b="1" kern="0" spc="200" dirty="0">
              <a:solidFill>
                <a:schemeClr val="accent1"/>
              </a:solidFill>
              <a:latin typeface="方正正大黑简体" panose="02010600010101010101" pitchFamily="2" charset="-122"/>
              <a:ea typeface="方正正大黑简体" panose="02010600010101010101" pitchFamily="2" charset="-122"/>
              <a:cs typeface="Arial" panose="020B0604020202020204" pitchFamily="34" charset="0"/>
            </a:endParaRPr>
          </a:p>
        </p:txBody>
      </p:sp>
      <p:sp>
        <p:nvSpPr>
          <p:cNvPr id="15" name="MH_Entry_1">
            <a:hlinkClick r:id="rId16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1779969" y="3147455"/>
            <a:ext cx="2350414" cy="1109318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0 h 0"/>
              <a:gd name="connsiteX1-45" fmla="*/ 2520280 w 2520280"/>
              <a:gd name="connsiteY1-46" fmla="*/ 0 h 0"/>
              <a:gd name="connsiteX2-47" fmla="*/ 0 w 2520280"/>
              <a:gd name="connsiteY2-48" fmla="*/ 0 h 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2520280">
                <a:moveTo>
                  <a:pt x="0" y="0"/>
                </a:moveTo>
                <a:lnTo>
                  <a:pt x="2520280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gradFill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08000" rIns="0" rtlCol="0" anchor="t" anchorCtr="0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 b="1">
                <a:solidFill>
                  <a:schemeClr val="tx1"/>
                </a:solidFill>
                <a:latin typeface="方正正大黑简体" panose="02010600010101010101" pitchFamily="2" charset="-122"/>
                <a:ea typeface="方正正大黑简体" panose="02010600010101010101" pitchFamily="2" charset="-122"/>
              </a:rPr>
              <a:t>演变历史</a:t>
            </a:r>
          </a:p>
        </p:txBody>
      </p:sp>
      <p:sp>
        <p:nvSpPr>
          <p:cNvPr id="16" name="MH_Number_2">
            <a:hlinkClick r:id="rId16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5547826" y="2496457"/>
            <a:ext cx="1170510" cy="650999"/>
          </a:xfrm>
          <a:prstGeom prst="rect">
            <a:avLst/>
          </a:prstGeom>
          <a:noFill/>
        </p:spPr>
        <p:txBody>
          <a:bodyPr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altLang="zh-CN" sz="3200" b="1" kern="0" spc="200">
                <a:solidFill>
                  <a:schemeClr val="accent1"/>
                </a:solidFill>
                <a:latin typeface="方正正大黑简体" panose="02010600010101010101" pitchFamily="2" charset="-122"/>
                <a:ea typeface="方正正大黑简体" panose="02010600010101010101" pitchFamily="2" charset="-122"/>
                <a:cs typeface="Arial" panose="020B0604020202020204" pitchFamily="34" charset="0"/>
              </a:rPr>
              <a:t>02</a:t>
            </a:r>
            <a:endParaRPr lang="zh-CN" altLang="en-US" sz="3200" b="1" kern="0" spc="200" dirty="0">
              <a:solidFill>
                <a:schemeClr val="accent1"/>
              </a:solidFill>
              <a:latin typeface="方正正大黑简体" panose="02010600010101010101" pitchFamily="2" charset="-122"/>
              <a:ea typeface="方正正大黑简体" panose="02010600010101010101" pitchFamily="2" charset="-122"/>
              <a:cs typeface="Arial" panose="020B0604020202020204" pitchFamily="34" charset="0"/>
            </a:endParaRPr>
          </a:p>
        </p:txBody>
      </p:sp>
      <p:sp>
        <p:nvSpPr>
          <p:cNvPr id="17" name="MH_Entry_2">
            <a:hlinkClick r:id="rId16" action="ppaction://hlinksldjump"/>
          </p:cNvPr>
          <p:cNvSpPr/>
          <p:nvPr>
            <p:custDataLst>
              <p:tags r:id="rId4"/>
            </p:custDataLst>
          </p:nvPr>
        </p:nvSpPr>
        <p:spPr>
          <a:xfrm>
            <a:off x="4957874" y="3147455"/>
            <a:ext cx="2350414" cy="1109318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0 h 0"/>
              <a:gd name="connsiteX1-45" fmla="*/ 2520280 w 2520280"/>
              <a:gd name="connsiteY1-46" fmla="*/ 0 h 0"/>
              <a:gd name="connsiteX2-47" fmla="*/ 0 w 2520280"/>
              <a:gd name="connsiteY2-48" fmla="*/ 0 h 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2520280">
                <a:moveTo>
                  <a:pt x="0" y="0"/>
                </a:moveTo>
                <a:lnTo>
                  <a:pt x="2520280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gradFill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08000" rIns="0" rtlCol="0" anchor="t" anchorCtr="0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 b="1">
                <a:solidFill>
                  <a:schemeClr val="tx1"/>
                </a:solidFill>
                <a:latin typeface="方正正大黑简体" panose="02010600010101010101" pitchFamily="2" charset="-122"/>
                <a:ea typeface="方正正大黑简体" panose="02010600010101010101" pitchFamily="2" charset="-122"/>
              </a:rPr>
              <a:t>节日来历</a:t>
            </a:r>
          </a:p>
        </p:txBody>
      </p:sp>
      <p:sp>
        <p:nvSpPr>
          <p:cNvPr id="18" name="MH_Number_3">
            <a:hlinkClick r:id="rId16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8725731" y="2496457"/>
            <a:ext cx="1170510" cy="650999"/>
          </a:xfrm>
          <a:prstGeom prst="rect">
            <a:avLst/>
          </a:prstGeom>
          <a:noFill/>
        </p:spPr>
        <p:txBody>
          <a:bodyPr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altLang="zh-CN" sz="3200" b="1" kern="0" spc="200">
                <a:solidFill>
                  <a:schemeClr val="accent1"/>
                </a:solidFill>
                <a:latin typeface="方正正大黑简体" panose="02010600010101010101" pitchFamily="2" charset="-122"/>
                <a:ea typeface="方正正大黑简体" panose="02010600010101010101" pitchFamily="2" charset="-122"/>
                <a:cs typeface="Arial" panose="020B0604020202020204" pitchFamily="34" charset="0"/>
              </a:rPr>
              <a:t>03</a:t>
            </a:r>
            <a:endParaRPr lang="zh-CN" altLang="en-US" sz="3200" b="1" kern="0" spc="200" dirty="0">
              <a:solidFill>
                <a:schemeClr val="accent1"/>
              </a:solidFill>
              <a:latin typeface="方正正大黑简体" panose="02010600010101010101" pitchFamily="2" charset="-122"/>
              <a:ea typeface="方正正大黑简体" panose="02010600010101010101" pitchFamily="2" charset="-122"/>
              <a:cs typeface="Arial" panose="020B0604020202020204" pitchFamily="34" charset="0"/>
            </a:endParaRPr>
          </a:p>
        </p:txBody>
      </p:sp>
      <p:sp>
        <p:nvSpPr>
          <p:cNvPr id="19" name="MH_Entry_3">
            <a:hlinkClick r:id="rId16" action="ppaction://hlinksldjump"/>
          </p:cNvPr>
          <p:cNvSpPr/>
          <p:nvPr>
            <p:custDataLst>
              <p:tags r:id="rId6"/>
            </p:custDataLst>
          </p:nvPr>
        </p:nvSpPr>
        <p:spPr>
          <a:xfrm>
            <a:off x="8135779" y="3147455"/>
            <a:ext cx="2350414" cy="1109318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0 h 0"/>
              <a:gd name="connsiteX1-45" fmla="*/ 2520280 w 2520280"/>
              <a:gd name="connsiteY1-46" fmla="*/ 0 h 0"/>
              <a:gd name="connsiteX2-47" fmla="*/ 0 w 2520280"/>
              <a:gd name="connsiteY2-48" fmla="*/ 0 h 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2520280">
                <a:moveTo>
                  <a:pt x="0" y="0"/>
                </a:moveTo>
                <a:lnTo>
                  <a:pt x="2520280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gradFill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08000" rIns="0" rtlCol="0" anchor="t" anchorCtr="0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 b="1">
                <a:solidFill>
                  <a:schemeClr val="tx1"/>
                </a:solidFill>
                <a:latin typeface="方正正大黑简体" panose="02010600010101010101" pitchFamily="2" charset="-122"/>
                <a:ea typeface="方正正大黑简体" panose="02010600010101010101" pitchFamily="2" charset="-122"/>
              </a:rPr>
              <a:t>节日意义</a:t>
            </a:r>
          </a:p>
        </p:txBody>
      </p:sp>
      <p:sp>
        <p:nvSpPr>
          <p:cNvPr id="20" name="MH_Number_4">
            <a:hlinkClick r:id="rId16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2369921" y="4248599"/>
            <a:ext cx="1170510" cy="650999"/>
          </a:xfrm>
          <a:prstGeom prst="rect">
            <a:avLst/>
          </a:prstGeom>
          <a:noFill/>
        </p:spPr>
        <p:txBody>
          <a:bodyPr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altLang="zh-CN" sz="3200" b="1" kern="0" spc="200">
                <a:solidFill>
                  <a:schemeClr val="accent1"/>
                </a:solidFill>
                <a:latin typeface="方正正大黑简体" panose="02010600010101010101" pitchFamily="2" charset="-122"/>
                <a:ea typeface="方正正大黑简体" panose="02010600010101010101" pitchFamily="2" charset="-122"/>
                <a:cs typeface="Arial" panose="020B0604020202020204" pitchFamily="34" charset="0"/>
              </a:rPr>
              <a:t>04</a:t>
            </a:r>
            <a:endParaRPr lang="zh-CN" altLang="en-US" sz="3200" b="1" kern="0" spc="200" dirty="0">
              <a:solidFill>
                <a:schemeClr val="accent1"/>
              </a:solidFill>
              <a:latin typeface="方正正大黑简体" panose="02010600010101010101" pitchFamily="2" charset="-122"/>
              <a:ea typeface="方正正大黑简体" panose="02010600010101010101" pitchFamily="2" charset="-122"/>
              <a:cs typeface="Arial" panose="020B0604020202020204" pitchFamily="34" charset="0"/>
            </a:endParaRPr>
          </a:p>
        </p:txBody>
      </p:sp>
      <p:sp>
        <p:nvSpPr>
          <p:cNvPr id="21" name="MH_Entry_4">
            <a:hlinkClick r:id="rId16" action="ppaction://hlinksldjump"/>
          </p:cNvPr>
          <p:cNvSpPr/>
          <p:nvPr>
            <p:custDataLst>
              <p:tags r:id="rId8"/>
            </p:custDataLst>
          </p:nvPr>
        </p:nvSpPr>
        <p:spPr>
          <a:xfrm>
            <a:off x="1779969" y="4899597"/>
            <a:ext cx="2350414" cy="1109318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0 h 0"/>
              <a:gd name="connsiteX1-45" fmla="*/ 2520280 w 2520280"/>
              <a:gd name="connsiteY1-46" fmla="*/ 0 h 0"/>
              <a:gd name="connsiteX2-47" fmla="*/ 0 w 2520280"/>
              <a:gd name="connsiteY2-48" fmla="*/ 0 h 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2520280">
                <a:moveTo>
                  <a:pt x="0" y="0"/>
                </a:moveTo>
                <a:lnTo>
                  <a:pt x="2520280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gradFill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08000" rIns="0" rtlCol="0" anchor="t" anchorCtr="0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 b="1">
                <a:solidFill>
                  <a:schemeClr val="tx1"/>
                </a:solidFill>
                <a:latin typeface="方正正大黑简体" panose="02010600010101010101" pitchFamily="2" charset="-122"/>
                <a:ea typeface="方正正大黑简体" panose="02010600010101010101" pitchFamily="2" charset="-122"/>
              </a:rPr>
              <a:t>节日活动</a:t>
            </a:r>
          </a:p>
        </p:txBody>
      </p:sp>
      <p:sp>
        <p:nvSpPr>
          <p:cNvPr id="22" name="MH_Number_5">
            <a:hlinkClick r:id="rId16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5547826" y="4248599"/>
            <a:ext cx="1170510" cy="650999"/>
          </a:xfrm>
          <a:prstGeom prst="rect">
            <a:avLst/>
          </a:prstGeom>
          <a:noFill/>
        </p:spPr>
        <p:txBody>
          <a:bodyPr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altLang="zh-CN" sz="3200" b="1" kern="0" spc="200">
                <a:solidFill>
                  <a:schemeClr val="accent1"/>
                </a:solidFill>
                <a:latin typeface="方正正大黑简体" panose="02010600010101010101" pitchFamily="2" charset="-122"/>
                <a:ea typeface="方正正大黑简体" panose="02010600010101010101" pitchFamily="2" charset="-122"/>
                <a:cs typeface="Arial" panose="020B0604020202020204" pitchFamily="34" charset="0"/>
              </a:rPr>
              <a:t>05</a:t>
            </a:r>
            <a:endParaRPr lang="zh-CN" altLang="en-US" sz="3200" b="1" kern="0" spc="200" dirty="0">
              <a:solidFill>
                <a:schemeClr val="accent1"/>
              </a:solidFill>
              <a:latin typeface="方正正大黑简体" panose="02010600010101010101" pitchFamily="2" charset="-122"/>
              <a:ea typeface="方正正大黑简体" panose="02010600010101010101" pitchFamily="2" charset="-122"/>
              <a:cs typeface="Arial" panose="020B0604020202020204" pitchFamily="34" charset="0"/>
            </a:endParaRPr>
          </a:p>
        </p:txBody>
      </p:sp>
      <p:sp>
        <p:nvSpPr>
          <p:cNvPr id="23" name="MH_Entry_5">
            <a:hlinkClick r:id="rId16" action="ppaction://hlinksldjump"/>
          </p:cNvPr>
          <p:cNvSpPr/>
          <p:nvPr>
            <p:custDataLst>
              <p:tags r:id="rId10"/>
            </p:custDataLst>
          </p:nvPr>
        </p:nvSpPr>
        <p:spPr>
          <a:xfrm>
            <a:off x="4957874" y="4899597"/>
            <a:ext cx="2350414" cy="1109318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0 h 0"/>
              <a:gd name="connsiteX1-45" fmla="*/ 2520280 w 2520280"/>
              <a:gd name="connsiteY1-46" fmla="*/ 0 h 0"/>
              <a:gd name="connsiteX2-47" fmla="*/ 0 w 2520280"/>
              <a:gd name="connsiteY2-48" fmla="*/ 0 h 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2520280">
                <a:moveTo>
                  <a:pt x="0" y="0"/>
                </a:moveTo>
                <a:lnTo>
                  <a:pt x="2520280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gradFill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08000" rIns="0" rtlCol="0" anchor="t" anchorCtr="0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 b="1">
                <a:solidFill>
                  <a:schemeClr val="tx1"/>
                </a:solidFill>
                <a:latin typeface="方正正大黑简体" panose="02010600010101010101" pitchFamily="2" charset="-122"/>
                <a:ea typeface="方正正大黑简体" panose="02010600010101010101" pitchFamily="2" charset="-122"/>
              </a:rPr>
              <a:t>庆祝活动</a:t>
            </a:r>
          </a:p>
        </p:txBody>
      </p:sp>
      <p:sp>
        <p:nvSpPr>
          <p:cNvPr id="24" name="MH_Others_1"/>
          <p:cNvSpPr txBox="1"/>
          <p:nvPr>
            <p:custDataLst>
              <p:tags r:id="rId11"/>
            </p:custDataLst>
          </p:nvPr>
        </p:nvSpPr>
        <p:spPr>
          <a:xfrm>
            <a:off x="4639497" y="1404534"/>
            <a:ext cx="29439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3600" spc="400">
                <a:solidFill>
                  <a:srgbClr val="D1CFCD"/>
                </a:solidFill>
                <a:latin typeface="MNgaiHK-Bold" panose="00000800000000000000" pitchFamily="50" charset="-128"/>
                <a:ea typeface="MNgaiHK-Bold" panose="00000800000000000000" pitchFamily="50" charset="-128"/>
              </a:rPr>
              <a:t>Contents</a:t>
            </a:r>
            <a:endParaRPr lang="zh-CN" altLang="en-US" sz="3600" spc="400" dirty="0">
              <a:solidFill>
                <a:srgbClr val="D1CFCD"/>
              </a:solidFill>
              <a:latin typeface="MNgaiHK-Bold" panose="00000800000000000000" pitchFamily="50" charset="-128"/>
              <a:ea typeface="MNgaiHK-Bold" panose="00000800000000000000" pitchFamily="50" charset="-128"/>
            </a:endParaRPr>
          </a:p>
        </p:txBody>
      </p:sp>
      <p:sp>
        <p:nvSpPr>
          <p:cNvPr id="25" name="MH_Others_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223330" y="804645"/>
            <a:ext cx="37073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4800" b="1" dirty="0">
                <a:latin typeface="方正正大黑简体" panose="02010600010101010101" pitchFamily="2" charset="-122"/>
                <a:ea typeface="方正正大黑简体" panose="02010600010101010101" pitchFamily="2" charset="-122"/>
              </a:rPr>
              <a:t>内容大纲</a:t>
            </a: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V="1">
            <a:off x="0" y="3810000"/>
            <a:ext cx="12192000" cy="2904852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0"/>
            <a:ext cx="12192000" cy="381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 animBg="1"/>
      <p:bldP spid="22" grpId="0"/>
      <p:bldP spid="23" grpId="0" animBg="1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63326" y="2904852"/>
            <a:ext cx="4475748" cy="381000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V="1">
            <a:off x="0" y="3810000"/>
            <a:ext cx="12192000" cy="2904852"/>
          </a:xfrm>
          <a:prstGeom prst="rect">
            <a:avLst/>
          </a:prstGeom>
        </p:spPr>
      </p:pic>
      <p:sp>
        <p:nvSpPr>
          <p:cNvPr id="26" name="五边形 1"/>
          <p:cNvSpPr/>
          <p:nvPr>
            <p:custDataLst>
              <p:tags r:id="rId1"/>
            </p:custDataLst>
          </p:nvPr>
        </p:nvSpPr>
        <p:spPr>
          <a:xfrm>
            <a:off x="3046623" y="2976562"/>
            <a:ext cx="6098753" cy="904875"/>
          </a:xfrm>
          <a:custGeom>
            <a:avLst/>
            <a:gdLst/>
            <a:ahLst/>
            <a:cxnLst/>
            <a:rect l="l" t="t" r="r" b="b"/>
            <a:pathLst>
              <a:path w="6408712" h="1143744">
                <a:moveTo>
                  <a:pt x="403479" y="0"/>
                </a:moveTo>
                <a:lnTo>
                  <a:pt x="2808312" y="0"/>
                </a:lnTo>
                <a:lnTo>
                  <a:pt x="3600400" y="0"/>
                </a:lnTo>
                <a:lnTo>
                  <a:pt x="6005233" y="0"/>
                </a:lnTo>
                <a:lnTo>
                  <a:pt x="6408712" y="571872"/>
                </a:lnTo>
                <a:lnTo>
                  <a:pt x="6005233" y="1143744"/>
                </a:lnTo>
                <a:lnTo>
                  <a:pt x="3600400" y="1143744"/>
                </a:lnTo>
                <a:lnTo>
                  <a:pt x="2808312" y="1143744"/>
                </a:lnTo>
                <a:lnTo>
                  <a:pt x="403479" y="1143744"/>
                </a:lnTo>
                <a:lnTo>
                  <a:pt x="0" y="571872"/>
                </a:lnTo>
                <a:close/>
              </a:path>
            </a:pathLst>
          </a:custGeom>
          <a:solidFill>
            <a:srgbClr val="FFFFFF"/>
          </a:solidFill>
          <a:ln w="28575" cap="flat" cmpd="sng" algn="ctr">
            <a:solidFill>
              <a:schemeClr val="accent1"/>
            </a:solidFill>
            <a:prstDash val="solid"/>
          </a:ln>
          <a:effectLst/>
        </p:spPr>
        <p:txBody>
          <a:bodyPr lIns="468000" tIns="0" rIns="468000" bIns="0" anchor="ctr">
            <a:normAutofit lnSpcReduction="10000"/>
          </a:bodyPr>
          <a:lstStyle/>
          <a:p>
            <a:pPr algn="dist">
              <a:lnSpc>
                <a:spcPct val="130000"/>
              </a:lnSpc>
              <a:defRPr/>
            </a:pPr>
            <a:r>
              <a:rPr lang="zh-CN" altLang="en-US" sz="48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演变历史</a:t>
            </a:r>
          </a:p>
        </p:txBody>
      </p:sp>
      <p:sp>
        <p:nvSpPr>
          <p:cNvPr id="27" name="剪去同侧角的矩形 23"/>
          <p:cNvSpPr/>
          <p:nvPr>
            <p:custDataLst>
              <p:tags r:id="rId2"/>
            </p:custDataLst>
          </p:nvPr>
        </p:nvSpPr>
        <p:spPr>
          <a:xfrm>
            <a:off x="5464617" y="2298892"/>
            <a:ext cx="1262765" cy="790645"/>
          </a:xfrm>
          <a:prstGeom prst="snip2SameRect">
            <a:avLst>
              <a:gd name="adj1" fmla="val 25728"/>
              <a:gd name="adj2" fmla="val 0"/>
            </a:avLst>
          </a:prstGeom>
          <a:solidFill>
            <a:schemeClr val="accent1"/>
          </a:solidFill>
          <a:ln w="76200" cap="flat" cmpd="sng" algn="ctr">
            <a:solidFill>
              <a:srgbClr val="FFFFFF"/>
            </a:solidFill>
            <a:prstDash val="solid"/>
          </a:ln>
          <a:effectLst/>
        </p:spPr>
        <p:txBody>
          <a:bodyPr tIns="0" anchor="ctr"/>
          <a:lstStyle/>
          <a:p>
            <a:pPr algn="ctr">
              <a:defRPr/>
            </a:pPr>
            <a:r>
              <a:rPr lang="en-US" sz="3200" kern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Arial Rounded MT Bol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</a:p>
        </p:txBody>
      </p:sp>
      <p:pic>
        <p:nvPicPr>
          <p:cNvPr id="29" name="图片 28" descr="图片包含 烟火, 户外艺术系列&#10;&#10;已生成极高可信度的说明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256674" y="230960"/>
            <a:ext cx="3192379" cy="60059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98358" y="4518860"/>
            <a:ext cx="10379242" cy="14598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1106905" y="4609649"/>
            <a:ext cx="99781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000" dirty="0"/>
              <a:t>“国庆”一词，本指国家喜庆之事，最早见于西晋。西晋的文学家陆机在</a:t>
            </a:r>
            <a:r>
              <a:rPr lang="en-US" altLang="zh-CN" sz="2000" dirty="0"/>
              <a:t>《</a:t>
            </a:r>
            <a:r>
              <a:rPr lang="zh-CN" altLang="en-US" sz="2000" dirty="0"/>
              <a:t>五等诸侯论</a:t>
            </a:r>
            <a:r>
              <a:rPr lang="en-US" altLang="zh-CN" sz="2000" dirty="0"/>
              <a:t>》</a:t>
            </a:r>
            <a:r>
              <a:rPr lang="zh-CN" altLang="en-US" sz="2000" dirty="0"/>
              <a:t>一文中就曾有“国庆独飨其利，主忧莫与其害”的记载、我国封建时代、国家喜庆的大事，莫大过于帝王的登基、诞辰（清朝称皇帝的生日为万岁节）等。因而我国古代把皇帝即位、诞辰称为“国庆”。今天称国家建立的纪念日为国庆节。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2114550" y="190788"/>
            <a:ext cx="7962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/>
              <a:t>“国庆”的含义</a:t>
            </a:r>
          </a:p>
        </p:txBody>
      </p:sp>
      <p:pic>
        <p:nvPicPr>
          <p:cNvPr id="4" name="图片 3" descr="图片包含 天空, 户外, 人员, 地面&#10;&#10;已生成极高可信度的说明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"/>
          <a:stretch>
            <a:fillRect/>
          </a:stretch>
        </p:blipFill>
        <p:spPr>
          <a:xfrm>
            <a:off x="898358" y="1562100"/>
            <a:ext cx="10379242" cy="2590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620251"/>
            <a:ext cx="8325853" cy="49088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72189" y="1951034"/>
            <a:ext cx="818147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</a:rPr>
              <a:t>1949</a:t>
            </a:r>
            <a:r>
              <a:rPr lang="zh-CN" altLang="en-US" dirty="0">
                <a:latin typeface="Arial" panose="020B0604020202020204" pitchFamily="34" charset="0"/>
              </a:rPr>
              <a:t>年</a:t>
            </a:r>
            <a:r>
              <a:rPr lang="en-US" altLang="zh-CN" dirty="0">
                <a:latin typeface="Arial" panose="020B0604020202020204" pitchFamily="34" charset="0"/>
              </a:rPr>
              <a:t>12</a:t>
            </a:r>
            <a:r>
              <a:rPr lang="zh-CN" altLang="en-US" dirty="0">
                <a:latin typeface="Arial" panose="020B0604020202020204" pitchFamily="34" charset="0"/>
              </a:rPr>
              <a:t>月</a:t>
            </a:r>
            <a:r>
              <a:rPr lang="en-US" altLang="zh-CN" dirty="0">
                <a:latin typeface="Arial" panose="020B0604020202020204" pitchFamily="34" charset="0"/>
              </a:rPr>
              <a:t>3</a:t>
            </a:r>
            <a:r>
              <a:rPr lang="zh-CN" altLang="en-US" dirty="0">
                <a:latin typeface="Arial" panose="020B0604020202020204" pitchFamily="34" charset="0"/>
              </a:rPr>
              <a:t>日，</a:t>
            </a:r>
            <a:r>
              <a:rPr lang="zh-CN" altLang="en-US" dirty="0">
                <a:latin typeface="Arial" panose="020B0604020202020204" pitchFamily="34" charset="0"/>
                <a:hlinkClick r:id="rId3"/>
              </a:rPr>
              <a:t>中央人民政府委员会</a:t>
            </a:r>
            <a:r>
              <a:rPr lang="zh-CN" altLang="en-US" dirty="0">
                <a:latin typeface="Arial" panose="020B0604020202020204" pitchFamily="34" charset="0"/>
              </a:rPr>
              <a:t>第四次会议接受全国政协的建议，通过了</a:t>
            </a:r>
            <a:r>
              <a:rPr lang="en-US" altLang="zh-CN" dirty="0">
                <a:latin typeface="Arial" panose="020B0604020202020204" pitchFamily="34" charset="0"/>
              </a:rPr>
              <a:t>《</a:t>
            </a:r>
            <a:r>
              <a:rPr lang="zh-CN" altLang="en-US" dirty="0">
                <a:latin typeface="Arial" panose="020B0604020202020204" pitchFamily="34" charset="0"/>
                <a:hlinkClick r:id="rId4"/>
              </a:rPr>
              <a:t>关于中华人民共和国国庆日的决议</a:t>
            </a:r>
            <a:r>
              <a:rPr lang="en-US" altLang="zh-CN" dirty="0">
                <a:latin typeface="Arial" panose="020B0604020202020204" pitchFamily="34" charset="0"/>
              </a:rPr>
              <a:t>》</a:t>
            </a:r>
            <a:r>
              <a:rPr lang="zh-CN" altLang="en-US" dirty="0">
                <a:latin typeface="Arial" panose="020B0604020202020204" pitchFamily="34" charset="0"/>
              </a:rPr>
              <a:t>，决定每年</a:t>
            </a:r>
            <a:r>
              <a:rPr lang="en-US" altLang="zh-CN" dirty="0">
                <a:latin typeface="Arial" panose="020B0604020202020204" pitchFamily="34" charset="0"/>
              </a:rPr>
              <a:t>10</a:t>
            </a:r>
            <a:r>
              <a:rPr lang="zh-CN" altLang="en-US" dirty="0">
                <a:latin typeface="Arial" panose="020B0604020202020204" pitchFamily="34" charset="0"/>
              </a:rPr>
              <a:t>月</a:t>
            </a:r>
            <a:r>
              <a:rPr lang="en-US" altLang="zh-CN" dirty="0">
                <a:latin typeface="Arial" panose="020B0604020202020204" pitchFamily="34" charset="0"/>
              </a:rPr>
              <a:t>1</a:t>
            </a:r>
            <a:r>
              <a:rPr lang="zh-CN" altLang="en-US" dirty="0">
                <a:latin typeface="Arial" panose="020B0604020202020204" pitchFamily="34" charset="0"/>
              </a:rPr>
              <a:t>日为</a:t>
            </a:r>
            <a:r>
              <a:rPr lang="zh-CN" altLang="en-US" dirty="0">
                <a:latin typeface="Arial" panose="020B0604020202020204" pitchFamily="34" charset="0"/>
                <a:hlinkClick r:id="rId5"/>
              </a:rPr>
              <a:t>中华人民共和国</a:t>
            </a:r>
            <a:r>
              <a:rPr lang="zh-CN" altLang="en-US" dirty="0">
                <a:latin typeface="Arial" panose="020B0604020202020204" pitchFamily="34" charset="0"/>
              </a:rPr>
              <a:t>宣告成立的伟大日子，为中华人民共和国</a:t>
            </a:r>
            <a:r>
              <a:rPr lang="zh-CN" altLang="en-US" dirty="0">
                <a:latin typeface="Arial" panose="020B0604020202020204" pitchFamily="34" charset="0"/>
                <a:hlinkClick r:id="rId6"/>
              </a:rPr>
              <a:t>国庆日</a:t>
            </a:r>
            <a:r>
              <a:rPr lang="zh-CN" altLang="en-US" dirty="0">
                <a:latin typeface="Arial" panose="020B0604020202020204" pitchFamily="34" charset="0"/>
              </a:rPr>
              <a:t>。</a:t>
            </a:r>
          </a:p>
          <a:p>
            <a:r>
              <a:rPr lang="en-US" altLang="zh-CN" dirty="0">
                <a:latin typeface="Arial" panose="020B0604020202020204" pitchFamily="34" charset="0"/>
              </a:rPr>
              <a:t>1949</a:t>
            </a:r>
            <a:r>
              <a:rPr lang="zh-CN" altLang="en-US" dirty="0">
                <a:latin typeface="Arial" panose="020B0604020202020204" pitchFamily="34" charset="0"/>
              </a:rPr>
              <a:t>年</a:t>
            </a:r>
            <a:r>
              <a:rPr lang="en-US" altLang="zh-CN" dirty="0">
                <a:latin typeface="Arial" panose="020B0604020202020204" pitchFamily="34" charset="0"/>
              </a:rPr>
              <a:t>10</a:t>
            </a:r>
            <a:r>
              <a:rPr lang="zh-CN" altLang="en-US" dirty="0">
                <a:latin typeface="Arial" panose="020B0604020202020204" pitchFamily="34" charset="0"/>
              </a:rPr>
              <a:t>月</a:t>
            </a:r>
            <a:r>
              <a:rPr lang="en-US" altLang="zh-CN" dirty="0">
                <a:latin typeface="Arial" panose="020B0604020202020204" pitchFamily="34" charset="0"/>
              </a:rPr>
              <a:t>1</a:t>
            </a:r>
            <a:r>
              <a:rPr lang="zh-CN" altLang="en-US" dirty="0">
                <a:latin typeface="Arial" panose="020B0604020202020204" pitchFamily="34" charset="0"/>
              </a:rPr>
              <a:t>日</a:t>
            </a:r>
            <a:r>
              <a:rPr lang="zh-CN" altLang="en-US" dirty="0">
                <a:latin typeface="Arial" panose="020B0604020202020204" pitchFamily="34" charset="0"/>
                <a:hlinkClick r:id="rId5"/>
              </a:rPr>
              <a:t>中华人民共和国</a:t>
            </a:r>
            <a:r>
              <a:rPr lang="zh-CN" altLang="en-US" dirty="0">
                <a:latin typeface="Arial" panose="020B0604020202020204" pitchFamily="34" charset="0"/>
              </a:rPr>
              <a:t>成立后，国庆的庆祝形式曾几经变化。</a:t>
            </a:r>
          </a:p>
          <a:p>
            <a:r>
              <a:rPr lang="zh-CN" altLang="en-US" dirty="0">
                <a:latin typeface="Arial" panose="020B0604020202020204" pitchFamily="34" charset="0"/>
              </a:rPr>
              <a:t>在新中国成立初期（</a:t>
            </a:r>
            <a:r>
              <a:rPr lang="en-US" altLang="zh-CN" dirty="0">
                <a:latin typeface="Arial" panose="020B0604020202020204" pitchFamily="34" charset="0"/>
              </a:rPr>
              <a:t>1950─1959</a:t>
            </a:r>
            <a:r>
              <a:rPr lang="zh-CN" altLang="en-US" dirty="0">
                <a:latin typeface="Arial" panose="020B0604020202020204" pitchFamily="34" charset="0"/>
              </a:rPr>
              <a:t>年），每年的国庆都举行大型庆典活动，同时举行阅兵。</a:t>
            </a:r>
            <a:r>
              <a:rPr lang="en-US" altLang="zh-CN" dirty="0">
                <a:latin typeface="Arial" panose="020B0604020202020204" pitchFamily="34" charset="0"/>
              </a:rPr>
              <a:t>1960</a:t>
            </a:r>
            <a:r>
              <a:rPr lang="zh-CN" altLang="en-US" dirty="0">
                <a:latin typeface="Arial" panose="020B0604020202020204" pitchFamily="34" charset="0"/>
              </a:rPr>
              <a:t>年</a:t>
            </a:r>
            <a:r>
              <a:rPr lang="en-US" altLang="zh-CN" dirty="0">
                <a:latin typeface="Arial" panose="020B0604020202020204" pitchFamily="34" charset="0"/>
              </a:rPr>
              <a:t>9</a:t>
            </a:r>
            <a:r>
              <a:rPr lang="zh-CN" altLang="en-US" dirty="0">
                <a:latin typeface="Arial" panose="020B0604020202020204" pitchFamily="34" charset="0"/>
              </a:rPr>
              <a:t>月，中共中央、国务院本着勤俭建国的方针，决定改革国庆制度。此后，自</a:t>
            </a:r>
            <a:r>
              <a:rPr lang="en-US" altLang="zh-CN" dirty="0">
                <a:latin typeface="Arial" panose="020B0604020202020204" pitchFamily="34" charset="0"/>
              </a:rPr>
              <a:t>1960</a:t>
            </a:r>
            <a:r>
              <a:rPr lang="zh-CN" altLang="en-US" dirty="0">
                <a:latin typeface="Arial" panose="020B0604020202020204" pitchFamily="34" charset="0"/>
              </a:rPr>
              <a:t>年至</a:t>
            </a:r>
            <a:r>
              <a:rPr lang="en-US" altLang="zh-CN" dirty="0">
                <a:latin typeface="Arial" panose="020B0604020202020204" pitchFamily="34" charset="0"/>
              </a:rPr>
              <a:t>1970</a:t>
            </a:r>
            <a:r>
              <a:rPr lang="zh-CN" altLang="en-US" dirty="0">
                <a:latin typeface="Arial" panose="020B0604020202020204" pitchFamily="34" charset="0"/>
              </a:rPr>
              <a:t>年，每年的国庆均在天安门前举行盛大的集会和群众游行活动，但未举行阅兵。</a:t>
            </a:r>
          </a:p>
          <a:p>
            <a:r>
              <a:rPr lang="en-US" altLang="zh-CN" dirty="0">
                <a:latin typeface="Arial" panose="020B0604020202020204" pitchFamily="34" charset="0"/>
              </a:rPr>
              <a:t>1971</a:t>
            </a:r>
            <a:r>
              <a:rPr lang="zh-CN" altLang="en-US" dirty="0">
                <a:latin typeface="Arial" panose="020B0604020202020204" pitchFamily="34" charset="0"/>
              </a:rPr>
              <a:t>年至</a:t>
            </a:r>
            <a:r>
              <a:rPr lang="en-US" altLang="zh-CN" dirty="0">
                <a:latin typeface="Arial" panose="020B0604020202020204" pitchFamily="34" charset="0"/>
              </a:rPr>
              <a:t>1983</a:t>
            </a:r>
            <a:r>
              <a:rPr lang="zh-CN" altLang="en-US" dirty="0">
                <a:latin typeface="Arial" panose="020B0604020202020204" pitchFamily="34" charset="0"/>
              </a:rPr>
              <a:t>年，每年的</a:t>
            </a:r>
            <a:r>
              <a:rPr lang="en-US" altLang="zh-CN" dirty="0">
                <a:latin typeface="Arial" panose="020B0604020202020204" pitchFamily="34" charset="0"/>
              </a:rPr>
              <a:t>10</a:t>
            </a:r>
            <a:r>
              <a:rPr lang="zh-CN" altLang="en-US" dirty="0">
                <a:latin typeface="Arial" panose="020B0604020202020204" pitchFamily="34" charset="0"/>
              </a:rPr>
              <a:t>月</a:t>
            </a:r>
            <a:r>
              <a:rPr lang="en-US" altLang="zh-CN" dirty="0">
                <a:latin typeface="Arial" panose="020B0604020202020204" pitchFamily="34" charset="0"/>
              </a:rPr>
              <a:t>1</a:t>
            </a:r>
            <a:r>
              <a:rPr lang="zh-CN" altLang="en-US" dirty="0">
                <a:latin typeface="Arial" panose="020B0604020202020204" pitchFamily="34" charset="0"/>
              </a:rPr>
              <a:t>日，</a:t>
            </a:r>
            <a:r>
              <a:rPr lang="zh-CN" altLang="en-US" dirty="0">
                <a:latin typeface="Arial" panose="020B0604020202020204" pitchFamily="34" charset="0"/>
                <a:hlinkClick r:id="rId7"/>
              </a:rPr>
              <a:t>北京</a:t>
            </a:r>
            <a:r>
              <a:rPr lang="zh-CN" altLang="en-US" dirty="0">
                <a:latin typeface="Arial" panose="020B0604020202020204" pitchFamily="34" charset="0"/>
              </a:rPr>
              <a:t>都以大型的游园联欢活动等其他形式庆祝国庆，未进行群众游行。</a:t>
            </a:r>
            <a:r>
              <a:rPr lang="en-US" altLang="zh-CN" dirty="0">
                <a:latin typeface="Arial" panose="020B0604020202020204" pitchFamily="34" charset="0"/>
              </a:rPr>
              <a:t>1984</a:t>
            </a:r>
            <a:r>
              <a:rPr lang="zh-CN" altLang="en-US" dirty="0">
                <a:latin typeface="Arial" panose="020B0604020202020204" pitchFamily="34" charset="0"/>
              </a:rPr>
              <a:t>年，国庆</a:t>
            </a:r>
            <a:r>
              <a:rPr lang="en-US" altLang="zh-CN" dirty="0">
                <a:latin typeface="Arial" panose="020B0604020202020204" pitchFamily="34" charset="0"/>
              </a:rPr>
              <a:t>35</a:t>
            </a:r>
            <a:r>
              <a:rPr lang="zh-CN" altLang="en-US" dirty="0">
                <a:latin typeface="Arial" panose="020B0604020202020204" pitchFamily="34" charset="0"/>
              </a:rPr>
              <a:t>周年，举行了盛大的国庆阅兵和群众庆祝游行。在此后的十几年间，均采用其他形式庆祝国庆，未再举行国庆阅兵式和群众庆祝游行。</a:t>
            </a:r>
            <a:r>
              <a:rPr lang="en-US" altLang="zh-CN" dirty="0">
                <a:latin typeface="Arial" panose="020B0604020202020204" pitchFamily="34" charset="0"/>
              </a:rPr>
              <a:t>1999</a:t>
            </a:r>
            <a:r>
              <a:rPr lang="zh-CN" altLang="en-US" dirty="0">
                <a:latin typeface="Arial" panose="020B0604020202020204" pitchFamily="34" charset="0"/>
              </a:rPr>
              <a:t>年</a:t>
            </a:r>
            <a:r>
              <a:rPr lang="en-US" altLang="zh-CN" dirty="0">
                <a:latin typeface="Arial" panose="020B0604020202020204" pitchFamily="34" charset="0"/>
              </a:rPr>
              <a:t>10</a:t>
            </a:r>
            <a:r>
              <a:rPr lang="zh-CN" altLang="en-US" dirty="0">
                <a:latin typeface="Arial" panose="020B0604020202020204" pitchFamily="34" charset="0"/>
              </a:rPr>
              <a:t>月</a:t>
            </a:r>
            <a:r>
              <a:rPr lang="en-US" altLang="zh-CN" dirty="0">
                <a:latin typeface="Arial" panose="020B0604020202020204" pitchFamily="34" charset="0"/>
              </a:rPr>
              <a:t>1</a:t>
            </a:r>
            <a:r>
              <a:rPr lang="zh-CN" altLang="en-US" dirty="0">
                <a:latin typeface="Arial" panose="020B0604020202020204" pitchFamily="34" charset="0"/>
              </a:rPr>
              <a:t>日，国庆</a:t>
            </a:r>
            <a:r>
              <a:rPr lang="en-US" altLang="zh-CN" dirty="0">
                <a:latin typeface="Arial" panose="020B0604020202020204" pitchFamily="34" charset="0"/>
              </a:rPr>
              <a:t>50</a:t>
            </a:r>
            <a:r>
              <a:rPr lang="zh-CN" altLang="en-US" dirty="0">
                <a:latin typeface="Arial" panose="020B0604020202020204" pitchFamily="34" charset="0"/>
              </a:rPr>
              <a:t>周年，举行了盛大国庆阅兵和群众庆祝游行。这是中华人民共和国在</a:t>
            </a:r>
            <a:r>
              <a:rPr lang="en-US" altLang="zh-CN" dirty="0">
                <a:latin typeface="Arial" panose="020B0604020202020204" pitchFamily="34" charset="0"/>
              </a:rPr>
              <a:t>20</a:t>
            </a:r>
            <a:r>
              <a:rPr lang="zh-CN" altLang="en-US" dirty="0">
                <a:latin typeface="Arial" panose="020B0604020202020204" pitchFamily="34" charset="0"/>
              </a:rPr>
              <a:t>世纪举行的最后一次盛大国庆庆典。</a:t>
            </a:r>
          </a:p>
          <a:p>
            <a:r>
              <a:rPr lang="zh-CN" altLang="en-US" dirty="0">
                <a:latin typeface="Arial" panose="020B0604020202020204" pitchFamily="34" charset="0"/>
              </a:rPr>
              <a:t>新中国成立以来，在国庆庆典上共进行过</a:t>
            </a:r>
            <a:r>
              <a:rPr lang="en-US" altLang="zh-CN" dirty="0">
                <a:latin typeface="Arial" panose="020B0604020202020204" pitchFamily="34" charset="0"/>
              </a:rPr>
              <a:t>14</a:t>
            </a:r>
            <a:r>
              <a:rPr lang="zh-CN" altLang="en-US" dirty="0">
                <a:latin typeface="Arial" panose="020B0604020202020204" pitchFamily="34" charset="0"/>
              </a:rPr>
              <a:t>次阅兵。分别是</a:t>
            </a:r>
            <a:r>
              <a:rPr lang="en-US" altLang="zh-CN" dirty="0">
                <a:latin typeface="Arial" panose="020B0604020202020204" pitchFamily="34" charset="0"/>
              </a:rPr>
              <a:t>1949</a:t>
            </a:r>
            <a:r>
              <a:rPr lang="zh-CN" altLang="en-US" dirty="0">
                <a:latin typeface="Arial" panose="020B0604020202020204" pitchFamily="34" charset="0"/>
              </a:rPr>
              <a:t>年至</a:t>
            </a:r>
            <a:r>
              <a:rPr lang="en-US" altLang="zh-CN" dirty="0">
                <a:latin typeface="Arial" panose="020B0604020202020204" pitchFamily="34" charset="0"/>
              </a:rPr>
              <a:t>1959</a:t>
            </a:r>
            <a:r>
              <a:rPr lang="zh-CN" altLang="en-US" dirty="0">
                <a:latin typeface="Arial" panose="020B0604020202020204" pitchFamily="34" charset="0"/>
              </a:rPr>
              <a:t>年间的</a:t>
            </a:r>
            <a:r>
              <a:rPr lang="en-US" altLang="zh-CN" dirty="0">
                <a:latin typeface="Arial" panose="020B0604020202020204" pitchFamily="34" charset="0"/>
              </a:rPr>
              <a:t>11</a:t>
            </a:r>
            <a:r>
              <a:rPr lang="zh-CN" altLang="en-US" dirty="0">
                <a:latin typeface="Arial" panose="020B0604020202020204" pitchFamily="34" charset="0"/>
              </a:rPr>
              <a:t>次和</a:t>
            </a:r>
            <a:r>
              <a:rPr lang="en-US" altLang="zh-CN" dirty="0">
                <a:latin typeface="Arial" panose="020B0604020202020204" pitchFamily="34" charset="0"/>
              </a:rPr>
              <a:t>1984</a:t>
            </a:r>
            <a:r>
              <a:rPr lang="zh-CN" altLang="en-US" dirty="0">
                <a:latin typeface="Arial" panose="020B0604020202020204" pitchFamily="34" charset="0"/>
              </a:rPr>
              <a:t>年国庆</a:t>
            </a:r>
            <a:r>
              <a:rPr lang="en-US" altLang="zh-CN" dirty="0">
                <a:latin typeface="Arial" panose="020B0604020202020204" pitchFamily="34" charset="0"/>
              </a:rPr>
              <a:t>35</a:t>
            </a:r>
            <a:r>
              <a:rPr lang="zh-CN" altLang="en-US" dirty="0">
                <a:latin typeface="Arial" panose="020B0604020202020204" pitchFamily="34" charset="0"/>
              </a:rPr>
              <a:t>周年、</a:t>
            </a:r>
            <a:r>
              <a:rPr lang="en-US" altLang="zh-CN" dirty="0">
                <a:latin typeface="Arial" panose="020B0604020202020204" pitchFamily="34" charset="0"/>
              </a:rPr>
              <a:t>1999</a:t>
            </a:r>
            <a:r>
              <a:rPr lang="zh-CN" altLang="en-US" dirty="0">
                <a:latin typeface="Arial" panose="020B0604020202020204" pitchFamily="34" charset="0"/>
              </a:rPr>
              <a:t>年国庆</a:t>
            </a:r>
            <a:r>
              <a:rPr lang="en-US" altLang="zh-CN" dirty="0">
                <a:latin typeface="Arial" panose="020B0604020202020204" pitchFamily="34" charset="0"/>
              </a:rPr>
              <a:t>50</a:t>
            </a:r>
            <a:r>
              <a:rPr lang="zh-CN" altLang="en-US" dirty="0">
                <a:latin typeface="Arial" panose="020B0604020202020204" pitchFamily="34" charset="0"/>
              </a:rPr>
              <a:t>周年、</a:t>
            </a:r>
            <a:r>
              <a:rPr lang="en-US" altLang="zh-CN" dirty="0">
                <a:latin typeface="Arial" panose="020B0604020202020204" pitchFamily="34" charset="0"/>
              </a:rPr>
              <a:t>2009</a:t>
            </a:r>
            <a:r>
              <a:rPr lang="zh-CN" altLang="en-US" dirty="0">
                <a:latin typeface="Arial" panose="020B0604020202020204" pitchFamily="34" charset="0"/>
              </a:rPr>
              <a:t>年国庆</a:t>
            </a:r>
            <a:r>
              <a:rPr lang="en-US" altLang="zh-CN" dirty="0">
                <a:latin typeface="Arial" panose="020B0604020202020204" pitchFamily="34" charset="0"/>
              </a:rPr>
              <a:t>60</a:t>
            </a:r>
            <a:r>
              <a:rPr lang="zh-CN" altLang="en-US" dirty="0">
                <a:latin typeface="Arial" panose="020B0604020202020204" pitchFamily="34" charset="0"/>
              </a:rPr>
              <a:t>周年的三次。</a:t>
            </a:r>
            <a:endParaRPr lang="zh-CN" altLang="en-US" b="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114550" y="190788"/>
            <a:ext cx="7962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/>
              <a:t>国庆日的决议</a:t>
            </a:r>
          </a:p>
        </p:txBody>
      </p:sp>
      <p:pic>
        <p:nvPicPr>
          <p:cNvPr id="6" name="图片 5" descr="图片包含 家具, 小地毯, 人员, 室内&#10;&#10;已生成极高可信度的说明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98043" y="1620251"/>
            <a:ext cx="3793958" cy="49088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63326" y="2904852"/>
            <a:ext cx="4475748" cy="381000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V="1">
            <a:off x="0" y="3810000"/>
            <a:ext cx="12192000" cy="2904852"/>
          </a:xfrm>
          <a:prstGeom prst="rect">
            <a:avLst/>
          </a:prstGeom>
        </p:spPr>
      </p:pic>
      <p:sp>
        <p:nvSpPr>
          <p:cNvPr id="26" name="五边形 1"/>
          <p:cNvSpPr/>
          <p:nvPr>
            <p:custDataLst>
              <p:tags r:id="rId1"/>
            </p:custDataLst>
          </p:nvPr>
        </p:nvSpPr>
        <p:spPr>
          <a:xfrm>
            <a:off x="3046623" y="2976562"/>
            <a:ext cx="6098753" cy="904875"/>
          </a:xfrm>
          <a:custGeom>
            <a:avLst/>
            <a:gdLst/>
            <a:ahLst/>
            <a:cxnLst/>
            <a:rect l="l" t="t" r="r" b="b"/>
            <a:pathLst>
              <a:path w="6408712" h="1143744">
                <a:moveTo>
                  <a:pt x="403479" y="0"/>
                </a:moveTo>
                <a:lnTo>
                  <a:pt x="2808312" y="0"/>
                </a:lnTo>
                <a:lnTo>
                  <a:pt x="3600400" y="0"/>
                </a:lnTo>
                <a:lnTo>
                  <a:pt x="6005233" y="0"/>
                </a:lnTo>
                <a:lnTo>
                  <a:pt x="6408712" y="571872"/>
                </a:lnTo>
                <a:lnTo>
                  <a:pt x="6005233" y="1143744"/>
                </a:lnTo>
                <a:lnTo>
                  <a:pt x="3600400" y="1143744"/>
                </a:lnTo>
                <a:lnTo>
                  <a:pt x="2808312" y="1143744"/>
                </a:lnTo>
                <a:lnTo>
                  <a:pt x="403479" y="1143744"/>
                </a:lnTo>
                <a:lnTo>
                  <a:pt x="0" y="571872"/>
                </a:lnTo>
                <a:close/>
              </a:path>
            </a:pathLst>
          </a:custGeom>
          <a:solidFill>
            <a:srgbClr val="FFFFFF"/>
          </a:solidFill>
          <a:ln w="28575" cap="flat" cmpd="sng" algn="ctr">
            <a:solidFill>
              <a:schemeClr val="accent1"/>
            </a:solidFill>
            <a:prstDash val="solid"/>
          </a:ln>
          <a:effectLst/>
        </p:spPr>
        <p:txBody>
          <a:bodyPr lIns="468000" tIns="0" rIns="468000" bIns="0" anchor="ctr">
            <a:normAutofit lnSpcReduction="10000"/>
          </a:bodyPr>
          <a:lstStyle/>
          <a:p>
            <a:pPr algn="dist">
              <a:lnSpc>
                <a:spcPct val="130000"/>
              </a:lnSpc>
              <a:defRPr/>
            </a:pPr>
            <a:r>
              <a:rPr lang="zh-CN" altLang="en-US" sz="48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节日来历</a:t>
            </a:r>
          </a:p>
        </p:txBody>
      </p:sp>
      <p:sp>
        <p:nvSpPr>
          <p:cNvPr id="27" name="剪去同侧角的矩形 23"/>
          <p:cNvSpPr/>
          <p:nvPr>
            <p:custDataLst>
              <p:tags r:id="rId2"/>
            </p:custDataLst>
          </p:nvPr>
        </p:nvSpPr>
        <p:spPr>
          <a:xfrm>
            <a:off x="5464617" y="2298892"/>
            <a:ext cx="1262765" cy="790645"/>
          </a:xfrm>
          <a:prstGeom prst="snip2SameRect">
            <a:avLst>
              <a:gd name="adj1" fmla="val 25728"/>
              <a:gd name="adj2" fmla="val 0"/>
            </a:avLst>
          </a:prstGeom>
          <a:solidFill>
            <a:schemeClr val="accent1"/>
          </a:solidFill>
          <a:ln w="76200" cap="flat" cmpd="sng" algn="ctr">
            <a:solidFill>
              <a:srgbClr val="FFFFFF"/>
            </a:solidFill>
            <a:prstDash val="solid"/>
          </a:ln>
          <a:effectLst/>
        </p:spPr>
        <p:txBody>
          <a:bodyPr tIns="0" anchor="ctr"/>
          <a:lstStyle/>
          <a:p>
            <a:pPr algn="ctr">
              <a:defRPr/>
            </a:pPr>
            <a:r>
              <a:rPr lang="en-US" sz="3200" kern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Arial Rounded MT Bol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0</a:t>
            </a:r>
            <a:r>
              <a:rPr lang="en-US" altLang="zh-CN" sz="3200" kern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Arial Rounded MT Bol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en-US" sz="3200" kern="0" dirty="0">
              <a:ln w="18415" cmpd="sng">
                <a:noFill/>
                <a:prstDash val="solid"/>
              </a:ln>
              <a:solidFill>
                <a:srgbClr val="FFFFFF"/>
              </a:solidFill>
              <a:latin typeface="Arial Rounded MT Bol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 descr="图片包含 烟火, 户外艺术系列&#10;&#10;已生成极高可信度的说明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256674" y="230960"/>
            <a:ext cx="3192379" cy="60059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1620251"/>
            <a:ext cx="6096000" cy="49088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114550" y="190788"/>
            <a:ext cx="7962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/>
              <a:t>设立国庆节的意义</a:t>
            </a:r>
          </a:p>
        </p:txBody>
      </p:sp>
      <p:sp>
        <p:nvSpPr>
          <p:cNvPr id="5" name="矩形 4"/>
          <p:cNvSpPr/>
          <p:nvPr/>
        </p:nvSpPr>
        <p:spPr>
          <a:xfrm>
            <a:off x="320841" y="1951034"/>
            <a:ext cx="527785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Arial" panose="020B0604020202020204" pitchFamily="34" charset="0"/>
              </a:rPr>
              <a:t>国庆节是由一个国家制定的用来纪念国家本身的法定假日。</a:t>
            </a:r>
          </a:p>
          <a:p>
            <a:pPr indent="457200">
              <a:lnSpc>
                <a:spcPct val="150000"/>
              </a:lnSpc>
            </a:pPr>
            <a:r>
              <a:rPr lang="zh-CN" altLang="en-US" dirty="0">
                <a:latin typeface="Arial" panose="020B0604020202020204" pitchFamily="34" charset="0"/>
              </a:rPr>
              <a:t>它们通常是这个国家的独立、宪法的签署、元首诞辰或其他有重大纪念意义的周年纪念日；也有些是这个国家守护神的圣人节。</a:t>
            </a:r>
          </a:p>
          <a:p>
            <a:pPr indent="457200">
              <a:lnSpc>
                <a:spcPct val="150000"/>
              </a:lnSpc>
            </a:pPr>
            <a:r>
              <a:rPr lang="zh-CN" altLang="en-US" dirty="0">
                <a:latin typeface="Arial" panose="020B0604020202020204" pitchFamily="34" charset="0"/>
              </a:rPr>
              <a:t>虽然绝大部分国家都有类似的纪念日，但是由于复杂的政治关系，部分国家的这一节日不能够称为国庆日，比如美国只有独立日，没有国庆日，但是两者意义相同。</a:t>
            </a:r>
          </a:p>
          <a:p>
            <a:pPr indent="457200">
              <a:lnSpc>
                <a:spcPct val="150000"/>
              </a:lnSpc>
            </a:pPr>
            <a:r>
              <a:rPr lang="zh-CN" altLang="en-US" dirty="0">
                <a:latin typeface="Arial" panose="020B0604020202020204" pitchFamily="34" charset="0"/>
              </a:rPr>
              <a:t>而中国古代把</a:t>
            </a:r>
            <a:r>
              <a:rPr lang="zh-CN" altLang="en-US" dirty="0">
                <a:latin typeface="Arial" panose="020B0604020202020204" pitchFamily="34" charset="0"/>
                <a:hlinkClick r:id="rId3"/>
              </a:rPr>
              <a:t>皇帝</a:t>
            </a:r>
            <a:r>
              <a:rPr lang="zh-CN" altLang="en-US" dirty="0">
                <a:latin typeface="Arial" panose="020B0604020202020204" pitchFamily="34" charset="0"/>
              </a:rPr>
              <a:t>即位、诞辰称为“国庆”。</a:t>
            </a:r>
          </a:p>
        </p:txBody>
      </p:sp>
      <p:sp>
        <p:nvSpPr>
          <p:cNvPr id="6" name="椭圆 5"/>
          <p:cNvSpPr/>
          <p:nvPr/>
        </p:nvSpPr>
        <p:spPr>
          <a:xfrm>
            <a:off x="7484417" y="1951034"/>
            <a:ext cx="1203345" cy="1203345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4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纪</a:t>
            </a:r>
          </a:p>
        </p:txBody>
      </p:sp>
      <p:sp>
        <p:nvSpPr>
          <p:cNvPr id="7" name="椭圆 6"/>
          <p:cNvSpPr/>
          <p:nvPr/>
        </p:nvSpPr>
        <p:spPr>
          <a:xfrm>
            <a:off x="7484417" y="4511354"/>
            <a:ext cx="1203345" cy="1203345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4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</a:t>
            </a:r>
          </a:p>
        </p:txBody>
      </p:sp>
      <p:sp>
        <p:nvSpPr>
          <p:cNvPr id="8" name="椭圆 7"/>
          <p:cNvSpPr/>
          <p:nvPr/>
        </p:nvSpPr>
        <p:spPr>
          <a:xfrm>
            <a:off x="9475777" y="1951034"/>
            <a:ext cx="1203345" cy="1203345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4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念</a:t>
            </a:r>
          </a:p>
        </p:txBody>
      </p:sp>
      <p:sp>
        <p:nvSpPr>
          <p:cNvPr id="9" name="椭圆 8"/>
          <p:cNvSpPr/>
          <p:nvPr/>
        </p:nvSpPr>
        <p:spPr>
          <a:xfrm>
            <a:off x="9475777" y="4511354"/>
            <a:ext cx="1203345" cy="1203345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4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61032" y="2125212"/>
            <a:ext cx="3160196" cy="3931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3866147" y="1636293"/>
            <a:ext cx="8325853" cy="490888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114550" y="190788"/>
            <a:ext cx="7962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/>
              <a:t>世界各国“国庆节”的确立依据</a:t>
            </a:r>
          </a:p>
        </p:txBody>
      </p:sp>
      <p:sp>
        <p:nvSpPr>
          <p:cNvPr id="5" name="矩形 4"/>
          <p:cNvSpPr/>
          <p:nvPr/>
        </p:nvSpPr>
        <p:spPr>
          <a:xfrm>
            <a:off x="4058651" y="1743864"/>
            <a:ext cx="798897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</a:rPr>
              <a:t>世界各国确定国庆节的依据千奇百怪。据统计，全世界以国家建立的时间为国庆节的国家有</a:t>
            </a: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</a:rPr>
              <a:t>35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</a:rPr>
              <a:t>个。以占领首都那天为国庆节的有古巴、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hlinkClick r:id="rId3"/>
              </a:rPr>
              <a:t>柬埔寨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</a:rPr>
              <a:t>等。有些国家以国家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hlinkClick r:id="rId4"/>
              </a:rPr>
              <a:t>独立日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</a:rPr>
              <a:t>为国庆节。</a:t>
            </a:r>
          </a:p>
          <a:p>
            <a:pPr indent="457200"/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</a:rPr>
              <a:t>1804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</a:rPr>
              <a:t>年</a:t>
            </a: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</a:rPr>
              <a:t>1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</a:rPr>
              <a:t>月</a:t>
            </a: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</a:rPr>
              <a:t>1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</a:rPr>
              <a:t>日，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hlinkClick r:id="rId5"/>
              </a:rPr>
              <a:t>海地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</a:rPr>
              <a:t>人民歼灭了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hlinkClick r:id="rId6"/>
              </a:rPr>
              <a:t>拿破仑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</a:rPr>
              <a:t>的</a:t>
            </a: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</a:rPr>
              <a:t>6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</a:rPr>
              <a:t>万远征军，在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hlinkClick r:id="rId7"/>
              </a:rPr>
              <a:t>太子港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</a:rPr>
              <a:t>宣布独立，从此就把每年的</a:t>
            </a: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</a:rPr>
              <a:t>1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</a:rPr>
              <a:t>月</a:t>
            </a: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</a:rPr>
              <a:t>1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</a:rPr>
              <a:t>日定为国庆节。墨西哥、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hlinkClick r:id="rId8"/>
              </a:rPr>
              <a:t>加纳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</a:rPr>
              <a:t>等国也是如此。还有些国家以武装起义纪念日作为国庆节。</a:t>
            </a: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</a:rPr>
              <a:t>7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</a:rPr>
              <a:t>月</a:t>
            </a: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</a:rPr>
              <a:t>14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</a:rPr>
              <a:t>日是法国国庆日。</a:t>
            </a:r>
            <a:r>
              <a:rPr lang="en-US" altLang="zh-CN" baseline="30000" dirty="0">
                <a:solidFill>
                  <a:schemeClr val="bg1"/>
                </a:solidFill>
                <a:latin typeface="Arial" panose="020B0604020202020204" pitchFamily="34" charset="0"/>
              </a:rPr>
              <a:t>[2]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</a:rPr>
              <a:t> </a:t>
            </a:r>
          </a:p>
          <a:p>
            <a:pPr indent="457200"/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</a:rPr>
              <a:t>1789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</a:rPr>
              <a:t>年的这一天，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hlinkClick r:id="rId9"/>
              </a:rPr>
              <a:t>巴黎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</a:rPr>
              <a:t>人民攻占了象征封建统治的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hlinkClick r:id="rId10"/>
              </a:rPr>
              <a:t>巴士底狱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</a:rPr>
              <a:t>，推翻了君主政权。另有一些国家以重大会议日为国庆节。</a:t>
            </a:r>
          </a:p>
          <a:p>
            <a:pPr indent="457200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</a:rPr>
              <a:t>美国以</a:t>
            </a: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</a:rPr>
              <a:t>1776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</a:rPr>
              <a:t>年</a:t>
            </a: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</a:rPr>
              <a:t>7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</a:rPr>
              <a:t>月</a:t>
            </a: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</a:rPr>
              <a:t>日大陆会议通过</a:t>
            </a: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</a:rPr>
              <a:t>《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hlinkClick r:id="rId11"/>
              </a:rPr>
              <a:t>独立宣言</a:t>
            </a: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</a:rPr>
              <a:t>》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</a:rPr>
              <a:t>的日子为国庆日。</a:t>
            </a:r>
            <a:r>
              <a:rPr lang="en-US" altLang="zh-CN" baseline="30000" dirty="0">
                <a:solidFill>
                  <a:schemeClr val="bg1"/>
                </a:solidFill>
                <a:latin typeface="Arial" panose="020B0604020202020204" pitchFamily="34" charset="0"/>
              </a:rPr>
              <a:t>[3]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</a:rPr>
              <a:t> </a:t>
            </a:r>
          </a:p>
          <a:p>
            <a:pPr indent="457200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</a:rPr>
              <a:t>加拿大以英国议会</a:t>
            </a: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</a:rPr>
              <a:t>1867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</a:rPr>
              <a:t>年</a:t>
            </a: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</a:rPr>
              <a:t>7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</a:rPr>
              <a:t>月</a:t>
            </a: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</a:rPr>
              <a:t>1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</a:rPr>
              <a:t>日通过</a:t>
            </a: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</a:rPr>
              <a:t>《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</a:rPr>
              <a:t>大不列颠北美法案</a:t>
            </a: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</a:rPr>
              <a:t>》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</a:rPr>
              <a:t>这一天为国庆节。还有以国家元首的生日为国庆节的，如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hlinkClick r:id="rId12"/>
              </a:rPr>
              <a:t>尼泊尔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</a:rPr>
              <a:t>、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hlinkClick r:id="rId13"/>
              </a:rPr>
              <a:t>泰国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</a:rPr>
              <a:t>、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hlinkClick r:id="rId14"/>
              </a:rPr>
              <a:t>瑞典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</a:rPr>
              <a:t>、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hlinkClick r:id="rId15"/>
              </a:rPr>
              <a:t>荷兰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</a:rPr>
              <a:t>、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hlinkClick r:id="rId16"/>
              </a:rPr>
              <a:t>丹麦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</a:rPr>
              <a:t>、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hlinkClick r:id="rId17"/>
              </a:rPr>
              <a:t>比利时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</a:rPr>
              <a:t>等国家。</a:t>
            </a:r>
          </a:p>
          <a:p>
            <a:pPr indent="457200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</a:rPr>
              <a:t>国庆节是每个国家的重要节日，但名称有所不同。许多国家叫“国庆节”或“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hlinkClick r:id="rId18"/>
              </a:rPr>
              <a:t>国庆日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</a:rPr>
              <a:t>”，还有一些国家叫“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hlinkClick r:id="rId19"/>
              </a:rPr>
              <a:t>独立日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</a:rPr>
              <a:t>”或“独立节”，也有的叫“共和日”、“共和国日”、“革命日”、“解放日”、“国家复兴节”、“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hlinkClick r:id="rId20"/>
              </a:rPr>
              <a:t>宪法日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</a:rPr>
              <a:t>”等，还有直接以国名加上“日”的，如“澳大利亚日”、“巴基斯坦日”，有的则以国王的生日或登基日为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hlinkClick r:id="rId18"/>
              </a:rPr>
              <a:t>国庆日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</a:rPr>
              <a:t>，如遇国王更替，国庆的具体日期也随之更换。</a:t>
            </a:r>
            <a:endParaRPr lang="zh-CN" altLang="en-US" b="0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图片 5" descr="图片包含 文字&#10;&#10;已生成极高可信度的说明"/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3406">
            <a:off x="171706" y="2116163"/>
            <a:ext cx="3599821" cy="35998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F3919482-907A-499F-8BDD-7ED528B35342"/>
  <p:tag name="ISPRING_SCORM_RATE_SLIDES" val="1"/>
  <p:tag name="ISPRINGONLINEFOLDERID" val="0"/>
  <p:tag name="ISPRINGONLINEFOLDERPATH" val="内容列表"/>
  <p:tag name="ISPRINGCLOUDFOLDERID" val="0"/>
  <p:tag name="ISPRINGCLOUDFOLDERPATH" val="系统信息库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MH_CONTENTSID" val="302"/>
  <p:tag name="MH_SECTIONID" val="303,304,305,306,307,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欢度国庆PPT模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3112023"/>
  <p:tag name="MH_LIBRARY" val="CONTENTS"/>
  <p:tag name="MH_TYPE" val="NUMBER"/>
  <p:tag name="ID" val="547139"/>
  <p:tag name="MH_ORDER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3112023"/>
  <p:tag name="MH_LIBRARY" val="CONTENTS"/>
  <p:tag name="MH_TYPE" val="ENTRY"/>
  <p:tag name="ID" val="547139"/>
  <p:tag name="MH_ORDER" val="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3112023"/>
  <p:tag name="MH_LIBRARY" val="CONTENTS"/>
  <p:tag name="MH_TYPE" val="OTHERS"/>
  <p:tag name="ID" val="54713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3112023"/>
  <p:tag name="MH_LIBRARY" val="CONTENTS"/>
  <p:tag name="MH_TYPE" val="OTHERS"/>
  <p:tag name="ID" val="54713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3004004"/>
  <p:tag name="MH_LIBRARY" val="GRAPHIC"/>
  <p:tag name="MH_ORDER" val="五边形 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3004004"/>
  <p:tag name="MH_LIBRARY" val="GRAPHIC"/>
  <p:tag name="MH_ORDER" val="剪去同侧角的矩形 2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3004004"/>
  <p:tag name="MH_LIBRARY" val="GRAPHIC"/>
  <p:tag name="MH_ORDER" val="五边形 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3004004"/>
  <p:tag name="MH_LIBRARY" val="GRAPHIC"/>
  <p:tag name="MH_ORDER" val="剪去同侧角的矩形 2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3004004"/>
  <p:tag name="MH_LIBRARY" val="GRAPHIC"/>
  <p:tag name="MH_ORDER" val="五边形 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3004004"/>
  <p:tag name="MH_LIBRARY" val="GRAPHIC"/>
  <p:tag name="MH_ORDER" val="剪去同侧角的矩形 2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3112023"/>
  <p:tag name="MH_LIBRARY" val="CONTENTS"/>
  <p:tag name="MH_TYPE" val="NUMBER"/>
  <p:tag name="ID" val="547139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3004004"/>
  <p:tag name="MH_LIBRARY" val="GRAPHIC"/>
  <p:tag name="MH_ORDER" val="五边形 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3004004"/>
  <p:tag name="MH_LIBRARY" val="GRAPHIC"/>
  <p:tag name="MH_ORDER" val="剪去同侧角的矩形 2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3004004"/>
  <p:tag name="MH_LIBRARY" val="GRAPHIC"/>
  <p:tag name="MH_ORDER" val="五边形 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3004004"/>
  <p:tag name="MH_LIBRARY" val="GRAPHIC"/>
  <p:tag name="MH_ORDER" val="剪去同侧角的矩形 2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3112023"/>
  <p:tag name="MH_LIBRARY" val="CONTENTS"/>
  <p:tag name="MH_TYPE" val="ENTRY"/>
  <p:tag name="ID" val="547139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3112023"/>
  <p:tag name="MH_LIBRARY" val="CONTENTS"/>
  <p:tag name="MH_TYPE" val="NUMBER"/>
  <p:tag name="ID" val="547139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3112023"/>
  <p:tag name="MH_LIBRARY" val="CONTENTS"/>
  <p:tag name="MH_TYPE" val="ENTRY"/>
  <p:tag name="ID" val="547139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3112023"/>
  <p:tag name="MH_LIBRARY" val="CONTENTS"/>
  <p:tag name="MH_TYPE" val="NUMBER"/>
  <p:tag name="ID" val="547139"/>
  <p:tag name="MH_ORDER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3112023"/>
  <p:tag name="MH_LIBRARY" val="CONTENTS"/>
  <p:tag name="MH_TYPE" val="ENTRY"/>
  <p:tag name="ID" val="547139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3112023"/>
  <p:tag name="MH_LIBRARY" val="CONTENTS"/>
  <p:tag name="MH_TYPE" val="NUMBER"/>
  <p:tag name="ID" val="547139"/>
  <p:tag name="MH_ORDER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3112023"/>
  <p:tag name="MH_LIBRARY" val="CONTENTS"/>
  <p:tag name="MH_TYPE" val="ENTRY"/>
  <p:tag name="ID" val="547139"/>
  <p:tag name="MH_ORDER" val="4"/>
</p:tagLst>
</file>

<file path=ppt/theme/theme1.xml><?xml version="1.0" encoding="utf-8"?>
<a:theme xmlns:a="http://schemas.openxmlformats.org/drawingml/2006/main" name="Office 主题​​">
  <a:themeElements>
    <a:clrScheme name="党建">
      <a:dk1>
        <a:srgbClr val="C00000"/>
      </a:dk1>
      <a:lt1>
        <a:srgbClr val="FFFFFF"/>
      </a:lt1>
      <a:dk2>
        <a:srgbClr val="C00000"/>
      </a:dk2>
      <a:lt2>
        <a:srgbClr val="C00000"/>
      </a:lt2>
      <a:accent1>
        <a:srgbClr val="C00000"/>
      </a:accent1>
      <a:accent2>
        <a:srgbClr val="C00000"/>
      </a:accent2>
      <a:accent3>
        <a:srgbClr val="C00000"/>
      </a:accent3>
      <a:accent4>
        <a:srgbClr val="C00000"/>
      </a:accent4>
      <a:accent5>
        <a:srgbClr val="C00000"/>
      </a:accent5>
      <a:accent6>
        <a:srgbClr val="C00000"/>
      </a:accent6>
      <a:hlink>
        <a:srgbClr val="C00000"/>
      </a:hlink>
      <a:folHlink>
        <a:srgbClr val="FF4040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1768</Words>
  <Application>Microsoft Office PowerPoint</Application>
  <PresentationFormat>宽屏</PresentationFormat>
  <Paragraphs>129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2" baseType="lpstr">
      <vt:lpstr>MNgaiHK-Bold</vt:lpstr>
      <vt:lpstr>等线</vt:lpstr>
      <vt:lpstr>等线 Light</vt:lpstr>
      <vt:lpstr>方正正大黑简体</vt:lpstr>
      <vt:lpstr>微软雅黑</vt:lpstr>
      <vt:lpstr>叶根友刀锋黑草</vt:lpstr>
      <vt:lpstr>Arial</vt:lpstr>
      <vt:lpstr>Arial Rounded MT Bold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天 下</cp:lastModifiedBy>
  <cp:revision>26</cp:revision>
  <dcterms:created xsi:type="dcterms:W3CDTF">2017-09-20T04:33:00Z</dcterms:created>
  <dcterms:modified xsi:type="dcterms:W3CDTF">2021-01-06T08:47:13Z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