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6" r:id="rId4"/>
    <p:sldId id="271" r:id="rId5"/>
    <p:sldId id="272" r:id="rId6"/>
    <p:sldId id="273" r:id="rId7"/>
    <p:sldId id="274" r:id="rId8"/>
    <p:sldId id="275" r:id="rId9"/>
    <p:sldId id="276" r:id="rId10"/>
    <p:sldId id="268" r:id="rId11"/>
    <p:sldId id="278" r:id="rId12"/>
    <p:sldId id="269" r:id="rId13"/>
    <p:sldId id="279" r:id="rId14"/>
    <p:sldId id="270" r:id="rId15"/>
    <p:sldId id="280" r:id="rId16"/>
  </p:sldIdLst>
  <p:sldSz cx="9144000" cy="5143500" type="screen16x9"/>
  <p:notesSz cx="6858000" cy="9144000"/>
  <p:embeddedFontLst>
    <p:embeddedFont>
      <p:font typeface="方正综艺简体" panose="03000509000000000000" pitchFamily="65" charset="-122"/>
      <p:regular r:id="rId18"/>
    </p:embeddedFont>
    <p:embeddedFont>
      <p:font typeface="华文楷体" panose="02010600040101010101" pitchFamily="2" charset="-122"/>
      <p:regular r:id="rId19"/>
    </p:embeddedFont>
    <p:embeddedFont>
      <p:font typeface="时尚中黑简体" panose="01010104010101010101" pitchFamily="2" charset="-122"/>
      <p:regular r:id="rId20"/>
    </p:embeddedFont>
    <p:embeddedFont>
      <p:font typeface="微软雅黑" panose="020B0503020204020204" pitchFamily="34" charset="-122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Impact" panose="020B0806030902050204" pitchFamily="34" charset="0"/>
      <p:regular r:id="rId27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6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41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8BE39-AE25-4ECE-9EAD-B0C432E35293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A1BE3-AEB9-479F-ACC5-0FCE9A0638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5B9C3-605F-4714-859F-2FA2677DFA43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A33C9-94F5-4B6C-ACC8-05C80C4BBC2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F67A-5CB3-41BE-A66A-E8238243D5E9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3CD35-3301-423B-AAC2-F2A43C27157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6BAD2-219D-4DB0-9784-00C09A64D069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29071-37E5-45AE-BD6E-6CC93702772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E9974-EB46-423C-9CF6-6BC92093EA37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676F6-ADA2-48D5-81AF-9A9ABA423C3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766D2-4D3B-4DBF-B5BF-2E2BDE0782F2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8CFC9-9E77-4EA9-A40C-18F0B6DB5E5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02CBB-4162-412B-96DC-E54E397275EF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6D2C7-9D66-4463-A459-F39284C4EB2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EFEAF-BDA9-4C75-B952-BA8C3FE05ACA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F0EDF-3CA2-4B90-A12A-F17C08689D3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EE817-3606-49BE-8079-3CEABBF1FC3B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6648B-DCF1-458D-BBB8-44E46EBE9D3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75993-41B5-4EDA-BA90-F775262C5FC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8D050-6A1B-4731-9BD3-6D699A97546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1A5E5-2E29-40C2-A32C-9D53682BDA04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8A7F3-81E5-48FE-9F81-2A11FF08AA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47BFCAA-387F-4994-BFA0-FFD63203B6CF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E259E0-6352-4116-BA52-9C005753560C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29" name="Picture 9" descr="C:\Documents and Settings\Administrator\桌面\素材CNN sccnn.com 388XXC2.jpg"/>
          <p:cNvPicPr>
            <a:picLocks noChangeAspect="1" noChangeArrowheads="1"/>
          </p:cNvPicPr>
          <p:nvPr/>
        </p:nvPicPr>
        <p:blipFill>
          <a:blip r:embed="rId13"/>
          <a:srcRect l="1215" t="14693" b="859"/>
          <a:stretch>
            <a:fillRect/>
          </a:stretch>
        </p:blipFill>
        <p:spPr bwMode="auto">
          <a:xfrm>
            <a:off x="-28575" y="0"/>
            <a:ext cx="9172575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-13253" y="-9071"/>
            <a:ext cx="9180607" cy="5152571"/>
          </a:xfrm>
          <a:prstGeom prst="rect">
            <a:avLst/>
          </a:prstGeom>
          <a:gradFill>
            <a:gsLst>
              <a:gs pos="74000">
                <a:schemeClr val="bg1">
                  <a:lumMod val="50000"/>
                  <a:alpha val="19000"/>
                </a:schemeClr>
              </a:gs>
              <a:gs pos="0">
                <a:schemeClr val="bg1">
                  <a:lumMod val="95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28575" y="4924425"/>
            <a:ext cx="9172575" cy="182563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28575" y="4953000"/>
            <a:ext cx="9172575" cy="190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979488" y="-1588"/>
            <a:ext cx="0" cy="54768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7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32638" y="4027488"/>
            <a:ext cx="183197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 bwMode="auto">
          <a:xfrm>
            <a:off x="-28575" y="0"/>
            <a:ext cx="9196388" cy="5153025"/>
            <a:chOff x="-29028" y="-1"/>
            <a:chExt cx="9196382" cy="5152571"/>
          </a:xfrm>
        </p:grpSpPr>
        <p:pic>
          <p:nvPicPr>
            <p:cNvPr id="3091" name="Picture 9" descr="C:\Documents and Settings\Administrator\桌面\素材CNN sccnn.com 388XXC2.jpg"/>
            <p:cNvPicPr>
              <a:picLocks noChangeAspect="1" noChangeArrowheads="1"/>
            </p:cNvPicPr>
            <p:nvPr/>
          </p:nvPicPr>
          <p:blipFill>
            <a:blip r:embed="rId3"/>
            <a:srcRect l="1215" t="10843" b="5045"/>
            <a:stretch>
              <a:fillRect/>
            </a:stretch>
          </p:blipFill>
          <p:spPr bwMode="auto">
            <a:xfrm>
              <a:off x="-29028" y="0"/>
              <a:ext cx="9173028" cy="514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矩形 5"/>
            <p:cNvSpPr/>
            <p:nvPr/>
          </p:nvSpPr>
          <p:spPr>
            <a:xfrm>
              <a:off x="-13253" y="-1"/>
              <a:ext cx="9180607" cy="5152571"/>
            </a:xfrm>
            <a:prstGeom prst="rect">
              <a:avLst/>
            </a:prstGeom>
            <a:gradFill>
              <a:gsLst>
                <a:gs pos="74000">
                  <a:schemeClr val="bg1">
                    <a:lumMod val="50000"/>
                    <a:alpha val="28000"/>
                  </a:schemeClr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-28575" y="830263"/>
            <a:ext cx="9170988" cy="420687"/>
            <a:chOff x="-29028" y="830238"/>
            <a:chExt cx="9171442" cy="421382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-19503" y="830238"/>
              <a:ext cx="9144453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-29028" y="858860"/>
              <a:ext cx="9171442" cy="3927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760000"/>
                </a:solidFill>
              </a:endParaRPr>
            </a:p>
          </p:txBody>
        </p:sp>
      </p:grp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1470" y="-76200"/>
            <a:ext cx="7353300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组合 18"/>
          <p:cNvGrpSpPr/>
          <p:nvPr/>
        </p:nvGrpSpPr>
        <p:grpSpPr bwMode="auto">
          <a:xfrm>
            <a:off x="-32" y="299851"/>
            <a:ext cx="3908462" cy="1200329"/>
            <a:chOff x="5343275" y="299057"/>
            <a:chExt cx="3909245" cy="1200329"/>
          </a:xfrm>
        </p:grpSpPr>
        <p:sp>
          <p:nvSpPr>
            <p:cNvPr id="20" name="TextBox 242"/>
            <p:cNvSpPr txBox="1">
              <a:spLocks noChangeArrowheads="1"/>
            </p:cNvSpPr>
            <p:nvPr/>
          </p:nvSpPr>
          <p:spPr bwMode="auto">
            <a:xfrm>
              <a:off x="6236270" y="402431"/>
              <a:ext cx="30162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spc="12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INGCHEDAI</a:t>
              </a:r>
              <a:endParaRPr lang="zh-CN" altLang="en-US" sz="3200" b="1" spc="1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6200703" y="838994"/>
              <a:ext cx="2984405" cy="415498"/>
            </a:xfrm>
            <a:prstGeom prst="rect">
              <a:avLst/>
            </a:prstGeom>
            <a:noFill/>
          </p:spPr>
          <p:txBody>
            <a:bodyPr wrap="none" lIns="90000" rIns="900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b="1" spc="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#########</a:t>
              </a:r>
              <a:r>
                <a:rPr lang="zh-CN" altLang="en-US" sz="2100" b="1" spc="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有限公司</a:t>
              </a:r>
              <a:endParaRPr lang="en-US" sz="21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5343275" y="299057"/>
              <a:ext cx="922499" cy="1200329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7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M</a:t>
              </a:r>
              <a:endPara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4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8538" y="227013"/>
            <a:ext cx="14112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958850" y="928676"/>
            <a:ext cx="2768600" cy="1570037"/>
            <a:chOff x="958486" y="1157048"/>
            <a:chExt cx="2768506" cy="1569660"/>
          </a:xfrm>
        </p:grpSpPr>
        <p:grpSp>
          <p:nvGrpSpPr>
            <p:cNvPr id="4" name="组合 39"/>
            <p:cNvGrpSpPr/>
            <p:nvPr/>
          </p:nvGrpSpPr>
          <p:grpSpPr bwMode="auto">
            <a:xfrm>
              <a:off x="1010221" y="1358009"/>
              <a:ext cx="2716771" cy="1162022"/>
              <a:chOff x="1067371" y="1358009"/>
              <a:chExt cx="2716771" cy="1162022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068022" y="1493517"/>
                <a:ext cx="1022315" cy="92370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2003027" y="1358612"/>
                <a:ext cx="1781115" cy="830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  录</a:t>
                </a:r>
              </a:p>
            </p:txBody>
          </p:sp>
          <p:sp>
            <p:nvSpPr>
              <p:cNvPr id="5155" name="TextBox 5"/>
              <p:cNvSpPr txBox="1">
                <a:spLocks noChangeArrowheads="1"/>
              </p:cNvSpPr>
              <p:nvPr/>
            </p:nvSpPr>
            <p:spPr bwMode="auto">
              <a:xfrm>
                <a:off x="2005563" y="2027588"/>
                <a:ext cx="1778051" cy="4924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5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ONTENTS</a:t>
                </a:r>
                <a:endParaRPr lang="zh-CN" altLang="en-US" sz="25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958486" y="1157048"/>
              <a:ext cx="1074333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600" dirty="0">
                  <a:solidFill>
                    <a:schemeClr val="bg1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endParaRPr lang="zh-CN" altLang="en-US" sz="96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8"/>
          <p:cNvGrpSpPr/>
          <p:nvPr/>
        </p:nvGrpSpPr>
        <p:grpSpPr bwMode="auto">
          <a:xfrm>
            <a:off x="4124325" y="1250938"/>
            <a:ext cx="4073525" cy="500063"/>
            <a:chOff x="4181203" y="1479950"/>
            <a:chExt cx="4074491" cy="499624"/>
          </a:xfrm>
        </p:grpSpPr>
        <p:sp>
          <p:nvSpPr>
            <p:cNvPr id="10" name="矩形 9"/>
            <p:cNvSpPr/>
            <p:nvPr/>
          </p:nvSpPr>
          <p:spPr bwMode="auto">
            <a:xfrm>
              <a:off x="4181203" y="1522775"/>
              <a:ext cx="4074491" cy="4504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4305301" y="1565376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216136" y="1479950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5318123" y="1565599"/>
              <a:ext cx="1159568" cy="369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公司简介</a:t>
              </a:r>
              <a:endParaRPr lang="zh-CN" altLang="en-US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13"/>
          <p:cNvGrpSpPr/>
          <p:nvPr/>
        </p:nvGrpSpPr>
        <p:grpSpPr bwMode="auto">
          <a:xfrm>
            <a:off x="4124325" y="1831963"/>
            <a:ext cx="4073525" cy="500063"/>
            <a:chOff x="4181203" y="2060522"/>
            <a:chExt cx="4074491" cy="499624"/>
          </a:xfrm>
        </p:grpSpPr>
        <p:sp>
          <p:nvSpPr>
            <p:cNvPr id="15" name="矩形 14"/>
            <p:cNvSpPr/>
            <p:nvPr/>
          </p:nvSpPr>
          <p:spPr bwMode="auto">
            <a:xfrm>
              <a:off x="4181203" y="2103347"/>
              <a:ext cx="4074491" cy="4504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4305301" y="2145948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216136" y="2060522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5318123" y="2131897"/>
              <a:ext cx="1159567" cy="369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平台介绍</a:t>
              </a:r>
            </a:p>
          </p:txBody>
        </p:sp>
      </p:grpSp>
      <p:grpSp>
        <p:nvGrpSpPr>
          <p:cNvPr id="14" name="组合 18"/>
          <p:cNvGrpSpPr/>
          <p:nvPr/>
        </p:nvGrpSpPr>
        <p:grpSpPr bwMode="auto">
          <a:xfrm>
            <a:off x="4124325" y="2398701"/>
            <a:ext cx="4073525" cy="498475"/>
            <a:chOff x="4181203" y="2626579"/>
            <a:chExt cx="4074491" cy="499624"/>
          </a:xfrm>
        </p:grpSpPr>
        <p:sp>
          <p:nvSpPr>
            <p:cNvPr id="20" name="矩形 19"/>
            <p:cNvSpPr/>
            <p:nvPr/>
          </p:nvSpPr>
          <p:spPr bwMode="auto">
            <a:xfrm>
              <a:off x="4181203" y="2669540"/>
              <a:ext cx="4074491" cy="450299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4305301" y="2712005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216136" y="2626579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5318123" y="2712504"/>
              <a:ext cx="1159567" cy="3701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风险控制</a:t>
              </a:r>
            </a:p>
          </p:txBody>
        </p:sp>
      </p:grpSp>
      <p:grpSp>
        <p:nvGrpSpPr>
          <p:cNvPr id="24" name="组合 26"/>
          <p:cNvGrpSpPr/>
          <p:nvPr/>
        </p:nvGrpSpPr>
        <p:grpSpPr bwMode="auto">
          <a:xfrm>
            <a:off x="3786182" y="1285866"/>
            <a:ext cx="112718" cy="2789260"/>
            <a:chOff x="6966170" y="1570075"/>
            <a:chExt cx="63500" cy="2204256"/>
          </a:xfrm>
        </p:grpSpPr>
        <p:cxnSp>
          <p:nvCxnSpPr>
            <p:cNvPr id="28" name="直接连接符 27"/>
            <p:cNvCxnSpPr/>
            <p:nvPr/>
          </p:nvCxnSpPr>
          <p:spPr bwMode="auto">
            <a:xfrm>
              <a:off x="6966170" y="1570075"/>
              <a:ext cx="0" cy="2204256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直接连接符 28"/>
            <p:cNvCxnSpPr/>
            <p:nvPr/>
          </p:nvCxnSpPr>
          <p:spPr bwMode="auto">
            <a:xfrm>
              <a:off x="7029670" y="1570075"/>
              <a:ext cx="0" cy="2195552"/>
            </a:xfrm>
            <a:prstGeom prst="line">
              <a:avLst/>
            </a:prstGeom>
            <a:noFill/>
            <a:ln w="31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组合 30"/>
          <p:cNvGrpSpPr/>
          <p:nvPr/>
        </p:nvGrpSpPr>
        <p:grpSpPr bwMode="auto">
          <a:xfrm>
            <a:off x="4143372" y="2986080"/>
            <a:ext cx="4073525" cy="498475"/>
            <a:chOff x="4181203" y="2626579"/>
            <a:chExt cx="4074491" cy="499624"/>
          </a:xfrm>
        </p:grpSpPr>
        <p:sp>
          <p:nvSpPr>
            <p:cNvPr id="32" name="矩形 31"/>
            <p:cNvSpPr/>
            <p:nvPr/>
          </p:nvSpPr>
          <p:spPr bwMode="auto">
            <a:xfrm>
              <a:off x="4181203" y="2669540"/>
              <a:ext cx="4074491" cy="4502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4305301" y="2712005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216136" y="2626579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5318123" y="2712504"/>
              <a:ext cx="1403281" cy="3701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同行业类比</a:t>
              </a:r>
            </a:p>
          </p:txBody>
        </p:sp>
      </p:grpSp>
      <p:grpSp>
        <p:nvGrpSpPr>
          <p:cNvPr id="31" name="组合 35"/>
          <p:cNvGrpSpPr/>
          <p:nvPr/>
        </p:nvGrpSpPr>
        <p:grpSpPr bwMode="auto">
          <a:xfrm>
            <a:off x="4143372" y="3557584"/>
            <a:ext cx="4073525" cy="498475"/>
            <a:chOff x="4181203" y="2626579"/>
            <a:chExt cx="4074491" cy="499624"/>
          </a:xfrm>
        </p:grpSpPr>
        <p:sp>
          <p:nvSpPr>
            <p:cNvPr id="37" name="矩形 36"/>
            <p:cNvSpPr/>
            <p:nvPr/>
          </p:nvSpPr>
          <p:spPr bwMode="auto">
            <a:xfrm>
              <a:off x="4181203" y="2669540"/>
              <a:ext cx="4074491" cy="4502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8" name="椭圆 37"/>
            <p:cNvSpPr/>
            <p:nvPr/>
          </p:nvSpPr>
          <p:spPr bwMode="auto">
            <a:xfrm>
              <a:off x="4305301" y="2712005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4216136" y="2626579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</a:p>
          </p:txBody>
        </p:sp>
        <p:sp>
          <p:nvSpPr>
            <p:cNvPr id="40" name="TextBox 39"/>
            <p:cNvSpPr txBox="1"/>
            <p:nvPr/>
          </p:nvSpPr>
          <p:spPr bwMode="auto">
            <a:xfrm>
              <a:off x="5318123" y="2712504"/>
              <a:ext cx="2134424" cy="3701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改变你，改变自己</a:t>
              </a:r>
            </a:p>
          </p:txBody>
        </p:sp>
      </p:grpSp>
      <p:grpSp>
        <p:nvGrpSpPr>
          <p:cNvPr id="41" name="组合 8"/>
          <p:cNvGrpSpPr/>
          <p:nvPr/>
        </p:nvGrpSpPr>
        <p:grpSpPr bwMode="auto">
          <a:xfrm>
            <a:off x="928662" y="714362"/>
            <a:ext cx="4073525" cy="500063"/>
            <a:chOff x="4181203" y="1479950"/>
            <a:chExt cx="4074491" cy="499624"/>
          </a:xfrm>
        </p:grpSpPr>
        <p:sp>
          <p:nvSpPr>
            <p:cNvPr id="42" name="矩形 41"/>
            <p:cNvSpPr/>
            <p:nvPr/>
          </p:nvSpPr>
          <p:spPr bwMode="auto">
            <a:xfrm>
              <a:off x="4181203" y="1522775"/>
              <a:ext cx="4074491" cy="450454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3" name="椭圆 42"/>
            <p:cNvSpPr/>
            <p:nvPr/>
          </p:nvSpPr>
          <p:spPr bwMode="auto">
            <a:xfrm>
              <a:off x="4305301" y="1565376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216136" y="1479950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5318123" y="1565599"/>
              <a:ext cx="1159567" cy="369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风险控制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3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2 L -0.34704 -0.32304 " pathEditMode="relative" ptsTypes="AA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8538" y="227013"/>
            <a:ext cx="14112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grpSp>
        <p:nvGrpSpPr>
          <p:cNvPr id="3" name="组合 8"/>
          <p:cNvGrpSpPr/>
          <p:nvPr/>
        </p:nvGrpSpPr>
        <p:grpSpPr bwMode="auto">
          <a:xfrm>
            <a:off x="928662" y="714362"/>
            <a:ext cx="4073525" cy="500063"/>
            <a:chOff x="4181203" y="1479950"/>
            <a:chExt cx="4074491" cy="499624"/>
          </a:xfrm>
        </p:grpSpPr>
        <p:sp>
          <p:nvSpPr>
            <p:cNvPr id="42" name="矩形 41"/>
            <p:cNvSpPr/>
            <p:nvPr/>
          </p:nvSpPr>
          <p:spPr bwMode="auto">
            <a:xfrm>
              <a:off x="4181203" y="1522775"/>
              <a:ext cx="4074491" cy="450454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3" name="椭圆 42"/>
            <p:cNvSpPr/>
            <p:nvPr/>
          </p:nvSpPr>
          <p:spPr bwMode="auto">
            <a:xfrm>
              <a:off x="4305301" y="1565376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216136" y="1479950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5318123" y="1565599"/>
              <a:ext cx="1159567" cy="369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风险控制</a:t>
              </a:r>
            </a:p>
          </p:txBody>
        </p:sp>
      </p:grpSp>
      <p:grpSp>
        <p:nvGrpSpPr>
          <p:cNvPr id="33" name="组合 32"/>
          <p:cNvGrpSpPr>
            <a:grpSpLocks noChangeAspect="1"/>
          </p:cNvGrpSpPr>
          <p:nvPr/>
        </p:nvGrpSpPr>
        <p:grpSpPr>
          <a:xfrm>
            <a:off x="2797884" y="1512014"/>
            <a:ext cx="3060000" cy="3060000"/>
            <a:chOff x="2928926" y="1643056"/>
            <a:chExt cx="2808312" cy="2808312"/>
          </a:xfrm>
        </p:grpSpPr>
        <p:cxnSp>
          <p:nvCxnSpPr>
            <p:cNvPr id="14" name="直接箭头连接符 13"/>
            <p:cNvCxnSpPr/>
            <p:nvPr/>
          </p:nvCxnSpPr>
          <p:spPr>
            <a:xfrm flipH="1">
              <a:off x="2928926" y="1643056"/>
              <a:ext cx="2808312" cy="2808312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/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>
              <a:off x="2928926" y="1643056"/>
              <a:ext cx="2808312" cy="2808312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/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 bwMode="auto">
            <a:xfrm>
              <a:off x="3953218" y="2655581"/>
              <a:ext cx="778303" cy="77830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 cap="flat" cmpd="sng">
              <a:solidFill>
                <a:srgbClr val="C00000"/>
              </a:solidFill>
              <a:round/>
              <a:headEnd type="oval" w="med" len="med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957934" y="2847877"/>
            <a:ext cx="857256" cy="338554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SzPct val="100000"/>
            </a:pPr>
            <a:r>
              <a:rPr lang="zh-CN" altLang="en-US" sz="1600" b="1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名车贷</a:t>
            </a:r>
            <a:endParaRPr lang="en-US" altLang="zh-CN" sz="1600" b="1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3428992" y="1285866"/>
            <a:ext cx="2071702" cy="932083"/>
            <a:chOff x="3428992" y="1285866"/>
            <a:chExt cx="2071702" cy="932083"/>
          </a:xfrm>
        </p:grpSpPr>
        <p:sp>
          <p:nvSpPr>
            <p:cNvPr id="35" name="矩形 4"/>
            <p:cNvSpPr>
              <a:spLocks noChangeArrowheads="1"/>
            </p:cNvSpPr>
            <p:nvPr/>
          </p:nvSpPr>
          <p:spPr bwMode="auto">
            <a:xfrm>
              <a:off x="3428992" y="1571618"/>
              <a:ext cx="2071702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##############################################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28992" y="1285866"/>
              <a:ext cx="2071702" cy="338554"/>
            </a:xfrm>
            <a:prstGeom prst="rect">
              <a:avLst/>
            </a:prstGeom>
            <a:noFill/>
            <a:scene3d>
              <a:camera prst="obliqueBottomLeft"/>
              <a:lightRig rig="threePt" dir="t"/>
            </a:scene3d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buSzPct val="100000"/>
              </a:pPr>
              <a:r>
                <a:rPr lang="zh-CN" altLang="en-US" sz="1600" b="1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en-US" altLang="zh-CN" sz="1600" b="1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############</a:t>
              </a:r>
              <a:r>
                <a:rPr lang="zh-CN" altLang="en-US" sz="1600" b="1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endParaRPr lang="en-US" altLang="zh-CN" sz="1600" b="1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285852" y="2428874"/>
            <a:ext cx="2143140" cy="932083"/>
            <a:chOff x="1285852" y="2428874"/>
            <a:chExt cx="2143140" cy="932083"/>
          </a:xfrm>
        </p:grpSpPr>
        <p:sp>
          <p:nvSpPr>
            <p:cNvPr id="38" name="TextBox 37"/>
            <p:cNvSpPr txBox="1"/>
            <p:nvPr/>
          </p:nvSpPr>
          <p:spPr>
            <a:xfrm>
              <a:off x="1285852" y="2428874"/>
              <a:ext cx="2071702" cy="338554"/>
            </a:xfrm>
            <a:prstGeom prst="rect">
              <a:avLst/>
            </a:prstGeom>
            <a:noFill/>
            <a:scene3d>
              <a:camera prst="obliqueBottomLeft"/>
              <a:lightRig rig="threePt" dir="t"/>
            </a:scene3d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buSzPct val="100000"/>
              </a:pPr>
              <a:r>
                <a:rPr lang="zh-CN" altLang="en-US" sz="1600" b="1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en-US" altLang="zh-CN" sz="1600" b="1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############</a:t>
              </a:r>
              <a:r>
                <a:rPr lang="zh-CN" altLang="en-US" sz="1600" b="1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endParaRPr lang="en-US" altLang="zh-CN" sz="1600" b="1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矩形 4"/>
            <p:cNvSpPr>
              <a:spLocks noChangeArrowheads="1"/>
            </p:cNvSpPr>
            <p:nvPr/>
          </p:nvSpPr>
          <p:spPr bwMode="auto">
            <a:xfrm>
              <a:off x="1285852" y="2714626"/>
              <a:ext cx="2143140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############################################################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143504" y="2428874"/>
            <a:ext cx="2286016" cy="932083"/>
            <a:chOff x="5143504" y="2428874"/>
            <a:chExt cx="2286016" cy="932083"/>
          </a:xfrm>
        </p:grpSpPr>
        <p:sp>
          <p:nvSpPr>
            <p:cNvPr id="40" name="TextBox 39"/>
            <p:cNvSpPr txBox="1"/>
            <p:nvPr/>
          </p:nvSpPr>
          <p:spPr>
            <a:xfrm>
              <a:off x="5143504" y="2428874"/>
              <a:ext cx="2286016" cy="338554"/>
            </a:xfrm>
            <a:prstGeom prst="rect">
              <a:avLst/>
            </a:prstGeom>
            <a:noFill/>
            <a:scene3d>
              <a:camera prst="obliqueBottomLeft"/>
              <a:lightRig rig="threePt" dir="t"/>
            </a:scene3d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buSzPct val="100000"/>
              </a:pPr>
              <a:r>
                <a:rPr lang="zh-CN" altLang="en-US" sz="1600" b="1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en-US" altLang="zh-CN" sz="1600" b="1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#############</a:t>
              </a:r>
              <a:r>
                <a:rPr lang="zh-CN" altLang="en-US" sz="1600" b="1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endParaRPr lang="en-US" altLang="zh-CN" sz="1600" b="1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矩形 4"/>
            <p:cNvSpPr>
              <a:spLocks noChangeArrowheads="1"/>
            </p:cNvSpPr>
            <p:nvPr/>
          </p:nvSpPr>
          <p:spPr bwMode="auto">
            <a:xfrm>
              <a:off x="5214942" y="2714626"/>
              <a:ext cx="2214578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############################################################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286116" y="3929072"/>
            <a:ext cx="2143140" cy="932083"/>
            <a:chOff x="3286116" y="3929072"/>
            <a:chExt cx="2143140" cy="932083"/>
          </a:xfrm>
        </p:grpSpPr>
        <p:sp>
          <p:nvSpPr>
            <p:cNvPr id="39" name="TextBox 38"/>
            <p:cNvSpPr txBox="1"/>
            <p:nvPr/>
          </p:nvSpPr>
          <p:spPr>
            <a:xfrm>
              <a:off x="3286116" y="3929072"/>
              <a:ext cx="2071702" cy="338554"/>
            </a:xfrm>
            <a:prstGeom prst="rect">
              <a:avLst/>
            </a:prstGeom>
            <a:noFill/>
            <a:scene3d>
              <a:camera prst="obliqueBottomLeft"/>
              <a:lightRig rig="threePt" dir="t"/>
            </a:scene3d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buSzPct val="100000"/>
              </a:pPr>
              <a:r>
                <a:rPr lang="zh-CN" altLang="en-US" sz="1600" b="1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en-US" altLang="zh-CN" sz="1600" b="1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############</a:t>
              </a:r>
              <a:r>
                <a:rPr lang="zh-CN" altLang="en-US" sz="1600" b="1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endParaRPr lang="en-US" altLang="zh-CN" sz="1600" b="1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4"/>
            <p:cNvSpPr>
              <a:spLocks noChangeArrowheads="1"/>
            </p:cNvSpPr>
            <p:nvPr/>
          </p:nvSpPr>
          <p:spPr bwMode="auto">
            <a:xfrm>
              <a:off x="3286116" y="4214824"/>
              <a:ext cx="2143140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###########################################################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7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8538" y="227013"/>
            <a:ext cx="14112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958850" y="928676"/>
            <a:ext cx="2768600" cy="1570037"/>
            <a:chOff x="958486" y="1157048"/>
            <a:chExt cx="2768506" cy="1569660"/>
          </a:xfrm>
        </p:grpSpPr>
        <p:grpSp>
          <p:nvGrpSpPr>
            <p:cNvPr id="4" name="组合 39"/>
            <p:cNvGrpSpPr/>
            <p:nvPr/>
          </p:nvGrpSpPr>
          <p:grpSpPr bwMode="auto">
            <a:xfrm>
              <a:off x="1010221" y="1358009"/>
              <a:ext cx="2716771" cy="1162022"/>
              <a:chOff x="1067371" y="1358009"/>
              <a:chExt cx="2716771" cy="1162022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068022" y="1493517"/>
                <a:ext cx="1022315" cy="92370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2003027" y="1358612"/>
                <a:ext cx="1781115" cy="830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  录</a:t>
                </a:r>
              </a:p>
            </p:txBody>
          </p:sp>
          <p:sp>
            <p:nvSpPr>
              <p:cNvPr id="5155" name="TextBox 5"/>
              <p:cNvSpPr txBox="1">
                <a:spLocks noChangeArrowheads="1"/>
              </p:cNvSpPr>
              <p:nvPr/>
            </p:nvSpPr>
            <p:spPr bwMode="auto">
              <a:xfrm>
                <a:off x="2005563" y="2027588"/>
                <a:ext cx="1778051" cy="4924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5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ONTENTS</a:t>
                </a:r>
                <a:endParaRPr lang="zh-CN" altLang="en-US" sz="25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958486" y="1157048"/>
              <a:ext cx="1074333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600" dirty="0">
                  <a:solidFill>
                    <a:schemeClr val="bg1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endParaRPr lang="zh-CN" altLang="en-US" sz="96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8"/>
          <p:cNvGrpSpPr/>
          <p:nvPr/>
        </p:nvGrpSpPr>
        <p:grpSpPr bwMode="auto">
          <a:xfrm>
            <a:off x="4124325" y="1250938"/>
            <a:ext cx="4073525" cy="500063"/>
            <a:chOff x="4181203" y="1479950"/>
            <a:chExt cx="4074491" cy="499624"/>
          </a:xfrm>
        </p:grpSpPr>
        <p:sp>
          <p:nvSpPr>
            <p:cNvPr id="10" name="矩形 9"/>
            <p:cNvSpPr/>
            <p:nvPr/>
          </p:nvSpPr>
          <p:spPr bwMode="auto">
            <a:xfrm>
              <a:off x="4181203" y="1522775"/>
              <a:ext cx="4074491" cy="4504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4305301" y="1565376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216136" y="1479950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5318123" y="1565599"/>
              <a:ext cx="1159568" cy="369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公司简介</a:t>
              </a:r>
              <a:endParaRPr lang="zh-CN" altLang="en-US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13"/>
          <p:cNvGrpSpPr/>
          <p:nvPr/>
        </p:nvGrpSpPr>
        <p:grpSpPr bwMode="auto">
          <a:xfrm>
            <a:off x="4124325" y="1831963"/>
            <a:ext cx="4073525" cy="500063"/>
            <a:chOff x="4181203" y="2060522"/>
            <a:chExt cx="4074491" cy="499624"/>
          </a:xfrm>
        </p:grpSpPr>
        <p:sp>
          <p:nvSpPr>
            <p:cNvPr id="15" name="矩形 14"/>
            <p:cNvSpPr/>
            <p:nvPr/>
          </p:nvSpPr>
          <p:spPr bwMode="auto">
            <a:xfrm>
              <a:off x="4181203" y="2103347"/>
              <a:ext cx="4074491" cy="4504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4305301" y="2145948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216136" y="2060522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5318123" y="2131897"/>
              <a:ext cx="1159567" cy="369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平台介绍</a:t>
              </a:r>
            </a:p>
          </p:txBody>
        </p:sp>
      </p:grpSp>
      <p:grpSp>
        <p:nvGrpSpPr>
          <p:cNvPr id="14" name="组合 18"/>
          <p:cNvGrpSpPr/>
          <p:nvPr/>
        </p:nvGrpSpPr>
        <p:grpSpPr bwMode="auto">
          <a:xfrm>
            <a:off x="4124325" y="2398701"/>
            <a:ext cx="4073525" cy="498475"/>
            <a:chOff x="4181203" y="2626579"/>
            <a:chExt cx="4074491" cy="499624"/>
          </a:xfrm>
        </p:grpSpPr>
        <p:sp>
          <p:nvSpPr>
            <p:cNvPr id="20" name="矩形 19"/>
            <p:cNvSpPr/>
            <p:nvPr/>
          </p:nvSpPr>
          <p:spPr bwMode="auto">
            <a:xfrm>
              <a:off x="4181203" y="2669540"/>
              <a:ext cx="4074491" cy="4502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4305301" y="2712005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216136" y="2626579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5318123" y="2712504"/>
              <a:ext cx="1159567" cy="3701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风险控制</a:t>
              </a:r>
            </a:p>
          </p:txBody>
        </p:sp>
      </p:grpSp>
      <p:grpSp>
        <p:nvGrpSpPr>
          <p:cNvPr id="24" name="组合 26"/>
          <p:cNvGrpSpPr/>
          <p:nvPr/>
        </p:nvGrpSpPr>
        <p:grpSpPr bwMode="auto">
          <a:xfrm>
            <a:off x="3786182" y="1285866"/>
            <a:ext cx="112718" cy="2789260"/>
            <a:chOff x="6966170" y="1570075"/>
            <a:chExt cx="63500" cy="2204256"/>
          </a:xfrm>
        </p:grpSpPr>
        <p:cxnSp>
          <p:nvCxnSpPr>
            <p:cNvPr id="28" name="直接连接符 27"/>
            <p:cNvCxnSpPr/>
            <p:nvPr/>
          </p:nvCxnSpPr>
          <p:spPr bwMode="auto">
            <a:xfrm>
              <a:off x="6966170" y="1570075"/>
              <a:ext cx="0" cy="2204256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直接连接符 28"/>
            <p:cNvCxnSpPr/>
            <p:nvPr/>
          </p:nvCxnSpPr>
          <p:spPr bwMode="auto">
            <a:xfrm>
              <a:off x="7029670" y="1570075"/>
              <a:ext cx="0" cy="2195552"/>
            </a:xfrm>
            <a:prstGeom prst="line">
              <a:avLst/>
            </a:prstGeom>
            <a:noFill/>
            <a:ln w="31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组合 30"/>
          <p:cNvGrpSpPr/>
          <p:nvPr/>
        </p:nvGrpSpPr>
        <p:grpSpPr bwMode="auto">
          <a:xfrm>
            <a:off x="4143372" y="2986080"/>
            <a:ext cx="4073525" cy="498475"/>
            <a:chOff x="4181203" y="2626579"/>
            <a:chExt cx="4074491" cy="499624"/>
          </a:xfrm>
        </p:grpSpPr>
        <p:sp>
          <p:nvSpPr>
            <p:cNvPr id="32" name="矩形 31"/>
            <p:cNvSpPr/>
            <p:nvPr/>
          </p:nvSpPr>
          <p:spPr bwMode="auto">
            <a:xfrm>
              <a:off x="4181203" y="2669540"/>
              <a:ext cx="4074491" cy="450299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4305301" y="2712005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216136" y="2626579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5318123" y="2712504"/>
              <a:ext cx="1403281" cy="3701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同行业类比</a:t>
              </a:r>
            </a:p>
          </p:txBody>
        </p:sp>
      </p:grpSp>
      <p:grpSp>
        <p:nvGrpSpPr>
          <p:cNvPr id="31" name="组合 35"/>
          <p:cNvGrpSpPr/>
          <p:nvPr/>
        </p:nvGrpSpPr>
        <p:grpSpPr bwMode="auto">
          <a:xfrm>
            <a:off x="4143372" y="3557584"/>
            <a:ext cx="4073525" cy="498475"/>
            <a:chOff x="4181203" y="2626579"/>
            <a:chExt cx="4074491" cy="499624"/>
          </a:xfrm>
        </p:grpSpPr>
        <p:sp>
          <p:nvSpPr>
            <p:cNvPr id="37" name="矩形 36"/>
            <p:cNvSpPr/>
            <p:nvPr/>
          </p:nvSpPr>
          <p:spPr bwMode="auto">
            <a:xfrm>
              <a:off x="4181203" y="2669540"/>
              <a:ext cx="4074491" cy="4502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8" name="椭圆 37"/>
            <p:cNvSpPr/>
            <p:nvPr/>
          </p:nvSpPr>
          <p:spPr bwMode="auto">
            <a:xfrm>
              <a:off x="4305301" y="2712005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4216136" y="2626579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</a:p>
          </p:txBody>
        </p:sp>
        <p:sp>
          <p:nvSpPr>
            <p:cNvPr id="40" name="TextBox 39"/>
            <p:cNvSpPr txBox="1"/>
            <p:nvPr/>
          </p:nvSpPr>
          <p:spPr bwMode="auto">
            <a:xfrm>
              <a:off x="5318123" y="2712504"/>
              <a:ext cx="2134424" cy="3701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改变你，改变自己</a:t>
              </a:r>
            </a:p>
          </p:txBody>
        </p:sp>
      </p:grpSp>
      <p:grpSp>
        <p:nvGrpSpPr>
          <p:cNvPr id="41" name="组合 8"/>
          <p:cNvGrpSpPr/>
          <p:nvPr/>
        </p:nvGrpSpPr>
        <p:grpSpPr bwMode="auto">
          <a:xfrm>
            <a:off x="928662" y="714362"/>
            <a:ext cx="4073525" cy="500063"/>
            <a:chOff x="4181203" y="1479950"/>
            <a:chExt cx="4074491" cy="499624"/>
          </a:xfrm>
        </p:grpSpPr>
        <p:sp>
          <p:nvSpPr>
            <p:cNvPr id="42" name="矩形 41"/>
            <p:cNvSpPr/>
            <p:nvPr/>
          </p:nvSpPr>
          <p:spPr bwMode="auto">
            <a:xfrm>
              <a:off x="4181203" y="1522775"/>
              <a:ext cx="4074491" cy="450454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3" name="椭圆 42"/>
            <p:cNvSpPr/>
            <p:nvPr/>
          </p:nvSpPr>
          <p:spPr bwMode="auto">
            <a:xfrm>
              <a:off x="4305301" y="1565376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216136" y="1479950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5318123" y="1565599"/>
              <a:ext cx="1403282" cy="369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同行业类比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3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67387E-6 L -0.35157 -0.44286 " pathEditMode="relative" ptsTypes="AA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8538" y="227013"/>
            <a:ext cx="14112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grpSp>
        <p:nvGrpSpPr>
          <p:cNvPr id="26" name="组合 8"/>
          <p:cNvGrpSpPr/>
          <p:nvPr/>
        </p:nvGrpSpPr>
        <p:grpSpPr bwMode="auto">
          <a:xfrm>
            <a:off x="928662" y="714362"/>
            <a:ext cx="4073525" cy="500063"/>
            <a:chOff x="4181203" y="1479950"/>
            <a:chExt cx="4074491" cy="499624"/>
          </a:xfrm>
        </p:grpSpPr>
        <p:sp>
          <p:nvSpPr>
            <p:cNvPr id="42" name="矩形 41"/>
            <p:cNvSpPr/>
            <p:nvPr/>
          </p:nvSpPr>
          <p:spPr bwMode="auto">
            <a:xfrm>
              <a:off x="4181203" y="1522775"/>
              <a:ext cx="4074491" cy="450454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3" name="椭圆 42"/>
            <p:cNvSpPr/>
            <p:nvPr/>
          </p:nvSpPr>
          <p:spPr bwMode="auto">
            <a:xfrm>
              <a:off x="4305301" y="1565376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216136" y="1479950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5318123" y="1565599"/>
              <a:ext cx="1403282" cy="369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同行业类比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85786" y="1285866"/>
            <a:ext cx="7215238" cy="646331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SzPct val="100000"/>
            </a:pPr>
            <a:r>
              <a:rPr lang="en-US" altLang="zh-CN" sz="3600" b="1" spc="30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###################</a:t>
            </a:r>
          </a:p>
        </p:txBody>
      </p:sp>
      <p:cxnSp>
        <p:nvCxnSpPr>
          <p:cNvPr id="74" name="直接连接符 73"/>
          <p:cNvCxnSpPr/>
          <p:nvPr/>
        </p:nvCxnSpPr>
        <p:spPr>
          <a:xfrm rot="5400000" flipH="1" flipV="1">
            <a:off x="3591342" y="4150297"/>
            <a:ext cx="874826" cy="3751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 rot="16200000" flipV="1">
            <a:off x="3587263" y="2593732"/>
            <a:ext cx="888022" cy="8790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4462432" y="3390917"/>
            <a:ext cx="2413153" cy="11706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844062" y="3376246"/>
            <a:ext cx="2754770" cy="15862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泪滴形 77"/>
          <p:cNvSpPr/>
          <p:nvPr/>
        </p:nvSpPr>
        <p:spPr>
          <a:xfrm rot="11515453">
            <a:off x="4054445" y="3220658"/>
            <a:ext cx="219075" cy="164306"/>
          </a:xfrm>
          <a:prstGeom prst="teardrop">
            <a:avLst>
              <a:gd name="adj" fmla="val 94121"/>
            </a:avLst>
          </a:prstGeom>
          <a:solidFill>
            <a:srgbClr val="739BC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9" name="泪滴形 78"/>
          <p:cNvSpPr/>
          <p:nvPr/>
        </p:nvSpPr>
        <p:spPr>
          <a:xfrm rot="5400000">
            <a:off x="3799651" y="3121439"/>
            <a:ext cx="180975" cy="227012"/>
          </a:xfrm>
          <a:prstGeom prst="teardrop">
            <a:avLst>
              <a:gd name="adj" fmla="val 94121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0" name="泪滴形 79"/>
          <p:cNvSpPr/>
          <p:nvPr/>
        </p:nvSpPr>
        <p:spPr>
          <a:xfrm rot="16200000">
            <a:off x="4133820" y="3400839"/>
            <a:ext cx="161925" cy="215900"/>
          </a:xfrm>
          <a:prstGeom prst="teardrop">
            <a:avLst>
              <a:gd name="adj" fmla="val 94121"/>
            </a:avLst>
          </a:prstGeom>
          <a:solidFill>
            <a:srgbClr val="FCB04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1" name="泪滴形 80"/>
          <p:cNvSpPr/>
          <p:nvPr/>
        </p:nvSpPr>
        <p:spPr>
          <a:xfrm>
            <a:off x="3817907" y="3374249"/>
            <a:ext cx="215900" cy="161925"/>
          </a:xfrm>
          <a:prstGeom prst="teardrop">
            <a:avLst>
              <a:gd name="adj" fmla="val 94121"/>
            </a:avLst>
          </a:prstGeom>
          <a:solidFill>
            <a:srgbClr val="FC6D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advTm="4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78" grpId="4" animBg="1"/>
      <p:bldP spid="79" grpId="4" animBg="1"/>
      <p:bldP spid="80" grpId="4" animBg="1"/>
      <p:bldP spid="81" grpId="4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8538" y="227013"/>
            <a:ext cx="14112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958850" y="928676"/>
            <a:ext cx="2768600" cy="1570037"/>
            <a:chOff x="958486" y="1157048"/>
            <a:chExt cx="2768506" cy="1569660"/>
          </a:xfrm>
        </p:grpSpPr>
        <p:grpSp>
          <p:nvGrpSpPr>
            <p:cNvPr id="4" name="组合 39"/>
            <p:cNvGrpSpPr/>
            <p:nvPr/>
          </p:nvGrpSpPr>
          <p:grpSpPr bwMode="auto">
            <a:xfrm>
              <a:off x="1010221" y="1358009"/>
              <a:ext cx="2716771" cy="1162022"/>
              <a:chOff x="1067371" y="1358009"/>
              <a:chExt cx="2716771" cy="1162022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068022" y="1493517"/>
                <a:ext cx="1022315" cy="92370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2003027" y="1358612"/>
                <a:ext cx="1781115" cy="830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  录</a:t>
                </a:r>
              </a:p>
            </p:txBody>
          </p:sp>
          <p:sp>
            <p:nvSpPr>
              <p:cNvPr id="5155" name="TextBox 5"/>
              <p:cNvSpPr txBox="1">
                <a:spLocks noChangeArrowheads="1"/>
              </p:cNvSpPr>
              <p:nvPr/>
            </p:nvSpPr>
            <p:spPr bwMode="auto">
              <a:xfrm>
                <a:off x="2005563" y="2027588"/>
                <a:ext cx="1778051" cy="4924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5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ONTENTS</a:t>
                </a:r>
                <a:endParaRPr lang="zh-CN" altLang="en-US" sz="25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958486" y="1157048"/>
              <a:ext cx="1074333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600" dirty="0">
                  <a:solidFill>
                    <a:schemeClr val="bg1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endParaRPr lang="zh-CN" altLang="en-US" sz="96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8"/>
          <p:cNvGrpSpPr/>
          <p:nvPr/>
        </p:nvGrpSpPr>
        <p:grpSpPr bwMode="auto">
          <a:xfrm>
            <a:off x="4124325" y="1250938"/>
            <a:ext cx="4073525" cy="500063"/>
            <a:chOff x="4181203" y="1479950"/>
            <a:chExt cx="4074491" cy="499624"/>
          </a:xfrm>
        </p:grpSpPr>
        <p:sp>
          <p:nvSpPr>
            <p:cNvPr id="10" name="矩形 9"/>
            <p:cNvSpPr/>
            <p:nvPr/>
          </p:nvSpPr>
          <p:spPr bwMode="auto">
            <a:xfrm>
              <a:off x="4181203" y="1522775"/>
              <a:ext cx="4074491" cy="4504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4305301" y="1565376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216136" y="1479950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5318123" y="1565599"/>
              <a:ext cx="1159568" cy="369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公司简介</a:t>
              </a:r>
              <a:endParaRPr lang="zh-CN" altLang="en-US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13"/>
          <p:cNvGrpSpPr/>
          <p:nvPr/>
        </p:nvGrpSpPr>
        <p:grpSpPr bwMode="auto">
          <a:xfrm>
            <a:off x="4124325" y="1831963"/>
            <a:ext cx="4073525" cy="500063"/>
            <a:chOff x="4181203" y="2060522"/>
            <a:chExt cx="4074491" cy="499624"/>
          </a:xfrm>
        </p:grpSpPr>
        <p:sp>
          <p:nvSpPr>
            <p:cNvPr id="15" name="矩形 14"/>
            <p:cNvSpPr/>
            <p:nvPr/>
          </p:nvSpPr>
          <p:spPr bwMode="auto">
            <a:xfrm>
              <a:off x="4181203" y="2103347"/>
              <a:ext cx="4074491" cy="4504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4305301" y="2145948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216136" y="2060522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5318123" y="2131897"/>
              <a:ext cx="1159567" cy="369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平台介绍</a:t>
              </a:r>
            </a:p>
          </p:txBody>
        </p:sp>
      </p:grpSp>
      <p:grpSp>
        <p:nvGrpSpPr>
          <p:cNvPr id="14" name="组合 18"/>
          <p:cNvGrpSpPr/>
          <p:nvPr/>
        </p:nvGrpSpPr>
        <p:grpSpPr bwMode="auto">
          <a:xfrm>
            <a:off x="4124325" y="2398701"/>
            <a:ext cx="4073525" cy="498475"/>
            <a:chOff x="4181203" y="2626579"/>
            <a:chExt cx="4074491" cy="499624"/>
          </a:xfrm>
        </p:grpSpPr>
        <p:sp>
          <p:nvSpPr>
            <p:cNvPr id="20" name="矩形 19"/>
            <p:cNvSpPr/>
            <p:nvPr/>
          </p:nvSpPr>
          <p:spPr bwMode="auto">
            <a:xfrm>
              <a:off x="4181203" y="2669540"/>
              <a:ext cx="4074491" cy="4502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4305301" y="2712005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216136" y="2626579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5318123" y="2712504"/>
              <a:ext cx="1159567" cy="3701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风险控制</a:t>
              </a:r>
            </a:p>
          </p:txBody>
        </p:sp>
      </p:grpSp>
      <p:grpSp>
        <p:nvGrpSpPr>
          <p:cNvPr id="24" name="组合 26"/>
          <p:cNvGrpSpPr/>
          <p:nvPr/>
        </p:nvGrpSpPr>
        <p:grpSpPr bwMode="auto">
          <a:xfrm>
            <a:off x="3786182" y="1285866"/>
            <a:ext cx="112718" cy="2789260"/>
            <a:chOff x="6966170" y="1570075"/>
            <a:chExt cx="63500" cy="2204256"/>
          </a:xfrm>
        </p:grpSpPr>
        <p:cxnSp>
          <p:nvCxnSpPr>
            <p:cNvPr id="28" name="直接连接符 27"/>
            <p:cNvCxnSpPr/>
            <p:nvPr/>
          </p:nvCxnSpPr>
          <p:spPr bwMode="auto">
            <a:xfrm>
              <a:off x="6966170" y="1570075"/>
              <a:ext cx="0" cy="2204256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直接连接符 28"/>
            <p:cNvCxnSpPr/>
            <p:nvPr/>
          </p:nvCxnSpPr>
          <p:spPr bwMode="auto">
            <a:xfrm>
              <a:off x="7029670" y="1570075"/>
              <a:ext cx="0" cy="2195552"/>
            </a:xfrm>
            <a:prstGeom prst="line">
              <a:avLst/>
            </a:prstGeom>
            <a:noFill/>
            <a:ln w="31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组合 30"/>
          <p:cNvGrpSpPr/>
          <p:nvPr/>
        </p:nvGrpSpPr>
        <p:grpSpPr bwMode="auto">
          <a:xfrm>
            <a:off x="4143372" y="2986080"/>
            <a:ext cx="4073525" cy="498475"/>
            <a:chOff x="4181203" y="2626579"/>
            <a:chExt cx="4074491" cy="499624"/>
          </a:xfrm>
        </p:grpSpPr>
        <p:sp>
          <p:nvSpPr>
            <p:cNvPr id="32" name="矩形 31"/>
            <p:cNvSpPr/>
            <p:nvPr/>
          </p:nvSpPr>
          <p:spPr bwMode="auto">
            <a:xfrm>
              <a:off x="4181203" y="2669540"/>
              <a:ext cx="4074491" cy="4502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4305301" y="2712005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216136" y="2626579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5318123" y="2712504"/>
              <a:ext cx="1403281" cy="3701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同行业类比</a:t>
              </a:r>
            </a:p>
          </p:txBody>
        </p:sp>
      </p:grpSp>
      <p:grpSp>
        <p:nvGrpSpPr>
          <p:cNvPr id="31" name="组合 35"/>
          <p:cNvGrpSpPr/>
          <p:nvPr/>
        </p:nvGrpSpPr>
        <p:grpSpPr bwMode="auto">
          <a:xfrm>
            <a:off x="4143372" y="3557584"/>
            <a:ext cx="4073525" cy="498475"/>
            <a:chOff x="4181203" y="2626579"/>
            <a:chExt cx="4074491" cy="499624"/>
          </a:xfrm>
        </p:grpSpPr>
        <p:sp>
          <p:nvSpPr>
            <p:cNvPr id="37" name="矩形 36"/>
            <p:cNvSpPr/>
            <p:nvPr/>
          </p:nvSpPr>
          <p:spPr bwMode="auto">
            <a:xfrm>
              <a:off x="4181203" y="2669540"/>
              <a:ext cx="4074491" cy="450299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8" name="椭圆 37"/>
            <p:cNvSpPr/>
            <p:nvPr/>
          </p:nvSpPr>
          <p:spPr bwMode="auto">
            <a:xfrm>
              <a:off x="4305301" y="2712005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4216136" y="2626579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</a:p>
          </p:txBody>
        </p:sp>
        <p:sp>
          <p:nvSpPr>
            <p:cNvPr id="40" name="TextBox 39"/>
            <p:cNvSpPr txBox="1"/>
            <p:nvPr/>
          </p:nvSpPr>
          <p:spPr bwMode="auto">
            <a:xfrm>
              <a:off x="5318123" y="2712504"/>
              <a:ext cx="2134424" cy="3701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改变你，改变自己</a:t>
              </a:r>
            </a:p>
          </p:txBody>
        </p:sp>
      </p:grpSp>
      <p:grpSp>
        <p:nvGrpSpPr>
          <p:cNvPr id="41" name="组合 8"/>
          <p:cNvGrpSpPr/>
          <p:nvPr/>
        </p:nvGrpSpPr>
        <p:grpSpPr bwMode="auto">
          <a:xfrm>
            <a:off x="928662" y="714361"/>
            <a:ext cx="4073525" cy="553998"/>
            <a:chOff x="4181203" y="1479950"/>
            <a:chExt cx="4074491" cy="553512"/>
          </a:xfrm>
        </p:grpSpPr>
        <p:sp>
          <p:nvSpPr>
            <p:cNvPr id="42" name="矩形 41"/>
            <p:cNvSpPr/>
            <p:nvPr/>
          </p:nvSpPr>
          <p:spPr bwMode="auto">
            <a:xfrm>
              <a:off x="4181203" y="1522775"/>
              <a:ext cx="4074491" cy="450454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3" name="椭圆 42"/>
            <p:cNvSpPr/>
            <p:nvPr/>
          </p:nvSpPr>
          <p:spPr bwMode="auto">
            <a:xfrm>
              <a:off x="4305301" y="1565376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216136" y="1479950"/>
              <a:ext cx="601806" cy="5535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5318123" y="1565600"/>
              <a:ext cx="2134425" cy="369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改变你，改变自己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42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2829E-6 L -0.34896 -0.55312 " pathEditMode="relative" ptsTypes="AA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8538" y="227013"/>
            <a:ext cx="14112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grpSp>
        <p:nvGrpSpPr>
          <p:cNvPr id="26" name="组合 8"/>
          <p:cNvGrpSpPr/>
          <p:nvPr/>
        </p:nvGrpSpPr>
        <p:grpSpPr bwMode="auto">
          <a:xfrm>
            <a:off x="928662" y="714361"/>
            <a:ext cx="4073525" cy="553998"/>
            <a:chOff x="4181203" y="1479950"/>
            <a:chExt cx="4074491" cy="553512"/>
          </a:xfrm>
        </p:grpSpPr>
        <p:sp>
          <p:nvSpPr>
            <p:cNvPr id="42" name="矩形 41"/>
            <p:cNvSpPr/>
            <p:nvPr/>
          </p:nvSpPr>
          <p:spPr bwMode="auto">
            <a:xfrm>
              <a:off x="4181203" y="1522775"/>
              <a:ext cx="4074491" cy="450454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3" name="椭圆 42"/>
            <p:cNvSpPr/>
            <p:nvPr/>
          </p:nvSpPr>
          <p:spPr bwMode="auto">
            <a:xfrm>
              <a:off x="4305301" y="1565376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216136" y="1479950"/>
              <a:ext cx="601806" cy="5535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5318123" y="1565600"/>
              <a:ext cx="2134425" cy="369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改变你，改变自己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214546" y="2000246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grpSp>
        <p:nvGrpSpPr>
          <p:cNvPr id="48" name="组合 47"/>
          <p:cNvGrpSpPr>
            <a:grpSpLocks noChangeAspect="1"/>
          </p:cNvGrpSpPr>
          <p:nvPr/>
        </p:nvGrpSpPr>
        <p:grpSpPr>
          <a:xfrm>
            <a:off x="931314" y="1460071"/>
            <a:ext cx="7569944" cy="2111809"/>
            <a:chOff x="1343472" y="2020142"/>
            <a:chExt cx="9646685" cy="3065042"/>
          </a:xfrm>
        </p:grpSpPr>
        <p:sp>
          <p:nvSpPr>
            <p:cNvPr id="49" name="TextBox 48"/>
            <p:cNvSpPr txBox="1"/>
            <p:nvPr/>
          </p:nvSpPr>
          <p:spPr>
            <a:xfrm>
              <a:off x="1450355" y="2495959"/>
              <a:ext cx="9266479" cy="2215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########################################################################################################################################################################################################################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矩形 49"/>
            <p:cNvSpPr>
              <a:spLocks noChangeAspect="1"/>
            </p:cNvSpPr>
            <p:nvPr/>
          </p:nvSpPr>
          <p:spPr>
            <a:xfrm>
              <a:off x="1343472" y="2309861"/>
              <a:ext cx="9412852" cy="2775323"/>
            </a:xfrm>
            <a:prstGeom prst="rect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51" name="Picture 3" descr="D:\Teliss_Tong\Copy\定期备份\工作备份\！PPT图片及版面资源\06-PPT精选插图\12-标签\右边角-黄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5124">
              <a:off x="9382492" y="2302849"/>
              <a:ext cx="1607665" cy="1600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 rot="2938572">
              <a:off x="9508393" y="2664230"/>
              <a:ext cx="1686387" cy="3982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CHANGE</a:t>
              </a:r>
              <a:endPara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51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8538" y="227013"/>
            <a:ext cx="14112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958850" y="928676"/>
            <a:ext cx="2768600" cy="1570037"/>
            <a:chOff x="958486" y="1157048"/>
            <a:chExt cx="2768506" cy="1569660"/>
          </a:xfrm>
        </p:grpSpPr>
        <p:grpSp>
          <p:nvGrpSpPr>
            <p:cNvPr id="5151" name="组合 39"/>
            <p:cNvGrpSpPr/>
            <p:nvPr/>
          </p:nvGrpSpPr>
          <p:grpSpPr bwMode="auto">
            <a:xfrm>
              <a:off x="1010221" y="1358009"/>
              <a:ext cx="2716771" cy="1162022"/>
              <a:chOff x="1067371" y="1358009"/>
              <a:chExt cx="2716771" cy="1162022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068022" y="1493517"/>
                <a:ext cx="1022315" cy="92370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2003027" y="1358612"/>
                <a:ext cx="1781115" cy="830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  录</a:t>
                </a:r>
              </a:p>
            </p:txBody>
          </p:sp>
          <p:sp>
            <p:nvSpPr>
              <p:cNvPr id="5155" name="TextBox 5"/>
              <p:cNvSpPr txBox="1">
                <a:spLocks noChangeArrowheads="1"/>
              </p:cNvSpPr>
              <p:nvPr/>
            </p:nvSpPr>
            <p:spPr bwMode="auto">
              <a:xfrm>
                <a:off x="2005563" y="2027588"/>
                <a:ext cx="1778051" cy="4924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5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ONTENTS</a:t>
                </a:r>
                <a:endParaRPr lang="zh-CN" altLang="en-US" sz="25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958486" y="1157048"/>
              <a:ext cx="1074333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600" dirty="0">
                  <a:solidFill>
                    <a:schemeClr val="bg1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endParaRPr lang="zh-CN" altLang="en-US" sz="96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4124325" y="1250938"/>
            <a:ext cx="4073525" cy="500063"/>
            <a:chOff x="4181203" y="1479950"/>
            <a:chExt cx="4074491" cy="499624"/>
          </a:xfrm>
        </p:grpSpPr>
        <p:sp>
          <p:nvSpPr>
            <p:cNvPr id="10" name="矩形 9"/>
            <p:cNvSpPr/>
            <p:nvPr/>
          </p:nvSpPr>
          <p:spPr bwMode="auto">
            <a:xfrm>
              <a:off x="4181203" y="1522775"/>
              <a:ext cx="4074491" cy="450454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4305301" y="1565376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216136" y="1479950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5318123" y="1565599"/>
              <a:ext cx="1159568" cy="369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公司简介</a:t>
              </a:r>
              <a:endParaRPr lang="zh-CN" altLang="en-US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4124325" y="1831963"/>
            <a:ext cx="4073525" cy="500063"/>
            <a:chOff x="4181203" y="2060522"/>
            <a:chExt cx="4074491" cy="499624"/>
          </a:xfrm>
        </p:grpSpPr>
        <p:sp>
          <p:nvSpPr>
            <p:cNvPr id="15" name="矩形 14"/>
            <p:cNvSpPr/>
            <p:nvPr/>
          </p:nvSpPr>
          <p:spPr bwMode="auto">
            <a:xfrm>
              <a:off x="4181203" y="2103347"/>
              <a:ext cx="4074491" cy="450454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4305301" y="2145948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216136" y="2060522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5318123" y="2131897"/>
              <a:ext cx="1159567" cy="369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平台介绍</a:t>
              </a: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4124325" y="2398701"/>
            <a:ext cx="4073525" cy="498475"/>
            <a:chOff x="4181203" y="2626579"/>
            <a:chExt cx="4074491" cy="499624"/>
          </a:xfrm>
        </p:grpSpPr>
        <p:sp>
          <p:nvSpPr>
            <p:cNvPr id="20" name="矩形 19"/>
            <p:cNvSpPr/>
            <p:nvPr/>
          </p:nvSpPr>
          <p:spPr bwMode="auto">
            <a:xfrm>
              <a:off x="4181203" y="2669540"/>
              <a:ext cx="4074491" cy="450299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4305301" y="2712005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216136" y="2626579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5318123" y="2712504"/>
              <a:ext cx="1159567" cy="3701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风险控制</a:t>
              </a: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3835400" y="1282688"/>
            <a:ext cx="63500" cy="3632200"/>
            <a:chOff x="6966170" y="1570075"/>
            <a:chExt cx="63500" cy="2204256"/>
          </a:xfrm>
        </p:grpSpPr>
        <p:cxnSp>
          <p:nvCxnSpPr>
            <p:cNvPr id="25" name="直接连接符 24"/>
            <p:cNvCxnSpPr/>
            <p:nvPr/>
          </p:nvCxnSpPr>
          <p:spPr bwMode="auto">
            <a:xfrm>
              <a:off x="6966170" y="1570075"/>
              <a:ext cx="0" cy="2204256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直接连接符 25"/>
            <p:cNvCxnSpPr/>
            <p:nvPr/>
          </p:nvCxnSpPr>
          <p:spPr bwMode="auto">
            <a:xfrm>
              <a:off x="7029670" y="1570075"/>
              <a:ext cx="0" cy="2196549"/>
            </a:xfrm>
            <a:prstGeom prst="line">
              <a:avLst/>
            </a:prstGeom>
            <a:noFill/>
            <a:ln w="31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组合 26"/>
          <p:cNvGrpSpPr/>
          <p:nvPr/>
        </p:nvGrpSpPr>
        <p:grpSpPr bwMode="auto">
          <a:xfrm>
            <a:off x="3786182" y="1285866"/>
            <a:ext cx="112718" cy="2789260"/>
            <a:chOff x="6966170" y="1570075"/>
            <a:chExt cx="63500" cy="2204256"/>
          </a:xfrm>
        </p:grpSpPr>
        <p:cxnSp>
          <p:nvCxnSpPr>
            <p:cNvPr id="28" name="直接连接符 27"/>
            <p:cNvCxnSpPr/>
            <p:nvPr/>
          </p:nvCxnSpPr>
          <p:spPr bwMode="auto">
            <a:xfrm>
              <a:off x="6966170" y="1570075"/>
              <a:ext cx="0" cy="2204256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直接连接符 28"/>
            <p:cNvCxnSpPr/>
            <p:nvPr/>
          </p:nvCxnSpPr>
          <p:spPr bwMode="auto">
            <a:xfrm>
              <a:off x="7029670" y="1570075"/>
              <a:ext cx="0" cy="2195552"/>
            </a:xfrm>
            <a:prstGeom prst="line">
              <a:avLst/>
            </a:prstGeom>
            <a:noFill/>
            <a:ln w="31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406" y="140048"/>
            <a:ext cx="804818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grpSp>
        <p:nvGrpSpPr>
          <p:cNvPr id="31" name="组合 30"/>
          <p:cNvGrpSpPr/>
          <p:nvPr/>
        </p:nvGrpSpPr>
        <p:grpSpPr bwMode="auto">
          <a:xfrm>
            <a:off x="4143372" y="2986080"/>
            <a:ext cx="4073525" cy="498475"/>
            <a:chOff x="4181203" y="2626579"/>
            <a:chExt cx="4074491" cy="499624"/>
          </a:xfrm>
        </p:grpSpPr>
        <p:sp>
          <p:nvSpPr>
            <p:cNvPr id="32" name="矩形 31"/>
            <p:cNvSpPr/>
            <p:nvPr/>
          </p:nvSpPr>
          <p:spPr bwMode="auto">
            <a:xfrm>
              <a:off x="4181203" y="2669540"/>
              <a:ext cx="4074491" cy="450299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4305301" y="2712005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216136" y="2626579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5318123" y="2712504"/>
              <a:ext cx="1403281" cy="3701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同行业类比</a:t>
              </a:r>
            </a:p>
          </p:txBody>
        </p:sp>
      </p:grpSp>
      <p:grpSp>
        <p:nvGrpSpPr>
          <p:cNvPr id="36" name="组合 35"/>
          <p:cNvGrpSpPr/>
          <p:nvPr/>
        </p:nvGrpSpPr>
        <p:grpSpPr bwMode="auto">
          <a:xfrm>
            <a:off x="4143372" y="3557584"/>
            <a:ext cx="4073525" cy="498475"/>
            <a:chOff x="4181203" y="2626579"/>
            <a:chExt cx="4074491" cy="499624"/>
          </a:xfrm>
        </p:grpSpPr>
        <p:sp>
          <p:nvSpPr>
            <p:cNvPr id="37" name="矩形 36"/>
            <p:cNvSpPr/>
            <p:nvPr/>
          </p:nvSpPr>
          <p:spPr bwMode="auto">
            <a:xfrm>
              <a:off x="4181203" y="2669540"/>
              <a:ext cx="4074491" cy="450299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8" name="椭圆 37"/>
            <p:cNvSpPr/>
            <p:nvPr/>
          </p:nvSpPr>
          <p:spPr bwMode="auto">
            <a:xfrm>
              <a:off x="4305301" y="2712005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4216136" y="2626579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</a:p>
          </p:txBody>
        </p:sp>
        <p:sp>
          <p:nvSpPr>
            <p:cNvPr id="40" name="TextBox 39"/>
            <p:cNvSpPr txBox="1"/>
            <p:nvPr/>
          </p:nvSpPr>
          <p:spPr bwMode="auto">
            <a:xfrm>
              <a:off x="5318123" y="2712504"/>
              <a:ext cx="2134424" cy="3701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改变你，改变自己</a:t>
              </a:r>
            </a:p>
          </p:txBody>
        </p:sp>
      </p:grpSp>
    </p:spTree>
  </p:cSld>
  <p:clrMapOvr>
    <a:masterClrMapping/>
  </p:clrMapOvr>
  <p:transition advTm="3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8538" y="227013"/>
            <a:ext cx="14112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958850" y="928676"/>
            <a:ext cx="2768600" cy="1570037"/>
            <a:chOff x="958486" y="1157048"/>
            <a:chExt cx="2768506" cy="1569660"/>
          </a:xfrm>
        </p:grpSpPr>
        <p:grpSp>
          <p:nvGrpSpPr>
            <p:cNvPr id="4" name="组合 39"/>
            <p:cNvGrpSpPr/>
            <p:nvPr/>
          </p:nvGrpSpPr>
          <p:grpSpPr bwMode="auto">
            <a:xfrm>
              <a:off x="1010221" y="1358009"/>
              <a:ext cx="2716771" cy="1162022"/>
              <a:chOff x="1067371" y="1358009"/>
              <a:chExt cx="2716771" cy="1162022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068022" y="1493517"/>
                <a:ext cx="1022315" cy="92370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2003027" y="1358612"/>
                <a:ext cx="1781115" cy="830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  录</a:t>
                </a:r>
              </a:p>
            </p:txBody>
          </p:sp>
          <p:sp>
            <p:nvSpPr>
              <p:cNvPr id="5155" name="TextBox 5"/>
              <p:cNvSpPr txBox="1">
                <a:spLocks noChangeArrowheads="1"/>
              </p:cNvSpPr>
              <p:nvPr/>
            </p:nvSpPr>
            <p:spPr bwMode="auto">
              <a:xfrm>
                <a:off x="2005563" y="2027588"/>
                <a:ext cx="1778051" cy="4924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5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ONTENTS</a:t>
                </a:r>
                <a:endParaRPr lang="zh-CN" altLang="en-US" sz="25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958486" y="1157048"/>
              <a:ext cx="1074333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600" dirty="0">
                  <a:solidFill>
                    <a:schemeClr val="bg1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endParaRPr lang="zh-CN" altLang="en-US" sz="96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8"/>
          <p:cNvGrpSpPr/>
          <p:nvPr/>
        </p:nvGrpSpPr>
        <p:grpSpPr bwMode="auto">
          <a:xfrm>
            <a:off x="4124325" y="1250938"/>
            <a:ext cx="4073525" cy="500063"/>
            <a:chOff x="4181203" y="1479950"/>
            <a:chExt cx="4074491" cy="499624"/>
          </a:xfrm>
        </p:grpSpPr>
        <p:sp>
          <p:nvSpPr>
            <p:cNvPr id="10" name="矩形 9"/>
            <p:cNvSpPr/>
            <p:nvPr/>
          </p:nvSpPr>
          <p:spPr bwMode="auto">
            <a:xfrm>
              <a:off x="4181203" y="1522775"/>
              <a:ext cx="4074491" cy="450454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4305301" y="1565376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216136" y="1479950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5318123" y="1565599"/>
              <a:ext cx="1159568" cy="369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公司简介</a:t>
              </a:r>
              <a:endParaRPr lang="zh-CN" altLang="en-US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13"/>
          <p:cNvGrpSpPr/>
          <p:nvPr/>
        </p:nvGrpSpPr>
        <p:grpSpPr bwMode="auto">
          <a:xfrm>
            <a:off x="4124325" y="1831963"/>
            <a:ext cx="4073525" cy="500063"/>
            <a:chOff x="4181203" y="2060522"/>
            <a:chExt cx="4074491" cy="499624"/>
          </a:xfrm>
        </p:grpSpPr>
        <p:sp>
          <p:nvSpPr>
            <p:cNvPr id="15" name="矩形 14"/>
            <p:cNvSpPr/>
            <p:nvPr/>
          </p:nvSpPr>
          <p:spPr bwMode="auto">
            <a:xfrm>
              <a:off x="4181203" y="2103347"/>
              <a:ext cx="4074491" cy="4504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4305301" y="2145948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216136" y="2060522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5318123" y="2131897"/>
              <a:ext cx="1159567" cy="369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平台介绍</a:t>
              </a:r>
            </a:p>
          </p:txBody>
        </p:sp>
      </p:grpSp>
      <p:grpSp>
        <p:nvGrpSpPr>
          <p:cNvPr id="14" name="组合 18"/>
          <p:cNvGrpSpPr/>
          <p:nvPr/>
        </p:nvGrpSpPr>
        <p:grpSpPr bwMode="auto">
          <a:xfrm>
            <a:off x="4124325" y="2398701"/>
            <a:ext cx="4073525" cy="498475"/>
            <a:chOff x="4181203" y="2626579"/>
            <a:chExt cx="4074491" cy="499624"/>
          </a:xfrm>
        </p:grpSpPr>
        <p:sp>
          <p:nvSpPr>
            <p:cNvPr id="20" name="矩形 19"/>
            <p:cNvSpPr/>
            <p:nvPr/>
          </p:nvSpPr>
          <p:spPr bwMode="auto">
            <a:xfrm>
              <a:off x="4181203" y="2669540"/>
              <a:ext cx="4074491" cy="4502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4305301" y="2712005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216136" y="2626579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5318123" y="2712504"/>
              <a:ext cx="1159567" cy="3701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风险控制</a:t>
              </a:r>
            </a:p>
          </p:txBody>
        </p:sp>
      </p:grpSp>
      <p:grpSp>
        <p:nvGrpSpPr>
          <p:cNvPr id="24" name="组合 26"/>
          <p:cNvGrpSpPr/>
          <p:nvPr/>
        </p:nvGrpSpPr>
        <p:grpSpPr bwMode="auto">
          <a:xfrm>
            <a:off x="3786182" y="1285866"/>
            <a:ext cx="112718" cy="2789260"/>
            <a:chOff x="6966170" y="1570075"/>
            <a:chExt cx="63500" cy="2204256"/>
          </a:xfrm>
        </p:grpSpPr>
        <p:cxnSp>
          <p:nvCxnSpPr>
            <p:cNvPr id="28" name="直接连接符 27"/>
            <p:cNvCxnSpPr/>
            <p:nvPr/>
          </p:nvCxnSpPr>
          <p:spPr bwMode="auto">
            <a:xfrm>
              <a:off x="6966170" y="1570075"/>
              <a:ext cx="0" cy="2204256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直接连接符 28"/>
            <p:cNvCxnSpPr/>
            <p:nvPr/>
          </p:nvCxnSpPr>
          <p:spPr bwMode="auto">
            <a:xfrm>
              <a:off x="7029670" y="1570075"/>
              <a:ext cx="0" cy="2195552"/>
            </a:xfrm>
            <a:prstGeom prst="line">
              <a:avLst/>
            </a:prstGeom>
            <a:noFill/>
            <a:ln w="31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06" y="140048"/>
            <a:ext cx="804818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grpSp>
        <p:nvGrpSpPr>
          <p:cNvPr id="27" name="组合 30"/>
          <p:cNvGrpSpPr/>
          <p:nvPr/>
        </p:nvGrpSpPr>
        <p:grpSpPr bwMode="auto">
          <a:xfrm>
            <a:off x="4143372" y="2986080"/>
            <a:ext cx="4073525" cy="498475"/>
            <a:chOff x="4181203" y="2626579"/>
            <a:chExt cx="4074491" cy="499624"/>
          </a:xfrm>
        </p:grpSpPr>
        <p:sp>
          <p:nvSpPr>
            <p:cNvPr id="32" name="矩形 31"/>
            <p:cNvSpPr/>
            <p:nvPr/>
          </p:nvSpPr>
          <p:spPr bwMode="auto">
            <a:xfrm>
              <a:off x="4181203" y="2669540"/>
              <a:ext cx="4074491" cy="4502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4305301" y="2712005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216136" y="2626579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5318123" y="2712504"/>
              <a:ext cx="1403281" cy="3701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同行业类比</a:t>
              </a:r>
            </a:p>
          </p:txBody>
        </p:sp>
      </p:grpSp>
      <p:grpSp>
        <p:nvGrpSpPr>
          <p:cNvPr id="31" name="组合 35"/>
          <p:cNvGrpSpPr/>
          <p:nvPr/>
        </p:nvGrpSpPr>
        <p:grpSpPr bwMode="auto">
          <a:xfrm>
            <a:off x="4143372" y="3557584"/>
            <a:ext cx="4073525" cy="498475"/>
            <a:chOff x="4181203" y="2626579"/>
            <a:chExt cx="4074491" cy="499624"/>
          </a:xfrm>
        </p:grpSpPr>
        <p:sp>
          <p:nvSpPr>
            <p:cNvPr id="37" name="矩形 36"/>
            <p:cNvSpPr/>
            <p:nvPr/>
          </p:nvSpPr>
          <p:spPr bwMode="auto">
            <a:xfrm>
              <a:off x="4181203" y="2669540"/>
              <a:ext cx="4074491" cy="4502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8" name="椭圆 37"/>
            <p:cNvSpPr/>
            <p:nvPr/>
          </p:nvSpPr>
          <p:spPr bwMode="auto">
            <a:xfrm>
              <a:off x="4305301" y="2712005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4216136" y="2626579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</a:p>
          </p:txBody>
        </p:sp>
        <p:sp>
          <p:nvSpPr>
            <p:cNvPr id="40" name="TextBox 39"/>
            <p:cNvSpPr txBox="1"/>
            <p:nvPr/>
          </p:nvSpPr>
          <p:spPr bwMode="auto">
            <a:xfrm>
              <a:off x="5318123" y="2712504"/>
              <a:ext cx="2134424" cy="3701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改变你，改变自己</a:t>
              </a:r>
            </a:p>
          </p:txBody>
        </p:sp>
      </p:grpSp>
      <p:grpSp>
        <p:nvGrpSpPr>
          <p:cNvPr id="46" name="组合 8"/>
          <p:cNvGrpSpPr/>
          <p:nvPr/>
        </p:nvGrpSpPr>
        <p:grpSpPr bwMode="auto">
          <a:xfrm>
            <a:off x="928662" y="714362"/>
            <a:ext cx="4073525" cy="500063"/>
            <a:chOff x="4181203" y="1479950"/>
            <a:chExt cx="4074491" cy="499624"/>
          </a:xfrm>
        </p:grpSpPr>
        <p:sp>
          <p:nvSpPr>
            <p:cNvPr id="47" name="矩形 46"/>
            <p:cNvSpPr/>
            <p:nvPr/>
          </p:nvSpPr>
          <p:spPr bwMode="auto">
            <a:xfrm>
              <a:off x="4181203" y="1522775"/>
              <a:ext cx="4074491" cy="450454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8" name="椭圆 47"/>
            <p:cNvSpPr/>
            <p:nvPr/>
          </p:nvSpPr>
          <p:spPr bwMode="auto">
            <a:xfrm>
              <a:off x="4305301" y="1565376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4216136" y="1479950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 bwMode="auto">
            <a:xfrm>
              <a:off x="5318123" y="1565599"/>
              <a:ext cx="1159568" cy="369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公司简介</a:t>
              </a:r>
              <a:endParaRPr lang="zh-CN" altLang="en-US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43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34982 -0.1046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-52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8538" y="227013"/>
            <a:ext cx="14112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grpSp>
        <p:nvGrpSpPr>
          <p:cNvPr id="26" name="组合 8"/>
          <p:cNvGrpSpPr/>
          <p:nvPr/>
        </p:nvGrpSpPr>
        <p:grpSpPr bwMode="auto">
          <a:xfrm>
            <a:off x="928662" y="714362"/>
            <a:ext cx="4073525" cy="500063"/>
            <a:chOff x="4181203" y="1479950"/>
            <a:chExt cx="4074491" cy="499624"/>
          </a:xfrm>
        </p:grpSpPr>
        <p:sp>
          <p:nvSpPr>
            <p:cNvPr id="47" name="矩形 46"/>
            <p:cNvSpPr/>
            <p:nvPr/>
          </p:nvSpPr>
          <p:spPr bwMode="auto">
            <a:xfrm>
              <a:off x="4181203" y="1522775"/>
              <a:ext cx="4074491" cy="450454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8" name="椭圆 47"/>
            <p:cNvSpPr/>
            <p:nvPr/>
          </p:nvSpPr>
          <p:spPr bwMode="auto">
            <a:xfrm>
              <a:off x="4305301" y="1565376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4216136" y="1479950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 bwMode="auto">
            <a:xfrm>
              <a:off x="5318123" y="1565599"/>
              <a:ext cx="1159568" cy="369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公司简介</a:t>
              </a:r>
              <a:endParaRPr lang="zh-CN" altLang="en-US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3857620" y="2154664"/>
            <a:ext cx="4071966" cy="1690967"/>
            <a:chOff x="3929058" y="2154664"/>
            <a:chExt cx="4071966" cy="1690967"/>
          </a:xfrm>
        </p:grpSpPr>
        <p:sp>
          <p:nvSpPr>
            <p:cNvPr id="52" name="TextBox 9"/>
            <p:cNvSpPr txBox="1">
              <a:spLocks noChangeArrowheads="1"/>
            </p:cNvSpPr>
            <p:nvPr/>
          </p:nvSpPr>
          <p:spPr bwMode="auto">
            <a:xfrm>
              <a:off x="4000496" y="2498724"/>
              <a:ext cx="4000528" cy="1346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  <a:buNone/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####################################################################################################################################</a:t>
              </a:r>
            </a:p>
          </p:txBody>
        </p:sp>
        <p:sp>
          <p:nvSpPr>
            <p:cNvPr id="73" name="TextBox 9"/>
            <p:cNvSpPr txBox="1">
              <a:spLocks noChangeArrowheads="1"/>
            </p:cNvSpPr>
            <p:nvPr/>
          </p:nvSpPr>
          <p:spPr bwMode="auto">
            <a:xfrm>
              <a:off x="3929058" y="2154664"/>
              <a:ext cx="4071966" cy="377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altLang="zh-CN" sz="14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##################################</a:t>
              </a:r>
              <a:endParaRPr lang="zh-CN" altLang="en-US" sz="1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4" name="椭圆 14"/>
          <p:cNvSpPr/>
          <p:nvPr/>
        </p:nvSpPr>
        <p:spPr bwMode="auto">
          <a:xfrm>
            <a:off x="3929058" y="1641468"/>
            <a:ext cx="245812" cy="314266"/>
          </a:xfrm>
          <a:custGeom>
            <a:avLst/>
            <a:gdLst/>
            <a:ahLst/>
            <a:cxnLst/>
            <a:rect l="l" t="t" r="r" b="b"/>
            <a:pathLst>
              <a:path w="683568" h="864094">
                <a:moveTo>
                  <a:pt x="341785" y="75471"/>
                </a:moveTo>
                <a:cubicBezTo>
                  <a:pt x="218037" y="75471"/>
                  <a:pt x="117720" y="175788"/>
                  <a:pt x="117720" y="299536"/>
                </a:cubicBezTo>
                <a:cubicBezTo>
                  <a:pt x="117720" y="423284"/>
                  <a:pt x="218037" y="523601"/>
                  <a:pt x="341785" y="523601"/>
                </a:cubicBezTo>
                <a:cubicBezTo>
                  <a:pt x="465533" y="523601"/>
                  <a:pt x="565850" y="423284"/>
                  <a:pt x="565850" y="299536"/>
                </a:cubicBezTo>
                <a:cubicBezTo>
                  <a:pt x="565850" y="175788"/>
                  <a:pt x="465533" y="75471"/>
                  <a:pt x="341785" y="75471"/>
                </a:cubicBezTo>
                <a:close/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rgbClr val="C00000"/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1" name="组合 70"/>
          <p:cNvGrpSpPr/>
          <p:nvPr/>
        </p:nvGrpSpPr>
        <p:grpSpPr>
          <a:xfrm>
            <a:off x="4214810" y="1570030"/>
            <a:ext cx="2279648" cy="477054"/>
            <a:chOff x="4071934" y="1428742"/>
            <a:chExt cx="2279648" cy="477054"/>
          </a:xfrm>
        </p:grpSpPr>
        <p:sp>
          <p:nvSpPr>
            <p:cNvPr id="67" name="TextBox 66"/>
            <p:cNvSpPr txBox="1"/>
            <p:nvPr/>
          </p:nvSpPr>
          <p:spPr>
            <a:xfrm>
              <a:off x="4071934" y="1428742"/>
              <a:ext cx="42862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00" b="1" spc="50" dirty="0">
                  <a:solidFill>
                    <a:srgbClr val="C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名</a:t>
              </a:r>
              <a:endParaRPr lang="zh-CN" altLang="en-US" sz="2500" spc="50" dirty="0">
                <a:solidFill>
                  <a:srgbClr val="C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422756" y="1535559"/>
              <a:ext cx="1928826" cy="219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</a:pPr>
              <a:endParaRPr lang="zh-CN" altLang="en-US" sz="1200" b="1" dirty="0">
                <a:solidFill>
                  <a:srgbClr val="C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3981446" y="2068508"/>
            <a:ext cx="3948140" cy="1860564"/>
            <a:chOff x="3981446" y="2068508"/>
            <a:chExt cx="3948140" cy="1860564"/>
          </a:xfrm>
        </p:grpSpPr>
        <p:cxnSp>
          <p:nvCxnSpPr>
            <p:cNvPr id="65" name="直接连接符 64"/>
            <p:cNvCxnSpPr/>
            <p:nvPr/>
          </p:nvCxnSpPr>
          <p:spPr>
            <a:xfrm>
              <a:off x="3981446" y="2068508"/>
              <a:ext cx="3929090" cy="15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4000496" y="3927484"/>
              <a:ext cx="3929090" cy="15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advTm="7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8538" y="227013"/>
            <a:ext cx="14112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grpSp>
        <p:nvGrpSpPr>
          <p:cNvPr id="3" name="组合 8"/>
          <p:cNvGrpSpPr/>
          <p:nvPr/>
        </p:nvGrpSpPr>
        <p:grpSpPr bwMode="auto">
          <a:xfrm>
            <a:off x="928662" y="714362"/>
            <a:ext cx="4073525" cy="500063"/>
            <a:chOff x="4181203" y="1479950"/>
            <a:chExt cx="4074491" cy="499624"/>
          </a:xfrm>
        </p:grpSpPr>
        <p:sp>
          <p:nvSpPr>
            <p:cNvPr id="47" name="矩形 46"/>
            <p:cNvSpPr/>
            <p:nvPr/>
          </p:nvSpPr>
          <p:spPr bwMode="auto">
            <a:xfrm>
              <a:off x="4181203" y="1522775"/>
              <a:ext cx="4074491" cy="450454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8" name="椭圆 47"/>
            <p:cNvSpPr/>
            <p:nvPr/>
          </p:nvSpPr>
          <p:spPr bwMode="auto">
            <a:xfrm>
              <a:off x="4305301" y="1565376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4216136" y="1479950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 bwMode="auto">
            <a:xfrm>
              <a:off x="5318123" y="1565599"/>
              <a:ext cx="1159568" cy="369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公司简介</a:t>
              </a:r>
              <a:endParaRPr lang="zh-CN" altLang="en-US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381508" y="2143122"/>
            <a:ext cx="904608" cy="904608"/>
            <a:chOff x="4347595" y="392667"/>
            <a:chExt cx="904608" cy="90460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5" name="加号 34"/>
            <p:cNvSpPr/>
            <p:nvPr/>
          </p:nvSpPr>
          <p:spPr>
            <a:xfrm>
              <a:off x="4347595" y="392667"/>
              <a:ext cx="904608" cy="904608"/>
            </a:xfrm>
            <a:prstGeom prst="mathPlus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加号 4"/>
            <p:cNvSpPr/>
            <p:nvPr/>
          </p:nvSpPr>
          <p:spPr>
            <a:xfrm>
              <a:off x="4467501" y="738589"/>
              <a:ext cx="664796" cy="2127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100" kern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738962" y="2143122"/>
            <a:ext cx="904608" cy="904608"/>
            <a:chOff x="1708180" y="375760"/>
            <a:chExt cx="904608" cy="904608"/>
          </a:xfrm>
        </p:grpSpPr>
        <p:sp>
          <p:nvSpPr>
            <p:cNvPr id="39" name="等于号 38"/>
            <p:cNvSpPr/>
            <p:nvPr/>
          </p:nvSpPr>
          <p:spPr>
            <a:xfrm>
              <a:off x="1708180" y="375760"/>
              <a:ext cx="904608" cy="904608"/>
            </a:xfrm>
            <a:prstGeom prst="mathEqual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等于号 4"/>
            <p:cNvSpPr/>
            <p:nvPr/>
          </p:nvSpPr>
          <p:spPr>
            <a:xfrm>
              <a:off x="1828086" y="562109"/>
              <a:ext cx="664796" cy="531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100" kern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28662" y="2000246"/>
            <a:ext cx="1440000" cy="1260000"/>
            <a:chOff x="928662" y="2000246"/>
            <a:chExt cx="1440000" cy="1260000"/>
          </a:xfrm>
        </p:grpSpPr>
        <p:sp>
          <p:nvSpPr>
            <p:cNvPr id="12" name="圆角矩形 11"/>
            <p:cNvSpPr/>
            <p:nvPr/>
          </p:nvSpPr>
          <p:spPr>
            <a:xfrm>
              <a:off x="928662" y="2000246"/>
              <a:ext cx="1440000" cy="1260000"/>
            </a:xfrm>
            <a:prstGeom prst="roundRect">
              <a:avLst>
                <a:gd name="adj" fmla="val 4357"/>
              </a:avLst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28662" y="2071684"/>
              <a:ext cx="1428760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#######################################################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286116" y="2000246"/>
            <a:ext cx="1440000" cy="1260000"/>
            <a:chOff x="3286116" y="2000246"/>
            <a:chExt cx="1440000" cy="1260000"/>
          </a:xfrm>
        </p:grpSpPr>
        <p:sp>
          <p:nvSpPr>
            <p:cNvPr id="37" name="圆角矩形 36"/>
            <p:cNvSpPr/>
            <p:nvPr/>
          </p:nvSpPr>
          <p:spPr>
            <a:xfrm>
              <a:off x="3286116" y="2000246"/>
              <a:ext cx="1440000" cy="1260000"/>
            </a:xfrm>
            <a:prstGeom prst="roundRect">
              <a:avLst>
                <a:gd name="adj" fmla="val 4357"/>
              </a:avLst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86116" y="2071684"/>
              <a:ext cx="1428760" cy="1103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  <a:buClr>
                  <a:schemeClr val="accent1"/>
                </a:buClr>
                <a:buSzPct val="100000"/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############################################################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6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8538" y="227013"/>
            <a:ext cx="14112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958850" y="928676"/>
            <a:ext cx="2768600" cy="1570037"/>
            <a:chOff x="958486" y="1157048"/>
            <a:chExt cx="2768506" cy="1569660"/>
          </a:xfrm>
        </p:grpSpPr>
        <p:grpSp>
          <p:nvGrpSpPr>
            <p:cNvPr id="4" name="组合 39"/>
            <p:cNvGrpSpPr/>
            <p:nvPr/>
          </p:nvGrpSpPr>
          <p:grpSpPr bwMode="auto">
            <a:xfrm>
              <a:off x="1010221" y="1358009"/>
              <a:ext cx="2716771" cy="1162022"/>
              <a:chOff x="1067371" y="1358009"/>
              <a:chExt cx="2716771" cy="1162022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068022" y="1493517"/>
                <a:ext cx="1022315" cy="92370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2003027" y="1358612"/>
                <a:ext cx="1781115" cy="830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  录</a:t>
                </a:r>
              </a:p>
            </p:txBody>
          </p:sp>
          <p:sp>
            <p:nvSpPr>
              <p:cNvPr id="5155" name="TextBox 5"/>
              <p:cNvSpPr txBox="1">
                <a:spLocks noChangeArrowheads="1"/>
              </p:cNvSpPr>
              <p:nvPr/>
            </p:nvSpPr>
            <p:spPr bwMode="auto">
              <a:xfrm>
                <a:off x="2005563" y="2027588"/>
                <a:ext cx="1778051" cy="4924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5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ONTENTS</a:t>
                </a:r>
                <a:endParaRPr lang="zh-CN" altLang="en-US" sz="25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958486" y="1157048"/>
              <a:ext cx="1074333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600" dirty="0">
                  <a:solidFill>
                    <a:schemeClr val="bg1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endParaRPr lang="zh-CN" altLang="en-US" sz="96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8"/>
          <p:cNvGrpSpPr/>
          <p:nvPr/>
        </p:nvGrpSpPr>
        <p:grpSpPr bwMode="auto">
          <a:xfrm>
            <a:off x="4124325" y="1250938"/>
            <a:ext cx="4073525" cy="500063"/>
            <a:chOff x="4181203" y="1479950"/>
            <a:chExt cx="4074491" cy="499624"/>
          </a:xfrm>
        </p:grpSpPr>
        <p:sp>
          <p:nvSpPr>
            <p:cNvPr id="10" name="矩形 9"/>
            <p:cNvSpPr/>
            <p:nvPr/>
          </p:nvSpPr>
          <p:spPr bwMode="auto">
            <a:xfrm>
              <a:off x="4181203" y="1522775"/>
              <a:ext cx="4074491" cy="4504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4305301" y="1565376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216136" y="1479950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5318123" y="1565599"/>
              <a:ext cx="1159568" cy="369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公司简介</a:t>
              </a:r>
              <a:endParaRPr lang="zh-CN" altLang="en-US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13"/>
          <p:cNvGrpSpPr/>
          <p:nvPr/>
        </p:nvGrpSpPr>
        <p:grpSpPr bwMode="auto">
          <a:xfrm>
            <a:off x="4124325" y="1831963"/>
            <a:ext cx="4073525" cy="500063"/>
            <a:chOff x="4181203" y="2060522"/>
            <a:chExt cx="4074491" cy="499624"/>
          </a:xfrm>
        </p:grpSpPr>
        <p:sp>
          <p:nvSpPr>
            <p:cNvPr id="15" name="矩形 14"/>
            <p:cNvSpPr/>
            <p:nvPr/>
          </p:nvSpPr>
          <p:spPr bwMode="auto">
            <a:xfrm>
              <a:off x="4181203" y="2103347"/>
              <a:ext cx="4074491" cy="450454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4305301" y="2145948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216136" y="2060522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5318123" y="2131897"/>
              <a:ext cx="1159567" cy="369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平台介绍</a:t>
              </a:r>
            </a:p>
          </p:txBody>
        </p:sp>
      </p:grpSp>
      <p:grpSp>
        <p:nvGrpSpPr>
          <p:cNvPr id="14" name="组合 18"/>
          <p:cNvGrpSpPr/>
          <p:nvPr/>
        </p:nvGrpSpPr>
        <p:grpSpPr bwMode="auto">
          <a:xfrm>
            <a:off x="4124325" y="2398701"/>
            <a:ext cx="4073525" cy="498475"/>
            <a:chOff x="4181203" y="2626579"/>
            <a:chExt cx="4074491" cy="499624"/>
          </a:xfrm>
        </p:grpSpPr>
        <p:sp>
          <p:nvSpPr>
            <p:cNvPr id="20" name="矩形 19"/>
            <p:cNvSpPr/>
            <p:nvPr/>
          </p:nvSpPr>
          <p:spPr bwMode="auto">
            <a:xfrm>
              <a:off x="4181203" y="2669540"/>
              <a:ext cx="4074491" cy="4502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4305301" y="2712005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216136" y="2626579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5318123" y="2712504"/>
              <a:ext cx="1159567" cy="3701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风险控制</a:t>
              </a:r>
            </a:p>
          </p:txBody>
        </p:sp>
      </p:grpSp>
      <p:grpSp>
        <p:nvGrpSpPr>
          <p:cNvPr id="19" name="组合 26"/>
          <p:cNvGrpSpPr/>
          <p:nvPr/>
        </p:nvGrpSpPr>
        <p:grpSpPr bwMode="auto">
          <a:xfrm>
            <a:off x="3786182" y="1285866"/>
            <a:ext cx="112718" cy="2789260"/>
            <a:chOff x="6966170" y="1570075"/>
            <a:chExt cx="63500" cy="2204256"/>
          </a:xfrm>
        </p:grpSpPr>
        <p:cxnSp>
          <p:nvCxnSpPr>
            <p:cNvPr id="28" name="直接连接符 27"/>
            <p:cNvCxnSpPr/>
            <p:nvPr/>
          </p:nvCxnSpPr>
          <p:spPr bwMode="auto">
            <a:xfrm>
              <a:off x="6966170" y="1570075"/>
              <a:ext cx="0" cy="2204256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直接连接符 28"/>
            <p:cNvCxnSpPr/>
            <p:nvPr/>
          </p:nvCxnSpPr>
          <p:spPr bwMode="auto">
            <a:xfrm>
              <a:off x="7029670" y="1570075"/>
              <a:ext cx="0" cy="2195552"/>
            </a:xfrm>
            <a:prstGeom prst="line">
              <a:avLst/>
            </a:prstGeom>
            <a:noFill/>
            <a:ln w="31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组合 30"/>
          <p:cNvGrpSpPr/>
          <p:nvPr/>
        </p:nvGrpSpPr>
        <p:grpSpPr bwMode="auto">
          <a:xfrm>
            <a:off x="4143372" y="2986080"/>
            <a:ext cx="4073525" cy="498475"/>
            <a:chOff x="4181203" y="2626579"/>
            <a:chExt cx="4074491" cy="499624"/>
          </a:xfrm>
        </p:grpSpPr>
        <p:sp>
          <p:nvSpPr>
            <p:cNvPr id="32" name="矩形 31"/>
            <p:cNvSpPr/>
            <p:nvPr/>
          </p:nvSpPr>
          <p:spPr bwMode="auto">
            <a:xfrm>
              <a:off x="4181203" y="2669540"/>
              <a:ext cx="4074491" cy="4502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4305301" y="2712005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216136" y="2626579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5318123" y="2712504"/>
              <a:ext cx="1403281" cy="3701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同行业类比</a:t>
              </a:r>
            </a:p>
          </p:txBody>
        </p:sp>
      </p:grpSp>
      <p:grpSp>
        <p:nvGrpSpPr>
          <p:cNvPr id="25" name="组合 35"/>
          <p:cNvGrpSpPr/>
          <p:nvPr/>
        </p:nvGrpSpPr>
        <p:grpSpPr bwMode="auto">
          <a:xfrm>
            <a:off x="4143372" y="3557584"/>
            <a:ext cx="4073525" cy="498475"/>
            <a:chOff x="4181203" y="2626579"/>
            <a:chExt cx="4074491" cy="499624"/>
          </a:xfrm>
        </p:grpSpPr>
        <p:sp>
          <p:nvSpPr>
            <p:cNvPr id="37" name="矩形 36"/>
            <p:cNvSpPr/>
            <p:nvPr/>
          </p:nvSpPr>
          <p:spPr bwMode="auto">
            <a:xfrm>
              <a:off x="4181203" y="2669540"/>
              <a:ext cx="4074491" cy="4502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8" name="椭圆 37"/>
            <p:cNvSpPr/>
            <p:nvPr/>
          </p:nvSpPr>
          <p:spPr bwMode="auto">
            <a:xfrm>
              <a:off x="4305301" y="2712005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4216136" y="2626579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</a:p>
          </p:txBody>
        </p:sp>
        <p:sp>
          <p:nvSpPr>
            <p:cNvPr id="40" name="TextBox 39"/>
            <p:cNvSpPr txBox="1"/>
            <p:nvPr/>
          </p:nvSpPr>
          <p:spPr bwMode="auto">
            <a:xfrm>
              <a:off x="5318123" y="2712504"/>
              <a:ext cx="2134424" cy="3701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改变你，改变自己</a:t>
              </a:r>
            </a:p>
          </p:txBody>
        </p:sp>
      </p:grpSp>
      <p:grpSp>
        <p:nvGrpSpPr>
          <p:cNvPr id="41" name="组合 8"/>
          <p:cNvGrpSpPr/>
          <p:nvPr/>
        </p:nvGrpSpPr>
        <p:grpSpPr bwMode="auto">
          <a:xfrm>
            <a:off x="928662" y="714362"/>
            <a:ext cx="4073525" cy="500063"/>
            <a:chOff x="4181203" y="1479950"/>
            <a:chExt cx="4074491" cy="499624"/>
          </a:xfrm>
        </p:grpSpPr>
        <p:sp>
          <p:nvSpPr>
            <p:cNvPr id="42" name="矩形 41"/>
            <p:cNvSpPr/>
            <p:nvPr/>
          </p:nvSpPr>
          <p:spPr bwMode="auto">
            <a:xfrm>
              <a:off x="4181203" y="1522775"/>
              <a:ext cx="4074491" cy="450454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3" name="椭圆 42"/>
            <p:cNvSpPr/>
            <p:nvPr/>
          </p:nvSpPr>
          <p:spPr bwMode="auto">
            <a:xfrm>
              <a:off x="4305301" y="1565376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216136" y="1479950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5318123" y="1565599"/>
              <a:ext cx="1159567" cy="369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平台介绍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3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34704 -0.2126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-106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8538" y="227013"/>
            <a:ext cx="14112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grpSp>
        <p:nvGrpSpPr>
          <p:cNvPr id="26" name="组合 8"/>
          <p:cNvGrpSpPr/>
          <p:nvPr/>
        </p:nvGrpSpPr>
        <p:grpSpPr bwMode="auto">
          <a:xfrm>
            <a:off x="928662" y="714362"/>
            <a:ext cx="4073525" cy="500063"/>
            <a:chOff x="4181203" y="1479950"/>
            <a:chExt cx="4074491" cy="499624"/>
          </a:xfrm>
        </p:grpSpPr>
        <p:sp>
          <p:nvSpPr>
            <p:cNvPr id="42" name="矩形 41"/>
            <p:cNvSpPr/>
            <p:nvPr/>
          </p:nvSpPr>
          <p:spPr bwMode="auto">
            <a:xfrm>
              <a:off x="4181203" y="1522775"/>
              <a:ext cx="4074491" cy="450454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3" name="椭圆 42"/>
            <p:cNvSpPr/>
            <p:nvPr/>
          </p:nvSpPr>
          <p:spPr bwMode="auto">
            <a:xfrm>
              <a:off x="4305301" y="1565376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216136" y="1479950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5318123" y="1565599"/>
              <a:ext cx="1159567" cy="369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平台介绍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85786" y="1285866"/>
            <a:ext cx="7215238" cy="1108124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lnSpc>
                <a:spcPts val="4200"/>
              </a:lnSpc>
              <a:buSzPct val="100000"/>
            </a:pPr>
            <a:r>
              <a:rPr lang="en-US" altLang="zh-CN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##################################——##############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1785918" y="2643188"/>
            <a:ext cx="6143668" cy="554090"/>
            <a:chOff x="1103731" y="2845123"/>
            <a:chExt cx="6254351" cy="554090"/>
          </a:xfrm>
        </p:grpSpPr>
        <p:sp>
          <p:nvSpPr>
            <p:cNvPr id="70" name="矩形 36"/>
            <p:cNvSpPr>
              <a:spLocks noChangeArrowheads="1"/>
            </p:cNvSpPr>
            <p:nvPr/>
          </p:nvSpPr>
          <p:spPr bwMode="auto">
            <a:xfrm>
              <a:off x="1110278" y="2845123"/>
              <a:ext cx="303024" cy="215746"/>
            </a:xfrm>
            <a:prstGeom prst="rect">
              <a:avLst/>
            </a:prstGeom>
            <a:noFill/>
            <a:ln w="25400" algn="ctr">
              <a:solidFill>
                <a:srgbClr val="BA0D09"/>
              </a:solidFill>
              <a:round/>
            </a:ln>
          </p:spPr>
          <p:txBody>
            <a:bodyPr anchor="ctr"/>
            <a:lstStyle/>
            <a:p>
              <a:pPr algn="ctr"/>
              <a:r>
                <a:rPr lang="en-US" altLang="zh-CN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矩形 37"/>
            <p:cNvSpPr>
              <a:spLocks noChangeArrowheads="1"/>
            </p:cNvSpPr>
            <p:nvPr/>
          </p:nvSpPr>
          <p:spPr bwMode="auto">
            <a:xfrm>
              <a:off x="1103731" y="3098644"/>
              <a:ext cx="1253691" cy="258924"/>
            </a:xfrm>
            <a:prstGeom prst="rect">
              <a:avLst/>
            </a:prstGeom>
            <a:solidFill>
              <a:srgbClr val="BA0D09"/>
            </a:solidFill>
            <a:ln w="44450" algn="ctr">
              <a:noFill/>
              <a:round/>
            </a:ln>
          </p:spPr>
          <p:txBody>
            <a:bodyPr anchor="ctr"/>
            <a:lstStyle/>
            <a:p>
              <a:r>
                <a:rPr lang="en-US" altLang="zh-CN" sz="1400" b="1" spc="1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######</a:t>
              </a:r>
              <a:endParaRPr lang="zh-CN" altLang="en-US" sz="1400" b="1" spc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2" name="直接连接符 39"/>
            <p:cNvCxnSpPr>
              <a:cxnSpLocks noChangeShapeType="1"/>
            </p:cNvCxnSpPr>
            <p:nvPr/>
          </p:nvCxnSpPr>
          <p:spPr bwMode="auto">
            <a:xfrm>
              <a:off x="1103731" y="3386143"/>
              <a:ext cx="6254351" cy="0"/>
            </a:xfrm>
            <a:prstGeom prst="line">
              <a:avLst/>
            </a:prstGeom>
            <a:noFill/>
            <a:ln w="19050" algn="ctr">
              <a:solidFill>
                <a:srgbClr val="C00000"/>
              </a:solidFill>
              <a:round/>
            </a:ln>
          </p:spPr>
        </p:cxnSp>
        <p:sp>
          <p:nvSpPr>
            <p:cNvPr id="73" name="矩形 41"/>
            <p:cNvSpPr>
              <a:spLocks noChangeArrowheads="1"/>
            </p:cNvSpPr>
            <p:nvPr/>
          </p:nvSpPr>
          <p:spPr bwMode="auto">
            <a:xfrm>
              <a:off x="7293284" y="2933105"/>
              <a:ext cx="64798" cy="431492"/>
            </a:xfrm>
            <a:prstGeom prst="rect">
              <a:avLst/>
            </a:prstGeom>
            <a:solidFill>
              <a:srgbClr val="BA0D09"/>
            </a:solidFill>
            <a:ln w="44450" algn="ctr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 sz="1800" b="1"/>
            </a:p>
          </p:txBody>
        </p:sp>
        <p:sp>
          <p:nvSpPr>
            <p:cNvPr id="74" name="矩形 42"/>
            <p:cNvSpPr>
              <a:spLocks noChangeArrowheads="1"/>
            </p:cNvSpPr>
            <p:nvPr/>
          </p:nvSpPr>
          <p:spPr bwMode="auto">
            <a:xfrm>
              <a:off x="2643174" y="3071816"/>
              <a:ext cx="4650110" cy="3273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ts val="2000"/>
                </a:lnSpc>
              </a:pPr>
              <a:r>
                <a:rPr lang="en-US" altLang="zh-CN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####################</a:t>
              </a:r>
              <a:endPara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785918" y="3298509"/>
            <a:ext cx="6143668" cy="554090"/>
            <a:chOff x="1103731" y="2845123"/>
            <a:chExt cx="6254351" cy="554090"/>
          </a:xfrm>
        </p:grpSpPr>
        <p:sp>
          <p:nvSpPr>
            <p:cNvPr id="77" name="矩形 36"/>
            <p:cNvSpPr>
              <a:spLocks noChangeArrowheads="1"/>
            </p:cNvSpPr>
            <p:nvPr/>
          </p:nvSpPr>
          <p:spPr bwMode="auto">
            <a:xfrm>
              <a:off x="1110278" y="2845123"/>
              <a:ext cx="303024" cy="215746"/>
            </a:xfrm>
            <a:prstGeom prst="rect">
              <a:avLst/>
            </a:prstGeom>
            <a:noFill/>
            <a:ln w="25400" algn="ctr">
              <a:solidFill>
                <a:srgbClr val="BA0D09"/>
              </a:solidFill>
              <a:round/>
            </a:ln>
          </p:spPr>
          <p:txBody>
            <a:bodyPr anchor="ctr"/>
            <a:lstStyle/>
            <a:p>
              <a:pPr algn="ctr"/>
              <a:r>
                <a:rPr lang="en-US" altLang="zh-CN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矩形 37"/>
            <p:cNvSpPr>
              <a:spLocks noChangeArrowheads="1"/>
            </p:cNvSpPr>
            <p:nvPr/>
          </p:nvSpPr>
          <p:spPr bwMode="auto">
            <a:xfrm>
              <a:off x="1103731" y="3098644"/>
              <a:ext cx="1214446" cy="258924"/>
            </a:xfrm>
            <a:prstGeom prst="rect">
              <a:avLst/>
            </a:prstGeom>
            <a:solidFill>
              <a:srgbClr val="BA0D09"/>
            </a:solidFill>
            <a:ln w="44450" algn="ctr">
              <a:noFill/>
              <a:round/>
            </a:ln>
          </p:spPr>
          <p:txBody>
            <a:bodyPr anchor="ctr"/>
            <a:lstStyle/>
            <a:p>
              <a:r>
                <a:rPr lang="en-US" altLang="zh-CN" sz="1400" b="1" spc="1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######</a:t>
              </a:r>
              <a:endParaRPr lang="zh-CN" altLang="en-US" sz="1400" b="1" spc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9" name="直接连接符 39"/>
            <p:cNvCxnSpPr>
              <a:cxnSpLocks noChangeShapeType="1"/>
            </p:cNvCxnSpPr>
            <p:nvPr/>
          </p:nvCxnSpPr>
          <p:spPr bwMode="auto">
            <a:xfrm>
              <a:off x="1103731" y="3386143"/>
              <a:ext cx="6254351" cy="0"/>
            </a:xfrm>
            <a:prstGeom prst="line">
              <a:avLst/>
            </a:prstGeom>
            <a:noFill/>
            <a:ln w="19050" algn="ctr">
              <a:solidFill>
                <a:srgbClr val="C00000"/>
              </a:solidFill>
              <a:round/>
            </a:ln>
          </p:spPr>
        </p:cxnSp>
        <p:sp>
          <p:nvSpPr>
            <p:cNvPr id="80" name="矩形 41"/>
            <p:cNvSpPr>
              <a:spLocks noChangeArrowheads="1"/>
            </p:cNvSpPr>
            <p:nvPr/>
          </p:nvSpPr>
          <p:spPr bwMode="auto">
            <a:xfrm>
              <a:off x="7293284" y="2933105"/>
              <a:ext cx="64798" cy="431492"/>
            </a:xfrm>
            <a:prstGeom prst="rect">
              <a:avLst/>
            </a:prstGeom>
            <a:solidFill>
              <a:srgbClr val="BA0D09"/>
            </a:solidFill>
            <a:ln w="44450" algn="ctr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 sz="1800" b="1"/>
            </a:p>
          </p:txBody>
        </p:sp>
        <p:sp>
          <p:nvSpPr>
            <p:cNvPr id="81" name="矩形 42"/>
            <p:cNvSpPr>
              <a:spLocks noChangeArrowheads="1"/>
            </p:cNvSpPr>
            <p:nvPr/>
          </p:nvSpPr>
          <p:spPr bwMode="auto">
            <a:xfrm>
              <a:off x="2643174" y="3071816"/>
              <a:ext cx="4650110" cy="3273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ts val="2000"/>
                </a:lnSpc>
              </a:pPr>
              <a:r>
                <a:rPr lang="en-US" altLang="zh-CN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####################</a:t>
              </a:r>
              <a:endPara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1785918" y="3941451"/>
            <a:ext cx="6143668" cy="559733"/>
            <a:chOff x="1103731" y="2845123"/>
            <a:chExt cx="6254351" cy="559733"/>
          </a:xfrm>
        </p:grpSpPr>
        <p:sp>
          <p:nvSpPr>
            <p:cNvPr id="83" name="矩形 36"/>
            <p:cNvSpPr>
              <a:spLocks noChangeArrowheads="1"/>
            </p:cNvSpPr>
            <p:nvPr/>
          </p:nvSpPr>
          <p:spPr bwMode="auto">
            <a:xfrm>
              <a:off x="1110278" y="2845123"/>
              <a:ext cx="303024" cy="215746"/>
            </a:xfrm>
            <a:prstGeom prst="rect">
              <a:avLst/>
            </a:prstGeom>
            <a:noFill/>
            <a:ln w="25400" algn="ctr">
              <a:solidFill>
                <a:srgbClr val="BA0D09"/>
              </a:solidFill>
              <a:round/>
            </a:ln>
          </p:spPr>
          <p:txBody>
            <a:bodyPr anchor="ctr"/>
            <a:lstStyle/>
            <a:p>
              <a:pPr algn="ctr"/>
              <a:r>
                <a:rPr lang="en-US" altLang="zh-CN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矩形 37"/>
            <p:cNvSpPr>
              <a:spLocks noChangeArrowheads="1"/>
            </p:cNvSpPr>
            <p:nvPr/>
          </p:nvSpPr>
          <p:spPr bwMode="auto">
            <a:xfrm>
              <a:off x="1103731" y="3098644"/>
              <a:ext cx="1214446" cy="258924"/>
            </a:xfrm>
            <a:prstGeom prst="rect">
              <a:avLst/>
            </a:prstGeom>
            <a:solidFill>
              <a:srgbClr val="BA0D09"/>
            </a:solidFill>
            <a:ln w="44450" algn="ctr">
              <a:noFill/>
              <a:round/>
            </a:ln>
          </p:spPr>
          <p:txBody>
            <a:bodyPr anchor="ctr"/>
            <a:lstStyle/>
            <a:p>
              <a:r>
                <a:rPr lang="en-US" altLang="zh-CN" sz="1400" b="1" spc="1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######</a:t>
              </a:r>
              <a:endParaRPr lang="zh-CN" altLang="en-US" sz="1400" b="1" spc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5" name="直接连接符 39"/>
            <p:cNvCxnSpPr>
              <a:cxnSpLocks noChangeShapeType="1"/>
            </p:cNvCxnSpPr>
            <p:nvPr/>
          </p:nvCxnSpPr>
          <p:spPr bwMode="auto">
            <a:xfrm>
              <a:off x="1103731" y="3386143"/>
              <a:ext cx="6254351" cy="0"/>
            </a:xfrm>
            <a:prstGeom prst="line">
              <a:avLst/>
            </a:prstGeom>
            <a:noFill/>
            <a:ln w="19050" algn="ctr">
              <a:solidFill>
                <a:srgbClr val="C00000"/>
              </a:solidFill>
              <a:round/>
            </a:ln>
          </p:spPr>
        </p:cxnSp>
        <p:sp>
          <p:nvSpPr>
            <p:cNvPr id="86" name="矩形 41"/>
            <p:cNvSpPr>
              <a:spLocks noChangeArrowheads="1"/>
            </p:cNvSpPr>
            <p:nvPr/>
          </p:nvSpPr>
          <p:spPr bwMode="auto">
            <a:xfrm>
              <a:off x="7293284" y="2933105"/>
              <a:ext cx="64798" cy="431492"/>
            </a:xfrm>
            <a:prstGeom prst="rect">
              <a:avLst/>
            </a:prstGeom>
            <a:solidFill>
              <a:srgbClr val="BA0D09"/>
            </a:solidFill>
            <a:ln w="44450" algn="ctr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 sz="1800" b="1"/>
            </a:p>
          </p:txBody>
        </p:sp>
        <p:sp>
          <p:nvSpPr>
            <p:cNvPr id="87" name="矩形 42"/>
            <p:cNvSpPr>
              <a:spLocks noChangeArrowheads="1"/>
            </p:cNvSpPr>
            <p:nvPr/>
          </p:nvSpPr>
          <p:spPr bwMode="auto">
            <a:xfrm>
              <a:off x="2643174" y="3071816"/>
              <a:ext cx="4650110" cy="3330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ts val="2000"/>
                </a:lnSpc>
              </a:pPr>
              <a:r>
                <a:rPr lang="en-US" altLang="zh-CN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####################</a:t>
              </a:r>
              <a:endPara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2" name="直接连接符 91"/>
          <p:cNvCxnSpPr/>
          <p:nvPr/>
        </p:nvCxnSpPr>
        <p:spPr>
          <a:xfrm flipV="1">
            <a:off x="1000100" y="2547938"/>
            <a:ext cx="6915175" cy="317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组合 92"/>
          <p:cNvGrpSpPr/>
          <p:nvPr/>
        </p:nvGrpSpPr>
        <p:grpSpPr>
          <a:xfrm>
            <a:off x="957237" y="2428874"/>
            <a:ext cx="685800" cy="1762474"/>
            <a:chOff x="857224" y="2500312"/>
            <a:chExt cx="685800" cy="1762474"/>
          </a:xfrm>
        </p:grpSpPr>
        <p:pic>
          <p:nvPicPr>
            <p:cNvPr id="89" name="Picture 2" descr="C:\Documents and Settings\huxiya\桌面\未标题-1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24" y="2500312"/>
              <a:ext cx="685800" cy="1762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TextBox 89"/>
            <p:cNvSpPr txBox="1"/>
            <p:nvPr/>
          </p:nvSpPr>
          <p:spPr>
            <a:xfrm>
              <a:off x="971548" y="2638425"/>
              <a:ext cx="492443" cy="14287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CN" altLang="en-US" sz="2000" b="1" spc="30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产品优势</a:t>
              </a:r>
              <a:endParaRPr lang="en-US" altLang="en-US" sz="2000" b="1" spc="3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8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8538" y="227013"/>
            <a:ext cx="14112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06" y="140048"/>
            <a:ext cx="804818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grpSp>
        <p:nvGrpSpPr>
          <p:cNvPr id="3" name="组合 8"/>
          <p:cNvGrpSpPr/>
          <p:nvPr/>
        </p:nvGrpSpPr>
        <p:grpSpPr bwMode="auto">
          <a:xfrm>
            <a:off x="928662" y="714362"/>
            <a:ext cx="4073525" cy="500063"/>
            <a:chOff x="4181203" y="1479950"/>
            <a:chExt cx="4074491" cy="499624"/>
          </a:xfrm>
        </p:grpSpPr>
        <p:sp>
          <p:nvSpPr>
            <p:cNvPr id="42" name="矩形 41"/>
            <p:cNvSpPr/>
            <p:nvPr/>
          </p:nvSpPr>
          <p:spPr bwMode="auto">
            <a:xfrm>
              <a:off x="4181203" y="1522775"/>
              <a:ext cx="4074491" cy="450454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3" name="椭圆 42"/>
            <p:cNvSpPr/>
            <p:nvPr/>
          </p:nvSpPr>
          <p:spPr bwMode="auto">
            <a:xfrm>
              <a:off x="4305301" y="1565376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216136" y="1479950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5318123" y="1565599"/>
              <a:ext cx="1159567" cy="369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平台介绍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85786" y="1285866"/>
            <a:ext cx="8072494" cy="646331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SzPct val="100000"/>
            </a:pPr>
            <a:r>
              <a:rPr lang="en-US" altLang="zh-CN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##########################</a:t>
            </a:r>
          </a:p>
        </p:txBody>
      </p:sp>
      <p:sp>
        <p:nvSpPr>
          <p:cNvPr id="49" name="椭圆 48"/>
          <p:cNvSpPr>
            <a:spLocks noChangeAspect="1" noChangeArrowheads="1"/>
          </p:cNvSpPr>
          <p:nvPr/>
        </p:nvSpPr>
        <p:spPr bwMode="auto">
          <a:xfrm>
            <a:off x="6143636" y="2357436"/>
            <a:ext cx="720000" cy="720000"/>
          </a:xfrm>
          <a:prstGeom prst="ellipse">
            <a:avLst/>
          </a:prstGeom>
          <a:solidFill>
            <a:srgbClr val="C00000"/>
          </a:solidFill>
          <a:ln w="44450" algn="ctr">
            <a:noFill/>
            <a:rou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40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0" name="椭圆 49"/>
          <p:cNvSpPr>
            <a:spLocks noChangeArrowheads="1"/>
          </p:cNvSpPr>
          <p:nvPr/>
        </p:nvSpPr>
        <p:spPr bwMode="auto">
          <a:xfrm>
            <a:off x="857224" y="2786064"/>
            <a:ext cx="576263" cy="576263"/>
          </a:xfrm>
          <a:prstGeom prst="ellipse">
            <a:avLst/>
          </a:prstGeom>
          <a:solidFill>
            <a:srgbClr val="C00000"/>
          </a:solidFill>
          <a:ln w="44450" algn="ctr">
            <a:noFill/>
            <a:rou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zh-CN" altLang="en-US" sz="28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51" name="直接连接符 50"/>
          <p:cNvCxnSpPr>
            <a:stCxn id="53" idx="5"/>
            <a:endCxn id="49" idx="2"/>
          </p:cNvCxnSpPr>
          <p:nvPr/>
        </p:nvCxnSpPr>
        <p:spPr bwMode="auto">
          <a:xfrm rot="16200000" flipH="1">
            <a:off x="4439093" y="1012893"/>
            <a:ext cx="348626" cy="306046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接连接符 51"/>
          <p:cNvCxnSpPr>
            <a:stCxn id="50" idx="5"/>
            <a:endCxn id="49" idx="2"/>
          </p:cNvCxnSpPr>
          <p:nvPr/>
        </p:nvCxnSpPr>
        <p:spPr bwMode="auto">
          <a:xfrm rot="5400000" flipH="1" flipV="1">
            <a:off x="3466115" y="600415"/>
            <a:ext cx="560499" cy="4794541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椭圆 52"/>
          <p:cNvSpPr>
            <a:spLocks noChangeArrowheads="1"/>
          </p:cNvSpPr>
          <p:nvPr/>
        </p:nvSpPr>
        <p:spPr bwMode="auto">
          <a:xfrm>
            <a:off x="2714612" y="2000246"/>
            <a:ext cx="431800" cy="431800"/>
          </a:xfrm>
          <a:prstGeom prst="ellipse">
            <a:avLst/>
          </a:prstGeom>
          <a:solidFill>
            <a:srgbClr val="C00000"/>
          </a:solidFill>
          <a:ln w="44450" algn="ctr">
            <a:noFill/>
            <a:rou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1800" b="1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18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9" name="椭圆 58"/>
          <p:cNvSpPr>
            <a:spLocks noChangeArrowheads="1"/>
          </p:cNvSpPr>
          <p:nvPr/>
        </p:nvSpPr>
        <p:spPr bwMode="auto">
          <a:xfrm>
            <a:off x="2643174" y="3786196"/>
            <a:ext cx="1008063" cy="1008063"/>
          </a:xfrm>
          <a:prstGeom prst="ellipse">
            <a:avLst/>
          </a:prstGeom>
          <a:solidFill>
            <a:srgbClr val="C00000"/>
          </a:solidFill>
          <a:ln w="44450" algn="ctr">
            <a:noFill/>
            <a:rou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zh-CN" altLang="en-US" sz="40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3" name="椭圆 62"/>
          <p:cNvSpPr>
            <a:spLocks noChangeArrowheads="1"/>
          </p:cNvSpPr>
          <p:nvPr/>
        </p:nvSpPr>
        <p:spPr bwMode="auto">
          <a:xfrm>
            <a:off x="5715008" y="3786196"/>
            <a:ext cx="431800" cy="431800"/>
          </a:xfrm>
          <a:prstGeom prst="ellipse">
            <a:avLst/>
          </a:prstGeom>
          <a:solidFill>
            <a:srgbClr val="C00000"/>
          </a:solidFill>
          <a:ln w="44450" algn="ctr">
            <a:noFill/>
            <a:rou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1800" b="1" dirty="0">
                <a:solidFill>
                  <a:schemeClr val="bg1"/>
                </a:solidFill>
                <a:latin typeface="Impact" panose="020B0806030902050204" pitchFamily="34" charset="0"/>
              </a:rPr>
              <a:t>5</a:t>
            </a:r>
            <a:endParaRPr lang="zh-CN" altLang="en-US" sz="18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64" name="直接连接符 63"/>
          <p:cNvCxnSpPr>
            <a:stCxn id="50" idx="5"/>
            <a:endCxn id="59" idx="1"/>
          </p:cNvCxnSpPr>
          <p:nvPr/>
        </p:nvCxnSpPr>
        <p:spPr bwMode="auto">
          <a:xfrm rot="16200000" flipH="1">
            <a:off x="1742004" y="2885025"/>
            <a:ext cx="655888" cy="1441707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直接连接符 66"/>
          <p:cNvCxnSpPr>
            <a:endCxn id="63" idx="2"/>
          </p:cNvCxnSpPr>
          <p:nvPr/>
        </p:nvCxnSpPr>
        <p:spPr bwMode="auto">
          <a:xfrm flipV="1">
            <a:off x="3643306" y="4002096"/>
            <a:ext cx="2071702" cy="14129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3214678" y="2071684"/>
            <a:ext cx="1643074" cy="307777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SzPct val="100000"/>
            </a:pPr>
            <a:r>
              <a:rPr lang="en-US" altLang="zh-CN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###########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858016" y="2571750"/>
            <a:ext cx="2143140" cy="307777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SzPct val="100000"/>
            </a:pPr>
            <a:r>
              <a:rPr lang="en-US" altLang="zh-CN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###############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428728" y="2928940"/>
            <a:ext cx="1857388" cy="307777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############</a:t>
            </a:r>
            <a:endParaRPr lang="zh-CN" altLang="en-US" sz="1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643306" y="4192799"/>
            <a:ext cx="1643074" cy="307777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########</a:t>
            </a:r>
            <a:endParaRPr lang="zh-CN" altLang="en-US" sz="1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143636" y="3835609"/>
            <a:ext cx="1643074" cy="307777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###########</a:t>
            </a:r>
            <a:endParaRPr lang="zh-CN" altLang="en-US" sz="1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Tm="144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49" grpId="0" animBg="1"/>
      <p:bldP spid="49" grpId="1" animBg="1"/>
      <p:bldP spid="50" grpId="0" animBg="1"/>
      <p:bldP spid="50" grpId="1" animBg="1"/>
      <p:bldP spid="53" grpId="0" animBg="1"/>
      <p:bldP spid="53" grpId="1" animBg="1"/>
      <p:bldP spid="59" grpId="0" animBg="1"/>
      <p:bldP spid="59" grpId="1" animBg="1"/>
      <p:bldP spid="63" grpId="0" animBg="1"/>
      <p:bldP spid="63" grpId="1" animBg="1"/>
      <p:bldP spid="86" grpId="1"/>
      <p:bldP spid="86" grpId="2"/>
      <p:bldP spid="88" grpId="1"/>
      <p:bldP spid="88" grpId="2"/>
      <p:bldP spid="89" grpId="0"/>
      <p:bldP spid="89" grpId="1"/>
      <p:bldP spid="91" grpId="0"/>
      <p:bldP spid="91" grpId="1"/>
      <p:bldP spid="92" grpId="0"/>
      <p:bldP spid="9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2285984" y="2000246"/>
            <a:ext cx="1285884" cy="2000264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98538" y="227013"/>
            <a:ext cx="14112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06" y="140048"/>
            <a:ext cx="804818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grpSp>
        <p:nvGrpSpPr>
          <p:cNvPr id="3" name="组合 8"/>
          <p:cNvGrpSpPr/>
          <p:nvPr/>
        </p:nvGrpSpPr>
        <p:grpSpPr bwMode="auto">
          <a:xfrm>
            <a:off x="928662" y="714362"/>
            <a:ext cx="4073525" cy="500063"/>
            <a:chOff x="4181203" y="1479950"/>
            <a:chExt cx="4074491" cy="499624"/>
          </a:xfrm>
        </p:grpSpPr>
        <p:sp>
          <p:nvSpPr>
            <p:cNvPr id="42" name="矩形 41"/>
            <p:cNvSpPr/>
            <p:nvPr/>
          </p:nvSpPr>
          <p:spPr bwMode="auto">
            <a:xfrm>
              <a:off x="4181203" y="1522775"/>
              <a:ext cx="4074491" cy="450454"/>
            </a:xfrm>
            <a:prstGeom prst="rect">
              <a:avLst/>
            </a:prstGeom>
            <a:solidFill>
              <a:srgbClr val="C00000"/>
            </a:solidFill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3" name="椭圆 42"/>
            <p:cNvSpPr/>
            <p:nvPr/>
          </p:nvSpPr>
          <p:spPr bwMode="auto">
            <a:xfrm>
              <a:off x="4305301" y="1565376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216136" y="1479950"/>
              <a:ext cx="601806" cy="4996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5318123" y="1565599"/>
              <a:ext cx="1159567" cy="369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平台介绍</a:t>
              </a:r>
            </a:p>
          </p:txBody>
        </p:sp>
      </p:grpSp>
      <p:graphicFrame>
        <p:nvGraphicFramePr>
          <p:cNvPr id="26" name="表格 25"/>
          <p:cNvGraphicFramePr>
            <a:graphicFrameLocks noGrp="1"/>
          </p:cNvGraphicFramePr>
          <p:nvPr/>
        </p:nvGraphicFramePr>
        <p:xfrm>
          <a:off x="928662" y="2011173"/>
          <a:ext cx="6827060" cy="1989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293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200" spc="300" dirty="0">
                          <a:ln w="11430"/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理财方式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200" spc="300" dirty="0">
                          <a:ln w="11430"/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名车贷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200" spc="300" dirty="0">
                          <a:ln w="11430"/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余额宝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200" spc="300" dirty="0">
                          <a:ln w="11430"/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信托产品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200" spc="300" dirty="0">
                          <a:ln w="11430"/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股票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93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年收益率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#####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#####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#####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#####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93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风险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#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#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#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#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93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流动性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#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#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#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#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93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门槛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#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低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#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#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93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专业需求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#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#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#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#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9" name="Picture 12" descr="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429006"/>
            <a:ext cx="1433830" cy="143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785786" y="1285866"/>
            <a:ext cx="7215238" cy="646331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SzPct val="100000"/>
            </a:pPr>
            <a:r>
              <a:rPr lang="en-US" altLang="zh-CN" sz="3600" b="1" spc="30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#####################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71868" y="4143386"/>
            <a:ext cx="2857520" cy="46166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SzPct val="100000"/>
            </a:pPr>
            <a:r>
              <a:rPr lang="zh-CN" altLang="en-US" sz="1600" b="1" spc="30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您的</a:t>
            </a:r>
            <a:r>
              <a:rPr lang="zh-CN" altLang="en-US" sz="2400" b="1" spc="30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最佳</a:t>
            </a:r>
            <a:r>
              <a:rPr lang="zh-CN" altLang="en-US" sz="1600" b="1" spc="30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endParaRPr lang="en-US" altLang="zh-CN" sz="1600" b="1" spc="30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Tm="6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  <p:tag name="KSO_WM_SLIDE_MODEL_TYPE" val="cove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1.1|1.2|1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|1|0.9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1|1.6|1.9|1.8|1.9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全屏显示(16:9)</PresentationFormat>
  <Paragraphs>192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方正综艺简体</vt:lpstr>
      <vt:lpstr>华文楷体</vt:lpstr>
      <vt:lpstr>微软雅黑</vt:lpstr>
      <vt:lpstr>Calibri</vt:lpstr>
      <vt:lpstr>Impact</vt:lpstr>
      <vt:lpstr>时尚中黑简体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www.rapidppt.com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锐普出品-红色3D箭头2013年商务演示PPT模板</dc:title>
  <dc:creator>锐普PPT</dc:creator>
  <dc:description>本素材由锐普原创，免费分享，版权归锐普PPT所有并受法律保护。欢迎转载，不得销售，不得修改版权信息，并请注明出处：锐普PPT论坛：www.rapidbbs.cn，锐普PPT商城：www.rapidppt.com。否则将承担法律责任。</dc:description>
  <cp:lastModifiedBy>天 下</cp:lastModifiedBy>
  <cp:revision>57</cp:revision>
  <dcterms:created xsi:type="dcterms:W3CDTF">2012-12-31T05:15:00Z</dcterms:created>
  <dcterms:modified xsi:type="dcterms:W3CDTF">2021-01-05T05:05:39Z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