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634C"/>
    <a:srgbClr val="94634C"/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633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D21644E-1531-4EB5-B33A-0B12EBEAFDF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14E098F-D972-4098-8FB3-72A87A9CF23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32B0-B605-4132-8E60-262A5A0983B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16911-F018-4C82-945F-6098418BCC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CBD4-441E-437F-AC55-D94CE2E2AFE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0132-207B-4850-AF62-C3BA60346E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41EB-34D8-4671-A368-A08B9EB884C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0FBD-1604-44A1-8C1D-E0BB44690C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615F-C4B1-4CD2-B8E7-D110725FDEC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6332-2F5B-42EA-86BA-4539285F28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6731-8D97-46FD-9E7B-F7C089A3B32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C3A-8C65-4382-92B1-A21464F19E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70960-446D-4FF3-82D8-67651BF47A5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53F10-E22D-468A-9F42-7E5B564609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9BDE-9CC0-4C0C-BBC9-23BB879D1DB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1368-5E03-4CD8-B7D8-E9E8D1AB0D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1C8D-D844-432B-A277-E50E24DF30F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66AF-DEB5-47D7-A531-E2E1A38C78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E1D3-EE31-4F4E-82BC-D005BCCBB4B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BE4E-D219-419D-A661-5396F46254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120A-2B45-4701-BAAC-C0744C7BB3E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2D41-4BB7-48A8-B1C5-B08D221A5C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DD33-0F5A-4331-B2B4-9C78061E386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2D37-3FA1-4FF2-A718-5EE2CF4AA8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832A64-9377-4BDE-9ACA-9F52D067D57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57EAB5-2336-4E6C-B38B-24F71669553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4704243.htm" TargetMode="External"/><Relationship Id="rId3" Type="http://schemas.openxmlformats.org/officeDocument/2006/relationships/image" Target="../media/image12.png"/><Relationship Id="rId7" Type="http://schemas.openxmlformats.org/officeDocument/2006/relationships/hyperlink" Target="http://baike.baidu.com/view/550129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ike.baidu.com/view/1373878.htm" TargetMode="External"/><Relationship Id="rId5" Type="http://schemas.openxmlformats.org/officeDocument/2006/relationships/hyperlink" Target="http://baike.baidu.com/view/2489.htm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3015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aike.baidu.com/view/2183.htm" TargetMode="External"/><Relationship Id="rId4" Type="http://schemas.openxmlformats.org/officeDocument/2006/relationships/hyperlink" Target="http://baike.baidu.com/view/386508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49504.htm" TargetMode="External"/><Relationship Id="rId13" Type="http://schemas.openxmlformats.org/officeDocument/2006/relationships/hyperlink" Target="http://baike.baidu.com/view/273566.htm" TargetMode="External"/><Relationship Id="rId3" Type="http://schemas.openxmlformats.org/officeDocument/2006/relationships/hyperlink" Target="http://baike.baidu.com/view/29043.htm" TargetMode="External"/><Relationship Id="rId7" Type="http://schemas.openxmlformats.org/officeDocument/2006/relationships/hyperlink" Target="http://baike.baidu.com/view/9724.htm" TargetMode="External"/><Relationship Id="rId12" Type="http://schemas.openxmlformats.org/officeDocument/2006/relationships/hyperlink" Target="http://baike.baidu.com/view/9027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ike.baidu.com/view/10504.htm" TargetMode="External"/><Relationship Id="rId11" Type="http://schemas.openxmlformats.org/officeDocument/2006/relationships/hyperlink" Target="http://baike.baidu.com/view/694446.htm" TargetMode="External"/><Relationship Id="rId5" Type="http://schemas.openxmlformats.org/officeDocument/2006/relationships/hyperlink" Target="http://baike.baidu.com/view/24954.htm" TargetMode="External"/><Relationship Id="rId15" Type="http://schemas.openxmlformats.org/officeDocument/2006/relationships/hyperlink" Target="http://baike.baidu.com/view/2489.htm" TargetMode="External"/><Relationship Id="rId10" Type="http://schemas.openxmlformats.org/officeDocument/2006/relationships/hyperlink" Target="http://baike.baidu.com/view/135258.htm" TargetMode="External"/><Relationship Id="rId4" Type="http://schemas.openxmlformats.org/officeDocument/2006/relationships/hyperlink" Target="http://baike.baidu.com/view/4410.htm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baike.baidu.com/view/83300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9724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aike.baidu.com/view/94034.htm" TargetMode="External"/><Relationship Id="rId4" Type="http://schemas.openxmlformats.org/officeDocument/2006/relationships/hyperlink" Target="http://baike.baidu.com/view/2489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baike.baidu.com/view/2489.htm" TargetMode="External"/><Relationship Id="rId7" Type="http://schemas.openxmlformats.org/officeDocument/2006/relationships/hyperlink" Target="http://baike.baidu.com/view/1405573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ike.baidu.com/view/244936.htm" TargetMode="External"/><Relationship Id="rId5" Type="http://schemas.openxmlformats.org/officeDocument/2006/relationships/hyperlink" Target="http://baike.baidu.com/view/23550.htm" TargetMode="External"/><Relationship Id="rId4" Type="http://schemas.openxmlformats.org/officeDocument/2006/relationships/hyperlink" Target="http://baike.baidu.com/view/121097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2489.htm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://baike.baidu.com/view/286689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ike.baidu.com/view/9724.htm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407763.htm" TargetMode="External"/><Relationship Id="rId3" Type="http://schemas.openxmlformats.org/officeDocument/2006/relationships/hyperlink" Target="http://baike.baidu.com/view/2489.htm" TargetMode="External"/><Relationship Id="rId7" Type="http://schemas.openxmlformats.org/officeDocument/2006/relationships/hyperlink" Target="http://baike.baidu.com/view/135258.htm" TargetMode="External"/><Relationship Id="rId12" Type="http://schemas.openxmlformats.org/officeDocument/2006/relationships/hyperlink" Target="http://baike.baidu.com/view/365879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ike.baidu.com/view/4410.htm" TargetMode="External"/><Relationship Id="rId11" Type="http://schemas.openxmlformats.org/officeDocument/2006/relationships/hyperlink" Target="http://baike.baidu.com/view/60467.htm" TargetMode="External"/><Relationship Id="rId5" Type="http://schemas.openxmlformats.org/officeDocument/2006/relationships/hyperlink" Target="http://baike.baidu.com/view/19755.htm" TargetMode="External"/><Relationship Id="rId10" Type="http://schemas.openxmlformats.org/officeDocument/2006/relationships/hyperlink" Target="http://baike.baidu.com/view/54201.htm" TargetMode="External"/><Relationship Id="rId4" Type="http://schemas.openxmlformats.org/officeDocument/2006/relationships/hyperlink" Target="http://baike.baidu.com/view/123038.htm" TargetMode="External"/><Relationship Id="rId9" Type="http://schemas.openxmlformats.org/officeDocument/2006/relationships/hyperlink" Target="http://baike.baidu.com/view/386508.ht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2741.htm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baike.baidu.com/view/4579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ike.baidu.com/view/72036.htm" TargetMode="External"/><Relationship Id="rId5" Type="http://schemas.openxmlformats.org/officeDocument/2006/relationships/hyperlink" Target="http://baike.baidu.com/view/631901.htm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6"/>
          <p:cNvSpPr txBox="1">
            <a:spLocks noChangeArrowheads="1"/>
          </p:cNvSpPr>
          <p:nvPr/>
        </p:nvSpPr>
        <p:spPr bwMode="auto">
          <a:xfrm>
            <a:off x="4511824" y="5262880"/>
            <a:ext cx="4857750" cy="10464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POWERPOINT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适用于保护环境及相关类别演示</a:t>
            </a:r>
            <a:endParaRPr lang="zh-CN" alt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583264" y="5762946"/>
            <a:ext cx="3000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1" descr="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50" y="3143250"/>
            <a:ext cx="24003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图片 10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5438" y="1571625"/>
            <a:ext cx="25781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图片 12" descr="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2225" y="3143250"/>
            <a:ext cx="24003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图片 13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2213" y="1571625"/>
            <a:ext cx="25781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图片 14" descr="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1700" y="3143250"/>
            <a:ext cx="24003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图片 17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1688" y="1571625"/>
            <a:ext cx="25781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图片 18" descr="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8475" y="3143250"/>
            <a:ext cx="24003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图片 19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8463" y="1571625"/>
            <a:ext cx="25781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5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6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7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8" name="矩形 6"/>
          <p:cNvSpPr>
            <a:spLocks noChangeArrowheads="1"/>
          </p:cNvSpPr>
          <p:nvPr/>
        </p:nvSpPr>
        <p:spPr bwMode="auto">
          <a:xfrm>
            <a:off x="1101726" y="1157367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保护环境</a:t>
            </a:r>
          </a:p>
        </p:txBody>
      </p:sp>
      <p:sp>
        <p:nvSpPr>
          <p:cNvPr id="11279" name="TextBox 20"/>
          <p:cNvSpPr txBox="1">
            <a:spLocks noChangeArrowheads="1"/>
          </p:cNvSpPr>
          <p:nvPr/>
        </p:nvSpPr>
        <p:spPr bwMode="auto">
          <a:xfrm>
            <a:off x="2595566" y="2214563"/>
            <a:ext cx="64293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衣</a:t>
            </a:r>
          </a:p>
        </p:txBody>
      </p:sp>
      <p:sp>
        <p:nvSpPr>
          <p:cNvPr id="11280" name="TextBox 21"/>
          <p:cNvSpPr txBox="1">
            <a:spLocks noChangeArrowheads="1"/>
          </p:cNvSpPr>
          <p:nvPr/>
        </p:nvSpPr>
        <p:spPr bwMode="auto">
          <a:xfrm>
            <a:off x="4667250" y="2214563"/>
            <a:ext cx="6429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食</a:t>
            </a:r>
          </a:p>
        </p:txBody>
      </p:sp>
      <p:sp>
        <p:nvSpPr>
          <p:cNvPr id="11281" name="TextBox 22"/>
          <p:cNvSpPr txBox="1">
            <a:spLocks noChangeArrowheads="1"/>
          </p:cNvSpPr>
          <p:nvPr/>
        </p:nvSpPr>
        <p:spPr bwMode="auto">
          <a:xfrm>
            <a:off x="6881816" y="2214563"/>
            <a:ext cx="64293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住</a:t>
            </a:r>
          </a:p>
        </p:txBody>
      </p:sp>
      <p:sp>
        <p:nvSpPr>
          <p:cNvPr id="11282" name="TextBox 23"/>
          <p:cNvSpPr txBox="1">
            <a:spLocks noChangeArrowheads="1"/>
          </p:cNvSpPr>
          <p:nvPr/>
        </p:nvSpPr>
        <p:spPr bwMode="auto">
          <a:xfrm>
            <a:off x="8953500" y="2214563"/>
            <a:ext cx="6429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</a:p>
        </p:txBody>
      </p:sp>
      <p:sp>
        <p:nvSpPr>
          <p:cNvPr id="11283" name="TextBox 24"/>
          <p:cNvSpPr txBox="1">
            <a:spLocks noChangeArrowheads="1"/>
          </p:cNvSpPr>
          <p:nvPr/>
        </p:nvSpPr>
        <p:spPr bwMode="auto">
          <a:xfrm>
            <a:off x="2095500" y="4143378"/>
            <a:ext cx="1714500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⑴认识衣料来源</a:t>
            </a:r>
          </a:p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⑵需求量的决定</a:t>
            </a:r>
          </a:p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⑶旧衣新穿</a:t>
            </a:r>
          </a:p>
          <a:p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4" name="TextBox 25"/>
          <p:cNvSpPr txBox="1">
            <a:spLocks noChangeArrowheads="1"/>
          </p:cNvSpPr>
          <p:nvPr/>
        </p:nvSpPr>
        <p:spPr bwMode="auto">
          <a:xfrm>
            <a:off x="3952878" y="4197353"/>
            <a:ext cx="2143125" cy="1446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）每年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地球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日吃素一天</a:t>
            </a:r>
          </a:p>
          <a:p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）少吃</a:t>
            </a:r>
          </a:p>
          <a:p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）禁食一日（体验体内环保滋味）</a:t>
            </a:r>
          </a:p>
          <a:p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）拒用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保丽龙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，自助餐店使用纸杯</a:t>
            </a:r>
          </a:p>
          <a:p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）拒绝购买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高山茶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、高冷蔬菜</a:t>
            </a:r>
          </a:p>
          <a:p>
            <a:endParaRPr lang="zh-CN" altLang="en-US"/>
          </a:p>
        </p:txBody>
      </p:sp>
      <p:sp>
        <p:nvSpPr>
          <p:cNvPr id="11285" name="TextBox 26"/>
          <p:cNvSpPr txBox="1">
            <a:spLocks noChangeArrowheads="1"/>
          </p:cNvSpPr>
          <p:nvPr/>
        </p:nvSpPr>
        <p:spPr bwMode="auto">
          <a:xfrm>
            <a:off x="6167438" y="4230691"/>
            <a:ext cx="2000250" cy="769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⑴多用二手家具</a:t>
            </a:r>
          </a:p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⑵多用植栽绿化来做居家布置</a:t>
            </a:r>
          </a:p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⑶循环使用水</a:t>
            </a:r>
          </a:p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⑷房间之电源、冷气集中使用</a:t>
            </a:r>
            <a:endParaRPr lang="zh-CN" altLang="en-US"/>
          </a:p>
        </p:txBody>
      </p:sp>
      <p:sp>
        <p:nvSpPr>
          <p:cNvPr id="11286" name="TextBox 27"/>
          <p:cNvSpPr txBox="1">
            <a:spLocks noChangeArrowheads="1"/>
          </p:cNvSpPr>
          <p:nvPr/>
        </p:nvSpPr>
        <p:spPr bwMode="auto">
          <a:xfrm>
            <a:off x="8310563" y="4133853"/>
            <a:ext cx="2000250" cy="938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⑴、走楼梯，不搭电梯</a:t>
            </a:r>
          </a:p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⑵、出门多走路、骑自行车、利用大众</a:t>
            </a:r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运输系统</a:t>
            </a:r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、少开车和骑机车。</a:t>
            </a:r>
          </a:p>
          <a:p>
            <a:endParaRPr lang="zh-CN" altLang="en-US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3075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3076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3077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1415480" y="1484784"/>
            <a:ext cx="9286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</a:p>
        </p:txBody>
      </p:sp>
      <p:sp>
        <p:nvSpPr>
          <p:cNvPr id="3079" name="矩形 22"/>
          <p:cNvSpPr>
            <a:spLocks noChangeArrowheads="1"/>
          </p:cNvSpPr>
          <p:nvPr/>
        </p:nvSpPr>
        <p:spPr bwMode="auto">
          <a:xfrm>
            <a:off x="2452691" y="2565336"/>
            <a:ext cx="7500937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世界地球日（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World Earth Day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）即每年的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日，是一项世界性的环境保护活动。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届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联合国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大会决议将每年的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日定为“世界地球日”。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该活动最初在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1970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年的美国由盖洛德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尼尔森和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丹尼斯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海斯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发起，随后影响越来越大。活动宗旨在唤起人类爱护地球、保护家园的意识，促进资源开发与环境保护的协调发展，进而改善地球的整体环境。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中国从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年代起，每年都会在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日举办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世界地球日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48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0" y="3725863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图片 36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563" y="4511675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图片 40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0" y="2214563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图片 25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563" y="2225675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图片 26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7125" y="2225675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4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5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6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7" name="矩形 6"/>
          <p:cNvSpPr>
            <a:spLocks noChangeArrowheads="1"/>
          </p:cNvSpPr>
          <p:nvPr/>
        </p:nvSpPr>
        <p:spPr bwMode="auto">
          <a:xfrm>
            <a:off x="1415480" y="1556792"/>
            <a:ext cx="9032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108" name="矩形 13"/>
          <p:cNvSpPr>
            <a:spLocks noChangeArrowheads="1"/>
          </p:cNvSpPr>
          <p:nvPr/>
        </p:nvSpPr>
        <p:spPr bwMode="auto">
          <a:xfrm>
            <a:off x="4692653" y="2487616"/>
            <a:ext cx="11080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活动起源</a:t>
            </a:r>
          </a:p>
        </p:txBody>
      </p:sp>
      <p:sp>
        <p:nvSpPr>
          <p:cNvPr id="4109" name="TextBox 27"/>
          <p:cNvSpPr txBox="1">
            <a:spLocks noChangeArrowheads="1"/>
          </p:cNvSpPr>
          <p:nvPr/>
        </p:nvSpPr>
        <p:spPr bwMode="auto">
          <a:xfrm>
            <a:off x="3952878" y="2500316"/>
            <a:ext cx="428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10" name="图片 28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563" y="3000375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图片 29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7125" y="3000375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矩形 13"/>
          <p:cNvSpPr>
            <a:spLocks noChangeArrowheads="1"/>
          </p:cNvSpPr>
          <p:nvPr/>
        </p:nvSpPr>
        <p:spPr bwMode="auto">
          <a:xfrm>
            <a:off x="4738691" y="3262316"/>
            <a:ext cx="11080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活动意义</a:t>
            </a:r>
          </a:p>
        </p:txBody>
      </p:sp>
      <p:sp>
        <p:nvSpPr>
          <p:cNvPr id="4113" name="TextBox 31"/>
          <p:cNvSpPr txBox="1">
            <a:spLocks noChangeArrowheads="1"/>
          </p:cNvSpPr>
          <p:nvPr/>
        </p:nvSpPr>
        <p:spPr bwMode="auto">
          <a:xfrm>
            <a:off x="3952878" y="3275016"/>
            <a:ext cx="428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14" name="图片 32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563" y="3736975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图片 33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7125" y="3736975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矩形 13"/>
          <p:cNvSpPr>
            <a:spLocks noChangeArrowheads="1"/>
          </p:cNvSpPr>
          <p:nvPr/>
        </p:nvSpPr>
        <p:spPr bwMode="auto">
          <a:xfrm>
            <a:off x="4738691" y="4773616"/>
            <a:ext cx="11080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活动推广</a:t>
            </a:r>
          </a:p>
        </p:txBody>
      </p:sp>
      <p:sp>
        <p:nvSpPr>
          <p:cNvPr id="4117" name="TextBox 35"/>
          <p:cNvSpPr txBox="1">
            <a:spLocks noChangeArrowheads="1"/>
          </p:cNvSpPr>
          <p:nvPr/>
        </p:nvSpPr>
        <p:spPr bwMode="auto">
          <a:xfrm>
            <a:off x="3952878" y="4011616"/>
            <a:ext cx="428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18" name="图片 37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7125" y="4511675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9" name="矩形 13"/>
          <p:cNvSpPr>
            <a:spLocks noChangeArrowheads="1"/>
          </p:cNvSpPr>
          <p:nvPr/>
        </p:nvSpPr>
        <p:spPr bwMode="auto">
          <a:xfrm>
            <a:off x="7881941" y="2487616"/>
            <a:ext cx="11080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活动影响</a:t>
            </a:r>
          </a:p>
        </p:txBody>
      </p:sp>
      <p:sp>
        <p:nvSpPr>
          <p:cNvPr id="4120" name="TextBox 39"/>
          <p:cNvSpPr txBox="1">
            <a:spLocks noChangeArrowheads="1"/>
          </p:cNvSpPr>
          <p:nvPr/>
        </p:nvSpPr>
        <p:spPr bwMode="auto">
          <a:xfrm>
            <a:off x="3952878" y="4786316"/>
            <a:ext cx="4286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1" name="图片 41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1813" y="2214563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TextBox 43"/>
          <p:cNvSpPr txBox="1">
            <a:spLocks noChangeArrowheads="1"/>
          </p:cNvSpPr>
          <p:nvPr/>
        </p:nvSpPr>
        <p:spPr bwMode="auto">
          <a:xfrm>
            <a:off x="7167566" y="2489200"/>
            <a:ext cx="42862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3" name="图片 44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0" y="2989263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图片 45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1813" y="2989263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5" name="矩形 13"/>
          <p:cNvSpPr>
            <a:spLocks noChangeArrowheads="1"/>
          </p:cNvSpPr>
          <p:nvPr/>
        </p:nvSpPr>
        <p:spPr bwMode="auto">
          <a:xfrm>
            <a:off x="7953378" y="4000500"/>
            <a:ext cx="110807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保护环境</a:t>
            </a:r>
          </a:p>
        </p:txBody>
      </p:sp>
      <p:sp>
        <p:nvSpPr>
          <p:cNvPr id="4126" name="TextBox 47"/>
          <p:cNvSpPr txBox="1">
            <a:spLocks noChangeArrowheads="1"/>
          </p:cNvSpPr>
          <p:nvPr/>
        </p:nvSpPr>
        <p:spPr bwMode="auto">
          <a:xfrm>
            <a:off x="7167566" y="3263900"/>
            <a:ext cx="42862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7" name="图片 49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1813" y="3725863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8" name="矩形 13"/>
          <p:cNvSpPr>
            <a:spLocks noChangeArrowheads="1"/>
          </p:cNvSpPr>
          <p:nvPr/>
        </p:nvSpPr>
        <p:spPr bwMode="auto">
          <a:xfrm>
            <a:off x="7953378" y="3273425"/>
            <a:ext cx="110807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环境问题</a:t>
            </a:r>
          </a:p>
        </p:txBody>
      </p:sp>
      <p:sp>
        <p:nvSpPr>
          <p:cNvPr id="4129" name="TextBox 51"/>
          <p:cNvSpPr txBox="1">
            <a:spLocks noChangeArrowheads="1"/>
          </p:cNvSpPr>
          <p:nvPr/>
        </p:nvSpPr>
        <p:spPr bwMode="auto">
          <a:xfrm>
            <a:off x="7167566" y="4000500"/>
            <a:ext cx="42862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30" name="图片 52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0" y="4500563"/>
            <a:ext cx="2286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1" name="图片 53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1813" y="4500563"/>
            <a:ext cx="104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2" name="矩形 13"/>
          <p:cNvSpPr>
            <a:spLocks noChangeArrowheads="1"/>
          </p:cNvSpPr>
          <p:nvPr/>
        </p:nvSpPr>
        <p:spPr bwMode="auto">
          <a:xfrm>
            <a:off x="7953378" y="4762500"/>
            <a:ext cx="110807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相关新闻</a:t>
            </a:r>
          </a:p>
        </p:txBody>
      </p:sp>
      <p:sp>
        <p:nvSpPr>
          <p:cNvPr id="4133" name="TextBox 55"/>
          <p:cNvSpPr txBox="1">
            <a:spLocks noChangeArrowheads="1"/>
          </p:cNvSpPr>
          <p:nvPr/>
        </p:nvSpPr>
        <p:spPr bwMode="auto">
          <a:xfrm>
            <a:off x="7167566" y="4775200"/>
            <a:ext cx="42862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34" name="矩形 56"/>
          <p:cNvSpPr>
            <a:spLocks noChangeArrowheads="1"/>
          </p:cNvSpPr>
          <p:nvPr/>
        </p:nvSpPr>
        <p:spPr bwMode="auto">
          <a:xfrm>
            <a:off x="4738691" y="4000500"/>
            <a:ext cx="110807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活动标识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6" name="矩形 6"/>
          <p:cNvSpPr>
            <a:spLocks noChangeArrowheads="1"/>
          </p:cNvSpPr>
          <p:nvPr/>
        </p:nvSpPr>
        <p:spPr bwMode="auto">
          <a:xfrm>
            <a:off x="1055440" y="1556792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活动起源</a:t>
            </a: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4157343" y="1471280"/>
            <a:ext cx="5891535" cy="170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1969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美国民主党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参议员盖洛德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尼尔森在美国各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大学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举行演讲会，筹划在次年的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日组织以反对越战为主题的校园运动，但是在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1969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西雅图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召开的筹备会议上，活动的组织者之一，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哈佛大学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法学院学生丹尼斯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海斯提出将运动定位在于全美国的，以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环境保护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为主题的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草根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运动</a:t>
            </a:r>
            <a:r>
              <a:rPr lang="en-US" altLang="zh-CN" sz="1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。</a:t>
            </a:r>
            <a:endParaRPr lang="zh-CN" altLang="en-US" dirty="0"/>
          </a:p>
        </p:txBody>
      </p:sp>
      <p:pic>
        <p:nvPicPr>
          <p:cNvPr id="5128" name="图片 11" descr="8644ebf81a4c510f0863ab726059252dd42aa537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12224" y="4365104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076676" y="3405738"/>
            <a:ext cx="5891535" cy="30931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1969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年盖洛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尼尔森提议，在全国各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大学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校园内举办环保问题讲演会，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海斯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听到这个建议后，就设想在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剑桥市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举办一次环保的演讲会。于是，他前往首都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华盛顿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去会见了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尼尔森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。年轻的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海斯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谈了自己的设想，尼尔森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喜出望外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，立即表示愿意任用海斯，甚至鼓动他暂时停止学业，专心从事环保运动。于是，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海斯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毅然办理了停学手续。不久，他就把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尼尔森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的构想扩大，办起了一个在美国各地展开的大规模的社区性活动。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他选定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1970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日（星期三）为第一个“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地球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日”。就在那年的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日，美国各地大约有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万人参加了游行示威和演讲会。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47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48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49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50" name="矩形 6"/>
          <p:cNvSpPr>
            <a:spLocks noChangeArrowheads="1"/>
          </p:cNvSpPr>
          <p:nvPr/>
        </p:nvSpPr>
        <p:spPr bwMode="auto">
          <a:xfrm>
            <a:off x="1127448" y="1556792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活动意义</a:t>
            </a: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2595563" y="3259138"/>
            <a:ext cx="7929562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是人类有史以来第一次规模宏大的群众性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环境保护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运动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作为人类现代环保运动的开端，它推动了西方国家环境法规的建立，推动了世界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环境保护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事业的发展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催化了人类现代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环境保护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运动的发展并且催生了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1972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年联合国第一次人类环境会议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成功使得在每年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日组织环保活动成为一种惯例，在美国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地球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日这个名号也随之从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春分日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移动到了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452691" y="3330578"/>
            <a:ext cx="142875" cy="1428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452691" y="3687766"/>
            <a:ext cx="142875" cy="1428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452691" y="4044953"/>
            <a:ext cx="142875" cy="1428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452691" y="4402141"/>
            <a:ext cx="142875" cy="1428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1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2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3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4" name="矩形 6"/>
          <p:cNvSpPr>
            <a:spLocks noChangeArrowheads="1"/>
          </p:cNvSpPr>
          <p:nvPr/>
        </p:nvSpPr>
        <p:spPr bwMode="auto">
          <a:xfrm>
            <a:off x="1127448" y="1556792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活动标识</a:t>
            </a:r>
          </a:p>
        </p:txBody>
      </p:sp>
      <p:sp>
        <p:nvSpPr>
          <p:cNvPr id="7175" name="矩形 13"/>
          <p:cNvSpPr>
            <a:spLocks noChangeArrowheads="1"/>
          </p:cNvSpPr>
          <p:nvPr/>
        </p:nvSpPr>
        <p:spPr bwMode="auto">
          <a:xfrm>
            <a:off x="4352928" y="4429128"/>
            <a:ext cx="4100513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世界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地球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日的标志是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白色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背景上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绿色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希腊字母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Θ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6" name="图片 10" descr="08f790529822720e75d311e97bcb0a46f21fab80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59425" y="2143125"/>
            <a:ext cx="15367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0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75" y="1643063"/>
            <a:ext cx="1828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196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197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198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199" name="矩形 6"/>
          <p:cNvSpPr>
            <a:spLocks noChangeArrowheads="1"/>
          </p:cNvSpPr>
          <p:nvPr/>
        </p:nvSpPr>
        <p:spPr bwMode="auto">
          <a:xfrm>
            <a:off x="1089025" y="1571416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活动推广</a:t>
            </a:r>
          </a:p>
        </p:txBody>
      </p:sp>
      <p:pic>
        <p:nvPicPr>
          <p:cNvPr id="8200" name="图片 10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25" y="1571625"/>
            <a:ext cx="1828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图片 11" descr="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0188" y="1643063"/>
            <a:ext cx="17399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图片 12" descr="3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0125" y="3214688"/>
            <a:ext cx="558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Box 14"/>
          <p:cNvSpPr txBox="1">
            <a:spLocks noChangeArrowheads="1"/>
          </p:cNvSpPr>
          <p:nvPr/>
        </p:nvSpPr>
        <p:spPr bwMode="auto">
          <a:xfrm>
            <a:off x="3524250" y="2500313"/>
            <a:ext cx="1214438" cy="2462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由于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环境保护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运动在世界范围内的兴起，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1990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年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第二十届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地球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日活动的组织者希望将这一美国国内的运动向世界范围扩展</a:t>
            </a:r>
            <a:endParaRPr lang="zh-CN" altLang="en-US" sz="1400"/>
          </a:p>
        </p:txBody>
      </p:sp>
      <p:sp>
        <p:nvSpPr>
          <p:cNvPr id="8204" name="TextBox 18"/>
          <p:cNvSpPr txBox="1">
            <a:spLocks noChangeArrowheads="1"/>
          </p:cNvSpPr>
          <p:nvPr/>
        </p:nvSpPr>
        <p:spPr bwMode="auto">
          <a:xfrm>
            <a:off x="8206087" y="2357441"/>
            <a:ext cx="461665" cy="2928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亚洲、非洲、美洲、欧洲</a:t>
            </a:r>
            <a:endParaRPr lang="zh-CN" altLang="en-US"/>
          </a:p>
        </p:txBody>
      </p:sp>
      <p:sp>
        <p:nvSpPr>
          <p:cNvPr id="8205" name="TextBox 19"/>
          <p:cNvSpPr txBox="1">
            <a:spLocks noChangeArrowheads="1"/>
          </p:cNvSpPr>
          <p:nvPr/>
        </p:nvSpPr>
        <p:spPr bwMode="auto">
          <a:xfrm>
            <a:off x="5953426" y="2643188"/>
            <a:ext cx="461665" cy="2214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中国、美国、英国</a:t>
            </a:r>
            <a:endParaRPr lang="zh-CN" altLang="en-US"/>
          </a:p>
        </p:txBody>
      </p:sp>
      <p:pic>
        <p:nvPicPr>
          <p:cNvPr id="8206" name="图片 21" descr="3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3250" y="3214688"/>
            <a:ext cx="558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19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20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21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22" name="矩形 6"/>
          <p:cNvSpPr>
            <a:spLocks noChangeArrowheads="1"/>
          </p:cNvSpPr>
          <p:nvPr/>
        </p:nvSpPr>
        <p:spPr bwMode="auto">
          <a:xfrm>
            <a:off x="1127448" y="1628800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活动影响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2024066" y="2711450"/>
            <a:ext cx="8143875" cy="2432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地球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日之父”丹尼斯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海斯生长在美国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华盛顿州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环境幽美的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哥伦比亚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河峡谷，他从小养成爱好大自然的个性。到了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大学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时代，他虽然读的是法律，却始终没有放弃对环境问题的关心。</a:t>
            </a:r>
          </a:p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       第一个“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地球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日”活动之后，被称为“地球日之父”的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海斯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先后到史密森尼恩研究所和伊利诺州政府任职，研究制定有关能源方面的政策。以后又得到美国当时的能源部长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施莱辛格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的赞赏，担任了由能源部经办的太阳能研究所的所长。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海斯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一直从事环保活动，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1990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年，他同朋友们一起讨论筹办纪念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地球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周年的活动。他的倡议很快得到了世界上大多数国家和联合国的支持。</a:t>
            </a:r>
            <a:r>
              <a:rPr lang="en-US" altLang="zh-CN" sz="1200" baseline="30000">
                <a:latin typeface="微软雅黑" panose="020B0503020204020204" pitchFamily="34" charset="-122"/>
                <a:ea typeface="微软雅黑" panose="020B0503020204020204" pitchFamily="34" charset="-122"/>
              </a:rPr>
              <a:t>[3]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</a:p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      鉴于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丹尼斯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·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海斯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在环保事业中所做出的重大贡献，他曾荣获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Sierra Club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、联邦野生动物协会、美国慈善协会、美国太阳能协会、远离战争组织和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Interfaith Centerfor Corporate Responsibility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的最高荣誉奖项。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丹尼斯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·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海斯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还荣获了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1978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年度，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岁以下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杰弗逊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最佳社会服务奖，还曾被形象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杂志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Look Magazine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）评为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个最具影响力的美国人之一，并被国家奥杜邦协会评为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个最杰出的环保人士之一。在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年又被著名的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时代周刊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Time Magazine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）提名为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个“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地球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英雄”之一。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1" descr="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8438" y="2571750"/>
            <a:ext cx="683895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图片 10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5903" y="2357438"/>
            <a:ext cx="10699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图片 17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4316" y="3857628"/>
            <a:ext cx="10699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5" hidden="1"/>
          <p:cNvSpPr txBox="1">
            <a:spLocks noChangeArrowheads="1"/>
          </p:cNvSpPr>
          <p:nvPr/>
        </p:nvSpPr>
        <p:spPr bwMode="auto">
          <a:xfrm>
            <a:off x="3463925" y="1954216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 hidden="1"/>
          <p:cNvSpPr>
            <a:spLocks noChangeArrowheads="1"/>
          </p:cNvSpPr>
          <p:nvPr/>
        </p:nvSpPr>
        <p:spPr bwMode="auto">
          <a:xfrm>
            <a:off x="3463928" y="3025778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7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8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9" name="矩形 6"/>
          <p:cNvSpPr>
            <a:spLocks noChangeArrowheads="1"/>
          </p:cNvSpPr>
          <p:nvPr/>
        </p:nvSpPr>
        <p:spPr bwMode="auto">
          <a:xfrm>
            <a:off x="1117601" y="1556792"/>
            <a:ext cx="16208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环境问题</a:t>
            </a:r>
          </a:p>
        </p:txBody>
      </p:sp>
      <p:pic>
        <p:nvPicPr>
          <p:cNvPr id="10250" name="图片 12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0341" y="2357438"/>
            <a:ext cx="10699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图片 13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4778" y="2357438"/>
            <a:ext cx="10699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图片 14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3" y="2357438"/>
            <a:ext cx="10699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图片 18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3" y="3857628"/>
            <a:ext cx="10699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图片 19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3191" y="3857628"/>
            <a:ext cx="10699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图片 20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9066" y="3857628"/>
            <a:ext cx="10699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图片 21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10628" y="3143253"/>
            <a:ext cx="10699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TextBox 23"/>
          <p:cNvSpPr txBox="1">
            <a:spLocks noChangeArrowheads="1"/>
          </p:cNvSpPr>
          <p:nvPr/>
        </p:nvSpPr>
        <p:spPr bwMode="auto">
          <a:xfrm>
            <a:off x="4024313" y="2857500"/>
            <a:ext cx="1143000" cy="261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全球</a:t>
            </a:r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气候变暖</a:t>
            </a:r>
            <a:endParaRPr lang="zh-CN" altLang="en-US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8" name="矩形 24"/>
          <p:cNvSpPr>
            <a:spLocks noChangeArrowheads="1"/>
          </p:cNvSpPr>
          <p:nvPr/>
        </p:nvSpPr>
        <p:spPr bwMode="auto">
          <a:xfrm>
            <a:off x="5238750" y="2714628"/>
            <a:ext cx="1030288" cy="43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     臭氧层</a:t>
            </a:r>
            <a:endParaRPr lang="en-US" altLang="zh-CN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的耗损与破坏</a:t>
            </a:r>
          </a:p>
        </p:txBody>
      </p:sp>
      <p:sp>
        <p:nvSpPr>
          <p:cNvPr id="10259" name="矩形 25"/>
          <p:cNvSpPr>
            <a:spLocks noChangeArrowheads="1"/>
          </p:cNvSpPr>
          <p:nvPr/>
        </p:nvSpPr>
        <p:spPr bwMode="auto">
          <a:xfrm>
            <a:off x="6524625" y="2784478"/>
            <a:ext cx="890588" cy="43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     生物</a:t>
            </a:r>
            <a:endParaRPr lang="en-US" altLang="zh-CN" sz="11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多样性减少</a:t>
            </a:r>
          </a:p>
        </p:txBody>
      </p:sp>
      <p:sp>
        <p:nvSpPr>
          <p:cNvPr id="10260" name="TextBox 26"/>
          <p:cNvSpPr txBox="1">
            <a:spLocks noChangeArrowheads="1"/>
          </p:cNvSpPr>
          <p:nvPr/>
        </p:nvSpPr>
        <p:spPr bwMode="auto">
          <a:xfrm>
            <a:off x="4024313" y="4356103"/>
            <a:ext cx="1143000" cy="43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危险性废物越境转移</a:t>
            </a:r>
          </a:p>
        </p:txBody>
      </p:sp>
      <p:sp>
        <p:nvSpPr>
          <p:cNvPr id="10261" name="矩形 27"/>
          <p:cNvSpPr>
            <a:spLocks noChangeArrowheads="1"/>
          </p:cNvSpPr>
          <p:nvPr/>
        </p:nvSpPr>
        <p:spPr bwMode="auto">
          <a:xfrm>
            <a:off x="5416553" y="4381500"/>
            <a:ext cx="608013" cy="261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水污染</a:t>
            </a:r>
          </a:p>
        </p:txBody>
      </p:sp>
      <p:sp>
        <p:nvSpPr>
          <p:cNvPr id="10262" name="矩形 28"/>
          <p:cNvSpPr>
            <a:spLocks noChangeArrowheads="1"/>
          </p:cNvSpPr>
          <p:nvPr/>
        </p:nvSpPr>
        <p:spPr bwMode="auto">
          <a:xfrm>
            <a:off x="6596063" y="4357691"/>
            <a:ext cx="749300" cy="261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大气污染</a:t>
            </a:r>
          </a:p>
        </p:txBody>
      </p:sp>
      <p:sp>
        <p:nvSpPr>
          <p:cNvPr id="10263" name="TextBox 29"/>
          <p:cNvSpPr txBox="1">
            <a:spLocks noChangeArrowheads="1"/>
          </p:cNvSpPr>
          <p:nvPr/>
        </p:nvSpPr>
        <p:spPr bwMode="auto">
          <a:xfrm>
            <a:off x="7881938" y="2857500"/>
            <a:ext cx="1143000" cy="261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酸雨</a:t>
            </a:r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蔓延</a:t>
            </a:r>
          </a:p>
        </p:txBody>
      </p:sp>
      <p:sp>
        <p:nvSpPr>
          <p:cNvPr id="10264" name="矩形 30"/>
          <p:cNvSpPr>
            <a:spLocks noChangeArrowheads="1"/>
          </p:cNvSpPr>
          <p:nvPr/>
        </p:nvSpPr>
        <p:spPr bwMode="auto">
          <a:xfrm>
            <a:off x="8918575" y="3643316"/>
            <a:ext cx="749300" cy="261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森林锐减</a:t>
            </a:r>
          </a:p>
        </p:txBody>
      </p:sp>
      <p:sp>
        <p:nvSpPr>
          <p:cNvPr id="10265" name="矩形 31"/>
          <p:cNvSpPr>
            <a:spLocks noChangeArrowheads="1"/>
          </p:cNvSpPr>
          <p:nvPr/>
        </p:nvSpPr>
        <p:spPr bwMode="auto">
          <a:xfrm>
            <a:off x="7640638" y="4381500"/>
            <a:ext cx="1098550" cy="261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     土地荒漠化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宽屏</PresentationFormat>
  <Paragraphs>112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364</cp:revision>
  <dcterms:created xsi:type="dcterms:W3CDTF">2013-10-30T09:04:00Z</dcterms:created>
  <dcterms:modified xsi:type="dcterms:W3CDTF">2021-01-05T05:05:52Z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