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6" r:id="rId5"/>
    <p:sldId id="268" r:id="rId6"/>
    <p:sldId id="270" r:id="rId7"/>
    <p:sldId id="273" r:id="rId8"/>
    <p:sldId id="287" r:id="rId9"/>
    <p:sldId id="289" r:id="rId10"/>
    <p:sldId id="269" r:id="rId11"/>
    <p:sldId id="267" r:id="rId12"/>
    <p:sldId id="272" r:id="rId13"/>
    <p:sldId id="274" r:id="rId14"/>
    <p:sldId id="290" r:id="rId15"/>
    <p:sldId id="278" r:id="rId16"/>
    <p:sldId id="282" r:id="rId17"/>
    <p:sldId id="291" r:id="rId18"/>
    <p:sldId id="283" r:id="rId19"/>
    <p:sldId id="284" r:id="rId20"/>
    <p:sldId id="285" r:id="rId21"/>
    <p:sldId id="292" r:id="rId22"/>
    <p:sldId id="275" r:id="rId23"/>
    <p:sldId id="277" r:id="rId24"/>
    <p:sldId id="288" r:id="rId25"/>
    <p:sldId id="25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E85"/>
    <a:srgbClr val="8AB4A4"/>
    <a:srgbClr val="775D69"/>
    <a:srgbClr val="F8C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8AB4A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5-4C8B-A546-FB2C1A3BB8E9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5-4C8B-A546-FB2C1A3BB8E9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5-4C8B-A546-FB2C1A3BB8E9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3.2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85-4C8B-A546-FB2C1A3BB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062E-6A21-49E8-83AC-5C29590BD9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EB1C-540E-4F55-BB07-59F0FA725A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9269-821B-4BBA-8E6E-EFF51BD6EA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28600" y="-673100"/>
            <a:ext cx="609600" cy="355600"/>
          </a:xfrm>
          <a:prstGeom prst="rect">
            <a:avLst/>
          </a:prstGeom>
          <a:solidFill>
            <a:srgbClr val="EB7E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65200" y="-673100"/>
            <a:ext cx="609600" cy="355600"/>
          </a:xfrm>
          <a:prstGeom prst="rect">
            <a:avLst/>
          </a:prstGeom>
          <a:solidFill>
            <a:srgbClr val="8AB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701800" y="-673100"/>
            <a:ext cx="609600" cy="355600"/>
          </a:xfrm>
          <a:prstGeom prst="rect">
            <a:avLst/>
          </a:prstGeom>
          <a:solidFill>
            <a:srgbClr val="775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38400" y="-659734"/>
            <a:ext cx="609600" cy="355600"/>
          </a:xfrm>
          <a:prstGeom prst="rect">
            <a:avLst/>
          </a:prstGeom>
          <a:solidFill>
            <a:srgbClr val="F8C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sv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59536" r="13592" b="4999"/>
          <a:stretch>
            <a:fillRect/>
          </a:stretch>
        </p:blipFill>
        <p:spPr>
          <a:xfrm>
            <a:off x="-73135" y="127112"/>
            <a:ext cx="12282553" cy="69386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1316" y="2514569"/>
            <a:ext cx="61093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唯美小清新模板</a:t>
            </a:r>
          </a:p>
        </p:txBody>
      </p:sp>
      <p:sp>
        <p:nvSpPr>
          <p:cNvPr id="6" name="矩形 5"/>
          <p:cNvSpPr/>
          <p:nvPr/>
        </p:nvSpPr>
        <p:spPr>
          <a:xfrm>
            <a:off x="2194931" y="3622565"/>
            <a:ext cx="7802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00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 pushes one to seek its fulfillment regardless of obstacles. By faith I</a:t>
            </a:r>
          </a:p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endParaRPr lang="en-US" altLang="zh-CN" sz="1000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4200295" y="1175741"/>
            <a:ext cx="37914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en-US" sz="9600" b="1" spc="150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53640" y="4328348"/>
            <a:ext cx="37540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设计师：</a:t>
            </a:r>
            <a:r>
              <a:rPr lang="en-US" altLang="zh-CN" sz="1600" b="1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1600" b="1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部门：营销部</a:t>
            </a:r>
            <a:endParaRPr lang="zh-CN" altLang="en-US" sz="1600" b="1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91840" y="3622565"/>
            <a:ext cx="5634446" cy="0"/>
          </a:xfrm>
          <a:prstGeom prst="line">
            <a:avLst/>
          </a:prstGeom>
          <a:ln w="12700">
            <a:solidFill>
              <a:srgbClr val="EB7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形 40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149" r="13592" b="70993"/>
          <a:stretch>
            <a:fillRect/>
          </a:stretch>
        </p:blipFill>
        <p:spPr>
          <a:xfrm>
            <a:off x="-12700" y="-1635672"/>
            <a:ext cx="12280900" cy="5604386"/>
          </a:xfrm>
          <a:prstGeom prst="rect">
            <a:avLst/>
          </a:prstGeom>
        </p:spPr>
      </p:pic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7418917" y="2317996"/>
            <a:ext cx="39348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335" b="1" dirty="0">
                <a:solidFill>
                  <a:srgbClr val="F8C7BD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方案一</a:t>
            </a:r>
          </a:p>
          <a:p>
            <a:pPr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7418917" y="3547882"/>
            <a:ext cx="39348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335" b="1" dirty="0">
                <a:solidFill>
                  <a:srgbClr val="F8C7BD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方案二</a:t>
            </a:r>
          </a:p>
          <a:p>
            <a:pPr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7418917" y="4748319"/>
            <a:ext cx="39348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335" b="1" dirty="0">
                <a:solidFill>
                  <a:srgbClr val="F8C7BD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方案三</a:t>
            </a:r>
          </a:p>
          <a:p>
            <a:pPr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38" name="Rectangle 12" descr="star_stareu_177855_11副本"/>
          <p:cNvSpPr>
            <a:spLocks noChangeArrowheads="1"/>
          </p:cNvSpPr>
          <p:nvPr/>
        </p:nvSpPr>
        <p:spPr bwMode="auto">
          <a:xfrm>
            <a:off x="1094814" y="1725312"/>
            <a:ext cx="4765849" cy="417868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>
              <a:solidFill>
                <a:prstClr val="black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79118" y="3452595"/>
            <a:ext cx="728133" cy="724124"/>
            <a:chOff x="6479118" y="3452595"/>
            <a:chExt cx="728133" cy="724124"/>
          </a:xfrm>
        </p:grpSpPr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6479118" y="3452595"/>
              <a:ext cx="728133" cy="724124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731692" y="3660594"/>
              <a:ext cx="227219" cy="308120"/>
              <a:chOff x="9774238" y="912813"/>
              <a:chExt cx="209551" cy="284163"/>
            </a:xfrm>
          </p:grpSpPr>
          <p:sp>
            <p:nvSpPr>
              <p:cNvPr id="43" name="Freeform 22"/>
              <p:cNvSpPr/>
              <p:nvPr/>
            </p:nvSpPr>
            <p:spPr bwMode="auto">
              <a:xfrm>
                <a:off x="9893301" y="912813"/>
                <a:ext cx="90488" cy="90488"/>
              </a:xfrm>
              <a:custGeom>
                <a:avLst/>
                <a:gdLst>
                  <a:gd name="T0" fmla="*/ 57 w 57"/>
                  <a:gd name="T1" fmla="*/ 57 h 57"/>
                  <a:gd name="T2" fmla="*/ 0 w 57"/>
                  <a:gd name="T3" fmla="*/ 0 h 57"/>
                  <a:gd name="T4" fmla="*/ 0 w 57"/>
                  <a:gd name="T5" fmla="*/ 57 h 57"/>
                  <a:gd name="T6" fmla="*/ 57 w 57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7">
                    <a:moveTo>
                      <a:pt x="57" y="57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57" y="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44" name="Freeform 23"/>
              <p:cNvSpPr/>
              <p:nvPr/>
            </p:nvSpPr>
            <p:spPr bwMode="auto">
              <a:xfrm>
                <a:off x="9774238" y="912813"/>
                <a:ext cx="209550" cy="284163"/>
              </a:xfrm>
              <a:custGeom>
                <a:avLst/>
                <a:gdLst>
                  <a:gd name="T0" fmla="*/ 75 w 132"/>
                  <a:gd name="T1" fmla="*/ 0 h 179"/>
                  <a:gd name="T2" fmla="*/ 0 w 132"/>
                  <a:gd name="T3" fmla="*/ 0 h 179"/>
                  <a:gd name="T4" fmla="*/ 0 w 132"/>
                  <a:gd name="T5" fmla="*/ 179 h 179"/>
                  <a:gd name="T6" fmla="*/ 132 w 132"/>
                  <a:gd name="T7" fmla="*/ 179 h 179"/>
                  <a:gd name="T8" fmla="*/ 132 w 132"/>
                  <a:gd name="T9" fmla="*/ 5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79">
                    <a:moveTo>
                      <a:pt x="75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132" y="179"/>
                    </a:lnTo>
                    <a:lnTo>
                      <a:pt x="132" y="57"/>
                    </a:lnTo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479118" y="4684875"/>
            <a:ext cx="728133" cy="724124"/>
            <a:chOff x="6479118" y="4684875"/>
            <a:chExt cx="728133" cy="724124"/>
          </a:xfrm>
        </p:grpSpPr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6479118" y="4684875"/>
              <a:ext cx="728133" cy="724124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690380" y="4892015"/>
              <a:ext cx="309840" cy="309840"/>
              <a:chOff x="11363326" y="-2538413"/>
              <a:chExt cx="285750" cy="285750"/>
            </a:xfrm>
          </p:grpSpPr>
          <p:sp>
            <p:nvSpPr>
              <p:cNvPr id="46" name="Oval 31"/>
              <p:cNvSpPr>
                <a:spLocks noChangeArrowheads="1"/>
              </p:cNvSpPr>
              <p:nvPr/>
            </p:nvSpPr>
            <p:spPr bwMode="auto">
              <a:xfrm>
                <a:off x="11423651" y="-2297113"/>
                <a:ext cx="150813" cy="44450"/>
              </a:xfrm>
              <a:prstGeom prst="ellips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11363326" y="-2538413"/>
                <a:ext cx="285750" cy="195263"/>
              </a:xfrm>
              <a:prstGeom prst="rect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>
                <a:off x="11401426" y="-2508250"/>
                <a:ext cx="20955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11522076" y="-2447925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>
                <a:off x="11522076" y="-2417763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>
                <a:off x="11522076" y="-238760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2" name="Line 37"/>
              <p:cNvSpPr>
                <a:spLocks noChangeShapeType="1"/>
              </p:cNvSpPr>
              <p:nvPr/>
            </p:nvSpPr>
            <p:spPr bwMode="auto">
              <a:xfrm flipV="1">
                <a:off x="11393488" y="-2409825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 flipV="1">
                <a:off x="11423651" y="-2439988"/>
                <a:ext cx="0" cy="60325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4" name="Line 39"/>
              <p:cNvSpPr>
                <a:spLocks noChangeShapeType="1"/>
              </p:cNvSpPr>
              <p:nvPr/>
            </p:nvSpPr>
            <p:spPr bwMode="auto">
              <a:xfrm flipV="1">
                <a:off x="11453813" y="-2470150"/>
                <a:ext cx="0" cy="90488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5" name="Line 40"/>
              <p:cNvSpPr>
                <a:spLocks noChangeShapeType="1"/>
              </p:cNvSpPr>
              <p:nvPr/>
            </p:nvSpPr>
            <p:spPr bwMode="auto">
              <a:xfrm flipV="1">
                <a:off x="11483976" y="-2439988"/>
                <a:ext cx="0" cy="60325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6" name="Line 41"/>
              <p:cNvSpPr>
                <a:spLocks noChangeShapeType="1"/>
              </p:cNvSpPr>
              <p:nvPr/>
            </p:nvSpPr>
            <p:spPr bwMode="auto">
              <a:xfrm flipV="1">
                <a:off x="11498263" y="-2335213"/>
                <a:ext cx="0" cy="60325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477000" y="2205495"/>
            <a:ext cx="728133" cy="724124"/>
            <a:chOff x="6477000" y="2205495"/>
            <a:chExt cx="728133" cy="724124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6477000" y="2205495"/>
              <a:ext cx="728133" cy="724124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688264" y="2428987"/>
              <a:ext cx="309840" cy="277136"/>
              <a:chOff x="7043738" y="-1533525"/>
              <a:chExt cx="285750" cy="255588"/>
            </a:xfrm>
          </p:grpSpPr>
          <p:sp>
            <p:nvSpPr>
              <p:cNvPr id="58" name="Freeform 42"/>
              <p:cNvSpPr/>
              <p:nvPr/>
            </p:nvSpPr>
            <p:spPr bwMode="auto">
              <a:xfrm>
                <a:off x="7043738" y="-1533525"/>
                <a:ext cx="285750" cy="255588"/>
              </a:xfrm>
              <a:custGeom>
                <a:avLst/>
                <a:gdLst>
                  <a:gd name="T0" fmla="*/ 76 w 76"/>
                  <a:gd name="T1" fmla="*/ 4 h 68"/>
                  <a:gd name="T2" fmla="*/ 72 w 76"/>
                  <a:gd name="T3" fmla="*/ 0 h 68"/>
                  <a:gd name="T4" fmla="*/ 4 w 76"/>
                  <a:gd name="T5" fmla="*/ 0 h 68"/>
                  <a:gd name="T6" fmla="*/ 0 w 76"/>
                  <a:gd name="T7" fmla="*/ 4 h 68"/>
                  <a:gd name="T8" fmla="*/ 0 w 76"/>
                  <a:gd name="T9" fmla="*/ 64 h 68"/>
                  <a:gd name="T10" fmla="*/ 4 w 76"/>
                  <a:gd name="T11" fmla="*/ 68 h 68"/>
                  <a:gd name="T12" fmla="*/ 72 w 76"/>
                  <a:gd name="T13" fmla="*/ 68 h 68"/>
                  <a:gd name="T14" fmla="*/ 76 w 76"/>
                  <a:gd name="T15" fmla="*/ 64 h 68"/>
                  <a:gd name="T16" fmla="*/ 76 w 76"/>
                  <a:gd name="T17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68">
                    <a:moveTo>
                      <a:pt x="76" y="4"/>
                    </a:moveTo>
                    <a:cubicBezTo>
                      <a:pt x="76" y="2"/>
                      <a:pt x="74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8"/>
                      <a:pt x="4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6" y="66"/>
                      <a:pt x="76" y="64"/>
                    </a:cubicBezTo>
                    <a:lnTo>
                      <a:pt x="76" y="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9" name="Oval 43"/>
              <p:cNvSpPr>
                <a:spLocks noChangeArrowheads="1"/>
              </p:cNvSpPr>
              <p:nvPr/>
            </p:nvSpPr>
            <p:spPr bwMode="auto">
              <a:xfrm>
                <a:off x="7089776" y="-1487488"/>
                <a:ext cx="44450" cy="44450"/>
              </a:xfrm>
              <a:prstGeom prst="ellips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60" name="Freeform 44"/>
              <p:cNvSpPr/>
              <p:nvPr/>
            </p:nvSpPr>
            <p:spPr bwMode="auto">
              <a:xfrm>
                <a:off x="7067551" y="-1435100"/>
                <a:ext cx="239713" cy="90488"/>
              </a:xfrm>
              <a:custGeom>
                <a:avLst/>
                <a:gdLst>
                  <a:gd name="T0" fmla="*/ 0 w 151"/>
                  <a:gd name="T1" fmla="*/ 57 h 57"/>
                  <a:gd name="T2" fmla="*/ 37 w 151"/>
                  <a:gd name="T3" fmla="*/ 28 h 57"/>
                  <a:gd name="T4" fmla="*/ 56 w 151"/>
                  <a:gd name="T5" fmla="*/ 47 h 57"/>
                  <a:gd name="T6" fmla="*/ 103 w 151"/>
                  <a:gd name="T7" fmla="*/ 0 h 57"/>
                  <a:gd name="T8" fmla="*/ 151 w 151"/>
                  <a:gd name="T9" fmla="*/ 4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7">
                    <a:moveTo>
                      <a:pt x="0" y="57"/>
                    </a:moveTo>
                    <a:lnTo>
                      <a:pt x="37" y="28"/>
                    </a:lnTo>
                    <a:lnTo>
                      <a:pt x="56" y="47"/>
                    </a:lnTo>
                    <a:lnTo>
                      <a:pt x="103" y="0"/>
                    </a:lnTo>
                    <a:lnTo>
                      <a:pt x="151" y="47"/>
                    </a:lnTo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 flipH="1">
                <a:off x="7202488" y="-1338263"/>
                <a:ext cx="104775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62" name="Line 46"/>
              <p:cNvSpPr>
                <a:spLocks noChangeShapeType="1"/>
              </p:cNvSpPr>
              <p:nvPr/>
            </p:nvSpPr>
            <p:spPr bwMode="auto">
              <a:xfrm flipH="1">
                <a:off x="7142163" y="-1308100"/>
                <a:ext cx="1651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</p:grpSp>
      </p:grpSp>
      <p:sp>
        <p:nvSpPr>
          <p:cNvPr id="35" name="矩形 15"/>
          <p:cNvSpPr>
            <a:spLocks noChangeArrowheads="1"/>
          </p:cNvSpPr>
          <p:nvPr/>
        </p:nvSpPr>
        <p:spPr bwMode="auto">
          <a:xfrm>
            <a:off x="5122897" y="381138"/>
            <a:ext cx="200970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dist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校园发展方案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132"/>
          <p:cNvSpPr/>
          <p:nvPr/>
        </p:nvSpPr>
        <p:spPr>
          <a:xfrm>
            <a:off x="4364517" y="840954"/>
            <a:ext cx="3469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tr-TR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</a:t>
            </a:r>
            <a:endParaRPr lang="tr-TR" sz="10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8" grpId="0" animBg="1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形 37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>
            <a:off x="-18456" y="0"/>
            <a:ext cx="12192000" cy="6887497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1337735" y="3505200"/>
            <a:ext cx="9677400" cy="694267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58434" y="1790910"/>
            <a:ext cx="1938867" cy="1938867"/>
            <a:chOff x="1858434" y="1790910"/>
            <a:chExt cx="1938867" cy="1938867"/>
          </a:xfrm>
        </p:grpSpPr>
        <p:sp>
          <p:nvSpPr>
            <p:cNvPr id="40" name="椭圆 39"/>
            <p:cNvSpPr/>
            <p:nvPr/>
          </p:nvSpPr>
          <p:spPr>
            <a:xfrm>
              <a:off x="1858434" y="1790910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954267" y="2190950"/>
              <a:ext cx="1564338" cy="1064259"/>
              <a:chOff x="1954267" y="2190950"/>
              <a:chExt cx="1564338" cy="1064259"/>
            </a:xfrm>
          </p:grpSpPr>
          <p:sp>
            <p:nvSpPr>
              <p:cNvPr id="67" name="TextBox 29"/>
              <p:cNvSpPr txBox="1"/>
              <p:nvPr/>
            </p:nvSpPr>
            <p:spPr>
              <a:xfrm>
                <a:off x="2413271" y="2190950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专业一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8" name="Rectangle 78"/>
              <p:cNvSpPr/>
              <p:nvPr/>
            </p:nvSpPr>
            <p:spPr>
              <a:xfrm>
                <a:off x="1954267" y="2401129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551768" y="1790909"/>
            <a:ext cx="1938867" cy="1938867"/>
            <a:chOff x="3551768" y="1790909"/>
            <a:chExt cx="1938867" cy="1938867"/>
          </a:xfrm>
        </p:grpSpPr>
        <p:sp>
          <p:nvSpPr>
            <p:cNvPr id="41" name="椭圆 40"/>
            <p:cNvSpPr/>
            <p:nvPr/>
          </p:nvSpPr>
          <p:spPr>
            <a:xfrm>
              <a:off x="3551768" y="1790909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614438" y="2190950"/>
              <a:ext cx="1564338" cy="1064259"/>
              <a:chOff x="1937333" y="3647217"/>
              <a:chExt cx="1564338" cy="1064259"/>
            </a:xfrm>
          </p:grpSpPr>
          <p:sp>
            <p:nvSpPr>
              <p:cNvPr id="70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专业二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1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143500" y="1790910"/>
            <a:ext cx="1938867" cy="1938867"/>
            <a:chOff x="5143500" y="1790910"/>
            <a:chExt cx="1938867" cy="1938867"/>
          </a:xfrm>
        </p:grpSpPr>
        <p:sp>
          <p:nvSpPr>
            <p:cNvPr id="63" name="椭圆 62"/>
            <p:cNvSpPr/>
            <p:nvPr/>
          </p:nvSpPr>
          <p:spPr>
            <a:xfrm>
              <a:off x="5143500" y="1790910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5286193" y="2148084"/>
              <a:ext cx="1564338" cy="1064259"/>
              <a:chOff x="1937333" y="3647217"/>
              <a:chExt cx="1564338" cy="1064259"/>
            </a:xfrm>
          </p:grpSpPr>
          <p:sp>
            <p:nvSpPr>
              <p:cNvPr id="73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专业三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4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836834" y="1790909"/>
            <a:ext cx="1938867" cy="1938867"/>
            <a:chOff x="6836834" y="1790909"/>
            <a:chExt cx="1938867" cy="1938867"/>
          </a:xfrm>
        </p:grpSpPr>
        <p:sp>
          <p:nvSpPr>
            <p:cNvPr id="64" name="椭圆 63"/>
            <p:cNvSpPr/>
            <p:nvPr/>
          </p:nvSpPr>
          <p:spPr>
            <a:xfrm>
              <a:off x="6836834" y="1790909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6955709" y="2198161"/>
              <a:ext cx="1564338" cy="1064259"/>
              <a:chOff x="1937333" y="3647217"/>
              <a:chExt cx="1564338" cy="1064259"/>
            </a:xfrm>
          </p:grpSpPr>
          <p:sp>
            <p:nvSpPr>
              <p:cNvPr id="76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专业四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7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428566" y="1834091"/>
            <a:ext cx="1938867" cy="1938867"/>
            <a:chOff x="8428566" y="1834091"/>
            <a:chExt cx="1938867" cy="1938867"/>
          </a:xfrm>
        </p:grpSpPr>
        <p:sp>
          <p:nvSpPr>
            <p:cNvPr id="65" name="椭圆 64"/>
            <p:cNvSpPr/>
            <p:nvPr/>
          </p:nvSpPr>
          <p:spPr>
            <a:xfrm>
              <a:off x="8428566" y="1834091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8604399" y="2228212"/>
              <a:ext cx="1564338" cy="1064259"/>
              <a:chOff x="1937333" y="3647217"/>
              <a:chExt cx="1564338" cy="1064259"/>
            </a:xfrm>
          </p:grpSpPr>
          <p:sp>
            <p:nvSpPr>
              <p:cNvPr id="79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专业五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0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sp>
        <p:nvSpPr>
          <p:cNvPr id="81" name="文本框 80"/>
          <p:cNvSpPr txBox="1"/>
          <p:nvPr/>
        </p:nvSpPr>
        <p:spPr>
          <a:xfrm>
            <a:off x="4291263" y="373038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学校知名专业</a:t>
            </a:r>
          </a:p>
        </p:txBody>
      </p:sp>
      <p:sp>
        <p:nvSpPr>
          <p:cNvPr id="82" name="矩形 81"/>
          <p:cNvSpPr/>
          <p:nvPr/>
        </p:nvSpPr>
        <p:spPr>
          <a:xfrm>
            <a:off x="1917701" y="1069427"/>
            <a:ext cx="8654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形 32"/>
          <p:cNvPicPr>
            <a:picLocks noChangeAspect="1"/>
          </p:cNvPicPr>
          <p:nvPr/>
        </p:nvPicPr>
        <p:blipFill rotWithShape="1">
          <a:blip r:embed="rId3"/>
          <a:srcRect l="12942" t="149" r="13592" b="70993"/>
          <a:stretch>
            <a:fillRect/>
          </a:stretch>
        </p:blipFill>
        <p:spPr>
          <a:xfrm>
            <a:off x="0" y="-1353370"/>
            <a:ext cx="12280900" cy="5604386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1250951" y="1678518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154488" y="1832505"/>
            <a:ext cx="1279525" cy="12795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6" name="Rectangle 16"/>
          <p:cNvSpPr/>
          <p:nvPr/>
        </p:nvSpPr>
        <p:spPr>
          <a:xfrm>
            <a:off x="1346133" y="2127479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24310" y="3081074"/>
            <a:ext cx="2304331" cy="369888"/>
            <a:chOff x="1124310" y="3081074"/>
            <a:chExt cx="2304331" cy="369888"/>
          </a:xfrm>
        </p:grpSpPr>
        <p:sp>
          <p:nvSpPr>
            <p:cNvPr id="65" name="矩形 64"/>
            <p:cNvSpPr/>
            <p:nvPr/>
          </p:nvSpPr>
          <p:spPr>
            <a:xfrm>
              <a:off x="1416051" y="3081074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7" name="TextBox 17"/>
            <p:cNvSpPr txBox="1"/>
            <p:nvPr/>
          </p:nvSpPr>
          <p:spPr>
            <a:xfrm>
              <a:off x="1124310" y="3143185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20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7042151" y="1673755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9945688" y="1827742"/>
            <a:ext cx="1279525" cy="12795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2" name="Rectangle 16"/>
          <p:cNvSpPr/>
          <p:nvPr/>
        </p:nvSpPr>
        <p:spPr>
          <a:xfrm>
            <a:off x="7137333" y="2122716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15510" y="3076311"/>
            <a:ext cx="2304331" cy="369888"/>
            <a:chOff x="6915510" y="3076311"/>
            <a:chExt cx="2304331" cy="369888"/>
          </a:xfrm>
        </p:grpSpPr>
        <p:sp>
          <p:nvSpPr>
            <p:cNvPr id="71" name="矩形 70"/>
            <p:cNvSpPr/>
            <p:nvPr/>
          </p:nvSpPr>
          <p:spPr>
            <a:xfrm>
              <a:off x="7207251" y="3076311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3" name="TextBox 17"/>
            <p:cNvSpPr txBox="1"/>
            <p:nvPr/>
          </p:nvSpPr>
          <p:spPr>
            <a:xfrm>
              <a:off x="6915510" y="3138422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20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1250951" y="4101792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154488" y="4255779"/>
            <a:ext cx="1279525" cy="12795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8" name="Rectangle 16"/>
          <p:cNvSpPr/>
          <p:nvPr/>
        </p:nvSpPr>
        <p:spPr>
          <a:xfrm>
            <a:off x="1346133" y="4550753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24310" y="5504348"/>
            <a:ext cx="2304331" cy="369888"/>
            <a:chOff x="1124310" y="5504348"/>
            <a:chExt cx="2304331" cy="369888"/>
          </a:xfrm>
        </p:grpSpPr>
        <p:sp>
          <p:nvSpPr>
            <p:cNvPr id="77" name="矩形 76"/>
            <p:cNvSpPr/>
            <p:nvPr/>
          </p:nvSpPr>
          <p:spPr>
            <a:xfrm>
              <a:off x="1416051" y="5504348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9" name="TextBox 17"/>
            <p:cNvSpPr txBox="1"/>
            <p:nvPr/>
          </p:nvSpPr>
          <p:spPr>
            <a:xfrm>
              <a:off x="1124310" y="5566459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20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81" name="矩形 80"/>
          <p:cNvSpPr/>
          <p:nvPr/>
        </p:nvSpPr>
        <p:spPr>
          <a:xfrm>
            <a:off x="7042151" y="4097029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9945688" y="4251016"/>
            <a:ext cx="1279525" cy="12795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4" name="Rectangle 16"/>
          <p:cNvSpPr/>
          <p:nvPr/>
        </p:nvSpPr>
        <p:spPr>
          <a:xfrm>
            <a:off x="7137333" y="4545990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15510" y="5499585"/>
            <a:ext cx="2304331" cy="369888"/>
            <a:chOff x="6915510" y="5499585"/>
            <a:chExt cx="2304331" cy="369888"/>
          </a:xfrm>
        </p:grpSpPr>
        <p:sp>
          <p:nvSpPr>
            <p:cNvPr id="83" name="矩形 82"/>
            <p:cNvSpPr/>
            <p:nvPr/>
          </p:nvSpPr>
          <p:spPr>
            <a:xfrm>
              <a:off x="7207251" y="5499585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5" name="TextBox 17"/>
            <p:cNvSpPr txBox="1"/>
            <p:nvPr/>
          </p:nvSpPr>
          <p:spPr>
            <a:xfrm>
              <a:off x="6915510" y="5561696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20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4567594" y="464702"/>
            <a:ext cx="30631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dist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校园发展方案负责人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32"/>
          <p:cNvSpPr/>
          <p:nvPr/>
        </p:nvSpPr>
        <p:spPr>
          <a:xfrm>
            <a:off x="4364517" y="840954"/>
            <a:ext cx="3469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tr-TR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</a:t>
            </a:r>
            <a:endParaRPr lang="tr-TR" sz="10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78" grpId="0" animBg="1"/>
      <p:bldP spid="81" grpId="0" animBg="1"/>
      <p:bldP spid="82" grpId="0" animBg="1"/>
      <p:bldP spid="84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形 50"/>
          <p:cNvPicPr>
            <a:picLocks noChangeAspect="1"/>
          </p:cNvPicPr>
          <p:nvPr/>
        </p:nvPicPr>
        <p:blipFill rotWithShape="1">
          <a:blip r:embed="rId3"/>
          <a:srcRect l="12942" t="149" r="13592" b="70993"/>
          <a:stretch>
            <a:fillRect/>
          </a:stretch>
        </p:blipFill>
        <p:spPr>
          <a:xfrm>
            <a:off x="-57376" y="-1441981"/>
            <a:ext cx="12280900" cy="5604386"/>
          </a:xfrm>
          <a:prstGeom prst="rect">
            <a:avLst/>
          </a:prstGeom>
        </p:spPr>
      </p:pic>
      <p:pic>
        <p:nvPicPr>
          <p:cNvPr id="57" name="图形 56" hidden="1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 flipV="1">
            <a:off x="-46972" y="-1183479"/>
            <a:ext cx="12192000" cy="6207003"/>
          </a:xfrm>
          <a:prstGeom prst="rect">
            <a:avLst/>
          </a:prstGeom>
        </p:spPr>
      </p:pic>
      <p:sp>
        <p:nvSpPr>
          <p:cNvPr id="135" name="燕尾形 6"/>
          <p:cNvSpPr/>
          <p:nvPr/>
        </p:nvSpPr>
        <p:spPr>
          <a:xfrm>
            <a:off x="2762084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136" name="燕尾形 36"/>
          <p:cNvSpPr/>
          <p:nvPr/>
        </p:nvSpPr>
        <p:spPr>
          <a:xfrm>
            <a:off x="3129842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137" name="燕尾形 37"/>
          <p:cNvSpPr/>
          <p:nvPr/>
        </p:nvSpPr>
        <p:spPr>
          <a:xfrm>
            <a:off x="5752508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138" name="燕尾形 38"/>
          <p:cNvSpPr/>
          <p:nvPr/>
        </p:nvSpPr>
        <p:spPr>
          <a:xfrm>
            <a:off x="6120266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139" name="燕尾形 39"/>
          <p:cNvSpPr/>
          <p:nvPr/>
        </p:nvSpPr>
        <p:spPr>
          <a:xfrm>
            <a:off x="8563072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140" name="燕尾形 40"/>
          <p:cNvSpPr/>
          <p:nvPr/>
        </p:nvSpPr>
        <p:spPr>
          <a:xfrm>
            <a:off x="8930830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559723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274754" y="3842424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课题调研</a:t>
            </a:r>
            <a:endParaRPr lang="zh-CN" altLang="en-US" sz="1465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3558670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4361628" y="3842424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实验验证</a:t>
            </a:r>
            <a:endParaRPr lang="zh-CN" altLang="en-US" sz="1465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6557616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195452" y="3851451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检查调解</a:t>
            </a:r>
            <a:endParaRPr lang="zh-CN" altLang="en-US" sz="1465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9556563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0271594" y="3842424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撰写论文</a:t>
            </a:r>
            <a:endParaRPr lang="zh-CN" altLang="en-US" sz="1465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03790" y="2027360"/>
            <a:ext cx="1444623" cy="1675761"/>
            <a:chOff x="4003790" y="2027360"/>
            <a:chExt cx="1444623" cy="1675761"/>
          </a:xfrm>
        </p:grpSpPr>
        <p:sp>
          <p:nvSpPr>
            <p:cNvPr id="84" name="任意多边形 30"/>
            <p:cNvSpPr/>
            <p:nvPr/>
          </p:nvSpPr>
          <p:spPr>
            <a:xfrm>
              <a:off x="4003790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149" name="组合 17"/>
            <p:cNvGrpSpPr/>
            <p:nvPr/>
          </p:nvGrpSpPr>
          <p:grpSpPr bwMode="auto">
            <a:xfrm rot="18900000">
              <a:off x="4302202" y="2733385"/>
              <a:ext cx="363148" cy="364753"/>
              <a:chOff x="5394325" y="2859088"/>
              <a:chExt cx="358775" cy="360362"/>
            </a:xfrm>
            <a:solidFill>
              <a:srgbClr val="8AB4A4"/>
            </a:solidFill>
          </p:grpSpPr>
          <p:sp>
            <p:nvSpPr>
              <p:cNvPr id="150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1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2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3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4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5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880615" y="2027360"/>
            <a:ext cx="1444623" cy="1675761"/>
            <a:chOff x="6880615" y="2027360"/>
            <a:chExt cx="1444623" cy="1675761"/>
          </a:xfrm>
        </p:grpSpPr>
        <p:sp>
          <p:nvSpPr>
            <p:cNvPr id="85" name="任意多边形 31"/>
            <p:cNvSpPr/>
            <p:nvPr/>
          </p:nvSpPr>
          <p:spPr>
            <a:xfrm>
              <a:off x="6880615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7252177" y="2756729"/>
              <a:ext cx="223136" cy="223136"/>
              <a:chOff x="5394312" y="2141343"/>
              <a:chExt cx="359165" cy="359165"/>
            </a:xfrm>
            <a:solidFill>
              <a:srgbClr val="8AB4A4"/>
            </a:solidFill>
          </p:grpSpPr>
          <p:sp>
            <p:nvSpPr>
              <p:cNvPr id="157" name="AutoShape 56"/>
              <p:cNvSpPr/>
              <p:nvPr/>
            </p:nvSpPr>
            <p:spPr bwMode="auto">
              <a:xfrm>
                <a:off x="5394312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8" name="AutoShape 57"/>
              <p:cNvSpPr/>
              <p:nvPr/>
            </p:nvSpPr>
            <p:spPr bwMode="auto">
              <a:xfrm>
                <a:off x="5641124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9" name="AutoShape 58"/>
              <p:cNvSpPr/>
              <p:nvPr/>
            </p:nvSpPr>
            <p:spPr bwMode="auto">
              <a:xfrm>
                <a:off x="5517718" y="2141343"/>
                <a:ext cx="11235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33082" y="2027360"/>
            <a:ext cx="1444623" cy="1675761"/>
            <a:chOff x="1033082" y="2027360"/>
            <a:chExt cx="1444623" cy="1675761"/>
          </a:xfrm>
        </p:grpSpPr>
        <p:sp>
          <p:nvSpPr>
            <p:cNvPr id="83" name="任意多边形 29"/>
            <p:cNvSpPr/>
            <p:nvPr/>
          </p:nvSpPr>
          <p:spPr>
            <a:xfrm>
              <a:off x="1033082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160" name="组合 162"/>
            <p:cNvGrpSpPr/>
            <p:nvPr/>
          </p:nvGrpSpPr>
          <p:grpSpPr bwMode="auto">
            <a:xfrm>
              <a:off x="1372368" y="2730074"/>
              <a:ext cx="305855" cy="304508"/>
              <a:chOff x="4675188" y="1422400"/>
              <a:chExt cx="360362" cy="358775"/>
            </a:xfrm>
            <a:solidFill>
              <a:srgbClr val="8AB4A4"/>
            </a:solidFill>
          </p:grpSpPr>
          <p:sp>
            <p:nvSpPr>
              <p:cNvPr id="161" name="AutoShape 84"/>
              <p:cNvSpPr/>
              <p:nvPr/>
            </p:nvSpPr>
            <p:spPr bwMode="auto">
              <a:xfrm>
                <a:off x="4675188" y="1422400"/>
                <a:ext cx="360362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8900"/>
                    </a:moveTo>
                    <a:cubicBezTo>
                      <a:pt x="20249" y="19643"/>
                      <a:pt x="19644" y="20249"/>
                      <a:pt x="18899" y="20249"/>
                    </a:cubicBezTo>
                    <a:lnTo>
                      <a:pt x="2699" y="20249"/>
                    </a:lnTo>
                    <a:cubicBezTo>
                      <a:pt x="1955" y="20249"/>
                      <a:pt x="1349" y="19643"/>
                      <a:pt x="1349" y="18900"/>
                    </a:cubicBezTo>
                    <a:lnTo>
                      <a:pt x="1349" y="5400"/>
                    </a:lnTo>
                    <a:cubicBezTo>
                      <a:pt x="1349" y="5027"/>
                      <a:pt x="1652" y="4725"/>
                      <a:pt x="2024" y="4725"/>
                    </a:cubicBezTo>
                    <a:lnTo>
                      <a:pt x="2699" y="4725"/>
                    </a:lnTo>
                    <a:lnTo>
                      <a:pt x="2699" y="18225"/>
                    </a:lnTo>
                    <a:cubicBezTo>
                      <a:pt x="2699" y="18598"/>
                      <a:pt x="3001" y="18900"/>
                      <a:pt x="3374" y="18900"/>
                    </a:cubicBezTo>
                    <a:cubicBezTo>
                      <a:pt x="3748" y="18900"/>
                      <a:pt x="4049" y="18598"/>
                      <a:pt x="4049" y="18225"/>
                    </a:cubicBezTo>
                    <a:lnTo>
                      <a:pt x="4049" y="2025"/>
                    </a:lnTo>
                    <a:cubicBezTo>
                      <a:pt x="4049" y="1652"/>
                      <a:pt x="4352" y="1350"/>
                      <a:pt x="4724" y="1350"/>
                    </a:cubicBezTo>
                    <a:lnTo>
                      <a:pt x="19575" y="1350"/>
                    </a:lnTo>
                    <a:cubicBezTo>
                      <a:pt x="19947" y="1350"/>
                      <a:pt x="20249" y="1652"/>
                      <a:pt x="20249" y="2025"/>
                    </a:cubicBezTo>
                    <a:cubicBezTo>
                      <a:pt x="20249" y="2025"/>
                      <a:pt x="20249" y="18900"/>
                      <a:pt x="20249" y="18900"/>
                    </a:cubicBezTo>
                    <a:close/>
                    <a:moveTo>
                      <a:pt x="19575" y="0"/>
                    </a:moveTo>
                    <a:lnTo>
                      <a:pt x="4724" y="0"/>
                    </a:lnTo>
                    <a:cubicBezTo>
                      <a:pt x="3606" y="0"/>
                      <a:pt x="2699" y="905"/>
                      <a:pt x="2699" y="2025"/>
                    </a:cubicBezTo>
                    <a:lnTo>
                      <a:pt x="2699" y="3375"/>
                    </a:lnTo>
                    <a:lnTo>
                      <a:pt x="2024" y="3375"/>
                    </a:lnTo>
                    <a:cubicBezTo>
                      <a:pt x="906" y="3375"/>
                      <a:pt x="0" y="4280"/>
                      <a:pt x="0" y="5400"/>
                    </a:cubicBezTo>
                    <a:lnTo>
                      <a:pt x="0" y="18900"/>
                    </a:lnTo>
                    <a:cubicBezTo>
                      <a:pt x="0" y="20391"/>
                      <a:pt x="1208" y="21599"/>
                      <a:pt x="2699" y="21599"/>
                    </a:cubicBezTo>
                    <a:lnTo>
                      <a:pt x="18899" y="21599"/>
                    </a:lnTo>
                    <a:cubicBezTo>
                      <a:pt x="20391" y="21599"/>
                      <a:pt x="21600" y="20391"/>
                      <a:pt x="21600" y="18900"/>
                    </a:cubicBezTo>
                    <a:lnTo>
                      <a:pt x="21600" y="2025"/>
                    </a:lnTo>
                    <a:cubicBezTo>
                      <a:pt x="21600" y="905"/>
                      <a:pt x="20693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2" name="AutoShape 85"/>
              <p:cNvSpPr/>
              <p:nvPr/>
            </p:nvSpPr>
            <p:spPr bwMode="auto">
              <a:xfrm>
                <a:off x="4889500" y="1557338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3" name="AutoShape 86"/>
              <p:cNvSpPr/>
              <p:nvPr/>
            </p:nvSpPr>
            <p:spPr bwMode="auto">
              <a:xfrm>
                <a:off x="4889500" y="1522413"/>
                <a:ext cx="100013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4" name="AutoShape 87"/>
              <p:cNvSpPr/>
              <p:nvPr/>
            </p:nvSpPr>
            <p:spPr bwMode="auto">
              <a:xfrm>
                <a:off x="4889500" y="1489075"/>
                <a:ext cx="100013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5" name="AutoShape 88"/>
              <p:cNvSpPr/>
              <p:nvPr/>
            </p:nvSpPr>
            <p:spPr bwMode="auto">
              <a:xfrm>
                <a:off x="4765675" y="1725613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6" name="AutoShape 89"/>
              <p:cNvSpPr/>
              <p:nvPr/>
            </p:nvSpPr>
            <p:spPr bwMode="auto">
              <a:xfrm>
                <a:off x="4765675" y="1692275"/>
                <a:ext cx="100013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7" name="AutoShape 90"/>
              <p:cNvSpPr/>
              <p:nvPr/>
            </p:nvSpPr>
            <p:spPr bwMode="auto">
              <a:xfrm>
                <a:off x="4765675" y="1658938"/>
                <a:ext cx="100013" cy="9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8" name="AutoShape 91"/>
              <p:cNvSpPr/>
              <p:nvPr/>
            </p:nvSpPr>
            <p:spPr bwMode="auto">
              <a:xfrm>
                <a:off x="4889500" y="1725613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9" name="AutoShape 92"/>
              <p:cNvSpPr/>
              <p:nvPr/>
            </p:nvSpPr>
            <p:spPr bwMode="auto">
              <a:xfrm>
                <a:off x="4889500" y="1692275"/>
                <a:ext cx="100013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0" name="AutoShape 93"/>
              <p:cNvSpPr/>
              <p:nvPr/>
            </p:nvSpPr>
            <p:spPr bwMode="auto">
              <a:xfrm>
                <a:off x="4889500" y="1658938"/>
                <a:ext cx="100013" cy="9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1" name="AutoShape 94"/>
              <p:cNvSpPr/>
              <p:nvPr/>
            </p:nvSpPr>
            <p:spPr bwMode="auto">
              <a:xfrm>
                <a:off x="4765675" y="1590675"/>
                <a:ext cx="223838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69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69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2" name="AutoShape 95"/>
              <p:cNvSpPr/>
              <p:nvPr/>
            </p:nvSpPr>
            <p:spPr bwMode="auto">
              <a:xfrm>
                <a:off x="4765675" y="1624013"/>
                <a:ext cx="22383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90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90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3" name="AutoShape 96"/>
              <p:cNvSpPr/>
              <p:nvPr/>
            </p:nvSpPr>
            <p:spPr bwMode="auto">
              <a:xfrm>
                <a:off x="4765675" y="1466850"/>
                <a:ext cx="100013" cy="1016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4792"/>
                    </a:moveTo>
                    <a:lnTo>
                      <a:pt x="16800" y="4792"/>
                    </a:lnTo>
                    <a:lnTo>
                      <a:pt x="16800" y="16797"/>
                    </a:lnTo>
                    <a:lnTo>
                      <a:pt x="4799" y="16797"/>
                    </a:lnTo>
                    <a:cubicBezTo>
                      <a:pt x="4799" y="16797"/>
                      <a:pt x="4799" y="4792"/>
                      <a:pt x="4799" y="4792"/>
                    </a:cubicBezTo>
                    <a:close/>
                    <a:moveTo>
                      <a:pt x="2399" y="21600"/>
                    </a:moveTo>
                    <a:lnTo>
                      <a:pt x="19199" y="21600"/>
                    </a:lnTo>
                    <a:cubicBezTo>
                      <a:pt x="20527" y="21600"/>
                      <a:pt x="21600" y="20523"/>
                      <a:pt x="21600" y="19198"/>
                    </a:cubicBezTo>
                    <a:lnTo>
                      <a:pt x="21600" y="2401"/>
                    </a:lnTo>
                    <a:cubicBezTo>
                      <a:pt x="21600" y="1076"/>
                      <a:pt x="20527" y="0"/>
                      <a:pt x="19199" y="0"/>
                    </a:cubicBezTo>
                    <a:lnTo>
                      <a:pt x="2399" y="0"/>
                    </a:lnTo>
                    <a:cubicBezTo>
                      <a:pt x="1072" y="0"/>
                      <a:pt x="0" y="1076"/>
                      <a:pt x="0" y="2401"/>
                    </a:cubicBezTo>
                    <a:lnTo>
                      <a:pt x="0" y="19198"/>
                    </a:lnTo>
                    <a:cubicBezTo>
                      <a:pt x="0" y="20523"/>
                      <a:pt x="1072" y="21600"/>
                      <a:pt x="2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851323" y="2027360"/>
            <a:ext cx="1444623" cy="1675761"/>
            <a:chOff x="9851323" y="2027360"/>
            <a:chExt cx="1444623" cy="1675761"/>
          </a:xfrm>
        </p:grpSpPr>
        <p:sp>
          <p:nvSpPr>
            <p:cNvPr id="134" name="任意多边形 32"/>
            <p:cNvSpPr/>
            <p:nvPr/>
          </p:nvSpPr>
          <p:spPr>
            <a:xfrm>
              <a:off x="9851323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74" name="AutoShape 112"/>
            <p:cNvSpPr/>
            <p:nvPr/>
          </p:nvSpPr>
          <p:spPr bwMode="auto">
            <a:xfrm>
              <a:off x="10221560" y="2707276"/>
              <a:ext cx="294812" cy="29351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8AB4A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304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/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5541522" y="4183949"/>
            <a:ext cx="136361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特色优势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形 33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 flipV="1">
            <a:off x="0" y="-34260"/>
            <a:ext cx="12801599" cy="6207003"/>
          </a:xfrm>
          <a:prstGeom prst="rect">
            <a:avLst/>
          </a:prstGeom>
        </p:spPr>
      </p:pic>
      <p:sp>
        <p:nvSpPr>
          <p:cNvPr id="73" name="TextBox 33"/>
          <p:cNvSpPr txBox="1"/>
          <p:nvPr/>
        </p:nvSpPr>
        <p:spPr>
          <a:xfrm>
            <a:off x="821397" y="5265750"/>
            <a:ext cx="10663507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1200" dirty="0">
                <a:solidFill>
                  <a:srgbClr val="737572"/>
                </a:solidFill>
                <a:latin typeface="Agency FB" panose="020F0502020204030204"/>
                <a:cs typeface="+mn-ea"/>
                <a:sym typeface="+mn-lt"/>
              </a:rPr>
              <a:t>First: What is a Fast-Fish? Alive or dead a fish is technically fast, when it is connected with an occupied ship or boat, by any medium at all controllable by the occupant or occupants,—a mast, an oar, a nine-inch cable, a telegraph wire, or a strand of cobweb, it is all the same. Likewise a fish is technically fast when it bears a waif, or any other recognized symbol of possession.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79039" y="1892144"/>
            <a:ext cx="1995580" cy="2929726"/>
            <a:chOff x="933819" y="2095035"/>
            <a:chExt cx="1995580" cy="2929726"/>
          </a:xfrm>
        </p:grpSpPr>
        <p:sp>
          <p:nvSpPr>
            <p:cNvPr id="53" name="Rectangle 80"/>
            <p:cNvSpPr/>
            <p:nvPr/>
          </p:nvSpPr>
          <p:spPr>
            <a:xfrm>
              <a:off x="933819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54" name="Rounded Rectangle 36"/>
            <p:cNvSpPr/>
            <p:nvPr/>
          </p:nvSpPr>
          <p:spPr>
            <a:xfrm>
              <a:off x="1533681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Shape 2550"/>
            <p:cNvSpPr/>
            <p:nvPr/>
          </p:nvSpPr>
          <p:spPr>
            <a:xfrm>
              <a:off x="1659961" y="2416723"/>
              <a:ext cx="542599" cy="5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79" name="TextBox 49"/>
            <p:cNvSpPr txBox="1"/>
            <p:nvPr/>
          </p:nvSpPr>
          <p:spPr>
            <a:xfrm>
              <a:off x="1216662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0" name="TextBox 51"/>
            <p:cNvSpPr txBox="1"/>
            <p:nvPr/>
          </p:nvSpPr>
          <p:spPr>
            <a:xfrm>
              <a:off x="1395191" y="336783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特色一</a:t>
              </a:r>
              <a:endParaRPr lang="en-US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1631" y="1892144"/>
            <a:ext cx="1995580" cy="2929726"/>
            <a:chOff x="3016411" y="2095035"/>
            <a:chExt cx="1995580" cy="2929726"/>
          </a:xfrm>
        </p:grpSpPr>
        <p:sp>
          <p:nvSpPr>
            <p:cNvPr id="55" name="Rectangle 38"/>
            <p:cNvSpPr/>
            <p:nvPr/>
          </p:nvSpPr>
          <p:spPr>
            <a:xfrm>
              <a:off x="3016411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56" name="Rounded Rectangle 39"/>
            <p:cNvSpPr/>
            <p:nvPr/>
          </p:nvSpPr>
          <p:spPr>
            <a:xfrm>
              <a:off x="3616274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Shape 2553"/>
            <p:cNvSpPr/>
            <p:nvPr/>
          </p:nvSpPr>
          <p:spPr>
            <a:xfrm>
              <a:off x="3738431" y="2443314"/>
              <a:ext cx="542599" cy="49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8100"/>
                  </a:moveTo>
                  <a:cubicBezTo>
                    <a:pt x="14896" y="8100"/>
                    <a:pt x="14236" y="8826"/>
                    <a:pt x="14236" y="9720"/>
                  </a:cubicBezTo>
                  <a:cubicBezTo>
                    <a:pt x="14236" y="10615"/>
                    <a:pt x="14896" y="11340"/>
                    <a:pt x="15709" y="11340"/>
                  </a:cubicBezTo>
                  <a:cubicBezTo>
                    <a:pt x="16522" y="11340"/>
                    <a:pt x="17182" y="10615"/>
                    <a:pt x="17182" y="9720"/>
                  </a:cubicBezTo>
                  <a:cubicBezTo>
                    <a:pt x="17182" y="8826"/>
                    <a:pt x="16522" y="8100"/>
                    <a:pt x="15709" y="8100"/>
                  </a:cubicBezTo>
                  <a:moveTo>
                    <a:pt x="10800" y="18360"/>
                  </a:moveTo>
                  <a:cubicBezTo>
                    <a:pt x="9864" y="18360"/>
                    <a:pt x="8922" y="18237"/>
                    <a:pt x="7998" y="17995"/>
                  </a:cubicBezTo>
                  <a:cubicBezTo>
                    <a:pt x="7923" y="17975"/>
                    <a:pt x="7846" y="17965"/>
                    <a:pt x="7770" y="17965"/>
                  </a:cubicBezTo>
                  <a:cubicBezTo>
                    <a:pt x="7646" y="17965"/>
                    <a:pt x="7522" y="17991"/>
                    <a:pt x="7406" y="18043"/>
                  </a:cubicBezTo>
                  <a:lnTo>
                    <a:pt x="3352" y="19826"/>
                  </a:lnTo>
                  <a:lnTo>
                    <a:pt x="4013" y="16735"/>
                  </a:lnTo>
                  <a:cubicBezTo>
                    <a:pt x="4098" y="16339"/>
                    <a:pt x="3972" y="15924"/>
                    <a:pt x="3689" y="15662"/>
                  </a:cubicBezTo>
                  <a:cubicBezTo>
                    <a:pt x="1944" y="14045"/>
                    <a:pt x="982" y="11934"/>
                    <a:pt x="982" y="9720"/>
                  </a:cubicBezTo>
                  <a:cubicBezTo>
                    <a:pt x="982" y="4956"/>
                    <a:pt x="5387" y="1080"/>
                    <a:pt x="10800" y="1080"/>
                  </a:cubicBezTo>
                  <a:cubicBezTo>
                    <a:pt x="16214" y="1080"/>
                    <a:pt x="20618" y="4956"/>
                    <a:pt x="20618" y="9720"/>
                  </a:cubicBezTo>
                  <a:cubicBezTo>
                    <a:pt x="20618" y="14484"/>
                    <a:pt x="16214" y="18360"/>
                    <a:pt x="10800" y="18360"/>
                  </a:cubicBezTo>
                  <a:moveTo>
                    <a:pt x="10800" y="0"/>
                  </a:moveTo>
                  <a:cubicBezTo>
                    <a:pt x="4835" y="0"/>
                    <a:pt x="0" y="4352"/>
                    <a:pt x="0" y="9720"/>
                  </a:cubicBezTo>
                  <a:cubicBezTo>
                    <a:pt x="0" y="12353"/>
                    <a:pt x="1168" y="14738"/>
                    <a:pt x="3057" y="16488"/>
                  </a:cubicBezTo>
                  <a:lnTo>
                    <a:pt x="1964" y="21600"/>
                  </a:lnTo>
                  <a:lnTo>
                    <a:pt x="7770" y="19046"/>
                  </a:lnTo>
                  <a:cubicBezTo>
                    <a:pt x="8732" y="19298"/>
                    <a:pt x="9747" y="19440"/>
                    <a:pt x="10800" y="19440"/>
                  </a:cubicBezTo>
                  <a:cubicBezTo>
                    <a:pt x="16765" y="19440"/>
                    <a:pt x="21600" y="15089"/>
                    <a:pt x="21600" y="9720"/>
                  </a:cubicBezTo>
                  <a:cubicBezTo>
                    <a:pt x="21600" y="4352"/>
                    <a:pt x="16765" y="0"/>
                    <a:pt x="10800" y="0"/>
                  </a:cubicBezTo>
                  <a:moveTo>
                    <a:pt x="10800" y="8100"/>
                  </a:moveTo>
                  <a:cubicBezTo>
                    <a:pt x="9987" y="8100"/>
                    <a:pt x="9327" y="8826"/>
                    <a:pt x="9327" y="9720"/>
                  </a:cubicBezTo>
                  <a:cubicBezTo>
                    <a:pt x="9327" y="10615"/>
                    <a:pt x="9987" y="11340"/>
                    <a:pt x="10800" y="11340"/>
                  </a:cubicBezTo>
                  <a:cubicBezTo>
                    <a:pt x="11613" y="11340"/>
                    <a:pt x="12273" y="10615"/>
                    <a:pt x="12273" y="9720"/>
                  </a:cubicBezTo>
                  <a:cubicBezTo>
                    <a:pt x="12273" y="8826"/>
                    <a:pt x="11613" y="8100"/>
                    <a:pt x="10800" y="8100"/>
                  </a:cubicBezTo>
                  <a:moveTo>
                    <a:pt x="5891" y="8100"/>
                  </a:moveTo>
                  <a:cubicBezTo>
                    <a:pt x="5078" y="8100"/>
                    <a:pt x="4418" y="8826"/>
                    <a:pt x="4418" y="9720"/>
                  </a:cubicBezTo>
                  <a:cubicBezTo>
                    <a:pt x="4418" y="10615"/>
                    <a:pt x="5078" y="11340"/>
                    <a:pt x="5891" y="11340"/>
                  </a:cubicBezTo>
                  <a:cubicBezTo>
                    <a:pt x="6704" y="11340"/>
                    <a:pt x="7364" y="10615"/>
                    <a:pt x="7364" y="9720"/>
                  </a:cubicBezTo>
                  <a:cubicBezTo>
                    <a:pt x="7364" y="8826"/>
                    <a:pt x="6704" y="8100"/>
                    <a:pt x="5891" y="8100"/>
                  </a:cubicBezTo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81" name="TextBox 52"/>
            <p:cNvSpPr txBox="1"/>
            <p:nvPr/>
          </p:nvSpPr>
          <p:spPr>
            <a:xfrm>
              <a:off x="3353580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2" name="TextBox 53"/>
            <p:cNvSpPr txBox="1"/>
            <p:nvPr/>
          </p:nvSpPr>
          <p:spPr>
            <a:xfrm>
              <a:off x="3532109" y="3367838"/>
              <a:ext cx="1107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特色二</a:t>
              </a:r>
              <a:endParaRPr lang="en-US" altLang="zh-CN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44224" y="1892144"/>
            <a:ext cx="1995580" cy="2929726"/>
            <a:chOff x="5099004" y="2095035"/>
            <a:chExt cx="1995580" cy="2929726"/>
          </a:xfrm>
        </p:grpSpPr>
        <p:sp>
          <p:nvSpPr>
            <p:cNvPr id="57" name="Rectangle 43"/>
            <p:cNvSpPr/>
            <p:nvPr/>
          </p:nvSpPr>
          <p:spPr>
            <a:xfrm>
              <a:off x="5099004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58" name="Rounded Rectangle 44"/>
            <p:cNvSpPr/>
            <p:nvPr/>
          </p:nvSpPr>
          <p:spPr>
            <a:xfrm>
              <a:off x="5698867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Shape 2616"/>
            <p:cNvSpPr/>
            <p:nvPr/>
          </p:nvSpPr>
          <p:spPr>
            <a:xfrm>
              <a:off x="5861300" y="2426100"/>
              <a:ext cx="542599" cy="49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83" name="TextBox 54"/>
            <p:cNvSpPr txBox="1"/>
            <p:nvPr/>
          </p:nvSpPr>
          <p:spPr>
            <a:xfrm>
              <a:off x="5386033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4" name="TextBox 55"/>
            <p:cNvSpPr txBox="1"/>
            <p:nvPr/>
          </p:nvSpPr>
          <p:spPr>
            <a:xfrm>
              <a:off x="5546928" y="3367838"/>
              <a:ext cx="1143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特色三</a:t>
              </a:r>
              <a:endParaRPr lang="en-US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26817" y="1892049"/>
            <a:ext cx="1995580" cy="2929726"/>
            <a:chOff x="9264190" y="2095035"/>
            <a:chExt cx="1995580" cy="2929726"/>
          </a:xfrm>
        </p:grpSpPr>
        <p:sp>
          <p:nvSpPr>
            <p:cNvPr id="71" name="Rectangle 70"/>
            <p:cNvSpPr/>
            <p:nvPr/>
          </p:nvSpPr>
          <p:spPr>
            <a:xfrm>
              <a:off x="9264190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9864052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Shape 2633"/>
            <p:cNvSpPr/>
            <p:nvPr/>
          </p:nvSpPr>
          <p:spPr>
            <a:xfrm>
              <a:off x="9957126" y="2433276"/>
              <a:ext cx="542599" cy="5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87" name="TextBox 58"/>
            <p:cNvSpPr txBox="1"/>
            <p:nvPr/>
          </p:nvSpPr>
          <p:spPr>
            <a:xfrm>
              <a:off x="9556632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8" name="TextBox 59"/>
            <p:cNvSpPr txBox="1"/>
            <p:nvPr/>
          </p:nvSpPr>
          <p:spPr>
            <a:xfrm>
              <a:off x="9735161" y="336783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特色五</a:t>
              </a:r>
              <a:endParaRPr lang="en-US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sp>
        <p:nvSpPr>
          <p:cNvPr id="35" name="矩形 15"/>
          <p:cNvSpPr>
            <a:spLocks noChangeArrowheads="1"/>
          </p:cNvSpPr>
          <p:nvPr/>
        </p:nvSpPr>
        <p:spPr bwMode="auto">
          <a:xfrm>
            <a:off x="5124476" y="641319"/>
            <a:ext cx="200970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dist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校园主要特色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132"/>
          <p:cNvSpPr/>
          <p:nvPr/>
        </p:nvSpPr>
        <p:spPr>
          <a:xfrm>
            <a:off x="4366096" y="1101135"/>
            <a:ext cx="3469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tr-TR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</a:t>
            </a:r>
            <a:endParaRPr lang="tr-TR" sz="10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形 32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 flipV="1">
            <a:off x="0" y="-534418"/>
            <a:ext cx="12192000" cy="620700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65157" y="1689450"/>
            <a:ext cx="1624141" cy="1624140"/>
            <a:chOff x="5697521" y="1581378"/>
            <a:chExt cx="1624141" cy="1624140"/>
          </a:xfrm>
          <a:solidFill>
            <a:srgbClr val="EB7E85"/>
          </a:solidFill>
        </p:grpSpPr>
        <p:sp>
          <p:nvSpPr>
            <p:cNvPr id="39" name="椭圆 38"/>
            <p:cNvSpPr/>
            <p:nvPr/>
          </p:nvSpPr>
          <p:spPr>
            <a:xfrm>
              <a:off x="5697521" y="1581378"/>
              <a:ext cx="1624141" cy="1624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1" name="Group 34"/>
            <p:cNvGrpSpPr/>
            <p:nvPr/>
          </p:nvGrpSpPr>
          <p:grpSpPr>
            <a:xfrm>
              <a:off x="6359654" y="2002345"/>
              <a:ext cx="299874" cy="782206"/>
              <a:chOff x="2323306" y="2203133"/>
              <a:chExt cx="979488" cy="2554287"/>
            </a:xfrm>
            <a:grpFill/>
          </p:grpSpPr>
          <p:sp>
            <p:nvSpPr>
              <p:cNvPr id="42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3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53087" y="2501520"/>
            <a:ext cx="1624141" cy="1624140"/>
            <a:chOff x="4753087" y="2501520"/>
            <a:chExt cx="1624141" cy="1624140"/>
          </a:xfrm>
          <a:solidFill>
            <a:srgbClr val="EB7E85"/>
          </a:solidFill>
        </p:grpSpPr>
        <p:sp>
          <p:nvSpPr>
            <p:cNvPr id="40" name="椭圆 39"/>
            <p:cNvSpPr/>
            <p:nvPr/>
          </p:nvSpPr>
          <p:spPr>
            <a:xfrm>
              <a:off x="4753087" y="2501520"/>
              <a:ext cx="1624141" cy="162414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4" name="Group 114"/>
            <p:cNvGrpSpPr/>
            <p:nvPr/>
          </p:nvGrpSpPr>
          <p:grpSpPr>
            <a:xfrm>
              <a:off x="5397874" y="2932332"/>
              <a:ext cx="334565" cy="762515"/>
              <a:chOff x="3672681" y="1899920"/>
              <a:chExt cx="1293813" cy="2947988"/>
            </a:xfrm>
            <a:grpFill/>
          </p:grpSpPr>
          <p:sp>
            <p:nvSpPr>
              <p:cNvPr id="45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6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7458443" y="1848807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50.8</a:t>
            </a:r>
            <a:r>
              <a:rPr lang="en-US" altLang="zh-CN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%</a:t>
            </a:r>
            <a:endParaRPr lang="zh-CN" altLang="en-US" b="1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84385" y="2354587"/>
            <a:ext cx="244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WE PROVIDE THE BEST SERVICES</a:t>
            </a:r>
            <a:endParaRPr lang="zh-CN" altLang="en-US" sz="1600" b="1" dirty="0">
              <a:solidFill>
                <a:srgbClr val="775D6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484385" y="2675052"/>
            <a:ext cx="33360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918060" y="3205518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50.2</a:t>
            </a:r>
            <a:r>
              <a:rPr lang="en-US" altLang="zh-CN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%</a:t>
            </a:r>
            <a:endParaRPr lang="zh-CN" altLang="en-US" b="1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287505" y="3693091"/>
            <a:ext cx="244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WE PROVIDE THE BEST SERVICES</a:t>
            </a:r>
            <a:endParaRPr lang="zh-CN" altLang="en-US" sz="1600" b="1" dirty="0">
              <a:solidFill>
                <a:srgbClr val="775D6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62124" y="3949831"/>
            <a:ext cx="297508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</a:t>
            </a:r>
          </a:p>
        </p:txBody>
      </p:sp>
      <p:sp>
        <p:nvSpPr>
          <p:cNvPr id="64" name="椭圆 63"/>
          <p:cNvSpPr/>
          <p:nvPr/>
        </p:nvSpPr>
        <p:spPr>
          <a:xfrm>
            <a:off x="527050" y="5954183"/>
            <a:ext cx="1485900" cy="1485900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5" name="等腰三角形 64"/>
          <p:cNvSpPr/>
          <p:nvPr/>
        </p:nvSpPr>
        <p:spPr>
          <a:xfrm rot="1795033">
            <a:off x="1875680" y="5579766"/>
            <a:ext cx="274539" cy="236672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6" name="等腰三角形 65"/>
          <p:cNvSpPr/>
          <p:nvPr/>
        </p:nvSpPr>
        <p:spPr>
          <a:xfrm rot="4531211">
            <a:off x="1184971" y="5353114"/>
            <a:ext cx="170059" cy="146603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902063" y="5281420"/>
            <a:ext cx="82550" cy="867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5D6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285327" y="5099692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人口比例</a:t>
            </a:r>
          </a:p>
        </p:txBody>
      </p:sp>
      <p:sp>
        <p:nvSpPr>
          <p:cNvPr id="69" name="矩形 68"/>
          <p:cNvSpPr/>
          <p:nvPr/>
        </p:nvSpPr>
        <p:spPr>
          <a:xfrm>
            <a:off x="3029646" y="5715110"/>
            <a:ext cx="8654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/>
      <p:bldP spid="59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/>
          <a:srcRect l="12942" t="149" r="13592" b="70993"/>
          <a:stretch>
            <a:fillRect/>
          </a:stretch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/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5451112" y="4215119"/>
            <a:ext cx="136960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校园风景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8044" y="1191364"/>
            <a:ext cx="8025622" cy="45562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91568" y="2076450"/>
            <a:ext cx="1551062" cy="1244599"/>
            <a:chOff x="2691568" y="2076450"/>
            <a:chExt cx="1551062" cy="1244599"/>
          </a:xfrm>
        </p:grpSpPr>
        <p:sp>
          <p:nvSpPr>
            <p:cNvPr id="34" name="椭圆 33"/>
            <p:cNvSpPr/>
            <p:nvPr/>
          </p:nvSpPr>
          <p:spPr>
            <a:xfrm>
              <a:off x="2844800" y="2076450"/>
              <a:ext cx="1244599" cy="1244599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691568" y="2388812"/>
              <a:ext cx="1551062" cy="618118"/>
              <a:chOff x="2767212" y="2546478"/>
              <a:chExt cx="1551062" cy="618118"/>
            </a:xfrm>
          </p:grpSpPr>
          <p:sp>
            <p:nvSpPr>
              <p:cNvPr id="50" name="TextBox 29"/>
              <p:cNvSpPr txBox="1"/>
              <p:nvPr/>
            </p:nvSpPr>
            <p:spPr>
              <a:xfrm>
                <a:off x="2988745" y="2546478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景点一</a:t>
                </a:r>
                <a:endParaRPr lang="tr-TR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Rectangle 78"/>
              <p:cNvSpPr/>
              <p:nvPr/>
            </p:nvSpPr>
            <p:spPr>
              <a:xfrm>
                <a:off x="2767212" y="2851690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50770" y="1497013"/>
            <a:ext cx="1303763" cy="1046162"/>
            <a:chOff x="4650770" y="1497013"/>
            <a:chExt cx="1303763" cy="1046162"/>
          </a:xfrm>
        </p:grpSpPr>
        <p:sp>
          <p:nvSpPr>
            <p:cNvPr id="53" name="椭圆 52"/>
            <p:cNvSpPr/>
            <p:nvPr/>
          </p:nvSpPr>
          <p:spPr>
            <a:xfrm>
              <a:off x="4779571" y="1497013"/>
              <a:ext cx="1046162" cy="1046162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50770" y="1745817"/>
              <a:ext cx="1303763" cy="533321"/>
              <a:chOff x="2767212" y="2530114"/>
              <a:chExt cx="1551062" cy="634482"/>
            </a:xfrm>
          </p:grpSpPr>
          <p:sp>
            <p:nvSpPr>
              <p:cNvPr id="55" name="TextBox 29"/>
              <p:cNvSpPr txBox="1"/>
              <p:nvPr/>
            </p:nvSpPr>
            <p:spPr>
              <a:xfrm>
                <a:off x="2883660" y="2530114"/>
                <a:ext cx="1318162" cy="54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景点二</a:t>
                </a:r>
                <a:endParaRPr lang="tr-TR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6" name="Rectangle 78"/>
              <p:cNvSpPr/>
              <p:nvPr/>
            </p:nvSpPr>
            <p:spPr>
              <a:xfrm>
                <a:off x="2767212" y="2851690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951820" y="1827656"/>
            <a:ext cx="1482909" cy="1179273"/>
            <a:chOff x="6951820" y="2000112"/>
            <a:chExt cx="1266050" cy="1006817"/>
          </a:xfrm>
        </p:grpSpPr>
        <p:sp>
          <p:nvSpPr>
            <p:cNvPr id="70" name="椭圆 69"/>
            <p:cNvSpPr/>
            <p:nvPr/>
          </p:nvSpPr>
          <p:spPr>
            <a:xfrm>
              <a:off x="7073429" y="2000112"/>
              <a:ext cx="1006817" cy="100681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6951820" y="2149328"/>
              <a:ext cx="1266050" cy="498381"/>
              <a:chOff x="2770113" y="2418575"/>
              <a:chExt cx="1565055" cy="616086"/>
            </a:xfrm>
          </p:grpSpPr>
          <p:sp>
            <p:nvSpPr>
              <p:cNvPr id="72" name="TextBox 29"/>
              <p:cNvSpPr txBox="1"/>
              <p:nvPr/>
            </p:nvSpPr>
            <p:spPr>
              <a:xfrm>
                <a:off x="2965494" y="2418575"/>
                <a:ext cx="1369674" cy="570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景点三</a:t>
                </a:r>
                <a:endParaRPr lang="tr-TR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3" name="Rectangle 78"/>
              <p:cNvSpPr/>
              <p:nvPr/>
            </p:nvSpPr>
            <p:spPr>
              <a:xfrm>
                <a:off x="2770113" y="2721755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981126" y="3934571"/>
            <a:ext cx="1551062" cy="1244599"/>
            <a:chOff x="7981126" y="3934571"/>
            <a:chExt cx="1551062" cy="1244599"/>
          </a:xfrm>
        </p:grpSpPr>
        <p:sp>
          <p:nvSpPr>
            <p:cNvPr id="75" name="椭圆 74"/>
            <p:cNvSpPr/>
            <p:nvPr/>
          </p:nvSpPr>
          <p:spPr>
            <a:xfrm>
              <a:off x="8134358" y="3934571"/>
              <a:ext cx="1244599" cy="1244599"/>
            </a:xfrm>
            <a:prstGeom prst="ellipse">
              <a:avLst/>
            </a:prstGeom>
            <a:solidFill>
              <a:srgbClr val="EB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81126" y="4238026"/>
              <a:ext cx="1551062" cy="627025"/>
              <a:chOff x="2767212" y="2537571"/>
              <a:chExt cx="1551062" cy="627025"/>
            </a:xfrm>
          </p:grpSpPr>
          <p:sp>
            <p:nvSpPr>
              <p:cNvPr id="77" name="TextBox 29"/>
              <p:cNvSpPr txBox="1"/>
              <p:nvPr/>
            </p:nvSpPr>
            <p:spPr>
              <a:xfrm>
                <a:off x="2988745" y="2537571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景点四</a:t>
                </a:r>
                <a:endParaRPr lang="tr-TR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8" name="Rectangle 78"/>
              <p:cNvSpPr/>
              <p:nvPr/>
            </p:nvSpPr>
            <p:spPr>
              <a:xfrm>
                <a:off x="2767212" y="2851690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1026454" y="517313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校园景点图</a:t>
            </a:r>
          </a:p>
        </p:txBody>
      </p:sp>
      <p:sp>
        <p:nvSpPr>
          <p:cNvPr id="80" name="矩形 79"/>
          <p:cNvSpPr/>
          <p:nvPr/>
        </p:nvSpPr>
        <p:spPr>
          <a:xfrm>
            <a:off x="1026454" y="5787066"/>
            <a:ext cx="1084804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  <p:pic>
        <p:nvPicPr>
          <p:cNvPr id="38" name="图形 37" hidden="1"/>
          <p:cNvPicPr>
            <a:picLocks noChangeAspect="1"/>
          </p:cNvPicPr>
          <p:nvPr/>
        </p:nvPicPr>
        <p:blipFill rotWithShape="1">
          <a:blip r:embed="rId4"/>
          <a:srcRect l="12942" t="149" r="13592" b="70993"/>
          <a:stretch>
            <a:fillRect/>
          </a:stretch>
        </p:blipFill>
        <p:spPr>
          <a:xfrm>
            <a:off x="0" y="-1366360"/>
            <a:ext cx="12280900" cy="5604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形 32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>
            <a:off x="0" y="85724"/>
            <a:ext cx="12189984" cy="688749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39917" y="1748988"/>
            <a:ext cx="3384891" cy="1942151"/>
            <a:chOff x="8039917" y="1748988"/>
            <a:chExt cx="3384891" cy="1942151"/>
          </a:xfrm>
          <a:solidFill>
            <a:srgbClr val="8AB4A4"/>
          </a:solidFill>
        </p:grpSpPr>
        <p:sp>
          <p:nvSpPr>
            <p:cNvPr id="106" name="Rectangle 25"/>
            <p:cNvSpPr/>
            <p:nvPr/>
          </p:nvSpPr>
          <p:spPr>
            <a:xfrm>
              <a:off x="8039917" y="1748988"/>
              <a:ext cx="3384891" cy="1942151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09" name="TextBox 34"/>
            <p:cNvSpPr txBox="1"/>
            <p:nvPr/>
          </p:nvSpPr>
          <p:spPr>
            <a:xfrm>
              <a:off x="8357687" y="2469675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SALES AMAGER</a:t>
              </a:r>
            </a:p>
          </p:txBody>
        </p:sp>
        <p:sp>
          <p:nvSpPr>
            <p:cNvPr id="110" name="TextBox 36"/>
            <p:cNvSpPr txBox="1"/>
            <p:nvPr/>
          </p:nvSpPr>
          <p:spPr>
            <a:xfrm>
              <a:off x="8301247" y="2727103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11" name="TextBox 44"/>
            <p:cNvSpPr txBox="1"/>
            <p:nvPr/>
          </p:nvSpPr>
          <p:spPr>
            <a:xfrm>
              <a:off x="8357687" y="1951364"/>
              <a:ext cx="107914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Jane Doe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11903" y="1745205"/>
            <a:ext cx="3384891" cy="1944216"/>
            <a:chOff x="2711903" y="1745205"/>
            <a:chExt cx="3384891" cy="1944216"/>
          </a:xfrm>
          <a:solidFill>
            <a:srgbClr val="EB7E85"/>
          </a:solidFill>
        </p:grpSpPr>
        <p:sp>
          <p:nvSpPr>
            <p:cNvPr id="105" name="Rectangle 1"/>
            <p:cNvSpPr/>
            <p:nvPr/>
          </p:nvSpPr>
          <p:spPr>
            <a:xfrm>
              <a:off x="2711903" y="1745205"/>
              <a:ext cx="3384891" cy="194421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12" name="TextBox 45"/>
            <p:cNvSpPr txBox="1"/>
            <p:nvPr/>
          </p:nvSpPr>
          <p:spPr>
            <a:xfrm>
              <a:off x="3025457" y="2469675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CEO &amp; FOUNDER</a:t>
              </a:r>
            </a:p>
          </p:txBody>
        </p:sp>
        <p:sp>
          <p:nvSpPr>
            <p:cNvPr id="113" name="TextBox 46"/>
            <p:cNvSpPr txBox="1"/>
            <p:nvPr/>
          </p:nvSpPr>
          <p:spPr>
            <a:xfrm>
              <a:off x="2969017" y="2727103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14" name="TextBox 47"/>
            <p:cNvSpPr txBox="1"/>
            <p:nvPr/>
          </p:nvSpPr>
          <p:spPr>
            <a:xfrm>
              <a:off x="3025457" y="1951364"/>
              <a:ext cx="1082348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John Doe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5970" y="3691139"/>
            <a:ext cx="3384891" cy="1944216"/>
            <a:chOff x="765970" y="3691139"/>
            <a:chExt cx="3384891" cy="1944216"/>
          </a:xfrm>
          <a:solidFill>
            <a:srgbClr val="8AB4A4"/>
          </a:solidFill>
        </p:grpSpPr>
        <p:sp>
          <p:nvSpPr>
            <p:cNvPr id="107" name="Rectangle 33"/>
            <p:cNvSpPr/>
            <p:nvPr/>
          </p:nvSpPr>
          <p:spPr>
            <a:xfrm>
              <a:off x="765970" y="3691139"/>
              <a:ext cx="3384891" cy="194421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15" name="TextBox 48"/>
            <p:cNvSpPr txBox="1"/>
            <p:nvPr/>
          </p:nvSpPr>
          <p:spPr>
            <a:xfrm>
              <a:off x="2610648" y="4413891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400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CEO &amp; FOUNDER</a:t>
              </a:r>
            </a:p>
          </p:txBody>
        </p:sp>
        <p:sp>
          <p:nvSpPr>
            <p:cNvPr id="116" name="TextBox 49"/>
            <p:cNvSpPr txBox="1"/>
            <p:nvPr/>
          </p:nvSpPr>
          <p:spPr>
            <a:xfrm>
              <a:off x="1023620" y="4671319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400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17" name="TextBox 50"/>
            <p:cNvSpPr txBox="1"/>
            <p:nvPr/>
          </p:nvSpPr>
          <p:spPr>
            <a:xfrm>
              <a:off x="2055849" y="3898709"/>
              <a:ext cx="183736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 defTabSz="914400">
                <a:lnSpc>
                  <a:spcPct val="15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Kimbery</a:t>
              </a: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 Jackson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3984" y="3691139"/>
            <a:ext cx="3384891" cy="1944216"/>
            <a:chOff x="6093984" y="3691139"/>
            <a:chExt cx="3384891" cy="1944216"/>
          </a:xfrm>
          <a:solidFill>
            <a:srgbClr val="EB7E85"/>
          </a:solidFill>
        </p:grpSpPr>
        <p:sp>
          <p:nvSpPr>
            <p:cNvPr id="108" name="Rectangle 35"/>
            <p:cNvSpPr/>
            <p:nvPr/>
          </p:nvSpPr>
          <p:spPr>
            <a:xfrm>
              <a:off x="6093984" y="3691139"/>
              <a:ext cx="3384891" cy="194421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18" name="TextBox 51"/>
            <p:cNvSpPr txBox="1"/>
            <p:nvPr/>
          </p:nvSpPr>
          <p:spPr>
            <a:xfrm>
              <a:off x="8039917" y="4413891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400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CEO &amp; FOUNDER</a:t>
              </a:r>
            </a:p>
          </p:txBody>
        </p:sp>
        <p:sp>
          <p:nvSpPr>
            <p:cNvPr id="119" name="TextBox 52"/>
            <p:cNvSpPr txBox="1"/>
            <p:nvPr/>
          </p:nvSpPr>
          <p:spPr>
            <a:xfrm>
              <a:off x="6452889" y="4671319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400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20" name="TextBox 53"/>
            <p:cNvSpPr txBox="1"/>
            <p:nvPr/>
          </p:nvSpPr>
          <p:spPr>
            <a:xfrm>
              <a:off x="7695110" y="3898709"/>
              <a:ext cx="162737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 defTabSz="914400">
                <a:lnSpc>
                  <a:spcPct val="15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Mario Espinoza</a:t>
              </a:r>
            </a:p>
          </p:txBody>
        </p:sp>
      </p:grpSp>
      <p:pic>
        <p:nvPicPr>
          <p:cNvPr id="121" name="图片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r="16886"/>
          <a:stretch>
            <a:fillRect/>
          </a:stretch>
        </p:blipFill>
        <p:spPr>
          <a:xfrm>
            <a:off x="764582" y="1743794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  <p:pic>
        <p:nvPicPr>
          <p:cNvPr id="122" name="图片占位符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>
          <a:xfrm>
            <a:off x="4150354" y="3691466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  <p:pic>
        <p:nvPicPr>
          <p:cNvPr id="123" name="图片占位符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16659"/>
          <a:stretch>
            <a:fillRect/>
          </a:stretch>
        </p:blipFill>
        <p:spPr>
          <a:xfrm>
            <a:off x="6096794" y="1743794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  <p:pic>
        <p:nvPicPr>
          <p:cNvPr id="124" name="图片占位符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>
          <a:xfrm>
            <a:off x="9478016" y="3691466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29008" r="13592" b="38944"/>
          <a:stretch>
            <a:fillRect/>
          </a:stretch>
        </p:blipFill>
        <p:spPr>
          <a:xfrm>
            <a:off x="0" y="0"/>
            <a:ext cx="12192000" cy="6223819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3288471" y="462977"/>
            <a:ext cx="5772150" cy="1885950"/>
          </a:xfrm>
          <a:prstGeom prst="roundRect">
            <a:avLst>
              <a:gd name="adj" fmla="val 36869"/>
            </a:avLst>
          </a:prstGeom>
          <a:solidFill>
            <a:srgbClr val="EB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768335" y="538752"/>
            <a:ext cx="4545802" cy="1783788"/>
            <a:chOff x="3768335" y="538752"/>
            <a:chExt cx="4545802" cy="1783788"/>
          </a:xfrm>
        </p:grpSpPr>
        <p:sp>
          <p:nvSpPr>
            <p:cNvPr id="6" name="Oval 1"/>
            <p:cNvSpPr/>
            <p:nvPr/>
          </p:nvSpPr>
          <p:spPr bwMode="auto">
            <a:xfrm>
              <a:off x="3768335" y="538752"/>
              <a:ext cx="2940840" cy="1783788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rot="0" spcFirstLastPara="0" vert="horz" wrap="square" lIns="0" tIns="0" rIns="0" bIns="0" anchor="ctr" anchorCtr="1" forceAA="0" compatLnSpc="1">
              <a:normAutofit/>
            </a:bodyPr>
            <a:lstStyle/>
            <a:p>
              <a:pPr algn="ctr"/>
              <a:r>
                <a:rPr lang="zh-CN" altLang="en-US" sz="6000" b="1" spc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6000" b="1" spc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endParaRPr lang="zh-CN" altLang="en-US" sz="60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6174546" y="1178929"/>
              <a:ext cx="2139591" cy="50343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4400" b="1" spc="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CONTENT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68335" y="2695379"/>
            <a:ext cx="5021585" cy="586925"/>
            <a:chOff x="2938615" y="2993864"/>
            <a:chExt cx="5021585" cy="586925"/>
          </a:xfrm>
        </p:grpSpPr>
        <p:grpSp>
          <p:nvGrpSpPr>
            <p:cNvPr id="17" name="Group 20"/>
            <p:cNvGrpSpPr/>
            <p:nvPr/>
          </p:nvGrpSpPr>
          <p:grpSpPr>
            <a:xfrm>
              <a:off x="3768335" y="3025148"/>
              <a:ext cx="4191865" cy="555641"/>
              <a:chOff x="6815010" y="4547844"/>
              <a:chExt cx="2382192" cy="555642"/>
            </a:xfrm>
          </p:grpSpPr>
          <p:sp>
            <p:nvSpPr>
              <p:cNvPr id="18" name="TextBox 21"/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                                                                                                                                                  版占位显示（建议使用主题字体）</a:t>
                </a:r>
              </a:p>
            </p:txBody>
          </p:sp>
          <p:sp>
            <p:nvSpPr>
              <p:cNvPr id="19" name="TextBox 22"/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关于校园</a:t>
                </a:r>
              </a:p>
            </p:txBody>
          </p:sp>
        </p:grpSp>
        <p:sp>
          <p:nvSpPr>
            <p:cNvPr id="23" name="Oval 2"/>
            <p:cNvSpPr/>
            <p:nvPr/>
          </p:nvSpPr>
          <p:spPr bwMode="auto">
            <a:xfrm>
              <a:off x="2938615" y="2993864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68335" y="3458998"/>
            <a:ext cx="4979371" cy="555641"/>
            <a:chOff x="3462656" y="3748342"/>
            <a:chExt cx="4979371" cy="555641"/>
          </a:xfrm>
        </p:grpSpPr>
        <p:grpSp>
          <p:nvGrpSpPr>
            <p:cNvPr id="14" name="Group 17"/>
            <p:cNvGrpSpPr/>
            <p:nvPr/>
          </p:nvGrpSpPr>
          <p:grpSpPr>
            <a:xfrm>
              <a:off x="4250162" y="3748342"/>
              <a:ext cx="4191865" cy="555641"/>
              <a:chOff x="6815010" y="4547844"/>
              <a:chExt cx="2382192" cy="555642"/>
            </a:xfrm>
          </p:grpSpPr>
          <p:sp>
            <p:nvSpPr>
              <p:cNvPr id="15" name="TextBox 18"/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16" name="TextBox 19"/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校园发展</a:t>
                </a:r>
              </a:p>
            </p:txBody>
          </p:sp>
        </p:grpSp>
        <p:sp>
          <p:nvSpPr>
            <p:cNvPr id="24" name="Oval 2"/>
            <p:cNvSpPr/>
            <p:nvPr/>
          </p:nvSpPr>
          <p:spPr bwMode="auto">
            <a:xfrm>
              <a:off x="3462656" y="3779610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68335" y="4182192"/>
            <a:ext cx="5012514" cy="583481"/>
            <a:chOff x="3988142" y="4471536"/>
            <a:chExt cx="5012514" cy="583481"/>
          </a:xfrm>
        </p:grpSpPr>
        <p:grpSp>
          <p:nvGrpSpPr>
            <p:cNvPr id="11" name="Group 14"/>
            <p:cNvGrpSpPr/>
            <p:nvPr/>
          </p:nvGrpSpPr>
          <p:grpSpPr>
            <a:xfrm>
              <a:off x="4808791" y="4499376"/>
              <a:ext cx="4191865" cy="555641"/>
              <a:chOff x="6815010" y="4547844"/>
              <a:chExt cx="2382192" cy="555642"/>
            </a:xfrm>
          </p:grpSpPr>
          <p:sp>
            <p:nvSpPr>
              <p:cNvPr id="12" name="TextBox 15"/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13" name="TextBox 16"/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校园特色</a:t>
                </a:r>
              </a:p>
            </p:txBody>
          </p:sp>
        </p:grpSp>
        <p:sp>
          <p:nvSpPr>
            <p:cNvPr id="25" name="Oval 2"/>
            <p:cNvSpPr/>
            <p:nvPr/>
          </p:nvSpPr>
          <p:spPr bwMode="auto">
            <a:xfrm>
              <a:off x="3988142" y="4471536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68335" y="4955204"/>
            <a:ext cx="4977926" cy="564400"/>
            <a:chOff x="4515438" y="5244548"/>
            <a:chExt cx="4977926" cy="564400"/>
          </a:xfrm>
        </p:grpSpPr>
        <p:grpSp>
          <p:nvGrpSpPr>
            <p:cNvPr id="8" name="Group 11"/>
            <p:cNvGrpSpPr/>
            <p:nvPr/>
          </p:nvGrpSpPr>
          <p:grpSpPr>
            <a:xfrm>
              <a:off x="5301499" y="5253307"/>
              <a:ext cx="4191865" cy="555641"/>
              <a:chOff x="6815010" y="4547844"/>
              <a:chExt cx="2382192" cy="555642"/>
            </a:xfrm>
          </p:grpSpPr>
          <p:sp>
            <p:nvSpPr>
              <p:cNvPr id="9" name="TextBox 12"/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10" name="TextBox 13"/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校园设施</a:t>
                </a:r>
              </a:p>
            </p:txBody>
          </p:sp>
        </p:grpSp>
        <p:sp>
          <p:nvSpPr>
            <p:cNvPr id="26" name="Oval 2"/>
            <p:cNvSpPr/>
            <p:nvPr/>
          </p:nvSpPr>
          <p:spPr bwMode="auto">
            <a:xfrm>
              <a:off x="4515438" y="5244548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68335" y="5772471"/>
            <a:ext cx="5012514" cy="560672"/>
            <a:chOff x="5039479" y="6061815"/>
            <a:chExt cx="5012514" cy="560672"/>
          </a:xfrm>
        </p:grpSpPr>
        <p:grpSp>
          <p:nvGrpSpPr>
            <p:cNvPr id="20" name="Group 11"/>
            <p:cNvGrpSpPr/>
            <p:nvPr/>
          </p:nvGrpSpPr>
          <p:grpSpPr>
            <a:xfrm>
              <a:off x="5860128" y="6066846"/>
              <a:ext cx="4191865" cy="555641"/>
              <a:chOff x="6815010" y="4547844"/>
              <a:chExt cx="2382192" cy="555642"/>
            </a:xfrm>
          </p:grpSpPr>
          <p:sp>
            <p:nvSpPr>
              <p:cNvPr id="21" name="TextBox 12"/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22" name="TextBox 13"/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校园风景</a:t>
                </a:r>
              </a:p>
            </p:txBody>
          </p:sp>
        </p:grpSp>
        <p:sp>
          <p:nvSpPr>
            <p:cNvPr id="27" name="Oval 2"/>
            <p:cNvSpPr/>
            <p:nvPr/>
          </p:nvSpPr>
          <p:spPr bwMode="auto">
            <a:xfrm>
              <a:off x="5039479" y="6061815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3"/>
          <p:cNvSpPr/>
          <p:nvPr/>
        </p:nvSpPr>
        <p:spPr bwMode="auto">
          <a:xfrm>
            <a:off x="2592920" y="2235890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rgbClr val="8AB4A4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32" name="Freeform 15"/>
          <p:cNvSpPr/>
          <p:nvPr/>
        </p:nvSpPr>
        <p:spPr bwMode="auto">
          <a:xfrm>
            <a:off x="7332134" y="2235890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rgbClr val="8AB4A4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34" name="Freeform 17"/>
          <p:cNvSpPr/>
          <p:nvPr/>
        </p:nvSpPr>
        <p:spPr bwMode="auto">
          <a:xfrm>
            <a:off x="4878919" y="4537419"/>
            <a:ext cx="924983" cy="925268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rgbClr val="EB7E85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39" name="Freeform 19"/>
          <p:cNvSpPr/>
          <p:nvPr/>
        </p:nvSpPr>
        <p:spPr bwMode="auto">
          <a:xfrm>
            <a:off x="9687984" y="4537419"/>
            <a:ext cx="920749" cy="925268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rgbClr val="EB7E85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 panose="020B0502040204020203" charset="-122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886200" y="2780042"/>
            <a:ext cx="20171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/>
            <a:r>
              <a:rPr lang="zh-CN" altLang="en-US" sz="1335" b="1" dirty="0">
                <a:solidFill>
                  <a:srgbClr val="8AB4A4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Step 02</a:t>
            </a:r>
          </a:p>
          <a:p>
            <a:pPr algn="ctr"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.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1583267" y="4219821"/>
            <a:ext cx="20171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/>
            <a:r>
              <a:rPr lang="zh-CN" altLang="en-US" sz="1335" b="1" dirty="0">
                <a:solidFill>
                  <a:srgbClr val="EB7E85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Step 01</a:t>
            </a:r>
          </a:p>
          <a:p>
            <a:pPr algn="ctr"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.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8591553" y="2780042"/>
            <a:ext cx="20171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/>
            <a:r>
              <a:rPr lang="zh-CN" altLang="en-US" sz="1335" b="1" dirty="0">
                <a:solidFill>
                  <a:srgbClr val="8AB4A4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Step 04</a:t>
            </a:r>
          </a:p>
          <a:p>
            <a:pPr algn="ctr"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.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6288619" y="4219821"/>
            <a:ext cx="20171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400"/>
            <a:r>
              <a:rPr lang="zh-CN" altLang="en-US" sz="1335" b="1" dirty="0">
                <a:solidFill>
                  <a:srgbClr val="EB7E85"/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Step 03</a:t>
            </a:r>
          </a:p>
          <a:p>
            <a:pPr algn="ctr" defTabSz="914400"/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We have many PowerPoint 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templates</a:t>
            </a:r>
            <a:r>
              <a:rPr lang="en-US" altLang="zh-CN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 that has been specifically designed</a:t>
            </a:r>
            <a:r>
              <a:rPr lang="zh-CN" altLang="en-US" sz="1065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 panose="020B0502040204020203" charset="-122"/>
              </a:rPr>
              <a:t>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038169" y="3887400"/>
            <a:ext cx="1301751" cy="1300035"/>
            <a:chOff x="9038169" y="3887400"/>
            <a:chExt cx="1301751" cy="1300035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9038169" y="3887400"/>
              <a:ext cx="1301751" cy="1300035"/>
            </a:xfrm>
            <a:prstGeom prst="ellipse">
              <a:avLst/>
            </a:prstGeom>
            <a:solidFill>
              <a:srgbClr val="EB7E85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502446" y="4249420"/>
              <a:ext cx="371077" cy="575997"/>
              <a:chOff x="8402638" y="-3309938"/>
              <a:chExt cx="212725" cy="330201"/>
            </a:xfrm>
          </p:grpSpPr>
          <p:sp>
            <p:nvSpPr>
              <p:cNvPr id="45" name="Freeform 6"/>
              <p:cNvSpPr/>
              <p:nvPr/>
            </p:nvSpPr>
            <p:spPr bwMode="auto">
              <a:xfrm>
                <a:off x="8420100" y="-3309938"/>
                <a:ext cx="176212" cy="146050"/>
              </a:xfrm>
              <a:custGeom>
                <a:avLst/>
                <a:gdLst>
                  <a:gd name="T0" fmla="*/ 47 w 47"/>
                  <a:gd name="T1" fmla="*/ 39 h 39"/>
                  <a:gd name="T2" fmla="*/ 47 w 47"/>
                  <a:gd name="T3" fmla="*/ 21 h 39"/>
                  <a:gd name="T4" fmla="*/ 47 w 47"/>
                  <a:gd name="T5" fmla="*/ 21 h 39"/>
                  <a:gd name="T6" fmla="*/ 24 w 47"/>
                  <a:gd name="T7" fmla="*/ 0 h 39"/>
                  <a:gd name="T8" fmla="*/ 0 w 47"/>
                  <a:gd name="T9" fmla="*/ 21 h 39"/>
                  <a:gd name="T10" fmla="*/ 0 w 47"/>
                  <a:gd name="T11" fmla="*/ 26 h 39"/>
                  <a:gd name="T12" fmla="*/ 0 w 47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47" y="39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9"/>
                      <a:pt x="0" y="21"/>
                    </a:cubicBezTo>
                    <a:cubicBezTo>
                      <a:pt x="0" y="21"/>
                      <a:pt x="0" y="26"/>
                      <a:pt x="0" y="26"/>
                    </a:cubicBezTo>
                    <a:cubicBezTo>
                      <a:pt x="0" y="39"/>
                      <a:pt x="0" y="39"/>
                      <a:pt x="0" y="39"/>
                    </a:cubicBezTo>
                  </a:path>
                </a:pathLst>
              </a:cu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8402638" y="-3133725"/>
                <a:ext cx="212725" cy="153988"/>
              </a:xfrm>
              <a:custGeom>
                <a:avLst/>
                <a:gdLst>
                  <a:gd name="T0" fmla="*/ 55 w 57"/>
                  <a:gd name="T1" fmla="*/ 0 h 41"/>
                  <a:gd name="T2" fmla="*/ 3 w 57"/>
                  <a:gd name="T3" fmla="*/ 0 h 41"/>
                  <a:gd name="T4" fmla="*/ 0 w 57"/>
                  <a:gd name="T5" fmla="*/ 2 h 41"/>
                  <a:gd name="T6" fmla="*/ 0 w 57"/>
                  <a:gd name="T7" fmla="*/ 39 h 41"/>
                  <a:gd name="T8" fmla="*/ 3 w 57"/>
                  <a:gd name="T9" fmla="*/ 41 h 41"/>
                  <a:gd name="T10" fmla="*/ 55 w 57"/>
                  <a:gd name="T11" fmla="*/ 41 h 41"/>
                  <a:gd name="T12" fmla="*/ 57 w 57"/>
                  <a:gd name="T13" fmla="*/ 39 h 41"/>
                  <a:gd name="T14" fmla="*/ 57 w 57"/>
                  <a:gd name="T15" fmla="*/ 2 h 41"/>
                  <a:gd name="T16" fmla="*/ 55 w 57"/>
                  <a:gd name="T17" fmla="*/ 0 h 41"/>
                  <a:gd name="T18" fmla="*/ 30 w 57"/>
                  <a:gd name="T19" fmla="*/ 19 h 41"/>
                  <a:gd name="T20" fmla="*/ 32 w 57"/>
                  <a:gd name="T21" fmla="*/ 26 h 41"/>
                  <a:gd name="T22" fmla="*/ 31 w 57"/>
                  <a:gd name="T23" fmla="*/ 27 h 41"/>
                  <a:gd name="T24" fmla="*/ 30 w 57"/>
                  <a:gd name="T25" fmla="*/ 27 h 41"/>
                  <a:gd name="T26" fmla="*/ 27 w 57"/>
                  <a:gd name="T27" fmla="*/ 27 h 41"/>
                  <a:gd name="T28" fmla="*/ 26 w 57"/>
                  <a:gd name="T29" fmla="*/ 27 h 41"/>
                  <a:gd name="T30" fmla="*/ 26 w 57"/>
                  <a:gd name="T31" fmla="*/ 26 h 41"/>
                  <a:gd name="T32" fmla="*/ 27 w 57"/>
                  <a:gd name="T33" fmla="*/ 19 h 41"/>
                  <a:gd name="T34" fmla="*/ 24 w 57"/>
                  <a:gd name="T35" fmla="*/ 15 h 41"/>
                  <a:gd name="T36" fmla="*/ 29 w 57"/>
                  <a:gd name="T37" fmla="*/ 10 h 41"/>
                  <a:gd name="T38" fmla="*/ 33 w 57"/>
                  <a:gd name="T39" fmla="*/ 15 h 41"/>
                  <a:gd name="T40" fmla="*/ 30 w 57"/>
                  <a:gd name="T41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41">
                    <a:moveTo>
                      <a:pt x="5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6" y="41"/>
                      <a:pt x="57" y="40"/>
                      <a:pt x="57" y="39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0" y="19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7"/>
                      <a:pt x="31" y="27"/>
                    </a:cubicBezTo>
                    <a:cubicBezTo>
                      <a:pt x="31" y="27"/>
                      <a:pt x="31" y="27"/>
                      <a:pt x="30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8"/>
                      <a:pt x="24" y="17"/>
                      <a:pt x="24" y="15"/>
                    </a:cubicBezTo>
                    <a:cubicBezTo>
                      <a:pt x="24" y="12"/>
                      <a:pt x="26" y="10"/>
                      <a:pt x="29" y="10"/>
                    </a:cubicBezTo>
                    <a:cubicBezTo>
                      <a:pt x="31" y="10"/>
                      <a:pt x="33" y="12"/>
                      <a:pt x="33" y="15"/>
                    </a:cubicBezTo>
                    <a:cubicBezTo>
                      <a:pt x="33" y="17"/>
                      <a:pt x="32" y="18"/>
                      <a:pt x="30" y="19"/>
                    </a:cubicBezTo>
                    <a:close/>
                  </a:path>
                </a:pathLst>
              </a:cu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680200" y="2511143"/>
            <a:ext cx="1295400" cy="1302152"/>
            <a:chOff x="6680200" y="2511143"/>
            <a:chExt cx="1295400" cy="1302152"/>
          </a:xfrm>
        </p:grpSpPr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6680200" y="2511143"/>
              <a:ext cx="1295400" cy="1302152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7089775" y="2895795"/>
              <a:ext cx="484716" cy="520700"/>
            </a:xfrm>
            <a:custGeom>
              <a:avLst/>
              <a:gdLst>
                <a:gd name="T0" fmla="*/ 91 w 97"/>
                <a:gd name="T1" fmla="*/ 56 h 104"/>
                <a:gd name="T2" fmla="*/ 53 w 97"/>
                <a:gd name="T3" fmla="*/ 93 h 104"/>
                <a:gd name="T4" fmla="*/ 11 w 97"/>
                <a:gd name="T5" fmla="*/ 93 h 104"/>
                <a:gd name="T6" fmla="*/ 11 w 97"/>
                <a:gd name="T7" fmla="*/ 53 h 104"/>
                <a:gd name="T8" fmla="*/ 59 w 97"/>
                <a:gd name="T9" fmla="*/ 8 h 104"/>
                <a:gd name="T10" fmla="*/ 88 w 97"/>
                <a:gd name="T11" fmla="*/ 8 h 104"/>
                <a:gd name="T12" fmla="*/ 88 w 97"/>
                <a:gd name="T13" fmla="*/ 36 h 104"/>
                <a:gd name="T14" fmla="*/ 47 w 97"/>
                <a:gd name="T15" fmla="*/ 76 h 104"/>
                <a:gd name="T16" fmla="*/ 29 w 97"/>
                <a:gd name="T17" fmla="*/ 76 h 104"/>
                <a:gd name="T18" fmla="*/ 29 w 97"/>
                <a:gd name="T19" fmla="*/ 59 h 104"/>
                <a:gd name="T20" fmla="*/ 62 w 97"/>
                <a:gd name="T21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4">
                  <a:moveTo>
                    <a:pt x="91" y="56"/>
                  </a:moveTo>
                  <a:cubicBezTo>
                    <a:pt x="53" y="93"/>
                    <a:pt x="53" y="93"/>
                    <a:pt x="53" y="93"/>
                  </a:cubicBezTo>
                  <a:cubicBezTo>
                    <a:pt x="42" y="104"/>
                    <a:pt x="23" y="104"/>
                    <a:pt x="11" y="93"/>
                  </a:cubicBezTo>
                  <a:cubicBezTo>
                    <a:pt x="0" y="82"/>
                    <a:pt x="0" y="64"/>
                    <a:pt x="11" y="53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7" y="0"/>
                    <a:pt x="80" y="0"/>
                    <a:pt x="88" y="8"/>
                  </a:cubicBezTo>
                  <a:cubicBezTo>
                    <a:pt x="97" y="15"/>
                    <a:pt x="97" y="28"/>
                    <a:pt x="88" y="3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80"/>
                    <a:pt x="34" y="80"/>
                    <a:pt x="29" y="76"/>
                  </a:cubicBezTo>
                  <a:cubicBezTo>
                    <a:pt x="24" y="71"/>
                    <a:pt x="24" y="63"/>
                    <a:pt x="29" y="59"/>
                  </a:cubicBezTo>
                  <a:cubicBezTo>
                    <a:pt x="62" y="27"/>
                    <a:pt x="62" y="27"/>
                    <a:pt x="62" y="27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43102" y="2511143"/>
            <a:ext cx="1299633" cy="1302152"/>
            <a:chOff x="1943102" y="2511143"/>
            <a:chExt cx="1299633" cy="1302152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1943102" y="2511143"/>
              <a:ext cx="1299633" cy="1302152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48" name="Freeform 27"/>
            <p:cNvSpPr/>
            <p:nvPr/>
          </p:nvSpPr>
          <p:spPr bwMode="auto">
            <a:xfrm>
              <a:off x="2345269" y="2934677"/>
              <a:ext cx="495300" cy="455084"/>
            </a:xfrm>
            <a:custGeom>
              <a:avLst/>
              <a:gdLst>
                <a:gd name="T0" fmla="*/ 71 w 99"/>
                <a:gd name="T1" fmla="*/ 0 h 91"/>
                <a:gd name="T2" fmla="*/ 50 w 99"/>
                <a:gd name="T3" fmla="*/ 12 h 91"/>
                <a:gd name="T4" fmla="*/ 28 w 99"/>
                <a:gd name="T5" fmla="*/ 0 h 91"/>
                <a:gd name="T6" fmla="*/ 0 w 99"/>
                <a:gd name="T7" fmla="*/ 28 h 91"/>
                <a:gd name="T8" fmla="*/ 50 w 99"/>
                <a:gd name="T9" fmla="*/ 91 h 91"/>
                <a:gd name="T10" fmla="*/ 99 w 99"/>
                <a:gd name="T11" fmla="*/ 28 h 91"/>
                <a:gd name="T12" fmla="*/ 71 w 9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71" y="0"/>
                  </a:moveTo>
                  <a:cubicBezTo>
                    <a:pt x="60" y="0"/>
                    <a:pt x="50" y="12"/>
                    <a:pt x="50" y="12"/>
                  </a:cubicBezTo>
                  <a:cubicBezTo>
                    <a:pt x="50" y="12"/>
                    <a:pt x="40" y="0"/>
                    <a:pt x="28" y="0"/>
                  </a:cubicBezTo>
                  <a:cubicBezTo>
                    <a:pt x="16" y="0"/>
                    <a:pt x="0" y="8"/>
                    <a:pt x="0" y="28"/>
                  </a:cubicBezTo>
                  <a:cubicBezTo>
                    <a:pt x="0" y="52"/>
                    <a:pt x="34" y="83"/>
                    <a:pt x="50" y="91"/>
                  </a:cubicBezTo>
                  <a:cubicBezTo>
                    <a:pt x="65" y="83"/>
                    <a:pt x="99" y="52"/>
                    <a:pt x="99" y="28"/>
                  </a:cubicBezTo>
                  <a:cubicBezTo>
                    <a:pt x="99" y="8"/>
                    <a:pt x="83" y="0"/>
                    <a:pt x="71" y="0"/>
                  </a:cubicBez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29102" y="3887400"/>
            <a:ext cx="1299633" cy="1300035"/>
            <a:chOff x="4229102" y="3887400"/>
            <a:chExt cx="1299633" cy="1300035"/>
          </a:xfrm>
        </p:grpSpPr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4229102" y="3887400"/>
              <a:ext cx="1299633" cy="1300035"/>
            </a:xfrm>
            <a:prstGeom prst="ellipse">
              <a:avLst/>
            </a:prstGeom>
            <a:solidFill>
              <a:srgbClr val="EB7E85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69367" y="4287652"/>
              <a:ext cx="419100" cy="499533"/>
              <a:chOff x="6932613" y="-3332163"/>
              <a:chExt cx="314325" cy="374650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auto">
              <a:xfrm>
                <a:off x="6932613" y="-3271838"/>
                <a:ext cx="314325" cy="314325"/>
              </a:xfrm>
              <a:prstGeom prst="ellips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 flipV="1">
                <a:off x="7089775" y="-3241675"/>
                <a:ext cx="0" cy="127000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>
                <a:off x="7089775" y="-3321050"/>
                <a:ext cx="0" cy="38100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7059613" y="-3332163"/>
                <a:ext cx="60325" cy="0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4" name="Line 32"/>
              <p:cNvSpPr>
                <a:spLocks noChangeShapeType="1"/>
              </p:cNvSpPr>
              <p:nvPr/>
            </p:nvSpPr>
            <p:spPr bwMode="auto">
              <a:xfrm flipV="1">
                <a:off x="7089775" y="-3208338"/>
                <a:ext cx="93662" cy="93663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V="1">
                <a:off x="7213600" y="-3271838"/>
                <a:ext cx="33337" cy="33338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charset="-122"/>
                </a:endParaRPr>
              </a:p>
            </p:txBody>
          </p:sp>
        </p:grpSp>
      </p:grpSp>
      <p:pic>
        <p:nvPicPr>
          <p:cNvPr id="57" name="图形 56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 flipV="1">
            <a:off x="-95250" y="-458219"/>
            <a:ext cx="12287250" cy="6207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/>
          <a:srcRect l="12942" t="149" r="13592" b="70993"/>
          <a:stretch>
            <a:fillRect/>
          </a:stretch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/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5451112" y="4215119"/>
            <a:ext cx="136960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校园设施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形 16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 flipV="1">
            <a:off x="-66675" y="-153925"/>
            <a:ext cx="12192000" cy="6207003"/>
          </a:xfrm>
          <a:prstGeom prst="rect">
            <a:avLst/>
          </a:prstGeom>
        </p:spPr>
      </p:pic>
      <p:sp>
        <p:nvSpPr>
          <p:cNvPr id="54" name="Rectangle 5" descr="C3443F420FB5676601CD8A6FCB880146"/>
          <p:cNvSpPr>
            <a:spLocks noChangeArrowheads="1"/>
          </p:cNvSpPr>
          <p:nvPr/>
        </p:nvSpPr>
        <p:spPr bwMode="auto">
          <a:xfrm>
            <a:off x="4267201" y="1793877"/>
            <a:ext cx="3661833" cy="2120900"/>
          </a:xfrm>
          <a:prstGeom prst="rect">
            <a:avLst/>
          </a:prstGeom>
          <a:blipFill dpi="0" rotWithShape="1">
            <a:blip r:embed="rId4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5" name="Rectangle 6" descr="headphones-405880_1280"/>
          <p:cNvSpPr>
            <a:spLocks noChangeArrowheads="1"/>
          </p:cNvSpPr>
          <p:nvPr/>
        </p:nvSpPr>
        <p:spPr bwMode="auto">
          <a:xfrm>
            <a:off x="7950201" y="1793877"/>
            <a:ext cx="3661833" cy="2120900"/>
          </a:xfrm>
          <a:prstGeom prst="rect">
            <a:avLst/>
          </a:prstGeom>
          <a:blipFill dpi="0" rotWithShape="1">
            <a:blip r:embed="rId5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6" name="Rectangle 7" descr="photo-1416339276121-ba1dfa199912"/>
          <p:cNvSpPr>
            <a:spLocks noChangeArrowheads="1"/>
          </p:cNvSpPr>
          <p:nvPr/>
        </p:nvSpPr>
        <p:spPr bwMode="auto">
          <a:xfrm>
            <a:off x="579968" y="3940177"/>
            <a:ext cx="3661833" cy="2120900"/>
          </a:xfrm>
          <a:prstGeom prst="rect">
            <a:avLst/>
          </a:prstGeom>
          <a:blipFill dpi="0" rotWithShape="1">
            <a:blip r:embed="rId6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7" name="Rectangle 8" descr="12"/>
          <p:cNvSpPr>
            <a:spLocks noChangeArrowheads="1"/>
          </p:cNvSpPr>
          <p:nvPr/>
        </p:nvSpPr>
        <p:spPr bwMode="auto">
          <a:xfrm>
            <a:off x="4267201" y="3940177"/>
            <a:ext cx="3661833" cy="2120900"/>
          </a:xfrm>
          <a:prstGeom prst="rect">
            <a:avLst/>
          </a:prstGeom>
          <a:blipFill dpi="0" rotWithShape="1">
            <a:blip r:embed="rId7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8" name="Rectangle 9" descr="psb"/>
          <p:cNvSpPr>
            <a:spLocks noChangeArrowheads="1"/>
          </p:cNvSpPr>
          <p:nvPr/>
        </p:nvSpPr>
        <p:spPr bwMode="auto">
          <a:xfrm>
            <a:off x="7950201" y="3940177"/>
            <a:ext cx="3661833" cy="2120900"/>
          </a:xfrm>
          <a:prstGeom prst="rect">
            <a:avLst/>
          </a:prstGeom>
          <a:blipFill dpi="0" rotWithShape="1">
            <a:blip r:embed="rId8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1686" y="1795993"/>
            <a:ext cx="3661833" cy="2120900"/>
            <a:chOff x="581686" y="1795993"/>
            <a:chExt cx="3661833" cy="2120900"/>
          </a:xfrm>
          <a:solidFill>
            <a:srgbClr val="8AB4A4"/>
          </a:solidFill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581686" y="1795993"/>
              <a:ext cx="3661833" cy="21209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912285" y="2244725"/>
              <a:ext cx="2976033" cy="8372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EB7E85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硬件优势</a:t>
              </a:r>
              <a:endPara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形 52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>
            <a:off x="-12701" y="402234"/>
            <a:ext cx="12185651" cy="6887497"/>
          </a:xfrm>
          <a:prstGeom prst="rect">
            <a:avLst/>
          </a:prstGeom>
        </p:spPr>
      </p:pic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68351" y="3626908"/>
            <a:ext cx="10623549" cy="0"/>
          </a:xfrm>
          <a:prstGeom prst="line">
            <a:avLst/>
          </a:prstGeom>
          <a:noFill/>
          <a:ln w="6350">
            <a:solidFill>
              <a:sysClr val="windowText" lastClr="000000">
                <a:lumMod val="50000"/>
                <a:lumOff val="50000"/>
              </a:sys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6089651" y="1783292"/>
            <a:ext cx="0" cy="3670300"/>
          </a:xfrm>
          <a:prstGeom prst="line">
            <a:avLst/>
          </a:prstGeom>
          <a:noFill/>
          <a:ln w="6350">
            <a:solidFill>
              <a:sysClr val="windowText" lastClr="000000">
                <a:lumMod val="50000"/>
                <a:lumOff val="50000"/>
              </a:sys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8351" y="1783291"/>
            <a:ext cx="4925483" cy="1464733"/>
            <a:chOff x="768351" y="1783291"/>
            <a:chExt cx="4925483" cy="1464733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68351" y="1783291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2" name="Freeform 20" descr="001e90bc453a118d6b4237"/>
            <p:cNvSpPr/>
            <p:nvPr/>
          </p:nvSpPr>
          <p:spPr bwMode="auto">
            <a:xfrm>
              <a:off x="768351" y="1783291"/>
              <a:ext cx="2029883" cy="1464733"/>
            </a:xfrm>
            <a:custGeom>
              <a:avLst/>
              <a:gdLst>
                <a:gd name="T0" fmla="*/ 898 w 959"/>
                <a:gd name="T1" fmla="*/ 284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4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4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b="-39047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68352" y="1783292"/>
              <a:ext cx="842433" cy="842433"/>
            </a:xfrm>
            <a:custGeom>
              <a:avLst/>
              <a:gdLst>
                <a:gd name="T0" fmla="*/ 0 w 398"/>
                <a:gd name="T1" fmla="*/ 398 h 398"/>
                <a:gd name="T2" fmla="*/ 0 w 398"/>
                <a:gd name="T3" fmla="*/ 0 h 398"/>
                <a:gd name="T4" fmla="*/ 398 w 398"/>
                <a:gd name="T5" fmla="*/ 0 h 398"/>
                <a:gd name="T6" fmla="*/ 0 w 398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8">
                  <a:moveTo>
                    <a:pt x="0" y="398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891118" y="1946276"/>
              <a:ext cx="298449" cy="205316"/>
            </a:xfrm>
            <a:custGeom>
              <a:avLst/>
              <a:gdLst>
                <a:gd name="T0" fmla="*/ 91 w 95"/>
                <a:gd name="T1" fmla="*/ 7 h 65"/>
                <a:gd name="T2" fmla="*/ 82 w 95"/>
                <a:gd name="T3" fmla="*/ 3 h 65"/>
                <a:gd name="T4" fmla="*/ 73 w 95"/>
                <a:gd name="T5" fmla="*/ 7 h 65"/>
                <a:gd name="T6" fmla="*/ 69 w 95"/>
                <a:gd name="T7" fmla="*/ 16 h 65"/>
                <a:gd name="T8" fmla="*/ 71 w 95"/>
                <a:gd name="T9" fmla="*/ 21 h 65"/>
                <a:gd name="T10" fmla="*/ 55 w 95"/>
                <a:gd name="T11" fmla="*/ 35 h 65"/>
                <a:gd name="T12" fmla="*/ 47 w 95"/>
                <a:gd name="T13" fmla="*/ 33 h 65"/>
                <a:gd name="T14" fmla="*/ 39 w 95"/>
                <a:gd name="T15" fmla="*/ 35 h 65"/>
                <a:gd name="T16" fmla="*/ 28 w 95"/>
                <a:gd name="T17" fmla="*/ 22 h 65"/>
                <a:gd name="T18" fmla="*/ 25 w 95"/>
                <a:gd name="T19" fmla="*/ 4 h 65"/>
                <a:gd name="T20" fmla="*/ 15 w 95"/>
                <a:gd name="T21" fmla="*/ 0 h 65"/>
                <a:gd name="T22" fmla="*/ 4 w 95"/>
                <a:gd name="T23" fmla="*/ 4 h 65"/>
                <a:gd name="T24" fmla="*/ 0 w 95"/>
                <a:gd name="T25" fmla="*/ 14 h 65"/>
                <a:gd name="T26" fmla="*/ 4 w 95"/>
                <a:gd name="T27" fmla="*/ 25 h 65"/>
                <a:gd name="T28" fmla="*/ 15 w 95"/>
                <a:gd name="T29" fmla="*/ 29 h 65"/>
                <a:gd name="T30" fmla="*/ 22 w 95"/>
                <a:gd name="T31" fmla="*/ 27 h 65"/>
                <a:gd name="T32" fmla="*/ 33 w 95"/>
                <a:gd name="T33" fmla="*/ 40 h 65"/>
                <a:gd name="T34" fmla="*/ 35 w 95"/>
                <a:gd name="T35" fmla="*/ 60 h 65"/>
                <a:gd name="T36" fmla="*/ 47 w 95"/>
                <a:gd name="T37" fmla="*/ 65 h 65"/>
                <a:gd name="T38" fmla="*/ 58 w 95"/>
                <a:gd name="T39" fmla="*/ 60 h 65"/>
                <a:gd name="T40" fmla="*/ 60 w 95"/>
                <a:gd name="T41" fmla="*/ 41 h 65"/>
                <a:gd name="T42" fmla="*/ 76 w 95"/>
                <a:gd name="T43" fmla="*/ 27 h 65"/>
                <a:gd name="T44" fmla="*/ 82 w 95"/>
                <a:gd name="T45" fmla="*/ 29 h 65"/>
                <a:gd name="T46" fmla="*/ 91 w 95"/>
                <a:gd name="T47" fmla="*/ 25 h 65"/>
                <a:gd name="T48" fmla="*/ 95 w 95"/>
                <a:gd name="T49" fmla="*/ 16 h 65"/>
                <a:gd name="T50" fmla="*/ 91 w 95"/>
                <a:gd name="T51" fmla="*/ 7 h 65"/>
                <a:gd name="T52" fmla="*/ 10 w 95"/>
                <a:gd name="T53" fmla="*/ 19 h 65"/>
                <a:gd name="T54" fmla="*/ 8 w 95"/>
                <a:gd name="T55" fmla="*/ 14 h 65"/>
                <a:gd name="T56" fmla="*/ 10 w 95"/>
                <a:gd name="T57" fmla="*/ 10 h 65"/>
                <a:gd name="T58" fmla="*/ 15 w 95"/>
                <a:gd name="T59" fmla="*/ 8 h 65"/>
                <a:gd name="T60" fmla="*/ 20 w 95"/>
                <a:gd name="T61" fmla="*/ 10 h 65"/>
                <a:gd name="T62" fmla="*/ 20 w 95"/>
                <a:gd name="T63" fmla="*/ 19 h 65"/>
                <a:gd name="T64" fmla="*/ 10 w 95"/>
                <a:gd name="T65" fmla="*/ 19 h 65"/>
                <a:gd name="T66" fmla="*/ 85 w 95"/>
                <a:gd name="T67" fmla="*/ 19 h 65"/>
                <a:gd name="T68" fmla="*/ 79 w 95"/>
                <a:gd name="T69" fmla="*/ 19 h 65"/>
                <a:gd name="T70" fmla="*/ 77 w 95"/>
                <a:gd name="T71" fmla="*/ 16 h 65"/>
                <a:gd name="T72" fmla="*/ 79 w 95"/>
                <a:gd name="T73" fmla="*/ 13 h 65"/>
                <a:gd name="T74" fmla="*/ 82 w 95"/>
                <a:gd name="T75" fmla="*/ 11 h 65"/>
                <a:gd name="T76" fmla="*/ 85 w 95"/>
                <a:gd name="T77" fmla="*/ 13 h 65"/>
                <a:gd name="T78" fmla="*/ 87 w 95"/>
                <a:gd name="T79" fmla="*/ 16 h 65"/>
                <a:gd name="T80" fmla="*/ 85 w 95"/>
                <a:gd name="T81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65">
                  <a:moveTo>
                    <a:pt x="91" y="7"/>
                  </a:moveTo>
                  <a:cubicBezTo>
                    <a:pt x="89" y="5"/>
                    <a:pt x="85" y="3"/>
                    <a:pt x="82" y="3"/>
                  </a:cubicBezTo>
                  <a:cubicBezTo>
                    <a:pt x="79" y="3"/>
                    <a:pt x="75" y="5"/>
                    <a:pt x="73" y="7"/>
                  </a:cubicBezTo>
                  <a:cubicBezTo>
                    <a:pt x="71" y="9"/>
                    <a:pt x="69" y="13"/>
                    <a:pt x="69" y="16"/>
                  </a:cubicBezTo>
                  <a:cubicBezTo>
                    <a:pt x="69" y="18"/>
                    <a:pt x="70" y="20"/>
                    <a:pt x="71" y="21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2" y="34"/>
                    <a:pt x="50" y="33"/>
                    <a:pt x="47" y="33"/>
                  </a:cubicBezTo>
                  <a:cubicBezTo>
                    <a:pt x="44" y="33"/>
                    <a:pt x="41" y="33"/>
                    <a:pt x="39" y="35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16"/>
                    <a:pt x="30" y="9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8"/>
                    <a:pt x="2" y="22"/>
                    <a:pt x="4" y="25"/>
                  </a:cubicBezTo>
                  <a:cubicBezTo>
                    <a:pt x="7" y="28"/>
                    <a:pt x="11" y="29"/>
                    <a:pt x="15" y="29"/>
                  </a:cubicBezTo>
                  <a:cubicBezTo>
                    <a:pt x="17" y="29"/>
                    <a:pt x="20" y="28"/>
                    <a:pt x="22" y="27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7"/>
                    <a:pt x="30" y="55"/>
                    <a:pt x="35" y="60"/>
                  </a:cubicBezTo>
                  <a:cubicBezTo>
                    <a:pt x="38" y="63"/>
                    <a:pt x="42" y="65"/>
                    <a:pt x="47" y="65"/>
                  </a:cubicBezTo>
                  <a:cubicBezTo>
                    <a:pt x="51" y="65"/>
                    <a:pt x="55" y="63"/>
                    <a:pt x="58" y="60"/>
                  </a:cubicBezTo>
                  <a:cubicBezTo>
                    <a:pt x="63" y="55"/>
                    <a:pt x="64" y="47"/>
                    <a:pt x="60" y="41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8" y="28"/>
                    <a:pt x="80" y="29"/>
                    <a:pt x="82" y="29"/>
                  </a:cubicBezTo>
                  <a:cubicBezTo>
                    <a:pt x="85" y="29"/>
                    <a:pt x="89" y="27"/>
                    <a:pt x="91" y="25"/>
                  </a:cubicBezTo>
                  <a:cubicBezTo>
                    <a:pt x="93" y="23"/>
                    <a:pt x="95" y="19"/>
                    <a:pt x="95" y="16"/>
                  </a:cubicBezTo>
                  <a:cubicBezTo>
                    <a:pt x="95" y="13"/>
                    <a:pt x="93" y="9"/>
                    <a:pt x="91" y="7"/>
                  </a:cubicBezTo>
                  <a:close/>
                  <a:moveTo>
                    <a:pt x="10" y="19"/>
                  </a:moveTo>
                  <a:cubicBezTo>
                    <a:pt x="9" y="18"/>
                    <a:pt x="8" y="16"/>
                    <a:pt x="8" y="14"/>
                  </a:cubicBezTo>
                  <a:cubicBezTo>
                    <a:pt x="8" y="13"/>
                    <a:pt x="9" y="11"/>
                    <a:pt x="10" y="10"/>
                  </a:cubicBezTo>
                  <a:cubicBezTo>
                    <a:pt x="11" y="8"/>
                    <a:pt x="13" y="8"/>
                    <a:pt x="15" y="8"/>
                  </a:cubicBezTo>
                  <a:cubicBezTo>
                    <a:pt x="17" y="8"/>
                    <a:pt x="18" y="8"/>
                    <a:pt x="20" y="10"/>
                  </a:cubicBezTo>
                  <a:cubicBezTo>
                    <a:pt x="22" y="12"/>
                    <a:pt x="22" y="16"/>
                    <a:pt x="20" y="19"/>
                  </a:cubicBezTo>
                  <a:cubicBezTo>
                    <a:pt x="17" y="22"/>
                    <a:pt x="13" y="22"/>
                    <a:pt x="10" y="19"/>
                  </a:cubicBezTo>
                  <a:close/>
                  <a:moveTo>
                    <a:pt x="85" y="19"/>
                  </a:moveTo>
                  <a:cubicBezTo>
                    <a:pt x="83" y="21"/>
                    <a:pt x="80" y="21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7" y="15"/>
                    <a:pt x="78" y="14"/>
                    <a:pt x="79" y="13"/>
                  </a:cubicBezTo>
                  <a:cubicBezTo>
                    <a:pt x="80" y="12"/>
                    <a:pt x="81" y="11"/>
                    <a:pt x="82" y="11"/>
                  </a:cubicBezTo>
                  <a:cubicBezTo>
                    <a:pt x="83" y="11"/>
                    <a:pt x="84" y="12"/>
                    <a:pt x="85" y="13"/>
                  </a:cubicBezTo>
                  <a:cubicBezTo>
                    <a:pt x="86" y="14"/>
                    <a:pt x="87" y="15"/>
                    <a:pt x="87" y="16"/>
                  </a:cubicBezTo>
                  <a:cubicBezTo>
                    <a:pt x="87" y="17"/>
                    <a:pt x="86" y="18"/>
                    <a:pt x="8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935817" y="2340032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2952751" y="2242608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952751" y="1927224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065" b="1" i="0" u="none" strike="noStrike" kern="0" cap="none" spc="0" normalizeH="0" baseline="0" noProof="0" dirty="0">
                  <a:ln>
                    <a:noFill/>
                  </a:ln>
                  <a:solidFill>
                    <a:srgbClr val="EB7E85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设施一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00284" y="1783291"/>
            <a:ext cx="4925483" cy="1464733"/>
            <a:chOff x="6500284" y="1783291"/>
            <a:chExt cx="4925483" cy="1464733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500284" y="1783291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5" name="Freeform 23" descr="160621-20121008052951-1"/>
            <p:cNvSpPr/>
            <p:nvPr/>
          </p:nvSpPr>
          <p:spPr bwMode="auto">
            <a:xfrm>
              <a:off x="6500284" y="1783291"/>
              <a:ext cx="2029883" cy="1464733"/>
            </a:xfrm>
            <a:custGeom>
              <a:avLst/>
              <a:gdLst>
                <a:gd name="T0" fmla="*/ 898 w 959"/>
                <a:gd name="T1" fmla="*/ 284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4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4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b="-37891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500285" y="1783292"/>
              <a:ext cx="842433" cy="842433"/>
            </a:xfrm>
            <a:custGeom>
              <a:avLst/>
              <a:gdLst>
                <a:gd name="T0" fmla="*/ 0 w 398"/>
                <a:gd name="T1" fmla="*/ 398 h 398"/>
                <a:gd name="T2" fmla="*/ 0 w 398"/>
                <a:gd name="T3" fmla="*/ 0 h 398"/>
                <a:gd name="T4" fmla="*/ 398 w 398"/>
                <a:gd name="T5" fmla="*/ 0 h 398"/>
                <a:gd name="T6" fmla="*/ 0 w 398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8">
                  <a:moveTo>
                    <a:pt x="0" y="398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6608234" y="1899709"/>
              <a:ext cx="292100" cy="213783"/>
            </a:xfrm>
            <a:custGeom>
              <a:avLst/>
              <a:gdLst>
                <a:gd name="T0" fmla="*/ 72 w 93"/>
                <a:gd name="T1" fmla="*/ 25 h 68"/>
                <a:gd name="T2" fmla="*/ 67 w 93"/>
                <a:gd name="T3" fmla="*/ 25 h 68"/>
                <a:gd name="T4" fmla="*/ 67 w 93"/>
                <a:gd name="T5" fmla="*/ 23 h 68"/>
                <a:gd name="T6" fmla="*/ 44 w 93"/>
                <a:gd name="T7" fmla="*/ 0 h 68"/>
                <a:gd name="T8" fmla="*/ 21 w 93"/>
                <a:gd name="T9" fmla="*/ 19 h 68"/>
                <a:gd name="T10" fmla="*/ 15 w 93"/>
                <a:gd name="T11" fmla="*/ 20 h 68"/>
                <a:gd name="T12" fmla="*/ 15 w 93"/>
                <a:gd name="T13" fmla="*/ 20 h 68"/>
                <a:gd name="T14" fmla="*/ 5 w 93"/>
                <a:gd name="T15" fmla="*/ 34 h 68"/>
                <a:gd name="T16" fmla="*/ 7 w 93"/>
                <a:gd name="T17" fmla="*/ 40 h 68"/>
                <a:gd name="T18" fmla="*/ 0 w 93"/>
                <a:gd name="T19" fmla="*/ 53 h 68"/>
                <a:gd name="T20" fmla="*/ 15 w 93"/>
                <a:gd name="T21" fmla="*/ 68 h 68"/>
                <a:gd name="T22" fmla="*/ 30 w 93"/>
                <a:gd name="T23" fmla="*/ 68 h 68"/>
                <a:gd name="T24" fmla="*/ 34 w 93"/>
                <a:gd name="T25" fmla="*/ 64 h 68"/>
                <a:gd name="T26" fmla="*/ 30 w 93"/>
                <a:gd name="T27" fmla="*/ 60 h 68"/>
                <a:gd name="T28" fmla="*/ 15 w 93"/>
                <a:gd name="T29" fmla="*/ 60 h 68"/>
                <a:gd name="T30" fmla="*/ 8 w 93"/>
                <a:gd name="T31" fmla="*/ 53 h 68"/>
                <a:gd name="T32" fmla="*/ 14 w 93"/>
                <a:gd name="T33" fmla="*/ 46 h 68"/>
                <a:gd name="T34" fmla="*/ 17 w 93"/>
                <a:gd name="T35" fmla="*/ 43 h 68"/>
                <a:gd name="T36" fmla="*/ 16 w 93"/>
                <a:gd name="T37" fmla="*/ 39 h 68"/>
                <a:gd name="T38" fmla="*/ 13 w 93"/>
                <a:gd name="T39" fmla="*/ 34 h 68"/>
                <a:gd name="T40" fmla="*/ 18 w 93"/>
                <a:gd name="T41" fmla="*/ 27 h 68"/>
                <a:gd name="T42" fmla="*/ 18 w 93"/>
                <a:gd name="T43" fmla="*/ 27 h 68"/>
                <a:gd name="T44" fmla="*/ 23 w 93"/>
                <a:gd name="T45" fmla="*/ 28 h 68"/>
                <a:gd name="T46" fmla="*/ 27 w 93"/>
                <a:gd name="T47" fmla="*/ 28 h 68"/>
                <a:gd name="T48" fmla="*/ 29 w 93"/>
                <a:gd name="T49" fmla="*/ 24 h 68"/>
                <a:gd name="T50" fmla="*/ 29 w 93"/>
                <a:gd name="T51" fmla="*/ 23 h 68"/>
                <a:gd name="T52" fmla="*/ 29 w 93"/>
                <a:gd name="T53" fmla="*/ 23 h 68"/>
                <a:gd name="T54" fmla="*/ 44 w 93"/>
                <a:gd name="T55" fmla="*/ 8 h 68"/>
                <a:gd name="T56" fmla="*/ 59 w 93"/>
                <a:gd name="T57" fmla="*/ 23 h 68"/>
                <a:gd name="T58" fmla="*/ 57 w 93"/>
                <a:gd name="T59" fmla="*/ 31 h 68"/>
                <a:gd name="T60" fmla="*/ 58 w 93"/>
                <a:gd name="T61" fmla="*/ 36 h 68"/>
                <a:gd name="T62" fmla="*/ 63 w 93"/>
                <a:gd name="T63" fmla="*/ 36 h 68"/>
                <a:gd name="T64" fmla="*/ 72 w 93"/>
                <a:gd name="T65" fmla="*/ 33 h 68"/>
                <a:gd name="T66" fmla="*/ 85 w 93"/>
                <a:gd name="T67" fmla="*/ 46 h 68"/>
                <a:gd name="T68" fmla="*/ 72 w 93"/>
                <a:gd name="T69" fmla="*/ 60 h 68"/>
                <a:gd name="T70" fmla="*/ 63 w 93"/>
                <a:gd name="T71" fmla="*/ 60 h 68"/>
                <a:gd name="T72" fmla="*/ 59 w 93"/>
                <a:gd name="T73" fmla="*/ 64 h 68"/>
                <a:gd name="T74" fmla="*/ 63 w 93"/>
                <a:gd name="T75" fmla="*/ 68 h 68"/>
                <a:gd name="T76" fmla="*/ 72 w 93"/>
                <a:gd name="T77" fmla="*/ 68 h 68"/>
                <a:gd name="T78" fmla="*/ 93 w 93"/>
                <a:gd name="T79" fmla="*/ 46 h 68"/>
                <a:gd name="T80" fmla="*/ 72 w 93"/>
                <a:gd name="T81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68">
                  <a:moveTo>
                    <a:pt x="72" y="25"/>
                  </a:moveTo>
                  <a:cubicBezTo>
                    <a:pt x="70" y="25"/>
                    <a:pt x="69" y="25"/>
                    <a:pt x="67" y="25"/>
                  </a:cubicBezTo>
                  <a:cubicBezTo>
                    <a:pt x="67" y="24"/>
                    <a:pt x="67" y="24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3" y="0"/>
                    <a:pt x="23" y="8"/>
                    <a:pt x="21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2"/>
                    <a:pt x="5" y="28"/>
                    <a:pt x="5" y="34"/>
                  </a:cubicBezTo>
                  <a:cubicBezTo>
                    <a:pt x="5" y="36"/>
                    <a:pt x="6" y="38"/>
                    <a:pt x="7" y="40"/>
                  </a:cubicBezTo>
                  <a:cubicBezTo>
                    <a:pt x="3" y="43"/>
                    <a:pt x="0" y="48"/>
                    <a:pt x="0" y="53"/>
                  </a:cubicBezTo>
                  <a:cubicBezTo>
                    <a:pt x="0" y="61"/>
                    <a:pt x="6" y="68"/>
                    <a:pt x="15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3" y="68"/>
                    <a:pt x="34" y="66"/>
                    <a:pt x="34" y="64"/>
                  </a:cubicBezTo>
                  <a:cubicBezTo>
                    <a:pt x="34" y="61"/>
                    <a:pt x="33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60"/>
                    <a:pt x="8" y="57"/>
                    <a:pt x="8" y="53"/>
                  </a:cubicBezTo>
                  <a:cubicBezTo>
                    <a:pt x="8" y="50"/>
                    <a:pt x="10" y="47"/>
                    <a:pt x="14" y="46"/>
                  </a:cubicBezTo>
                  <a:cubicBezTo>
                    <a:pt x="15" y="46"/>
                    <a:pt x="17" y="45"/>
                    <a:pt x="17" y="43"/>
                  </a:cubicBezTo>
                  <a:cubicBezTo>
                    <a:pt x="18" y="42"/>
                    <a:pt x="17" y="40"/>
                    <a:pt x="16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13" y="31"/>
                    <a:pt x="15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21" y="27"/>
                    <a:pt x="23" y="28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5"/>
                    <a:pt x="36" y="8"/>
                    <a:pt x="44" y="8"/>
                  </a:cubicBezTo>
                  <a:cubicBezTo>
                    <a:pt x="52" y="8"/>
                    <a:pt x="59" y="15"/>
                    <a:pt x="59" y="23"/>
                  </a:cubicBezTo>
                  <a:cubicBezTo>
                    <a:pt x="59" y="26"/>
                    <a:pt x="58" y="28"/>
                    <a:pt x="57" y="31"/>
                  </a:cubicBezTo>
                  <a:cubicBezTo>
                    <a:pt x="56" y="32"/>
                    <a:pt x="56" y="35"/>
                    <a:pt x="58" y="36"/>
                  </a:cubicBezTo>
                  <a:cubicBezTo>
                    <a:pt x="59" y="37"/>
                    <a:pt x="62" y="37"/>
                    <a:pt x="63" y="36"/>
                  </a:cubicBezTo>
                  <a:cubicBezTo>
                    <a:pt x="65" y="35"/>
                    <a:pt x="68" y="33"/>
                    <a:pt x="72" y="33"/>
                  </a:cubicBezTo>
                  <a:cubicBezTo>
                    <a:pt x="79" y="33"/>
                    <a:pt x="85" y="39"/>
                    <a:pt x="85" y="46"/>
                  </a:cubicBezTo>
                  <a:cubicBezTo>
                    <a:pt x="85" y="54"/>
                    <a:pt x="79" y="60"/>
                    <a:pt x="72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0" y="60"/>
                    <a:pt x="59" y="61"/>
                    <a:pt x="59" y="64"/>
                  </a:cubicBezTo>
                  <a:cubicBezTo>
                    <a:pt x="59" y="66"/>
                    <a:pt x="60" y="68"/>
                    <a:pt x="63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68"/>
                    <a:pt x="93" y="58"/>
                    <a:pt x="93" y="46"/>
                  </a:cubicBezTo>
                  <a:cubicBezTo>
                    <a:pt x="93" y="34"/>
                    <a:pt x="83" y="25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6697134" y="2018242"/>
              <a:ext cx="116417" cy="177800"/>
            </a:xfrm>
            <a:custGeom>
              <a:avLst/>
              <a:gdLst>
                <a:gd name="T0" fmla="*/ 29 w 37"/>
                <a:gd name="T1" fmla="*/ 36 h 56"/>
                <a:gd name="T2" fmla="*/ 23 w 37"/>
                <a:gd name="T3" fmla="*/ 43 h 56"/>
                <a:gd name="T4" fmla="*/ 23 w 37"/>
                <a:gd name="T5" fmla="*/ 4 h 56"/>
                <a:gd name="T6" fmla="*/ 18 w 37"/>
                <a:gd name="T7" fmla="*/ 0 h 56"/>
                <a:gd name="T8" fmla="*/ 14 w 37"/>
                <a:gd name="T9" fmla="*/ 4 h 56"/>
                <a:gd name="T10" fmla="*/ 14 w 37"/>
                <a:gd name="T11" fmla="*/ 43 h 56"/>
                <a:gd name="T12" fmla="*/ 8 w 37"/>
                <a:gd name="T13" fmla="*/ 36 h 56"/>
                <a:gd name="T14" fmla="*/ 2 w 37"/>
                <a:gd name="T15" fmla="*/ 36 h 56"/>
                <a:gd name="T16" fmla="*/ 2 w 37"/>
                <a:gd name="T17" fmla="*/ 41 h 56"/>
                <a:gd name="T18" fmla="*/ 16 w 37"/>
                <a:gd name="T19" fmla="*/ 55 h 56"/>
                <a:gd name="T20" fmla="*/ 18 w 37"/>
                <a:gd name="T21" fmla="*/ 56 h 56"/>
                <a:gd name="T22" fmla="*/ 21 w 37"/>
                <a:gd name="T23" fmla="*/ 55 h 56"/>
                <a:gd name="T24" fmla="*/ 35 w 37"/>
                <a:gd name="T25" fmla="*/ 41 h 56"/>
                <a:gd name="T26" fmla="*/ 35 w 37"/>
                <a:gd name="T27" fmla="*/ 36 h 56"/>
                <a:gd name="T28" fmla="*/ 29 w 37"/>
                <a:gd name="T2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29" y="36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4"/>
                    <a:pt x="3" y="34"/>
                    <a:pt x="2" y="36"/>
                  </a:cubicBezTo>
                  <a:cubicBezTo>
                    <a:pt x="0" y="37"/>
                    <a:pt x="0" y="40"/>
                    <a:pt x="2" y="4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0"/>
                    <a:pt x="37" y="37"/>
                    <a:pt x="35" y="36"/>
                  </a:cubicBezTo>
                  <a:cubicBezTo>
                    <a:pt x="34" y="34"/>
                    <a:pt x="31" y="34"/>
                    <a:pt x="2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8655051" y="2242608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4" name="Rectangle 46"/>
            <p:cNvSpPr>
              <a:spLocks noChangeArrowheads="1"/>
            </p:cNvSpPr>
            <p:nvPr/>
          </p:nvSpPr>
          <p:spPr bwMode="auto">
            <a:xfrm>
              <a:off x="8638964" y="2340032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8655897" y="1927224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065" b="1" kern="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设施二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8351" y="3988858"/>
            <a:ext cx="4925483" cy="1464733"/>
            <a:chOff x="768351" y="3988858"/>
            <a:chExt cx="4925483" cy="1464733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68351" y="3988858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8" name="Freeform 26" descr="160621-20121008053042-5"/>
            <p:cNvSpPr/>
            <p:nvPr/>
          </p:nvSpPr>
          <p:spPr bwMode="auto">
            <a:xfrm>
              <a:off x="768351" y="3988858"/>
              <a:ext cx="2029883" cy="1464733"/>
            </a:xfrm>
            <a:custGeom>
              <a:avLst/>
              <a:gdLst>
                <a:gd name="T0" fmla="*/ 898 w 959"/>
                <a:gd name="T1" fmla="*/ 283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3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3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3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 b="-37429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768352" y="3988858"/>
              <a:ext cx="842433" cy="840317"/>
            </a:xfrm>
            <a:custGeom>
              <a:avLst/>
              <a:gdLst>
                <a:gd name="T0" fmla="*/ 0 w 398"/>
                <a:gd name="T1" fmla="*/ 397 h 397"/>
                <a:gd name="T2" fmla="*/ 0 w 398"/>
                <a:gd name="T3" fmla="*/ 0 h 397"/>
                <a:gd name="T4" fmla="*/ 398 w 398"/>
                <a:gd name="T5" fmla="*/ 0 h 397"/>
                <a:gd name="T6" fmla="*/ 0 w 398"/>
                <a:gd name="T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7">
                  <a:moveTo>
                    <a:pt x="0" y="397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891118" y="4109509"/>
              <a:ext cx="298449" cy="298449"/>
            </a:xfrm>
            <a:custGeom>
              <a:avLst/>
              <a:gdLst>
                <a:gd name="T0" fmla="*/ 91 w 95"/>
                <a:gd name="T1" fmla="*/ 37 h 95"/>
                <a:gd name="T2" fmla="*/ 82 w 95"/>
                <a:gd name="T3" fmla="*/ 31 h 95"/>
                <a:gd name="T4" fmla="*/ 85 w 95"/>
                <a:gd name="T5" fmla="*/ 20 h 95"/>
                <a:gd name="T6" fmla="*/ 71 w 95"/>
                <a:gd name="T7" fmla="*/ 9 h 95"/>
                <a:gd name="T8" fmla="*/ 60 w 95"/>
                <a:gd name="T9" fmla="*/ 11 h 95"/>
                <a:gd name="T10" fmla="*/ 55 w 95"/>
                <a:gd name="T11" fmla="*/ 1 h 95"/>
                <a:gd name="T12" fmla="*/ 37 w 95"/>
                <a:gd name="T13" fmla="*/ 4 h 95"/>
                <a:gd name="T14" fmla="*/ 31 w 95"/>
                <a:gd name="T15" fmla="*/ 13 h 95"/>
                <a:gd name="T16" fmla="*/ 20 w 95"/>
                <a:gd name="T17" fmla="*/ 10 h 95"/>
                <a:gd name="T18" fmla="*/ 9 w 95"/>
                <a:gd name="T19" fmla="*/ 24 h 95"/>
                <a:gd name="T20" fmla="*/ 11 w 95"/>
                <a:gd name="T21" fmla="*/ 35 h 95"/>
                <a:gd name="T22" fmla="*/ 1 w 95"/>
                <a:gd name="T23" fmla="*/ 41 h 95"/>
                <a:gd name="T24" fmla="*/ 1 w 95"/>
                <a:gd name="T25" fmla="*/ 55 h 95"/>
                <a:gd name="T26" fmla="*/ 11 w 95"/>
                <a:gd name="T27" fmla="*/ 61 h 95"/>
                <a:gd name="T28" fmla="*/ 9 w 95"/>
                <a:gd name="T29" fmla="*/ 72 h 95"/>
                <a:gd name="T30" fmla="*/ 20 w 95"/>
                <a:gd name="T31" fmla="*/ 86 h 95"/>
                <a:gd name="T32" fmla="*/ 31 w 95"/>
                <a:gd name="T33" fmla="*/ 83 h 95"/>
                <a:gd name="T34" fmla="*/ 37 w 95"/>
                <a:gd name="T35" fmla="*/ 92 h 95"/>
                <a:gd name="T36" fmla="*/ 47 w 95"/>
                <a:gd name="T37" fmla="*/ 95 h 95"/>
                <a:gd name="T38" fmla="*/ 58 w 95"/>
                <a:gd name="T39" fmla="*/ 92 h 95"/>
                <a:gd name="T40" fmla="*/ 64 w 95"/>
                <a:gd name="T41" fmla="*/ 83 h 95"/>
                <a:gd name="T42" fmla="*/ 75 w 95"/>
                <a:gd name="T43" fmla="*/ 86 h 95"/>
                <a:gd name="T44" fmla="*/ 86 w 95"/>
                <a:gd name="T45" fmla="*/ 72 h 95"/>
                <a:gd name="T46" fmla="*/ 84 w 95"/>
                <a:gd name="T47" fmla="*/ 61 h 95"/>
                <a:gd name="T48" fmla="*/ 94 w 95"/>
                <a:gd name="T49" fmla="*/ 55 h 95"/>
                <a:gd name="T50" fmla="*/ 94 w 95"/>
                <a:gd name="T51" fmla="*/ 41 h 95"/>
                <a:gd name="T52" fmla="*/ 79 w 95"/>
                <a:gd name="T53" fmla="*/ 54 h 95"/>
                <a:gd name="T54" fmla="*/ 74 w 95"/>
                <a:gd name="T55" fmla="*/ 62 h 95"/>
                <a:gd name="T56" fmla="*/ 77 w 95"/>
                <a:gd name="T57" fmla="*/ 73 h 95"/>
                <a:gd name="T58" fmla="*/ 66 w 95"/>
                <a:gd name="T59" fmla="*/ 75 h 95"/>
                <a:gd name="T60" fmla="*/ 56 w 95"/>
                <a:gd name="T61" fmla="*/ 77 h 95"/>
                <a:gd name="T62" fmla="*/ 51 w 95"/>
                <a:gd name="T63" fmla="*/ 87 h 95"/>
                <a:gd name="T64" fmla="*/ 41 w 95"/>
                <a:gd name="T65" fmla="*/ 80 h 95"/>
                <a:gd name="T66" fmla="*/ 33 w 95"/>
                <a:gd name="T67" fmla="*/ 75 h 95"/>
                <a:gd name="T68" fmla="*/ 22 w 95"/>
                <a:gd name="T69" fmla="*/ 78 h 95"/>
                <a:gd name="T70" fmla="*/ 21 w 95"/>
                <a:gd name="T71" fmla="*/ 66 h 95"/>
                <a:gd name="T72" fmla="*/ 18 w 95"/>
                <a:gd name="T73" fmla="*/ 56 h 95"/>
                <a:gd name="T74" fmla="*/ 8 w 95"/>
                <a:gd name="T75" fmla="*/ 51 h 95"/>
                <a:gd name="T76" fmla="*/ 8 w 95"/>
                <a:gd name="T77" fmla="*/ 44 h 95"/>
                <a:gd name="T78" fmla="*/ 18 w 95"/>
                <a:gd name="T79" fmla="*/ 39 h 95"/>
                <a:gd name="T80" fmla="*/ 21 w 95"/>
                <a:gd name="T81" fmla="*/ 29 h 95"/>
                <a:gd name="T82" fmla="*/ 22 w 95"/>
                <a:gd name="T83" fmla="*/ 18 h 95"/>
                <a:gd name="T84" fmla="*/ 33 w 95"/>
                <a:gd name="T85" fmla="*/ 21 h 95"/>
                <a:gd name="T86" fmla="*/ 41 w 95"/>
                <a:gd name="T87" fmla="*/ 16 h 95"/>
                <a:gd name="T88" fmla="*/ 51 w 95"/>
                <a:gd name="T89" fmla="*/ 9 h 95"/>
                <a:gd name="T90" fmla="*/ 56 w 95"/>
                <a:gd name="T91" fmla="*/ 18 h 95"/>
                <a:gd name="T92" fmla="*/ 66 w 95"/>
                <a:gd name="T93" fmla="*/ 21 h 95"/>
                <a:gd name="T94" fmla="*/ 77 w 95"/>
                <a:gd name="T95" fmla="*/ 23 h 95"/>
                <a:gd name="T96" fmla="*/ 74 w 95"/>
                <a:gd name="T97" fmla="*/ 33 h 95"/>
                <a:gd name="T98" fmla="*/ 79 w 95"/>
                <a:gd name="T99" fmla="*/ 42 h 95"/>
                <a:gd name="T100" fmla="*/ 87 w 95"/>
                <a:gd name="T101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5">
                  <a:moveTo>
                    <a:pt x="94" y="41"/>
                  </a:moveTo>
                  <a:cubicBezTo>
                    <a:pt x="94" y="39"/>
                    <a:pt x="93" y="38"/>
                    <a:pt x="91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3"/>
                    <a:pt x="83" y="32"/>
                    <a:pt x="82" y="3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3"/>
                    <a:pt x="86" y="21"/>
                    <a:pt x="85" y="20"/>
                  </a:cubicBezTo>
                  <a:cubicBezTo>
                    <a:pt x="83" y="16"/>
                    <a:pt x="79" y="13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2"/>
                    <a:pt x="62" y="12"/>
                    <a:pt x="60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9" y="0"/>
                    <a:pt x="45" y="0"/>
                    <a:pt x="40" y="1"/>
                  </a:cubicBezTo>
                  <a:cubicBezTo>
                    <a:pt x="39" y="1"/>
                    <a:pt x="38" y="2"/>
                    <a:pt x="37" y="4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2" y="12"/>
                    <a:pt x="31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6" y="13"/>
                    <a:pt x="12" y="16"/>
                    <a:pt x="9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8"/>
                    <a:pt x="1" y="39"/>
                    <a:pt x="1" y="41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2"/>
                    <a:pt x="1" y="55"/>
                  </a:cubicBezTo>
                  <a:cubicBezTo>
                    <a:pt x="1" y="56"/>
                    <a:pt x="2" y="58"/>
                    <a:pt x="3" y="5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2" y="80"/>
                    <a:pt x="16" y="83"/>
                    <a:pt x="20" y="86"/>
                  </a:cubicBezTo>
                  <a:cubicBezTo>
                    <a:pt x="21" y="87"/>
                    <a:pt x="22" y="87"/>
                    <a:pt x="24" y="86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3" y="84"/>
                    <a:pt x="34" y="8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3"/>
                    <a:pt x="39" y="94"/>
                    <a:pt x="40" y="94"/>
                  </a:cubicBezTo>
                  <a:cubicBezTo>
                    <a:pt x="43" y="95"/>
                    <a:pt x="45" y="95"/>
                    <a:pt x="47" y="95"/>
                  </a:cubicBezTo>
                  <a:cubicBezTo>
                    <a:pt x="50" y="95"/>
                    <a:pt x="52" y="95"/>
                    <a:pt x="55" y="94"/>
                  </a:cubicBezTo>
                  <a:cubicBezTo>
                    <a:pt x="56" y="94"/>
                    <a:pt x="57" y="93"/>
                    <a:pt x="58" y="9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3" y="83"/>
                    <a:pt x="64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3" y="87"/>
                    <a:pt x="74" y="87"/>
                    <a:pt x="75" y="86"/>
                  </a:cubicBezTo>
                  <a:cubicBezTo>
                    <a:pt x="79" y="83"/>
                    <a:pt x="83" y="80"/>
                    <a:pt x="85" y="76"/>
                  </a:cubicBezTo>
                  <a:cubicBezTo>
                    <a:pt x="86" y="74"/>
                    <a:pt x="87" y="73"/>
                    <a:pt x="86" y="72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4" y="62"/>
                    <a:pt x="84" y="6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8"/>
                    <a:pt x="94" y="56"/>
                    <a:pt x="94" y="55"/>
                  </a:cubicBezTo>
                  <a:cubicBezTo>
                    <a:pt x="94" y="52"/>
                    <a:pt x="95" y="50"/>
                    <a:pt x="95" y="48"/>
                  </a:cubicBezTo>
                  <a:cubicBezTo>
                    <a:pt x="95" y="46"/>
                    <a:pt x="94" y="43"/>
                    <a:pt x="94" y="41"/>
                  </a:cubicBezTo>
                  <a:close/>
                  <a:moveTo>
                    <a:pt x="86" y="51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7" y="55"/>
                    <a:pt x="77" y="56"/>
                  </a:cubicBezTo>
                  <a:cubicBezTo>
                    <a:pt x="76" y="59"/>
                    <a:pt x="75" y="61"/>
                    <a:pt x="74" y="62"/>
                  </a:cubicBezTo>
                  <a:cubicBezTo>
                    <a:pt x="74" y="64"/>
                    <a:pt x="74" y="65"/>
                    <a:pt x="74" y="6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5"/>
                    <a:pt x="74" y="76"/>
                    <a:pt x="72" y="78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3" y="74"/>
                    <a:pt x="62" y="75"/>
                  </a:cubicBezTo>
                  <a:cubicBezTo>
                    <a:pt x="60" y="76"/>
                    <a:pt x="58" y="77"/>
                    <a:pt x="56" y="77"/>
                  </a:cubicBezTo>
                  <a:cubicBezTo>
                    <a:pt x="55" y="78"/>
                    <a:pt x="54" y="78"/>
                    <a:pt x="53" y="80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8" y="87"/>
                    <a:pt x="46" y="87"/>
                    <a:pt x="44" y="87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7" y="77"/>
                    <a:pt x="35" y="76"/>
                    <a:pt x="33" y="75"/>
                  </a:cubicBezTo>
                  <a:cubicBezTo>
                    <a:pt x="32" y="74"/>
                    <a:pt x="30" y="74"/>
                    <a:pt x="29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6"/>
                    <a:pt x="19" y="75"/>
                    <a:pt x="17" y="7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5"/>
                    <a:pt x="21" y="64"/>
                    <a:pt x="20" y="62"/>
                  </a:cubicBezTo>
                  <a:cubicBezTo>
                    <a:pt x="19" y="61"/>
                    <a:pt x="19" y="59"/>
                    <a:pt x="18" y="56"/>
                  </a:cubicBezTo>
                  <a:cubicBezTo>
                    <a:pt x="18" y="55"/>
                    <a:pt x="17" y="54"/>
                    <a:pt x="15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49"/>
                    <a:pt x="8" y="48"/>
                  </a:cubicBezTo>
                  <a:cubicBezTo>
                    <a:pt x="8" y="47"/>
                    <a:pt x="8" y="45"/>
                    <a:pt x="8" y="4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37"/>
                    <a:pt x="19" y="35"/>
                    <a:pt x="20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1"/>
                    <a:pt x="21" y="19"/>
                    <a:pt x="22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5" y="20"/>
                    <a:pt x="37" y="19"/>
                    <a:pt x="39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8" y="9"/>
                    <a:pt x="51" y="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5" y="18"/>
                    <a:pt x="56" y="18"/>
                  </a:cubicBezTo>
                  <a:cubicBezTo>
                    <a:pt x="58" y="19"/>
                    <a:pt x="60" y="20"/>
                    <a:pt x="62" y="21"/>
                  </a:cubicBezTo>
                  <a:cubicBezTo>
                    <a:pt x="63" y="21"/>
                    <a:pt x="65" y="21"/>
                    <a:pt x="66" y="2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9"/>
                    <a:pt x="76" y="21"/>
                    <a:pt x="77" y="2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5" y="35"/>
                    <a:pt x="76" y="37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5"/>
                    <a:pt x="87" y="47"/>
                    <a:pt x="87" y="48"/>
                  </a:cubicBezTo>
                  <a:cubicBezTo>
                    <a:pt x="87" y="49"/>
                    <a:pt x="87" y="50"/>
                    <a:pt x="8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982134" y="4196292"/>
              <a:ext cx="116416" cy="120650"/>
            </a:xfrm>
            <a:custGeom>
              <a:avLst/>
              <a:gdLst>
                <a:gd name="T0" fmla="*/ 18 w 37"/>
                <a:gd name="T1" fmla="*/ 0 h 38"/>
                <a:gd name="T2" fmla="*/ 0 w 37"/>
                <a:gd name="T3" fmla="*/ 19 h 38"/>
                <a:gd name="T4" fmla="*/ 18 w 37"/>
                <a:gd name="T5" fmla="*/ 38 h 38"/>
                <a:gd name="T6" fmla="*/ 37 w 37"/>
                <a:gd name="T7" fmla="*/ 19 h 38"/>
                <a:gd name="T8" fmla="*/ 18 w 37"/>
                <a:gd name="T9" fmla="*/ 0 h 38"/>
                <a:gd name="T10" fmla="*/ 18 w 37"/>
                <a:gd name="T11" fmla="*/ 29 h 38"/>
                <a:gd name="T12" fmla="*/ 8 w 37"/>
                <a:gd name="T13" fmla="*/ 19 h 38"/>
                <a:gd name="T14" fmla="*/ 18 w 37"/>
                <a:gd name="T15" fmla="*/ 8 h 38"/>
                <a:gd name="T16" fmla="*/ 29 w 37"/>
                <a:gd name="T17" fmla="*/ 19 h 38"/>
                <a:gd name="T18" fmla="*/ 18 w 37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ubicBezTo>
                    <a:pt x="29" y="38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9"/>
                  </a:moveTo>
                  <a:cubicBezTo>
                    <a:pt x="13" y="29"/>
                    <a:pt x="8" y="25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2952751" y="4450291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6" name="Rectangle 46"/>
            <p:cNvSpPr>
              <a:spLocks noChangeArrowheads="1"/>
            </p:cNvSpPr>
            <p:nvPr/>
          </p:nvSpPr>
          <p:spPr bwMode="auto">
            <a:xfrm>
              <a:off x="2935817" y="4570717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7" name="Rectangle 48"/>
            <p:cNvSpPr>
              <a:spLocks noChangeArrowheads="1"/>
            </p:cNvSpPr>
            <p:nvPr/>
          </p:nvSpPr>
          <p:spPr bwMode="auto">
            <a:xfrm>
              <a:off x="2952751" y="4157910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065" b="1" kern="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设施三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00284" y="3988858"/>
            <a:ext cx="4925483" cy="1464733"/>
            <a:chOff x="6500284" y="3988858"/>
            <a:chExt cx="4925483" cy="1464733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500284" y="3988858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1" name="Freeform 29" descr="160621-20121008053110-8"/>
            <p:cNvSpPr/>
            <p:nvPr/>
          </p:nvSpPr>
          <p:spPr bwMode="auto">
            <a:xfrm>
              <a:off x="6500284" y="3988858"/>
              <a:ext cx="2029883" cy="1464733"/>
            </a:xfrm>
            <a:custGeom>
              <a:avLst/>
              <a:gdLst>
                <a:gd name="T0" fmla="*/ 898 w 959"/>
                <a:gd name="T1" fmla="*/ 283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3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3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3"/>
                  </a:ln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 b="-3835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500285" y="3988858"/>
              <a:ext cx="842433" cy="840317"/>
            </a:xfrm>
            <a:custGeom>
              <a:avLst/>
              <a:gdLst>
                <a:gd name="T0" fmla="*/ 0 w 398"/>
                <a:gd name="T1" fmla="*/ 397 h 397"/>
                <a:gd name="T2" fmla="*/ 0 w 398"/>
                <a:gd name="T3" fmla="*/ 0 h 397"/>
                <a:gd name="T4" fmla="*/ 398 w 398"/>
                <a:gd name="T5" fmla="*/ 0 h 397"/>
                <a:gd name="T6" fmla="*/ 0 w 398"/>
                <a:gd name="T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7">
                  <a:moveTo>
                    <a:pt x="0" y="397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639984" y="4111625"/>
              <a:ext cx="228600" cy="296333"/>
            </a:xfrm>
            <a:custGeom>
              <a:avLst/>
              <a:gdLst>
                <a:gd name="T0" fmla="*/ 16 w 73"/>
                <a:gd name="T1" fmla="*/ 86 h 94"/>
                <a:gd name="T2" fmla="*/ 8 w 73"/>
                <a:gd name="T3" fmla="*/ 86 h 94"/>
                <a:gd name="T4" fmla="*/ 8 w 73"/>
                <a:gd name="T5" fmla="*/ 8 h 94"/>
                <a:gd name="T6" fmla="*/ 69 w 73"/>
                <a:gd name="T7" fmla="*/ 8 h 94"/>
                <a:gd name="T8" fmla="*/ 73 w 73"/>
                <a:gd name="T9" fmla="*/ 4 h 94"/>
                <a:gd name="T10" fmla="*/ 69 w 73"/>
                <a:gd name="T11" fmla="*/ 0 h 94"/>
                <a:gd name="T12" fmla="*/ 4 w 73"/>
                <a:gd name="T13" fmla="*/ 0 h 94"/>
                <a:gd name="T14" fmla="*/ 0 w 73"/>
                <a:gd name="T15" fmla="*/ 4 h 94"/>
                <a:gd name="T16" fmla="*/ 0 w 73"/>
                <a:gd name="T17" fmla="*/ 90 h 94"/>
                <a:gd name="T18" fmla="*/ 4 w 73"/>
                <a:gd name="T19" fmla="*/ 94 h 94"/>
                <a:gd name="T20" fmla="*/ 16 w 73"/>
                <a:gd name="T21" fmla="*/ 94 h 94"/>
                <a:gd name="T22" fmla="*/ 20 w 73"/>
                <a:gd name="T23" fmla="*/ 90 h 94"/>
                <a:gd name="T24" fmla="*/ 16 w 73"/>
                <a:gd name="T2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4">
                  <a:moveTo>
                    <a:pt x="16" y="86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8"/>
                    <a:pt x="73" y="6"/>
                    <a:pt x="73" y="4"/>
                  </a:cubicBez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8" y="94"/>
                    <a:pt x="20" y="92"/>
                    <a:pt x="20" y="90"/>
                  </a:cubicBezTo>
                  <a:cubicBezTo>
                    <a:pt x="20" y="88"/>
                    <a:pt x="18" y="86"/>
                    <a:pt x="16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783917" y="4285191"/>
              <a:ext cx="84667" cy="122767"/>
            </a:xfrm>
            <a:custGeom>
              <a:avLst/>
              <a:gdLst>
                <a:gd name="T0" fmla="*/ 23 w 27"/>
                <a:gd name="T1" fmla="*/ 0 h 39"/>
                <a:gd name="T2" fmla="*/ 19 w 27"/>
                <a:gd name="T3" fmla="*/ 4 h 39"/>
                <a:gd name="T4" fmla="*/ 19 w 27"/>
                <a:gd name="T5" fmla="*/ 31 h 39"/>
                <a:gd name="T6" fmla="*/ 4 w 27"/>
                <a:gd name="T7" fmla="*/ 31 h 39"/>
                <a:gd name="T8" fmla="*/ 0 w 27"/>
                <a:gd name="T9" fmla="*/ 35 h 39"/>
                <a:gd name="T10" fmla="*/ 4 w 27"/>
                <a:gd name="T11" fmla="*/ 39 h 39"/>
                <a:gd name="T12" fmla="*/ 23 w 27"/>
                <a:gd name="T13" fmla="*/ 39 h 39"/>
                <a:gd name="T14" fmla="*/ 26 w 27"/>
                <a:gd name="T15" fmla="*/ 38 h 39"/>
                <a:gd name="T16" fmla="*/ 27 w 27"/>
                <a:gd name="T17" fmla="*/ 35 h 39"/>
                <a:gd name="T18" fmla="*/ 27 w 27"/>
                <a:gd name="T19" fmla="*/ 4 h 39"/>
                <a:gd name="T20" fmla="*/ 23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23" y="0"/>
                  </a:moveTo>
                  <a:cubicBezTo>
                    <a:pt x="21" y="0"/>
                    <a:pt x="19" y="2"/>
                    <a:pt x="19" y="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5" y="39"/>
                    <a:pt x="26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6720417" y="4173008"/>
              <a:ext cx="146050" cy="209550"/>
            </a:xfrm>
            <a:custGeom>
              <a:avLst/>
              <a:gdLst>
                <a:gd name="T0" fmla="*/ 40 w 46"/>
                <a:gd name="T1" fmla="*/ 1 h 67"/>
                <a:gd name="T2" fmla="*/ 35 w 46"/>
                <a:gd name="T3" fmla="*/ 0 h 67"/>
                <a:gd name="T4" fmla="*/ 27 w 46"/>
                <a:gd name="T5" fmla="*/ 5 h 67"/>
                <a:gd name="T6" fmla="*/ 0 w 46"/>
                <a:gd name="T7" fmla="*/ 50 h 67"/>
                <a:gd name="T8" fmla="*/ 0 w 46"/>
                <a:gd name="T9" fmla="*/ 53 h 67"/>
                <a:gd name="T10" fmla="*/ 0 w 46"/>
                <a:gd name="T11" fmla="*/ 63 h 67"/>
                <a:gd name="T12" fmla="*/ 2 w 46"/>
                <a:gd name="T13" fmla="*/ 66 h 67"/>
                <a:gd name="T14" fmla="*/ 4 w 46"/>
                <a:gd name="T15" fmla="*/ 67 h 67"/>
                <a:gd name="T16" fmla="*/ 6 w 46"/>
                <a:gd name="T17" fmla="*/ 66 h 67"/>
                <a:gd name="T18" fmla="*/ 15 w 46"/>
                <a:gd name="T19" fmla="*/ 61 h 67"/>
                <a:gd name="T20" fmla="*/ 17 w 46"/>
                <a:gd name="T21" fmla="*/ 60 h 67"/>
                <a:gd name="T22" fmla="*/ 43 w 46"/>
                <a:gd name="T23" fmla="*/ 15 h 67"/>
                <a:gd name="T24" fmla="*/ 40 w 46"/>
                <a:gd name="T25" fmla="*/ 1 h 67"/>
                <a:gd name="T26" fmla="*/ 36 w 46"/>
                <a:gd name="T27" fmla="*/ 10 h 67"/>
                <a:gd name="T28" fmla="*/ 11 w 46"/>
                <a:gd name="T29" fmla="*/ 55 h 67"/>
                <a:gd name="T30" fmla="*/ 8 w 46"/>
                <a:gd name="T31" fmla="*/ 56 h 67"/>
                <a:gd name="T32" fmla="*/ 8 w 46"/>
                <a:gd name="T33" fmla="*/ 53 h 67"/>
                <a:gd name="T34" fmla="*/ 34 w 46"/>
                <a:gd name="T35" fmla="*/ 9 h 67"/>
                <a:gd name="T36" fmla="*/ 36 w 46"/>
                <a:gd name="T37" fmla="*/ 8 h 67"/>
                <a:gd name="T38" fmla="*/ 36 w 46"/>
                <a:gd name="T3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0" y="1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6"/>
                  </a:cubicBezTo>
                  <a:cubicBezTo>
                    <a:pt x="3" y="67"/>
                    <a:pt x="4" y="67"/>
                    <a:pt x="4" y="67"/>
                  </a:cubicBezTo>
                  <a:cubicBezTo>
                    <a:pt x="5" y="67"/>
                    <a:pt x="6" y="67"/>
                    <a:pt x="6" y="6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10"/>
                    <a:pt x="44" y="4"/>
                    <a:pt x="40" y="1"/>
                  </a:cubicBezTo>
                  <a:close/>
                  <a:moveTo>
                    <a:pt x="36" y="10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8"/>
                    <a:pt x="36" y="8"/>
                  </a:cubicBezTo>
                  <a:cubicBezTo>
                    <a:pt x="36" y="9"/>
                    <a:pt x="37" y="10"/>
                    <a:pt x="3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6680201" y="4194175"/>
              <a:ext cx="91017" cy="27517"/>
            </a:xfrm>
            <a:custGeom>
              <a:avLst/>
              <a:gdLst>
                <a:gd name="T0" fmla="*/ 29 w 29"/>
                <a:gd name="T1" fmla="*/ 4 h 9"/>
                <a:gd name="T2" fmla="*/ 25 w 29"/>
                <a:gd name="T3" fmla="*/ 0 h 9"/>
                <a:gd name="T4" fmla="*/ 4 w 29"/>
                <a:gd name="T5" fmla="*/ 0 h 9"/>
                <a:gd name="T6" fmla="*/ 0 w 29"/>
                <a:gd name="T7" fmla="*/ 4 h 9"/>
                <a:gd name="T8" fmla="*/ 4 w 29"/>
                <a:gd name="T9" fmla="*/ 9 h 9"/>
                <a:gd name="T10" fmla="*/ 25 w 29"/>
                <a:gd name="T11" fmla="*/ 9 h 9"/>
                <a:gd name="T12" fmla="*/ 29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9" y="4"/>
                  </a:moveTo>
                  <a:cubicBezTo>
                    <a:pt x="29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6680201" y="4244975"/>
              <a:ext cx="59267" cy="25400"/>
            </a:xfrm>
            <a:custGeom>
              <a:avLst/>
              <a:gdLst>
                <a:gd name="T0" fmla="*/ 4 w 19"/>
                <a:gd name="T1" fmla="*/ 0 h 8"/>
                <a:gd name="T2" fmla="*/ 0 w 19"/>
                <a:gd name="T3" fmla="*/ 4 h 8"/>
                <a:gd name="T4" fmla="*/ 4 w 19"/>
                <a:gd name="T5" fmla="*/ 8 h 8"/>
                <a:gd name="T6" fmla="*/ 15 w 19"/>
                <a:gd name="T7" fmla="*/ 8 h 8"/>
                <a:gd name="T8" fmla="*/ 19 w 19"/>
                <a:gd name="T9" fmla="*/ 4 h 8"/>
                <a:gd name="T10" fmla="*/ 15 w 19"/>
                <a:gd name="T11" fmla="*/ 0 h 8"/>
                <a:gd name="T12" fmla="*/ 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7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>
              <a:off x="8655051" y="4450291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8638964" y="4570717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5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8655897" y="4157910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065" b="1" kern="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设施四</a:t>
              </a:r>
              <a:endParaRPr kumimoji="0" lang="zh-CN" altLang="en-US" sz="1065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288632"/>
          </a:xfrm>
          <a:prstGeom prst="rect">
            <a:avLst/>
          </a:prstGeom>
          <a:solidFill>
            <a:srgbClr val="EB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B4A4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06087" y="145208"/>
            <a:ext cx="3579826" cy="1140699"/>
            <a:chOff x="4553750" y="77474"/>
            <a:chExt cx="3579826" cy="1140699"/>
          </a:xfrm>
        </p:grpSpPr>
        <p:sp>
          <p:nvSpPr>
            <p:cNvPr id="4" name="文本框 3"/>
            <p:cNvSpPr txBox="1"/>
            <p:nvPr/>
          </p:nvSpPr>
          <p:spPr>
            <a:xfrm>
              <a:off x="4553750" y="77474"/>
              <a:ext cx="35798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EB7E85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OUR SERVICES</a:t>
              </a:r>
              <a:endParaRPr lang="zh-CN" altLang="en-US" sz="5400" b="1" dirty="0">
                <a:solidFill>
                  <a:srgbClr val="EB7E85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30593" y="87961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学校年度概述总结</a:t>
              </a:r>
            </a:p>
          </p:txBody>
        </p:sp>
      </p:grpSp>
      <p:graphicFrame>
        <p:nvGraphicFramePr>
          <p:cNvPr id="9" name="图表 8"/>
          <p:cNvGraphicFramePr/>
          <p:nvPr/>
        </p:nvGraphicFramePr>
        <p:xfrm>
          <a:off x="4227310" y="2019667"/>
          <a:ext cx="3737376" cy="24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椭圆 9"/>
          <p:cNvSpPr/>
          <p:nvPr/>
        </p:nvSpPr>
        <p:spPr>
          <a:xfrm>
            <a:off x="5089474" y="2258935"/>
            <a:ext cx="2013049" cy="2013049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337161" y="2506622"/>
            <a:ext cx="1517674" cy="1517674"/>
          </a:xfrm>
          <a:prstGeom prst="ellipse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95477" y="2211367"/>
            <a:ext cx="3073392" cy="2370273"/>
            <a:chOff x="4695477" y="2211367"/>
            <a:chExt cx="3073392" cy="2370273"/>
          </a:xfrm>
        </p:grpSpPr>
        <p:sp>
          <p:nvSpPr>
            <p:cNvPr id="12" name="文本框 11"/>
            <p:cNvSpPr txBox="1"/>
            <p:nvPr/>
          </p:nvSpPr>
          <p:spPr>
            <a:xfrm>
              <a:off x="7127185" y="2567393"/>
              <a:ext cx="64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54%</a:t>
              </a:r>
              <a:endParaRPr lang="zh-CN" altLang="en-US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95477" y="2211367"/>
              <a:ext cx="64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27%</a:t>
              </a:r>
              <a:endParaRPr lang="zh-CN" altLang="en-US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64812" y="4212308"/>
              <a:ext cx="64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E7E6E6">
                      <a:lumMod val="25000"/>
                    </a:srgb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29%</a:t>
              </a:r>
              <a:endParaRPr lang="zh-CN" altLang="en-US" b="1" dirty="0">
                <a:solidFill>
                  <a:srgbClr val="E7E6E6">
                    <a:lumMod val="25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805699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1158" y="2855831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2001-2006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1158" y="3467100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92106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07567" y="286729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2006-2011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07567" y="3478562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027176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04669" y="2867293"/>
            <a:ext cx="788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2011-2014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50029" y="3478562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113583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909382" y="28583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NOW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043760" y="346965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339098" y="5035056"/>
            <a:ext cx="0" cy="74162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2939547" y="4972572"/>
            <a:ext cx="2076772" cy="665055"/>
            <a:chOff x="2939547" y="4972572"/>
            <a:chExt cx="2076772" cy="665055"/>
          </a:xfrm>
        </p:grpSpPr>
        <p:sp>
          <p:nvSpPr>
            <p:cNvPr id="33" name="文本框 32"/>
            <p:cNvSpPr txBox="1"/>
            <p:nvPr/>
          </p:nvSpPr>
          <p:spPr>
            <a:xfrm>
              <a:off x="2939547" y="4972572"/>
              <a:ext cx="2076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8AB4A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Arial" panose="020B0604020202020204" pitchFamily="34" charset="0"/>
                </a:rPr>
                <a:t>完美演绎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37082" y="526829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CEO</a:t>
              </a:r>
              <a:endParaRPr lang="zh-CN" altLang="en-US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363760" y="4996923"/>
            <a:ext cx="542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rgbClr val="EB7E85"/>
                </a:solidFill>
                <a:latin typeface="Agency FB" panose="020B0503020202020204" pitchFamily="34" charset="0"/>
              </a:rPr>
              <a:t>By faith I mean a vision of good one cherishes and the enthusiasm that pushes one to seek its fulfillment regardless of obstacles. By faith I mean a vision of good one cherishes and the enthusiasm that pushes one to seek its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025779" y="6042604"/>
            <a:ext cx="4005153" cy="307777"/>
            <a:chOff x="4025779" y="6042604"/>
            <a:chExt cx="4005153" cy="307777"/>
          </a:xfrm>
        </p:grpSpPr>
        <p:sp>
          <p:nvSpPr>
            <p:cNvPr id="44" name="椭圆 43"/>
            <p:cNvSpPr/>
            <p:nvPr/>
          </p:nvSpPr>
          <p:spPr>
            <a:xfrm>
              <a:off x="4025779" y="6107897"/>
              <a:ext cx="180000" cy="180000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151744" y="6042604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latin typeface="Agency FB" panose="020B0503020202020204" pitchFamily="34" charset="0"/>
                </a:rPr>
                <a:t>Management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693535" y="6107897"/>
              <a:ext cx="180000" cy="180000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819500" y="6042604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latin typeface="Agency FB" panose="020B0503020202020204" pitchFamily="34" charset="0"/>
                </a:rPr>
                <a:t>Business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010170" y="6107897"/>
              <a:ext cx="180000" cy="180000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136135" y="6042604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latin typeface="Agency FB" panose="020B0503020202020204" pitchFamily="34" charset="0"/>
                </a:rPr>
                <a:t>Management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6" name="任意多边形 59"/>
          <p:cNvSpPr/>
          <p:nvPr/>
        </p:nvSpPr>
        <p:spPr>
          <a:xfrm rot="16200000">
            <a:off x="5875387" y="-264159"/>
            <a:ext cx="461237" cy="684754"/>
          </a:xfrm>
          <a:custGeom>
            <a:avLst/>
            <a:gdLst>
              <a:gd name="connsiteX0" fmla="*/ 461237 w 461237"/>
              <a:gd name="connsiteY0" fmla="*/ 0 h 684754"/>
              <a:gd name="connsiteX1" fmla="*/ 461237 w 461237"/>
              <a:gd name="connsiteY1" fmla="*/ 684754 h 684754"/>
              <a:gd name="connsiteX2" fmla="*/ 311803 w 461237"/>
              <a:gd name="connsiteY2" fmla="*/ 559953 h 684754"/>
              <a:gd name="connsiteX3" fmla="*/ 0 w 461237"/>
              <a:gd name="connsiteY3" fmla="*/ 328267 h 684754"/>
              <a:gd name="connsiteX4" fmla="*/ 313757 w 461237"/>
              <a:gd name="connsiteY4" fmla="*/ 115141 h 68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37" h="684754">
                <a:moveTo>
                  <a:pt x="461237" y="0"/>
                </a:moveTo>
                <a:lnTo>
                  <a:pt x="461237" y="684754"/>
                </a:lnTo>
                <a:lnTo>
                  <a:pt x="311803" y="559953"/>
                </a:lnTo>
                <a:cubicBezTo>
                  <a:pt x="211857" y="480954"/>
                  <a:pt x="108129" y="403583"/>
                  <a:pt x="0" y="328267"/>
                </a:cubicBezTo>
                <a:cubicBezTo>
                  <a:pt x="108855" y="259846"/>
                  <a:pt x="213232" y="188642"/>
                  <a:pt x="313757" y="115141"/>
                </a:cubicBezTo>
                <a:close/>
              </a:path>
            </a:pathLst>
          </a:custGeom>
          <a:solidFill>
            <a:srgbClr val="8AB4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7" name="图形 46" hidden="1"/>
          <p:cNvPicPr>
            <a:picLocks noChangeAspect="1"/>
          </p:cNvPicPr>
          <p:nvPr/>
        </p:nvPicPr>
        <p:blipFill rotWithShape="1">
          <a:blip r:embed="rId5"/>
          <a:srcRect l="12942" t="149" r="13592" b="70993"/>
          <a:stretch>
            <a:fillRect/>
          </a:stretch>
        </p:blipFill>
        <p:spPr>
          <a:xfrm flipV="1">
            <a:off x="-34445" y="2936725"/>
            <a:ext cx="12280900" cy="526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5" grpId="0"/>
      <p:bldP spid="26" grpId="0"/>
      <p:bldP spid="27" grpId="0" animBg="1"/>
      <p:bldP spid="29" grpId="0"/>
      <p:bldP spid="30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/>
          <a:srcRect l="12942" t="59536" r="13592" b="4999"/>
          <a:stretch>
            <a:fillRect/>
          </a:stretch>
        </p:blipFill>
        <p:spPr>
          <a:xfrm>
            <a:off x="0" y="0"/>
            <a:ext cx="12192000" cy="68874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780972" y="2551195"/>
            <a:ext cx="4630057" cy="1785104"/>
            <a:chOff x="3696996" y="1631378"/>
            <a:chExt cx="4630057" cy="1785104"/>
          </a:xfrm>
        </p:grpSpPr>
        <p:sp>
          <p:nvSpPr>
            <p:cNvPr id="10" name="文本框 9"/>
            <p:cNvSpPr txBox="1"/>
            <p:nvPr/>
          </p:nvSpPr>
          <p:spPr>
            <a:xfrm>
              <a:off x="3696996" y="1631378"/>
              <a:ext cx="46300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b="1" dirty="0">
                  <a:solidFill>
                    <a:srgbClr val="EB7E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49396" y="2954817"/>
              <a:ext cx="4325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THANKS FOR WATCH</a:t>
              </a:r>
              <a:endParaRPr lang="zh-CN" altLang="en-US" sz="2400" dirty="0">
                <a:solidFill>
                  <a:srgbClr val="EB7E85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149" r="13592" b="70993"/>
          <a:stretch>
            <a:fillRect/>
          </a:stretch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978400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/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5411197" y="4212421"/>
            <a:ext cx="136960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关于学校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形 61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149" r="13592" b="70993"/>
          <a:stretch>
            <a:fillRect/>
          </a:stretch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24463" y="321134"/>
            <a:ext cx="6143075" cy="697625"/>
            <a:chOff x="5240613" y="3024311"/>
            <a:chExt cx="6143075" cy="697625"/>
          </a:xfrm>
        </p:grpSpPr>
        <p:sp>
          <p:nvSpPr>
            <p:cNvPr id="10" name="矩形 9"/>
            <p:cNvSpPr/>
            <p:nvPr/>
          </p:nvSpPr>
          <p:spPr>
            <a:xfrm>
              <a:off x="5240613" y="3477254"/>
              <a:ext cx="6143075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gency FB" panose="020B0503020202020204" pitchFamily="34" charset="0"/>
                </a:rPr>
                <a:t>But all sunshine without shade, all pleasure without pain, is not life at all. Take the lot of the happiest - it is a tangled yarn. 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TextBox 107"/>
            <p:cNvSpPr txBox="1"/>
            <p:nvPr/>
          </p:nvSpPr>
          <p:spPr>
            <a:xfrm>
              <a:off x="6583958" y="3024311"/>
              <a:ext cx="3456384" cy="420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rgbClr val="EB7E85"/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学校历届优秀领导人</a:t>
              </a:r>
            </a:p>
          </p:txBody>
        </p:sp>
      </p:grpSp>
      <p:pic>
        <p:nvPicPr>
          <p:cNvPr id="45" name="Picture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9" y="1380196"/>
            <a:ext cx="2520000" cy="2520000"/>
          </a:xfrm>
          <a:prstGeom prst="ellipse">
            <a:avLst/>
          </a:prstGeom>
        </p:spPr>
      </p:pic>
      <p:pic>
        <p:nvPicPr>
          <p:cNvPr id="46" name="Picture Placeholder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14" y="1380196"/>
            <a:ext cx="2520000" cy="2520000"/>
          </a:xfrm>
          <a:prstGeom prst="ellipse">
            <a:avLst/>
          </a:prstGeom>
        </p:spPr>
      </p:pic>
      <p:pic>
        <p:nvPicPr>
          <p:cNvPr id="47" name="Picture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07" y="1380196"/>
            <a:ext cx="2520000" cy="2520000"/>
          </a:xfrm>
          <a:prstGeom prst="ellipse">
            <a:avLst/>
          </a:prstGeom>
        </p:spPr>
      </p:pic>
      <p:grpSp>
        <p:nvGrpSpPr>
          <p:cNvPr id="49" name="Group 29"/>
          <p:cNvGrpSpPr>
            <a:grpSpLocks noChangeAspect="1"/>
          </p:cNvGrpSpPr>
          <p:nvPr/>
        </p:nvGrpSpPr>
        <p:grpSpPr>
          <a:xfrm>
            <a:off x="2129867" y="5010844"/>
            <a:ext cx="1259999" cy="282542"/>
            <a:chOff x="7996440" y="5555407"/>
            <a:chExt cx="1535340" cy="344287"/>
          </a:xfrm>
        </p:grpSpPr>
        <p:grpSp>
          <p:nvGrpSpPr>
            <p:cNvPr id="70" name="Group 32"/>
            <p:cNvGrpSpPr/>
            <p:nvPr/>
          </p:nvGrpSpPr>
          <p:grpSpPr>
            <a:xfrm>
              <a:off x="8797411" y="5565810"/>
              <a:ext cx="333884" cy="333884"/>
              <a:chOff x="3380029" y="1565817"/>
              <a:chExt cx="914400" cy="914400"/>
            </a:xfrm>
          </p:grpSpPr>
          <p:sp>
            <p:nvSpPr>
              <p:cNvPr id="82" name="Oval 79"/>
              <p:cNvSpPr>
                <a:spLocks noChangeArrowheads="1"/>
              </p:cNvSpPr>
              <p:nvPr/>
            </p:nvSpPr>
            <p:spPr bwMode="invGray">
              <a:xfrm>
                <a:off x="3380029" y="1565817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3" name="Freeform 80"/>
              <p:cNvSpPr/>
              <p:nvPr/>
            </p:nvSpPr>
            <p:spPr bwMode="invGray">
              <a:xfrm>
                <a:off x="3617642" y="1732915"/>
                <a:ext cx="427704" cy="571294"/>
              </a:xfrm>
              <a:custGeom>
                <a:avLst/>
                <a:gdLst>
                  <a:gd name="T0" fmla="*/ 150 w 181"/>
                  <a:gd name="T1" fmla="*/ 181 h 241"/>
                  <a:gd name="T2" fmla="*/ 91 w 181"/>
                  <a:gd name="T3" fmla="*/ 181 h 241"/>
                  <a:gd name="T4" fmla="*/ 69 w 181"/>
                  <a:gd name="T5" fmla="*/ 172 h 241"/>
                  <a:gd name="T6" fmla="*/ 61 w 181"/>
                  <a:gd name="T7" fmla="*/ 151 h 241"/>
                  <a:gd name="T8" fmla="*/ 61 w 181"/>
                  <a:gd name="T9" fmla="*/ 121 h 241"/>
                  <a:gd name="T10" fmla="*/ 150 w 181"/>
                  <a:gd name="T11" fmla="*/ 121 h 241"/>
                  <a:gd name="T12" fmla="*/ 172 w 181"/>
                  <a:gd name="T13" fmla="*/ 112 h 241"/>
                  <a:gd name="T14" fmla="*/ 181 w 181"/>
                  <a:gd name="T15" fmla="*/ 91 h 241"/>
                  <a:gd name="T16" fmla="*/ 172 w 181"/>
                  <a:gd name="T17" fmla="*/ 69 h 241"/>
                  <a:gd name="T18" fmla="*/ 150 w 181"/>
                  <a:gd name="T19" fmla="*/ 60 h 241"/>
                  <a:gd name="T20" fmla="*/ 61 w 181"/>
                  <a:gd name="T21" fmla="*/ 60 h 241"/>
                  <a:gd name="T22" fmla="*/ 61 w 181"/>
                  <a:gd name="T23" fmla="*/ 30 h 241"/>
                  <a:gd name="T24" fmla="*/ 52 w 181"/>
                  <a:gd name="T25" fmla="*/ 9 h 241"/>
                  <a:gd name="T26" fmla="*/ 31 w 181"/>
                  <a:gd name="T27" fmla="*/ 0 h 241"/>
                  <a:gd name="T28" fmla="*/ 9 w 181"/>
                  <a:gd name="T29" fmla="*/ 9 h 241"/>
                  <a:gd name="T30" fmla="*/ 0 w 181"/>
                  <a:gd name="T31" fmla="*/ 30 h 241"/>
                  <a:gd name="T32" fmla="*/ 0 w 181"/>
                  <a:gd name="T33" fmla="*/ 151 h 241"/>
                  <a:gd name="T34" fmla="*/ 27 w 181"/>
                  <a:gd name="T35" fmla="*/ 215 h 241"/>
                  <a:gd name="T36" fmla="*/ 91 w 181"/>
                  <a:gd name="T37" fmla="*/ 241 h 241"/>
                  <a:gd name="T38" fmla="*/ 150 w 181"/>
                  <a:gd name="T39" fmla="*/ 241 h 241"/>
                  <a:gd name="T40" fmla="*/ 172 w 181"/>
                  <a:gd name="T41" fmla="*/ 232 h 241"/>
                  <a:gd name="T42" fmla="*/ 181 w 181"/>
                  <a:gd name="T43" fmla="*/ 211 h 241"/>
                  <a:gd name="T44" fmla="*/ 172 w 181"/>
                  <a:gd name="T45" fmla="*/ 190 h 241"/>
                  <a:gd name="T46" fmla="*/ 150 w 181"/>
                  <a:gd name="T47" fmla="*/ 18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241">
                    <a:moveTo>
                      <a:pt x="150" y="181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82" y="181"/>
                      <a:pt x="75" y="178"/>
                      <a:pt x="69" y="172"/>
                    </a:cubicBezTo>
                    <a:cubicBezTo>
                      <a:pt x="64" y="166"/>
                      <a:pt x="61" y="159"/>
                      <a:pt x="61" y="151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9" y="121"/>
                      <a:pt x="166" y="118"/>
                      <a:pt x="172" y="112"/>
                    </a:cubicBezTo>
                    <a:cubicBezTo>
                      <a:pt x="178" y="106"/>
                      <a:pt x="181" y="99"/>
                      <a:pt x="181" y="91"/>
                    </a:cubicBezTo>
                    <a:cubicBezTo>
                      <a:pt x="181" y="82"/>
                      <a:pt x="178" y="75"/>
                      <a:pt x="172" y="69"/>
                    </a:cubicBezTo>
                    <a:cubicBezTo>
                      <a:pt x="166" y="63"/>
                      <a:pt x="159" y="60"/>
                      <a:pt x="150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2"/>
                      <a:pt x="58" y="15"/>
                      <a:pt x="52" y="9"/>
                    </a:cubicBezTo>
                    <a:cubicBezTo>
                      <a:pt x="46" y="3"/>
                      <a:pt x="39" y="0"/>
                      <a:pt x="31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76"/>
                      <a:pt x="9" y="197"/>
                      <a:pt x="27" y="215"/>
                    </a:cubicBezTo>
                    <a:cubicBezTo>
                      <a:pt x="44" y="232"/>
                      <a:pt x="66" y="241"/>
                      <a:pt x="91" y="241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9" y="241"/>
                      <a:pt x="166" y="238"/>
                      <a:pt x="172" y="232"/>
                    </a:cubicBezTo>
                    <a:cubicBezTo>
                      <a:pt x="178" y="226"/>
                      <a:pt x="181" y="219"/>
                      <a:pt x="181" y="211"/>
                    </a:cubicBezTo>
                    <a:cubicBezTo>
                      <a:pt x="181" y="203"/>
                      <a:pt x="178" y="196"/>
                      <a:pt x="172" y="190"/>
                    </a:cubicBezTo>
                    <a:cubicBezTo>
                      <a:pt x="166" y="184"/>
                      <a:pt x="159" y="181"/>
                      <a:pt x="150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33"/>
            <p:cNvGrpSpPr/>
            <p:nvPr/>
          </p:nvGrpSpPr>
          <p:grpSpPr bwMode="invGray">
            <a:xfrm>
              <a:off x="9197896" y="5555407"/>
              <a:ext cx="333884" cy="333884"/>
              <a:chOff x="6243635" y="9397437"/>
              <a:chExt cx="885825" cy="884238"/>
            </a:xfrm>
          </p:grpSpPr>
          <p:sp>
            <p:nvSpPr>
              <p:cNvPr id="80" name="Oval 186"/>
              <p:cNvSpPr>
                <a:spLocks noChangeArrowheads="1"/>
              </p:cNvSpPr>
              <p:nvPr/>
            </p:nvSpPr>
            <p:spPr bwMode="invGray">
              <a:xfrm>
                <a:off x="6243635" y="9397437"/>
                <a:ext cx="885825" cy="884238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1" name="Freeform 187"/>
              <p:cNvSpPr>
                <a:spLocks noEditPoints="1"/>
              </p:cNvSpPr>
              <p:nvPr/>
            </p:nvSpPr>
            <p:spPr bwMode="invGray">
              <a:xfrm>
                <a:off x="6423025" y="9626600"/>
                <a:ext cx="511175" cy="481013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34"/>
            <p:cNvGrpSpPr/>
            <p:nvPr/>
          </p:nvGrpSpPr>
          <p:grpSpPr>
            <a:xfrm>
              <a:off x="7996440" y="5565810"/>
              <a:ext cx="333886" cy="333884"/>
              <a:chOff x="398463" y="1550691"/>
              <a:chExt cx="914400" cy="914400"/>
            </a:xfrm>
          </p:grpSpPr>
          <p:sp>
            <p:nvSpPr>
              <p:cNvPr id="78" name="Oval 81"/>
              <p:cNvSpPr>
                <a:spLocks noChangeArrowheads="1"/>
              </p:cNvSpPr>
              <p:nvPr/>
            </p:nvSpPr>
            <p:spPr bwMode="invGray">
              <a:xfrm>
                <a:off x="398463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9" name="Freeform 82"/>
              <p:cNvSpPr/>
              <p:nvPr/>
            </p:nvSpPr>
            <p:spPr bwMode="invGray">
              <a:xfrm>
                <a:off x="714733" y="1732915"/>
                <a:ext cx="267110" cy="571294"/>
              </a:xfrm>
              <a:custGeom>
                <a:avLst/>
                <a:gdLst>
                  <a:gd name="T0" fmla="*/ 75 w 113"/>
                  <a:gd name="T1" fmla="*/ 241 h 241"/>
                  <a:gd name="T2" fmla="*/ 25 w 113"/>
                  <a:gd name="T3" fmla="*/ 241 h 241"/>
                  <a:gd name="T4" fmla="*/ 25 w 113"/>
                  <a:gd name="T5" fmla="*/ 120 h 241"/>
                  <a:gd name="T6" fmla="*/ 0 w 113"/>
                  <a:gd name="T7" fmla="*/ 120 h 241"/>
                  <a:gd name="T8" fmla="*/ 0 w 113"/>
                  <a:gd name="T9" fmla="*/ 79 h 241"/>
                  <a:gd name="T10" fmla="*/ 25 w 113"/>
                  <a:gd name="T11" fmla="*/ 79 h 241"/>
                  <a:gd name="T12" fmla="*/ 25 w 113"/>
                  <a:gd name="T13" fmla="*/ 54 h 241"/>
                  <a:gd name="T14" fmla="*/ 79 w 113"/>
                  <a:gd name="T15" fmla="*/ 0 h 241"/>
                  <a:gd name="T16" fmla="*/ 113 w 113"/>
                  <a:gd name="T17" fmla="*/ 0 h 241"/>
                  <a:gd name="T18" fmla="*/ 113 w 113"/>
                  <a:gd name="T19" fmla="*/ 41 h 241"/>
                  <a:gd name="T20" fmla="*/ 92 w 113"/>
                  <a:gd name="T21" fmla="*/ 41 h 241"/>
                  <a:gd name="T22" fmla="*/ 75 w 113"/>
                  <a:gd name="T23" fmla="*/ 58 h 241"/>
                  <a:gd name="T24" fmla="*/ 75 w 113"/>
                  <a:gd name="T25" fmla="*/ 79 h 241"/>
                  <a:gd name="T26" fmla="*/ 113 w 113"/>
                  <a:gd name="T27" fmla="*/ 79 h 241"/>
                  <a:gd name="T28" fmla="*/ 109 w 113"/>
                  <a:gd name="T29" fmla="*/ 120 h 241"/>
                  <a:gd name="T30" fmla="*/ 75 w 113"/>
                  <a:gd name="T31" fmla="*/ 120 h 241"/>
                  <a:gd name="T32" fmla="*/ 75 w 113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41">
                    <a:moveTo>
                      <a:pt x="75" y="241"/>
                    </a:moveTo>
                    <a:cubicBezTo>
                      <a:pt x="25" y="241"/>
                      <a:pt x="25" y="241"/>
                      <a:pt x="25" y="241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20"/>
                      <a:pt x="39" y="0"/>
                      <a:pt x="7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76" y="41"/>
                      <a:pt x="75" y="47"/>
                      <a:pt x="75" y="5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75" y="120"/>
                      <a:pt x="75" y="120"/>
                      <a:pt x="75" y="120"/>
                    </a:cubicBezTo>
                    <a:lnTo>
                      <a:pt x="75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Group 35"/>
            <p:cNvGrpSpPr/>
            <p:nvPr/>
          </p:nvGrpSpPr>
          <p:grpSpPr>
            <a:xfrm>
              <a:off x="8396925" y="5565810"/>
              <a:ext cx="333884" cy="333884"/>
              <a:chOff x="1889246" y="1550691"/>
              <a:chExt cx="914400" cy="914400"/>
            </a:xfrm>
          </p:grpSpPr>
          <p:sp>
            <p:nvSpPr>
              <p:cNvPr id="74" name="Oval 92"/>
              <p:cNvSpPr>
                <a:spLocks noChangeArrowheads="1"/>
              </p:cNvSpPr>
              <p:nvPr/>
            </p:nvSpPr>
            <p:spPr bwMode="invGray">
              <a:xfrm>
                <a:off x="1889246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75" name="Group 37"/>
              <p:cNvGrpSpPr/>
              <p:nvPr/>
            </p:nvGrpSpPr>
            <p:grpSpPr>
              <a:xfrm>
                <a:off x="2118665" y="1750614"/>
                <a:ext cx="499807" cy="476865"/>
                <a:chOff x="2118665" y="1750614"/>
                <a:chExt cx="499807" cy="476865"/>
              </a:xfrm>
            </p:grpSpPr>
            <p:sp>
              <p:nvSpPr>
                <p:cNvPr id="76" name="Freeform 93"/>
                <p:cNvSpPr>
                  <a:spLocks noEditPoints="1"/>
                </p:cNvSpPr>
                <p:nvPr/>
              </p:nvSpPr>
              <p:spPr bwMode="invGray">
                <a:xfrm>
                  <a:off x="2118665" y="1750614"/>
                  <a:ext cx="121265" cy="476865"/>
                </a:xfrm>
                <a:custGeom>
                  <a:avLst/>
                  <a:gdLst>
                    <a:gd name="T0" fmla="*/ 48 w 51"/>
                    <a:gd name="T1" fmla="*/ 202 h 202"/>
                    <a:gd name="T2" fmla="*/ 48 w 51"/>
                    <a:gd name="T3" fmla="*/ 66 h 202"/>
                    <a:gd name="T4" fmla="*/ 3 w 51"/>
                    <a:gd name="T5" fmla="*/ 66 h 202"/>
                    <a:gd name="T6" fmla="*/ 3 w 51"/>
                    <a:gd name="T7" fmla="*/ 202 h 202"/>
                    <a:gd name="T8" fmla="*/ 48 w 51"/>
                    <a:gd name="T9" fmla="*/ 202 h 202"/>
                    <a:gd name="T10" fmla="*/ 25 w 51"/>
                    <a:gd name="T11" fmla="*/ 47 h 202"/>
                    <a:gd name="T12" fmla="*/ 51 w 51"/>
                    <a:gd name="T13" fmla="*/ 24 h 202"/>
                    <a:gd name="T14" fmla="*/ 26 w 51"/>
                    <a:gd name="T15" fmla="*/ 0 h 202"/>
                    <a:gd name="T16" fmla="*/ 0 w 51"/>
                    <a:gd name="T17" fmla="*/ 24 h 202"/>
                    <a:gd name="T18" fmla="*/ 25 w 51"/>
                    <a:gd name="T19" fmla="*/ 47 h 202"/>
                    <a:gd name="T20" fmla="*/ 25 w 51"/>
                    <a:gd name="T21" fmla="*/ 4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202">
                      <a:moveTo>
                        <a:pt x="48" y="202"/>
                      </a:move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202"/>
                        <a:pt x="3" y="202"/>
                        <a:pt x="3" y="202"/>
                      </a:cubicBezTo>
                      <a:cubicBezTo>
                        <a:pt x="48" y="202"/>
                        <a:pt x="48" y="202"/>
                        <a:pt x="48" y="202"/>
                      </a:cubicBezTo>
                      <a:close/>
                      <a:moveTo>
                        <a:pt x="25" y="47"/>
                      </a:moveTo>
                      <a:cubicBezTo>
                        <a:pt x="41" y="47"/>
                        <a:pt x="51" y="37"/>
                        <a:pt x="51" y="24"/>
                      </a:cubicBezTo>
                      <a:cubicBezTo>
                        <a:pt x="51" y="11"/>
                        <a:pt x="41" y="0"/>
                        <a:pt x="26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94"/>
                <p:cNvSpPr/>
                <p:nvPr/>
              </p:nvSpPr>
              <p:spPr bwMode="invGray">
                <a:xfrm>
                  <a:off x="2290730" y="1899737"/>
                  <a:ext cx="327742" cy="327742"/>
                </a:xfrm>
                <a:custGeom>
                  <a:avLst/>
                  <a:gdLst>
                    <a:gd name="T0" fmla="*/ 0 w 138"/>
                    <a:gd name="T1" fmla="*/ 139 h 139"/>
                    <a:gd name="T2" fmla="*/ 45 w 138"/>
                    <a:gd name="T3" fmla="*/ 139 h 139"/>
                    <a:gd name="T4" fmla="*/ 45 w 138"/>
                    <a:gd name="T5" fmla="*/ 63 h 139"/>
                    <a:gd name="T6" fmla="*/ 47 w 138"/>
                    <a:gd name="T7" fmla="*/ 52 h 139"/>
                    <a:gd name="T8" fmla="*/ 70 w 138"/>
                    <a:gd name="T9" fmla="*/ 35 h 139"/>
                    <a:gd name="T10" fmla="*/ 93 w 138"/>
                    <a:gd name="T11" fmla="*/ 66 h 139"/>
                    <a:gd name="T12" fmla="*/ 93 w 138"/>
                    <a:gd name="T13" fmla="*/ 139 h 139"/>
                    <a:gd name="T14" fmla="*/ 138 w 138"/>
                    <a:gd name="T15" fmla="*/ 139 h 139"/>
                    <a:gd name="T16" fmla="*/ 138 w 138"/>
                    <a:gd name="T17" fmla="*/ 61 h 139"/>
                    <a:gd name="T18" fmla="*/ 86 w 138"/>
                    <a:gd name="T19" fmla="*/ 0 h 139"/>
                    <a:gd name="T20" fmla="*/ 45 w 138"/>
                    <a:gd name="T21" fmla="*/ 23 h 139"/>
                    <a:gd name="T22" fmla="*/ 45 w 138"/>
                    <a:gd name="T23" fmla="*/ 23 h 139"/>
                    <a:gd name="T24" fmla="*/ 45 w 138"/>
                    <a:gd name="T25" fmla="*/ 3 h 139"/>
                    <a:gd name="T26" fmla="*/ 0 w 138"/>
                    <a:gd name="T27" fmla="*/ 3 h 139"/>
                    <a:gd name="T28" fmla="*/ 0 w 138"/>
                    <a:gd name="T2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" h="139">
                      <a:moveTo>
                        <a:pt x="0" y="139"/>
                      </a:move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59"/>
                        <a:pt x="45" y="55"/>
                        <a:pt x="47" y="52"/>
                      </a:cubicBezTo>
                      <a:cubicBezTo>
                        <a:pt x="50" y="44"/>
                        <a:pt x="57" y="35"/>
                        <a:pt x="70" y="35"/>
                      </a:cubicBezTo>
                      <a:cubicBezTo>
                        <a:pt x="86" y="35"/>
                        <a:pt x="93" y="48"/>
                        <a:pt x="93" y="66"/>
                      </a:cubicBezTo>
                      <a:cubicBezTo>
                        <a:pt x="93" y="139"/>
                        <a:pt x="93" y="139"/>
                        <a:pt x="93" y="139"/>
                      </a:cubicBezTo>
                      <a:cubicBezTo>
                        <a:pt x="138" y="139"/>
                        <a:pt x="138" y="139"/>
                        <a:pt x="138" y="139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19"/>
                        <a:pt x="116" y="0"/>
                        <a:pt x="86" y="0"/>
                      </a:cubicBezTo>
                      <a:cubicBezTo>
                        <a:pt x="61" y="0"/>
                        <a:pt x="51" y="1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6"/>
                        <a:pt x="0" y="139"/>
                        <a:pt x="0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8" name="TextBox 30"/>
          <p:cNvSpPr txBox="1"/>
          <p:nvPr/>
        </p:nvSpPr>
        <p:spPr>
          <a:xfrm>
            <a:off x="1774109" y="4272118"/>
            <a:ext cx="20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latin typeface="Agency FB" panose="020B0503020202020204" pitchFamily="34" charset="0"/>
                <a:cs typeface="+mn-ea"/>
                <a:sym typeface="+mn-lt"/>
              </a:rPr>
              <a:t>Entrepreneurial activities differ substantially depending on the type of</a:t>
            </a:r>
          </a:p>
        </p:txBody>
      </p:sp>
      <p:sp>
        <p:nvSpPr>
          <p:cNvPr id="69" name="Rectangle 31"/>
          <p:cNvSpPr/>
          <p:nvPr/>
        </p:nvSpPr>
        <p:spPr>
          <a:xfrm>
            <a:off x="2014615" y="3993837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TITLE HERE</a:t>
            </a:r>
          </a:p>
        </p:txBody>
      </p:sp>
      <p:grpSp>
        <p:nvGrpSpPr>
          <p:cNvPr id="85" name="Group 47"/>
          <p:cNvGrpSpPr>
            <a:grpSpLocks noChangeAspect="1"/>
          </p:cNvGrpSpPr>
          <p:nvPr/>
        </p:nvGrpSpPr>
        <p:grpSpPr>
          <a:xfrm>
            <a:off x="5419613" y="5019386"/>
            <a:ext cx="1260000" cy="274005"/>
            <a:chOff x="7996440" y="5565810"/>
            <a:chExt cx="1535341" cy="333884"/>
          </a:xfrm>
        </p:grpSpPr>
        <p:grpSp>
          <p:nvGrpSpPr>
            <p:cNvPr id="88" name="Group 50"/>
            <p:cNvGrpSpPr/>
            <p:nvPr/>
          </p:nvGrpSpPr>
          <p:grpSpPr>
            <a:xfrm>
              <a:off x="8797411" y="5565810"/>
              <a:ext cx="333884" cy="333884"/>
              <a:chOff x="3380029" y="1565817"/>
              <a:chExt cx="914400" cy="914400"/>
            </a:xfrm>
          </p:grpSpPr>
          <p:sp>
            <p:nvSpPr>
              <p:cNvPr id="100" name="Oval 79"/>
              <p:cNvSpPr>
                <a:spLocks noChangeArrowheads="1"/>
              </p:cNvSpPr>
              <p:nvPr/>
            </p:nvSpPr>
            <p:spPr bwMode="invGray">
              <a:xfrm>
                <a:off x="3380029" y="1565817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1" name="Freeform 80"/>
              <p:cNvSpPr/>
              <p:nvPr/>
            </p:nvSpPr>
            <p:spPr bwMode="invGray">
              <a:xfrm>
                <a:off x="3617642" y="1732915"/>
                <a:ext cx="427704" cy="571294"/>
              </a:xfrm>
              <a:custGeom>
                <a:avLst/>
                <a:gdLst>
                  <a:gd name="T0" fmla="*/ 150 w 181"/>
                  <a:gd name="T1" fmla="*/ 181 h 241"/>
                  <a:gd name="T2" fmla="*/ 91 w 181"/>
                  <a:gd name="T3" fmla="*/ 181 h 241"/>
                  <a:gd name="T4" fmla="*/ 69 w 181"/>
                  <a:gd name="T5" fmla="*/ 172 h 241"/>
                  <a:gd name="T6" fmla="*/ 61 w 181"/>
                  <a:gd name="T7" fmla="*/ 151 h 241"/>
                  <a:gd name="T8" fmla="*/ 61 w 181"/>
                  <a:gd name="T9" fmla="*/ 121 h 241"/>
                  <a:gd name="T10" fmla="*/ 150 w 181"/>
                  <a:gd name="T11" fmla="*/ 121 h 241"/>
                  <a:gd name="T12" fmla="*/ 172 w 181"/>
                  <a:gd name="T13" fmla="*/ 112 h 241"/>
                  <a:gd name="T14" fmla="*/ 181 w 181"/>
                  <a:gd name="T15" fmla="*/ 91 h 241"/>
                  <a:gd name="T16" fmla="*/ 172 w 181"/>
                  <a:gd name="T17" fmla="*/ 69 h 241"/>
                  <a:gd name="T18" fmla="*/ 150 w 181"/>
                  <a:gd name="T19" fmla="*/ 60 h 241"/>
                  <a:gd name="T20" fmla="*/ 61 w 181"/>
                  <a:gd name="T21" fmla="*/ 60 h 241"/>
                  <a:gd name="T22" fmla="*/ 61 w 181"/>
                  <a:gd name="T23" fmla="*/ 30 h 241"/>
                  <a:gd name="T24" fmla="*/ 52 w 181"/>
                  <a:gd name="T25" fmla="*/ 9 h 241"/>
                  <a:gd name="T26" fmla="*/ 31 w 181"/>
                  <a:gd name="T27" fmla="*/ 0 h 241"/>
                  <a:gd name="T28" fmla="*/ 9 w 181"/>
                  <a:gd name="T29" fmla="*/ 9 h 241"/>
                  <a:gd name="T30" fmla="*/ 0 w 181"/>
                  <a:gd name="T31" fmla="*/ 30 h 241"/>
                  <a:gd name="T32" fmla="*/ 0 w 181"/>
                  <a:gd name="T33" fmla="*/ 151 h 241"/>
                  <a:gd name="T34" fmla="*/ 27 w 181"/>
                  <a:gd name="T35" fmla="*/ 215 h 241"/>
                  <a:gd name="T36" fmla="*/ 91 w 181"/>
                  <a:gd name="T37" fmla="*/ 241 h 241"/>
                  <a:gd name="T38" fmla="*/ 150 w 181"/>
                  <a:gd name="T39" fmla="*/ 241 h 241"/>
                  <a:gd name="T40" fmla="*/ 172 w 181"/>
                  <a:gd name="T41" fmla="*/ 232 h 241"/>
                  <a:gd name="T42" fmla="*/ 181 w 181"/>
                  <a:gd name="T43" fmla="*/ 211 h 241"/>
                  <a:gd name="T44" fmla="*/ 172 w 181"/>
                  <a:gd name="T45" fmla="*/ 190 h 241"/>
                  <a:gd name="T46" fmla="*/ 150 w 181"/>
                  <a:gd name="T47" fmla="*/ 18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241">
                    <a:moveTo>
                      <a:pt x="150" y="181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82" y="181"/>
                      <a:pt x="75" y="178"/>
                      <a:pt x="69" y="172"/>
                    </a:cubicBezTo>
                    <a:cubicBezTo>
                      <a:pt x="64" y="166"/>
                      <a:pt x="61" y="159"/>
                      <a:pt x="61" y="151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9" y="121"/>
                      <a:pt x="166" y="118"/>
                      <a:pt x="172" y="112"/>
                    </a:cubicBezTo>
                    <a:cubicBezTo>
                      <a:pt x="178" y="106"/>
                      <a:pt x="181" y="99"/>
                      <a:pt x="181" y="91"/>
                    </a:cubicBezTo>
                    <a:cubicBezTo>
                      <a:pt x="181" y="82"/>
                      <a:pt x="178" y="75"/>
                      <a:pt x="172" y="69"/>
                    </a:cubicBezTo>
                    <a:cubicBezTo>
                      <a:pt x="166" y="63"/>
                      <a:pt x="159" y="60"/>
                      <a:pt x="150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2"/>
                      <a:pt x="58" y="15"/>
                      <a:pt x="52" y="9"/>
                    </a:cubicBezTo>
                    <a:cubicBezTo>
                      <a:pt x="46" y="3"/>
                      <a:pt x="39" y="0"/>
                      <a:pt x="31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76"/>
                      <a:pt x="9" y="197"/>
                      <a:pt x="27" y="215"/>
                    </a:cubicBezTo>
                    <a:cubicBezTo>
                      <a:pt x="44" y="232"/>
                      <a:pt x="66" y="241"/>
                      <a:pt x="91" y="241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9" y="241"/>
                      <a:pt x="166" y="238"/>
                      <a:pt x="172" y="232"/>
                    </a:cubicBezTo>
                    <a:cubicBezTo>
                      <a:pt x="178" y="226"/>
                      <a:pt x="181" y="219"/>
                      <a:pt x="181" y="211"/>
                    </a:cubicBezTo>
                    <a:cubicBezTo>
                      <a:pt x="181" y="203"/>
                      <a:pt x="178" y="196"/>
                      <a:pt x="172" y="190"/>
                    </a:cubicBezTo>
                    <a:cubicBezTo>
                      <a:pt x="166" y="184"/>
                      <a:pt x="159" y="181"/>
                      <a:pt x="150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Group 51"/>
            <p:cNvGrpSpPr/>
            <p:nvPr/>
          </p:nvGrpSpPr>
          <p:grpSpPr bwMode="invGray">
            <a:xfrm>
              <a:off x="9197897" y="5565810"/>
              <a:ext cx="333884" cy="333884"/>
              <a:chOff x="6243638" y="9424987"/>
              <a:chExt cx="885825" cy="884238"/>
            </a:xfrm>
          </p:grpSpPr>
          <p:sp>
            <p:nvSpPr>
              <p:cNvPr id="98" name="Oval 186"/>
              <p:cNvSpPr>
                <a:spLocks noChangeArrowheads="1"/>
              </p:cNvSpPr>
              <p:nvPr/>
            </p:nvSpPr>
            <p:spPr bwMode="invGray">
              <a:xfrm>
                <a:off x="6243638" y="9424987"/>
                <a:ext cx="885825" cy="884238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9" name="Freeform 187"/>
              <p:cNvSpPr>
                <a:spLocks noEditPoints="1"/>
              </p:cNvSpPr>
              <p:nvPr/>
            </p:nvSpPr>
            <p:spPr bwMode="invGray">
              <a:xfrm>
                <a:off x="6423025" y="9626600"/>
                <a:ext cx="511175" cy="481013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52"/>
            <p:cNvGrpSpPr/>
            <p:nvPr/>
          </p:nvGrpSpPr>
          <p:grpSpPr>
            <a:xfrm>
              <a:off x="7996440" y="5565810"/>
              <a:ext cx="333886" cy="333884"/>
              <a:chOff x="398463" y="1550691"/>
              <a:chExt cx="914400" cy="914400"/>
            </a:xfrm>
          </p:grpSpPr>
          <p:sp>
            <p:nvSpPr>
              <p:cNvPr id="96" name="Oval 81"/>
              <p:cNvSpPr>
                <a:spLocks noChangeArrowheads="1"/>
              </p:cNvSpPr>
              <p:nvPr/>
            </p:nvSpPr>
            <p:spPr bwMode="invGray">
              <a:xfrm>
                <a:off x="398463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7" name="Freeform 82"/>
              <p:cNvSpPr/>
              <p:nvPr/>
            </p:nvSpPr>
            <p:spPr bwMode="invGray">
              <a:xfrm>
                <a:off x="714733" y="1732915"/>
                <a:ext cx="267110" cy="571294"/>
              </a:xfrm>
              <a:custGeom>
                <a:avLst/>
                <a:gdLst>
                  <a:gd name="T0" fmla="*/ 75 w 113"/>
                  <a:gd name="T1" fmla="*/ 241 h 241"/>
                  <a:gd name="T2" fmla="*/ 25 w 113"/>
                  <a:gd name="T3" fmla="*/ 241 h 241"/>
                  <a:gd name="T4" fmla="*/ 25 w 113"/>
                  <a:gd name="T5" fmla="*/ 120 h 241"/>
                  <a:gd name="T6" fmla="*/ 0 w 113"/>
                  <a:gd name="T7" fmla="*/ 120 h 241"/>
                  <a:gd name="T8" fmla="*/ 0 w 113"/>
                  <a:gd name="T9" fmla="*/ 79 h 241"/>
                  <a:gd name="T10" fmla="*/ 25 w 113"/>
                  <a:gd name="T11" fmla="*/ 79 h 241"/>
                  <a:gd name="T12" fmla="*/ 25 w 113"/>
                  <a:gd name="T13" fmla="*/ 54 h 241"/>
                  <a:gd name="T14" fmla="*/ 79 w 113"/>
                  <a:gd name="T15" fmla="*/ 0 h 241"/>
                  <a:gd name="T16" fmla="*/ 113 w 113"/>
                  <a:gd name="T17" fmla="*/ 0 h 241"/>
                  <a:gd name="T18" fmla="*/ 113 w 113"/>
                  <a:gd name="T19" fmla="*/ 41 h 241"/>
                  <a:gd name="T20" fmla="*/ 92 w 113"/>
                  <a:gd name="T21" fmla="*/ 41 h 241"/>
                  <a:gd name="T22" fmla="*/ 75 w 113"/>
                  <a:gd name="T23" fmla="*/ 58 h 241"/>
                  <a:gd name="T24" fmla="*/ 75 w 113"/>
                  <a:gd name="T25" fmla="*/ 79 h 241"/>
                  <a:gd name="T26" fmla="*/ 113 w 113"/>
                  <a:gd name="T27" fmla="*/ 79 h 241"/>
                  <a:gd name="T28" fmla="*/ 109 w 113"/>
                  <a:gd name="T29" fmla="*/ 120 h 241"/>
                  <a:gd name="T30" fmla="*/ 75 w 113"/>
                  <a:gd name="T31" fmla="*/ 120 h 241"/>
                  <a:gd name="T32" fmla="*/ 75 w 113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41">
                    <a:moveTo>
                      <a:pt x="75" y="241"/>
                    </a:moveTo>
                    <a:cubicBezTo>
                      <a:pt x="25" y="241"/>
                      <a:pt x="25" y="241"/>
                      <a:pt x="25" y="241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20"/>
                      <a:pt x="39" y="0"/>
                      <a:pt x="7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76" y="41"/>
                      <a:pt x="75" y="47"/>
                      <a:pt x="75" y="5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75" y="120"/>
                      <a:pt x="75" y="120"/>
                      <a:pt x="75" y="120"/>
                    </a:cubicBezTo>
                    <a:lnTo>
                      <a:pt x="75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roup 53"/>
            <p:cNvGrpSpPr/>
            <p:nvPr/>
          </p:nvGrpSpPr>
          <p:grpSpPr>
            <a:xfrm>
              <a:off x="8396925" y="5565810"/>
              <a:ext cx="333884" cy="333884"/>
              <a:chOff x="1889246" y="1550691"/>
              <a:chExt cx="914400" cy="914400"/>
            </a:xfrm>
          </p:grpSpPr>
          <p:sp>
            <p:nvSpPr>
              <p:cNvPr id="92" name="Oval 92"/>
              <p:cNvSpPr>
                <a:spLocks noChangeArrowheads="1"/>
              </p:cNvSpPr>
              <p:nvPr/>
            </p:nvSpPr>
            <p:spPr bwMode="invGray">
              <a:xfrm>
                <a:off x="1889246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93" name="Group 55"/>
              <p:cNvGrpSpPr/>
              <p:nvPr/>
            </p:nvGrpSpPr>
            <p:grpSpPr>
              <a:xfrm>
                <a:off x="2118665" y="1750614"/>
                <a:ext cx="499807" cy="476865"/>
                <a:chOff x="2118665" y="1750614"/>
                <a:chExt cx="499807" cy="476865"/>
              </a:xfrm>
            </p:grpSpPr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invGray">
                <a:xfrm>
                  <a:off x="2118665" y="1750614"/>
                  <a:ext cx="121265" cy="476865"/>
                </a:xfrm>
                <a:custGeom>
                  <a:avLst/>
                  <a:gdLst>
                    <a:gd name="T0" fmla="*/ 48 w 51"/>
                    <a:gd name="T1" fmla="*/ 202 h 202"/>
                    <a:gd name="T2" fmla="*/ 48 w 51"/>
                    <a:gd name="T3" fmla="*/ 66 h 202"/>
                    <a:gd name="T4" fmla="*/ 3 w 51"/>
                    <a:gd name="T5" fmla="*/ 66 h 202"/>
                    <a:gd name="T6" fmla="*/ 3 w 51"/>
                    <a:gd name="T7" fmla="*/ 202 h 202"/>
                    <a:gd name="T8" fmla="*/ 48 w 51"/>
                    <a:gd name="T9" fmla="*/ 202 h 202"/>
                    <a:gd name="T10" fmla="*/ 25 w 51"/>
                    <a:gd name="T11" fmla="*/ 47 h 202"/>
                    <a:gd name="T12" fmla="*/ 51 w 51"/>
                    <a:gd name="T13" fmla="*/ 24 h 202"/>
                    <a:gd name="T14" fmla="*/ 26 w 51"/>
                    <a:gd name="T15" fmla="*/ 0 h 202"/>
                    <a:gd name="T16" fmla="*/ 0 w 51"/>
                    <a:gd name="T17" fmla="*/ 24 h 202"/>
                    <a:gd name="T18" fmla="*/ 25 w 51"/>
                    <a:gd name="T19" fmla="*/ 47 h 202"/>
                    <a:gd name="T20" fmla="*/ 25 w 51"/>
                    <a:gd name="T21" fmla="*/ 4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202">
                      <a:moveTo>
                        <a:pt x="48" y="202"/>
                      </a:move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202"/>
                        <a:pt x="3" y="202"/>
                        <a:pt x="3" y="202"/>
                      </a:cubicBezTo>
                      <a:cubicBezTo>
                        <a:pt x="48" y="202"/>
                        <a:pt x="48" y="202"/>
                        <a:pt x="48" y="202"/>
                      </a:cubicBezTo>
                      <a:close/>
                      <a:moveTo>
                        <a:pt x="25" y="47"/>
                      </a:moveTo>
                      <a:cubicBezTo>
                        <a:pt x="41" y="47"/>
                        <a:pt x="51" y="37"/>
                        <a:pt x="51" y="24"/>
                      </a:cubicBezTo>
                      <a:cubicBezTo>
                        <a:pt x="51" y="11"/>
                        <a:pt x="41" y="0"/>
                        <a:pt x="26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invGray">
                <a:xfrm>
                  <a:off x="2290730" y="1899737"/>
                  <a:ext cx="327742" cy="327742"/>
                </a:xfrm>
                <a:custGeom>
                  <a:avLst/>
                  <a:gdLst>
                    <a:gd name="T0" fmla="*/ 0 w 138"/>
                    <a:gd name="T1" fmla="*/ 139 h 139"/>
                    <a:gd name="T2" fmla="*/ 45 w 138"/>
                    <a:gd name="T3" fmla="*/ 139 h 139"/>
                    <a:gd name="T4" fmla="*/ 45 w 138"/>
                    <a:gd name="T5" fmla="*/ 63 h 139"/>
                    <a:gd name="T6" fmla="*/ 47 w 138"/>
                    <a:gd name="T7" fmla="*/ 52 h 139"/>
                    <a:gd name="T8" fmla="*/ 70 w 138"/>
                    <a:gd name="T9" fmla="*/ 35 h 139"/>
                    <a:gd name="T10" fmla="*/ 93 w 138"/>
                    <a:gd name="T11" fmla="*/ 66 h 139"/>
                    <a:gd name="T12" fmla="*/ 93 w 138"/>
                    <a:gd name="T13" fmla="*/ 139 h 139"/>
                    <a:gd name="T14" fmla="*/ 138 w 138"/>
                    <a:gd name="T15" fmla="*/ 139 h 139"/>
                    <a:gd name="T16" fmla="*/ 138 w 138"/>
                    <a:gd name="T17" fmla="*/ 61 h 139"/>
                    <a:gd name="T18" fmla="*/ 86 w 138"/>
                    <a:gd name="T19" fmla="*/ 0 h 139"/>
                    <a:gd name="T20" fmla="*/ 45 w 138"/>
                    <a:gd name="T21" fmla="*/ 23 h 139"/>
                    <a:gd name="T22" fmla="*/ 45 w 138"/>
                    <a:gd name="T23" fmla="*/ 23 h 139"/>
                    <a:gd name="T24" fmla="*/ 45 w 138"/>
                    <a:gd name="T25" fmla="*/ 3 h 139"/>
                    <a:gd name="T26" fmla="*/ 0 w 138"/>
                    <a:gd name="T27" fmla="*/ 3 h 139"/>
                    <a:gd name="T28" fmla="*/ 0 w 138"/>
                    <a:gd name="T2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" h="139">
                      <a:moveTo>
                        <a:pt x="0" y="139"/>
                      </a:move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59"/>
                        <a:pt x="45" y="55"/>
                        <a:pt x="47" y="52"/>
                      </a:cubicBezTo>
                      <a:cubicBezTo>
                        <a:pt x="50" y="44"/>
                        <a:pt x="57" y="35"/>
                        <a:pt x="70" y="35"/>
                      </a:cubicBezTo>
                      <a:cubicBezTo>
                        <a:pt x="86" y="35"/>
                        <a:pt x="93" y="48"/>
                        <a:pt x="93" y="66"/>
                      </a:cubicBezTo>
                      <a:cubicBezTo>
                        <a:pt x="93" y="139"/>
                        <a:pt x="93" y="139"/>
                        <a:pt x="93" y="139"/>
                      </a:cubicBezTo>
                      <a:cubicBezTo>
                        <a:pt x="138" y="139"/>
                        <a:pt x="138" y="139"/>
                        <a:pt x="138" y="139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19"/>
                        <a:pt x="116" y="0"/>
                        <a:pt x="86" y="0"/>
                      </a:cubicBezTo>
                      <a:cubicBezTo>
                        <a:pt x="61" y="0"/>
                        <a:pt x="51" y="1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6"/>
                        <a:pt x="0" y="139"/>
                        <a:pt x="0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6" name="TextBox 48"/>
          <p:cNvSpPr txBox="1"/>
          <p:nvPr/>
        </p:nvSpPr>
        <p:spPr>
          <a:xfrm>
            <a:off x="5063854" y="4272118"/>
            <a:ext cx="20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latin typeface="Agency FB" panose="020B0503020202020204" pitchFamily="34" charset="0"/>
                <a:cs typeface="+mn-ea"/>
                <a:sym typeface="+mn-lt"/>
              </a:rPr>
              <a:t>Entrepreneurial activities differ substantially depending on the type of</a:t>
            </a:r>
          </a:p>
        </p:txBody>
      </p:sp>
      <p:sp>
        <p:nvSpPr>
          <p:cNvPr id="87" name="Rectangle 49"/>
          <p:cNvSpPr/>
          <p:nvPr/>
        </p:nvSpPr>
        <p:spPr>
          <a:xfrm>
            <a:off x="5308838" y="3993837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TITLE HERE</a:t>
            </a:r>
          </a:p>
        </p:txBody>
      </p:sp>
      <p:grpSp>
        <p:nvGrpSpPr>
          <p:cNvPr id="103" name="Group 65"/>
          <p:cNvGrpSpPr>
            <a:grpSpLocks noChangeAspect="1"/>
          </p:cNvGrpSpPr>
          <p:nvPr/>
        </p:nvGrpSpPr>
        <p:grpSpPr>
          <a:xfrm>
            <a:off x="8963421" y="5019381"/>
            <a:ext cx="1260000" cy="274005"/>
            <a:chOff x="7996440" y="5565810"/>
            <a:chExt cx="1535341" cy="333884"/>
          </a:xfrm>
        </p:grpSpPr>
        <p:grpSp>
          <p:nvGrpSpPr>
            <p:cNvPr id="106" name="Group 68"/>
            <p:cNvGrpSpPr/>
            <p:nvPr/>
          </p:nvGrpSpPr>
          <p:grpSpPr>
            <a:xfrm>
              <a:off x="8797411" y="5565810"/>
              <a:ext cx="333884" cy="333884"/>
              <a:chOff x="3380029" y="1565817"/>
              <a:chExt cx="914400" cy="914400"/>
            </a:xfrm>
          </p:grpSpPr>
          <p:sp>
            <p:nvSpPr>
              <p:cNvPr id="118" name="Oval 79"/>
              <p:cNvSpPr>
                <a:spLocks noChangeArrowheads="1"/>
              </p:cNvSpPr>
              <p:nvPr/>
            </p:nvSpPr>
            <p:spPr bwMode="invGray">
              <a:xfrm>
                <a:off x="3380029" y="1565817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9" name="Freeform 80"/>
              <p:cNvSpPr/>
              <p:nvPr/>
            </p:nvSpPr>
            <p:spPr bwMode="invGray">
              <a:xfrm>
                <a:off x="3617642" y="1732915"/>
                <a:ext cx="427704" cy="571294"/>
              </a:xfrm>
              <a:custGeom>
                <a:avLst/>
                <a:gdLst>
                  <a:gd name="T0" fmla="*/ 150 w 181"/>
                  <a:gd name="T1" fmla="*/ 181 h 241"/>
                  <a:gd name="T2" fmla="*/ 91 w 181"/>
                  <a:gd name="T3" fmla="*/ 181 h 241"/>
                  <a:gd name="T4" fmla="*/ 69 w 181"/>
                  <a:gd name="T5" fmla="*/ 172 h 241"/>
                  <a:gd name="T6" fmla="*/ 61 w 181"/>
                  <a:gd name="T7" fmla="*/ 151 h 241"/>
                  <a:gd name="T8" fmla="*/ 61 w 181"/>
                  <a:gd name="T9" fmla="*/ 121 h 241"/>
                  <a:gd name="T10" fmla="*/ 150 w 181"/>
                  <a:gd name="T11" fmla="*/ 121 h 241"/>
                  <a:gd name="T12" fmla="*/ 172 w 181"/>
                  <a:gd name="T13" fmla="*/ 112 h 241"/>
                  <a:gd name="T14" fmla="*/ 181 w 181"/>
                  <a:gd name="T15" fmla="*/ 91 h 241"/>
                  <a:gd name="T16" fmla="*/ 172 w 181"/>
                  <a:gd name="T17" fmla="*/ 69 h 241"/>
                  <a:gd name="T18" fmla="*/ 150 w 181"/>
                  <a:gd name="T19" fmla="*/ 60 h 241"/>
                  <a:gd name="T20" fmla="*/ 61 w 181"/>
                  <a:gd name="T21" fmla="*/ 60 h 241"/>
                  <a:gd name="T22" fmla="*/ 61 w 181"/>
                  <a:gd name="T23" fmla="*/ 30 h 241"/>
                  <a:gd name="T24" fmla="*/ 52 w 181"/>
                  <a:gd name="T25" fmla="*/ 9 h 241"/>
                  <a:gd name="T26" fmla="*/ 31 w 181"/>
                  <a:gd name="T27" fmla="*/ 0 h 241"/>
                  <a:gd name="T28" fmla="*/ 9 w 181"/>
                  <a:gd name="T29" fmla="*/ 9 h 241"/>
                  <a:gd name="T30" fmla="*/ 0 w 181"/>
                  <a:gd name="T31" fmla="*/ 30 h 241"/>
                  <a:gd name="T32" fmla="*/ 0 w 181"/>
                  <a:gd name="T33" fmla="*/ 151 h 241"/>
                  <a:gd name="T34" fmla="*/ 27 w 181"/>
                  <a:gd name="T35" fmla="*/ 215 h 241"/>
                  <a:gd name="T36" fmla="*/ 91 w 181"/>
                  <a:gd name="T37" fmla="*/ 241 h 241"/>
                  <a:gd name="T38" fmla="*/ 150 w 181"/>
                  <a:gd name="T39" fmla="*/ 241 h 241"/>
                  <a:gd name="T40" fmla="*/ 172 w 181"/>
                  <a:gd name="T41" fmla="*/ 232 h 241"/>
                  <a:gd name="T42" fmla="*/ 181 w 181"/>
                  <a:gd name="T43" fmla="*/ 211 h 241"/>
                  <a:gd name="T44" fmla="*/ 172 w 181"/>
                  <a:gd name="T45" fmla="*/ 190 h 241"/>
                  <a:gd name="T46" fmla="*/ 150 w 181"/>
                  <a:gd name="T47" fmla="*/ 18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241">
                    <a:moveTo>
                      <a:pt x="150" y="181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82" y="181"/>
                      <a:pt x="75" y="178"/>
                      <a:pt x="69" y="172"/>
                    </a:cubicBezTo>
                    <a:cubicBezTo>
                      <a:pt x="64" y="166"/>
                      <a:pt x="61" y="159"/>
                      <a:pt x="61" y="151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9" y="121"/>
                      <a:pt x="166" y="118"/>
                      <a:pt x="172" y="112"/>
                    </a:cubicBezTo>
                    <a:cubicBezTo>
                      <a:pt x="178" y="106"/>
                      <a:pt x="181" y="99"/>
                      <a:pt x="181" y="91"/>
                    </a:cubicBezTo>
                    <a:cubicBezTo>
                      <a:pt x="181" y="82"/>
                      <a:pt x="178" y="75"/>
                      <a:pt x="172" y="69"/>
                    </a:cubicBezTo>
                    <a:cubicBezTo>
                      <a:pt x="166" y="63"/>
                      <a:pt x="159" y="60"/>
                      <a:pt x="150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2"/>
                      <a:pt x="58" y="15"/>
                      <a:pt x="52" y="9"/>
                    </a:cubicBezTo>
                    <a:cubicBezTo>
                      <a:pt x="46" y="3"/>
                      <a:pt x="39" y="0"/>
                      <a:pt x="31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76"/>
                      <a:pt x="9" y="197"/>
                      <a:pt x="27" y="215"/>
                    </a:cubicBezTo>
                    <a:cubicBezTo>
                      <a:pt x="44" y="232"/>
                      <a:pt x="66" y="241"/>
                      <a:pt x="91" y="241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9" y="241"/>
                      <a:pt x="166" y="238"/>
                      <a:pt x="172" y="232"/>
                    </a:cubicBezTo>
                    <a:cubicBezTo>
                      <a:pt x="178" y="226"/>
                      <a:pt x="181" y="219"/>
                      <a:pt x="181" y="211"/>
                    </a:cubicBezTo>
                    <a:cubicBezTo>
                      <a:pt x="181" y="203"/>
                      <a:pt x="178" y="196"/>
                      <a:pt x="172" y="190"/>
                    </a:cubicBezTo>
                    <a:cubicBezTo>
                      <a:pt x="166" y="184"/>
                      <a:pt x="159" y="181"/>
                      <a:pt x="150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Group 69"/>
            <p:cNvGrpSpPr/>
            <p:nvPr/>
          </p:nvGrpSpPr>
          <p:grpSpPr bwMode="invGray">
            <a:xfrm>
              <a:off x="9197897" y="5565810"/>
              <a:ext cx="333884" cy="333884"/>
              <a:chOff x="6243638" y="9424987"/>
              <a:chExt cx="885825" cy="884238"/>
            </a:xfrm>
          </p:grpSpPr>
          <p:sp>
            <p:nvSpPr>
              <p:cNvPr id="116" name="Oval 186"/>
              <p:cNvSpPr>
                <a:spLocks noChangeArrowheads="1"/>
              </p:cNvSpPr>
              <p:nvPr/>
            </p:nvSpPr>
            <p:spPr bwMode="invGray">
              <a:xfrm>
                <a:off x="6243638" y="9424987"/>
                <a:ext cx="885825" cy="884238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7" name="Freeform 187"/>
              <p:cNvSpPr>
                <a:spLocks noEditPoints="1"/>
              </p:cNvSpPr>
              <p:nvPr/>
            </p:nvSpPr>
            <p:spPr bwMode="invGray">
              <a:xfrm>
                <a:off x="6423025" y="9626600"/>
                <a:ext cx="511175" cy="481013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Group 70"/>
            <p:cNvGrpSpPr/>
            <p:nvPr/>
          </p:nvGrpSpPr>
          <p:grpSpPr>
            <a:xfrm>
              <a:off x="7996440" y="5565810"/>
              <a:ext cx="333886" cy="333884"/>
              <a:chOff x="398463" y="1550691"/>
              <a:chExt cx="914400" cy="914400"/>
            </a:xfrm>
          </p:grpSpPr>
          <p:sp>
            <p:nvSpPr>
              <p:cNvPr id="114" name="Oval 81"/>
              <p:cNvSpPr>
                <a:spLocks noChangeArrowheads="1"/>
              </p:cNvSpPr>
              <p:nvPr/>
            </p:nvSpPr>
            <p:spPr bwMode="invGray">
              <a:xfrm>
                <a:off x="398463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5" name="Freeform 82"/>
              <p:cNvSpPr/>
              <p:nvPr/>
            </p:nvSpPr>
            <p:spPr bwMode="invGray">
              <a:xfrm>
                <a:off x="714733" y="1732915"/>
                <a:ext cx="267110" cy="571294"/>
              </a:xfrm>
              <a:custGeom>
                <a:avLst/>
                <a:gdLst>
                  <a:gd name="T0" fmla="*/ 75 w 113"/>
                  <a:gd name="T1" fmla="*/ 241 h 241"/>
                  <a:gd name="T2" fmla="*/ 25 w 113"/>
                  <a:gd name="T3" fmla="*/ 241 h 241"/>
                  <a:gd name="T4" fmla="*/ 25 w 113"/>
                  <a:gd name="T5" fmla="*/ 120 h 241"/>
                  <a:gd name="T6" fmla="*/ 0 w 113"/>
                  <a:gd name="T7" fmla="*/ 120 h 241"/>
                  <a:gd name="T8" fmla="*/ 0 w 113"/>
                  <a:gd name="T9" fmla="*/ 79 h 241"/>
                  <a:gd name="T10" fmla="*/ 25 w 113"/>
                  <a:gd name="T11" fmla="*/ 79 h 241"/>
                  <a:gd name="T12" fmla="*/ 25 w 113"/>
                  <a:gd name="T13" fmla="*/ 54 h 241"/>
                  <a:gd name="T14" fmla="*/ 79 w 113"/>
                  <a:gd name="T15" fmla="*/ 0 h 241"/>
                  <a:gd name="T16" fmla="*/ 113 w 113"/>
                  <a:gd name="T17" fmla="*/ 0 h 241"/>
                  <a:gd name="T18" fmla="*/ 113 w 113"/>
                  <a:gd name="T19" fmla="*/ 41 h 241"/>
                  <a:gd name="T20" fmla="*/ 92 w 113"/>
                  <a:gd name="T21" fmla="*/ 41 h 241"/>
                  <a:gd name="T22" fmla="*/ 75 w 113"/>
                  <a:gd name="T23" fmla="*/ 58 h 241"/>
                  <a:gd name="T24" fmla="*/ 75 w 113"/>
                  <a:gd name="T25" fmla="*/ 79 h 241"/>
                  <a:gd name="T26" fmla="*/ 113 w 113"/>
                  <a:gd name="T27" fmla="*/ 79 h 241"/>
                  <a:gd name="T28" fmla="*/ 109 w 113"/>
                  <a:gd name="T29" fmla="*/ 120 h 241"/>
                  <a:gd name="T30" fmla="*/ 75 w 113"/>
                  <a:gd name="T31" fmla="*/ 120 h 241"/>
                  <a:gd name="T32" fmla="*/ 75 w 113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41">
                    <a:moveTo>
                      <a:pt x="75" y="241"/>
                    </a:moveTo>
                    <a:cubicBezTo>
                      <a:pt x="25" y="241"/>
                      <a:pt x="25" y="241"/>
                      <a:pt x="25" y="241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20"/>
                      <a:pt x="39" y="0"/>
                      <a:pt x="7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76" y="41"/>
                      <a:pt x="75" y="47"/>
                      <a:pt x="75" y="5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75" y="120"/>
                      <a:pt x="75" y="120"/>
                      <a:pt x="75" y="120"/>
                    </a:cubicBezTo>
                    <a:lnTo>
                      <a:pt x="75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Group 71"/>
            <p:cNvGrpSpPr/>
            <p:nvPr/>
          </p:nvGrpSpPr>
          <p:grpSpPr>
            <a:xfrm>
              <a:off x="8396925" y="5565810"/>
              <a:ext cx="333884" cy="333884"/>
              <a:chOff x="1889246" y="1550691"/>
              <a:chExt cx="914400" cy="914400"/>
            </a:xfrm>
          </p:grpSpPr>
          <p:sp>
            <p:nvSpPr>
              <p:cNvPr id="110" name="Oval 92"/>
              <p:cNvSpPr>
                <a:spLocks noChangeArrowheads="1"/>
              </p:cNvSpPr>
              <p:nvPr/>
            </p:nvSpPr>
            <p:spPr bwMode="invGray">
              <a:xfrm>
                <a:off x="1889246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111" name="Group 73"/>
              <p:cNvGrpSpPr/>
              <p:nvPr/>
            </p:nvGrpSpPr>
            <p:grpSpPr>
              <a:xfrm>
                <a:off x="2118665" y="1750614"/>
                <a:ext cx="499807" cy="476865"/>
                <a:chOff x="2118665" y="1750614"/>
                <a:chExt cx="499807" cy="476865"/>
              </a:xfrm>
            </p:grpSpPr>
            <p:sp>
              <p:nvSpPr>
                <p:cNvPr id="112" name="Freeform 93"/>
                <p:cNvSpPr>
                  <a:spLocks noEditPoints="1"/>
                </p:cNvSpPr>
                <p:nvPr/>
              </p:nvSpPr>
              <p:spPr bwMode="invGray">
                <a:xfrm>
                  <a:off x="2118665" y="1750614"/>
                  <a:ext cx="121265" cy="476865"/>
                </a:xfrm>
                <a:custGeom>
                  <a:avLst/>
                  <a:gdLst>
                    <a:gd name="T0" fmla="*/ 48 w 51"/>
                    <a:gd name="T1" fmla="*/ 202 h 202"/>
                    <a:gd name="T2" fmla="*/ 48 w 51"/>
                    <a:gd name="T3" fmla="*/ 66 h 202"/>
                    <a:gd name="T4" fmla="*/ 3 w 51"/>
                    <a:gd name="T5" fmla="*/ 66 h 202"/>
                    <a:gd name="T6" fmla="*/ 3 w 51"/>
                    <a:gd name="T7" fmla="*/ 202 h 202"/>
                    <a:gd name="T8" fmla="*/ 48 w 51"/>
                    <a:gd name="T9" fmla="*/ 202 h 202"/>
                    <a:gd name="T10" fmla="*/ 25 w 51"/>
                    <a:gd name="T11" fmla="*/ 47 h 202"/>
                    <a:gd name="T12" fmla="*/ 51 w 51"/>
                    <a:gd name="T13" fmla="*/ 24 h 202"/>
                    <a:gd name="T14" fmla="*/ 26 w 51"/>
                    <a:gd name="T15" fmla="*/ 0 h 202"/>
                    <a:gd name="T16" fmla="*/ 0 w 51"/>
                    <a:gd name="T17" fmla="*/ 24 h 202"/>
                    <a:gd name="T18" fmla="*/ 25 w 51"/>
                    <a:gd name="T19" fmla="*/ 47 h 202"/>
                    <a:gd name="T20" fmla="*/ 25 w 51"/>
                    <a:gd name="T21" fmla="*/ 4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202">
                      <a:moveTo>
                        <a:pt x="48" y="202"/>
                      </a:move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202"/>
                        <a:pt x="3" y="202"/>
                        <a:pt x="3" y="202"/>
                      </a:cubicBezTo>
                      <a:cubicBezTo>
                        <a:pt x="48" y="202"/>
                        <a:pt x="48" y="202"/>
                        <a:pt x="48" y="202"/>
                      </a:cubicBezTo>
                      <a:close/>
                      <a:moveTo>
                        <a:pt x="25" y="47"/>
                      </a:moveTo>
                      <a:cubicBezTo>
                        <a:pt x="41" y="47"/>
                        <a:pt x="51" y="37"/>
                        <a:pt x="51" y="24"/>
                      </a:cubicBezTo>
                      <a:cubicBezTo>
                        <a:pt x="51" y="11"/>
                        <a:pt x="41" y="0"/>
                        <a:pt x="26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94"/>
                <p:cNvSpPr/>
                <p:nvPr/>
              </p:nvSpPr>
              <p:spPr bwMode="invGray">
                <a:xfrm>
                  <a:off x="2290730" y="1899737"/>
                  <a:ext cx="327742" cy="327742"/>
                </a:xfrm>
                <a:custGeom>
                  <a:avLst/>
                  <a:gdLst>
                    <a:gd name="T0" fmla="*/ 0 w 138"/>
                    <a:gd name="T1" fmla="*/ 139 h 139"/>
                    <a:gd name="T2" fmla="*/ 45 w 138"/>
                    <a:gd name="T3" fmla="*/ 139 h 139"/>
                    <a:gd name="T4" fmla="*/ 45 w 138"/>
                    <a:gd name="T5" fmla="*/ 63 h 139"/>
                    <a:gd name="T6" fmla="*/ 47 w 138"/>
                    <a:gd name="T7" fmla="*/ 52 h 139"/>
                    <a:gd name="T8" fmla="*/ 70 w 138"/>
                    <a:gd name="T9" fmla="*/ 35 h 139"/>
                    <a:gd name="T10" fmla="*/ 93 w 138"/>
                    <a:gd name="T11" fmla="*/ 66 h 139"/>
                    <a:gd name="T12" fmla="*/ 93 w 138"/>
                    <a:gd name="T13" fmla="*/ 139 h 139"/>
                    <a:gd name="T14" fmla="*/ 138 w 138"/>
                    <a:gd name="T15" fmla="*/ 139 h 139"/>
                    <a:gd name="T16" fmla="*/ 138 w 138"/>
                    <a:gd name="T17" fmla="*/ 61 h 139"/>
                    <a:gd name="T18" fmla="*/ 86 w 138"/>
                    <a:gd name="T19" fmla="*/ 0 h 139"/>
                    <a:gd name="T20" fmla="*/ 45 w 138"/>
                    <a:gd name="T21" fmla="*/ 23 h 139"/>
                    <a:gd name="T22" fmla="*/ 45 w 138"/>
                    <a:gd name="T23" fmla="*/ 23 h 139"/>
                    <a:gd name="T24" fmla="*/ 45 w 138"/>
                    <a:gd name="T25" fmla="*/ 3 h 139"/>
                    <a:gd name="T26" fmla="*/ 0 w 138"/>
                    <a:gd name="T27" fmla="*/ 3 h 139"/>
                    <a:gd name="T28" fmla="*/ 0 w 138"/>
                    <a:gd name="T2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" h="139">
                      <a:moveTo>
                        <a:pt x="0" y="139"/>
                      </a:move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59"/>
                        <a:pt x="45" y="55"/>
                        <a:pt x="47" y="52"/>
                      </a:cubicBezTo>
                      <a:cubicBezTo>
                        <a:pt x="50" y="44"/>
                        <a:pt x="57" y="35"/>
                        <a:pt x="70" y="35"/>
                      </a:cubicBezTo>
                      <a:cubicBezTo>
                        <a:pt x="86" y="35"/>
                        <a:pt x="93" y="48"/>
                        <a:pt x="93" y="66"/>
                      </a:cubicBezTo>
                      <a:cubicBezTo>
                        <a:pt x="93" y="139"/>
                        <a:pt x="93" y="139"/>
                        <a:pt x="93" y="139"/>
                      </a:cubicBezTo>
                      <a:cubicBezTo>
                        <a:pt x="138" y="139"/>
                        <a:pt x="138" y="139"/>
                        <a:pt x="138" y="139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19"/>
                        <a:pt x="116" y="0"/>
                        <a:pt x="86" y="0"/>
                      </a:cubicBezTo>
                      <a:cubicBezTo>
                        <a:pt x="61" y="0"/>
                        <a:pt x="51" y="1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6"/>
                        <a:pt x="0" y="139"/>
                        <a:pt x="0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04" name="TextBox 66"/>
          <p:cNvSpPr txBox="1"/>
          <p:nvPr/>
        </p:nvSpPr>
        <p:spPr>
          <a:xfrm>
            <a:off x="8607662" y="4272113"/>
            <a:ext cx="20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latin typeface="Agency FB" panose="020B0503020202020204" pitchFamily="34" charset="0"/>
                <a:cs typeface="+mn-ea"/>
                <a:sym typeface="+mn-lt"/>
              </a:rPr>
              <a:t>Entrepreneurial activities differ substantially depending on the type of</a:t>
            </a:r>
          </a:p>
        </p:txBody>
      </p:sp>
      <p:sp>
        <p:nvSpPr>
          <p:cNvPr id="105" name="Rectangle 67"/>
          <p:cNvSpPr/>
          <p:nvPr/>
        </p:nvSpPr>
        <p:spPr>
          <a:xfrm>
            <a:off x="8807825" y="3996496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TITLE 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6" grpId="0"/>
      <p:bldP spid="87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形 38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29008" r="13592" b="38944"/>
          <a:stretch>
            <a:fillRect/>
          </a:stretch>
        </p:blipFill>
        <p:spPr>
          <a:xfrm>
            <a:off x="-41348" y="760150"/>
            <a:ext cx="12233347" cy="6223819"/>
          </a:xfrm>
          <a:prstGeom prst="rect">
            <a:avLst/>
          </a:prstGeom>
        </p:spPr>
      </p:pic>
      <p:sp>
        <p:nvSpPr>
          <p:cNvPr id="43" name="等腰三角形 42"/>
          <p:cNvSpPr/>
          <p:nvPr/>
        </p:nvSpPr>
        <p:spPr>
          <a:xfrm rot="5400000">
            <a:off x="7405358" y="645157"/>
            <a:ext cx="295204" cy="254486"/>
          </a:xfrm>
          <a:prstGeom prst="triangl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28342" y="387680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立校宗旨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98875" y="4602723"/>
            <a:ext cx="1569059" cy="1820107"/>
            <a:chOff x="4651375" y="4267955"/>
            <a:chExt cx="1569059" cy="1820107"/>
          </a:xfrm>
          <a:solidFill>
            <a:srgbClr val="EB7E85"/>
          </a:solidFill>
        </p:grpSpPr>
        <p:sp>
          <p:nvSpPr>
            <p:cNvPr id="34" name="六边形 33"/>
            <p:cNvSpPr/>
            <p:nvPr/>
          </p:nvSpPr>
          <p:spPr>
            <a:xfrm rot="16200000">
              <a:off x="4525851" y="4393479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651375" y="4662549"/>
              <a:ext cx="1564338" cy="1064259"/>
              <a:chOff x="4616856" y="4583028"/>
              <a:chExt cx="1564338" cy="1064259"/>
            </a:xfrm>
            <a:grpFill/>
          </p:grpSpPr>
          <p:sp>
            <p:nvSpPr>
              <p:cNvPr id="47" name="TextBox 29"/>
              <p:cNvSpPr txBox="1"/>
              <p:nvPr/>
            </p:nvSpPr>
            <p:spPr>
              <a:xfrm>
                <a:off x="5075859" y="4583028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宗旨一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397500" y="4602723"/>
            <a:ext cx="1573781" cy="1820107"/>
            <a:chOff x="6350000" y="4267955"/>
            <a:chExt cx="1573781" cy="1820107"/>
          </a:xfrm>
          <a:solidFill>
            <a:srgbClr val="EB7E85"/>
          </a:solidFill>
        </p:grpSpPr>
        <p:sp>
          <p:nvSpPr>
            <p:cNvPr id="35" name="六边形 34"/>
            <p:cNvSpPr/>
            <p:nvPr/>
          </p:nvSpPr>
          <p:spPr>
            <a:xfrm rot="16200000">
              <a:off x="6229198" y="4393479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350000" y="4662549"/>
              <a:ext cx="1564338" cy="1064259"/>
              <a:chOff x="4616856" y="4583028"/>
              <a:chExt cx="1564338" cy="1064259"/>
            </a:xfrm>
            <a:grpFill/>
          </p:grpSpPr>
          <p:sp>
            <p:nvSpPr>
              <p:cNvPr id="50" name="TextBox 29"/>
              <p:cNvSpPr txBox="1"/>
              <p:nvPr/>
            </p:nvSpPr>
            <p:spPr>
              <a:xfrm>
                <a:off x="5082941" y="4583028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宗旨二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235437" y="3072120"/>
            <a:ext cx="1573781" cy="1820107"/>
            <a:chOff x="7192658" y="2736318"/>
            <a:chExt cx="1573781" cy="1820107"/>
          </a:xfrm>
          <a:solidFill>
            <a:srgbClr val="EB7E85"/>
          </a:solidFill>
        </p:grpSpPr>
        <p:sp>
          <p:nvSpPr>
            <p:cNvPr id="36" name="六边形 35"/>
            <p:cNvSpPr/>
            <p:nvPr/>
          </p:nvSpPr>
          <p:spPr>
            <a:xfrm rot="16200000">
              <a:off x="7067134" y="2861842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202101" y="3082091"/>
              <a:ext cx="1564338" cy="1061053"/>
              <a:chOff x="4616856" y="4586234"/>
              <a:chExt cx="1564338" cy="1061053"/>
            </a:xfrm>
            <a:grpFill/>
          </p:grpSpPr>
          <p:sp>
            <p:nvSpPr>
              <p:cNvPr id="53" name="TextBox 29"/>
              <p:cNvSpPr txBox="1"/>
              <p:nvPr/>
            </p:nvSpPr>
            <p:spPr>
              <a:xfrm>
                <a:off x="5068776" y="4586234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宗旨三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4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938784" y="3085793"/>
            <a:ext cx="1569059" cy="1820107"/>
            <a:chOff x="8896005" y="2736318"/>
            <a:chExt cx="1569059" cy="1820107"/>
          </a:xfrm>
          <a:solidFill>
            <a:srgbClr val="EB7E85"/>
          </a:solidFill>
        </p:grpSpPr>
        <p:sp>
          <p:nvSpPr>
            <p:cNvPr id="38" name="六边形 37"/>
            <p:cNvSpPr/>
            <p:nvPr/>
          </p:nvSpPr>
          <p:spPr>
            <a:xfrm rot="16200000">
              <a:off x="8770481" y="2861842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900726" y="3086253"/>
              <a:ext cx="1564338" cy="1056891"/>
              <a:chOff x="4616856" y="4590396"/>
              <a:chExt cx="1564338" cy="1056891"/>
            </a:xfrm>
            <a:grpFill/>
          </p:grpSpPr>
          <p:sp>
            <p:nvSpPr>
              <p:cNvPr id="56" name="TextBox 29"/>
              <p:cNvSpPr txBox="1"/>
              <p:nvPr/>
            </p:nvSpPr>
            <p:spPr>
              <a:xfrm>
                <a:off x="5073498" y="4590396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宗旨四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7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771999" y="1560470"/>
            <a:ext cx="1571566" cy="1820107"/>
            <a:chOff x="9733942" y="1232154"/>
            <a:chExt cx="1571566" cy="1820107"/>
          </a:xfrm>
          <a:solidFill>
            <a:srgbClr val="EB7E85"/>
          </a:solidFill>
        </p:grpSpPr>
        <p:sp>
          <p:nvSpPr>
            <p:cNvPr id="42" name="六边形 41"/>
            <p:cNvSpPr/>
            <p:nvPr/>
          </p:nvSpPr>
          <p:spPr>
            <a:xfrm rot="16200000">
              <a:off x="9608418" y="1357678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9741170" y="1636011"/>
              <a:ext cx="1564338" cy="1057023"/>
              <a:chOff x="4616856" y="4590264"/>
              <a:chExt cx="1564338" cy="1057023"/>
            </a:xfrm>
            <a:grpFill/>
          </p:grpSpPr>
          <p:sp>
            <p:nvSpPr>
              <p:cNvPr id="59" name="TextBox 29"/>
              <p:cNvSpPr txBox="1"/>
              <p:nvPr/>
            </p:nvSpPr>
            <p:spPr>
              <a:xfrm>
                <a:off x="5129501" y="4590264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宗旨五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0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1101653" y="165222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学校教师育人誓词</a:t>
            </a:r>
          </a:p>
        </p:txBody>
      </p:sp>
      <p:sp>
        <p:nvSpPr>
          <p:cNvPr id="62" name="矩形 61"/>
          <p:cNvSpPr/>
          <p:nvPr/>
        </p:nvSpPr>
        <p:spPr>
          <a:xfrm>
            <a:off x="1101653" y="2058456"/>
            <a:ext cx="609605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rgbClr val="F8C7BD"/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 seek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形 37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59536" r="13592" b="4999"/>
          <a:stretch>
            <a:fillRect/>
          </a:stretch>
        </p:blipFill>
        <p:spPr>
          <a:xfrm>
            <a:off x="-101600" y="139699"/>
            <a:ext cx="12293600" cy="688749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273234" y="573192"/>
            <a:ext cx="3570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8C7BD"/>
                </a:solidFill>
                <a:latin typeface="Agency FB" panose="020B0503020202020204" pitchFamily="34" charset="0"/>
                <a:cs typeface="+mn-ea"/>
                <a:sym typeface="+mn-lt"/>
              </a:rPr>
              <a:t>学校近年成绩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886502" y="1299099"/>
            <a:ext cx="2250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WE PROVIDE THE BEST SERVICES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95824" y="1662379"/>
            <a:ext cx="874818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3876" y="2758233"/>
            <a:ext cx="2468357" cy="2632503"/>
            <a:chOff x="693876" y="2758233"/>
            <a:chExt cx="2468357" cy="2632503"/>
          </a:xfrm>
        </p:grpSpPr>
        <p:sp>
          <p:nvSpPr>
            <p:cNvPr id="85" name="任意多边形 84"/>
            <p:cNvSpPr/>
            <p:nvPr/>
          </p:nvSpPr>
          <p:spPr>
            <a:xfrm>
              <a:off x="693876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6" name="直角三角形 85"/>
            <p:cNvSpPr/>
            <p:nvPr/>
          </p:nvSpPr>
          <p:spPr>
            <a:xfrm flipH="1" flipV="1">
              <a:off x="2665136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3" name="TextBox 29"/>
            <p:cNvSpPr txBox="1"/>
            <p:nvPr/>
          </p:nvSpPr>
          <p:spPr>
            <a:xfrm>
              <a:off x="1053265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成绩一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4" name="Rectangle 78"/>
            <p:cNvSpPr/>
            <p:nvPr/>
          </p:nvSpPr>
          <p:spPr>
            <a:xfrm>
              <a:off x="1053265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72629" y="2758233"/>
            <a:ext cx="2468357" cy="2632503"/>
            <a:chOff x="3472629" y="2758233"/>
            <a:chExt cx="2468357" cy="2632503"/>
          </a:xfrm>
        </p:grpSpPr>
        <p:sp>
          <p:nvSpPr>
            <p:cNvPr id="80" name="任意多边形 79"/>
            <p:cNvSpPr/>
            <p:nvPr/>
          </p:nvSpPr>
          <p:spPr>
            <a:xfrm>
              <a:off x="3472629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1" name="直角三角形 80"/>
            <p:cNvSpPr/>
            <p:nvPr/>
          </p:nvSpPr>
          <p:spPr>
            <a:xfrm flipH="1" flipV="1">
              <a:off x="5443889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8" name="TextBox 29"/>
            <p:cNvSpPr txBox="1"/>
            <p:nvPr/>
          </p:nvSpPr>
          <p:spPr>
            <a:xfrm>
              <a:off x="3832018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成绩二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32018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51382" y="2758233"/>
            <a:ext cx="2468357" cy="2632503"/>
            <a:chOff x="6251382" y="2758233"/>
            <a:chExt cx="2468357" cy="2632503"/>
          </a:xfrm>
        </p:grpSpPr>
        <p:sp>
          <p:nvSpPr>
            <p:cNvPr id="75" name="任意多边形 74"/>
            <p:cNvSpPr/>
            <p:nvPr/>
          </p:nvSpPr>
          <p:spPr>
            <a:xfrm>
              <a:off x="6251382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6" name="直角三角形 75"/>
            <p:cNvSpPr/>
            <p:nvPr/>
          </p:nvSpPr>
          <p:spPr>
            <a:xfrm flipH="1" flipV="1">
              <a:off x="8222642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3" name="TextBox 29"/>
            <p:cNvSpPr txBox="1"/>
            <p:nvPr/>
          </p:nvSpPr>
          <p:spPr>
            <a:xfrm>
              <a:off x="6610771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成绩三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4" name="Rectangle 78"/>
            <p:cNvSpPr/>
            <p:nvPr/>
          </p:nvSpPr>
          <p:spPr>
            <a:xfrm>
              <a:off x="6610771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30136" y="2758233"/>
            <a:ext cx="2468357" cy="2632503"/>
            <a:chOff x="9030136" y="2758233"/>
            <a:chExt cx="2468357" cy="2632503"/>
          </a:xfrm>
        </p:grpSpPr>
        <p:sp>
          <p:nvSpPr>
            <p:cNvPr id="70" name="任意多边形 69"/>
            <p:cNvSpPr/>
            <p:nvPr/>
          </p:nvSpPr>
          <p:spPr>
            <a:xfrm>
              <a:off x="9030136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1" name="直角三角形 70"/>
            <p:cNvSpPr/>
            <p:nvPr/>
          </p:nvSpPr>
          <p:spPr>
            <a:xfrm flipH="1" flipV="1">
              <a:off x="11001396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8" name="TextBox 29"/>
            <p:cNvSpPr txBox="1"/>
            <p:nvPr/>
          </p:nvSpPr>
          <p:spPr>
            <a:xfrm>
              <a:off x="9389525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成绩四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9" name="Rectangle 78"/>
            <p:cNvSpPr/>
            <p:nvPr/>
          </p:nvSpPr>
          <p:spPr>
            <a:xfrm>
              <a:off x="9389525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形 133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149" r="13592" b="70993"/>
          <a:stretch>
            <a:fillRect/>
          </a:stretch>
        </p:blipFill>
        <p:spPr>
          <a:xfrm>
            <a:off x="-57376" y="-1441981"/>
            <a:ext cx="12280900" cy="560438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37823" y="3836836"/>
            <a:ext cx="2443438" cy="465788"/>
            <a:chOff x="1537823" y="3836836"/>
            <a:chExt cx="2443438" cy="465788"/>
          </a:xfrm>
        </p:grpSpPr>
        <p:grpSp>
          <p:nvGrpSpPr>
            <p:cNvPr id="36" name="Group 34"/>
            <p:cNvGrpSpPr/>
            <p:nvPr/>
          </p:nvGrpSpPr>
          <p:grpSpPr>
            <a:xfrm>
              <a:off x="1537823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38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2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37"/>
            <p:cNvGrpSpPr/>
            <p:nvPr/>
          </p:nvGrpSpPr>
          <p:grpSpPr>
            <a:xfrm>
              <a:off x="1789538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44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5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54"/>
            <p:cNvGrpSpPr/>
            <p:nvPr/>
          </p:nvGrpSpPr>
          <p:grpSpPr>
            <a:xfrm>
              <a:off x="2039132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47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62"/>
            <p:cNvGrpSpPr/>
            <p:nvPr/>
          </p:nvGrpSpPr>
          <p:grpSpPr>
            <a:xfrm>
              <a:off x="2290846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50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66"/>
            <p:cNvGrpSpPr/>
            <p:nvPr/>
          </p:nvGrpSpPr>
          <p:grpSpPr>
            <a:xfrm>
              <a:off x="2540441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53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4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70"/>
            <p:cNvGrpSpPr/>
            <p:nvPr/>
          </p:nvGrpSpPr>
          <p:grpSpPr>
            <a:xfrm>
              <a:off x="2792156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56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7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78"/>
            <p:cNvGrpSpPr/>
            <p:nvPr/>
          </p:nvGrpSpPr>
          <p:grpSpPr>
            <a:xfrm>
              <a:off x="3041750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59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0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81"/>
            <p:cNvGrpSpPr/>
            <p:nvPr/>
          </p:nvGrpSpPr>
          <p:grpSpPr>
            <a:xfrm>
              <a:off x="3293464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62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6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Group 84"/>
            <p:cNvGrpSpPr/>
            <p:nvPr/>
          </p:nvGrpSpPr>
          <p:grpSpPr>
            <a:xfrm>
              <a:off x="3550977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88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9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87"/>
            <p:cNvGrpSpPr/>
            <p:nvPr/>
          </p:nvGrpSpPr>
          <p:grpSpPr>
            <a:xfrm>
              <a:off x="3802692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91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2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540489" y="4566590"/>
            <a:ext cx="2461430" cy="454063"/>
            <a:chOff x="1540489" y="4566590"/>
            <a:chExt cx="2461430" cy="454063"/>
          </a:xfrm>
        </p:grpSpPr>
        <p:grpSp>
          <p:nvGrpSpPr>
            <p:cNvPr id="33" name="Group 31"/>
            <p:cNvGrpSpPr/>
            <p:nvPr/>
          </p:nvGrpSpPr>
          <p:grpSpPr>
            <a:xfrm>
              <a:off x="3802692" y="4566590"/>
              <a:ext cx="199227" cy="454063"/>
              <a:chOff x="3672681" y="1899920"/>
              <a:chExt cx="1293813" cy="2947988"/>
            </a:xfrm>
            <a:solidFill>
              <a:schemeClr val="tx1">
                <a:lumMod val="75000"/>
                <a:lumOff val="25000"/>
                <a:alpha val="73000"/>
              </a:schemeClr>
            </a:solidFill>
          </p:grpSpPr>
          <p:sp>
            <p:nvSpPr>
              <p:cNvPr id="34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5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Group 90"/>
            <p:cNvGrpSpPr/>
            <p:nvPr/>
          </p:nvGrpSpPr>
          <p:grpSpPr>
            <a:xfrm>
              <a:off x="3548162" y="4566590"/>
              <a:ext cx="199227" cy="454063"/>
              <a:chOff x="3672681" y="1899920"/>
              <a:chExt cx="1293813" cy="2947988"/>
            </a:xfrm>
            <a:solidFill>
              <a:schemeClr val="tx1">
                <a:lumMod val="75000"/>
                <a:lumOff val="25000"/>
                <a:alpha val="73000"/>
              </a:schemeClr>
            </a:solidFill>
          </p:grpSpPr>
          <p:sp>
            <p:nvSpPr>
              <p:cNvPr id="94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5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Group 93"/>
            <p:cNvGrpSpPr/>
            <p:nvPr/>
          </p:nvGrpSpPr>
          <p:grpSpPr>
            <a:xfrm>
              <a:off x="3285910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97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8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96"/>
            <p:cNvGrpSpPr/>
            <p:nvPr/>
          </p:nvGrpSpPr>
          <p:grpSpPr>
            <a:xfrm>
              <a:off x="3033904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0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1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Group 99"/>
            <p:cNvGrpSpPr/>
            <p:nvPr/>
          </p:nvGrpSpPr>
          <p:grpSpPr>
            <a:xfrm>
              <a:off x="2781780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3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4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Group 102"/>
            <p:cNvGrpSpPr/>
            <p:nvPr/>
          </p:nvGrpSpPr>
          <p:grpSpPr>
            <a:xfrm>
              <a:off x="2544266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6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7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Group 105"/>
            <p:cNvGrpSpPr/>
            <p:nvPr/>
          </p:nvGrpSpPr>
          <p:grpSpPr>
            <a:xfrm>
              <a:off x="2293765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9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0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Group 108"/>
            <p:cNvGrpSpPr/>
            <p:nvPr/>
          </p:nvGrpSpPr>
          <p:grpSpPr>
            <a:xfrm>
              <a:off x="2043098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12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3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Group 111"/>
            <p:cNvGrpSpPr/>
            <p:nvPr/>
          </p:nvGrpSpPr>
          <p:grpSpPr>
            <a:xfrm>
              <a:off x="1792089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15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6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17" name="Group 114"/>
            <p:cNvGrpSpPr/>
            <p:nvPr/>
          </p:nvGrpSpPr>
          <p:grpSpPr>
            <a:xfrm>
              <a:off x="1540489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18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9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0779" y="1837348"/>
            <a:ext cx="5607265" cy="31833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1" name="Oval 1"/>
          <p:cNvSpPr/>
          <p:nvPr/>
        </p:nvSpPr>
        <p:spPr>
          <a:xfrm>
            <a:off x="6083074" y="2677439"/>
            <a:ext cx="200025" cy="200025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0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69BE"/>
                </a:solidFill>
              </a:ln>
              <a:noFill/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2" name="Oval 120"/>
          <p:cNvSpPr/>
          <p:nvPr/>
        </p:nvSpPr>
        <p:spPr>
          <a:xfrm>
            <a:off x="6644856" y="3836836"/>
            <a:ext cx="200025" cy="200025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0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3" name="Oval 121"/>
          <p:cNvSpPr/>
          <p:nvPr/>
        </p:nvSpPr>
        <p:spPr>
          <a:xfrm>
            <a:off x="8909936" y="3030519"/>
            <a:ext cx="200025" cy="200025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0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4" name="TextBox 6"/>
          <p:cNvSpPr txBox="1"/>
          <p:nvPr/>
        </p:nvSpPr>
        <p:spPr>
          <a:xfrm>
            <a:off x="1459133" y="178178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男女比例及学校地图</a:t>
            </a:r>
            <a:endParaRPr lang="tr-TR" sz="2400" b="1" dirty="0">
              <a:solidFill>
                <a:srgbClr val="8AB4A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62309" y="2052263"/>
            <a:ext cx="356136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 in ex sed libero rhoncus molestie id vitae libero. Aenean semper posuere eran ullamcorper. Phasellus maximus tempus scelerisque. Nulla quan accumsan augue eget.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12653" y="4594454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80%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212653" y="3920338"/>
            <a:ext cx="630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60%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41463" y="228139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TITLE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441463" y="2512222"/>
            <a:ext cx="1515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00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liber.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251788" y="267743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TITLE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9251788" y="2908271"/>
            <a:ext cx="1515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00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23947" y="348171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TITLE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023947" y="3712551"/>
            <a:ext cx="1515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形 35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149" r="13592" b="70993"/>
          <a:stretch>
            <a:fillRect/>
          </a:stretch>
        </p:blipFill>
        <p:spPr>
          <a:xfrm>
            <a:off x="-29819" y="-1377589"/>
            <a:ext cx="12280900" cy="560438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458194" y="889301"/>
            <a:ext cx="6143075" cy="657644"/>
            <a:chOff x="5680625" y="3024311"/>
            <a:chExt cx="6143075" cy="657644"/>
          </a:xfrm>
        </p:grpSpPr>
        <p:sp>
          <p:nvSpPr>
            <p:cNvPr id="10" name="矩形 9"/>
            <p:cNvSpPr/>
            <p:nvPr/>
          </p:nvSpPr>
          <p:spPr>
            <a:xfrm>
              <a:off x="5680625" y="3437273"/>
              <a:ext cx="6143075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But all sunshine without shade, all pleasure without pain, is not life at all. Take the lot of the happiest - it is a tangled yarn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gency FB" panose="020B0503020202020204" pitchFamily="34" charset="0"/>
                </a:rPr>
                <a:t>. 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TextBox 107"/>
            <p:cNvSpPr txBox="1"/>
            <p:nvPr/>
          </p:nvSpPr>
          <p:spPr>
            <a:xfrm>
              <a:off x="6604870" y="3024311"/>
              <a:ext cx="3456384" cy="420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135" b="1" dirty="0">
                  <a:solidFill>
                    <a:srgbClr val="8AB4A4"/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历届优秀毕业生及优秀教师</a:t>
              </a:r>
            </a:p>
          </p:txBody>
        </p:sp>
      </p:grpSp>
      <p:sp>
        <p:nvSpPr>
          <p:cNvPr id="62" name="Oval 1"/>
          <p:cNvSpPr/>
          <p:nvPr/>
        </p:nvSpPr>
        <p:spPr>
          <a:xfrm>
            <a:off x="1519238" y="1674634"/>
            <a:ext cx="1396049" cy="139604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3" name="Oval 35"/>
          <p:cNvSpPr/>
          <p:nvPr/>
        </p:nvSpPr>
        <p:spPr>
          <a:xfrm>
            <a:off x="3458194" y="1674634"/>
            <a:ext cx="1396049" cy="139604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4" name="Oval 41"/>
          <p:cNvSpPr/>
          <p:nvPr/>
        </p:nvSpPr>
        <p:spPr>
          <a:xfrm>
            <a:off x="5397150" y="1674634"/>
            <a:ext cx="1396049" cy="1396049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5" name="Oval 48"/>
          <p:cNvSpPr/>
          <p:nvPr/>
        </p:nvSpPr>
        <p:spPr>
          <a:xfrm>
            <a:off x="7336106" y="1674634"/>
            <a:ext cx="1396049" cy="1396049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6" name="Oval 17"/>
          <p:cNvSpPr/>
          <p:nvPr/>
        </p:nvSpPr>
        <p:spPr>
          <a:xfrm>
            <a:off x="9275062" y="1674634"/>
            <a:ext cx="1396049" cy="139604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7" name="Oval 20"/>
          <p:cNvSpPr/>
          <p:nvPr/>
        </p:nvSpPr>
        <p:spPr>
          <a:xfrm>
            <a:off x="1519238" y="3827284"/>
            <a:ext cx="1396049" cy="139604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0" name="Oval 21"/>
          <p:cNvSpPr/>
          <p:nvPr/>
        </p:nvSpPr>
        <p:spPr>
          <a:xfrm>
            <a:off x="3458194" y="3827284"/>
            <a:ext cx="1396049" cy="139604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1" name="Oval 22"/>
          <p:cNvSpPr/>
          <p:nvPr/>
        </p:nvSpPr>
        <p:spPr>
          <a:xfrm>
            <a:off x="5397150" y="3827284"/>
            <a:ext cx="1396049" cy="1396049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2" name="Oval 23"/>
          <p:cNvSpPr/>
          <p:nvPr/>
        </p:nvSpPr>
        <p:spPr>
          <a:xfrm>
            <a:off x="7336106" y="3827284"/>
            <a:ext cx="1396049" cy="1396049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3" name="Oval 24"/>
          <p:cNvSpPr/>
          <p:nvPr/>
        </p:nvSpPr>
        <p:spPr>
          <a:xfrm>
            <a:off x="9275062" y="3827284"/>
            <a:ext cx="1396049" cy="1396049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4" name="TextBox 25"/>
          <p:cNvSpPr txBox="1"/>
          <p:nvPr/>
        </p:nvSpPr>
        <p:spPr>
          <a:xfrm>
            <a:off x="1912530" y="3175660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25" name="TextBox 26"/>
          <p:cNvSpPr txBox="1"/>
          <p:nvPr/>
        </p:nvSpPr>
        <p:spPr>
          <a:xfrm>
            <a:off x="1983063" y="3375715"/>
            <a:ext cx="468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LAWYER</a:t>
            </a:r>
          </a:p>
        </p:txBody>
      </p:sp>
      <p:sp>
        <p:nvSpPr>
          <p:cNvPr id="126" name="TextBox 27"/>
          <p:cNvSpPr txBox="1"/>
          <p:nvPr/>
        </p:nvSpPr>
        <p:spPr>
          <a:xfrm>
            <a:off x="3845076" y="3175660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27" name="TextBox 28"/>
          <p:cNvSpPr txBox="1"/>
          <p:nvPr/>
        </p:nvSpPr>
        <p:spPr>
          <a:xfrm>
            <a:off x="3826641" y="3375715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ACCOUNTANT</a:t>
            </a:r>
          </a:p>
        </p:txBody>
      </p:sp>
      <p:sp>
        <p:nvSpPr>
          <p:cNvPr id="128" name="TextBox 31"/>
          <p:cNvSpPr txBox="1"/>
          <p:nvPr/>
        </p:nvSpPr>
        <p:spPr>
          <a:xfrm>
            <a:off x="5790441" y="3175660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29" name="TextBox 32"/>
          <p:cNvSpPr txBox="1"/>
          <p:nvPr/>
        </p:nvSpPr>
        <p:spPr>
          <a:xfrm>
            <a:off x="5826509" y="3375715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DESIGNER</a:t>
            </a:r>
          </a:p>
        </p:txBody>
      </p:sp>
      <p:sp>
        <p:nvSpPr>
          <p:cNvPr id="130" name="TextBox 33"/>
          <p:cNvSpPr txBox="1"/>
          <p:nvPr/>
        </p:nvSpPr>
        <p:spPr>
          <a:xfrm>
            <a:off x="7722987" y="3175660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1" name="TextBox 34"/>
          <p:cNvSpPr txBox="1"/>
          <p:nvPr/>
        </p:nvSpPr>
        <p:spPr>
          <a:xfrm>
            <a:off x="7728597" y="3375715"/>
            <a:ext cx="61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IT MANAGER</a:t>
            </a:r>
          </a:p>
        </p:txBody>
      </p:sp>
      <p:sp>
        <p:nvSpPr>
          <p:cNvPr id="132" name="TextBox 36"/>
          <p:cNvSpPr txBox="1"/>
          <p:nvPr/>
        </p:nvSpPr>
        <p:spPr>
          <a:xfrm>
            <a:off x="9661941" y="3175660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3" name="TextBox 37"/>
          <p:cNvSpPr txBox="1"/>
          <p:nvPr/>
        </p:nvSpPr>
        <p:spPr>
          <a:xfrm>
            <a:off x="9827049" y="3375715"/>
            <a:ext cx="292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GM</a:t>
            </a:r>
          </a:p>
        </p:txBody>
      </p:sp>
      <p:sp>
        <p:nvSpPr>
          <p:cNvPr id="134" name="TextBox 38"/>
          <p:cNvSpPr txBox="1"/>
          <p:nvPr/>
        </p:nvSpPr>
        <p:spPr>
          <a:xfrm>
            <a:off x="1906120" y="5351022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5" name="TextBox 39"/>
          <p:cNvSpPr txBox="1"/>
          <p:nvPr/>
        </p:nvSpPr>
        <p:spPr>
          <a:xfrm>
            <a:off x="1831579" y="5551077"/>
            <a:ext cx="7713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SALES MANAGER</a:t>
            </a:r>
          </a:p>
        </p:txBody>
      </p:sp>
      <p:sp>
        <p:nvSpPr>
          <p:cNvPr id="136" name="TextBox 40"/>
          <p:cNvSpPr txBox="1"/>
          <p:nvPr/>
        </p:nvSpPr>
        <p:spPr>
          <a:xfrm>
            <a:off x="3845076" y="5351022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7" name="TextBox 42"/>
          <p:cNvSpPr txBox="1"/>
          <p:nvPr/>
        </p:nvSpPr>
        <p:spPr>
          <a:xfrm>
            <a:off x="3825038" y="5551077"/>
            <a:ext cx="6623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HR DIRECTOR</a:t>
            </a:r>
          </a:p>
        </p:txBody>
      </p:sp>
      <p:sp>
        <p:nvSpPr>
          <p:cNvPr id="138" name="TextBox 43"/>
          <p:cNvSpPr txBox="1"/>
          <p:nvPr/>
        </p:nvSpPr>
        <p:spPr>
          <a:xfrm>
            <a:off x="5790441" y="5351022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39" name="TextBox 44"/>
          <p:cNvSpPr txBox="1"/>
          <p:nvPr/>
        </p:nvSpPr>
        <p:spPr>
          <a:xfrm>
            <a:off x="5619724" y="5551077"/>
            <a:ext cx="950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MARKETING MANAGER</a:t>
            </a:r>
          </a:p>
        </p:txBody>
      </p:sp>
      <p:sp>
        <p:nvSpPr>
          <p:cNvPr id="140" name="TextBox 45"/>
          <p:cNvSpPr txBox="1"/>
          <p:nvPr/>
        </p:nvSpPr>
        <p:spPr>
          <a:xfrm>
            <a:off x="7729396" y="5351022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41" name="TextBox 46"/>
          <p:cNvSpPr txBox="1"/>
          <p:nvPr/>
        </p:nvSpPr>
        <p:spPr>
          <a:xfrm>
            <a:off x="7586732" y="5551077"/>
            <a:ext cx="8947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SALES CONSULTANT</a:t>
            </a:r>
          </a:p>
        </p:txBody>
      </p:sp>
      <p:sp>
        <p:nvSpPr>
          <p:cNvPr id="142" name="TextBox 47"/>
          <p:cNvSpPr txBox="1"/>
          <p:nvPr/>
        </p:nvSpPr>
        <p:spPr>
          <a:xfrm>
            <a:off x="9668351" y="5351022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43" name="TextBox 49"/>
          <p:cNvSpPr txBox="1"/>
          <p:nvPr/>
        </p:nvSpPr>
        <p:spPr>
          <a:xfrm>
            <a:off x="9677169" y="5551077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DEVELOPER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942" t="149" r="13592" b="70993"/>
          <a:stretch>
            <a:fillRect/>
          </a:stretch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/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03078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5409211" y="4215119"/>
            <a:ext cx="1373579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校园发展</a:t>
            </a:r>
            <a:endParaRPr lang="zh-CN" altLang="zh-CN" sz="24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8"/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2001</Words>
  <Application>Microsoft Office PowerPoint</Application>
  <PresentationFormat>宽屏</PresentationFormat>
  <Paragraphs>247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Gill Sans</vt:lpstr>
      <vt:lpstr>等线</vt:lpstr>
      <vt:lpstr>等线 Light</vt:lpstr>
      <vt:lpstr>微软雅黑</vt:lpstr>
      <vt:lpstr>微软雅黑 Light</vt:lpstr>
      <vt:lpstr>张海山草泥马体</vt:lpstr>
      <vt:lpstr>张海山锐线体简</vt:lpstr>
      <vt:lpstr>专业字体设计服务/WWW.ZTSGC.COM/</vt:lpstr>
      <vt:lpstr>Agency FB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45</cp:revision>
  <dcterms:created xsi:type="dcterms:W3CDTF">2017-10-01T08:37:00Z</dcterms:created>
  <dcterms:modified xsi:type="dcterms:W3CDTF">2021-01-05T05:20:30Z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