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71" r:id="rId12"/>
    <p:sldId id="266" r:id="rId13"/>
    <p:sldId id="267" r:id="rId14"/>
    <p:sldId id="268" r:id="rId15"/>
    <p:sldId id="269" r:id="rId16"/>
    <p:sldId id="265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F9"/>
    <a:srgbClr val="015D35"/>
    <a:srgbClr val="F2F2F2"/>
    <a:srgbClr val="AC2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15D35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  <c:pt idx="4">
                  <c:v>TEXT 5</c:v>
                </c:pt>
                <c:pt idx="5">
                  <c:v>TEXT 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15</c:v>
                </c:pt>
                <c:pt idx="2">
                  <c:v>7</c:v>
                </c:pt>
                <c:pt idx="3">
                  <c:v>9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33-4EB6-B279-24C5DC0EA9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  <c:pt idx="4">
                  <c:v>TEXT 5</c:v>
                </c:pt>
                <c:pt idx="5">
                  <c:v>TEXT 1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8733-4EB6-B279-24C5DC0EA9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  <c:pt idx="4">
                  <c:v>TEXT 5</c:v>
                </c:pt>
                <c:pt idx="5">
                  <c:v>TEXT 1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8733-4EB6-B279-24C5DC0EA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5"/>
        <c:overlap val="87"/>
        <c:axId val="447871208"/>
        <c:axId val="412124832"/>
      </c:barChart>
      <c:catAx>
        <c:axId val="447871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12124832"/>
        <c:crosses val="autoZero"/>
        <c:auto val="1"/>
        <c:lblAlgn val="ctr"/>
        <c:lblOffset val="100"/>
        <c:noMultiLvlLbl val="0"/>
      </c:catAx>
      <c:valAx>
        <c:axId val="412124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7871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FF-4776-9596-74D8FFCCA629}"/>
              </c:ext>
            </c:extLst>
          </c:dPt>
          <c:dPt>
            <c:idx val="1"/>
            <c:bubble3D val="0"/>
            <c:spPr>
              <a:solidFill>
                <a:srgbClr val="015D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FF-4776-9596-74D8FFCCA6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FF-4776-9596-74D8FFCCA6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FF-4776-9596-74D8FFCCA629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FF-4776-9596-74D8FFCCA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8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65-413B-8302-A879FF4B7DC3}"/>
              </c:ext>
            </c:extLst>
          </c:dPt>
          <c:dPt>
            <c:idx val="1"/>
            <c:bubble3D val="0"/>
            <c:spPr>
              <a:solidFill>
                <a:srgbClr val="015D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65-413B-8302-A879FF4B7D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65-413B-8302-A879FF4B7DC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65-413B-8302-A879FF4B7DC3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65-413B-8302-A879FF4B7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8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6D-4373-85CC-1B6FBCD7271B}"/>
              </c:ext>
            </c:extLst>
          </c:dPt>
          <c:dPt>
            <c:idx val="1"/>
            <c:bubble3D val="0"/>
            <c:spPr>
              <a:solidFill>
                <a:srgbClr val="015D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6D-4373-85CC-1B6FBCD727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6D-4373-85CC-1B6FBCD727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6D-4373-85CC-1B6FBCD7271B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6D-4373-85CC-1B6FBCD72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8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89-4003-8839-2ED6911CAEB1}"/>
              </c:ext>
            </c:extLst>
          </c:dPt>
          <c:dPt>
            <c:idx val="1"/>
            <c:bubble3D val="0"/>
            <c:spPr>
              <a:solidFill>
                <a:srgbClr val="015D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89-4003-8839-2ED6911CAE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89-4003-8839-2ED6911CAE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89-4003-8839-2ED6911CAEB1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89-4003-8839-2ED6911CA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8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值</c:v>
                </c:pt>
              </c:strCache>
            </c:strRef>
          </c:tx>
          <c:spPr>
            <a:ln w="19050" cap="rnd">
              <a:solidFill>
                <a:srgbClr val="015D3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0.2</c:v>
                </c:pt>
                <c:pt idx="1">
                  <c:v>0.6</c:v>
                </c:pt>
                <c:pt idx="2">
                  <c:v>1.2</c:v>
                </c:pt>
                <c:pt idx="3">
                  <c:v>1.8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3.2</c:v>
                </c:pt>
                <c:pt idx="2">
                  <c:v>1.5</c:v>
                </c:pt>
                <c:pt idx="3">
                  <c:v>2.5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7C9-4D22-BBF9-C94BD908B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8230840"/>
        <c:axId val="448231232"/>
      </c:scatterChart>
      <c:valAx>
        <c:axId val="44823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48231232"/>
        <c:crosses val="autoZero"/>
        <c:crossBetween val="midCat"/>
      </c:valAx>
      <c:valAx>
        <c:axId val="44823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48230840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15D3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1-435F-9064-A54A109FA3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1-435F-9064-A54A109FA3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E4B1-435F-9064-A54A109FA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422048"/>
        <c:axId val="448422440"/>
      </c:barChart>
      <c:catAx>
        <c:axId val="44842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48422440"/>
        <c:crosses val="autoZero"/>
        <c:auto val="1"/>
        <c:lblAlgn val="ctr"/>
        <c:lblOffset val="100"/>
        <c:noMultiLvlLbl val="0"/>
      </c:catAx>
      <c:valAx>
        <c:axId val="44842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4842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D7A88-6CFE-46E4-BC55-9D6E3FDB65A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E00E1-0FE6-4C34-878B-ACEB948935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A8F1-9EDF-49EF-A14D-E495AD864F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4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11" Type="http://schemas.openxmlformats.org/officeDocument/2006/relationships/image" Target="../media/image23.emf"/><Relationship Id="rId5" Type="http://schemas.openxmlformats.org/officeDocument/2006/relationships/image" Target="../media/image18.emf"/><Relationship Id="rId15" Type="http://schemas.openxmlformats.org/officeDocument/2006/relationships/image" Target="../media/image27.emf"/><Relationship Id="rId10" Type="http://schemas.openxmlformats.org/officeDocument/2006/relationships/image" Target="../media/image22.emf"/><Relationship Id="rId4" Type="http://schemas.openxmlformats.org/officeDocument/2006/relationships/image" Target="../media/image17.emf"/><Relationship Id="rId9" Type="http://schemas.microsoft.com/office/2007/relationships/hdphoto" Target="../media/hdphoto2.wdp"/><Relationship Id="rId14" Type="http://schemas.openxmlformats.org/officeDocument/2006/relationships/image" Target="../media/image2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322656"/>
            <a:ext cx="12192000" cy="4212688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2987039" y="1476043"/>
            <a:ext cx="6217919" cy="4338320"/>
            <a:chOff x="2987039" y="1031442"/>
            <a:chExt cx="6217919" cy="4338320"/>
          </a:xfrm>
        </p:grpSpPr>
        <p:sp>
          <p:nvSpPr>
            <p:cNvPr id="6" name="文本框 5"/>
            <p:cNvSpPr txBox="1"/>
            <p:nvPr/>
          </p:nvSpPr>
          <p:spPr>
            <a:xfrm>
              <a:off x="3922538" y="1031442"/>
              <a:ext cx="4346917" cy="4338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800" spc="600" dirty="0">
                  <a:solidFill>
                    <a:schemeClr val="bg1"/>
                  </a:solidFill>
                  <a:latin typeface="Swis721 BlkCn BT" panose="020B0806030502040204" pitchFamily="34" charset="0"/>
                  <a:ea typeface="汉仪菱心体简" panose="02010609000101010101" pitchFamily="49" charset="-122"/>
                </a:rPr>
                <a:t>2020</a:t>
              </a:r>
              <a:endParaRPr lang="zh-CN" altLang="en-US" sz="13800" spc="600" dirty="0">
                <a:solidFill>
                  <a:schemeClr val="bg1"/>
                </a:solidFill>
                <a:latin typeface="Swis721 BlkCn BT" panose="020B0806030502040204" pitchFamily="34" charset="0"/>
                <a:ea typeface="汉仪菱心体简" panose="02010609000101010101" pitchFamily="49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87039" y="3230370"/>
              <a:ext cx="62179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spc="300" dirty="0">
                  <a:solidFill>
                    <a:schemeClr val="bg1"/>
                  </a:solidFill>
                  <a:latin typeface="造字工房言宋（非商用）常规体" pitchFamily="50" charset="-122"/>
                  <a:ea typeface="造字工房言宋（非商用）常规体" pitchFamily="50" charset="-122"/>
                </a:rPr>
                <a:t>单击此处添加您的标题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987039" y="3984765"/>
              <a:ext cx="6030351" cy="5713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In sector net belongs to the Shanghai sharp's advertising co., LTD., is a one-stop online demo based on demonstration design, and service trading systems.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49709" y="3185111"/>
            <a:ext cx="11692583" cy="487779"/>
            <a:chOff x="249705" y="3204255"/>
            <a:chExt cx="11692583" cy="487779"/>
          </a:xfrm>
        </p:grpSpPr>
        <p:grpSp>
          <p:nvGrpSpPr>
            <p:cNvPr id="14" name="组合 13"/>
            <p:cNvGrpSpPr/>
            <p:nvPr/>
          </p:nvGrpSpPr>
          <p:grpSpPr>
            <a:xfrm>
              <a:off x="249705" y="3242545"/>
              <a:ext cx="449489" cy="449489"/>
              <a:chOff x="249705" y="3242545"/>
              <a:chExt cx="449489" cy="449489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249705" y="3242545"/>
                <a:ext cx="449489" cy="4494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等腰三角形 12"/>
              <p:cNvSpPr/>
              <p:nvPr/>
            </p:nvSpPr>
            <p:spPr>
              <a:xfrm rot="16200000">
                <a:off x="345358" y="3384746"/>
                <a:ext cx="191501" cy="165087"/>
              </a:xfrm>
              <a:prstGeom prst="triangle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 flipH="1">
              <a:off x="11492799" y="3204255"/>
              <a:ext cx="449489" cy="449489"/>
              <a:chOff x="249705" y="3242545"/>
              <a:chExt cx="449489" cy="449489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249705" y="3242545"/>
                <a:ext cx="449489" cy="4494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16200000">
                <a:off x="345358" y="3384746"/>
                <a:ext cx="191501" cy="165087"/>
              </a:xfrm>
              <a:prstGeom prst="triangle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/>
          <a:stretch>
            <a:fillRect/>
          </a:stretch>
        </p:blipFill>
        <p:spPr>
          <a:xfrm>
            <a:off x="0" y="1553481"/>
            <a:ext cx="6217134" cy="3954237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11" name="直接连接符 10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组合 34"/>
          <p:cNvGrpSpPr/>
          <p:nvPr/>
        </p:nvGrpSpPr>
        <p:grpSpPr>
          <a:xfrm>
            <a:off x="6529961" y="1533079"/>
            <a:ext cx="3332233" cy="3186803"/>
            <a:chOff x="6529961" y="1533079"/>
            <a:chExt cx="3332233" cy="3186803"/>
          </a:xfrm>
        </p:grpSpPr>
        <p:grpSp>
          <p:nvGrpSpPr>
            <p:cNvPr id="34" name="组合 33"/>
            <p:cNvGrpSpPr/>
            <p:nvPr/>
          </p:nvGrpSpPr>
          <p:grpSpPr>
            <a:xfrm>
              <a:off x="6529961" y="1533079"/>
              <a:ext cx="3332233" cy="3186803"/>
              <a:chOff x="6529961" y="1794331"/>
              <a:chExt cx="3332233" cy="3186803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6529961" y="1794331"/>
                <a:ext cx="3332233" cy="413397"/>
                <a:chOff x="6529961" y="2562032"/>
                <a:chExt cx="3332233" cy="413397"/>
              </a:xfrm>
            </p:grpSpPr>
            <p:sp>
              <p:nvSpPr>
                <p:cNvPr id="14" name="椭圆 13"/>
                <p:cNvSpPr/>
                <p:nvPr/>
              </p:nvSpPr>
              <p:spPr>
                <a:xfrm>
                  <a:off x="6529961" y="2562032"/>
                  <a:ext cx="413397" cy="413397"/>
                </a:xfrm>
                <a:prstGeom prst="ellipse">
                  <a:avLst/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7206080" y="2562032"/>
                  <a:ext cx="2656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>
                      <a:solidFill>
                        <a:srgbClr val="015D35"/>
                      </a:solidFill>
                      <a:latin typeface="Swis721 BlkCn BT" panose="020B0806030502040204" pitchFamily="34" charset="0"/>
                    </a:rPr>
                    <a:t>KEYWORDS</a:t>
                  </a:r>
                  <a:endParaRPr lang="zh-CN" altLang="en-US" sz="2000" dirty="0">
                    <a:solidFill>
                      <a:srgbClr val="015D35"/>
                    </a:solidFill>
                    <a:latin typeface="Swis721 BlkCn BT" panose="020B0806030502040204" pitchFamily="34" charset="0"/>
                  </a:endParaRPr>
                </a:p>
              </p:txBody>
            </p:sp>
            <p:pic>
              <p:nvPicPr>
                <p:cNvPr id="22" name="图片 21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610314" y="2662458"/>
                  <a:ext cx="258329" cy="210917"/>
                </a:xfrm>
                <a:prstGeom prst="rect">
                  <a:avLst/>
                </a:prstGeom>
              </p:spPr>
            </p:pic>
          </p:grpSp>
          <p:sp>
            <p:nvSpPr>
              <p:cNvPr id="25" name="椭圆 24"/>
              <p:cNvSpPr/>
              <p:nvPr/>
            </p:nvSpPr>
            <p:spPr>
              <a:xfrm>
                <a:off x="6529961" y="3181034"/>
                <a:ext cx="413397" cy="413397"/>
              </a:xfrm>
              <a:prstGeom prst="ellipse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7206080" y="3181034"/>
                <a:ext cx="26561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KEYWORDS</a:t>
                </a:r>
                <a:endParaRPr lang="zh-CN" altLang="en-US" sz="20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13147" y="3279571"/>
                <a:ext cx="247024" cy="216322"/>
              </a:xfrm>
              <a:prstGeom prst="rect">
                <a:avLst/>
              </a:prstGeom>
            </p:spPr>
          </p:pic>
          <p:grpSp>
            <p:nvGrpSpPr>
              <p:cNvPr id="33" name="组合 32"/>
              <p:cNvGrpSpPr/>
              <p:nvPr/>
            </p:nvGrpSpPr>
            <p:grpSpPr>
              <a:xfrm>
                <a:off x="6529961" y="4567737"/>
                <a:ext cx="3332233" cy="413397"/>
                <a:chOff x="6529961" y="4567737"/>
                <a:chExt cx="3332233" cy="413397"/>
              </a:xfrm>
            </p:grpSpPr>
            <p:sp>
              <p:nvSpPr>
                <p:cNvPr id="28" name="椭圆 27"/>
                <p:cNvSpPr/>
                <p:nvPr/>
              </p:nvSpPr>
              <p:spPr>
                <a:xfrm>
                  <a:off x="6529961" y="4567737"/>
                  <a:ext cx="413397" cy="413397"/>
                </a:xfrm>
                <a:prstGeom prst="ellipse">
                  <a:avLst/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9" name="文本框 28"/>
                <p:cNvSpPr txBox="1"/>
                <p:nvPr/>
              </p:nvSpPr>
              <p:spPr>
                <a:xfrm>
                  <a:off x="7206080" y="4567737"/>
                  <a:ext cx="2656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>
                      <a:solidFill>
                        <a:srgbClr val="015D35"/>
                      </a:solidFill>
                      <a:latin typeface="Swis721 BlkCn BT" panose="020B0806030502040204" pitchFamily="34" charset="0"/>
                    </a:rPr>
                    <a:t>KEYWORDS</a:t>
                  </a:r>
                  <a:endParaRPr lang="zh-CN" altLang="en-US" sz="2000" dirty="0">
                    <a:solidFill>
                      <a:srgbClr val="015D35"/>
                    </a:solidFill>
                    <a:latin typeface="Swis721 BlkCn BT" panose="020B0806030502040204" pitchFamily="34" charset="0"/>
                  </a:endParaRPr>
                </a:p>
              </p:txBody>
            </p:sp>
          </p:grpSp>
        </p:grp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34928" y="4405022"/>
              <a:ext cx="203462" cy="203035"/>
            </a:xfrm>
            <a:prstGeom prst="rect">
              <a:avLst/>
            </a:prstGeom>
          </p:spPr>
        </p:pic>
      </p:grpSp>
      <p:sp>
        <p:nvSpPr>
          <p:cNvPr id="36" name="文本框 35"/>
          <p:cNvSpPr txBox="1"/>
          <p:nvPr/>
        </p:nvSpPr>
        <p:spPr>
          <a:xfrm>
            <a:off x="7206080" y="1964820"/>
            <a:ext cx="35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300" dirty="0"/>
              <a:t>演界网隶属于上海锐普广告有限公司</a:t>
            </a:r>
            <a:r>
              <a:rPr lang="en-US" altLang="zh-CN" sz="1200" spc="300" dirty="0"/>
              <a:t>,</a:t>
            </a:r>
            <a:r>
              <a:rPr lang="zh-CN" altLang="en-US" sz="1200" spc="300" dirty="0"/>
              <a:t>是一个基于演示设计的一站式在线演示、素材销售、服务交易系统。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7206080" y="3351523"/>
            <a:ext cx="35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300" dirty="0"/>
              <a:t>演界网隶属于上海锐普广告有限公司</a:t>
            </a:r>
            <a:r>
              <a:rPr lang="en-US" altLang="zh-CN" sz="1200" spc="300" dirty="0"/>
              <a:t>,</a:t>
            </a:r>
            <a:r>
              <a:rPr lang="zh-CN" altLang="en-US" sz="1200" spc="300" dirty="0"/>
              <a:t>是一个基于演示设计的一站式在线演示、素材销售、服务交易系统。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7206079" y="4738226"/>
            <a:ext cx="35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300" dirty="0"/>
              <a:t>演界网隶属于上海锐普广告有限公司</a:t>
            </a:r>
            <a:r>
              <a:rPr lang="en-US" altLang="zh-CN" sz="1200" spc="300" dirty="0"/>
              <a:t>,</a:t>
            </a:r>
            <a:r>
              <a:rPr lang="zh-CN" altLang="en-US" sz="1200" spc="300" dirty="0"/>
              <a:t>是一个基于演示设计的一站式在线演示、素材销售、服务交易系统。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614979" y="2321005"/>
            <a:ext cx="6962042" cy="2215991"/>
            <a:chOff x="2235209" y="2487609"/>
            <a:chExt cx="6962042" cy="2215991"/>
          </a:xfrm>
        </p:grpSpPr>
        <p:sp>
          <p:nvSpPr>
            <p:cNvPr id="5" name="文本框 4"/>
            <p:cNvSpPr txBox="1"/>
            <p:nvPr/>
          </p:nvSpPr>
          <p:spPr>
            <a:xfrm>
              <a:off x="2235209" y="2487609"/>
              <a:ext cx="260407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800" dirty="0">
                  <a:solidFill>
                    <a:srgbClr val="F5F4F9"/>
                  </a:solidFill>
                  <a:latin typeface="Swis721 BlkCn BT" panose="020B0806030502040204" pitchFamily="34" charset="0"/>
                  <a:ea typeface="方正兰亭超细黑简体" panose="02000000000000000000" pitchFamily="2" charset="-122"/>
                </a:rPr>
                <a:t>03</a:t>
              </a:r>
              <a:endParaRPr lang="zh-CN" altLang="en-US" sz="13800" dirty="0">
                <a:solidFill>
                  <a:srgbClr val="F5F4F9"/>
                </a:solidFill>
                <a:latin typeface="Swis721 BlkCn BT" panose="020B0806030502040204" pitchFamily="34" charset="0"/>
                <a:ea typeface="方正兰亭超细黑简体" panose="02000000000000000000" pitchFamily="2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498528" y="2824218"/>
              <a:ext cx="4698723" cy="1454462"/>
              <a:chOff x="4393753" y="2758804"/>
              <a:chExt cx="4698723" cy="145446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4393753" y="2758804"/>
                <a:ext cx="46987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3200" dirty="0">
                    <a:solidFill>
                      <a:srgbClr val="F5F4F9"/>
                    </a:solidFill>
                    <a:latin typeface="造字工房言宋（非商用）常规体" pitchFamily="50" charset="-122"/>
                    <a:ea typeface="造字工房言宋（非商用）常规体" pitchFamily="50" charset="-122"/>
                  </a:rPr>
                  <a:t>请在此输入您的章节标题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462217" y="3419779"/>
                <a:ext cx="4561794" cy="793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spc="300" dirty="0">
                    <a:solidFill>
                      <a:srgbClr val="F5F4F9"/>
                    </a:solidFill>
                    <a:latin typeface="+mn-ea"/>
                  </a:rPr>
                  <a:t>演界网是一个基于演示设计的一站式在线演示、素材销售、服务交易系统。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矩形 9"/>
          <p:cNvSpPr/>
          <p:nvPr/>
        </p:nvSpPr>
        <p:spPr>
          <a:xfrm>
            <a:off x="1219200" y="1480457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219200" y="2764972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219200" y="4049487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219200" y="5334002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422571" y="1480457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422571" y="2764972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422571" y="4049487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422571" y="5334002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614" y="1673507"/>
            <a:ext cx="562085" cy="54281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975" y="3000050"/>
            <a:ext cx="647364" cy="45875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080" y="4238014"/>
            <a:ext cx="571151" cy="55185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0348" y="5573245"/>
            <a:ext cx="566619" cy="45042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4572" y="1686994"/>
            <a:ext cx="604913" cy="51584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8828" y="2936940"/>
            <a:ext cx="556401" cy="58497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0254" y="4287399"/>
            <a:ext cx="633548" cy="45309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45857" y="5536401"/>
            <a:ext cx="482343" cy="524116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2652883" y="2627765"/>
            <a:ext cx="3543451" cy="1210478"/>
            <a:chOff x="2491589" y="1399846"/>
            <a:chExt cx="3543451" cy="1210478"/>
          </a:xfrm>
        </p:grpSpPr>
        <p:sp>
          <p:nvSpPr>
            <p:cNvPr id="28" name="文本框 27"/>
            <p:cNvSpPr txBox="1"/>
            <p:nvPr/>
          </p:nvSpPr>
          <p:spPr>
            <a:xfrm>
              <a:off x="2518117" y="1399846"/>
              <a:ext cx="1885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STEP02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491589" y="1686994"/>
              <a:ext cx="35434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演界网隶属于上海锐普广告有限公司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629351" y="1339674"/>
            <a:ext cx="3543451" cy="1210478"/>
            <a:chOff x="2491589" y="1399846"/>
            <a:chExt cx="3543451" cy="1210478"/>
          </a:xfrm>
        </p:grpSpPr>
        <p:sp>
          <p:nvSpPr>
            <p:cNvPr id="32" name="文本框 31"/>
            <p:cNvSpPr txBox="1"/>
            <p:nvPr/>
          </p:nvSpPr>
          <p:spPr>
            <a:xfrm>
              <a:off x="2518117" y="1399846"/>
              <a:ext cx="1885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STEP01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491589" y="1686994"/>
              <a:ext cx="35434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演界网隶属于上海锐普广告有限公司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634365" y="3908704"/>
            <a:ext cx="3543451" cy="1210478"/>
            <a:chOff x="2491589" y="1399846"/>
            <a:chExt cx="3543451" cy="1210478"/>
          </a:xfrm>
        </p:grpSpPr>
        <p:sp>
          <p:nvSpPr>
            <p:cNvPr id="35" name="文本框 34"/>
            <p:cNvSpPr txBox="1"/>
            <p:nvPr/>
          </p:nvSpPr>
          <p:spPr>
            <a:xfrm>
              <a:off x="2518117" y="1399846"/>
              <a:ext cx="1885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STEP03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491589" y="1686994"/>
              <a:ext cx="35434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演界网隶属于上海锐普广告有限公司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629351" y="5193220"/>
            <a:ext cx="3543451" cy="1210478"/>
            <a:chOff x="2491589" y="1399846"/>
            <a:chExt cx="3543451" cy="1210478"/>
          </a:xfrm>
        </p:grpSpPr>
        <p:sp>
          <p:nvSpPr>
            <p:cNvPr id="38" name="文本框 37"/>
            <p:cNvSpPr txBox="1"/>
            <p:nvPr/>
          </p:nvSpPr>
          <p:spPr>
            <a:xfrm>
              <a:off x="2518117" y="1399846"/>
              <a:ext cx="1885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STEP04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491589" y="1686994"/>
              <a:ext cx="35434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演界网隶属于上海锐普广告有限公司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886311" y="1339674"/>
            <a:ext cx="3566983" cy="5064024"/>
            <a:chOff x="2781751" y="1492074"/>
            <a:chExt cx="3566983" cy="5064024"/>
          </a:xfrm>
        </p:grpSpPr>
        <p:grpSp>
          <p:nvGrpSpPr>
            <p:cNvPr id="40" name="组合 39"/>
            <p:cNvGrpSpPr/>
            <p:nvPr/>
          </p:nvGrpSpPr>
          <p:grpSpPr>
            <a:xfrm>
              <a:off x="2805283" y="2780165"/>
              <a:ext cx="3543451" cy="1210478"/>
              <a:chOff x="2491589" y="1399846"/>
              <a:chExt cx="3543451" cy="1210478"/>
            </a:xfrm>
          </p:grpSpPr>
          <p:sp>
            <p:nvSpPr>
              <p:cNvPr id="41" name="文本框 40"/>
              <p:cNvSpPr txBox="1"/>
              <p:nvPr/>
            </p:nvSpPr>
            <p:spPr>
              <a:xfrm>
                <a:off x="2518117" y="1399846"/>
                <a:ext cx="18850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STEP06</a:t>
                </a:r>
                <a:endParaRPr lang="zh-CN" altLang="en-US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2491589" y="1686994"/>
                <a:ext cx="35434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spc="300" dirty="0"/>
                  <a:t>演界网隶属于上海锐普广告有限公司</a:t>
                </a:r>
                <a:r>
                  <a:rPr lang="en-US" altLang="zh-CN" sz="1200" spc="300" dirty="0"/>
                  <a:t>,</a:t>
                </a:r>
                <a:r>
                  <a:rPr lang="zh-CN" altLang="en-US" sz="1200" spc="300" dirty="0"/>
                  <a:t>是一个基于演示设计的一站式在线演示、素材销售、服务交易系统。</a:t>
                </a: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2781751" y="1492074"/>
              <a:ext cx="3543451" cy="1210478"/>
              <a:chOff x="2491589" y="1399846"/>
              <a:chExt cx="3543451" cy="1210478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2518117" y="1399846"/>
                <a:ext cx="18850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STEP05</a:t>
                </a:r>
                <a:endParaRPr lang="zh-CN" altLang="en-US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491589" y="1686994"/>
                <a:ext cx="35434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spc="300" dirty="0"/>
                  <a:t>演界网隶属于上海锐普广告有限公司</a:t>
                </a:r>
                <a:r>
                  <a:rPr lang="en-US" altLang="zh-CN" sz="1200" spc="300" dirty="0"/>
                  <a:t>,</a:t>
                </a:r>
                <a:r>
                  <a:rPr lang="zh-CN" altLang="en-US" sz="1200" spc="300" dirty="0"/>
                  <a:t>是一个基于演示设计的一站式在线演示、素材销售、服务交易系统。</a:t>
                </a: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2786765" y="4061104"/>
              <a:ext cx="3543451" cy="1210478"/>
              <a:chOff x="2491589" y="1399846"/>
              <a:chExt cx="3543451" cy="1210478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2518117" y="1399846"/>
                <a:ext cx="18850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STEP07</a:t>
                </a:r>
                <a:endParaRPr lang="zh-CN" altLang="en-US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2491589" y="1686994"/>
                <a:ext cx="35434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spc="300" dirty="0"/>
                  <a:t>演界网隶属于上海锐普广告有限公司</a:t>
                </a:r>
                <a:r>
                  <a:rPr lang="en-US" altLang="zh-CN" sz="1200" spc="300" dirty="0"/>
                  <a:t>,</a:t>
                </a:r>
                <a:r>
                  <a:rPr lang="zh-CN" altLang="en-US" sz="1200" spc="300" dirty="0"/>
                  <a:t>是一个基于演示设计的一站式在线演示、素材销售、服务交易系统。</a:t>
                </a:r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2781751" y="5345620"/>
              <a:ext cx="3543451" cy="1210478"/>
              <a:chOff x="2491589" y="1399846"/>
              <a:chExt cx="3543451" cy="1210478"/>
            </a:xfrm>
          </p:grpSpPr>
          <p:sp>
            <p:nvSpPr>
              <p:cNvPr id="50" name="文本框 49"/>
              <p:cNvSpPr txBox="1"/>
              <p:nvPr/>
            </p:nvSpPr>
            <p:spPr>
              <a:xfrm>
                <a:off x="2518117" y="1399846"/>
                <a:ext cx="18850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STEP08</a:t>
                </a:r>
                <a:endParaRPr lang="zh-CN" altLang="en-US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2491589" y="1686994"/>
                <a:ext cx="35434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spc="300" dirty="0"/>
                  <a:t>演界网隶属于上海锐普广告有限公司</a:t>
                </a:r>
                <a:r>
                  <a:rPr lang="en-US" altLang="zh-CN" sz="1200" spc="300" dirty="0"/>
                  <a:t>,</a:t>
                </a:r>
                <a:r>
                  <a:rPr lang="zh-CN" altLang="en-US" sz="1200" spc="300" dirty="0"/>
                  <a:t>是一个基于演示设计的一站式在线演示、素材销售、服务交易系统。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矩形 9"/>
          <p:cNvSpPr/>
          <p:nvPr/>
        </p:nvSpPr>
        <p:spPr>
          <a:xfrm>
            <a:off x="2019300" y="1943100"/>
            <a:ext cx="3962400" cy="177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105658" y="1943100"/>
            <a:ext cx="3962400" cy="177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19300" y="3855987"/>
            <a:ext cx="3962400" cy="177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105658" y="3855987"/>
            <a:ext cx="3962400" cy="177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486400" y="3207065"/>
            <a:ext cx="495300" cy="49530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486400" y="3855987"/>
            <a:ext cx="495300" cy="49530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105658" y="3207065"/>
            <a:ext cx="495300" cy="49530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105658" y="3855987"/>
            <a:ext cx="495300" cy="49530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5511642" y="3223882"/>
            <a:ext cx="4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Swis721 BlkCn BT" panose="020B0806030502040204" pitchFamily="34" charset="0"/>
              </a:rPr>
              <a:t>S</a:t>
            </a:r>
            <a:endParaRPr lang="zh-CN" altLang="en-US" sz="2400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130900" y="3223882"/>
            <a:ext cx="4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Swis721 BlkCn BT" panose="020B0806030502040204" pitchFamily="34" charset="0"/>
              </a:rPr>
              <a:t>W</a:t>
            </a:r>
            <a:endParaRPr lang="zh-CN" altLang="en-US" sz="2400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511642" y="3878874"/>
            <a:ext cx="4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Swis721 BlkCn BT" panose="020B0806030502040204" pitchFamily="34" charset="0"/>
              </a:rPr>
              <a:t>T</a:t>
            </a:r>
            <a:endParaRPr lang="zh-CN" altLang="en-US" sz="2400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130900" y="3878874"/>
            <a:ext cx="4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Swis721 BlkCn BT" panose="020B0806030502040204" pitchFamily="34" charset="0"/>
              </a:rPr>
              <a:t>0</a:t>
            </a:r>
            <a:endParaRPr lang="zh-CN" altLang="en-US" sz="2400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019300" y="2083777"/>
            <a:ext cx="3543451" cy="1309479"/>
            <a:chOff x="2019300" y="2083777"/>
            <a:chExt cx="3543451" cy="1309479"/>
          </a:xfrm>
        </p:grpSpPr>
        <p:sp>
          <p:nvSpPr>
            <p:cNvPr id="25" name="文本框 24"/>
            <p:cNvSpPr txBox="1"/>
            <p:nvPr/>
          </p:nvSpPr>
          <p:spPr>
            <a:xfrm>
              <a:off x="2019300" y="2083777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019300" y="2469926"/>
              <a:ext cx="35434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演界网隶属于上海锐普广告有限公司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071439" y="4002481"/>
            <a:ext cx="3543451" cy="1309479"/>
            <a:chOff x="2019300" y="2083777"/>
            <a:chExt cx="3543451" cy="1309479"/>
          </a:xfrm>
        </p:grpSpPr>
        <p:sp>
          <p:nvSpPr>
            <p:cNvPr id="29" name="文本框 28"/>
            <p:cNvSpPr txBox="1"/>
            <p:nvPr/>
          </p:nvSpPr>
          <p:spPr>
            <a:xfrm>
              <a:off x="2019300" y="2083777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019300" y="2469926"/>
              <a:ext cx="35434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演界网隶属于上海锐普广告有限公司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513854" y="2083777"/>
            <a:ext cx="3543451" cy="1309479"/>
            <a:chOff x="2019300" y="2083777"/>
            <a:chExt cx="3543451" cy="1309479"/>
          </a:xfrm>
        </p:grpSpPr>
        <p:sp>
          <p:nvSpPr>
            <p:cNvPr id="32" name="文本框 31"/>
            <p:cNvSpPr txBox="1"/>
            <p:nvPr/>
          </p:nvSpPr>
          <p:spPr>
            <a:xfrm>
              <a:off x="3818357" y="2083777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019300" y="2469926"/>
              <a:ext cx="35434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spc="300" dirty="0"/>
                <a:t>演界网隶属于上海锐普广告有限公司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528090" y="3998263"/>
            <a:ext cx="3543451" cy="1309479"/>
            <a:chOff x="2019300" y="2083777"/>
            <a:chExt cx="3543451" cy="1309479"/>
          </a:xfrm>
        </p:grpSpPr>
        <p:sp>
          <p:nvSpPr>
            <p:cNvPr id="38" name="文本框 37"/>
            <p:cNvSpPr txBox="1"/>
            <p:nvPr/>
          </p:nvSpPr>
          <p:spPr>
            <a:xfrm>
              <a:off x="3818357" y="2083777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019300" y="2469926"/>
              <a:ext cx="35434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spc="300" dirty="0"/>
                <a:t>演界网隶属于上海锐普广告有限公司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矩形 9"/>
          <p:cNvSpPr/>
          <p:nvPr/>
        </p:nvSpPr>
        <p:spPr>
          <a:xfrm>
            <a:off x="1276350" y="3581400"/>
            <a:ext cx="914400" cy="43815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Swis721 BlkCn BT" panose="020B0806030502040204" pitchFamily="34" charset="0"/>
              </a:rPr>
              <a:t>2012</a:t>
            </a:r>
            <a:endParaRPr lang="zh-CN" altLang="en-US" sz="2000" dirty="0">
              <a:latin typeface="Swis721 BlkCn BT" panose="020B080603050204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62337" y="3581400"/>
            <a:ext cx="914400" cy="43815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Swis721 BlkCn BT" panose="020B0806030502040204" pitchFamily="34" charset="0"/>
              </a:rPr>
              <a:t>2013</a:t>
            </a:r>
            <a:endParaRPr lang="zh-CN" altLang="en-US" sz="2000" dirty="0">
              <a:latin typeface="Swis721 BlkCn BT" panose="020B080603050204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48325" y="3581400"/>
            <a:ext cx="914400" cy="43815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Swis721 BlkCn BT" panose="020B0806030502040204" pitchFamily="34" charset="0"/>
              </a:rPr>
              <a:t>2014</a:t>
            </a:r>
            <a:endParaRPr lang="zh-CN" altLang="en-US" sz="2000" dirty="0">
              <a:latin typeface="Swis721 BlkCn BT" panose="020B080603050204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834313" y="3581400"/>
            <a:ext cx="914400" cy="43815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Swis721 BlkCn BT" panose="020B0806030502040204" pitchFamily="34" charset="0"/>
              </a:rPr>
              <a:t>2015</a:t>
            </a:r>
            <a:endParaRPr lang="zh-CN" altLang="en-US" sz="2000" dirty="0">
              <a:latin typeface="Swis721 BlkCn BT" panose="020B080603050204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20300" y="3581400"/>
            <a:ext cx="914400" cy="43815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Swis721 BlkCn BT" panose="020B0806030502040204" pitchFamily="34" charset="0"/>
              </a:rPr>
              <a:t>2016</a:t>
            </a:r>
            <a:endParaRPr lang="zh-CN" altLang="en-US" sz="2000" dirty="0">
              <a:latin typeface="Swis721 BlkCn BT" panose="020B080603050204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3938" y="4195852"/>
            <a:ext cx="2379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300" dirty="0"/>
              <a:t>演界网隶属于上海锐普广告有限公司</a:t>
            </a:r>
            <a:r>
              <a:rPr lang="en-US" altLang="zh-CN" sz="1200" spc="300" dirty="0"/>
              <a:t>,</a:t>
            </a:r>
            <a:r>
              <a:rPr lang="zh-CN" altLang="en-US" sz="1200" spc="300" dirty="0"/>
              <a:t>是一个基于演示设计的一站式在线演示、素材销售、服务交易系统。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729925" y="2156594"/>
            <a:ext cx="2379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300" dirty="0"/>
              <a:t>演界网隶属于上海锐普广告有限公司</a:t>
            </a:r>
            <a:r>
              <a:rPr lang="en-US" altLang="zh-CN" sz="1200" spc="300" dirty="0"/>
              <a:t>,</a:t>
            </a:r>
            <a:r>
              <a:rPr lang="zh-CN" altLang="en-US" sz="1200" spc="300" dirty="0"/>
              <a:t>是一个基于演示设计的一站式在线演示、素材销售、服务交易系统。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906388" y="4195852"/>
            <a:ext cx="2379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300" dirty="0"/>
              <a:t>演界网隶属于上海锐普广告有限公司</a:t>
            </a:r>
            <a:r>
              <a:rPr lang="en-US" altLang="zh-CN" sz="1200" spc="300" dirty="0"/>
              <a:t>,</a:t>
            </a:r>
            <a:r>
              <a:rPr lang="zh-CN" altLang="en-US" sz="1200" spc="300" dirty="0"/>
              <a:t>是一个基于演示设计的一站式在线演示、素材销售、服务交易系统。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101901" y="2156593"/>
            <a:ext cx="2379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300" dirty="0"/>
              <a:t>演界网隶属于上海锐普广告有限公司</a:t>
            </a:r>
            <a:r>
              <a:rPr lang="en-US" altLang="zh-CN" sz="1200" spc="300" dirty="0"/>
              <a:t>,</a:t>
            </a:r>
            <a:r>
              <a:rPr lang="zh-CN" altLang="en-US" sz="1200" spc="300" dirty="0"/>
              <a:t>是一个基于演示设计的一站式在线演示、素材销售、服务交易系统。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9287888" y="4195851"/>
            <a:ext cx="2379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300" dirty="0"/>
              <a:t>演界网隶属于上海锐普广告有限公司</a:t>
            </a:r>
            <a:r>
              <a:rPr lang="en-US" altLang="zh-CN" sz="1200" spc="300" dirty="0"/>
              <a:t>,</a:t>
            </a:r>
            <a:r>
              <a:rPr lang="zh-CN" altLang="en-US" sz="1200" spc="300" dirty="0"/>
              <a:t>是一个基于演示设计的一站式在线演示、素材销售、服务交易系统。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椭圆 9"/>
          <p:cNvSpPr/>
          <p:nvPr/>
        </p:nvSpPr>
        <p:spPr>
          <a:xfrm>
            <a:off x="4588055" y="2278923"/>
            <a:ext cx="3015889" cy="301588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737562" y="1983560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769427" y="4855035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475069" y="4201892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475068" y="2636703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7031921" y="4201892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7031920" y="2636703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207" y="2151918"/>
            <a:ext cx="213853" cy="316427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915" y="2809631"/>
            <a:ext cx="358208" cy="3072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631" y="4413921"/>
            <a:ext cx="304019" cy="229084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2858" y="5055668"/>
            <a:ext cx="326281" cy="25187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8275" y="2796155"/>
            <a:ext cx="340433" cy="33423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0584" y="4372266"/>
            <a:ext cx="335817" cy="31239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560" y="3132428"/>
            <a:ext cx="1308879" cy="1308879"/>
          </a:xfrm>
          <a:prstGeom prst="rect">
            <a:avLst/>
          </a:prstGeom>
        </p:spPr>
      </p:pic>
      <p:grpSp>
        <p:nvGrpSpPr>
          <p:cNvPr id="46" name="组合 45"/>
          <p:cNvGrpSpPr/>
          <p:nvPr/>
        </p:nvGrpSpPr>
        <p:grpSpPr>
          <a:xfrm>
            <a:off x="2960494" y="2245310"/>
            <a:ext cx="657603" cy="3103981"/>
            <a:chOff x="2907486" y="2245310"/>
            <a:chExt cx="657603" cy="3103981"/>
          </a:xfrm>
        </p:grpSpPr>
        <p:sp>
          <p:nvSpPr>
            <p:cNvPr id="28" name="椭圆 27"/>
            <p:cNvSpPr/>
            <p:nvPr/>
          </p:nvSpPr>
          <p:spPr>
            <a:xfrm>
              <a:off x="2911946" y="2245310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2907486" y="3470729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2907486" y="4696148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132472" y="2414972"/>
              <a:ext cx="212090" cy="313818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48406" y="3638040"/>
              <a:ext cx="371302" cy="318520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93715" y="4916968"/>
              <a:ext cx="280685" cy="211502"/>
            </a:xfrm>
            <a:prstGeom prst="rect">
              <a:avLst/>
            </a:prstGeom>
          </p:spPr>
        </p:pic>
      </p:grpSp>
      <p:grpSp>
        <p:nvGrpSpPr>
          <p:cNvPr id="47" name="组合 46"/>
          <p:cNvGrpSpPr/>
          <p:nvPr/>
        </p:nvGrpSpPr>
        <p:grpSpPr>
          <a:xfrm>
            <a:off x="8404441" y="2245310"/>
            <a:ext cx="657603" cy="3103981"/>
            <a:chOff x="8457449" y="2245310"/>
            <a:chExt cx="657603" cy="3103981"/>
          </a:xfrm>
        </p:grpSpPr>
        <p:sp>
          <p:nvSpPr>
            <p:cNvPr id="32" name="椭圆 31"/>
            <p:cNvSpPr/>
            <p:nvPr/>
          </p:nvSpPr>
          <p:spPr>
            <a:xfrm>
              <a:off x="8461909" y="2245310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8457449" y="3470729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8457449" y="4696148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626853" y="2413194"/>
              <a:ext cx="323255" cy="317374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630606" y="3654587"/>
              <a:ext cx="306829" cy="285427"/>
            </a:xfrm>
            <a:prstGeom prst="rect">
              <a:avLst/>
            </a:pr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8645521" y="4915803"/>
              <a:ext cx="276998" cy="213832"/>
            </a:xfrm>
            <a:prstGeom prst="rect">
              <a:avLst/>
            </a:prstGeom>
          </p:spPr>
        </p:pic>
      </p:grpSp>
      <p:grpSp>
        <p:nvGrpSpPr>
          <p:cNvPr id="40" name="组合 39"/>
          <p:cNvGrpSpPr/>
          <p:nvPr/>
        </p:nvGrpSpPr>
        <p:grpSpPr>
          <a:xfrm>
            <a:off x="9133582" y="2168095"/>
            <a:ext cx="2974923" cy="1032480"/>
            <a:chOff x="2587828" y="2083777"/>
            <a:chExt cx="2974923" cy="1032480"/>
          </a:xfrm>
        </p:grpSpPr>
        <p:sp>
          <p:nvSpPr>
            <p:cNvPr id="41" name="文本框 40"/>
            <p:cNvSpPr txBox="1"/>
            <p:nvPr/>
          </p:nvSpPr>
          <p:spPr>
            <a:xfrm>
              <a:off x="3818357" y="2083777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587828" y="2469926"/>
              <a:ext cx="29688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spc="300" dirty="0"/>
                <a:t>演界网是一个基于演示设计的一站式在线演示素材销售服系统。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6079" y="4389083"/>
            <a:ext cx="2968842" cy="1057318"/>
            <a:chOff x="2587828" y="2058939"/>
            <a:chExt cx="2968842" cy="1057318"/>
          </a:xfrm>
        </p:grpSpPr>
        <p:sp>
          <p:nvSpPr>
            <p:cNvPr id="44" name="文本框 43"/>
            <p:cNvSpPr txBox="1"/>
            <p:nvPr/>
          </p:nvSpPr>
          <p:spPr>
            <a:xfrm>
              <a:off x="2591560" y="2058939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2587828" y="2469926"/>
              <a:ext cx="29688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演界网是一个基于演示设计的一站式在线演示素材销售务系统。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127501" y="3228501"/>
            <a:ext cx="2974923" cy="1032480"/>
            <a:chOff x="2587828" y="2083777"/>
            <a:chExt cx="2974923" cy="1032480"/>
          </a:xfrm>
        </p:grpSpPr>
        <p:sp>
          <p:nvSpPr>
            <p:cNvPr id="49" name="文本框 48"/>
            <p:cNvSpPr txBox="1"/>
            <p:nvPr/>
          </p:nvSpPr>
          <p:spPr>
            <a:xfrm>
              <a:off x="3818357" y="2083777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587828" y="2469926"/>
              <a:ext cx="29688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spc="300" dirty="0"/>
                <a:t>演界网是一个基于演示设计的一站式在线演示素材销售服系统。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133582" y="4372266"/>
            <a:ext cx="2974923" cy="1032480"/>
            <a:chOff x="2587828" y="2083777"/>
            <a:chExt cx="2974923" cy="1032480"/>
          </a:xfrm>
        </p:grpSpPr>
        <p:sp>
          <p:nvSpPr>
            <p:cNvPr id="55" name="文本框 54"/>
            <p:cNvSpPr txBox="1"/>
            <p:nvPr/>
          </p:nvSpPr>
          <p:spPr>
            <a:xfrm>
              <a:off x="3818357" y="2083777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2587828" y="2469926"/>
              <a:ext cx="29688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spc="300" dirty="0"/>
                <a:t>演界网是一个基于演示设计的一站式在线演示素材销售务系统。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6078" y="3203516"/>
            <a:ext cx="2988419" cy="1057318"/>
            <a:chOff x="2587827" y="2058939"/>
            <a:chExt cx="2988419" cy="1057318"/>
          </a:xfrm>
        </p:grpSpPr>
        <p:sp>
          <p:nvSpPr>
            <p:cNvPr id="61" name="文本框 60"/>
            <p:cNvSpPr txBox="1"/>
            <p:nvPr/>
          </p:nvSpPr>
          <p:spPr>
            <a:xfrm>
              <a:off x="2591560" y="2058939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2587827" y="2469926"/>
              <a:ext cx="29884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演界网是一个基于演示设计的一站式在线演示素材销售服系统。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6079" y="2162072"/>
            <a:ext cx="2968842" cy="1057318"/>
            <a:chOff x="2587828" y="2058939"/>
            <a:chExt cx="2968842" cy="1057318"/>
          </a:xfrm>
        </p:grpSpPr>
        <p:sp>
          <p:nvSpPr>
            <p:cNvPr id="64" name="文本框 63"/>
            <p:cNvSpPr txBox="1"/>
            <p:nvPr/>
          </p:nvSpPr>
          <p:spPr>
            <a:xfrm>
              <a:off x="2591560" y="2058939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2587828" y="2469926"/>
              <a:ext cx="29688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演界网是一个基于演示设计的一站式在线演示素材销售服系统。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149" y="1483087"/>
            <a:ext cx="4321225" cy="356704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7" name="直接连接符 6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组合 8"/>
          <p:cNvGrpSpPr/>
          <p:nvPr/>
        </p:nvGrpSpPr>
        <p:grpSpPr>
          <a:xfrm>
            <a:off x="6096000" y="1725968"/>
            <a:ext cx="3543451" cy="1309479"/>
            <a:chOff x="2019300" y="2083777"/>
            <a:chExt cx="3543451" cy="1309479"/>
          </a:xfrm>
        </p:grpSpPr>
        <p:sp>
          <p:nvSpPr>
            <p:cNvPr id="10" name="文本框 9"/>
            <p:cNvSpPr txBox="1"/>
            <p:nvPr/>
          </p:nvSpPr>
          <p:spPr>
            <a:xfrm>
              <a:off x="2019300" y="2083777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019300" y="2469926"/>
              <a:ext cx="35434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演界网隶属于上海锐普广告有限公司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136944" y="3400353"/>
            <a:ext cx="3410231" cy="707887"/>
            <a:chOff x="6096000" y="3784600"/>
            <a:chExt cx="3410231" cy="707887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786502"/>
              <a:ext cx="324131" cy="705985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8900" y="3784600"/>
              <a:ext cx="324131" cy="705985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1800" y="3784600"/>
              <a:ext cx="324131" cy="705985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4700" y="3784600"/>
              <a:ext cx="324131" cy="705985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3784600"/>
              <a:ext cx="324131" cy="705985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0500" y="3784600"/>
              <a:ext cx="324131" cy="705985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3400" y="3784600"/>
              <a:ext cx="324131" cy="705985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6300" y="3784600"/>
              <a:ext cx="324131" cy="705985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9200" y="3784600"/>
              <a:ext cx="324131" cy="705985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2100" y="3784600"/>
              <a:ext cx="324131" cy="705985"/>
            </a:xfrm>
            <a:prstGeom prst="rect">
              <a:avLst/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6162609" y="4357955"/>
            <a:ext cx="3410231" cy="707887"/>
            <a:chOff x="6096000" y="3784600"/>
            <a:chExt cx="3410231" cy="707887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786502"/>
              <a:ext cx="324131" cy="705985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8900" y="3784600"/>
              <a:ext cx="324131" cy="705985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1800" y="3784600"/>
              <a:ext cx="324131" cy="705985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4700" y="3784600"/>
              <a:ext cx="324131" cy="705985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3784600"/>
              <a:ext cx="324131" cy="705985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0500" y="3784600"/>
              <a:ext cx="324131" cy="705985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3400" y="3784600"/>
              <a:ext cx="324131" cy="705985"/>
            </a:xfrm>
            <a:prstGeom prst="rect">
              <a:avLst/>
            </a:prstGeom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6300" y="3784600"/>
              <a:ext cx="324131" cy="705985"/>
            </a:xfrm>
            <a:prstGeom prst="rect">
              <a:avLst/>
            </a:prstGeom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9200" y="3784600"/>
              <a:ext cx="324131" cy="705985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2100" y="3784600"/>
              <a:ext cx="324131" cy="705985"/>
            </a:xfrm>
            <a:prstGeom prst="rect">
              <a:avLst/>
            </a:prstGeom>
          </p:spPr>
        </p:pic>
      </p:grpSp>
      <p:sp>
        <p:nvSpPr>
          <p:cNvPr id="39" name="文本框 38"/>
          <p:cNvSpPr txBox="1"/>
          <p:nvPr/>
        </p:nvSpPr>
        <p:spPr>
          <a:xfrm>
            <a:off x="9639451" y="3445939"/>
            <a:ext cx="106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rPr>
              <a:t>60%</a:t>
            </a:r>
            <a:endParaRPr lang="zh-CN" altLang="en-US" sz="3600" dirty="0">
              <a:solidFill>
                <a:srgbClr val="015D35"/>
              </a:solidFill>
              <a:latin typeface="Swis721 BlkCn BT" panose="020B0806030502040204" pitchFamily="34" charset="0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639450" y="4516830"/>
            <a:ext cx="106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rPr>
              <a:t>40%</a:t>
            </a:r>
            <a:endParaRPr lang="zh-CN" altLang="en-US" sz="3600" dirty="0">
              <a:solidFill>
                <a:srgbClr val="015D35"/>
              </a:solidFill>
              <a:latin typeface="Swis721 BlkCn BT" panose="020B0806030502040204" pitchFamily="34" charset="0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498600" y="5315557"/>
            <a:ext cx="919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015D35"/>
                </a:solidFill>
              </a:rPr>
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</a:r>
            <a:endParaRPr lang="zh-CN" altLang="en-US" sz="1600" dirty="0">
              <a:solidFill>
                <a:srgbClr val="015D35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组合 45"/>
          <p:cNvGrpSpPr/>
          <p:nvPr/>
        </p:nvGrpSpPr>
        <p:grpSpPr>
          <a:xfrm>
            <a:off x="1296747" y="1835120"/>
            <a:ext cx="9598506" cy="4070380"/>
            <a:chOff x="1282700" y="1835120"/>
            <a:chExt cx="9598506" cy="4070380"/>
          </a:xfrm>
        </p:grpSpPr>
        <p:grpSp>
          <p:nvGrpSpPr>
            <p:cNvPr id="18" name="组合 17"/>
            <p:cNvGrpSpPr/>
            <p:nvPr/>
          </p:nvGrpSpPr>
          <p:grpSpPr>
            <a:xfrm>
              <a:off x="1282700" y="1835120"/>
              <a:ext cx="2120900" cy="4070380"/>
              <a:chOff x="1282700" y="1835120"/>
              <a:chExt cx="2120900" cy="4070380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282700" y="1847850"/>
                <a:ext cx="2120900" cy="374650"/>
              </a:xfrm>
              <a:prstGeom prst="rect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282700" y="2222500"/>
                <a:ext cx="2120900" cy="3683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331554" y="1835120"/>
                <a:ext cx="20231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</a:rPr>
                  <a:t>HEADINGS</a:t>
                </a:r>
                <a:endParaRPr lang="zh-CN" altLang="en-US" sz="2400" dirty="0">
                  <a:solidFill>
                    <a:schemeClr val="bg1"/>
                  </a:solidFill>
                  <a:latin typeface="Swis721 BlkCn BT" panose="020B0806030502040204" pitchFamily="34" charset="0"/>
                </a:endParaRP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1505731" y="5388304"/>
                <a:ext cx="1674836" cy="400110"/>
                <a:chOff x="1505732" y="5370209"/>
                <a:chExt cx="1674836" cy="400110"/>
              </a:xfrm>
            </p:grpSpPr>
            <p:sp>
              <p:nvSpPr>
                <p:cNvPr id="12" name="圆角矩形 11"/>
                <p:cNvSpPr/>
                <p:nvPr/>
              </p:nvSpPr>
              <p:spPr>
                <a:xfrm>
                  <a:off x="1505732" y="5382939"/>
                  <a:ext cx="1674836" cy="374650"/>
                </a:xfrm>
                <a:prstGeom prst="roundRect">
                  <a:avLst>
                    <a:gd name="adj" fmla="val 8192"/>
                  </a:avLst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" name="文本框 13"/>
                <p:cNvSpPr txBox="1"/>
                <p:nvPr/>
              </p:nvSpPr>
              <p:spPr>
                <a:xfrm>
                  <a:off x="1756388" y="5370209"/>
                  <a:ext cx="117352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>
                      <a:solidFill>
                        <a:schemeClr val="bg1"/>
                      </a:solidFill>
                    </a:rPr>
                    <a:t>keyword</a:t>
                  </a:r>
                  <a:endParaRPr lang="zh-CN" altLang="en-US" sz="2400" dirty="0">
                    <a:solidFill>
                      <a:schemeClr val="bg1"/>
                    </a:solidFill>
                    <a:latin typeface="Swis721 BlkCn BT" panose="020B0806030502040204" pitchFamily="34" charset="0"/>
                  </a:endParaRPr>
                </a:p>
              </p:txBody>
            </p:sp>
          </p:grpSp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41816" y="2595826"/>
                <a:ext cx="402668" cy="415763"/>
              </a:xfrm>
              <a:prstGeom prst="rect">
                <a:avLst/>
              </a:prstGeom>
            </p:spPr>
          </p:pic>
          <p:sp>
            <p:nvSpPr>
              <p:cNvPr id="17" name="矩形 16"/>
              <p:cNvSpPr/>
              <p:nvPr/>
            </p:nvSpPr>
            <p:spPr>
              <a:xfrm>
                <a:off x="1505731" y="3271440"/>
                <a:ext cx="1663481" cy="18697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latinLnBrk="1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rgbClr val="015D35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In sector net belongs to the Shanghai sharp's advertising co., LTD., is a one-stop online demo based on demonstration design, and service trading systems.</a:t>
                </a:r>
                <a:endParaRPr lang="zh-CN" altLang="en-US" sz="1100" dirty="0">
                  <a:solidFill>
                    <a:srgbClr val="015D35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3775235" y="1835120"/>
              <a:ext cx="2120900" cy="4070380"/>
              <a:chOff x="1282700" y="1835120"/>
              <a:chExt cx="2120900" cy="4070380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1282700" y="1847850"/>
                <a:ext cx="2120900" cy="374650"/>
              </a:xfrm>
              <a:prstGeom prst="rect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282700" y="2222500"/>
                <a:ext cx="2120900" cy="3683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331554" y="1835120"/>
                <a:ext cx="20231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</a:rPr>
                  <a:t>HEADINGS</a:t>
                </a:r>
                <a:endParaRPr lang="zh-CN" altLang="en-US" sz="2400" dirty="0">
                  <a:solidFill>
                    <a:schemeClr val="bg1"/>
                  </a:solidFill>
                  <a:latin typeface="Swis721 BlkCn BT" panose="020B0806030502040204" pitchFamily="34" charset="0"/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505731" y="5388304"/>
                <a:ext cx="1674836" cy="400110"/>
                <a:chOff x="1505732" y="5370209"/>
                <a:chExt cx="1674836" cy="400110"/>
              </a:xfrm>
            </p:grpSpPr>
            <p:sp>
              <p:nvSpPr>
                <p:cNvPr id="26" name="圆角矩形 25"/>
                <p:cNvSpPr/>
                <p:nvPr/>
              </p:nvSpPr>
              <p:spPr>
                <a:xfrm>
                  <a:off x="1505732" y="5382939"/>
                  <a:ext cx="1674836" cy="374650"/>
                </a:xfrm>
                <a:prstGeom prst="roundRect">
                  <a:avLst>
                    <a:gd name="adj" fmla="val 8192"/>
                  </a:avLst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1756388" y="5370209"/>
                  <a:ext cx="117352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>
                      <a:solidFill>
                        <a:schemeClr val="bg1"/>
                      </a:solidFill>
                    </a:rPr>
                    <a:t>keyword</a:t>
                  </a:r>
                  <a:endParaRPr lang="zh-CN" altLang="en-US" sz="2400" dirty="0">
                    <a:solidFill>
                      <a:schemeClr val="bg1"/>
                    </a:solidFill>
                    <a:latin typeface="Swis721 BlkCn BT" panose="020B0806030502040204" pitchFamily="34" charset="0"/>
                  </a:endParaRPr>
                </a:p>
              </p:txBody>
            </p:sp>
          </p:grpSp>
          <p:sp>
            <p:nvSpPr>
              <p:cNvPr id="25" name="矩形 24"/>
              <p:cNvSpPr/>
              <p:nvPr/>
            </p:nvSpPr>
            <p:spPr>
              <a:xfrm>
                <a:off x="1505731" y="3271440"/>
                <a:ext cx="1663481" cy="18697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latinLnBrk="1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rgbClr val="015D35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In sector net belongs to the Shanghai sharp's advertising co., LTD., is a one-stop online demo based on demonstration design, and service trading systems.</a:t>
                </a:r>
                <a:endParaRPr lang="zh-CN" altLang="en-US" sz="1100" dirty="0">
                  <a:solidFill>
                    <a:srgbClr val="015D35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267770" y="1835120"/>
              <a:ext cx="2120900" cy="4070380"/>
              <a:chOff x="1282700" y="1835120"/>
              <a:chExt cx="2120900" cy="4070380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1282700" y="1847850"/>
                <a:ext cx="2120900" cy="374650"/>
              </a:xfrm>
              <a:prstGeom prst="rect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1282700" y="2222500"/>
                <a:ext cx="2120900" cy="3683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331554" y="1835120"/>
                <a:ext cx="20231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</a:rPr>
                  <a:t>HEADINGS</a:t>
                </a:r>
                <a:endParaRPr lang="zh-CN" altLang="en-US" sz="2400" dirty="0">
                  <a:solidFill>
                    <a:schemeClr val="bg1"/>
                  </a:solidFill>
                  <a:latin typeface="Swis721 BlkCn BT" panose="020B0806030502040204" pitchFamily="34" charset="0"/>
                </a:endParaRPr>
              </a:p>
            </p:txBody>
          </p:sp>
          <p:grpSp>
            <p:nvGrpSpPr>
              <p:cNvPr id="32" name="组合 31"/>
              <p:cNvGrpSpPr/>
              <p:nvPr/>
            </p:nvGrpSpPr>
            <p:grpSpPr>
              <a:xfrm>
                <a:off x="1505731" y="5388304"/>
                <a:ext cx="1674836" cy="400110"/>
                <a:chOff x="1505732" y="5370209"/>
                <a:chExt cx="1674836" cy="400110"/>
              </a:xfrm>
            </p:grpSpPr>
            <p:sp>
              <p:nvSpPr>
                <p:cNvPr id="35" name="圆角矩形 34"/>
                <p:cNvSpPr/>
                <p:nvPr/>
              </p:nvSpPr>
              <p:spPr>
                <a:xfrm>
                  <a:off x="1505732" y="5382939"/>
                  <a:ext cx="1674836" cy="374650"/>
                </a:xfrm>
                <a:prstGeom prst="roundRect">
                  <a:avLst>
                    <a:gd name="adj" fmla="val 8192"/>
                  </a:avLst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1756388" y="5370209"/>
                  <a:ext cx="117352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>
                      <a:solidFill>
                        <a:schemeClr val="bg1"/>
                      </a:solidFill>
                    </a:rPr>
                    <a:t>keyword</a:t>
                  </a:r>
                  <a:endParaRPr lang="zh-CN" altLang="en-US" sz="2400" dirty="0">
                    <a:solidFill>
                      <a:schemeClr val="bg1"/>
                    </a:solidFill>
                    <a:latin typeface="Swis721 BlkCn BT" panose="020B0806030502040204" pitchFamily="34" charset="0"/>
                  </a:endParaRPr>
                </a:p>
              </p:txBody>
            </p:sp>
          </p:grpSp>
          <p:sp>
            <p:nvSpPr>
              <p:cNvPr id="34" name="矩形 33"/>
              <p:cNvSpPr/>
              <p:nvPr/>
            </p:nvSpPr>
            <p:spPr>
              <a:xfrm>
                <a:off x="1505731" y="3271440"/>
                <a:ext cx="1663481" cy="18697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latinLnBrk="1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rgbClr val="015D35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In sector net belongs to the Shanghai sharp's advertising co., LTD., is a one-stop online demo based on demonstration design, and service trading systems.</a:t>
                </a:r>
                <a:endParaRPr lang="zh-CN" altLang="en-US" sz="1100" dirty="0">
                  <a:solidFill>
                    <a:srgbClr val="015D35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8760306" y="1835120"/>
              <a:ext cx="2120900" cy="4070380"/>
              <a:chOff x="1282700" y="1835120"/>
              <a:chExt cx="2120900" cy="4070380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1282700" y="1847850"/>
                <a:ext cx="2120900" cy="374650"/>
              </a:xfrm>
              <a:prstGeom prst="rect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1282700" y="2222500"/>
                <a:ext cx="2120900" cy="3683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1331554" y="1835120"/>
                <a:ext cx="20231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</a:rPr>
                  <a:t>HEADINGS</a:t>
                </a:r>
                <a:endParaRPr lang="zh-CN" altLang="en-US" sz="2400" dirty="0">
                  <a:solidFill>
                    <a:schemeClr val="bg1"/>
                  </a:solidFill>
                  <a:latin typeface="Swis721 BlkCn BT" panose="020B0806030502040204" pitchFamily="34" charset="0"/>
                </a:endParaRPr>
              </a:p>
            </p:txBody>
          </p:sp>
          <p:grpSp>
            <p:nvGrpSpPr>
              <p:cNvPr id="41" name="组合 40"/>
              <p:cNvGrpSpPr/>
              <p:nvPr/>
            </p:nvGrpSpPr>
            <p:grpSpPr>
              <a:xfrm>
                <a:off x="1505731" y="5388304"/>
                <a:ext cx="1674836" cy="400110"/>
                <a:chOff x="1505732" y="5370209"/>
                <a:chExt cx="1674836" cy="400110"/>
              </a:xfrm>
            </p:grpSpPr>
            <p:sp>
              <p:nvSpPr>
                <p:cNvPr id="44" name="圆角矩形 43"/>
                <p:cNvSpPr/>
                <p:nvPr/>
              </p:nvSpPr>
              <p:spPr>
                <a:xfrm>
                  <a:off x="1505732" y="5382939"/>
                  <a:ext cx="1674836" cy="374650"/>
                </a:xfrm>
                <a:prstGeom prst="roundRect">
                  <a:avLst>
                    <a:gd name="adj" fmla="val 8192"/>
                  </a:avLst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" name="文本框 44"/>
                <p:cNvSpPr txBox="1"/>
                <p:nvPr/>
              </p:nvSpPr>
              <p:spPr>
                <a:xfrm>
                  <a:off x="1756388" y="5370209"/>
                  <a:ext cx="117352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>
                      <a:solidFill>
                        <a:schemeClr val="bg1"/>
                      </a:solidFill>
                    </a:rPr>
                    <a:t>keyword</a:t>
                  </a:r>
                  <a:endParaRPr lang="zh-CN" altLang="en-US" sz="2400" dirty="0">
                    <a:solidFill>
                      <a:schemeClr val="bg1"/>
                    </a:solidFill>
                    <a:latin typeface="Swis721 BlkCn BT" panose="020B0806030502040204" pitchFamily="34" charset="0"/>
                  </a:endParaRPr>
                </a:p>
              </p:txBody>
            </p:sp>
          </p:grpSp>
          <p:sp>
            <p:nvSpPr>
              <p:cNvPr id="43" name="矩形 42"/>
              <p:cNvSpPr/>
              <p:nvPr/>
            </p:nvSpPr>
            <p:spPr>
              <a:xfrm>
                <a:off x="1505731" y="3271440"/>
                <a:ext cx="1663481" cy="18697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latinLnBrk="1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rgbClr val="015D35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In sector net belongs to the Shanghai sharp's advertising co., LTD., is a one-stop online demo based on demonstration design, and service trading systems.</a:t>
                </a:r>
                <a:endParaRPr lang="zh-CN" altLang="en-US" sz="1100" dirty="0">
                  <a:solidFill>
                    <a:srgbClr val="015D35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pic>
        <p:nvPicPr>
          <p:cNvPr id="47" name="图片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709" y="2635381"/>
            <a:ext cx="376688" cy="388938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406" y="2648131"/>
            <a:ext cx="406363" cy="363437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030" y="2618686"/>
            <a:ext cx="376187" cy="37618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组合 14"/>
          <p:cNvGrpSpPr/>
          <p:nvPr/>
        </p:nvGrpSpPr>
        <p:grpSpPr>
          <a:xfrm>
            <a:off x="1498600" y="1374660"/>
            <a:ext cx="9194800" cy="4703224"/>
            <a:chOff x="1852583" y="1374660"/>
            <a:chExt cx="9194800" cy="4703224"/>
          </a:xfrm>
        </p:grpSpPr>
        <p:graphicFrame>
          <p:nvGraphicFramePr>
            <p:cNvPr id="13" name="图表 12"/>
            <p:cNvGraphicFramePr/>
            <p:nvPr/>
          </p:nvGraphicFramePr>
          <p:xfrm>
            <a:off x="1852583" y="1374660"/>
            <a:ext cx="7776739" cy="36512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文本框 13"/>
            <p:cNvSpPr txBox="1"/>
            <p:nvPr/>
          </p:nvSpPr>
          <p:spPr>
            <a:xfrm>
              <a:off x="1852583" y="5246887"/>
              <a:ext cx="9194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015D35"/>
                  </a:solidFill>
                </a:rPr>
  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  </a:r>
              <a:endParaRPr lang="zh-CN" altLang="en-US" sz="1600" dirty="0">
                <a:solidFill>
                  <a:srgbClr val="015D35"/>
                </a:solidFill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组合 61"/>
          <p:cNvGrpSpPr/>
          <p:nvPr/>
        </p:nvGrpSpPr>
        <p:grpSpPr>
          <a:xfrm>
            <a:off x="536030" y="1701800"/>
            <a:ext cx="11119940" cy="4005131"/>
            <a:chOff x="469355" y="1701800"/>
            <a:chExt cx="11119940" cy="4005131"/>
          </a:xfrm>
        </p:grpSpPr>
        <p:grpSp>
          <p:nvGrpSpPr>
            <p:cNvPr id="18" name="组合 17"/>
            <p:cNvGrpSpPr/>
            <p:nvPr/>
          </p:nvGrpSpPr>
          <p:grpSpPr>
            <a:xfrm>
              <a:off x="469355" y="1701800"/>
              <a:ext cx="2914288" cy="4005131"/>
              <a:chOff x="525598" y="1959732"/>
              <a:chExt cx="2914288" cy="4005131"/>
            </a:xfrm>
          </p:grpSpPr>
          <p:graphicFrame>
            <p:nvGraphicFramePr>
              <p:cNvPr id="12" name="图表 11"/>
              <p:cNvGraphicFramePr/>
              <p:nvPr/>
            </p:nvGraphicFramePr>
            <p:xfrm>
              <a:off x="525598" y="1959732"/>
              <a:ext cx="2914288" cy="20680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3" name="文本框 12"/>
              <p:cNvSpPr txBox="1"/>
              <p:nvPr/>
            </p:nvSpPr>
            <p:spPr>
              <a:xfrm>
                <a:off x="1373142" y="2607558"/>
                <a:ext cx="1219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65%</a:t>
                </a:r>
                <a:endParaRPr lang="zh-CN" altLang="en-US" sz="28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196113" y="3067278"/>
                <a:ext cx="157325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solidFill>
                      <a:srgbClr val="015D35"/>
                    </a:solidFill>
                  </a:rPr>
                  <a:t>KEYWORDS</a:t>
                </a:r>
                <a:endParaRPr lang="zh-CN" altLang="en-US" sz="1600" dirty="0">
                  <a:solidFill>
                    <a:srgbClr val="015D35"/>
                  </a:solidFill>
                </a:endParaRP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892496" y="4053658"/>
                <a:ext cx="2180492" cy="1911205"/>
                <a:chOff x="1538654" y="1899111"/>
                <a:chExt cx="2180492" cy="1911205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1756703" y="1899111"/>
                  <a:ext cx="17443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>
                      <a:solidFill>
                        <a:srgbClr val="015D35"/>
                      </a:solidFill>
                      <a:latin typeface="Swis721 BlkCn BT" panose="020B0806030502040204" pitchFamily="34" charset="0"/>
                      <a:ea typeface="微软雅黑" panose="020B0503020204020204" charset="-122"/>
                    </a:rPr>
                    <a:t>KEYWORDS</a:t>
                  </a:r>
                  <a:endParaRPr lang="zh-CN" altLang="en-US" dirty="0">
                    <a:solidFill>
                      <a:srgbClr val="015D35"/>
                    </a:solidFill>
                    <a:latin typeface="Swis721 BlkCn BT" panose="020B0806030502040204" pitchFamily="34" charset="0"/>
                    <a:ea typeface="微软雅黑" panose="020B0503020204020204" charset="-122"/>
                  </a:endParaRPr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1538654" y="2332988"/>
                  <a:ext cx="2180492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200" spc="300" dirty="0"/>
                    <a:t>演界网隶属于上海锐普广告有限公司</a:t>
                  </a:r>
                  <a:r>
                    <a:rPr lang="en-US" altLang="zh-CN" sz="1200" spc="300" dirty="0"/>
                    <a:t>,</a:t>
                  </a:r>
                  <a:r>
                    <a:rPr lang="zh-CN" altLang="en-US" sz="1200" spc="300" dirty="0"/>
                    <a:t>是一个基于演示设计的一站式在线演示、素材销售、服务交易系统。</a:t>
                  </a:r>
                </a:p>
              </p:txBody>
            </p:sp>
          </p:grpSp>
        </p:grpSp>
        <p:grpSp>
          <p:nvGrpSpPr>
            <p:cNvPr id="40" name="组合 39"/>
            <p:cNvGrpSpPr/>
            <p:nvPr/>
          </p:nvGrpSpPr>
          <p:grpSpPr>
            <a:xfrm>
              <a:off x="3204572" y="1701800"/>
              <a:ext cx="2914288" cy="4005131"/>
              <a:chOff x="525598" y="1959732"/>
              <a:chExt cx="2914288" cy="4005131"/>
            </a:xfrm>
          </p:grpSpPr>
          <p:graphicFrame>
            <p:nvGraphicFramePr>
              <p:cNvPr id="41" name="图表 40"/>
              <p:cNvGraphicFramePr/>
              <p:nvPr/>
            </p:nvGraphicFramePr>
            <p:xfrm>
              <a:off x="525598" y="1959732"/>
              <a:ext cx="2914288" cy="20680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42" name="文本框 41"/>
              <p:cNvSpPr txBox="1"/>
              <p:nvPr/>
            </p:nvSpPr>
            <p:spPr>
              <a:xfrm>
                <a:off x="1373142" y="2607558"/>
                <a:ext cx="1219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65%</a:t>
                </a:r>
                <a:endParaRPr lang="zh-CN" altLang="en-US" sz="28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196113" y="3067278"/>
                <a:ext cx="157325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solidFill>
                      <a:srgbClr val="015D35"/>
                    </a:solidFill>
                  </a:rPr>
                  <a:t>KEYWORDS</a:t>
                </a:r>
                <a:endParaRPr lang="zh-CN" altLang="en-US" sz="1600" dirty="0">
                  <a:solidFill>
                    <a:srgbClr val="015D35"/>
                  </a:solidFill>
                </a:endParaRPr>
              </a:p>
            </p:txBody>
          </p:sp>
          <p:grpSp>
            <p:nvGrpSpPr>
              <p:cNvPr id="44" name="组合 43"/>
              <p:cNvGrpSpPr/>
              <p:nvPr/>
            </p:nvGrpSpPr>
            <p:grpSpPr>
              <a:xfrm>
                <a:off x="892496" y="4053658"/>
                <a:ext cx="2180492" cy="1911205"/>
                <a:chOff x="1538654" y="1899111"/>
                <a:chExt cx="2180492" cy="1911205"/>
              </a:xfrm>
            </p:grpSpPr>
            <p:sp>
              <p:nvSpPr>
                <p:cNvPr id="45" name="文本框 44"/>
                <p:cNvSpPr txBox="1"/>
                <p:nvPr/>
              </p:nvSpPr>
              <p:spPr>
                <a:xfrm>
                  <a:off x="1756703" y="1899111"/>
                  <a:ext cx="17443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>
                      <a:solidFill>
                        <a:srgbClr val="015D35"/>
                      </a:solidFill>
                      <a:latin typeface="Swis721 BlkCn BT" panose="020B0806030502040204" pitchFamily="34" charset="0"/>
                      <a:ea typeface="微软雅黑" panose="020B0503020204020204" charset="-122"/>
                    </a:rPr>
                    <a:t>KEYWORDS</a:t>
                  </a:r>
                  <a:endParaRPr lang="zh-CN" altLang="en-US" dirty="0">
                    <a:solidFill>
                      <a:srgbClr val="015D35"/>
                    </a:solidFill>
                    <a:latin typeface="Swis721 BlkCn BT" panose="020B0806030502040204" pitchFamily="34" charset="0"/>
                    <a:ea typeface="微软雅黑" panose="020B0503020204020204" charset="-122"/>
                  </a:endParaRPr>
                </a:p>
              </p:txBody>
            </p:sp>
            <p:sp>
              <p:nvSpPr>
                <p:cNvPr id="46" name="文本框 45"/>
                <p:cNvSpPr txBox="1"/>
                <p:nvPr/>
              </p:nvSpPr>
              <p:spPr>
                <a:xfrm>
                  <a:off x="1538654" y="2332988"/>
                  <a:ext cx="2180492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200" spc="300" dirty="0"/>
                    <a:t>演界网隶属于上海锐普广告有限公司</a:t>
                  </a:r>
                  <a:r>
                    <a:rPr lang="en-US" altLang="zh-CN" sz="1200" spc="300" dirty="0"/>
                    <a:t>,</a:t>
                  </a:r>
                  <a:r>
                    <a:rPr lang="zh-CN" altLang="en-US" sz="1200" spc="300" dirty="0"/>
                    <a:t>是一个基于演示设计的一站式在线演示、素材销售、服务交易系统。</a:t>
                  </a:r>
                </a:p>
              </p:txBody>
            </p:sp>
          </p:grpSp>
        </p:grpSp>
        <p:grpSp>
          <p:nvGrpSpPr>
            <p:cNvPr id="47" name="组合 46"/>
            <p:cNvGrpSpPr/>
            <p:nvPr/>
          </p:nvGrpSpPr>
          <p:grpSpPr>
            <a:xfrm>
              <a:off x="5939789" y="1701800"/>
              <a:ext cx="2914288" cy="4005131"/>
              <a:chOff x="525598" y="1959732"/>
              <a:chExt cx="2914288" cy="4005131"/>
            </a:xfrm>
          </p:grpSpPr>
          <p:graphicFrame>
            <p:nvGraphicFramePr>
              <p:cNvPr id="48" name="图表 47"/>
              <p:cNvGraphicFramePr/>
              <p:nvPr/>
            </p:nvGraphicFramePr>
            <p:xfrm>
              <a:off x="525598" y="1959732"/>
              <a:ext cx="2914288" cy="20680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49" name="文本框 48"/>
              <p:cNvSpPr txBox="1"/>
              <p:nvPr/>
            </p:nvSpPr>
            <p:spPr>
              <a:xfrm>
                <a:off x="1373142" y="2607558"/>
                <a:ext cx="1219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65%</a:t>
                </a:r>
                <a:endParaRPr lang="zh-CN" altLang="en-US" sz="28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1196113" y="3067278"/>
                <a:ext cx="157325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solidFill>
                      <a:srgbClr val="015D35"/>
                    </a:solidFill>
                  </a:rPr>
                  <a:t>KEYWORDS</a:t>
                </a:r>
                <a:endParaRPr lang="zh-CN" altLang="en-US" sz="1600" dirty="0">
                  <a:solidFill>
                    <a:srgbClr val="015D35"/>
                  </a:solidFill>
                </a:endParaRPr>
              </a:p>
            </p:txBody>
          </p:sp>
          <p:grpSp>
            <p:nvGrpSpPr>
              <p:cNvPr id="51" name="组合 50"/>
              <p:cNvGrpSpPr/>
              <p:nvPr/>
            </p:nvGrpSpPr>
            <p:grpSpPr>
              <a:xfrm>
                <a:off x="892496" y="4053658"/>
                <a:ext cx="2180492" cy="1911205"/>
                <a:chOff x="1538654" y="1899111"/>
                <a:chExt cx="2180492" cy="1911205"/>
              </a:xfrm>
            </p:grpSpPr>
            <p:sp>
              <p:nvSpPr>
                <p:cNvPr id="52" name="文本框 51"/>
                <p:cNvSpPr txBox="1"/>
                <p:nvPr/>
              </p:nvSpPr>
              <p:spPr>
                <a:xfrm>
                  <a:off x="1756703" y="1899111"/>
                  <a:ext cx="17443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>
                      <a:solidFill>
                        <a:srgbClr val="015D35"/>
                      </a:solidFill>
                      <a:latin typeface="Swis721 BlkCn BT" panose="020B0806030502040204" pitchFamily="34" charset="0"/>
                      <a:ea typeface="微软雅黑" panose="020B0503020204020204" charset="-122"/>
                    </a:rPr>
                    <a:t>KEYWORDS</a:t>
                  </a:r>
                  <a:endParaRPr lang="zh-CN" altLang="en-US" dirty="0">
                    <a:solidFill>
                      <a:srgbClr val="015D35"/>
                    </a:solidFill>
                    <a:latin typeface="Swis721 BlkCn BT" panose="020B0806030502040204" pitchFamily="34" charset="0"/>
                    <a:ea typeface="微软雅黑" panose="020B0503020204020204" charset="-122"/>
                  </a:endParaRPr>
                </a:p>
              </p:txBody>
            </p:sp>
            <p:sp>
              <p:nvSpPr>
                <p:cNvPr id="53" name="文本框 52"/>
                <p:cNvSpPr txBox="1"/>
                <p:nvPr/>
              </p:nvSpPr>
              <p:spPr>
                <a:xfrm>
                  <a:off x="1538654" y="2332988"/>
                  <a:ext cx="2180492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200" spc="300" dirty="0"/>
                    <a:t>演界网隶属于上海锐普广告有限公司</a:t>
                  </a:r>
                  <a:r>
                    <a:rPr lang="en-US" altLang="zh-CN" sz="1200" spc="300" dirty="0"/>
                    <a:t>,</a:t>
                  </a:r>
                  <a:r>
                    <a:rPr lang="zh-CN" altLang="en-US" sz="1200" spc="300" dirty="0"/>
                    <a:t>是一个基于演示设计的一站式在线演示、素材销售、服务交易系统。</a:t>
                  </a:r>
                </a:p>
              </p:txBody>
            </p:sp>
          </p:grpSp>
        </p:grpSp>
        <p:grpSp>
          <p:nvGrpSpPr>
            <p:cNvPr id="54" name="组合 53"/>
            <p:cNvGrpSpPr/>
            <p:nvPr/>
          </p:nvGrpSpPr>
          <p:grpSpPr>
            <a:xfrm>
              <a:off x="8675007" y="1701800"/>
              <a:ext cx="2914288" cy="4005131"/>
              <a:chOff x="525598" y="1959732"/>
              <a:chExt cx="2914288" cy="4005131"/>
            </a:xfrm>
          </p:grpSpPr>
          <p:graphicFrame>
            <p:nvGraphicFramePr>
              <p:cNvPr id="55" name="图表 54"/>
              <p:cNvGraphicFramePr/>
              <p:nvPr/>
            </p:nvGraphicFramePr>
            <p:xfrm>
              <a:off x="525598" y="1959732"/>
              <a:ext cx="2914288" cy="20680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56" name="文本框 55"/>
              <p:cNvSpPr txBox="1"/>
              <p:nvPr/>
            </p:nvSpPr>
            <p:spPr>
              <a:xfrm>
                <a:off x="1373142" y="2607558"/>
                <a:ext cx="1219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65%</a:t>
                </a:r>
                <a:endParaRPr lang="zh-CN" altLang="en-US" sz="28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1196113" y="3067278"/>
                <a:ext cx="157325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solidFill>
                      <a:srgbClr val="015D35"/>
                    </a:solidFill>
                  </a:rPr>
                  <a:t>KEYWORDS</a:t>
                </a:r>
                <a:endParaRPr lang="zh-CN" altLang="en-US" sz="1600" dirty="0">
                  <a:solidFill>
                    <a:srgbClr val="015D35"/>
                  </a:solidFill>
                </a:endParaRPr>
              </a:p>
            </p:txBody>
          </p:sp>
          <p:grpSp>
            <p:nvGrpSpPr>
              <p:cNvPr id="58" name="组合 57"/>
              <p:cNvGrpSpPr/>
              <p:nvPr/>
            </p:nvGrpSpPr>
            <p:grpSpPr>
              <a:xfrm>
                <a:off x="892496" y="4053658"/>
                <a:ext cx="2180492" cy="1911205"/>
                <a:chOff x="1538654" y="1899111"/>
                <a:chExt cx="2180492" cy="1911205"/>
              </a:xfrm>
            </p:grpSpPr>
            <p:sp>
              <p:nvSpPr>
                <p:cNvPr id="59" name="文本框 58"/>
                <p:cNvSpPr txBox="1"/>
                <p:nvPr/>
              </p:nvSpPr>
              <p:spPr>
                <a:xfrm>
                  <a:off x="1756703" y="1899111"/>
                  <a:ext cx="17443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>
                      <a:solidFill>
                        <a:srgbClr val="015D35"/>
                      </a:solidFill>
                      <a:latin typeface="Swis721 BlkCn BT" panose="020B0806030502040204" pitchFamily="34" charset="0"/>
                      <a:ea typeface="微软雅黑" panose="020B0503020204020204" charset="-122"/>
                    </a:rPr>
                    <a:t>KEYWORDS</a:t>
                  </a:r>
                  <a:endParaRPr lang="zh-CN" altLang="en-US" dirty="0">
                    <a:solidFill>
                      <a:srgbClr val="015D35"/>
                    </a:solidFill>
                    <a:latin typeface="Swis721 BlkCn BT" panose="020B0806030502040204" pitchFamily="34" charset="0"/>
                    <a:ea typeface="微软雅黑" panose="020B0503020204020204" charset="-122"/>
                  </a:endParaRPr>
                </a:p>
              </p:txBody>
            </p:sp>
            <p:sp>
              <p:nvSpPr>
                <p:cNvPr id="60" name="文本框 59"/>
                <p:cNvSpPr txBox="1"/>
                <p:nvPr/>
              </p:nvSpPr>
              <p:spPr>
                <a:xfrm>
                  <a:off x="1538654" y="2332988"/>
                  <a:ext cx="2180492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200" spc="300" dirty="0"/>
                    <a:t>演界网隶属于上海锐普广告有限公司</a:t>
                  </a:r>
                  <a:r>
                    <a:rPr lang="en-US" altLang="zh-CN" sz="1200" spc="300" dirty="0"/>
                    <a:t>,</a:t>
                  </a:r>
                  <a:r>
                    <a:rPr lang="zh-CN" altLang="en-US" sz="1200" spc="300" dirty="0"/>
                    <a:t>是一个基于演示设计的一站式在线演示、素材销售、服务交易系统。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126371" y="406400"/>
            <a:ext cx="4020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rgbClr val="015D35"/>
                </a:solidFill>
                <a:latin typeface="Swis721 BlkCn BT" panose="020B0806030502040204" pitchFamily="34" charset="0"/>
                <a:ea typeface="汉仪菱心体简" panose="02010609000101010101" pitchFamily="49" charset="-122"/>
              </a:rPr>
              <a:t>CONTENTS</a:t>
            </a:r>
            <a:endParaRPr lang="zh-CN" altLang="en-US" sz="4000" dirty="0">
              <a:solidFill>
                <a:srgbClr val="015D35"/>
              </a:solidFill>
              <a:latin typeface="Swis721 BlkCn BT" panose="020B0806030502040204" pitchFamily="34" charset="0"/>
              <a:ea typeface="汉仪菱心体简" panose="02010609000101010101" pitchFamily="49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08890" y="2725964"/>
            <a:ext cx="11574221" cy="2206172"/>
            <a:chOff x="713921" y="2661356"/>
            <a:chExt cx="11574221" cy="2206172"/>
          </a:xfrm>
        </p:grpSpPr>
        <p:grpSp>
          <p:nvGrpSpPr>
            <p:cNvPr id="11" name="组合 10"/>
            <p:cNvGrpSpPr/>
            <p:nvPr/>
          </p:nvGrpSpPr>
          <p:grpSpPr>
            <a:xfrm>
              <a:off x="713921" y="2661356"/>
              <a:ext cx="1930400" cy="2206172"/>
              <a:chOff x="3018971" y="2743199"/>
              <a:chExt cx="1930400" cy="220617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3018971" y="2743199"/>
                <a:ext cx="1930400" cy="2206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3329557" y="2875002"/>
                <a:ext cx="1309229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6600" dirty="0">
                    <a:solidFill>
                      <a:srgbClr val="015D35"/>
                    </a:solidFill>
                    <a:latin typeface="Swis721 BlkCn BT" panose="020B0806030502040204" pitchFamily="34" charset="0"/>
                    <a:ea typeface="方正兰亭超细黑简体" panose="02000000000000000000" pitchFamily="2" charset="-122"/>
                  </a:rPr>
                  <a:t>01</a:t>
                </a:r>
                <a:endParaRPr lang="zh-CN" altLang="en-US" sz="6600" dirty="0">
                  <a:solidFill>
                    <a:srgbClr val="015D35"/>
                  </a:solidFill>
                  <a:latin typeface="Swis721 BlkCn BT" panose="020B0806030502040204" pitchFamily="34" charset="0"/>
                  <a:ea typeface="方正兰亭超细黑简体" panose="02000000000000000000" pitchFamily="2" charset="-122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3140028" y="3871824"/>
                <a:ext cx="16882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 i="0" spc="300" dirty="0">
                    <a:solidFill>
                      <a:srgbClr val="015D35"/>
                    </a:solidFill>
                    <a:effectLst/>
                    <a:latin typeface="Swis721 BlkCn BT" panose="020B0806030502040204" pitchFamily="34" charset="0"/>
                  </a:rPr>
                  <a:t>KEYWORDS</a:t>
                </a:r>
                <a:endParaRPr lang="zh-CN" altLang="en-US" sz="2000" spc="3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3234790" y="4271934"/>
                <a:ext cx="1498757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rgbClr val="015D35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LTD., is a one-stop online demo based 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design</a:t>
                </a:r>
                <a:endParaRPr lang="zh-CN" altLang="en-US" sz="1200" dirty="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3124876" y="2661356"/>
              <a:ext cx="1930400" cy="2206172"/>
              <a:chOff x="3018971" y="2743199"/>
              <a:chExt cx="1930400" cy="2206172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3018971" y="2743199"/>
                <a:ext cx="1930400" cy="2206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3329557" y="2875002"/>
                <a:ext cx="1309229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6600" dirty="0">
                    <a:solidFill>
                      <a:srgbClr val="015D35"/>
                    </a:solidFill>
                    <a:latin typeface="Swis721 BlkCn BT" panose="020B0806030502040204" pitchFamily="34" charset="0"/>
                    <a:ea typeface="方正兰亭超细黑简体" panose="02000000000000000000" pitchFamily="2" charset="-122"/>
                  </a:rPr>
                  <a:t>02</a:t>
                </a:r>
                <a:endParaRPr lang="zh-CN" altLang="en-US" sz="6600" dirty="0">
                  <a:solidFill>
                    <a:srgbClr val="015D35"/>
                  </a:solidFill>
                  <a:latin typeface="Swis721 BlkCn BT" panose="020B0806030502040204" pitchFamily="34" charset="0"/>
                  <a:ea typeface="方正兰亭超细黑简体" panose="02000000000000000000" pitchFamily="2" charset="-122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3140028" y="3871824"/>
                <a:ext cx="16882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 i="0" spc="300" dirty="0">
                    <a:solidFill>
                      <a:srgbClr val="015D35"/>
                    </a:solidFill>
                    <a:effectLst/>
                    <a:latin typeface="Swis721 BlkCn BT" panose="020B0806030502040204" pitchFamily="34" charset="0"/>
                  </a:rPr>
                  <a:t>KEYWORDS</a:t>
                </a:r>
                <a:endParaRPr lang="zh-CN" altLang="en-US" sz="2000" spc="3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3234790" y="4271934"/>
                <a:ext cx="1498757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rgbClr val="015D35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LTD., is a one-stop online demo based 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design</a:t>
                </a:r>
                <a:endParaRPr lang="zh-CN" altLang="en-US" sz="1200" dirty="0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5535831" y="2661356"/>
              <a:ext cx="1930400" cy="2206172"/>
              <a:chOff x="3018971" y="2743199"/>
              <a:chExt cx="1930400" cy="2206172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3018971" y="2743199"/>
                <a:ext cx="1930400" cy="2206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3329557" y="2875002"/>
                <a:ext cx="1309229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6600" dirty="0">
                    <a:solidFill>
                      <a:srgbClr val="015D35"/>
                    </a:solidFill>
                    <a:latin typeface="Swis721 BlkCn BT" panose="020B0806030502040204" pitchFamily="34" charset="0"/>
                    <a:ea typeface="方正兰亭超细黑简体" panose="02000000000000000000" pitchFamily="2" charset="-122"/>
                  </a:rPr>
                  <a:t>03</a:t>
                </a:r>
                <a:endParaRPr lang="zh-CN" altLang="en-US" sz="6600" dirty="0">
                  <a:solidFill>
                    <a:srgbClr val="015D35"/>
                  </a:solidFill>
                  <a:latin typeface="Swis721 BlkCn BT" panose="020B0806030502040204" pitchFamily="34" charset="0"/>
                  <a:ea typeface="方正兰亭超细黑简体" panose="02000000000000000000" pitchFamily="2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3140028" y="3871824"/>
                <a:ext cx="16882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 i="0" spc="300" dirty="0">
                    <a:solidFill>
                      <a:srgbClr val="015D35"/>
                    </a:solidFill>
                    <a:effectLst/>
                    <a:latin typeface="Swis721 BlkCn BT" panose="020B0806030502040204" pitchFamily="34" charset="0"/>
                  </a:rPr>
                  <a:t>KEYWORDS</a:t>
                </a:r>
                <a:endParaRPr lang="zh-CN" altLang="en-US" sz="2000" spc="3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3234790" y="4271934"/>
                <a:ext cx="1498757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rgbClr val="015D35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LTD., is a one-stop online demo based 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design</a:t>
                </a:r>
                <a:endParaRPr lang="zh-CN" altLang="en-US" sz="1200" dirty="0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7946786" y="2661356"/>
              <a:ext cx="1930400" cy="2206172"/>
              <a:chOff x="3018971" y="2743199"/>
              <a:chExt cx="1930400" cy="2206172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3018971" y="2743199"/>
                <a:ext cx="1930400" cy="2206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3329557" y="2875002"/>
                <a:ext cx="1309229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6600" dirty="0">
                    <a:solidFill>
                      <a:srgbClr val="015D35"/>
                    </a:solidFill>
                    <a:latin typeface="Swis721 BlkCn BT" panose="020B0806030502040204" pitchFamily="34" charset="0"/>
                    <a:ea typeface="方正兰亭超细黑简体" panose="02000000000000000000" pitchFamily="2" charset="-122"/>
                  </a:rPr>
                  <a:t>04</a:t>
                </a:r>
                <a:endParaRPr lang="zh-CN" altLang="en-US" sz="6600" dirty="0">
                  <a:solidFill>
                    <a:srgbClr val="015D35"/>
                  </a:solidFill>
                  <a:latin typeface="Swis721 BlkCn BT" panose="020B0806030502040204" pitchFamily="34" charset="0"/>
                  <a:ea typeface="方正兰亭超细黑简体" panose="02000000000000000000" pitchFamily="2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3140028" y="3871824"/>
                <a:ext cx="16882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 i="0" spc="300" dirty="0">
                    <a:solidFill>
                      <a:srgbClr val="015D35"/>
                    </a:solidFill>
                    <a:effectLst/>
                    <a:latin typeface="Swis721 BlkCn BT" panose="020B0806030502040204" pitchFamily="34" charset="0"/>
                  </a:rPr>
                  <a:t>KEYWORDS</a:t>
                </a:r>
                <a:endParaRPr lang="zh-CN" altLang="en-US" sz="2000" spc="3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3234790" y="4271934"/>
                <a:ext cx="1498757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rgbClr val="015D35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LTD., is a one-stop online demo based 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design</a:t>
                </a:r>
                <a:endParaRPr lang="zh-CN" altLang="en-US" sz="1200" dirty="0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10357742" y="2661356"/>
              <a:ext cx="1930400" cy="2206172"/>
              <a:chOff x="3018971" y="2743199"/>
              <a:chExt cx="1930400" cy="2206172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3018971" y="2743199"/>
                <a:ext cx="1930400" cy="2206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3329557" y="2875002"/>
                <a:ext cx="1309229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6600" dirty="0">
                    <a:solidFill>
                      <a:srgbClr val="015D35"/>
                    </a:solidFill>
                    <a:latin typeface="Swis721 BlkCn BT" panose="020B0806030502040204" pitchFamily="34" charset="0"/>
                    <a:ea typeface="方正兰亭超细黑简体" panose="02000000000000000000" pitchFamily="2" charset="-122"/>
                  </a:rPr>
                  <a:t>05</a:t>
                </a:r>
                <a:endParaRPr lang="zh-CN" altLang="en-US" sz="6600" dirty="0">
                  <a:solidFill>
                    <a:srgbClr val="015D35"/>
                  </a:solidFill>
                  <a:latin typeface="Swis721 BlkCn BT" panose="020B0806030502040204" pitchFamily="34" charset="0"/>
                  <a:ea typeface="方正兰亭超细黑简体" panose="02000000000000000000" pitchFamily="2" charset="-122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3140028" y="3871824"/>
                <a:ext cx="16882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 i="0" spc="300" dirty="0">
                    <a:solidFill>
                      <a:srgbClr val="015D35"/>
                    </a:solidFill>
                    <a:effectLst/>
                    <a:latin typeface="Swis721 BlkCn BT" panose="020B0806030502040204" pitchFamily="34" charset="0"/>
                  </a:rPr>
                  <a:t>KEYWORDS</a:t>
                </a:r>
                <a:endParaRPr lang="zh-CN" altLang="en-US" sz="2000" spc="3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3234790" y="4271934"/>
                <a:ext cx="1498757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rgbClr val="015D35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LTD., is a one-stop online demo based 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design</a:t>
                </a:r>
                <a:endParaRPr lang="zh-CN" altLang="en-US" sz="1200" dirty="0"/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2" name="图表 11"/>
          <p:cNvGraphicFramePr/>
          <p:nvPr/>
        </p:nvGraphicFramePr>
        <p:xfrm>
          <a:off x="1412875" y="1483668"/>
          <a:ext cx="9366250" cy="3223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1498600" y="5354605"/>
            <a:ext cx="919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015D35"/>
                </a:solidFill>
              </a:rPr>
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</a:r>
            <a:endParaRPr lang="zh-CN" altLang="en-US" sz="1600" dirty="0">
              <a:solidFill>
                <a:srgbClr val="015D35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2" name="图表 11"/>
          <p:cNvGraphicFramePr/>
          <p:nvPr/>
        </p:nvGraphicFramePr>
        <p:xfrm>
          <a:off x="1125415" y="1842868"/>
          <a:ext cx="6391088" cy="324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7509624" y="1842868"/>
            <a:ext cx="4068085" cy="1309479"/>
            <a:chOff x="2019300" y="2083777"/>
            <a:chExt cx="4068085" cy="1309479"/>
          </a:xfrm>
        </p:grpSpPr>
        <p:sp>
          <p:nvSpPr>
            <p:cNvPr id="14" name="文本框 13"/>
            <p:cNvSpPr txBox="1"/>
            <p:nvPr/>
          </p:nvSpPr>
          <p:spPr>
            <a:xfrm>
              <a:off x="2019300" y="2083777"/>
              <a:ext cx="174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15D35"/>
                  </a:solidFill>
                  <a:latin typeface="Swis721 BlkCn BT" panose="020B0806030502040204" pitchFamily="34" charset="0"/>
                  <a:ea typeface="微软雅黑" panose="020B0503020204020204" charset="-122"/>
                </a:rPr>
                <a:t>KEYWORDS</a:t>
              </a:r>
              <a:endParaRPr lang="zh-CN" altLang="en-US" dirty="0">
                <a:solidFill>
                  <a:srgbClr val="015D35"/>
                </a:solidFill>
                <a:latin typeface="Swis721 BlkCn BT" panose="020B0806030502040204" pitchFamily="34" charset="0"/>
                <a:ea typeface="微软雅黑" panose="020B050302020402020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019300" y="2469926"/>
              <a:ext cx="406808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演界网隶属于上海锐普广告有限公司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627635" y="3319641"/>
            <a:ext cx="4083367" cy="618183"/>
            <a:chOff x="7627635" y="3233465"/>
            <a:chExt cx="4083367" cy="618183"/>
          </a:xfrm>
        </p:grpSpPr>
        <p:sp>
          <p:nvSpPr>
            <p:cNvPr id="16" name="矩形 15"/>
            <p:cNvSpPr/>
            <p:nvPr/>
          </p:nvSpPr>
          <p:spPr>
            <a:xfrm>
              <a:off x="7627635" y="3308451"/>
              <a:ext cx="468212" cy="468212"/>
            </a:xfrm>
            <a:prstGeom prst="rect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24268" y="3435553"/>
              <a:ext cx="274947" cy="214009"/>
            </a:xfrm>
            <a:prstGeom prst="rect">
              <a:avLst/>
            </a:prstGeom>
          </p:spPr>
        </p:pic>
        <p:sp>
          <p:nvSpPr>
            <p:cNvPr id="22" name="文本框 21"/>
            <p:cNvSpPr txBox="1"/>
            <p:nvPr/>
          </p:nvSpPr>
          <p:spPr>
            <a:xfrm>
              <a:off x="8229004" y="3233465"/>
              <a:ext cx="3481998" cy="618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627500" y="4007752"/>
            <a:ext cx="4083502" cy="618183"/>
            <a:chOff x="7627500" y="3953069"/>
            <a:chExt cx="4083502" cy="618183"/>
          </a:xfrm>
        </p:grpSpPr>
        <p:sp>
          <p:nvSpPr>
            <p:cNvPr id="20" name="矩形 19"/>
            <p:cNvSpPr/>
            <p:nvPr/>
          </p:nvSpPr>
          <p:spPr>
            <a:xfrm>
              <a:off x="7627500" y="4051520"/>
              <a:ext cx="468212" cy="468212"/>
            </a:xfrm>
            <a:prstGeom prst="rect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39327" y="4178545"/>
              <a:ext cx="244559" cy="214163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8229004" y="3953069"/>
              <a:ext cx="3481998" cy="618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300" dirty="0"/>
                <a:t>演界网</a:t>
              </a:r>
              <a:r>
                <a:rPr lang="en-US" altLang="zh-CN" sz="1200" spc="300" dirty="0"/>
                <a:t>,</a:t>
              </a:r>
              <a:r>
                <a:rPr lang="zh-CN" altLang="en-US" sz="1200" spc="300" dirty="0"/>
                <a:t>是一个基于演示设计的一站式在线演示、素材销售、服务交易系统。</a:t>
              </a: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498600" y="5354605"/>
            <a:ext cx="919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015D35"/>
                </a:solidFill>
              </a:rPr>
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</a:r>
            <a:endParaRPr lang="zh-CN" altLang="en-US" sz="1600" dirty="0">
              <a:solidFill>
                <a:srgbClr val="015D35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162629" y="2162631"/>
          <a:ext cx="8128000" cy="2349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60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KEYWORDS</a:t>
                      </a:r>
                      <a:endParaRPr lang="zh-CN" altLang="en-US" dirty="0"/>
                    </a:p>
                  </a:txBody>
                  <a:tcPr>
                    <a:solidFill>
                      <a:srgbClr val="015D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/>
                        <a:t>KEYWORDS</a:t>
                      </a:r>
                      <a:endParaRPr lang="zh-CN" altLang="en-US" dirty="0"/>
                    </a:p>
                  </a:txBody>
                  <a:tcPr>
                    <a:solidFill>
                      <a:srgbClr val="015D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/>
                        <a:t>KEYWORDS</a:t>
                      </a:r>
                      <a:endParaRPr lang="zh-CN" altLang="en-US" dirty="0"/>
                    </a:p>
                  </a:txBody>
                  <a:tcPr>
                    <a:solidFill>
                      <a:srgbClr val="015D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/>
                        <a:t>KEYWORDS</a:t>
                      </a:r>
                      <a:endParaRPr lang="zh-CN" altLang="en-US" dirty="0"/>
                    </a:p>
                  </a:txBody>
                  <a:tcPr>
                    <a:solidFill>
                      <a:srgbClr val="015D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03">
                <a:tc>
                  <a:txBody>
                    <a:bodyPr/>
                    <a:lstStyle/>
                    <a:p>
                      <a:pPr algn="ctr"/>
                      <a:endParaRPr lang="zh-CN" altLang="en-US" b="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603">
                <a:tc>
                  <a:txBody>
                    <a:bodyPr/>
                    <a:lstStyle/>
                    <a:p>
                      <a:pPr algn="ctr"/>
                      <a:endParaRPr lang="zh-CN" altLang="en-US" b="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60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60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2162629" y="4544418"/>
            <a:ext cx="8128000" cy="68906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498600" y="5354605"/>
            <a:ext cx="919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015D35"/>
                </a:solidFill>
              </a:rPr>
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</a:r>
            <a:endParaRPr lang="zh-CN" altLang="en-US" sz="1600" dirty="0">
              <a:solidFill>
                <a:srgbClr val="015D35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892105" y="2921169"/>
            <a:ext cx="8407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015D35"/>
                </a:solidFill>
                <a:latin typeface="Swis721 BlkCn BT" panose="020B0806030502040204" pitchFamily="34" charset="0"/>
              </a:rPr>
              <a:t>THANKS FOR WATCHING</a:t>
            </a:r>
            <a:endParaRPr lang="zh-CN" altLang="en-US" sz="4800" dirty="0">
              <a:solidFill>
                <a:srgbClr val="015D35"/>
              </a:solidFill>
              <a:latin typeface="Swis721 BlkCn BT" panose="020B080603050204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 rot="16200000">
            <a:off x="5871255" y="5522101"/>
            <a:ext cx="449489" cy="449489"/>
            <a:chOff x="249709" y="3223401"/>
            <a:chExt cx="449489" cy="449489"/>
          </a:xfrm>
        </p:grpSpPr>
        <p:sp>
          <p:nvSpPr>
            <p:cNvPr id="7" name="椭圆 6"/>
            <p:cNvSpPr/>
            <p:nvPr/>
          </p:nvSpPr>
          <p:spPr>
            <a:xfrm>
              <a:off x="249709" y="3223401"/>
              <a:ext cx="449489" cy="449489"/>
            </a:xfrm>
            <a:prstGeom prst="ellipse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6200000">
              <a:off x="345362" y="3365602"/>
              <a:ext cx="191501" cy="16508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097" y="380203"/>
            <a:ext cx="10017805" cy="60975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614979" y="2321005"/>
            <a:ext cx="6962042" cy="2215991"/>
            <a:chOff x="2235209" y="2487609"/>
            <a:chExt cx="6962042" cy="2215991"/>
          </a:xfrm>
        </p:grpSpPr>
        <p:sp>
          <p:nvSpPr>
            <p:cNvPr id="5" name="文本框 4"/>
            <p:cNvSpPr txBox="1"/>
            <p:nvPr/>
          </p:nvSpPr>
          <p:spPr>
            <a:xfrm>
              <a:off x="2235209" y="2487609"/>
              <a:ext cx="260407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800" dirty="0">
                  <a:solidFill>
                    <a:srgbClr val="F5F4F9"/>
                  </a:solidFill>
                  <a:latin typeface="Swis721 BlkCn BT" panose="020B0806030502040204" pitchFamily="34" charset="0"/>
                  <a:ea typeface="方正兰亭超细黑简体" panose="02000000000000000000" pitchFamily="2" charset="-122"/>
                </a:rPr>
                <a:t>01</a:t>
              </a:r>
              <a:endParaRPr lang="zh-CN" altLang="en-US" sz="13800" dirty="0">
                <a:solidFill>
                  <a:srgbClr val="F5F4F9"/>
                </a:solidFill>
                <a:latin typeface="Swis721 BlkCn BT" panose="020B0806030502040204" pitchFamily="34" charset="0"/>
                <a:ea typeface="方正兰亭超细黑简体" panose="02000000000000000000" pitchFamily="2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498528" y="2824218"/>
              <a:ext cx="4698723" cy="1454462"/>
              <a:chOff x="4393753" y="2758804"/>
              <a:chExt cx="4698723" cy="145446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4393753" y="2758804"/>
                <a:ext cx="46987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3200" dirty="0">
                    <a:solidFill>
                      <a:srgbClr val="F5F4F9"/>
                    </a:solidFill>
                    <a:latin typeface="造字工房言宋（非商用）常规体" pitchFamily="50" charset="-122"/>
                    <a:ea typeface="造字工房言宋（非商用）常规体" pitchFamily="50" charset="-122"/>
                  </a:rPr>
                  <a:t>请在此输入您的章节标题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462217" y="3419779"/>
                <a:ext cx="4561794" cy="793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spc="300" dirty="0">
                    <a:solidFill>
                      <a:srgbClr val="F5F4F9"/>
                    </a:solidFill>
                    <a:latin typeface="+mn-ea"/>
                  </a:rPr>
                  <a:t>演界网是一个基于演示设计的一站式在线演示、素材销售、服务交易系统。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27150" y="3429000"/>
            <a:ext cx="9537700" cy="0"/>
            <a:chOff x="1333500" y="3429000"/>
            <a:chExt cx="9537700" cy="0"/>
          </a:xfrm>
        </p:grpSpPr>
        <p:cxnSp>
          <p:nvCxnSpPr>
            <p:cNvPr id="6" name="直接箭头连接符 5"/>
            <p:cNvCxnSpPr/>
            <p:nvPr/>
          </p:nvCxnSpPr>
          <p:spPr>
            <a:xfrm>
              <a:off x="1333500" y="3429000"/>
              <a:ext cx="8382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 flipH="1">
              <a:off x="10033000" y="3429000"/>
              <a:ext cx="8382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3493477" y="3044280"/>
            <a:ext cx="5205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spc="300" dirty="0">
                <a:solidFill>
                  <a:srgbClr val="F5F4F9"/>
                </a:solidFill>
                <a:latin typeface="造字工房言宋（非商用）常规体" pitchFamily="50" charset="-122"/>
                <a:ea typeface="造字工房言宋（非商用）常规体" pitchFamily="50" charset="-122"/>
              </a:rPr>
              <a:t>过渡页</a:t>
            </a:r>
          </a:p>
        </p:txBody>
      </p:sp>
      <p:sp>
        <p:nvSpPr>
          <p:cNvPr id="10" name="椭圆 9"/>
          <p:cNvSpPr/>
          <p:nvPr/>
        </p:nvSpPr>
        <p:spPr>
          <a:xfrm>
            <a:off x="5971405" y="5615171"/>
            <a:ext cx="276042" cy="276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rgbClr val="015D35"/>
                </a:solidFill>
                <a:latin typeface="Swis721 BlkCn BT" panose="020B0806030502040204" pitchFamily="34" charset="0"/>
              </a:rPr>
              <a:t>1</a:t>
            </a:r>
            <a:endParaRPr lang="zh-CN" altLang="en-US" sz="1200" dirty="0">
              <a:solidFill>
                <a:srgbClr val="015D35"/>
              </a:solidFill>
              <a:latin typeface="Swis721 BlkCn BT" panose="020B0806030502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6" name="直接连接符 5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组合 14"/>
          <p:cNvGrpSpPr/>
          <p:nvPr/>
        </p:nvGrpSpPr>
        <p:grpSpPr>
          <a:xfrm>
            <a:off x="1469342" y="2789844"/>
            <a:ext cx="9309246" cy="830997"/>
            <a:chOff x="1485754" y="1712011"/>
            <a:chExt cx="9309246" cy="830997"/>
          </a:xfrm>
        </p:grpSpPr>
        <p:sp>
          <p:nvSpPr>
            <p:cNvPr id="12" name="椭圆 11"/>
            <p:cNvSpPr/>
            <p:nvPr/>
          </p:nvSpPr>
          <p:spPr>
            <a:xfrm>
              <a:off x="1485754" y="1826310"/>
              <a:ext cx="114446" cy="114446"/>
            </a:xfrm>
            <a:prstGeom prst="ellipse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600200" y="1712011"/>
              <a:ext cx="9194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015D35"/>
                  </a:solidFill>
                </a:rPr>
  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  </a:r>
              <a:endParaRPr lang="zh-CN" altLang="en-US" sz="1600" dirty="0">
                <a:solidFill>
                  <a:srgbClr val="015D35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469342" y="1699780"/>
            <a:ext cx="9309246" cy="830997"/>
            <a:chOff x="1485754" y="1712011"/>
            <a:chExt cx="9309246" cy="830997"/>
          </a:xfrm>
        </p:grpSpPr>
        <p:sp>
          <p:nvSpPr>
            <p:cNvPr id="17" name="椭圆 16"/>
            <p:cNvSpPr/>
            <p:nvPr/>
          </p:nvSpPr>
          <p:spPr>
            <a:xfrm>
              <a:off x="1485754" y="1826310"/>
              <a:ext cx="114446" cy="114446"/>
            </a:xfrm>
            <a:prstGeom prst="ellipse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600200" y="1712011"/>
              <a:ext cx="9194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015D35"/>
                  </a:solidFill>
                </a:rPr>
  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  </a:r>
              <a:endParaRPr lang="zh-CN" altLang="en-US" sz="1600" dirty="0">
                <a:solidFill>
                  <a:srgbClr val="015D35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469342" y="3879908"/>
            <a:ext cx="9309246" cy="830997"/>
            <a:chOff x="1485754" y="1712011"/>
            <a:chExt cx="9309246" cy="830997"/>
          </a:xfrm>
        </p:grpSpPr>
        <p:sp>
          <p:nvSpPr>
            <p:cNvPr id="20" name="椭圆 19"/>
            <p:cNvSpPr/>
            <p:nvPr/>
          </p:nvSpPr>
          <p:spPr>
            <a:xfrm>
              <a:off x="1485754" y="1826310"/>
              <a:ext cx="114446" cy="114446"/>
            </a:xfrm>
            <a:prstGeom prst="ellipse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600200" y="1712011"/>
              <a:ext cx="9194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015D35"/>
                  </a:solidFill>
                </a:rPr>
  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  </a:r>
              <a:endParaRPr lang="zh-CN" altLang="en-US" sz="1600" dirty="0">
                <a:solidFill>
                  <a:srgbClr val="015D35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469342" y="4969971"/>
            <a:ext cx="9309246" cy="830997"/>
            <a:chOff x="1485754" y="1712011"/>
            <a:chExt cx="9309246" cy="830997"/>
          </a:xfrm>
        </p:grpSpPr>
        <p:sp>
          <p:nvSpPr>
            <p:cNvPr id="23" name="椭圆 22"/>
            <p:cNvSpPr/>
            <p:nvPr/>
          </p:nvSpPr>
          <p:spPr>
            <a:xfrm>
              <a:off x="1485754" y="1826310"/>
              <a:ext cx="114446" cy="114446"/>
            </a:xfrm>
            <a:prstGeom prst="ellipse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600200" y="1712011"/>
              <a:ext cx="9194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015D35"/>
                  </a:solidFill>
                </a:rPr>
  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  </a:r>
              <a:endParaRPr lang="zh-CN" altLang="en-US" sz="1600" dirty="0">
                <a:solidFill>
                  <a:srgbClr val="015D35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13" name="文本框 12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15" name="直接连接符 14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组合 26"/>
          <p:cNvGrpSpPr/>
          <p:nvPr/>
        </p:nvGrpSpPr>
        <p:grpSpPr>
          <a:xfrm>
            <a:off x="724187" y="1800113"/>
            <a:ext cx="10743627" cy="4552004"/>
            <a:chOff x="676995" y="1640635"/>
            <a:chExt cx="10743627" cy="4552004"/>
          </a:xfrm>
        </p:grpSpPr>
        <p:grpSp>
          <p:nvGrpSpPr>
            <p:cNvPr id="21" name="组合 20"/>
            <p:cNvGrpSpPr/>
            <p:nvPr/>
          </p:nvGrpSpPr>
          <p:grpSpPr>
            <a:xfrm>
              <a:off x="676995" y="1640635"/>
              <a:ext cx="5287707" cy="4552004"/>
              <a:chOff x="1056822" y="1640635"/>
              <a:chExt cx="5287707" cy="4552004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1056822" y="1640635"/>
                <a:ext cx="90033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01</a:t>
                </a:r>
                <a:endParaRPr lang="zh-CN" altLang="en-US" sz="48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957154" y="1702191"/>
                <a:ext cx="25743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KEYWORDS</a:t>
                </a:r>
                <a:endParaRPr lang="zh-CN" altLang="en-US" sz="24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957154" y="2102300"/>
                <a:ext cx="38637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rgbClr val="015D35"/>
                    </a:solidFill>
                  </a:rPr>
                  <a:t>Please input the content you need</a:t>
                </a:r>
                <a:endParaRPr lang="zh-CN" altLang="en-US" dirty="0">
                  <a:solidFill>
                    <a:srgbClr val="015D35"/>
                  </a:solidFill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056822" y="2766060"/>
                <a:ext cx="5287707" cy="3426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atinLnBrk="1">
                  <a:lnSpc>
                    <a:spcPts val="2600"/>
                  </a:lnSpc>
                </a:pPr>
                <a:r>
                  <a:rPr lang="en-US" altLang="zh-CN" dirty="0">
                    <a:solidFill>
                      <a:srgbClr val="015D35"/>
                    </a:solidFill>
                  </a:rPr>
                  <a:t>In sector net belongs to the Shanghai sharp's advertising co., LTD., is a one-stop online demo based on demonstration design, material sales, and service trading systems. In sector net belongs to the Shanghai sharp's advertising co., LTD., is a one-stop online demo based on demonstration design, material sales, and service trading systems. In sector net belongs to the Shanghai sharp's advertising co., LTD., is a one-stop online demo based on demonstration design, material sales, and service trading systems.</a:t>
                </a:r>
                <a:endParaRPr lang="zh-CN" altLang="en-US" dirty="0">
                  <a:solidFill>
                    <a:srgbClr val="015D35"/>
                  </a:solidFill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6132915" y="1640635"/>
              <a:ext cx="5287707" cy="4552004"/>
              <a:chOff x="1056822" y="1640635"/>
              <a:chExt cx="5287707" cy="4552004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1056822" y="1640635"/>
                <a:ext cx="90033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02</a:t>
                </a:r>
                <a:endParaRPr lang="zh-CN" altLang="en-US" sz="48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1957154" y="1702191"/>
                <a:ext cx="25743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015D35"/>
                    </a:solidFill>
                    <a:latin typeface="Swis721 BlkCn BT" panose="020B0806030502040204" pitchFamily="34" charset="0"/>
                  </a:rPr>
                  <a:t>KEYWORDS</a:t>
                </a:r>
                <a:endParaRPr lang="zh-CN" altLang="en-US" sz="2400" dirty="0">
                  <a:solidFill>
                    <a:srgbClr val="015D35"/>
                  </a:solidFill>
                  <a:latin typeface="Swis721 BlkCn BT" panose="020B0806030502040204" pitchFamily="34" charset="0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957154" y="2102300"/>
                <a:ext cx="38637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rgbClr val="015D35"/>
                    </a:solidFill>
                  </a:rPr>
                  <a:t>Please input the content you need</a:t>
                </a:r>
                <a:endParaRPr lang="zh-CN" altLang="en-US" dirty="0">
                  <a:solidFill>
                    <a:srgbClr val="015D35"/>
                  </a:solidFill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056822" y="2766060"/>
                <a:ext cx="5287707" cy="3426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atinLnBrk="1">
                  <a:lnSpc>
                    <a:spcPts val="2600"/>
                  </a:lnSpc>
                </a:pPr>
                <a:r>
                  <a:rPr lang="en-US" altLang="zh-CN" dirty="0">
                    <a:solidFill>
                      <a:srgbClr val="015D35"/>
                    </a:solidFill>
                  </a:rPr>
                  <a:t>In sector net belongs to the Shanghai sharp's advertising co., LTD., is a one-stop online demo based on demonstration design, material sales, and service trading systems. In sector net belongs to the Shanghai sharp's advertising co., LTD., is a one-stop online demo based on demonstration design, material sales, and service trading systems. In sector net belongs to the Shanghai sharp's advertising co., LTD., is a one-stop online demo based on demonstration design, material sales, and service trading systems.</a:t>
                </a:r>
                <a:endParaRPr lang="zh-CN" altLang="en-US" dirty="0">
                  <a:solidFill>
                    <a:srgbClr val="015D35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614979" y="2321005"/>
            <a:ext cx="6962042" cy="2215991"/>
            <a:chOff x="2235209" y="2487609"/>
            <a:chExt cx="6962042" cy="2215991"/>
          </a:xfrm>
        </p:grpSpPr>
        <p:sp>
          <p:nvSpPr>
            <p:cNvPr id="5" name="文本框 4"/>
            <p:cNvSpPr txBox="1"/>
            <p:nvPr/>
          </p:nvSpPr>
          <p:spPr>
            <a:xfrm>
              <a:off x="2235209" y="2487609"/>
              <a:ext cx="260407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800" dirty="0">
                  <a:solidFill>
                    <a:srgbClr val="F5F4F9"/>
                  </a:solidFill>
                  <a:latin typeface="Swis721 BlkCn BT" panose="020B0806030502040204" pitchFamily="34" charset="0"/>
                  <a:ea typeface="方正兰亭超细黑简体" panose="02000000000000000000" pitchFamily="2" charset="-122"/>
                </a:rPr>
                <a:t>02</a:t>
              </a:r>
              <a:endParaRPr lang="zh-CN" altLang="en-US" sz="13800" dirty="0">
                <a:solidFill>
                  <a:srgbClr val="F5F4F9"/>
                </a:solidFill>
                <a:latin typeface="Swis721 BlkCn BT" panose="020B0806030502040204" pitchFamily="34" charset="0"/>
                <a:ea typeface="方正兰亭超细黑简体" panose="02000000000000000000" pitchFamily="2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498528" y="2824218"/>
              <a:ext cx="4698723" cy="1454462"/>
              <a:chOff x="4393753" y="2758804"/>
              <a:chExt cx="4698723" cy="145446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4393753" y="2758804"/>
                <a:ext cx="46987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3200" dirty="0">
                    <a:solidFill>
                      <a:srgbClr val="F5F4F9"/>
                    </a:solidFill>
                    <a:latin typeface="造字工房言宋（非商用）常规体" pitchFamily="50" charset="-122"/>
                    <a:ea typeface="造字工房言宋（非商用）常规体" pitchFamily="50" charset="-122"/>
                  </a:rPr>
                  <a:t>请在此输入您的章节标题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462217" y="3419779"/>
                <a:ext cx="4561794" cy="793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spc="300" dirty="0">
                    <a:solidFill>
                      <a:srgbClr val="F5F4F9"/>
                    </a:solidFill>
                    <a:latin typeface="+mn-ea"/>
                  </a:rPr>
                  <a:t>演界网是一个基于演示设计的一站式在线演示、素材销售、服务交易系统。</a:t>
                </a: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组合 15"/>
          <p:cNvGrpSpPr/>
          <p:nvPr/>
        </p:nvGrpSpPr>
        <p:grpSpPr>
          <a:xfrm>
            <a:off x="0" y="1608406"/>
            <a:ext cx="12192000" cy="4212688"/>
            <a:chOff x="0" y="1322656"/>
            <a:chExt cx="12192000" cy="4212688"/>
          </a:xfrm>
        </p:grpSpPr>
        <p:sp>
          <p:nvSpPr>
            <p:cNvPr id="10" name="矩形 9"/>
            <p:cNvSpPr/>
            <p:nvPr/>
          </p:nvSpPr>
          <p:spPr>
            <a:xfrm>
              <a:off x="0" y="1322656"/>
              <a:ext cx="12192000" cy="4212688"/>
            </a:xfrm>
            <a:prstGeom prst="rect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2656"/>
              <a:ext cx="7491753" cy="4212688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2850" y="2017723"/>
              <a:ext cx="377076" cy="2971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8110147" y="2431793"/>
              <a:ext cx="33224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Swis721 BlkCn BT" panose="020B0806030502040204" pitchFamily="34" charset="0"/>
                </a:rPr>
                <a:t>The secondary title</a:t>
              </a:r>
              <a:endParaRPr lang="zh-CN" altLang="en-US" sz="2800" dirty="0">
                <a:solidFill>
                  <a:schemeClr val="bg1"/>
                </a:solidFill>
                <a:latin typeface="Swis721 BlkCn BT" panose="020B0806030502040204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903186" y="3186448"/>
              <a:ext cx="3877380" cy="1674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latinLnBrk="1">
                <a:lnSpc>
                  <a:spcPts val="2500"/>
                </a:lnSpc>
              </a:pPr>
              <a:r>
                <a:rPr lang="en-US" altLang="zh-CN" b="0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In sector net belongs to the Shanghai sharp's advertising co., LTD., is a one-stop online demo based on demonstration design, material sales, and service trading systems.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15D35"/>
                  </a:solidFill>
                  <a:latin typeface="Swis721 BlkCn BT" panose="020B0806030502040204" pitchFamily="34" charset="0"/>
                </a:rPr>
                <a:t>CHAPTER HEADS</a:t>
              </a:r>
              <a:endParaRPr lang="zh-CN" altLang="en-US" sz="6000" dirty="0">
                <a:solidFill>
                  <a:srgbClr val="015D35"/>
                </a:solidFill>
                <a:latin typeface="Swis721 BlkCn BT" panose="020B0806030502040204" pitchFamily="34" charset="0"/>
                <a:ea typeface="造字工房言宋（非商用）常规体" pitchFamily="50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组合 15"/>
          <p:cNvGrpSpPr/>
          <p:nvPr/>
        </p:nvGrpSpPr>
        <p:grpSpPr>
          <a:xfrm>
            <a:off x="1432667" y="1561635"/>
            <a:ext cx="9326666" cy="3028950"/>
            <a:chOff x="1088197" y="1795133"/>
            <a:chExt cx="9326666" cy="302895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1" t="11029" r="34785" b="260"/>
            <a:stretch>
              <a:fillRect/>
            </a:stretch>
          </p:blipFill>
          <p:spPr>
            <a:xfrm>
              <a:off x="1088197" y="1795133"/>
              <a:ext cx="2055041" cy="3028950"/>
            </a:xfrm>
            <a:custGeom>
              <a:avLst/>
              <a:gdLst>
                <a:gd name="connsiteX0" fmla="*/ 0 w 2055041"/>
                <a:gd name="connsiteY0" fmla="*/ 0 h 3028950"/>
                <a:gd name="connsiteX1" fmla="*/ 2055041 w 2055041"/>
                <a:gd name="connsiteY1" fmla="*/ 0 h 3028950"/>
                <a:gd name="connsiteX2" fmla="*/ 2055041 w 2055041"/>
                <a:gd name="connsiteY2" fmla="*/ 3028950 h 3028950"/>
                <a:gd name="connsiteX3" fmla="*/ 0 w 2055041"/>
                <a:gd name="connsiteY3" fmla="*/ 3028950 h 302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5041" h="3028950">
                  <a:moveTo>
                    <a:pt x="0" y="0"/>
                  </a:moveTo>
                  <a:lnTo>
                    <a:pt x="2055041" y="0"/>
                  </a:lnTo>
                  <a:lnTo>
                    <a:pt x="2055041" y="3028950"/>
                  </a:lnTo>
                  <a:lnTo>
                    <a:pt x="0" y="3028950"/>
                  </a:lnTo>
                  <a:close/>
                </a:path>
              </a:pathLst>
            </a:cu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1" t="11029" r="34785" b="260"/>
            <a:stretch>
              <a:fillRect/>
            </a:stretch>
          </p:blipFill>
          <p:spPr>
            <a:xfrm>
              <a:off x="3512072" y="1795133"/>
              <a:ext cx="2055041" cy="3028950"/>
            </a:xfrm>
            <a:custGeom>
              <a:avLst/>
              <a:gdLst>
                <a:gd name="connsiteX0" fmla="*/ 0 w 2055041"/>
                <a:gd name="connsiteY0" fmla="*/ 0 h 3028950"/>
                <a:gd name="connsiteX1" fmla="*/ 2055041 w 2055041"/>
                <a:gd name="connsiteY1" fmla="*/ 0 h 3028950"/>
                <a:gd name="connsiteX2" fmla="*/ 2055041 w 2055041"/>
                <a:gd name="connsiteY2" fmla="*/ 3028950 h 3028950"/>
                <a:gd name="connsiteX3" fmla="*/ 0 w 2055041"/>
                <a:gd name="connsiteY3" fmla="*/ 3028950 h 302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5041" h="3028950">
                  <a:moveTo>
                    <a:pt x="0" y="0"/>
                  </a:moveTo>
                  <a:lnTo>
                    <a:pt x="2055041" y="0"/>
                  </a:lnTo>
                  <a:lnTo>
                    <a:pt x="2055041" y="3028950"/>
                  </a:lnTo>
                  <a:lnTo>
                    <a:pt x="0" y="3028950"/>
                  </a:lnTo>
                  <a:close/>
                </a:path>
              </a:pathLst>
            </a:cu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1" t="11029" r="34785" b="260"/>
            <a:stretch>
              <a:fillRect/>
            </a:stretch>
          </p:blipFill>
          <p:spPr>
            <a:xfrm>
              <a:off x="5935947" y="1795133"/>
              <a:ext cx="2055041" cy="3028950"/>
            </a:xfrm>
            <a:custGeom>
              <a:avLst/>
              <a:gdLst>
                <a:gd name="connsiteX0" fmla="*/ 0 w 2055041"/>
                <a:gd name="connsiteY0" fmla="*/ 0 h 3028950"/>
                <a:gd name="connsiteX1" fmla="*/ 2055041 w 2055041"/>
                <a:gd name="connsiteY1" fmla="*/ 0 h 3028950"/>
                <a:gd name="connsiteX2" fmla="*/ 2055041 w 2055041"/>
                <a:gd name="connsiteY2" fmla="*/ 3028950 h 3028950"/>
                <a:gd name="connsiteX3" fmla="*/ 0 w 2055041"/>
                <a:gd name="connsiteY3" fmla="*/ 3028950 h 302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5041" h="3028950">
                  <a:moveTo>
                    <a:pt x="0" y="0"/>
                  </a:moveTo>
                  <a:lnTo>
                    <a:pt x="2055041" y="0"/>
                  </a:lnTo>
                  <a:lnTo>
                    <a:pt x="2055041" y="3028950"/>
                  </a:lnTo>
                  <a:lnTo>
                    <a:pt x="0" y="3028950"/>
                  </a:lnTo>
                  <a:close/>
                </a:path>
              </a:pathLst>
            </a:cu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1" t="11029" r="34785" b="260"/>
            <a:stretch>
              <a:fillRect/>
            </a:stretch>
          </p:blipFill>
          <p:spPr>
            <a:xfrm>
              <a:off x="8359822" y="1795133"/>
              <a:ext cx="2055041" cy="3028950"/>
            </a:xfrm>
            <a:custGeom>
              <a:avLst/>
              <a:gdLst>
                <a:gd name="connsiteX0" fmla="*/ 0 w 2055041"/>
                <a:gd name="connsiteY0" fmla="*/ 0 h 3028950"/>
                <a:gd name="connsiteX1" fmla="*/ 2055041 w 2055041"/>
                <a:gd name="connsiteY1" fmla="*/ 0 h 3028950"/>
                <a:gd name="connsiteX2" fmla="*/ 2055041 w 2055041"/>
                <a:gd name="connsiteY2" fmla="*/ 3028950 h 3028950"/>
                <a:gd name="connsiteX3" fmla="*/ 0 w 2055041"/>
                <a:gd name="connsiteY3" fmla="*/ 3028950 h 302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5041" h="3028950">
                  <a:moveTo>
                    <a:pt x="0" y="0"/>
                  </a:moveTo>
                  <a:lnTo>
                    <a:pt x="2055041" y="0"/>
                  </a:lnTo>
                  <a:lnTo>
                    <a:pt x="2055041" y="3028950"/>
                  </a:lnTo>
                  <a:lnTo>
                    <a:pt x="0" y="3028950"/>
                  </a:lnTo>
                  <a:close/>
                </a:path>
              </a:pathLst>
            </a:custGeom>
          </p:spPr>
        </p:pic>
      </p:grpSp>
      <p:sp>
        <p:nvSpPr>
          <p:cNvPr id="17" name="矩形 16"/>
          <p:cNvSpPr/>
          <p:nvPr/>
        </p:nvSpPr>
        <p:spPr>
          <a:xfrm>
            <a:off x="1432666" y="4756220"/>
            <a:ext cx="2055042" cy="403566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15D35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56541" y="4756220"/>
            <a:ext cx="2055042" cy="403566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15D35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280416" y="4756220"/>
            <a:ext cx="2055042" cy="403566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15D35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704291" y="4756220"/>
            <a:ext cx="2055042" cy="403566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15D35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545787" y="47562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Swis721 BlkCn BT" panose="020B0806030502040204" pitchFamily="34" charset="0"/>
              </a:rPr>
              <a:t>KEY WORDS</a:t>
            </a:r>
            <a:endParaRPr lang="zh-CN" altLang="en-US" sz="2000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969662" y="47562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Swis721 BlkCn BT" panose="020B0806030502040204" pitchFamily="34" charset="0"/>
              </a:rPr>
              <a:t>KEY WORDS</a:t>
            </a:r>
            <a:endParaRPr lang="zh-CN" altLang="en-US" sz="2000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393537" y="47562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Swis721 BlkCn BT" panose="020B0806030502040204" pitchFamily="34" charset="0"/>
              </a:rPr>
              <a:t>KEY WORDS</a:t>
            </a:r>
            <a:endParaRPr lang="zh-CN" altLang="en-US" sz="2000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817412" y="47562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Swis721 BlkCn BT" panose="020B0806030502040204" pitchFamily="34" charset="0"/>
              </a:rPr>
              <a:t>KEY WORDS</a:t>
            </a:r>
            <a:endParaRPr lang="zh-CN" altLang="en-US" sz="2000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432666" y="5352817"/>
            <a:ext cx="231180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演界网</a:t>
            </a:r>
            <a:r>
              <a:rPr lang="en-US" altLang="zh-CN" sz="1400" dirty="0"/>
              <a:t>,</a:t>
            </a:r>
            <a:r>
              <a:rPr lang="zh-CN" altLang="en-US" sz="1400" dirty="0"/>
              <a:t>是一个基于演示设计的一站式在线演示素材销售、服务交易系统。</a:t>
            </a:r>
            <a:r>
              <a:rPr lang="en-US" altLang="zh-CN" sz="1400" spc="300" dirty="0"/>
              <a:t>.</a:t>
            </a:r>
            <a:endParaRPr lang="zh-CN" altLang="en-US" sz="1400" spc="300" dirty="0"/>
          </a:p>
        </p:txBody>
      </p:sp>
      <p:sp>
        <p:nvSpPr>
          <p:cNvPr id="26" name="文本框 25"/>
          <p:cNvSpPr txBox="1"/>
          <p:nvPr/>
        </p:nvSpPr>
        <p:spPr>
          <a:xfrm>
            <a:off x="3744469" y="5352817"/>
            <a:ext cx="231180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演界网</a:t>
            </a:r>
            <a:r>
              <a:rPr lang="en-US" altLang="zh-CN" sz="1400" dirty="0"/>
              <a:t>,</a:t>
            </a:r>
            <a:r>
              <a:rPr lang="zh-CN" altLang="en-US" sz="1400" dirty="0"/>
              <a:t>是一个基于演示设计的一站式在线演示素材销售、服务交易系统。</a:t>
            </a:r>
            <a:r>
              <a:rPr lang="en-US" altLang="zh-CN" sz="1400" spc="300" dirty="0"/>
              <a:t>.</a:t>
            </a:r>
            <a:endParaRPr lang="zh-CN" altLang="en-US" sz="1400" spc="300" dirty="0"/>
          </a:p>
        </p:txBody>
      </p:sp>
      <p:sp>
        <p:nvSpPr>
          <p:cNvPr id="27" name="文本框 26"/>
          <p:cNvSpPr txBox="1"/>
          <p:nvPr/>
        </p:nvSpPr>
        <p:spPr>
          <a:xfrm>
            <a:off x="6152035" y="5352816"/>
            <a:ext cx="231180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演界网</a:t>
            </a:r>
            <a:r>
              <a:rPr lang="en-US" altLang="zh-CN" sz="1400" dirty="0"/>
              <a:t>,</a:t>
            </a:r>
            <a:r>
              <a:rPr lang="zh-CN" altLang="en-US" sz="1400" dirty="0"/>
              <a:t>是一个基于演示设计的一站式在线演示素材销售、服务交易系统。</a:t>
            </a:r>
            <a:r>
              <a:rPr lang="en-US" altLang="zh-CN" sz="1400" spc="300" dirty="0"/>
              <a:t>.</a:t>
            </a:r>
            <a:endParaRPr lang="zh-CN" altLang="en-US" sz="1400" spc="300" dirty="0"/>
          </a:p>
        </p:txBody>
      </p:sp>
      <p:sp>
        <p:nvSpPr>
          <p:cNvPr id="28" name="文本框 27"/>
          <p:cNvSpPr txBox="1"/>
          <p:nvPr/>
        </p:nvSpPr>
        <p:spPr>
          <a:xfrm>
            <a:off x="8575910" y="5352815"/>
            <a:ext cx="231180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演界网</a:t>
            </a:r>
            <a:r>
              <a:rPr lang="en-US" altLang="zh-CN" sz="1400" dirty="0"/>
              <a:t>,</a:t>
            </a:r>
            <a:r>
              <a:rPr lang="zh-CN" altLang="en-US" sz="1400" dirty="0"/>
              <a:t>是一个基于演示设计的一站式在线演示素材销售、服务交易系统。</a:t>
            </a:r>
            <a:r>
              <a:rPr lang="en-US" altLang="zh-CN" sz="1400" spc="300" dirty="0"/>
              <a:t>.</a:t>
            </a:r>
            <a:endParaRPr lang="zh-CN" altLang="en-US" sz="1400" spc="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2032</Words>
  <Application>Microsoft Office PowerPoint</Application>
  <PresentationFormat>宽屏</PresentationFormat>
  <Paragraphs>170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Swis721 BlkCn BT</vt:lpstr>
      <vt:lpstr>等线</vt:lpstr>
      <vt:lpstr>等线 Light</vt:lpstr>
      <vt:lpstr>微软雅黑 Light</vt:lpstr>
      <vt:lpstr>造字工房言宋（非商用）常规体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龙时富</dc:creator>
  <cp:lastModifiedBy>天 下</cp:lastModifiedBy>
  <cp:revision>47</cp:revision>
  <dcterms:created xsi:type="dcterms:W3CDTF">2016-03-31T10:13:00Z</dcterms:created>
  <dcterms:modified xsi:type="dcterms:W3CDTF">2021-01-05T05:06:54Z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