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3" r:id="rId2"/>
    <p:sldId id="257" r:id="rId3"/>
    <p:sldId id="277" r:id="rId4"/>
    <p:sldId id="331" r:id="rId5"/>
    <p:sldId id="292" r:id="rId6"/>
    <p:sldId id="340" r:id="rId7"/>
    <p:sldId id="332" r:id="rId8"/>
    <p:sldId id="345" r:id="rId9"/>
    <p:sldId id="346" r:id="rId10"/>
    <p:sldId id="341" r:id="rId11"/>
    <p:sldId id="286" r:id="rId12"/>
    <p:sldId id="347" r:id="rId13"/>
    <p:sldId id="348" r:id="rId14"/>
    <p:sldId id="349" r:id="rId15"/>
    <p:sldId id="342" r:id="rId16"/>
    <p:sldId id="297" r:id="rId17"/>
    <p:sldId id="350" r:id="rId18"/>
    <p:sldId id="343" r:id="rId19"/>
    <p:sldId id="351" r:id="rId20"/>
    <p:sldId id="352" r:id="rId21"/>
    <p:sldId id="353" r:id="rId22"/>
    <p:sldId id="344" r:id="rId23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188230-2A3B-48D2-8321-45FA2E767085}">
          <p14:sldIdLst>
            <p14:sldId id="333"/>
            <p14:sldId id="257"/>
            <p14:sldId id="277"/>
            <p14:sldId id="331"/>
            <p14:sldId id="292"/>
            <p14:sldId id="340"/>
            <p14:sldId id="332"/>
            <p14:sldId id="345"/>
            <p14:sldId id="346"/>
            <p14:sldId id="341"/>
            <p14:sldId id="286"/>
            <p14:sldId id="347"/>
            <p14:sldId id="348"/>
            <p14:sldId id="349"/>
            <p14:sldId id="342"/>
            <p14:sldId id="297"/>
            <p14:sldId id="350"/>
            <p14:sldId id="343"/>
            <p14:sldId id="351"/>
            <p14:sldId id="352"/>
            <p14:sldId id="35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  <p15:guide id="3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2C"/>
    <a:srgbClr val="D55731"/>
    <a:srgbClr val="9DB4C2"/>
    <a:srgbClr val="F26434"/>
    <a:srgbClr val="C0F0B6"/>
    <a:srgbClr val="7FD4CF"/>
    <a:srgbClr val="EEAF57"/>
    <a:srgbClr val="B2D138"/>
    <a:srgbClr val="E33F24"/>
    <a:srgbClr val="16B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450" autoAdjust="0"/>
  </p:normalViewPr>
  <p:slideViewPr>
    <p:cSldViewPr showGuides="1">
      <p:cViewPr varScale="1">
        <p:scale>
          <a:sx n="101" d="100"/>
          <a:sy n="101" d="100"/>
        </p:scale>
        <p:origin x="720" y="72"/>
      </p:cViewPr>
      <p:guideLst>
        <p:guide orient="horz" pos="1619"/>
        <p:guide pos="2879"/>
        <p:guide pos="1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4898-C4BB-437C-9A8D-230A78619F8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F454-C1DB-447C-9EEC-A5F3AC4DF9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79450" y="842764"/>
            <a:ext cx="8781926" cy="403244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467382" y="702528"/>
            <a:ext cx="8206062" cy="3740636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030" indent="0">
              <a:buNone/>
              <a:defRPr sz="750"/>
            </a:lvl8pPr>
            <a:lvl9pPr marL="274193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030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030" indent="0">
              <a:buNone/>
              <a:defRPr sz="750"/>
            </a:lvl8pPr>
            <a:lvl9pPr marL="274193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0B0F-957D-4B21-995C-671B925970B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398" y="339483"/>
            <a:ext cx="8422011" cy="439096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22841" y="1485540"/>
            <a:ext cx="1567974" cy="2298758"/>
            <a:chOff x="5368711" y="106553"/>
            <a:chExt cx="2493213" cy="3655217"/>
          </a:xfrm>
        </p:grpSpPr>
        <p:sp>
          <p:nvSpPr>
            <p:cNvPr id="15" name="文本框 14"/>
            <p:cNvSpPr txBox="1"/>
            <p:nvPr/>
          </p:nvSpPr>
          <p:spPr>
            <a:xfrm>
              <a:off x="5806991" y="106553"/>
              <a:ext cx="2054933" cy="35164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55731"/>
                  </a:solidFill>
                  <a:latin typeface="迷你简北魏楷书" panose="03000509000000000000" pitchFamily="65" charset="-122"/>
                  <a:ea typeface="迷你简北魏楷书" panose="03000509000000000000" pitchFamily="65" charset="-122"/>
                </a:rPr>
                <a:t>立 夏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949646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368711" y="1012909"/>
              <a:ext cx="679030" cy="19453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rgbClr val="D557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传统二十四节气之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5368948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374988" y="279896"/>
            <a:ext cx="4710046" cy="471004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646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立夏习俗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1662" y="1637785"/>
            <a:ext cx="4031048" cy="22314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7036" y="893"/>
            <a:ext cx="2914804" cy="514012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090305" y="2509695"/>
            <a:ext cx="3339550" cy="101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6663" y="1933831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迎夏仪式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11347" y="1285406"/>
            <a:ext cx="3455184" cy="321783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18138" y="2096682"/>
            <a:ext cx="3339550" cy="16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82205" y="1635177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尝新活动</a:t>
            </a:r>
          </a:p>
        </p:txBody>
      </p:sp>
      <p:sp>
        <p:nvSpPr>
          <p:cNvPr id="2" name="矩形 1"/>
          <p:cNvSpPr/>
          <p:nvPr/>
        </p:nvSpPr>
        <p:spPr>
          <a:xfrm>
            <a:off x="477382" y="792781"/>
            <a:ext cx="3383201" cy="367113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1662" y="1637785"/>
            <a:ext cx="4031048" cy="266076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090305" y="2509694"/>
            <a:ext cx="3339550" cy="15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6663" y="1933831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斗蛋游戏</a:t>
            </a:r>
          </a:p>
        </p:txBody>
      </p:sp>
      <p:sp>
        <p:nvSpPr>
          <p:cNvPr id="2" name="矩形 1"/>
          <p:cNvSpPr/>
          <p:nvPr/>
        </p:nvSpPr>
        <p:spPr>
          <a:xfrm>
            <a:off x="5403987" y="1060782"/>
            <a:ext cx="3414432" cy="353676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753517" y="2283024"/>
            <a:ext cx="3339550" cy="156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习 俗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682205" y="1635177"/>
            <a:ext cx="1415280" cy="461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立夏秤人</a:t>
            </a:r>
          </a:p>
        </p:txBody>
      </p:sp>
      <p:sp>
        <p:nvSpPr>
          <p:cNvPr id="3" name="椭圆 2"/>
          <p:cNvSpPr/>
          <p:nvPr/>
        </p:nvSpPr>
        <p:spPr>
          <a:xfrm>
            <a:off x="539364" y="1068124"/>
            <a:ext cx="3527167" cy="3527167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4510" y="1062806"/>
            <a:ext cx="3527167" cy="3527167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646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立夏养生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611347" y="1995093"/>
            <a:ext cx="1799575" cy="195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755314" y="1531167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养生窍门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78600" y="210422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养 生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061443" y="744470"/>
            <a:ext cx="3527489" cy="420028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4" name="Rectangle 87"/>
          <p:cNvSpPr>
            <a:spLocks noChangeArrowheads="1"/>
          </p:cNvSpPr>
          <p:nvPr/>
        </p:nvSpPr>
        <p:spPr bwMode="auto">
          <a:xfrm>
            <a:off x="6873868" y="1825873"/>
            <a:ext cx="1799575" cy="22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3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39345" y="1635177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62189" y="3234352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57919" y="1635177"/>
            <a:ext cx="1295694" cy="1295694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687404" y="3256301"/>
            <a:ext cx="1799575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清芬养心，升运脾气。可作为常用补虚之品，尤为适宜夏季食补。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40507" y="2195809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荷叶凤脯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78600" y="210422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养 生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3396014" y="3839644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鱼腥草拌莴笋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3385934" y="2471858"/>
            <a:ext cx="2492357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清热解毒，利湿祛痰。对肺热咳嗽，痰多粘稠，小便黄少、热痛等症均有较好的疗效。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88"/>
          <p:cNvSpPr>
            <a:spLocks noChangeArrowheads="1"/>
          </p:cNvSpPr>
          <p:nvPr/>
        </p:nvSpPr>
        <p:spPr bwMode="auto">
          <a:xfrm>
            <a:off x="6059081" y="2208492"/>
            <a:ext cx="249336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桂圆粥</a:t>
            </a: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6226022" y="3239689"/>
            <a:ext cx="2435237" cy="5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补益心脾，养血安神。尤其适用于劳伤心脾，思虑过度，身体瘦弱，健忘失虑，月经不调等症 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646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立夏诗词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3203147" y="2441504"/>
            <a:ext cx="3539714" cy="10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赤帜插城扉，东君整驾归。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泥新巢燕闹，花尽蜜蜂稀。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槐柳阴初密，帘栊暑尚微。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日斜汤沐罢，熟练试单衣。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578503" y="1709661"/>
            <a:ext cx="2493369" cy="4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 --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陆游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78600" y="210422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466" y="123535"/>
            <a:ext cx="1168008" cy="83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3200" b="1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98897" y="1053700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761" y="1109821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rgbClr val="D5573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73801" y="1939197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8664" y="1995318"/>
            <a:ext cx="215593" cy="461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rgbClr val="D5573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73801" y="2854105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8664" y="2910227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rgbClr val="D5573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73801" y="3806162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8664" y="3862283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latin typeface="Impact" panose="020B0806030902050204" pitchFamily="34" charset="0"/>
              </a:rPr>
              <a:t>4</a:t>
            </a:r>
            <a:endParaRPr lang="zh-CN" altLang="en-US" sz="2400" dirty="0">
              <a:solidFill>
                <a:srgbClr val="D5573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18330" y="1029698"/>
            <a:ext cx="1943541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立夏的由来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2204308" y="1923109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立夏三候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2204308" y="2855155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立夏习俗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5" name="矩形 34"/>
          <p:cNvSpPr/>
          <p:nvPr/>
        </p:nvSpPr>
        <p:spPr>
          <a:xfrm>
            <a:off x="2204308" y="3787200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立夏养生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5" name="矩形 4"/>
          <p:cNvSpPr/>
          <p:nvPr/>
        </p:nvSpPr>
        <p:spPr>
          <a:xfrm>
            <a:off x="5794123" y="-189501"/>
            <a:ext cx="3202736" cy="436963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35628" y="3827358"/>
            <a:ext cx="565320" cy="565320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4810492" y="3883479"/>
            <a:ext cx="215593" cy="4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55731"/>
                </a:solidFill>
                <a:latin typeface="Impact" panose="020B0806030902050204" pitchFamily="34" charset="0"/>
              </a:rPr>
              <a:t>5</a:t>
            </a:r>
            <a:endParaRPr lang="zh-CN" altLang="en-US" sz="2400" dirty="0">
              <a:solidFill>
                <a:srgbClr val="D5573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66135" y="3808397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立夏诗词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8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9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7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5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5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5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5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35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2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3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3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5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0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1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 animBg="1"/>
          <p:bldP spid="23" grpId="1" animBg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/>
          <p:bldP spid="24" grpId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35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5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5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5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35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3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5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 animBg="1"/>
          <p:bldP spid="23" grpId="1" animBg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/>
          <p:bldP spid="24" grpId="1"/>
          <p:bldP spid="2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78600" y="210422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2986786" y="2570956"/>
            <a:ext cx="3539714" cy="10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改序念芳辰，烦襟倦日永。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夏木已成阴，公门昼恒静。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长风始飘阁，叠云才吐岭。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坐想离居人，还当惜徂景。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578501" y="1568649"/>
            <a:ext cx="2493369" cy="7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日忆京师诸弟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        --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韦应物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2341" y="1021743"/>
            <a:ext cx="3945692" cy="3507282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78600" y="210422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9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诗 词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998668" y="1005483"/>
            <a:ext cx="3559526" cy="355952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 rot="18297714">
            <a:off x="6076837" y="3174556"/>
            <a:ext cx="2033662" cy="203366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3258319" y="2930871"/>
            <a:ext cx="3539714" cy="5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南国似暑北国春，绿秀江淮万木荫。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时病时虫人撒药，忽寒忽热药搪人。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3490668" y="1823760"/>
            <a:ext cx="2493369" cy="9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--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左河水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398" y="339483"/>
            <a:ext cx="8422011" cy="439096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22844" y="1595532"/>
            <a:ext cx="1226981" cy="2349361"/>
            <a:chOff x="5368713" y="281449"/>
            <a:chExt cx="1951004" cy="3735682"/>
          </a:xfrm>
        </p:grpSpPr>
        <p:sp>
          <p:nvSpPr>
            <p:cNvPr id="15" name="文本框 14"/>
            <p:cNvSpPr txBox="1"/>
            <p:nvPr/>
          </p:nvSpPr>
          <p:spPr>
            <a:xfrm>
              <a:off x="5949626" y="281449"/>
              <a:ext cx="1370091" cy="3735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D55731"/>
                  </a:solidFill>
                  <a:latin typeface="迷你简北魏楷书" panose="03000509000000000000" pitchFamily="65" charset="-122"/>
                  <a:ea typeface="迷你简北魏楷书" panose="03000509000000000000" pitchFamily="65" charset="-122"/>
                </a:rPr>
                <a:t>谢谢观看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949646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368713" y="1012908"/>
              <a:ext cx="679030" cy="1945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rgbClr val="D557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传统二十四节气之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5368948" y="341579"/>
              <a:ext cx="12700" cy="3420191"/>
            </a:xfrm>
            <a:prstGeom prst="line">
              <a:avLst/>
            </a:prstGeom>
            <a:ln>
              <a:solidFill>
                <a:srgbClr val="D557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374988" y="279896"/>
            <a:ext cx="4710046" cy="471004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99953" y="2358016"/>
            <a:ext cx="369332" cy="534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200" dirty="0" err="1">
                <a:solidFill>
                  <a:srgbClr val="D5573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xiazaii</a:t>
            </a:r>
            <a:endParaRPr lang="zh-CN" altLang="en-US" sz="1200" dirty="0">
              <a:solidFill>
                <a:srgbClr val="D55731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646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立夏的由来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55314" y="2426991"/>
            <a:ext cx="3587243" cy="8307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立夏是农历二十四节气中的第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个节气，夏季的第一个节气，表示盛夏时节的正式开始，太阳到达黄经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度时为立夏节气。斗指东南，维为立夏，万物至此皆长大，故名立夏也。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973498" y="1273066"/>
            <a:ext cx="3599150" cy="356063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5294" y="1212654"/>
            <a:ext cx="3599150" cy="356063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由 来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590081" y="685661"/>
            <a:ext cx="3959065" cy="3959065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977128" y="287338"/>
              <a:ext cx="11881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由 来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1" y="2286855"/>
            <a:ext cx="9140825" cy="863796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1" name="Rectangle 33"/>
          <p:cNvSpPr>
            <a:spLocks noChangeArrowheads="1"/>
          </p:cNvSpPr>
          <p:nvPr/>
        </p:nvSpPr>
        <p:spPr bwMode="auto">
          <a:xfrm>
            <a:off x="1835058" y="2422749"/>
            <a:ext cx="5957336" cy="6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月令七十二候集解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38876" y="267500"/>
            <a:ext cx="1984619" cy="198461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007" y="3090348"/>
            <a:ext cx="5470708" cy="4153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633" y="2426990"/>
            <a:ext cx="2159490" cy="646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立夏三候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389" y="905989"/>
            <a:ext cx="911593" cy="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47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4" grpId="0"/>
          <p:bldP spid="4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82236" y="3245387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蝼 蝈 鸣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13402" y="3793083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蝼蛄也，诸言蚓者非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31114" y="1821096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初 候</a:t>
            </a:r>
            <a:endParaRPr lang="en-US" altLang="zh-CN" sz="28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-306662" y="792781"/>
            <a:ext cx="3523026" cy="230345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5605470" y="666422"/>
            <a:ext cx="4182822" cy="230345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57314" y="3206909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蚯 蚓 出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8481" y="3754606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蚯蚓阴物，感阳气而出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06193" y="1782618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 候</a:t>
            </a:r>
            <a:endParaRPr lang="en-US" altLang="zh-CN" sz="28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513953" y="1607320"/>
            <a:ext cx="2626872" cy="35991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15743" y="1541870"/>
            <a:ext cx="2659812" cy="359915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E2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57314" y="3245387"/>
            <a:ext cx="1630786" cy="3999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瓜 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6564" y="3683025"/>
            <a:ext cx="2968453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王瓜色赤，阳之盛也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06193" y="1821096"/>
            <a:ext cx="1275141" cy="1275141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557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 候</a:t>
            </a:r>
            <a:endParaRPr lang="en-US" altLang="zh-CN" sz="2800" dirty="0">
              <a:solidFill>
                <a:srgbClr val="D557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3026" y="288131"/>
            <a:ext cx="2093186" cy="504650"/>
            <a:chOff x="3524250" y="287338"/>
            <a:chExt cx="2093913" cy="504825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07585" y="287338"/>
              <a:ext cx="1127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 夏 三候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24250" y="577850"/>
              <a:ext cx="20939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This is a good space for a short subtitle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70790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208064" y="364788"/>
              <a:ext cx="183654" cy="183654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A44A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11786" y="-230420"/>
            <a:ext cx="4313443" cy="410303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-243056" y="-230420"/>
            <a:ext cx="3949672" cy="410303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1464</Words>
  <Application>Microsoft Office PowerPoint</Application>
  <PresentationFormat>自定义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迷你简北魏楷书</vt:lpstr>
      <vt:lpstr>微软雅黑</vt:lpstr>
      <vt:lpstr>叶根友刀锋黑草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鹅黄微立体立夏清新PPT模板</dc:title>
  <dc:creator>LC</dc:creator>
  <cp:lastModifiedBy>天 下</cp:lastModifiedBy>
  <cp:revision>4</cp:revision>
  <dcterms:created xsi:type="dcterms:W3CDTF">2015-10-15T23:19:00Z</dcterms:created>
  <dcterms:modified xsi:type="dcterms:W3CDTF">2021-01-07T04:41:40Z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