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3" r:id="rId2"/>
    <p:sldId id="294" r:id="rId3"/>
    <p:sldId id="296" r:id="rId4"/>
    <p:sldId id="295" r:id="rId5"/>
    <p:sldId id="304" r:id="rId6"/>
    <p:sldId id="258" r:id="rId7"/>
    <p:sldId id="297" r:id="rId8"/>
    <p:sldId id="298" r:id="rId9"/>
    <p:sldId id="300" r:id="rId10"/>
    <p:sldId id="301" r:id="rId11"/>
    <p:sldId id="302" r:id="rId12"/>
    <p:sldId id="305" r:id="rId13"/>
    <p:sldId id="303" r:id="rId14"/>
    <p:sldId id="307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</p:sldIdLst>
  <p:sldSz cx="14401800" cy="7200900"/>
  <p:notesSz cx="6858000" cy="9144000"/>
  <p:custDataLst>
    <p:tags r:id="rId43"/>
  </p:custDataLst>
  <p:defaultTextStyle>
    <a:defPPr>
      <a:defRPr lang="zh-CN"/>
    </a:defPPr>
    <a:lvl1pPr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14350" indent="-5715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028700" indent="-11430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543050" indent="-17145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45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CEC"/>
    <a:srgbClr val="262626"/>
    <a:srgbClr val="000000"/>
    <a:srgbClr val="FFFF00"/>
    <a:srgbClr val="8F2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77518" autoAdjust="0"/>
  </p:normalViewPr>
  <p:slideViewPr>
    <p:cSldViewPr>
      <p:cViewPr varScale="1">
        <p:scale>
          <a:sx n="77" d="100"/>
          <a:sy n="77" d="100"/>
        </p:scale>
        <p:origin x="132" y="342"/>
      </p:cViewPr>
      <p:guideLst>
        <p:guide orient="horz" pos="2268"/>
        <p:guide pos="4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517397C-1252-449F-829D-71E50CD17C3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43D7048-B9A8-472F-8DA1-925433E88AB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A7FC-256F-42CB-AF20-1AA18C30163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47C4B-E976-49F1-B0E8-69714AF07E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选择要学习的概念</a:t>
            </a:r>
            <a:endParaRPr lang="en-US" altLang="zh-CN" dirty="0"/>
          </a:p>
          <a:p>
            <a:r>
              <a:rPr lang="zh-CN" altLang="en-US" dirty="0"/>
              <a:t>假设你是老师，试图教会一名新生</a:t>
            </a:r>
            <a:endParaRPr lang="en-US" altLang="zh-CN" dirty="0"/>
          </a:p>
          <a:p>
            <a:r>
              <a:rPr lang="zh-CN" altLang="en-US" dirty="0"/>
              <a:t>感到疑惑时，返回去</a:t>
            </a:r>
            <a:endParaRPr lang="en-US" altLang="zh-CN" dirty="0"/>
          </a:p>
          <a:p>
            <a:r>
              <a:rPr lang="zh-CN" altLang="en-US" dirty="0"/>
              <a:t>简单化和比喻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能量管理</a:t>
            </a:r>
            <a:endParaRPr lang="en-US" altLang="zh-CN" dirty="0"/>
          </a:p>
          <a:p>
            <a:r>
              <a:rPr lang="zh-CN" altLang="en-US" dirty="0"/>
              <a:t>不要“学习”</a:t>
            </a:r>
            <a:endParaRPr lang="en-US" altLang="zh-CN" dirty="0"/>
          </a:p>
          <a:p>
            <a:r>
              <a:rPr lang="zh-CN" altLang="en-US" dirty="0"/>
              <a:t>绝不拖延时间</a:t>
            </a:r>
            <a:endParaRPr lang="en-US" altLang="zh-CN" dirty="0"/>
          </a:p>
          <a:p>
            <a:r>
              <a:rPr lang="zh-CN" altLang="en-US" dirty="0"/>
              <a:t>批处理</a:t>
            </a:r>
            <a:endParaRPr lang="en-US" altLang="zh-CN" dirty="0"/>
          </a:p>
          <a:p>
            <a:r>
              <a:rPr lang="zh-CN" altLang="en-US" dirty="0"/>
              <a:t>有组织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能量管理</a:t>
            </a:r>
            <a:endParaRPr lang="en-US" altLang="zh-CN" dirty="0"/>
          </a:p>
          <a:p>
            <a:r>
              <a:rPr lang="zh-CN" altLang="en-US" dirty="0"/>
              <a:t>不要“学习”</a:t>
            </a:r>
            <a:endParaRPr lang="en-US" altLang="zh-CN" dirty="0"/>
          </a:p>
          <a:p>
            <a:r>
              <a:rPr lang="zh-CN" altLang="en-US" dirty="0"/>
              <a:t>绝不拖延时间</a:t>
            </a:r>
            <a:endParaRPr lang="en-US" altLang="zh-CN" dirty="0"/>
          </a:p>
          <a:p>
            <a:r>
              <a:rPr lang="zh-CN" altLang="en-US" dirty="0"/>
              <a:t>批处理</a:t>
            </a:r>
            <a:endParaRPr lang="en-US" altLang="zh-CN" dirty="0"/>
          </a:p>
          <a:p>
            <a:r>
              <a:rPr lang="zh-CN" altLang="en-US" dirty="0"/>
              <a:t>有组织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能量管理</a:t>
            </a:r>
            <a:endParaRPr lang="en-US" altLang="zh-CN" dirty="0"/>
          </a:p>
          <a:p>
            <a:r>
              <a:rPr lang="zh-CN" altLang="en-US" dirty="0"/>
              <a:t>不要“学习”</a:t>
            </a:r>
            <a:endParaRPr lang="en-US" altLang="zh-CN" dirty="0"/>
          </a:p>
          <a:p>
            <a:r>
              <a:rPr lang="zh-CN" altLang="en-US" dirty="0"/>
              <a:t>绝不拖延时间</a:t>
            </a:r>
            <a:endParaRPr lang="en-US" altLang="zh-CN" dirty="0"/>
          </a:p>
          <a:p>
            <a:r>
              <a:rPr lang="zh-CN" altLang="en-US" dirty="0"/>
              <a:t>批处理</a:t>
            </a:r>
            <a:endParaRPr lang="en-US" altLang="zh-CN" dirty="0"/>
          </a:p>
          <a:p>
            <a:r>
              <a:rPr lang="zh-CN" altLang="en-US" dirty="0"/>
              <a:t>有组织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能量管理</a:t>
            </a:r>
            <a:endParaRPr lang="en-US" altLang="zh-CN" dirty="0"/>
          </a:p>
          <a:p>
            <a:r>
              <a:rPr lang="zh-CN" altLang="en-US" dirty="0"/>
              <a:t>不要“学习”</a:t>
            </a:r>
            <a:endParaRPr lang="en-US" altLang="zh-CN" dirty="0"/>
          </a:p>
          <a:p>
            <a:r>
              <a:rPr lang="zh-CN" altLang="en-US" dirty="0"/>
              <a:t>绝不拖延时间</a:t>
            </a:r>
            <a:endParaRPr lang="en-US" altLang="zh-CN" dirty="0"/>
          </a:p>
          <a:p>
            <a:r>
              <a:rPr lang="zh-CN" altLang="en-US" dirty="0"/>
              <a:t>批处理</a:t>
            </a:r>
            <a:endParaRPr lang="en-US" altLang="zh-CN" dirty="0"/>
          </a:p>
          <a:p>
            <a:r>
              <a:rPr lang="zh-CN" altLang="en-US" dirty="0"/>
              <a:t>有组织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能量管理</a:t>
            </a:r>
            <a:endParaRPr lang="en-US" altLang="zh-CN" dirty="0"/>
          </a:p>
          <a:p>
            <a:r>
              <a:rPr lang="zh-CN" altLang="en-US" dirty="0"/>
              <a:t>不要“学习”</a:t>
            </a:r>
            <a:endParaRPr lang="en-US" altLang="zh-CN" dirty="0"/>
          </a:p>
          <a:p>
            <a:r>
              <a:rPr lang="zh-CN" altLang="en-US" dirty="0"/>
              <a:t>绝不拖延时间</a:t>
            </a:r>
            <a:endParaRPr lang="en-US" altLang="zh-CN" dirty="0"/>
          </a:p>
          <a:p>
            <a:r>
              <a:rPr lang="zh-CN" altLang="en-US" dirty="0"/>
              <a:t>批处理</a:t>
            </a:r>
            <a:endParaRPr lang="en-US" altLang="zh-CN" dirty="0"/>
          </a:p>
          <a:p>
            <a:r>
              <a:rPr lang="zh-CN" altLang="en-US" dirty="0"/>
              <a:t>有组织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建立良好的知识结构就是绘制一份优秀的地图。</a:t>
            </a:r>
            <a:endParaRPr lang="en-US" altLang="zh-CN" dirty="0"/>
          </a:p>
          <a:p>
            <a:r>
              <a:rPr lang="zh-CN" altLang="en-US" dirty="0"/>
              <a:t>（知识地图</a:t>
            </a:r>
            <a:r>
              <a:rPr lang="en-US" altLang="zh-CN" dirty="0"/>
              <a:t>—</a:t>
            </a:r>
            <a:r>
              <a:rPr lang="zh-CN" altLang="en-US" dirty="0"/>
              <a:t>索引）</a:t>
            </a:r>
            <a:endParaRPr lang="en-US" altLang="zh-CN" dirty="0"/>
          </a:p>
          <a:p>
            <a:r>
              <a:rPr lang="zh-CN" altLang="en-US" dirty="0"/>
              <a:t>模型是简化的结构，是结构的快照，更为简单和更易存储。</a:t>
            </a:r>
            <a:endParaRPr lang="en-US" altLang="zh-CN" dirty="0"/>
          </a:p>
          <a:p>
            <a:r>
              <a:rPr lang="zh-CN" altLang="en-US" dirty="0"/>
              <a:t>（目标即压缩信息）</a:t>
            </a:r>
            <a:endParaRPr lang="en-US" altLang="zh-CN" dirty="0"/>
          </a:p>
          <a:p>
            <a:r>
              <a:rPr lang="zh-CN" altLang="en-US" dirty="0"/>
              <a:t>高速公路即结构与结构之间的联系。</a:t>
            </a:r>
            <a:endParaRPr lang="en-US" altLang="zh-CN" dirty="0"/>
          </a:p>
          <a:p>
            <a:r>
              <a:rPr lang="zh-CN" altLang="en-US" dirty="0"/>
              <a:t>（高速公路激发创造力：以不曾想过的方式将常人眼里风马牛不相及的专业联系在一起思考，这就是创造）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C4B-E976-49F1-B0E8-69714AF07EA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0135" y="2236948"/>
            <a:ext cx="12241530" cy="15435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60270" y="4080510"/>
            <a:ext cx="1008126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10321925" y="6696075"/>
            <a:ext cx="3359150" cy="384175"/>
          </a:xfrm>
        </p:spPr>
        <p:txBody>
          <a:bodyPr/>
          <a:lstStyle>
            <a:lvl1pPr>
              <a:defRPr/>
            </a:lvl1pPr>
          </a:lstStyle>
          <a:p>
            <a:fld id="{D87FF266-6202-4E40-B05E-ED059A111C72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7C0-527A-4A09-8CB2-4378A323696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63E76-8443-4B5E-9862-4CCAFD9D06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720725" y="288925"/>
            <a:ext cx="12960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437" tIns="61718" rIns="123437" bIns="61718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720725" y="1679575"/>
            <a:ext cx="12960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437" tIns="61718" rIns="123437" bIns="61718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20725" y="6673850"/>
            <a:ext cx="3359150" cy="384175"/>
          </a:xfrm>
          <a:prstGeom prst="rect">
            <a:avLst/>
          </a:prstGeom>
        </p:spPr>
        <p:txBody>
          <a:bodyPr vert="horz" lIns="123437" tIns="61718" rIns="123437" bIns="61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CF5FC7-4DEF-4E2B-BF51-20EA38F8C33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921250" y="6673850"/>
            <a:ext cx="4559300" cy="384175"/>
          </a:xfrm>
          <a:prstGeom prst="rect">
            <a:avLst/>
          </a:prstGeom>
        </p:spPr>
        <p:txBody>
          <a:bodyPr vert="horz" lIns="123437" tIns="61718" rIns="123437" bIns="61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321925" y="6673850"/>
            <a:ext cx="3359150" cy="384175"/>
          </a:xfrm>
          <a:prstGeom prst="rect">
            <a:avLst/>
          </a:prstGeom>
        </p:spPr>
        <p:txBody>
          <a:bodyPr vert="horz" wrap="square" lIns="123437" tIns="61718" rIns="123437" bIns="61718" numCol="1" anchor="ctr" anchorCtr="0" compatLnSpc="1"/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CAC125E-3AA2-449D-8A4E-D8532C0A721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randomBar/>
  </p:transition>
  <p:txStyles>
    <p:titleStyle>
      <a:lvl1pPr algn="ctr" defTabSz="1233805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3380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3380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3380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3380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3380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3380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3380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23380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62280" indent="-462280" algn="l" defTabSz="12338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030" indent="-384175" algn="l" defTabSz="12338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1780" indent="-307975" algn="l" defTabSz="12338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9000" indent="-307975" algn="l" defTabSz="12338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6855" indent="-307975" algn="l" defTabSz="12338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l" defTabSz="1234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l" defTabSz="1234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l" defTabSz="1234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l" defTabSz="1234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52828" y="2170450"/>
            <a:ext cx="462819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特雅宋_GBK" panose="02000000000000000000" pitchFamily="2" charset="-122"/>
                <a:ea typeface="方正特雅宋_GBK" panose="02000000000000000000" pitchFamily="2" charset="-122"/>
              </a:rPr>
              <a:t>技术活</a:t>
            </a:r>
          </a:p>
        </p:txBody>
      </p:sp>
      <p:sp>
        <p:nvSpPr>
          <p:cNvPr id="5" name="椭圆 4"/>
          <p:cNvSpPr/>
          <p:nvPr/>
        </p:nvSpPr>
        <p:spPr>
          <a:xfrm>
            <a:off x="1226105" y="1393414"/>
            <a:ext cx="3533614" cy="35336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40264" y="1634987"/>
            <a:ext cx="3105297" cy="3105297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14036" y="2332972"/>
            <a:ext cx="31341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学习</a:t>
            </a:r>
            <a:endParaRPr lang="zh-CN" alt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10"/>
          <p:cNvSpPr/>
          <p:nvPr/>
        </p:nvSpPr>
        <p:spPr>
          <a:xfrm rot="19750320">
            <a:off x="-73113" y="4113203"/>
            <a:ext cx="1761086" cy="667320"/>
          </a:xfrm>
          <a:custGeom>
            <a:avLst/>
            <a:gdLst>
              <a:gd name="connsiteX0" fmla="*/ 0 w 1745415"/>
              <a:gd name="connsiteY0" fmla="*/ 0 h 425404"/>
              <a:gd name="connsiteX1" fmla="*/ 1745415 w 1745415"/>
              <a:gd name="connsiteY1" fmla="*/ 0 h 425404"/>
              <a:gd name="connsiteX2" fmla="*/ 1745415 w 1745415"/>
              <a:gd name="connsiteY2" fmla="*/ 425404 h 425404"/>
              <a:gd name="connsiteX3" fmla="*/ 0 w 1745415"/>
              <a:gd name="connsiteY3" fmla="*/ 425404 h 425404"/>
              <a:gd name="connsiteX4" fmla="*/ 0 w 1745415"/>
              <a:gd name="connsiteY4" fmla="*/ 0 h 425404"/>
              <a:gd name="connsiteX0-1" fmla="*/ 2362 w 1745415"/>
              <a:gd name="connsiteY0-2" fmla="*/ 0 h 550333"/>
              <a:gd name="connsiteX1-3" fmla="*/ 1745415 w 1745415"/>
              <a:gd name="connsiteY1-4" fmla="*/ 124929 h 550333"/>
              <a:gd name="connsiteX2-5" fmla="*/ 1745415 w 1745415"/>
              <a:gd name="connsiteY2-6" fmla="*/ 550333 h 550333"/>
              <a:gd name="connsiteX3-7" fmla="*/ 0 w 1745415"/>
              <a:gd name="connsiteY3-8" fmla="*/ 550333 h 550333"/>
              <a:gd name="connsiteX4-9" fmla="*/ 2362 w 1745415"/>
              <a:gd name="connsiteY4-10" fmla="*/ 0 h 550333"/>
              <a:gd name="connsiteX0-11" fmla="*/ 18033 w 1761086"/>
              <a:gd name="connsiteY0-12" fmla="*/ 0 h 667320"/>
              <a:gd name="connsiteX1-13" fmla="*/ 1761086 w 1761086"/>
              <a:gd name="connsiteY1-14" fmla="*/ 124929 h 667320"/>
              <a:gd name="connsiteX2-15" fmla="*/ 1761086 w 1761086"/>
              <a:gd name="connsiteY2-16" fmla="*/ 550333 h 667320"/>
              <a:gd name="connsiteX3-17" fmla="*/ 0 w 1761086"/>
              <a:gd name="connsiteY3-18" fmla="*/ 667320 h 667320"/>
              <a:gd name="connsiteX4-19" fmla="*/ 18033 w 1761086"/>
              <a:gd name="connsiteY4-20" fmla="*/ 0 h 6673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61086" h="667320">
                <a:moveTo>
                  <a:pt x="18033" y="0"/>
                </a:moveTo>
                <a:lnTo>
                  <a:pt x="1761086" y="124929"/>
                </a:lnTo>
                <a:lnTo>
                  <a:pt x="1761086" y="550333"/>
                </a:lnTo>
                <a:lnTo>
                  <a:pt x="0" y="667320"/>
                </a:lnTo>
                <a:cubicBezTo>
                  <a:pt x="787" y="483876"/>
                  <a:pt x="17246" y="183444"/>
                  <a:pt x="1803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791074" y="2657918"/>
            <a:ext cx="1833762" cy="1027749"/>
            <a:chOff x="4883337" y="2546204"/>
            <a:chExt cx="1833762" cy="1027749"/>
          </a:xfrm>
        </p:grpSpPr>
        <p:sp>
          <p:nvSpPr>
            <p:cNvPr id="3" name="椭圆 2"/>
            <p:cNvSpPr/>
            <p:nvPr/>
          </p:nvSpPr>
          <p:spPr>
            <a:xfrm>
              <a:off x="5707782" y="2546204"/>
              <a:ext cx="1009317" cy="10093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83982" y="2649488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dirty="0">
                  <a:solidFill>
                    <a:srgbClr val="FFFF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门</a:t>
              </a:r>
              <a:endParaRPr lang="zh-CN" altLang="en-US" sz="5400" dirty="0">
                <a:solidFill>
                  <a:srgbClr val="FFFF00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883337" y="2549689"/>
              <a:ext cx="1009317" cy="10093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954700" y="2650623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dirty="0">
                  <a:solidFill>
                    <a:srgbClr val="FFFF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是</a:t>
              </a:r>
              <a:endParaRPr lang="zh-CN" altLang="en-US" sz="5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0" y="293536"/>
            <a:ext cx="14401800" cy="731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5621254"/>
            <a:ext cx="14401800" cy="15796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0945316" y="3240410"/>
            <a:ext cx="748923" cy="787665"/>
            <a:chOff x="10958514" y="3454579"/>
            <a:chExt cx="748923" cy="787665"/>
          </a:xfrm>
        </p:grpSpPr>
        <p:sp>
          <p:nvSpPr>
            <p:cNvPr id="22" name="椭圆 21"/>
            <p:cNvSpPr/>
            <p:nvPr/>
          </p:nvSpPr>
          <p:spPr>
            <a:xfrm>
              <a:off x="10975917" y="3454579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958514" y="3472803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儿</a:t>
              </a:r>
            </a:p>
          </p:txBody>
        </p:sp>
      </p:grpSp>
      <p:pic>
        <p:nvPicPr>
          <p:cNvPr id="39938" name="Picture 2" descr="http://fileimage.inewsweek.cn/fck_upload/20140103/138872447858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00" b="93600" l="19200" r="81000">
                        <a14:foregroundMark x1="48600" y1="13600" x2="48600" y2="13600"/>
                        <a14:foregroundMark x1="41600" y1="15000" x2="41600" y2="15000"/>
                        <a14:foregroundMark x1="64000" y1="15200" x2="64000" y2="15200"/>
                        <a14:foregroundMark x1="35400" y1="9200" x2="35400" y2="9200"/>
                        <a14:foregroundMark x1="52800" y1="10800" x2="52800" y2="10800"/>
                        <a14:foregroundMark x1="73200" y1="13200" x2="73200" y2="13200"/>
                        <a14:foregroundMark x1="70600" y1="14200" x2="70600" y2="14200"/>
                        <a14:foregroundMark x1="67200" y1="14200" x2="67200" y2="14200"/>
                        <a14:foregroundMark x1="51200" y1="70000" x2="51200" y2="70000"/>
                        <a14:foregroundMark x1="49000" y1="71400" x2="49000" y2="71400"/>
                        <a14:foregroundMark x1="60600" y1="87800" x2="60600" y2="87800"/>
                        <a14:foregroundMark x1="55400" y1="87800" x2="55400" y2="87800"/>
                        <a14:foregroundMark x1="51200" y1="87600" x2="51200" y2="87600"/>
                        <a14:foregroundMark x1="48000" y1="89800" x2="48000" y2="89800"/>
                        <a14:foregroundMark x1="54400" y1="88800" x2="54400" y2="88800"/>
                        <a14:foregroundMark x1="64000" y1="88800" x2="64000" y2="88800"/>
                        <a14:foregroundMark x1="62400" y1="80000" x2="62400" y2="80000"/>
                        <a14:foregroundMark x1="62400" y1="78000" x2="62400" y2="78000"/>
                        <a14:foregroundMark x1="73400" y1="70400" x2="73400" y2="70400"/>
                        <a14:foregroundMark x1="69000" y1="57600" x2="69000" y2="57600"/>
                        <a14:foregroundMark x1="70200" y1="50000" x2="70200" y2="50000"/>
                        <a14:foregroundMark x1="61200" y1="56600" x2="61200" y2="56600"/>
                        <a14:foregroundMark x1="75000" y1="62200" x2="75000" y2="62200"/>
                        <a14:foregroundMark x1="75400" y1="49200" x2="75400" y2="49200"/>
                        <a14:foregroundMark x1="64400" y1="21800" x2="64400" y2="21800"/>
                        <a14:foregroundMark x1="62200" y1="17400" x2="62200" y2="17400"/>
                        <a14:foregroundMark x1="58800" y1="16200" x2="58800" y2="16200"/>
                        <a14:foregroundMark x1="69200" y1="19600" x2="69200" y2="19600"/>
                        <a14:foregroundMark x1="71000" y1="24200" x2="71000" y2="24200"/>
                        <a14:foregroundMark x1="72400" y1="28000" x2="72400" y2="28000"/>
                        <a14:foregroundMark x1="66600" y1="27400" x2="66600" y2="27400"/>
                        <a14:foregroundMark x1="63000" y1="26600" x2="63000" y2="26600"/>
                        <a14:foregroundMark x1="66200" y1="23600" x2="66200" y2="23600"/>
                        <a14:foregroundMark x1="69600" y1="23000" x2="69600" y2="23000"/>
                        <a14:foregroundMark x1="74400" y1="17600" x2="74400" y2="17600"/>
                        <a14:foregroundMark x1="34800" y1="12600" x2="34800" y2="12600"/>
                        <a14:foregroundMark x1="33200" y1="17600" x2="33200" y2="17600"/>
                        <a14:foregroundMark x1="70400" y1="70800" x2="70400" y2="70800"/>
                        <a14:foregroundMark x1="72600" y1="73600" x2="72600" y2="73600"/>
                        <a14:foregroundMark x1="58800" y1="85000" x2="58800" y2="85000"/>
                        <a14:foregroundMark x1="75400" y1="77400" x2="75400" y2="77400"/>
                        <a14:foregroundMark x1="76000" y1="81000" x2="76000" y2="81000"/>
                        <a14:foregroundMark x1="68000" y1="80200" x2="68000" y2="80200"/>
                        <a14:foregroundMark x1="74600" y1="86600" x2="74600" y2="86600"/>
                        <a14:foregroundMark x1="78000" y1="88000" x2="78000" y2="88000"/>
                        <a14:foregroundMark x1="78600" y1="89400" x2="78600" y2="89400"/>
                        <a14:foregroundMark x1="77200" y1="41400" x2="77200" y2="41400"/>
                        <a14:foregroundMark x1="76600" y1="37400" x2="76600" y2="37400"/>
                        <a14:foregroundMark x1="76600" y1="31400" x2="76600" y2="31400"/>
                        <a14:foregroundMark x1="76600" y1="30600" x2="76600" y2="30600"/>
                        <a14:foregroundMark x1="78000" y1="16000" x2="78000" y2="16000"/>
                        <a14:foregroundMark x1="78000" y1="12400" x2="78000" y2="12400"/>
                        <a14:foregroundMark x1="76000" y1="11800" x2="76000" y2="11800"/>
                        <a14:foregroundMark x1="72000" y1="12400" x2="72000" y2="12400"/>
                        <a14:foregroundMark x1="44800" y1="18400" x2="44800" y2="18400"/>
                        <a14:foregroundMark x1="43400" y1="17200" x2="43400" y2="17200"/>
                        <a14:foregroundMark x1="64000" y1="11800" x2="64000" y2="11800"/>
                        <a14:foregroundMark x1="67000" y1="10800" x2="67000" y2="10800"/>
                        <a14:foregroundMark x1="73400" y1="11800" x2="73400" y2="11800"/>
                        <a14:foregroundMark x1="31800" y1="91800" x2="31800" y2="91800"/>
                        <a14:foregroundMark x1="36200" y1="91600" x2="36200" y2="91600"/>
                        <a14:foregroundMark x1="44000" y1="91400" x2="44000" y2="91400"/>
                        <a14:foregroundMark x1="57000" y1="90800" x2="57000" y2="90800"/>
                        <a14:foregroundMark x1="70000" y1="90400" x2="70000" y2="90400"/>
                        <a14:foregroundMark x1="74200" y1="90200" x2="74200" y2="90200"/>
                        <a14:foregroundMark x1="77200" y1="90200" x2="77200" y2="90200"/>
                        <a14:foregroundMark x1="60800" y1="90800" x2="60800" y2="90800"/>
                        <a14:foregroundMark x1="49000" y1="91400" x2="49000" y2="91400"/>
                        <a14:foregroundMark x1="53400" y1="91200" x2="53400" y2="91200"/>
                        <a14:foregroundMark x1="78600" y1="11200" x2="78600" y2="11200"/>
                        <a14:foregroundMark x1="78600" y1="11200" x2="78600" y2="11200"/>
                        <a14:foregroundMark x1="78000" y1="11000" x2="78000" y2="11000"/>
                        <a14:foregroundMark x1="76600" y1="10400" x2="76600" y2="10400"/>
                        <a14:foregroundMark x1="33400" y1="8000" x2="33400" y2="8000"/>
                        <a14:foregroundMark x1="31000" y1="8000" x2="31000" y2="8000"/>
                        <a14:foregroundMark x1="23000" y1="8000" x2="23000" y2="8000"/>
                        <a14:foregroundMark x1="21400" y1="8600" x2="21400" y2="8600"/>
                        <a14:foregroundMark x1="56200" y1="9200" x2="56200" y2="9200"/>
                        <a14:foregroundMark x1="49600" y1="9000" x2="49600" y2="9000"/>
                        <a14:foregroundMark x1="54000" y1="9200" x2="54000" y2="9200"/>
                        <a14:foregroundMark x1="66000" y1="9800" x2="66000" y2="9800"/>
                        <a14:foregroundMark x1="69000" y1="10000" x2="69000" y2="10000"/>
                        <a14:foregroundMark x1="74000" y1="10200" x2="74000" y2="10200"/>
                        <a14:foregroundMark x1="61800" y1="9600" x2="61800" y2="9600"/>
                        <a14:foregroundMark x1="46200" y1="8800" x2="46200" y2="8800"/>
                        <a14:foregroundMark x1="41600" y1="8600" x2="41600" y2="8600"/>
                        <a14:foregroundMark x1="39000" y1="8400" x2="39000" y2="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5874" r="17907" b="5159"/>
          <a:stretch>
            <a:fillRect/>
          </a:stretch>
        </p:blipFill>
        <p:spPr bwMode="auto">
          <a:xfrm>
            <a:off x="11953132" y="1879913"/>
            <a:ext cx="2131444" cy="291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9"/>
          <p:cNvSpPr txBox="1"/>
          <p:nvPr/>
        </p:nvSpPr>
        <p:spPr>
          <a:xfrm>
            <a:off x="12025436" y="5995578"/>
            <a:ext cx="2750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Scott Young </a:t>
            </a: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著</a:t>
            </a:r>
            <a:endParaRPr lang="en-US" altLang="zh-CN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程冕 译</a:t>
            </a:r>
            <a:endParaRPr lang="en-US" altLang="zh-CN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机械工业出版社</a:t>
            </a:r>
            <a:endParaRPr lang="en-US" altLang="zh-CN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87932" y="309676"/>
            <a:ext cx="5688632" cy="720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2007320" y="144066"/>
            <a:ext cx="1051220" cy="1051220"/>
            <a:chOff x="2494012" y="356113"/>
            <a:chExt cx="1051220" cy="1051220"/>
          </a:xfrm>
        </p:grpSpPr>
        <p:sp>
          <p:nvSpPr>
            <p:cNvPr id="29" name="椭圆 28"/>
            <p:cNvSpPr/>
            <p:nvPr/>
          </p:nvSpPr>
          <p:spPr>
            <a:xfrm>
              <a:off x="2494012" y="356113"/>
              <a:ext cx="1051220" cy="1051220"/>
            </a:xfrm>
            <a:prstGeom prst="ellipse">
              <a:avLst/>
            </a:prstGeom>
            <a:solidFill>
              <a:srgbClr val="26262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2645160" y="497002"/>
              <a:ext cx="74892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400" dirty="0">
                  <a:ln w="0"/>
                  <a:solidFill>
                    <a:srgbClr val="FFFF00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贰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3095597" y="284954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号作品</a:t>
            </a:r>
          </a:p>
        </p:txBody>
      </p:sp>
      <p:sp>
        <p:nvSpPr>
          <p:cNvPr id="32" name="矩形 31"/>
          <p:cNvSpPr/>
          <p:nvPr/>
        </p:nvSpPr>
        <p:spPr>
          <a:xfrm>
            <a:off x="158999" y="318116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故事书</a:t>
            </a:r>
          </a:p>
        </p:txBody>
      </p:sp>
      <p:sp>
        <p:nvSpPr>
          <p:cNvPr id="25" name="矩形 24"/>
          <p:cNvSpPr/>
          <p:nvPr/>
        </p:nvSpPr>
        <p:spPr>
          <a:xfrm>
            <a:off x="5097736" y="4002159"/>
            <a:ext cx="6304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——</a:t>
            </a:r>
            <a:r>
              <a:rPr lang="en-US" altLang="zh-CN" sz="2400" b="1" dirty="0">
                <a:solidFill>
                  <a:srgbClr val="FFFF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1</a:t>
            </a:r>
            <a:r>
              <a:rPr lang="zh-CN" altLang="en-US" sz="2400" b="1" dirty="0">
                <a:solidFill>
                  <a:srgbClr val="FFFF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年</a:t>
            </a:r>
            <a:r>
              <a:rPr lang="zh-CN" altLang="en-US" sz="2400" dirty="0">
                <a:solidFill>
                  <a:srgbClr val="FFFF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完成</a:t>
            </a:r>
            <a:r>
              <a:rPr lang="en-US" altLang="zh-CN" sz="24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MIT</a:t>
            </a:r>
            <a:r>
              <a:rPr lang="en-US" altLang="zh-CN" sz="2400" b="1" dirty="0">
                <a:solidFill>
                  <a:srgbClr val="FFFF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4</a:t>
            </a:r>
            <a:r>
              <a:rPr lang="zh-CN" altLang="en-US" sz="2400" b="1" dirty="0">
                <a:solidFill>
                  <a:srgbClr val="FFFF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年</a:t>
            </a:r>
            <a:r>
              <a:rPr lang="en-US" altLang="zh-CN" sz="2400" b="1" dirty="0">
                <a:solidFill>
                  <a:srgbClr val="FFFF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33</a:t>
            </a:r>
            <a:r>
              <a:rPr lang="zh-CN" altLang="en-US" sz="2400" b="1" dirty="0">
                <a:solidFill>
                  <a:srgbClr val="FFFF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门</a:t>
            </a:r>
            <a:r>
              <a:rPr lang="zh-CN" altLang="en-US" sz="2400" dirty="0">
                <a:solidFill>
                  <a:srgbClr val="FFFF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课程的整体性学习法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1852" y="6002678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《</a:t>
            </a:r>
            <a:r>
              <a:rPr lang="zh-CN" altLang="en-US" sz="44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如何高效学习</a:t>
            </a:r>
            <a:r>
              <a:rPr lang="en-US" altLang="zh-CN" sz="44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》</a:t>
            </a:r>
            <a:r>
              <a:rPr lang="zh-CN" altLang="en-US" sz="44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读书笔记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32948" y="618024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r>
              <a:rPr lang="zh-CN" altLang="en-US" dirty="0"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制作：顾嘉</a:t>
            </a:r>
            <a:endParaRPr lang="zh-CN" altLang="en-US" sz="1800" dirty="0"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20180" y="129619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信息结构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1.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整体性学习策略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04156" y="1942525"/>
            <a:ext cx="2520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152228" y="1942525"/>
            <a:ext cx="0" cy="46822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单圆角矩形 18"/>
          <p:cNvSpPr/>
          <p:nvPr/>
        </p:nvSpPr>
        <p:spPr>
          <a:xfrm>
            <a:off x="1171278" y="2448322"/>
            <a:ext cx="1836000" cy="540000"/>
          </a:xfrm>
          <a:prstGeom prst="round1Rect">
            <a:avLst>
              <a:gd name="adj" fmla="val 272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单圆角矩形 39"/>
          <p:cNvSpPr/>
          <p:nvPr/>
        </p:nvSpPr>
        <p:spPr>
          <a:xfrm>
            <a:off x="1171278" y="5832698"/>
            <a:ext cx="1836000" cy="540000"/>
          </a:xfrm>
          <a:prstGeom prst="round1Rect">
            <a:avLst>
              <a:gd name="adj" fmla="val 272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单圆角矩形 40"/>
          <p:cNvSpPr/>
          <p:nvPr/>
        </p:nvSpPr>
        <p:spPr>
          <a:xfrm>
            <a:off x="1171278" y="4986604"/>
            <a:ext cx="1836000" cy="540000"/>
          </a:xfrm>
          <a:prstGeom prst="round1Rect">
            <a:avLst>
              <a:gd name="adj" fmla="val 272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单圆角矩形 41"/>
          <p:cNvSpPr/>
          <p:nvPr/>
        </p:nvSpPr>
        <p:spPr>
          <a:xfrm>
            <a:off x="1171278" y="4140510"/>
            <a:ext cx="1836000" cy="540000"/>
          </a:xfrm>
          <a:prstGeom prst="round1Rect">
            <a:avLst>
              <a:gd name="adj" fmla="val 272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单圆角矩形 58"/>
          <p:cNvSpPr/>
          <p:nvPr/>
        </p:nvSpPr>
        <p:spPr>
          <a:xfrm>
            <a:off x="1171278" y="3294416"/>
            <a:ext cx="1836000" cy="540000"/>
          </a:xfrm>
          <a:prstGeom prst="round1Rect">
            <a:avLst>
              <a:gd name="adj" fmla="val 272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319391" y="249921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随意信息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319391" y="33325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观点信息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319391" y="41659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过程信息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319391" y="499932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具体信息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319391" y="583269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抽象信息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14424" y="2608648"/>
            <a:ext cx="5827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联想法、挂钩法、压缩法，有些需要反复机械记忆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214424" y="3422355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速度技巧很重要，图表法有助于提取关键思想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57555" y="1557804"/>
            <a:ext cx="30439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 Black" panose="020B0A04020102020204" pitchFamily="34" charset="0"/>
              </a:rPr>
              <a:t>What is…</a:t>
            </a:r>
          </a:p>
        </p:txBody>
      </p:sp>
      <p:sp>
        <p:nvSpPr>
          <p:cNvPr id="65" name="矩形 64"/>
          <p:cNvSpPr/>
          <p:nvPr/>
        </p:nvSpPr>
        <p:spPr>
          <a:xfrm>
            <a:off x="8214424" y="1557803"/>
            <a:ext cx="29204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 Black" panose="020B0A04020102020204" pitchFamily="34" charset="0"/>
              </a:rPr>
              <a:t>How to…</a:t>
            </a:r>
          </a:p>
        </p:txBody>
      </p:sp>
      <p:sp>
        <p:nvSpPr>
          <p:cNvPr id="23" name="矩形 22"/>
          <p:cNvSpPr/>
          <p:nvPr/>
        </p:nvSpPr>
        <p:spPr>
          <a:xfrm>
            <a:off x="3857555" y="2608648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一系列缺少逻辑分类的知识点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857555" y="343214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存在争论的信息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857555" y="4255646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讲述一系列动作、操作的信息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214424" y="4236062"/>
            <a:ext cx="5570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内在法、比喻法、图表法、模型纠错，不断练习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857555" y="5079145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可以观察到、听到、触到的信息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857555" y="5902643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缺少与感官直接联系的信息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214424" y="5049769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内在法、比喻法、模型纠错等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214424" y="5863475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内化法、比喻法、字不如表、表不如图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20180" y="1296194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学习的目标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1.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整体性学习策略</a:t>
            </a:r>
          </a:p>
        </p:txBody>
      </p:sp>
      <p:pic>
        <p:nvPicPr>
          <p:cNvPr id="29" name="Picture 2" descr="靶子图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068" y="1296193"/>
            <a:ext cx="5256584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92188" y="3024386"/>
            <a:ext cx="7200900" cy="1384995"/>
          </a:xfrm>
          <a:prstGeom prst="rect">
            <a:avLst/>
          </a:prstGeom>
          <a:solidFill>
            <a:srgbClr val="262626"/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不仅仅</a:t>
            </a:r>
            <a:r>
              <a:rPr lang="zh-CN" altLang="en-US" sz="28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是通过考试，得到好分数。</a:t>
            </a:r>
            <a:endParaRPr lang="en-US" altLang="zh-CN" sz="2800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要了解为什么学？对生活、人生有什么用处？</a:t>
            </a:r>
            <a:endParaRPr lang="en-US" altLang="zh-CN" sz="2800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1057275" y="2671763"/>
            <a:ext cx="1214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整体性学习技术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3084" y="4066406"/>
            <a:ext cx="4803800" cy="29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获取知识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联系观点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随意信息的处理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知识的延伸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57275" y="4029075"/>
            <a:ext cx="1214437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023" y="95841"/>
            <a:ext cx="4803777" cy="150223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5318" y="568373"/>
            <a:ext cx="1897766" cy="1964896"/>
            <a:chOff x="355318" y="568373"/>
            <a:chExt cx="1368152" cy="1416548"/>
          </a:xfrm>
        </p:grpSpPr>
        <p:sp>
          <p:nvSpPr>
            <p:cNvPr id="10" name="椭圆 9"/>
            <p:cNvSpPr/>
            <p:nvPr/>
          </p:nvSpPr>
          <p:spPr>
            <a:xfrm>
              <a:off x="355318" y="616769"/>
              <a:ext cx="1368152" cy="13681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51179" y="568373"/>
              <a:ext cx="1196328" cy="13424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haroni" panose="02010803020104030203" pitchFamily="2" charset="-79"/>
                </a:rPr>
                <a:t>贰</a:t>
              </a:r>
            </a:p>
          </p:txBody>
        </p:sp>
      </p:grp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整体性学习技术一览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</a:t>
            </a:r>
          </a:p>
        </p:txBody>
      </p:sp>
      <p:pic>
        <p:nvPicPr>
          <p:cNvPr id="13" name="Picture 2" descr="花式溜冰PNG图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50" y="252033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冰球PNG图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00" y="252033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滑冰PNG图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550" y="252033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冬季两项PNG图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00" y="252033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1115914" y="4400333"/>
            <a:ext cx="1782794" cy="523220"/>
            <a:chOff x="1115914" y="4327181"/>
            <a:chExt cx="1782794" cy="523220"/>
          </a:xfrm>
        </p:grpSpPr>
        <p:sp>
          <p:nvSpPr>
            <p:cNvPr id="17" name="矩形 16"/>
            <p:cNvSpPr/>
            <p:nvPr/>
          </p:nvSpPr>
          <p:spPr>
            <a:xfrm>
              <a:off x="1277751" y="432718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获取知识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115914" y="4327181"/>
              <a:ext cx="0" cy="504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205948" y="4327181"/>
              <a:ext cx="0" cy="504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4350111" y="4400333"/>
            <a:ext cx="1782794" cy="523220"/>
            <a:chOff x="4336498" y="4327181"/>
            <a:chExt cx="1782794" cy="523220"/>
          </a:xfrm>
        </p:grpSpPr>
        <p:sp>
          <p:nvSpPr>
            <p:cNvPr id="32" name="矩形 31"/>
            <p:cNvSpPr/>
            <p:nvPr/>
          </p:nvSpPr>
          <p:spPr>
            <a:xfrm>
              <a:off x="4498335" y="432718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联系观点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336498" y="4327181"/>
              <a:ext cx="0" cy="504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426532" y="4327181"/>
              <a:ext cx="0" cy="504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7584308" y="4400333"/>
            <a:ext cx="2500939" cy="523220"/>
            <a:chOff x="7557082" y="4327181"/>
            <a:chExt cx="2500939" cy="523220"/>
          </a:xfrm>
        </p:grpSpPr>
        <p:sp>
          <p:nvSpPr>
            <p:cNvPr id="35" name="矩形 34"/>
            <p:cNvSpPr/>
            <p:nvPr/>
          </p:nvSpPr>
          <p:spPr>
            <a:xfrm>
              <a:off x="7718919" y="4327181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随意信息处理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557082" y="4327181"/>
              <a:ext cx="0" cy="504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647116" y="4327181"/>
              <a:ext cx="0" cy="504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0818506" y="4400333"/>
            <a:ext cx="1782794" cy="523220"/>
            <a:chOff x="10818506" y="4327181"/>
            <a:chExt cx="1782794" cy="523220"/>
          </a:xfrm>
        </p:grpSpPr>
        <p:sp>
          <p:nvSpPr>
            <p:cNvPr id="38" name="矩形 37"/>
            <p:cNvSpPr/>
            <p:nvPr/>
          </p:nvSpPr>
          <p:spPr>
            <a:xfrm>
              <a:off x="10980343" y="432718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知识扩展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0818506" y="4327181"/>
              <a:ext cx="0" cy="504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0908540" y="4327181"/>
              <a:ext cx="0" cy="504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1061050" y="5200458"/>
            <a:ext cx="19633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快速阅读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笔记流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320003" y="5200458"/>
            <a:ext cx="19633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比喻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内在化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图表法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578956" y="5200458"/>
            <a:ext cx="19633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联想法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挂钩法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信息压缩技术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837910" y="5200458"/>
            <a:ext cx="3131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实际应用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模型纠错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以项目为基础的学习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2.1.1  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快速阅读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5183" t="2561" r="40008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blurRad="292100" dist="127000" dir="5400000" sx="103000" sy="103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1333626" y="3413515"/>
            <a:ext cx="3289935" cy="2101535"/>
            <a:chOff x="1333626" y="3413515"/>
            <a:chExt cx="3289935" cy="2101535"/>
          </a:xfrm>
        </p:grpSpPr>
        <p:sp>
          <p:nvSpPr>
            <p:cNvPr id="2" name="矩形 1"/>
            <p:cNvSpPr/>
            <p:nvPr/>
          </p:nvSpPr>
          <p:spPr>
            <a:xfrm>
              <a:off x="1333626" y="3413515"/>
              <a:ext cx="180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指读法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479147" y="4037722"/>
              <a:ext cx="314441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使用手指让眼睛停留在你要阅读的地方，提高阅读速度。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88583" y="3413515"/>
            <a:ext cx="3286400" cy="2563199"/>
            <a:chOff x="5147819" y="3413515"/>
            <a:chExt cx="3286400" cy="2563199"/>
          </a:xfrm>
        </p:grpSpPr>
        <p:sp>
          <p:nvSpPr>
            <p:cNvPr id="4" name="矩形 3"/>
            <p:cNvSpPr/>
            <p:nvPr/>
          </p:nvSpPr>
          <p:spPr>
            <a:xfrm>
              <a:off x="5147819" y="3413515"/>
              <a:ext cx="24151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练习阅读法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5289805" y="4037722"/>
              <a:ext cx="314441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分钟为周期进行速读练习，记录正确和错误的观点数，训练自己的阅读速度。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440004" y="3413515"/>
            <a:ext cx="3278162" cy="2563199"/>
            <a:chOff x="9440004" y="3413515"/>
            <a:chExt cx="3278162" cy="2563199"/>
          </a:xfrm>
        </p:grpSpPr>
        <p:sp>
          <p:nvSpPr>
            <p:cNvPr id="7" name="矩形 6"/>
            <p:cNvSpPr/>
            <p:nvPr/>
          </p:nvSpPr>
          <p:spPr>
            <a:xfrm>
              <a:off x="9440004" y="3413515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积极阅读法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9573752" y="4037722"/>
              <a:ext cx="314441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阅读时不断提醒自己记住主要观点是什么，我怎样记住，怎样拓展应用，促使深入理解。</a:t>
              </a:r>
            </a:p>
          </p:txBody>
        </p:sp>
      </p:grpSp>
      <p:pic>
        <p:nvPicPr>
          <p:cNvPr id="3074" name="Picture 2" descr="anydo图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20980" y="1538068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不可一味图快，要不断实践各种方法，处理好阅读速度和理解质量的关系。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2.1.2  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笔记流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5183" t="2561" r="40008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blurRad="292100" dist="127000" dir="5400000" sx="103000" sy="103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anydo图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2544794" y="3179758"/>
            <a:ext cx="2880320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先写下主要观点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用短词代替整句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用箭头呈现联系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20980" y="1538068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要全神贯注“一次学会”，不要忙着做细致漂亮的笔记。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4977764" y="754633"/>
            <a:ext cx="4952542" cy="5835650"/>
            <a:chOff x="3591383" y="620713"/>
            <a:chExt cx="4952542" cy="5835650"/>
          </a:xfrm>
        </p:grpSpPr>
        <p:sp>
          <p:nvSpPr>
            <p:cNvPr id="45" name="圆角矩形 44"/>
            <p:cNvSpPr/>
            <p:nvPr/>
          </p:nvSpPr>
          <p:spPr>
            <a:xfrm>
              <a:off x="3648075" y="620713"/>
              <a:ext cx="4895850" cy="5835650"/>
            </a:xfrm>
            <a:prstGeom prst="roundRect">
              <a:avLst>
                <a:gd name="adj" fmla="val 1786"/>
              </a:avLst>
            </a:prstGeom>
            <a:solidFill>
              <a:srgbClr val="DAE1E9"/>
            </a:solidFill>
            <a:ln>
              <a:solidFill>
                <a:srgbClr val="AEBCCE"/>
              </a:solidFill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3801836" y="780143"/>
              <a:ext cx="4597200" cy="5508000"/>
            </a:xfrm>
            <a:prstGeom prst="roundRect">
              <a:avLst>
                <a:gd name="adj" fmla="val 178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" name="文本框 49"/>
            <p:cNvSpPr txBox="1">
              <a:spLocks noChangeArrowheads="1"/>
            </p:cNvSpPr>
            <p:nvPr/>
          </p:nvSpPr>
          <p:spPr bwMode="auto">
            <a:xfrm>
              <a:off x="4979392" y="888712"/>
              <a:ext cx="22332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dirty="0"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笔记流示例</a:t>
              </a:r>
              <a:endParaRPr lang="en-US" altLang="zh-CN" sz="3200" dirty="0"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3950048" y="4559300"/>
              <a:ext cx="432048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3950048" y="1499174"/>
              <a:ext cx="1533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E93D2B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课堂时记录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950048" y="4644788"/>
              <a:ext cx="20019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2C7472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课后补充、评注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717337" y="2139057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消费者</a:t>
              </a:r>
            </a:p>
          </p:txBody>
        </p:sp>
        <p:pic>
          <p:nvPicPr>
            <p:cNvPr id="55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50586">
              <a:off x="6519867" y="2461637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文本框 55"/>
            <p:cNvSpPr txBox="1"/>
            <p:nvPr/>
          </p:nvSpPr>
          <p:spPr>
            <a:xfrm>
              <a:off x="6456040" y="2872085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需求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678240" y="3542614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产品</a:t>
              </a:r>
            </a:p>
          </p:txBody>
        </p:sp>
        <p:pic>
          <p:nvPicPr>
            <p:cNvPr id="58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67967">
              <a:off x="6513976" y="3363262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文本框 58"/>
            <p:cNvSpPr txBox="1"/>
            <p:nvPr/>
          </p:nvSpPr>
          <p:spPr>
            <a:xfrm>
              <a:off x="4889640" y="2839392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营销</a:t>
              </a:r>
            </a:p>
          </p:txBody>
        </p:sp>
        <p:pic>
          <p:nvPicPr>
            <p:cNvPr id="60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07833" flipH="1" flipV="1">
              <a:off x="5148872" y="2422683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77469" flipH="1" flipV="1">
              <a:off x="5227118" y="3389054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4515885" y="3144272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文本框 62"/>
            <p:cNvSpPr txBox="1"/>
            <p:nvPr/>
          </p:nvSpPr>
          <p:spPr>
            <a:xfrm>
              <a:off x="3970322" y="5049550"/>
              <a:ext cx="44854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latin typeface="方正硬笔楷书简体" panose="03000509000000000000" pitchFamily="65" charset="-122"/>
                  <a:ea typeface="方正硬笔楷书简体" panose="03000509000000000000" pitchFamily="65" charset="-122"/>
                </a:defRPr>
              </a:lvl1pPr>
            </a:lstStyle>
            <a:p>
              <a:r>
                <a:rPr lang="en-US" altLang="zh-CN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STP</a:t>
              </a:r>
              <a:r>
                <a:rPr lang="zh-CN" altLang="en-US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：在现代市场营销理论中</a:t>
              </a:r>
              <a:r>
                <a:rPr lang="en-US" altLang="zh-CN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……</a:t>
              </a:r>
              <a:r>
                <a:rPr lang="zh-CN" altLang="en-US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被称为</a:t>
              </a:r>
              <a:r>
                <a:rPr lang="en-US" altLang="zh-CN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STP</a:t>
              </a:r>
              <a:r>
                <a:rPr lang="zh-CN" altLang="en-US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营销。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970322" y="5438150"/>
              <a:ext cx="4403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latin typeface="方正硬笔楷书简体" panose="03000509000000000000" pitchFamily="65" charset="-122"/>
                  <a:ea typeface="方正硬笔楷书简体" panose="03000509000000000000" pitchFamily="65" charset="-122"/>
                </a:defRPr>
              </a:lvl1pPr>
            </a:lstStyle>
            <a:p>
              <a:r>
                <a:rPr lang="en-US" altLang="zh-CN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4P</a:t>
              </a:r>
              <a:r>
                <a:rPr lang="zh-CN" altLang="en-US" sz="16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：</a:t>
              </a:r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在现代市场营销理论中</a:t>
              </a:r>
              <a:r>
                <a:rPr lang="en-US" altLang="zh-CN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……</a:t>
              </a:r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被称为</a:t>
              </a:r>
              <a:r>
                <a:rPr lang="en-US" altLang="zh-CN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4P</a:t>
              </a:r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营销。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136052" y="2262168"/>
              <a:ext cx="12667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如何得知</a:t>
              </a:r>
            </a:p>
          </p:txBody>
        </p:sp>
        <p:pic>
          <p:nvPicPr>
            <p:cNvPr id="66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29768" flipH="1">
              <a:off x="7244995" y="2619054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30621" flipH="1">
              <a:off x="6050682" y="3941990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文本框 67"/>
            <p:cNvSpPr txBox="1"/>
            <p:nvPr/>
          </p:nvSpPr>
          <p:spPr>
            <a:xfrm>
              <a:off x="6479542" y="4112512"/>
              <a:ext cx="1488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产品线</a:t>
              </a:r>
            </a:p>
          </p:txBody>
        </p:sp>
        <p:pic>
          <p:nvPicPr>
            <p:cNvPr id="69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8020">
              <a:off x="7649453" y="2640979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文本框 69"/>
            <p:cNvSpPr txBox="1"/>
            <p:nvPr/>
          </p:nvSpPr>
          <p:spPr>
            <a:xfrm>
              <a:off x="7376828" y="3092448"/>
              <a:ext cx="961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市场调研</a:t>
              </a:r>
              <a:endParaRPr lang="en-US" altLang="zh-CN" sz="1400" dirty="0"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  <a:p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竞争分析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591383" y="2000906"/>
              <a:ext cx="16442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营销管理</a:t>
              </a:r>
              <a:endParaRPr lang="en-US" altLang="zh-CN" sz="1400" dirty="0"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  <a:p>
              <a:pPr algn="ctr"/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定位</a:t>
              </a:r>
              <a:endParaRPr lang="en-US" altLang="zh-CN" sz="1400" dirty="0"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  <a:p>
              <a:pPr algn="ctr"/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营销革命</a:t>
              </a:r>
              <a:endParaRPr lang="en-US" altLang="zh-CN" sz="1400" dirty="0"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  <a:p>
              <a:endParaRPr lang="zh-CN" altLang="en-US" sz="1400" dirty="0"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970322" y="5857527"/>
              <a:ext cx="4341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latin typeface="方正硬笔楷书简体" panose="03000509000000000000" pitchFamily="65" charset="-122"/>
                  <a:ea typeface="方正硬笔楷书简体" panose="03000509000000000000" pitchFamily="65" charset="-122"/>
                </a:defRPr>
              </a:lvl1pPr>
            </a:lstStyle>
            <a:p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产品线</a:t>
              </a:r>
              <a:r>
                <a:rPr lang="en-US" altLang="zh-CN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:</a:t>
              </a:r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在现代市场营销理论中</a:t>
              </a:r>
              <a:r>
                <a:rPr lang="en-US" altLang="zh-CN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……</a:t>
              </a:r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被称为产品线。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4254485" y="3614834"/>
              <a:ext cx="8170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战略</a:t>
              </a:r>
              <a:r>
                <a:rPr lang="en-US" altLang="zh-CN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STP</a:t>
              </a:r>
            </a:p>
            <a:p>
              <a:pPr algn="ctr"/>
              <a:r>
                <a:rPr lang="zh-CN" altLang="en-US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战术</a:t>
              </a:r>
              <a:r>
                <a:rPr lang="en-US" altLang="zh-CN" sz="1400" dirty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4P</a:t>
              </a:r>
              <a:endParaRPr lang="zh-CN" altLang="en-US" sz="1400" dirty="0"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80" y="2448322"/>
            <a:ext cx="4073364" cy="478926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873733" y="4993016"/>
            <a:ext cx="70472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记笔记是为了更好地理解所学内容，如果忘记了这个目的，笔记记得再漂亮，思维导图画得再标准、好看，也是本末倒置。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2.2.1  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比喻法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5183" t="2561" r="40008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blurRad="292100" dist="127000" dir="5400000" sx="103000" sy="103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anydo图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268060" y="3179758"/>
            <a:ext cx="12085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无论视觉、听觉、触觉还是原理、目的、过程，都可以拿来比喻。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20980" y="1538068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比喻法是建立模型的方法。只要有一点相似，就可以拿来比喻。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76206" y="4210992"/>
            <a:ext cx="2036074" cy="2088232"/>
            <a:chOff x="1376206" y="4244548"/>
            <a:chExt cx="2036074" cy="2088232"/>
          </a:xfrm>
        </p:grpSpPr>
        <p:sp>
          <p:nvSpPr>
            <p:cNvPr id="2" name="泪滴形 1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556896" y="4835536"/>
              <a:ext cx="18275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确定要深入理解和记忆的信息。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16545" y="4210992"/>
            <a:ext cx="2036074" cy="2088232"/>
            <a:chOff x="1376206" y="4244548"/>
            <a:chExt cx="2036074" cy="2088232"/>
          </a:xfrm>
        </p:grpSpPr>
        <p:sp>
          <p:nvSpPr>
            <p:cNvPr id="46" name="泪滴形 45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556896" y="4835536"/>
              <a:ext cx="18275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在个人经验中寻找与对象部分相似的东西。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056884" y="4210992"/>
            <a:ext cx="2036074" cy="2088232"/>
            <a:chOff x="1376206" y="4244548"/>
            <a:chExt cx="2036074" cy="2088232"/>
          </a:xfrm>
        </p:grpSpPr>
        <p:sp>
          <p:nvSpPr>
            <p:cNvPr id="74" name="泪滴形 73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556896" y="4835536"/>
              <a:ext cx="182757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检查比喻不恰当的地方。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121411" y="4240945"/>
            <a:ext cx="41158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要有寻找比喻的欲望。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关注最先出现的念头。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优化和测试你的比喻。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2.2.2  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内在化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5183" t="2561" r="40008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blurRad="292100" dist="127000" dir="5400000" sx="103000" sy="103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anydo图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268060" y="3179758"/>
            <a:ext cx="12693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重要的是不断优化、抛弃图中不合适的部分，最后一定能得到栩栩如生、印象深刻的图像。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20980" y="1538068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调动更多的感知与知识联系在一起，甚至与情感相连，得到的关联一定更强。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76206" y="4210992"/>
            <a:ext cx="1631985" cy="1673791"/>
            <a:chOff x="1376206" y="4244548"/>
            <a:chExt cx="2036074" cy="2088232"/>
          </a:xfrm>
        </p:grpSpPr>
        <p:sp>
          <p:nvSpPr>
            <p:cNvPr id="2" name="泪滴形 1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556896" y="4835537"/>
              <a:ext cx="1827579" cy="88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明确要内在化的概念。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496372" y="4210992"/>
            <a:ext cx="1631985" cy="1673791"/>
            <a:chOff x="1376206" y="4244548"/>
            <a:chExt cx="2036074" cy="2088232"/>
          </a:xfrm>
        </p:grpSpPr>
        <p:sp>
          <p:nvSpPr>
            <p:cNvPr id="46" name="泪滴形 45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556896" y="4835537"/>
              <a:ext cx="1827579" cy="88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从建立脑海的图像开始。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16538" y="4210992"/>
            <a:ext cx="1631985" cy="1673791"/>
            <a:chOff x="1376206" y="4244548"/>
            <a:chExt cx="2036074" cy="2088232"/>
          </a:xfrm>
        </p:grpSpPr>
        <p:sp>
          <p:nvSpPr>
            <p:cNvPr id="74" name="泪滴形 73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556896" y="4835537"/>
              <a:ext cx="1827579" cy="88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判断图像静态还是动态。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36704" y="4230915"/>
            <a:ext cx="1631985" cy="1673791"/>
            <a:chOff x="1376206" y="4244548"/>
            <a:chExt cx="2036074" cy="2088232"/>
          </a:xfrm>
        </p:grpSpPr>
        <p:sp>
          <p:nvSpPr>
            <p:cNvPr id="21" name="泪滴形 20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556896" y="4835537"/>
              <a:ext cx="1827579" cy="88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开始加上其他感官。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856870" y="4230915"/>
            <a:ext cx="1631985" cy="1673791"/>
            <a:chOff x="1376206" y="4244548"/>
            <a:chExt cx="2036074" cy="2088232"/>
          </a:xfrm>
        </p:grpSpPr>
        <p:sp>
          <p:nvSpPr>
            <p:cNvPr id="24" name="泪滴形 23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556896" y="4835537"/>
              <a:ext cx="1827579" cy="88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加入更多感觉和情感。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977035" y="4210991"/>
            <a:ext cx="1631985" cy="1673791"/>
            <a:chOff x="1376206" y="4244548"/>
            <a:chExt cx="2036074" cy="2088232"/>
          </a:xfrm>
        </p:grpSpPr>
        <p:sp>
          <p:nvSpPr>
            <p:cNvPr id="27" name="泪滴形 26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556896" y="4835537"/>
              <a:ext cx="1827579" cy="1267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不断重复和优化，直到一触即发。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2.2.3  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图表法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5183" t="2561" r="40008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blurRad="292100" dist="127000" dir="5400000" sx="103000" sy="103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anydo图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20980" y="1538068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图标的缺点是它花费的时间要比比喻法和内在化更长。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333626" y="3413515"/>
            <a:ext cx="3289935" cy="2563199"/>
            <a:chOff x="1333626" y="3413515"/>
            <a:chExt cx="3289935" cy="2563199"/>
          </a:xfrm>
        </p:grpSpPr>
        <p:sp>
          <p:nvSpPr>
            <p:cNvPr id="30" name="矩形 29"/>
            <p:cNvSpPr/>
            <p:nvPr/>
          </p:nvSpPr>
          <p:spPr>
            <a:xfrm>
              <a:off x="1333626" y="3413515"/>
              <a:ext cx="180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流程图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479147" y="4037722"/>
              <a:ext cx="314441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从一个简单元素开始，然后在这个成分及与之相联系的不同知识之间画出联系箭头。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388583" y="3413515"/>
            <a:ext cx="3286400" cy="2101535"/>
            <a:chOff x="5147819" y="3413515"/>
            <a:chExt cx="3286400" cy="2101535"/>
          </a:xfrm>
        </p:grpSpPr>
        <p:sp>
          <p:nvSpPr>
            <p:cNvPr id="33" name="矩形 32"/>
            <p:cNvSpPr/>
            <p:nvPr/>
          </p:nvSpPr>
          <p:spPr>
            <a:xfrm>
              <a:off x="5147819" y="3413515"/>
              <a:ext cx="24151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概念图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5289805" y="4037722"/>
              <a:ext cx="314441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从最重要的观点出发，不断发出分支细化知识及分解观点。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440004" y="3413515"/>
            <a:ext cx="3278162" cy="2101535"/>
            <a:chOff x="9440004" y="3413515"/>
            <a:chExt cx="3278162" cy="2101535"/>
          </a:xfrm>
        </p:grpSpPr>
        <p:sp>
          <p:nvSpPr>
            <p:cNvPr id="36" name="矩形 35"/>
            <p:cNvSpPr/>
            <p:nvPr/>
          </p:nvSpPr>
          <p:spPr>
            <a:xfrm>
              <a:off x="9440004" y="3413515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图像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9573752" y="4037722"/>
              <a:ext cx="314441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用粗糙简单的涂鸦代替文字，包括观点之间的联系，图像更生动，容易记住。</a:t>
              </a:r>
            </a:p>
          </p:txBody>
        </p:sp>
      </p:grp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2.3.1  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联想法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5183" t="2561" r="40008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blurRad="292100" dist="127000" dir="5400000" sx="103000" sy="103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anydo图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20980" y="1538068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联想法与机械记忆关系更大，相对而言，比喻法、内在化和图表法更值得推荐。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76206" y="4210992"/>
            <a:ext cx="1631985" cy="1673791"/>
            <a:chOff x="1376206" y="4244548"/>
            <a:chExt cx="2036074" cy="2088232"/>
          </a:xfrm>
        </p:grpSpPr>
        <p:sp>
          <p:nvSpPr>
            <p:cNvPr id="28" name="泪滴形 27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556896" y="4835537"/>
              <a:ext cx="1827579" cy="499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创造顺序。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496372" y="4210992"/>
            <a:ext cx="1631985" cy="1673791"/>
            <a:chOff x="1376206" y="4244548"/>
            <a:chExt cx="2036074" cy="2088232"/>
          </a:xfrm>
        </p:grpSpPr>
        <p:sp>
          <p:nvSpPr>
            <p:cNvPr id="40" name="泪滴形 39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556896" y="4835537"/>
              <a:ext cx="1827579" cy="1267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给清单中每一项设一个符号。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16538" y="4210992"/>
            <a:ext cx="1631985" cy="1673791"/>
            <a:chOff x="1376206" y="4244548"/>
            <a:chExt cx="2036074" cy="2088232"/>
          </a:xfrm>
        </p:grpSpPr>
        <p:sp>
          <p:nvSpPr>
            <p:cNvPr id="44" name="泪滴形 43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1556896" y="4835537"/>
              <a:ext cx="1827579" cy="88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创建属于自己的联想。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268060" y="3179758"/>
            <a:ext cx="1269363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想象要大胆一点，图像越是夸张、奇特，联想的效果就越好。</a:t>
            </a:r>
          </a:p>
        </p:txBody>
      </p:sp>
      <p:sp>
        <p:nvSpPr>
          <p:cNvPr id="47" name="矩形 46"/>
          <p:cNvSpPr/>
          <p:nvPr/>
        </p:nvSpPr>
        <p:spPr>
          <a:xfrm>
            <a:off x="10631013" y="3286302"/>
            <a:ext cx="26185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符号重复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断裂联系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难以辨认的符号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触发物丢失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5621254"/>
            <a:ext cx="14401800" cy="15796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1463590" y="522048"/>
            <a:ext cx="6385382" cy="2067374"/>
            <a:chOff x="1463590" y="522048"/>
            <a:chExt cx="6385382" cy="2067374"/>
          </a:xfrm>
        </p:grpSpPr>
        <p:sp>
          <p:nvSpPr>
            <p:cNvPr id="20" name="梯形 19"/>
            <p:cNvSpPr/>
            <p:nvPr/>
          </p:nvSpPr>
          <p:spPr>
            <a:xfrm rot="14724364">
              <a:off x="1793153" y="1540358"/>
              <a:ext cx="719501" cy="1378627"/>
            </a:xfrm>
            <a:prstGeom prst="trapezoi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016324" y="549416"/>
              <a:ext cx="5832648" cy="1957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2209670" y="522048"/>
              <a:ext cx="535087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喂！听说了么，本书作者</a:t>
              </a:r>
              <a:r>
                <a:rPr lang="en-US" altLang="zh-CN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,</a:t>
              </a:r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10</a:t>
              </a:r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天</a:t>
              </a:r>
              <a:r>
                <a:rPr lang="zh-CN" altLang="en-US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搞定线性代数，</a:t>
              </a:r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1</a:t>
              </a:r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年</a:t>
              </a:r>
              <a:r>
                <a:rPr lang="zh-CN" altLang="en-US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学习</a:t>
              </a:r>
              <a:r>
                <a:rPr lang="en-US" altLang="zh-CN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4</a:t>
              </a:r>
              <a:r>
                <a:rPr lang="zh-CN" altLang="en-US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年</a:t>
              </a:r>
              <a:r>
                <a:rPr lang="en-US" altLang="zh-CN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MIT</a:t>
              </a:r>
              <a:r>
                <a:rPr lang="zh-CN" altLang="en-US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课程，</a:t>
              </a:r>
              <a:r>
                <a:rPr lang="en-US" altLang="zh-CN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GPA</a:t>
              </a:r>
              <a:r>
                <a:rPr lang="zh-CN" altLang="en-US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总在</a:t>
              </a:r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</a:t>
              </a:r>
              <a:r>
                <a:rPr lang="zh-CN" altLang="en-US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和</a:t>
              </a:r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A+</a:t>
              </a:r>
              <a:r>
                <a:rPr lang="zh-CN" altLang="en-US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之间！</a:t>
              </a:r>
              <a:endParaRPr lang="en-US" altLang="zh-CN" sz="2800" dirty="0"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98807" y="2820911"/>
            <a:ext cx="6582305" cy="2145687"/>
            <a:chOff x="4298807" y="2820911"/>
            <a:chExt cx="6582305" cy="2145687"/>
          </a:xfrm>
        </p:grpSpPr>
        <p:sp>
          <p:nvSpPr>
            <p:cNvPr id="36" name="梯形 35"/>
            <p:cNvSpPr/>
            <p:nvPr/>
          </p:nvSpPr>
          <p:spPr>
            <a:xfrm rot="4500000">
              <a:off x="9832048" y="2491348"/>
              <a:ext cx="719501" cy="1378627"/>
            </a:xfrm>
            <a:prstGeom prst="trapezoi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298807" y="3009145"/>
              <a:ext cx="5832648" cy="1957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4487156" y="3012152"/>
              <a:ext cx="535087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纳尼？那不就是传说中的</a:t>
              </a:r>
              <a:r>
                <a:rPr lang="en-US" altLang="zh-CN" sz="28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……,</a:t>
              </a:r>
              <a:endPara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639761" y="3699094"/>
              <a:ext cx="441659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超级学霸</a:t>
              </a:r>
              <a:r>
                <a:rPr lang="zh-CN" altLang="en-US" sz="6600" dirty="0"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！</a:t>
              </a:r>
              <a:endParaRPr lang="en-US" altLang="zh-CN" sz="6600" dirty="0"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1026" name="Picture 2" descr="辛普森PNG图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441" y="265476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rt-simpson-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292" y="196146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2.3.2  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挂钩法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5183" t="2561" r="40008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blurRad="292100" dist="127000" dir="5400000" sx="103000" sy="103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anydo图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20980" y="1538068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挂钩法不是将观点互相联系在一起，而是将每一个观点与特殊数字联系在一起。</a:t>
            </a:r>
          </a:p>
        </p:txBody>
      </p:sp>
      <p:sp>
        <p:nvSpPr>
          <p:cNvPr id="2" name="矩形 1"/>
          <p:cNvSpPr/>
          <p:nvPr/>
        </p:nvSpPr>
        <p:spPr>
          <a:xfrm>
            <a:off x="2451955" y="3161876"/>
            <a:ext cx="21560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铃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衣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耳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伞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寺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舞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7303" y="3462066"/>
            <a:ext cx="2340932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柳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妻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疤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酒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27822" y="3096394"/>
            <a:ext cx="5760414" cy="3528392"/>
          </a:xfrm>
          <a:prstGeom prst="roundRect">
            <a:avLst>
              <a:gd name="adj" fmla="val 9679"/>
            </a:avLst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 descr="图片 照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380" y="3708461"/>
            <a:ext cx="2304256" cy="2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等于号 10"/>
          <p:cNvSpPr/>
          <p:nvPr/>
        </p:nvSpPr>
        <p:spPr>
          <a:xfrm>
            <a:off x="10585276" y="4582004"/>
            <a:ext cx="720080" cy="576064"/>
          </a:xfrm>
          <a:prstGeom prst="mathEqua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70267" y="2376314"/>
            <a:ext cx="2565126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7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</a:rPr>
              <a:t>1</a:t>
            </a:r>
            <a:endParaRPr lang="zh-CN" altLang="en-US" sz="287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roadway" panose="04040905080B02020502" pitchFamily="82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2.3.3 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信息压缩技术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5183" t="2561" r="40008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blurRad="292100" dist="127000" dir="5400000" sx="103000" sy="103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anydo图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20980" y="1688172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减少信息容量，寻找逻辑关系。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333626" y="3413515"/>
            <a:ext cx="3289935" cy="1639870"/>
            <a:chOff x="1333626" y="3413515"/>
            <a:chExt cx="3289935" cy="1639870"/>
          </a:xfrm>
        </p:grpSpPr>
        <p:sp>
          <p:nvSpPr>
            <p:cNvPr id="16" name="矩形 15"/>
            <p:cNvSpPr/>
            <p:nvPr/>
          </p:nvSpPr>
          <p:spPr>
            <a:xfrm>
              <a:off x="1333626" y="3413515"/>
              <a:ext cx="180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记忆术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479147" y="4037722"/>
              <a:ext cx="314441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最好的记忆术应该选择尽量简单通用的短语和单词。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88583" y="3413515"/>
            <a:ext cx="3286400" cy="1639870"/>
            <a:chOff x="5147819" y="3413515"/>
            <a:chExt cx="3286400" cy="1639870"/>
          </a:xfrm>
        </p:grpSpPr>
        <p:sp>
          <p:nvSpPr>
            <p:cNvPr id="19" name="矩形 18"/>
            <p:cNvSpPr/>
            <p:nvPr/>
          </p:nvSpPr>
          <p:spPr>
            <a:xfrm>
              <a:off x="5147819" y="3413515"/>
              <a:ext cx="24151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图像联系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289805" y="4037722"/>
              <a:ext cx="314441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把几个信息联系起来并且用一张图表示出来。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440004" y="3413515"/>
            <a:ext cx="4673664" cy="2563199"/>
            <a:chOff x="9440004" y="3413515"/>
            <a:chExt cx="3278162" cy="2563199"/>
          </a:xfrm>
        </p:grpSpPr>
        <p:sp>
          <p:nvSpPr>
            <p:cNvPr id="22" name="矩形 21"/>
            <p:cNvSpPr/>
            <p:nvPr/>
          </p:nvSpPr>
          <p:spPr>
            <a:xfrm>
              <a:off x="9440004" y="3413515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笔记压缩法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9573752" y="4037722"/>
              <a:ext cx="314441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S1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在空白纸上写下笔记主要观点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S2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写下与之联系的内容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S3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持续写直到每个主要观点都写下来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S4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修饰得更有条理</a:t>
              </a:r>
            </a:p>
          </p:txBody>
        </p:sp>
      </p:grp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2.4.1 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实际应用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5183" t="2561" r="40008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blurRad="292100" dist="127000" dir="5400000" sx="103000" sy="103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anydo图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20980" y="1584226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实际应用并非一种按步骤进行的技术，它是一个创造性的过程。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92188" y="2995581"/>
            <a:ext cx="2385891" cy="8929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统计学</a:t>
            </a:r>
          </a:p>
        </p:txBody>
      </p:sp>
      <p:sp>
        <p:nvSpPr>
          <p:cNvPr id="26" name="矩形 25"/>
          <p:cNvSpPr/>
          <p:nvPr/>
        </p:nvSpPr>
        <p:spPr>
          <a:xfrm>
            <a:off x="3464282" y="2995581"/>
            <a:ext cx="2385891" cy="8929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</a:t>
            </a:r>
          </a:p>
        </p:txBody>
      </p:sp>
      <p:sp>
        <p:nvSpPr>
          <p:cNvPr id="27" name="矩形 26"/>
          <p:cNvSpPr/>
          <p:nvPr/>
        </p:nvSpPr>
        <p:spPr>
          <a:xfrm>
            <a:off x="6136376" y="2995581"/>
            <a:ext cx="2385891" cy="8929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会计学</a:t>
            </a:r>
          </a:p>
        </p:txBody>
      </p:sp>
      <p:sp>
        <p:nvSpPr>
          <p:cNvPr id="28" name="矩形 27"/>
          <p:cNvSpPr/>
          <p:nvPr/>
        </p:nvSpPr>
        <p:spPr>
          <a:xfrm>
            <a:off x="8808469" y="2995581"/>
            <a:ext cx="2385891" cy="8929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经济学</a:t>
            </a:r>
          </a:p>
        </p:txBody>
      </p:sp>
      <p:sp>
        <p:nvSpPr>
          <p:cNvPr id="29" name="矩形 28"/>
          <p:cNvSpPr/>
          <p:nvPr/>
        </p:nvSpPr>
        <p:spPr>
          <a:xfrm>
            <a:off x="11480562" y="2995581"/>
            <a:ext cx="2385891" cy="8929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</a:t>
            </a:r>
          </a:p>
        </p:txBody>
      </p:sp>
      <p:sp>
        <p:nvSpPr>
          <p:cNvPr id="2" name="矩形 1"/>
          <p:cNvSpPr/>
          <p:nvPr/>
        </p:nvSpPr>
        <p:spPr>
          <a:xfrm>
            <a:off x="-71908" y="284696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…</a:t>
            </a:r>
            <a:endParaRPr lang="zh-CN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812569" y="2827412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…</a:t>
            </a:r>
            <a:endParaRPr lang="zh-CN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05255" y="4142246"/>
            <a:ext cx="2372824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作者利用统计学确定了书名和价格</a:t>
            </a:r>
          </a:p>
        </p:txBody>
      </p:sp>
      <p:sp>
        <p:nvSpPr>
          <p:cNvPr id="32" name="矩形 31"/>
          <p:cNvSpPr/>
          <p:nvPr/>
        </p:nvSpPr>
        <p:spPr>
          <a:xfrm>
            <a:off x="3477349" y="4142246"/>
            <a:ext cx="2372824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纠错、算法可以借鉴到其他地方</a:t>
            </a:r>
          </a:p>
        </p:txBody>
      </p:sp>
      <p:sp>
        <p:nvSpPr>
          <p:cNvPr id="33" name="矩形 32"/>
          <p:cNvSpPr/>
          <p:nvPr/>
        </p:nvSpPr>
        <p:spPr>
          <a:xfrm>
            <a:off x="6149442" y="4142246"/>
            <a:ext cx="2372824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会计学能帮助理清个人财税情况</a:t>
            </a:r>
          </a:p>
        </p:txBody>
      </p:sp>
      <p:sp>
        <p:nvSpPr>
          <p:cNvPr id="34" name="矩形 33"/>
          <p:cNvSpPr/>
          <p:nvPr/>
        </p:nvSpPr>
        <p:spPr>
          <a:xfrm>
            <a:off x="8821535" y="4142246"/>
            <a:ext cx="2372824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经济学教会作者如何看待金钱</a:t>
            </a:r>
          </a:p>
        </p:txBody>
      </p:sp>
      <p:sp>
        <p:nvSpPr>
          <p:cNvPr id="35" name="矩形 34"/>
          <p:cNvSpPr/>
          <p:nvPr/>
        </p:nvSpPr>
        <p:spPr>
          <a:xfrm>
            <a:off x="11493629" y="4142246"/>
            <a:ext cx="2372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历史是了解现在的工具，可借古喻今</a:t>
            </a:r>
          </a:p>
        </p:txBody>
      </p:sp>
      <p:sp>
        <p:nvSpPr>
          <p:cNvPr id="7" name="矩形 6"/>
          <p:cNvSpPr/>
          <p:nvPr/>
        </p:nvSpPr>
        <p:spPr>
          <a:xfrm>
            <a:off x="3300323" y="5760690"/>
            <a:ext cx="10443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问自己：如果一门课程完全没有实际用处，还学它作甚？</a:t>
            </a:r>
            <a:endParaRPr lang="en-US" altLang="zh-CN" sz="32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pic>
        <p:nvPicPr>
          <p:cNvPr id="10242" name="Picture 2" descr="smoove-move极速蜗牛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9" y="5157909"/>
            <a:ext cx="2257996" cy="22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2.4.2 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模型纠错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5183" t="2561" r="40008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blurRad="292100" dist="127000" dir="5400000" sx="103000" sy="103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anydo图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20980" y="1584226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不断练习、实践、测试是整体性学习过程中纠错的唯一手段。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333626" y="3413515"/>
            <a:ext cx="3289935" cy="2101535"/>
            <a:chOff x="1333626" y="3413515"/>
            <a:chExt cx="3289935" cy="2101535"/>
          </a:xfrm>
        </p:grpSpPr>
        <p:sp>
          <p:nvSpPr>
            <p:cNvPr id="25" name="矩形 24"/>
            <p:cNvSpPr/>
            <p:nvPr/>
          </p:nvSpPr>
          <p:spPr>
            <a:xfrm>
              <a:off x="1333626" y="3413515"/>
              <a:ext cx="180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界定问题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479147" y="4037722"/>
              <a:ext cx="314441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发现模型存在问题时，先分清是拼写错误还是概念问题。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88583" y="3413515"/>
            <a:ext cx="3286400" cy="2101535"/>
            <a:chOff x="5147819" y="3413515"/>
            <a:chExt cx="3286400" cy="2101535"/>
          </a:xfrm>
        </p:grpSpPr>
        <p:sp>
          <p:nvSpPr>
            <p:cNvPr id="38" name="矩形 37"/>
            <p:cNvSpPr/>
            <p:nvPr/>
          </p:nvSpPr>
          <p:spPr>
            <a:xfrm>
              <a:off x="5147819" y="3413515"/>
              <a:ext cx="24151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散弹枪策略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5289805" y="4037722"/>
              <a:ext cx="314441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每一种类型的问题都做一做，同一类的问题不要重复。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440006" y="3413515"/>
            <a:ext cx="3881576" cy="2101535"/>
            <a:chOff x="9440004" y="3413515"/>
            <a:chExt cx="2722582" cy="2101535"/>
          </a:xfrm>
        </p:grpSpPr>
        <p:sp>
          <p:nvSpPr>
            <p:cNvPr id="42" name="矩形 41"/>
            <p:cNvSpPr/>
            <p:nvPr/>
          </p:nvSpPr>
          <p:spPr>
            <a:xfrm>
              <a:off x="9440004" y="3413515"/>
              <a:ext cx="1856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延伸练习时间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9573752" y="4037722"/>
              <a:ext cx="258883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把总的练习时间分配到每一天，每天一次快速充电比临时抱佛脚更容易坚持。</a:t>
              </a:r>
            </a:p>
          </p:txBody>
        </p:sp>
      </p:grp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5083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2.4.3 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以项目为基础学习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5183" t="2561" r="40008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blurRad="292100" dist="127000" dir="5400000" sx="103000" sy="103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anydo图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607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8857084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037676" y="1760180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项目应该简单，但也不能太容易。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333626" y="3413515"/>
            <a:ext cx="3289935" cy="1639870"/>
            <a:chOff x="1333626" y="3413515"/>
            <a:chExt cx="3289935" cy="1639870"/>
          </a:xfrm>
        </p:grpSpPr>
        <p:sp>
          <p:nvSpPr>
            <p:cNvPr id="25" name="矩形 24"/>
            <p:cNvSpPr/>
            <p:nvPr/>
          </p:nvSpPr>
          <p:spPr>
            <a:xfrm>
              <a:off x="1333626" y="3413515"/>
              <a:ext cx="26269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从小项目开始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479147" y="4037722"/>
              <a:ext cx="314441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太大的项目会动摇信心，学习目标以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1~3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个月为佳。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88582" y="3413515"/>
            <a:ext cx="3649093" cy="2101535"/>
            <a:chOff x="5147819" y="3413515"/>
            <a:chExt cx="3286400" cy="2101535"/>
          </a:xfrm>
        </p:grpSpPr>
        <p:sp>
          <p:nvSpPr>
            <p:cNvPr id="38" name="矩形 37"/>
            <p:cNvSpPr/>
            <p:nvPr/>
          </p:nvSpPr>
          <p:spPr>
            <a:xfrm>
              <a:off x="5147819" y="3413515"/>
              <a:ext cx="24151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记录下来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5289805" y="4037722"/>
              <a:ext cx="314441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将完成项目的过程记录下来，能增强信心，激发斗志。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440007" y="3413515"/>
            <a:ext cx="4169607" cy="1639870"/>
            <a:chOff x="9440004" y="3413515"/>
            <a:chExt cx="2924610" cy="1639870"/>
          </a:xfrm>
        </p:grpSpPr>
        <p:sp>
          <p:nvSpPr>
            <p:cNvPr id="42" name="矩形 41"/>
            <p:cNvSpPr/>
            <p:nvPr/>
          </p:nvSpPr>
          <p:spPr>
            <a:xfrm>
              <a:off x="9440004" y="3413515"/>
              <a:ext cx="29246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创造一个有意义的目标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9573752" y="4037722"/>
              <a:ext cx="258883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一个清晰的目标能使学习更为主动，热情更加高涨。</a:t>
              </a:r>
            </a:p>
          </p:txBody>
        </p:sp>
      </p:grp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7920980" y="936282"/>
            <a:ext cx="4714428" cy="11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整体性学习技术</a:t>
            </a:r>
          </a:p>
        </p:txBody>
      </p:sp>
      <p:sp>
        <p:nvSpPr>
          <p:cNvPr id="21" name="矩形 20"/>
          <p:cNvSpPr/>
          <p:nvPr/>
        </p:nvSpPr>
        <p:spPr>
          <a:xfrm>
            <a:off x="6663722" y="114978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实例：费曼技巧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481900" y="1512218"/>
            <a:ext cx="0" cy="504056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083146" y="1800250"/>
            <a:ext cx="792000" cy="792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" panose="020B0809000000000000" pitchFamily="49" charset="-122"/>
                <a:ea typeface="华康俪金黑W8" panose="020B0809000000000000" pitchFamily="49" charset="-122"/>
              </a:rPr>
              <a:t>1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83146" y="2880282"/>
            <a:ext cx="792000" cy="792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" panose="020B0809000000000000" pitchFamily="49" charset="-122"/>
                <a:ea typeface="华康俪金黑W8" panose="020B0809000000000000" pitchFamily="49" charset="-122"/>
              </a:rPr>
              <a:t>2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83146" y="3960314"/>
            <a:ext cx="792000" cy="792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" panose="020B0809000000000000" pitchFamily="49" charset="-122"/>
                <a:ea typeface="华康俪金黑W8" panose="020B0809000000000000" pitchFamily="49" charset="-122"/>
              </a:rPr>
              <a:t>3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83146" y="5040346"/>
            <a:ext cx="792000" cy="792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" panose="020B0809000000000000" pitchFamily="49" charset="-122"/>
                <a:ea typeface="华康俪金黑W8" panose="020B0809000000000000" pitchFamily="49" charset="-122"/>
              </a:rPr>
              <a:t>4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064996" y="941081"/>
            <a:ext cx="4570412" cy="1015663"/>
            <a:chOff x="6734944" y="931355"/>
            <a:chExt cx="4570412" cy="1015663"/>
          </a:xfrm>
        </p:grpSpPr>
        <p:sp>
          <p:nvSpPr>
            <p:cNvPr id="11" name="矩形 10"/>
            <p:cNvSpPr/>
            <p:nvPr/>
          </p:nvSpPr>
          <p:spPr>
            <a:xfrm>
              <a:off x="6734944" y="931355"/>
              <a:ext cx="45704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理解你没有真正掌握的知识点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记住你能理解却可能遗忘的知识点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778444" y="1406498"/>
              <a:ext cx="417600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734944" y="1867616"/>
              <a:ext cx="417600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2266220" y="201819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选择要学习的概念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66220" y="3106340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假设你是老师，试图教会一名新生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66220" y="419448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感到疑惑时，返回去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66220" y="528263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简单化和比喻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http://www.iconpng.com/png/stationery/document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15223" r="21745" b="18092"/>
          <a:stretch>
            <a:fillRect/>
          </a:stretch>
        </p:blipFill>
        <p:spPr bwMode="auto">
          <a:xfrm rot="331383">
            <a:off x="8784718" y="2486495"/>
            <a:ext cx="3130966" cy="36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8775218" y="6094948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清空、聚焦，白板思考法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1057275" y="2671763"/>
            <a:ext cx="1214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超越整体性学习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3084" y="4066406"/>
            <a:ext cx="4803800" cy="145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高效率的学生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自我教育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57275" y="4029075"/>
            <a:ext cx="1214437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023" y="95841"/>
            <a:ext cx="4803777" cy="150223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5318" y="568373"/>
            <a:ext cx="1897766" cy="1964896"/>
            <a:chOff x="355318" y="568373"/>
            <a:chExt cx="1368152" cy="1416548"/>
          </a:xfrm>
        </p:grpSpPr>
        <p:sp>
          <p:nvSpPr>
            <p:cNvPr id="10" name="椭圆 9"/>
            <p:cNvSpPr/>
            <p:nvPr/>
          </p:nvSpPr>
          <p:spPr>
            <a:xfrm>
              <a:off x="355318" y="616769"/>
              <a:ext cx="1368152" cy="13681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51179" y="568373"/>
              <a:ext cx="1196328" cy="13424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haroni" panose="02010803020104030203" pitchFamily="2" charset="-79"/>
                </a:rPr>
                <a:t>叁</a:t>
              </a:r>
            </a:p>
          </p:txBody>
        </p:sp>
      </p:grp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高效率的学生有什么秘籍？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超越整体性学习</a:t>
            </a:r>
          </a:p>
        </p:txBody>
      </p:sp>
      <p:pic>
        <p:nvPicPr>
          <p:cNvPr id="2050" name="Picture 2" descr="电影怪兽大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9" y="2690816"/>
            <a:ext cx="3676253" cy="36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320580" y="2952378"/>
            <a:ext cx="1800000" cy="1800000"/>
            <a:chOff x="4530044" y="1586892"/>
            <a:chExt cx="1800000" cy="1800000"/>
          </a:xfrm>
        </p:grpSpPr>
        <p:sp>
          <p:nvSpPr>
            <p:cNvPr id="4" name="矩形标注 3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name="adj1" fmla="val -33138"/>
                <a:gd name="adj2" fmla="val 6754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000959" y="2035324"/>
              <a:ext cx="113887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能量管理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284438" y="2952378"/>
            <a:ext cx="1800000" cy="1800000"/>
            <a:chOff x="4530044" y="1586892"/>
            <a:chExt cx="1800000" cy="1800000"/>
          </a:xfrm>
        </p:grpSpPr>
        <p:sp>
          <p:nvSpPr>
            <p:cNvPr id="49" name="矩形标注 48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name="adj1" fmla="val -33138"/>
                <a:gd name="adj2" fmla="val 6754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674060" y="2035324"/>
              <a:ext cx="151029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不要“学习”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248296" y="2952378"/>
            <a:ext cx="1800000" cy="1800000"/>
            <a:chOff x="4530044" y="1586892"/>
            <a:chExt cx="1800000" cy="1800000"/>
          </a:xfrm>
        </p:grpSpPr>
        <p:sp>
          <p:nvSpPr>
            <p:cNvPr id="53" name="矩形标注 52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name="adj1" fmla="val -33138"/>
                <a:gd name="adj2" fmla="val 6754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674060" y="2035324"/>
              <a:ext cx="151029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不要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拖延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212154" y="2952378"/>
            <a:ext cx="1800000" cy="1800000"/>
            <a:chOff x="4530044" y="1586892"/>
            <a:chExt cx="1800000" cy="1800000"/>
          </a:xfrm>
        </p:grpSpPr>
        <p:sp>
          <p:nvSpPr>
            <p:cNvPr id="57" name="矩形标注 56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name="adj1" fmla="val -33138"/>
                <a:gd name="adj2" fmla="val 6754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4674060" y="2268758"/>
              <a:ext cx="15102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批处理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2176012" y="2952378"/>
            <a:ext cx="1800000" cy="1800000"/>
            <a:chOff x="4530044" y="1586892"/>
            <a:chExt cx="1800000" cy="1800000"/>
          </a:xfrm>
        </p:grpSpPr>
        <p:sp>
          <p:nvSpPr>
            <p:cNvPr id="61" name="矩形标注 60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name="adj1" fmla="val -33138"/>
                <a:gd name="adj2" fmla="val 6754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674060" y="2268758"/>
              <a:ext cx="15102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有组织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5064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高效率秘籍</a:t>
            </a:r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1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：能量管理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超越整体性学习</a:t>
            </a:r>
          </a:p>
        </p:txBody>
      </p:sp>
      <p:pic>
        <p:nvPicPr>
          <p:cNvPr id="3074" name="Picture 2" descr="电影怪兽大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4" y="3463173"/>
            <a:ext cx="3044165" cy="304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435952" y="3107819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增加能量储备</a:t>
            </a:r>
            <a:endParaRPr lang="en-US" altLang="zh-CN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90306" y="2232298"/>
            <a:ext cx="4968000" cy="0"/>
          </a:xfrm>
          <a:prstGeom prst="line">
            <a:avLst/>
          </a:prstGeom>
          <a:ln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501032" y="3107819"/>
            <a:ext cx="60531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将日程表由线性改为循环式</a:t>
            </a:r>
            <a:endParaRPr lang="en-US" altLang="zh-CN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21039" y="2407812"/>
            <a:ext cx="6543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2" name="矩形 31"/>
          <p:cNvSpPr/>
          <p:nvPr/>
        </p:nvSpPr>
        <p:spPr>
          <a:xfrm>
            <a:off x="7632948" y="2407812"/>
            <a:ext cx="8034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4" name="矩形 13"/>
          <p:cNvSpPr/>
          <p:nvPr/>
        </p:nvSpPr>
        <p:spPr>
          <a:xfrm>
            <a:off x="4475385" y="3861871"/>
            <a:ext cx="377699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每周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3~5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次运动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每晚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7~8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小时睡眠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健康饮食保持血糖水平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及时补充水分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少吃多餐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608959" y="3977472"/>
            <a:ext cx="3776991" cy="1556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一周休息一天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晚上不干活儿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设定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5987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高效率秘籍</a:t>
            </a:r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：不要“学习”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超越整体性学习</a:t>
            </a:r>
          </a:p>
        </p:txBody>
      </p:sp>
      <p:sp>
        <p:nvSpPr>
          <p:cNvPr id="2" name="矩形 1"/>
          <p:cNvSpPr/>
          <p:nvPr/>
        </p:nvSpPr>
        <p:spPr>
          <a:xfrm>
            <a:off x="4435952" y="3107819"/>
            <a:ext cx="9461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将“学习”细分为可以执行的“任务流”</a:t>
            </a:r>
            <a:endParaRPr lang="en-US" altLang="zh-CN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90306" y="2232298"/>
            <a:ext cx="5652000" cy="0"/>
          </a:xfrm>
          <a:prstGeom prst="line">
            <a:avLst/>
          </a:prstGeom>
          <a:ln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475385" y="3960490"/>
            <a:ext cx="610989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S1.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阅读材料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S2.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完成作业和做笔记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S3.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应用整体性学习方法处理某些难点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S4.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考试前针对学习材料做一次笔记流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cute-blue-monsters-university-icon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8" y="3120445"/>
            <a:ext cx="3471535" cy="347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720130"/>
            <a:ext cx="14401800" cy="12916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92188" y="1011994"/>
            <a:ext cx="13008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FFC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相信我，刚看完本书介绍的时候，你会和他有同样的感觉</a:t>
            </a:r>
          </a:p>
        </p:txBody>
      </p:sp>
      <p:sp>
        <p:nvSpPr>
          <p:cNvPr id="4" name="矩形 3"/>
          <p:cNvSpPr/>
          <p:nvPr/>
        </p:nvSpPr>
        <p:spPr>
          <a:xfrm>
            <a:off x="638156" y="2109693"/>
            <a:ext cx="539121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</a:p>
        </p:txBody>
      </p:sp>
      <p:sp>
        <p:nvSpPr>
          <p:cNvPr id="5" name="矩形 4"/>
          <p:cNvSpPr/>
          <p:nvPr/>
        </p:nvSpPr>
        <p:spPr>
          <a:xfrm>
            <a:off x="5891356" y="266434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C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当你认真阅读完本书后，你会发现，那小子并不是天才，而是创造并掌握了一种适合自己的</a:t>
            </a: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学习方法</a:t>
            </a:r>
            <a:r>
              <a:rPr lang="zh-CN" altLang="en-US" sz="4000" dirty="0">
                <a:solidFill>
                  <a:srgbClr val="FFC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！</a:t>
            </a:r>
            <a:endParaRPr lang="en-US" altLang="zh-CN" sz="4000" dirty="0">
              <a:solidFill>
                <a:srgbClr val="FFC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10640639" y="4535676"/>
            <a:ext cx="252000" cy="252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1223930" y="4535676"/>
            <a:ext cx="252000" cy="252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>
            <a:off x="11807221" y="4536017"/>
            <a:ext cx="252000" cy="252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>
            <a:off x="12390512" y="4536017"/>
            <a:ext cx="252000" cy="252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5188039"/>
            <a:ext cx="14401800" cy="165277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055901" y="5335567"/>
            <a:ext cx="10802957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3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下面，就让我们一起来看看这套并不神奇但却有效的</a:t>
            </a:r>
            <a:endParaRPr lang="en-US" altLang="zh-CN" sz="360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  <a:p>
            <a:pPr algn="ctr">
              <a:lnSpc>
                <a:spcPts val="53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【</a:t>
            </a:r>
            <a:r>
              <a:rPr lang="zh-CN" altLang="en-US" sz="44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整体性学习策略与技术</a:t>
            </a:r>
            <a:r>
              <a:rPr lang="en-US" altLang="zh-CN" sz="44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】</a:t>
            </a:r>
            <a:endParaRPr lang="zh-CN" altLang="en-US" sz="4400" dirty="0">
              <a:solidFill>
                <a:srgbClr val="FF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5064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高效率秘籍</a:t>
            </a:r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：绝不拖延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超越整体性学习</a:t>
            </a:r>
          </a:p>
        </p:txBody>
      </p:sp>
      <p:sp>
        <p:nvSpPr>
          <p:cNvPr id="2" name="矩形 1"/>
          <p:cNvSpPr/>
          <p:nvPr/>
        </p:nvSpPr>
        <p:spPr>
          <a:xfrm>
            <a:off x="4435952" y="3107819"/>
            <a:ext cx="9461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建立周</a:t>
            </a:r>
            <a:r>
              <a:rPr lang="en-US" altLang="zh-CN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日目标体系</a:t>
            </a:r>
            <a:endParaRPr lang="en-US" altLang="zh-CN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90306" y="2232298"/>
            <a:ext cx="5004000" cy="0"/>
          </a:xfrm>
          <a:prstGeom prst="line">
            <a:avLst/>
          </a:prstGeom>
          <a:ln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475385" y="3960490"/>
            <a:ext cx="61098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每周末列清单，包括所有任务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每天晚上检查周计划，列出每日目标清单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 descr="怪物公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156" y="2696124"/>
            <a:ext cx="3496991" cy="31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4602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高效率秘籍</a:t>
            </a:r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4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：批处理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超越整体性学习</a:t>
            </a:r>
          </a:p>
        </p:txBody>
      </p:sp>
      <p:sp>
        <p:nvSpPr>
          <p:cNvPr id="2" name="矩形 1"/>
          <p:cNvSpPr/>
          <p:nvPr/>
        </p:nvSpPr>
        <p:spPr>
          <a:xfrm>
            <a:off x="4435952" y="3107819"/>
            <a:ext cx="9461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类似的、散在的工作集中起来一次做完</a:t>
            </a:r>
            <a:endParaRPr lang="en-US" altLang="zh-CN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90306" y="2232298"/>
            <a:ext cx="4572000" cy="0"/>
          </a:xfrm>
          <a:prstGeom prst="line">
            <a:avLst/>
          </a:prstGeom>
          <a:ln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475385" y="3960490"/>
            <a:ext cx="610989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评估判断工作量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一次性完成作业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提高注意力阈值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cute-blue-monsters-university-icon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05" y="3107818"/>
            <a:ext cx="2940903" cy="29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ute-blue-monsters-university-icon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50" y="2982238"/>
            <a:ext cx="3282508" cy="328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4602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高效率秘籍</a:t>
            </a:r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5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：有组织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超越整体性学习</a:t>
            </a:r>
          </a:p>
        </p:txBody>
      </p:sp>
      <p:sp>
        <p:nvSpPr>
          <p:cNvPr id="2" name="矩形 1"/>
          <p:cNvSpPr/>
          <p:nvPr/>
        </p:nvSpPr>
        <p:spPr>
          <a:xfrm>
            <a:off x="4435952" y="3107819"/>
            <a:ext cx="9461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有秩序、有组织能有效提高效率</a:t>
            </a:r>
            <a:endParaRPr lang="en-US" altLang="zh-CN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90306" y="2232298"/>
            <a:ext cx="4572000" cy="0"/>
          </a:xfrm>
          <a:prstGeom prst="line">
            <a:avLst/>
          </a:prstGeom>
          <a:ln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475385" y="3960490"/>
            <a:ext cx="610989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所有物品都摆在固定位置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随身携带一个记事本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坚持日历和做事清单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机器人WALL·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0" y="2138767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怎样做好自我教育？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超越整体性学习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505632" y="2952378"/>
            <a:ext cx="1800000" cy="1800000"/>
            <a:chOff x="4530044" y="1586892"/>
            <a:chExt cx="1800000" cy="1800000"/>
          </a:xfrm>
        </p:grpSpPr>
        <p:sp>
          <p:nvSpPr>
            <p:cNvPr id="4" name="矩形标注 3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name="adj1" fmla="val -33138"/>
                <a:gd name="adj2" fmla="val 6754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000959" y="1802916"/>
              <a:ext cx="113887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建立良好习惯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045554" y="2952378"/>
            <a:ext cx="1800000" cy="1800000"/>
            <a:chOff x="4530044" y="1586892"/>
            <a:chExt cx="1800000" cy="1800000"/>
          </a:xfrm>
        </p:grpSpPr>
        <p:sp>
          <p:nvSpPr>
            <p:cNvPr id="49" name="矩形标注 48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name="adj1" fmla="val -33138"/>
                <a:gd name="adj2" fmla="val 6754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674060" y="1802916"/>
              <a:ext cx="151029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克服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挫折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障碍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85476" y="2952378"/>
            <a:ext cx="1800000" cy="1800000"/>
            <a:chOff x="4530044" y="1586892"/>
            <a:chExt cx="1800000" cy="1800000"/>
          </a:xfrm>
        </p:grpSpPr>
        <p:sp>
          <p:nvSpPr>
            <p:cNvPr id="53" name="矩形标注 52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name="adj1" fmla="val -33138"/>
                <a:gd name="adj2" fmla="val 6754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674060" y="1802916"/>
              <a:ext cx="151029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设置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ALL·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082" y="2690816"/>
            <a:ext cx="442748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超越整体性学习</a:t>
            </a:r>
          </a:p>
        </p:txBody>
      </p:sp>
      <p:sp>
        <p:nvSpPr>
          <p:cNvPr id="18" name="矩形 17"/>
          <p:cNvSpPr/>
          <p:nvPr/>
        </p:nvSpPr>
        <p:spPr>
          <a:xfrm>
            <a:off x="1061050" y="1460388"/>
            <a:ext cx="5987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方法</a:t>
            </a:r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1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：建立良好的学习习惯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90306" y="2232298"/>
            <a:ext cx="5904000" cy="0"/>
          </a:xfrm>
          <a:prstGeom prst="line">
            <a:avLst/>
          </a:prstGeom>
          <a:ln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651976" y="6122471"/>
            <a:ext cx="9461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如果没有良好的习惯，自由会成为一种</a:t>
            </a: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弱点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75385" y="3960490"/>
            <a:ext cx="610989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每日阅读：每周一本书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每日练习：每天完成工作及练习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每日目标：目标细分到天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95533" y="3107819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什么习惯？</a:t>
            </a:r>
            <a:endParaRPr lang="en-US" altLang="zh-CN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716735" y="3107819"/>
            <a:ext cx="60531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怎样养成？</a:t>
            </a:r>
            <a:endParaRPr lang="en-US" altLang="zh-CN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80620" y="2407812"/>
            <a:ext cx="6543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7" name="矩形 26"/>
          <p:cNvSpPr/>
          <p:nvPr/>
        </p:nvSpPr>
        <p:spPr>
          <a:xfrm>
            <a:off x="8848651" y="2407812"/>
            <a:ext cx="8034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8" name="矩形 27"/>
          <p:cNvSpPr/>
          <p:nvPr/>
        </p:nvSpPr>
        <p:spPr>
          <a:xfrm>
            <a:off x="9176616" y="3960490"/>
            <a:ext cx="61098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坚持习惯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坚持下去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享受这个习惯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寻找特殊时段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电影机器人总动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2" y="2357878"/>
            <a:ext cx="4364345" cy="43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超越整体性学习</a:t>
            </a:r>
          </a:p>
        </p:txBody>
      </p:sp>
      <p:sp>
        <p:nvSpPr>
          <p:cNvPr id="18" name="矩形 17"/>
          <p:cNvSpPr/>
          <p:nvPr/>
        </p:nvSpPr>
        <p:spPr>
          <a:xfrm>
            <a:off x="1061050" y="1460388"/>
            <a:ext cx="5525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方法</a:t>
            </a:r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：学会克服挫折障碍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90306" y="2232298"/>
            <a:ext cx="5472000" cy="0"/>
          </a:xfrm>
          <a:prstGeom prst="line">
            <a:avLst/>
          </a:prstGeom>
          <a:ln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435952" y="3107819"/>
            <a:ext cx="9461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除了兴趣和动机，还有办法让自学更容易</a:t>
            </a:r>
            <a:endParaRPr lang="en-US" altLang="zh-CN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75385" y="3960490"/>
            <a:ext cx="61098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写下任何障碍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求助于网络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找本“怎么做”工具书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换个角度试试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机器人总动员瓦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58" y="2213992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超越整体性学习</a:t>
            </a:r>
          </a:p>
        </p:txBody>
      </p:sp>
      <p:sp>
        <p:nvSpPr>
          <p:cNvPr id="18" name="矩形 17"/>
          <p:cNvSpPr/>
          <p:nvPr/>
        </p:nvSpPr>
        <p:spPr>
          <a:xfrm>
            <a:off x="1061050" y="1460388"/>
            <a:ext cx="4602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方法</a:t>
            </a:r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：设置学习目标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90306" y="2232298"/>
            <a:ext cx="4536000" cy="0"/>
          </a:xfrm>
          <a:prstGeom prst="line">
            <a:avLst/>
          </a:prstGeom>
          <a:ln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435952" y="3107819"/>
            <a:ext cx="9461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一个吸引人的学习目标将会带来强大的动力</a:t>
            </a:r>
            <a:endParaRPr lang="en-US" altLang="zh-CN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36604" y="3960490"/>
            <a:ext cx="748883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写下所有目标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让目标客观化，不必贪多图快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设定有些困难，但努把力可以达到的截止期限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将目标转化为每周和每日的具体行动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经常检视目标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1057275" y="4029075"/>
            <a:ext cx="1214437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023" y="95841"/>
            <a:ext cx="4803777" cy="150223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5318" y="584407"/>
            <a:ext cx="1897766" cy="1964896"/>
            <a:chOff x="355318" y="568373"/>
            <a:chExt cx="1368152" cy="1416548"/>
          </a:xfrm>
        </p:grpSpPr>
        <p:sp>
          <p:nvSpPr>
            <p:cNvPr id="10" name="椭圆 9"/>
            <p:cNvSpPr/>
            <p:nvPr/>
          </p:nvSpPr>
          <p:spPr>
            <a:xfrm>
              <a:off x="355318" y="616769"/>
              <a:ext cx="1368152" cy="13681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51179" y="568373"/>
              <a:ext cx="1196328" cy="13424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haroni" panose="02010803020104030203" pitchFamily="2" charset="-79"/>
                </a:rPr>
                <a:t>小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16324" y="584407"/>
            <a:ext cx="1897766" cy="1964896"/>
            <a:chOff x="355318" y="568373"/>
            <a:chExt cx="1368152" cy="1416548"/>
          </a:xfrm>
        </p:grpSpPr>
        <p:sp>
          <p:nvSpPr>
            <p:cNvPr id="13" name="椭圆 12"/>
            <p:cNvSpPr/>
            <p:nvPr/>
          </p:nvSpPr>
          <p:spPr>
            <a:xfrm>
              <a:off x="355318" y="616769"/>
              <a:ext cx="1368152" cy="13681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51179" y="568373"/>
              <a:ext cx="1196328" cy="13424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haroni" panose="02010803020104030203" pitchFamily="2" charset="-79"/>
                </a:rPr>
                <a:t>结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4032498"/>
            <a:ext cx="144018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32148" y="3168402"/>
            <a:ext cx="1368152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1731288" y="4896594"/>
            <a:ext cx="25922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874964" y="441468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整体性学习策略</a:t>
            </a:r>
          </a:p>
        </p:txBody>
      </p:sp>
      <p:sp>
        <p:nvSpPr>
          <p:cNvPr id="21" name="椭圆 20"/>
          <p:cNvSpPr/>
          <p:nvPr/>
        </p:nvSpPr>
        <p:spPr>
          <a:xfrm>
            <a:off x="4752628" y="3168402"/>
            <a:ext cx="1368152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6051768" y="4896594"/>
            <a:ext cx="25922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195444" y="441468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整体性学习技术</a:t>
            </a:r>
          </a:p>
        </p:txBody>
      </p:sp>
      <p:sp>
        <p:nvSpPr>
          <p:cNvPr id="24" name="椭圆 23"/>
          <p:cNvSpPr/>
          <p:nvPr/>
        </p:nvSpPr>
        <p:spPr>
          <a:xfrm>
            <a:off x="9073108" y="3168402"/>
            <a:ext cx="1368152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0372248" y="4896594"/>
            <a:ext cx="25922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0515924" y="441468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超越整体性学习</a:t>
            </a:r>
          </a:p>
        </p:txBody>
      </p:sp>
      <p:sp>
        <p:nvSpPr>
          <p:cNvPr id="27" name="矩形 26"/>
          <p:cNvSpPr/>
          <p:nvPr/>
        </p:nvSpPr>
        <p:spPr>
          <a:xfrm>
            <a:off x="4878126" y="3127596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Aharoni" panose="02010803020104030203" pitchFamily="2" charset="-79"/>
              </a:rPr>
              <a:t>贰</a:t>
            </a:r>
          </a:p>
        </p:txBody>
      </p:sp>
      <p:sp>
        <p:nvSpPr>
          <p:cNvPr id="28" name="矩形 27"/>
          <p:cNvSpPr/>
          <p:nvPr/>
        </p:nvSpPr>
        <p:spPr>
          <a:xfrm>
            <a:off x="528009" y="3096395"/>
            <a:ext cx="1212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Aharoni" panose="02010803020104030203" pitchFamily="2" charset="-79"/>
              </a:rPr>
              <a:t>壹</a:t>
            </a:r>
          </a:p>
        </p:txBody>
      </p:sp>
      <p:sp>
        <p:nvSpPr>
          <p:cNvPr id="29" name="矩形 28"/>
          <p:cNvSpPr/>
          <p:nvPr/>
        </p:nvSpPr>
        <p:spPr>
          <a:xfrm>
            <a:off x="9161660" y="3096394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Aharoni" panose="02010803020104030203" pitchFamily="2" charset="-79"/>
              </a:rPr>
              <a:t>叁</a:t>
            </a:r>
          </a:p>
        </p:txBody>
      </p:sp>
      <p:sp>
        <p:nvSpPr>
          <p:cNvPr id="2" name="矩形 1"/>
          <p:cNvSpPr/>
          <p:nvPr/>
        </p:nvSpPr>
        <p:spPr>
          <a:xfrm>
            <a:off x="1844326" y="4926716"/>
            <a:ext cx="2548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rgbClr val="FFC000"/>
                </a:solidFill>
                <a:latin typeface="Arial Black" panose="020B0A04020102020204" pitchFamily="34" charset="0"/>
              </a:rPr>
              <a:t>What</a:t>
            </a:r>
            <a:endParaRPr lang="zh-CN" altLang="en-US" sz="6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63456" y="4926716"/>
            <a:ext cx="24272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rgbClr val="FFC000"/>
                </a:solidFill>
                <a:latin typeface="Arial Black" panose="020B0A04020102020204" pitchFamily="34" charset="0"/>
              </a:rPr>
              <a:t>HOW</a:t>
            </a:r>
            <a:endParaRPr lang="zh-CN" altLang="en-US" sz="6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482586" y="4926716"/>
            <a:ext cx="22076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rgbClr val="FFC000"/>
                </a:solidFill>
                <a:latin typeface="Arial Black" panose="020B0A04020102020204" pitchFamily="34" charset="0"/>
              </a:rPr>
              <a:t>AND</a:t>
            </a:r>
            <a:endParaRPr lang="zh-CN" altLang="en-US" sz="6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58915" y="4893601"/>
            <a:ext cx="558578" cy="81233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5022774" y="4895395"/>
            <a:ext cx="558578" cy="812337"/>
          </a:xfrm>
          <a:prstGeom prst="chevron">
            <a:avLst/>
          </a:prstGeom>
          <a:solidFill>
            <a:srgbClr val="B2C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9080562" y="4874551"/>
            <a:ext cx="558578" cy="81233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9444421" y="4876345"/>
            <a:ext cx="558578" cy="812337"/>
          </a:xfrm>
          <a:prstGeom prst="chevron">
            <a:avLst/>
          </a:prstGeom>
          <a:solidFill>
            <a:srgbClr val="B2C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ache.shufa.com/UD2009/42853/Picture/201101171535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"/>
          <a:stretch>
            <a:fillRect/>
          </a:stretch>
        </p:blipFill>
        <p:spPr bwMode="auto">
          <a:xfrm>
            <a:off x="0" y="-1166"/>
            <a:ext cx="14425364" cy="720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438506" y="4953793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r>
              <a:rPr lang="en-US" altLang="zh-CN" dirty="0"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PPT</a:t>
            </a:r>
            <a:r>
              <a:rPr lang="zh-CN" altLang="en-US" dirty="0"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制作：顾嘉</a:t>
            </a:r>
            <a:endParaRPr lang="zh-CN" altLang="en-US" sz="1800" dirty="0"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0140" y="1656234"/>
            <a:ext cx="7695169" cy="3146689"/>
            <a:chOff x="1996985" y="1934432"/>
            <a:chExt cx="7695169" cy="3146689"/>
          </a:xfrm>
        </p:grpSpPr>
        <p:sp>
          <p:nvSpPr>
            <p:cNvPr id="14" name="文本框 13"/>
            <p:cNvSpPr txBox="1"/>
            <p:nvPr/>
          </p:nvSpPr>
          <p:spPr>
            <a:xfrm>
              <a:off x="3073612" y="4373235"/>
              <a:ext cx="63401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《</a:t>
              </a:r>
              <a:r>
                <a:rPr lang="zh-CN" altLang="en-US" sz="4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如何高效学习</a:t>
              </a:r>
              <a:r>
                <a:rPr lang="en-US" altLang="zh-CN" sz="4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》</a:t>
              </a:r>
              <a:r>
                <a:rPr lang="zh-CN" altLang="en-US" sz="4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读书笔记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6985" y="1934432"/>
              <a:ext cx="7695169" cy="2406433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/>
          <p:nvPr/>
        </p:nvCxnSpPr>
        <p:spPr>
          <a:xfrm>
            <a:off x="8425036" y="1800250"/>
            <a:ext cx="0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020" y="2376314"/>
            <a:ext cx="6925656" cy="235326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42194"/>
            <a:ext cx="144018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32148" y="1778098"/>
            <a:ext cx="1368152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剪去单角的矩形 4"/>
          <p:cNvSpPr/>
          <p:nvPr/>
        </p:nvSpPr>
        <p:spPr>
          <a:xfrm>
            <a:off x="1296244" y="2714202"/>
            <a:ext cx="3725911" cy="4032448"/>
          </a:xfrm>
          <a:prstGeom prst="snip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1731288" y="3506290"/>
            <a:ext cx="25922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72308" y="3938610"/>
            <a:ext cx="0" cy="244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016324" y="3814727"/>
            <a:ext cx="2736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什么是整体性学习？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整体性学习顺序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信息结构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学习的目标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74964" y="302437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整体性学习策略</a:t>
            </a:r>
          </a:p>
        </p:txBody>
      </p:sp>
      <p:sp>
        <p:nvSpPr>
          <p:cNvPr id="17" name="剪去单角的矩形 16"/>
          <p:cNvSpPr/>
          <p:nvPr/>
        </p:nvSpPr>
        <p:spPr>
          <a:xfrm>
            <a:off x="5616723" y="2714202"/>
            <a:ext cx="3726000" cy="4032448"/>
          </a:xfrm>
          <a:prstGeom prst="snip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752628" y="1778098"/>
            <a:ext cx="1368152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6051768" y="3506290"/>
            <a:ext cx="25922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192788" y="3938610"/>
            <a:ext cx="0" cy="244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336804" y="3814727"/>
            <a:ext cx="24482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获取知识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联系观点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随意信息的处理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知识的延伸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95444" y="302437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整体性学习技术</a:t>
            </a:r>
          </a:p>
        </p:txBody>
      </p:sp>
      <p:sp>
        <p:nvSpPr>
          <p:cNvPr id="25" name="剪去单角的矩形 24"/>
          <p:cNvSpPr/>
          <p:nvPr/>
        </p:nvSpPr>
        <p:spPr>
          <a:xfrm>
            <a:off x="9937203" y="2714202"/>
            <a:ext cx="3726000" cy="4032448"/>
          </a:xfrm>
          <a:prstGeom prst="snip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073108" y="1778098"/>
            <a:ext cx="1368152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10372248" y="3506290"/>
            <a:ext cx="25922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0513268" y="3938610"/>
            <a:ext cx="0" cy="244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0657284" y="3814727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高效率的学生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自我教育</a:t>
            </a:r>
          </a:p>
        </p:txBody>
      </p:sp>
      <p:sp>
        <p:nvSpPr>
          <p:cNvPr id="29" name="矩形 28"/>
          <p:cNvSpPr/>
          <p:nvPr/>
        </p:nvSpPr>
        <p:spPr>
          <a:xfrm>
            <a:off x="10515924" y="302437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超越整体性学习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023" y="95841"/>
            <a:ext cx="4803777" cy="1502237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0" y="864146"/>
            <a:ext cx="4968000" cy="2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0" y="479127"/>
            <a:ext cx="4968000" cy="21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807488" y="223716"/>
            <a:ext cx="2236510" cy="1015663"/>
          </a:xfrm>
          <a:prstGeom prst="rect">
            <a:avLst/>
          </a:prstGeom>
          <a:solidFill>
            <a:srgbClr val="262626"/>
          </a:solidFill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目  录</a:t>
            </a:r>
          </a:p>
        </p:txBody>
      </p:sp>
      <p:sp>
        <p:nvSpPr>
          <p:cNvPr id="4" name="矩形 3"/>
          <p:cNvSpPr/>
          <p:nvPr/>
        </p:nvSpPr>
        <p:spPr>
          <a:xfrm>
            <a:off x="528009" y="1729702"/>
            <a:ext cx="1212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Aharoni" panose="02010803020104030203" pitchFamily="2" charset="-79"/>
              </a:rPr>
              <a:t>壹</a:t>
            </a:r>
          </a:p>
        </p:txBody>
      </p:sp>
      <p:sp>
        <p:nvSpPr>
          <p:cNvPr id="55" name="矩形 54"/>
          <p:cNvSpPr/>
          <p:nvPr/>
        </p:nvSpPr>
        <p:spPr>
          <a:xfrm>
            <a:off x="4878126" y="1737292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Aharoni" panose="02010803020104030203" pitchFamily="2" charset="-79"/>
              </a:rPr>
              <a:t>贰</a:t>
            </a:r>
          </a:p>
        </p:txBody>
      </p:sp>
      <p:sp>
        <p:nvSpPr>
          <p:cNvPr id="56" name="矩形 55"/>
          <p:cNvSpPr/>
          <p:nvPr/>
        </p:nvSpPr>
        <p:spPr>
          <a:xfrm>
            <a:off x="9161660" y="1729701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Aharoni" panose="02010803020104030203" pitchFamily="2" charset="-79"/>
              </a:rPr>
              <a:t>叁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1057275" y="2671763"/>
            <a:ext cx="1214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整体性学习策略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3084" y="4066406"/>
            <a:ext cx="4803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什么是整体性学习？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整体性学习顺序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信息结构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学习的目标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057275" y="4029075"/>
            <a:ext cx="1214437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023" y="95841"/>
            <a:ext cx="4803777" cy="150223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5318" y="568373"/>
            <a:ext cx="1897766" cy="1964896"/>
            <a:chOff x="355318" y="568373"/>
            <a:chExt cx="1368152" cy="1416548"/>
          </a:xfrm>
        </p:grpSpPr>
        <p:sp>
          <p:nvSpPr>
            <p:cNvPr id="10" name="椭圆 9"/>
            <p:cNvSpPr/>
            <p:nvPr/>
          </p:nvSpPr>
          <p:spPr>
            <a:xfrm>
              <a:off x="355318" y="616769"/>
              <a:ext cx="1368152" cy="13681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51179" y="568373"/>
              <a:ext cx="925505" cy="1038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haroni" panose="02010803020104030203" pitchFamily="2" charset="-79"/>
                </a:rPr>
                <a:t>壹</a:t>
              </a:r>
            </a:p>
          </p:txBody>
        </p:sp>
      </p:grp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什么是整体性学习？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1.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整体性学习策略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870568" y="6408762"/>
            <a:ext cx="59702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400700" y="1170615"/>
            <a:ext cx="7516222" cy="1872208"/>
            <a:chOff x="5832748" y="1170615"/>
            <a:chExt cx="7516222" cy="1872208"/>
          </a:xfrm>
        </p:grpSpPr>
        <p:sp>
          <p:nvSpPr>
            <p:cNvPr id="2" name="矩形 1"/>
            <p:cNvSpPr/>
            <p:nvPr/>
          </p:nvSpPr>
          <p:spPr>
            <a:xfrm>
              <a:off x="6148070" y="1376805"/>
              <a:ext cx="7200900" cy="14229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是一种学习理论，更精确、全面地描述了大脑如何工作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是运用你大脑里已有的丰富的神经元网络吸收、整合信息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意味着知识的学习并不是孤立的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08520" y="1887756"/>
              <a:ext cx="64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对角圆角矩形 9"/>
            <p:cNvSpPr/>
            <p:nvPr/>
          </p:nvSpPr>
          <p:spPr>
            <a:xfrm>
              <a:off x="5832748" y="1170615"/>
              <a:ext cx="7516222" cy="1872208"/>
            </a:xfrm>
            <a:prstGeom prst="round2Diag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6508520" y="2351506"/>
              <a:ext cx="64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08520" y="2815257"/>
              <a:ext cx="64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电影机器人总动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1" y="3042823"/>
            <a:ext cx="3758915" cy="37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034883" y="4116626"/>
            <a:ext cx="38779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  <a:latin typeface="方正特粗光辉简体" panose="02000000000000000000" pitchFamily="2" charset="-122"/>
                <a:ea typeface="方正特粗光辉简体" panose="02000000000000000000" pitchFamily="2" charset="-122"/>
              </a:rPr>
              <a:t>学习不是整理盒子，</a:t>
            </a:r>
            <a:endParaRPr lang="en-US" altLang="zh-CN" sz="3200" dirty="0">
              <a:solidFill>
                <a:srgbClr val="FFC000"/>
              </a:solidFill>
              <a:latin typeface="方正特粗光辉简体" panose="02000000000000000000" pitchFamily="2" charset="-122"/>
              <a:ea typeface="方正特粗光辉简体" panose="02000000000000000000" pitchFamily="2" charset="-122"/>
            </a:endParaRPr>
          </a:p>
          <a:p>
            <a:r>
              <a:rPr lang="zh-CN" altLang="en-US" sz="3200" dirty="0">
                <a:solidFill>
                  <a:srgbClr val="FFC000"/>
                </a:solidFill>
                <a:latin typeface="方正特粗光辉简体" panose="02000000000000000000" pitchFamily="2" charset="-122"/>
                <a:ea typeface="方正特粗光辉简体" panose="02000000000000000000" pitchFamily="2" charset="-122"/>
              </a:rPr>
              <a:t>而是编织一张大网。</a:t>
            </a:r>
            <a:endParaRPr lang="en-US" altLang="zh-CN" sz="3200" dirty="0">
              <a:solidFill>
                <a:srgbClr val="FFC000"/>
              </a:solidFill>
              <a:latin typeface="方正特粗光辉简体" panose="02000000000000000000" pitchFamily="2" charset="-122"/>
              <a:ea typeface="方正特粗光辉简体" panose="02000000000000000000" pitchFamily="2" charset="-122"/>
            </a:endParaRPr>
          </a:p>
        </p:txBody>
      </p:sp>
      <p:pic>
        <p:nvPicPr>
          <p:cNvPr id="2052" name="Picture 4" descr="dopp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93" y="37349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verno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52" y="45436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ac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63" y="37349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avorit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612" y="45436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lik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33" y="37349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inkin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072" y="45436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ewsv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503" y="37349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s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212" y="45436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window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973" y="37349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oogle-buzz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7436">
            <a:off x="12402913" y="43126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54527" y="1296194"/>
            <a:ext cx="10802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整体性学习的三种主要观点：结构、模型、高速公路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1.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整体性学习策略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508852" y="2176264"/>
            <a:ext cx="2933423" cy="3456384"/>
            <a:chOff x="5589293" y="2304306"/>
            <a:chExt cx="2933423" cy="3456384"/>
          </a:xfrm>
        </p:grpSpPr>
        <p:sp>
          <p:nvSpPr>
            <p:cNvPr id="29" name="矩形 28"/>
            <p:cNvSpPr/>
            <p:nvPr/>
          </p:nvSpPr>
          <p:spPr>
            <a:xfrm>
              <a:off x="5589293" y="2304306"/>
              <a:ext cx="2933423" cy="34563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76" name="Picture 4" descr="树图标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930" y="2645296"/>
              <a:ext cx="2519999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9289132" y="2176264"/>
            <a:ext cx="2934000" cy="3456384"/>
            <a:chOff x="9456101" y="2290564"/>
            <a:chExt cx="2934000" cy="3456384"/>
          </a:xfrm>
        </p:grpSpPr>
        <p:sp>
          <p:nvSpPr>
            <p:cNvPr id="30" name="矩形 29"/>
            <p:cNvSpPr/>
            <p:nvPr/>
          </p:nvSpPr>
          <p:spPr>
            <a:xfrm>
              <a:off x="9456101" y="2290564"/>
              <a:ext cx="2934000" cy="34563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78" name="Picture 6" descr="刷新图标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9172" y="2658844"/>
              <a:ext cx="2519999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1728572" y="2176264"/>
            <a:ext cx="2933423" cy="3456384"/>
            <a:chOff x="1728572" y="2304306"/>
            <a:chExt cx="2933423" cy="3456384"/>
          </a:xfrm>
        </p:grpSpPr>
        <p:sp>
          <p:nvSpPr>
            <p:cNvPr id="13" name="矩形 12"/>
            <p:cNvSpPr/>
            <p:nvPr/>
          </p:nvSpPr>
          <p:spPr>
            <a:xfrm>
              <a:off x="1728572" y="2304306"/>
              <a:ext cx="2933423" cy="34563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80" name="Picture 8" descr="地图定位图标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408" y="2683676"/>
              <a:ext cx="2519999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矩形 16"/>
          <p:cNvSpPr/>
          <p:nvPr/>
        </p:nvSpPr>
        <p:spPr>
          <a:xfrm>
            <a:off x="1728572" y="5632648"/>
            <a:ext cx="2933423" cy="1136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911946" y="5701067"/>
            <a:ext cx="2518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建立良好的知识结构就是绘制一份优秀的地图。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09274" y="5634225"/>
            <a:ext cx="2933423" cy="1136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9709" y="5606702"/>
            <a:ext cx="2933423" cy="1136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704424" y="5701067"/>
            <a:ext cx="2518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模型是简化的结构，是结构的快照，更为简单和更易存储。</a:t>
            </a:r>
          </a:p>
        </p:txBody>
      </p:sp>
      <p:sp>
        <p:nvSpPr>
          <p:cNvPr id="39" name="矩形 38"/>
          <p:cNvSpPr/>
          <p:nvPr/>
        </p:nvSpPr>
        <p:spPr>
          <a:xfrm>
            <a:off x="9496901" y="5830034"/>
            <a:ext cx="2518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高速公路即结构与结构之间的联系。</a:t>
            </a:r>
          </a:p>
        </p:txBody>
      </p:sp>
      <p:pic>
        <p:nvPicPr>
          <p:cNvPr id="1026" name="Picture 2" descr="地图 导航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960" y="137425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钥匙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960" y="329485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方向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960" y="49555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947096" y="2808362"/>
            <a:ext cx="10836000" cy="504056"/>
            <a:chOff x="1947096" y="2808362"/>
            <a:chExt cx="10836000" cy="50405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947096" y="3312418"/>
              <a:ext cx="1083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947097" y="280836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494753" y="280836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2137720" y="280836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9590065" y="280836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7042409" y="280836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20180" y="1296194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整体性学习的顺序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1.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整体性学习策略</a:t>
            </a:r>
          </a:p>
        </p:txBody>
      </p:sp>
      <p:sp>
        <p:nvSpPr>
          <p:cNvPr id="7" name="右箭头 6"/>
          <p:cNvSpPr/>
          <p:nvPr/>
        </p:nvSpPr>
        <p:spPr>
          <a:xfrm>
            <a:off x="792188" y="2362428"/>
            <a:ext cx="12745416" cy="22991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1047097" y="2088362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3462006" y="2117383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/>
          <p:cNvSpPr/>
          <p:nvPr/>
        </p:nvSpPr>
        <p:spPr>
          <a:xfrm>
            <a:off x="6053911" y="2117383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8645816" y="2088362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平行四边形 27"/>
          <p:cNvSpPr/>
          <p:nvPr/>
        </p:nvSpPr>
        <p:spPr>
          <a:xfrm>
            <a:off x="11237721" y="2088362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460580" y="2169562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 取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632614" y="2186752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 用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40709" y="2164884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纠 错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48804" y="2215773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 展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56900" y="2187645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 解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700512" y="2828303"/>
            <a:ext cx="900000" cy="90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2699715" y="299480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49338" y="3728303"/>
            <a:ext cx="2247106" cy="2680459"/>
            <a:chOff x="849338" y="3728303"/>
            <a:chExt cx="2247106" cy="2680459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849338" y="3728303"/>
              <a:ext cx="0" cy="2680459"/>
            </a:xfrm>
            <a:prstGeom prst="line">
              <a:avLst/>
            </a:prstGeom>
            <a:ln>
              <a:solidFill>
                <a:srgbClr val="FFC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997062" y="4399118"/>
              <a:ext cx="2099382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简化：只留干货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容量：尽可能多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速度：注重方法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19891" y="3728303"/>
            <a:ext cx="2247106" cy="2680459"/>
            <a:chOff x="849338" y="3728303"/>
            <a:chExt cx="2247106" cy="2680459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849338" y="3728303"/>
              <a:ext cx="0" cy="2680459"/>
            </a:xfrm>
            <a:prstGeom prst="line">
              <a:avLst/>
            </a:prstGeom>
            <a:ln>
              <a:solidFill>
                <a:srgbClr val="FFC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997062" y="4399118"/>
              <a:ext cx="2099382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分解：解剖难题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聚焦：缩小范围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深入：仔细研究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990444" y="3728303"/>
            <a:ext cx="2247106" cy="2680459"/>
            <a:chOff x="849338" y="3728303"/>
            <a:chExt cx="2247106" cy="2680459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849338" y="3728303"/>
              <a:ext cx="0" cy="2680459"/>
            </a:xfrm>
            <a:prstGeom prst="line">
              <a:avLst/>
            </a:prstGeom>
            <a:ln>
              <a:solidFill>
                <a:srgbClr val="FFC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997062" y="4399118"/>
              <a:ext cx="2099382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深度：了解背景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横向：建立模型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纵向：触类旁通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60997" y="3728303"/>
            <a:ext cx="2247106" cy="2680459"/>
            <a:chOff x="849338" y="3728303"/>
            <a:chExt cx="2247106" cy="2680459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849338" y="3728303"/>
              <a:ext cx="0" cy="2680459"/>
            </a:xfrm>
            <a:prstGeom prst="line">
              <a:avLst/>
            </a:prstGeom>
            <a:ln>
              <a:solidFill>
                <a:srgbClr val="FFC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997062" y="4399118"/>
              <a:ext cx="209938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前提：了解局限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认知：修正知识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方法：主题阅读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131548" y="3728303"/>
            <a:ext cx="2247106" cy="2680459"/>
            <a:chOff x="849338" y="3728303"/>
            <a:chExt cx="2247106" cy="2680459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849338" y="3728303"/>
              <a:ext cx="0" cy="2680459"/>
            </a:xfrm>
            <a:prstGeom prst="line">
              <a:avLst/>
            </a:prstGeom>
            <a:ln>
              <a:solidFill>
                <a:srgbClr val="FFC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997062" y="4399118"/>
              <a:ext cx="2099382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原因：最终目的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认识：加深体验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重点：创造途径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3308275" y="2983145"/>
            <a:ext cx="2385891" cy="22014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20180" y="1296194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通过测试掌握弱点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1.</a:t>
            </a:r>
            <a:r>
              <a:rPr lang="zh-CN" altLang="en-US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整体性学习策略</a:t>
            </a:r>
          </a:p>
        </p:txBody>
      </p:sp>
      <p:sp>
        <p:nvSpPr>
          <p:cNvPr id="7" name="右箭头 6"/>
          <p:cNvSpPr/>
          <p:nvPr/>
        </p:nvSpPr>
        <p:spPr>
          <a:xfrm>
            <a:off x="792188" y="2362428"/>
            <a:ext cx="12745416" cy="22991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1047097" y="2088362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3462006" y="2117383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/>
          <p:cNvSpPr/>
          <p:nvPr/>
        </p:nvSpPr>
        <p:spPr>
          <a:xfrm>
            <a:off x="6053911" y="2117383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8645816" y="2088362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平行四边形 27"/>
          <p:cNvSpPr/>
          <p:nvPr/>
        </p:nvSpPr>
        <p:spPr>
          <a:xfrm>
            <a:off x="11237721" y="2088362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460580" y="2169562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 取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632614" y="2186752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 用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40709" y="2164884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纠 错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48804" y="2215773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 展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56900" y="2187645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 解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188" y="2983145"/>
            <a:ext cx="2385891" cy="11933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99745" y="3217819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现</a:t>
            </a:r>
            <a:endParaRPr lang="en-US" altLang="zh-CN" sz="24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象</a:t>
            </a:r>
            <a:endParaRPr lang="en-US" altLang="zh-CN" sz="24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1961" y="3181176"/>
            <a:ext cx="2376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阅读听讲速度慢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需要反复阅读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15075" y="468057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原</a:t>
            </a:r>
            <a:endParaRPr lang="en-US" altLang="zh-CN" sz="24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因</a:t>
            </a:r>
            <a:endParaRPr lang="en-US" altLang="zh-CN" sz="24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92188" y="4313197"/>
            <a:ext cx="2385891" cy="24895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931961" y="4526969"/>
            <a:ext cx="202672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阅读、学习习惯不好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不好的笔记习惯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不理解基本名词和用法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322095" y="3214276"/>
            <a:ext cx="2366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虽然在读书，但不知道作者到底说什么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笔记记得清晰完美，但不明白什么意思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305558" y="5320065"/>
            <a:ext cx="2385891" cy="14826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5814862" y="2983145"/>
            <a:ext cx="2385891" cy="11544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5857233" y="3157126"/>
            <a:ext cx="2366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缺少灵活性，不会举一反三、触类旁通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821645" y="4313197"/>
            <a:ext cx="2385891" cy="24895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8354192" y="2983144"/>
            <a:ext cx="2385891" cy="27243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8396563" y="3122167"/>
            <a:ext cx="23666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错误联系太多，在课堂上较少出现，在现实生活中较为普遍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不能及时发现自己在某个主要的看法或问题上是错误的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354192" y="5900969"/>
            <a:ext cx="2385891" cy="901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0905304" y="2983145"/>
            <a:ext cx="2385891" cy="11544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0947675" y="3139967"/>
            <a:ext cx="2366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不能在真实世界中很好地运用知识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905304" y="4313197"/>
            <a:ext cx="2385891" cy="24895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1045077" y="4442482"/>
            <a:ext cx="2026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现代教育缺乏相关教育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2507</Words>
  <Application>Microsoft Office PowerPoint</Application>
  <PresentationFormat>自定义</PresentationFormat>
  <Paragraphs>473</Paragraphs>
  <Slides>39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60" baseType="lpstr">
      <vt:lpstr>Microsoft YaHei UI</vt:lpstr>
      <vt:lpstr>方正粗倩简体</vt:lpstr>
      <vt:lpstr>方正粗谭黑简体</vt:lpstr>
      <vt:lpstr>方正喵呜体</vt:lpstr>
      <vt:lpstr>方正苏新诗柳楷简体</vt:lpstr>
      <vt:lpstr>方正特粗光辉简体</vt:lpstr>
      <vt:lpstr>方正特雅宋_GBK</vt:lpstr>
      <vt:lpstr>方正正大黑简体</vt:lpstr>
      <vt:lpstr>方正综艺简体</vt:lpstr>
      <vt:lpstr>华康海报体W12</vt:lpstr>
      <vt:lpstr>华康俪金黑W8</vt:lpstr>
      <vt:lpstr>华康俪金黑W8(P)</vt:lpstr>
      <vt:lpstr>微软雅黑</vt:lpstr>
      <vt:lpstr>张海山锐线体2.0</vt:lpstr>
      <vt:lpstr>Arial</vt:lpstr>
      <vt:lpstr>Arial Black</vt:lpstr>
      <vt:lpstr>Broadway</vt:lpstr>
      <vt:lpstr>Calibri</vt:lpstr>
      <vt:lpstr>Impact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学习是门技术活儿</dc:title>
  <dc:subject>如何高效学习读书笔记</dc:subject>
  <dc:creator>顾嘉</dc:creator>
  <cp:keywords>www.gushishu.net</cp:keywords>
  <dc:description>故事书_顾嘉 诚意作品</dc:description>
  <cp:lastModifiedBy>天 下</cp:lastModifiedBy>
  <cp:revision>494</cp:revision>
  <dcterms:created xsi:type="dcterms:W3CDTF">2010-08-07T06:10:00Z</dcterms:created>
  <dcterms:modified xsi:type="dcterms:W3CDTF">2021-01-05T11:08:07Z</dcterms:modified>
  <cp:category>读书笔记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