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97" r:id="rId2"/>
    <p:sldId id="397" r:id="rId3"/>
    <p:sldId id="396" r:id="rId4"/>
    <p:sldId id="400" r:id="rId5"/>
    <p:sldId id="409" r:id="rId6"/>
    <p:sldId id="410" r:id="rId7"/>
    <p:sldId id="411" r:id="rId8"/>
    <p:sldId id="412" r:id="rId9"/>
    <p:sldId id="413" r:id="rId10"/>
    <p:sldId id="414" r:id="rId11"/>
    <p:sldId id="415" r:id="rId12"/>
    <p:sldId id="416" r:id="rId13"/>
    <p:sldId id="417" r:id="rId14"/>
    <p:sldId id="418" r:id="rId15"/>
    <p:sldId id="401" r:id="rId16"/>
    <p:sldId id="405" r:id="rId17"/>
    <p:sldId id="419" r:id="rId18"/>
    <p:sldId id="421" r:id="rId19"/>
    <p:sldId id="422" r:id="rId20"/>
    <p:sldId id="423" r:id="rId21"/>
    <p:sldId id="426" r:id="rId22"/>
    <p:sldId id="427" r:id="rId23"/>
    <p:sldId id="428" r:id="rId24"/>
    <p:sldId id="429" r:id="rId25"/>
    <p:sldId id="430" r:id="rId26"/>
    <p:sldId id="431" r:id="rId27"/>
    <p:sldId id="432" r:id="rId28"/>
    <p:sldId id="433" r:id="rId29"/>
    <p:sldId id="434" r:id="rId30"/>
    <p:sldId id="435" r:id="rId31"/>
    <p:sldId id="402" r:id="rId32"/>
    <p:sldId id="437" r:id="rId33"/>
    <p:sldId id="404" r:id="rId34"/>
    <p:sldId id="436" r:id="rId35"/>
    <p:sldId id="438" r:id="rId36"/>
    <p:sldId id="439" r:id="rId37"/>
    <p:sldId id="440" r:id="rId38"/>
    <p:sldId id="441" r:id="rId39"/>
    <p:sldId id="442" r:id="rId40"/>
    <p:sldId id="443" r:id="rId41"/>
    <p:sldId id="408" r:id="rId42"/>
    <p:sldId id="444" r:id="rId43"/>
    <p:sldId id="406" r:id="rId44"/>
    <p:sldId id="407" r:id="rId45"/>
    <p:sldId id="258" r:id="rId46"/>
    <p:sldId id="393" r:id="rId47"/>
    <p:sldId id="394" r:id="rId48"/>
    <p:sldId id="391" r:id="rId49"/>
    <p:sldId id="390" r:id="rId50"/>
  </p:sldIdLst>
  <p:sldSz cx="12190413" cy="6859588"/>
  <p:notesSz cx="6858000" cy="9144000"/>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00"/>
    <a:srgbClr val="FF33CC"/>
    <a:srgbClr val="00FF00"/>
    <a:srgbClr val="F5A7FB"/>
    <a:srgbClr val="F182FA"/>
    <a:srgbClr val="FF3300"/>
    <a:srgbClr val="C75109"/>
    <a:srgbClr val="99D000"/>
    <a:srgbClr val="BA0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19" autoAdjust="0"/>
    <p:restoredTop sz="98634" autoAdjust="0"/>
  </p:normalViewPr>
  <p:slideViewPr>
    <p:cSldViewPr>
      <p:cViewPr>
        <p:scale>
          <a:sx n="60" d="100"/>
          <a:sy n="60" d="100"/>
        </p:scale>
        <p:origin x="-1332" y="-306"/>
      </p:cViewPr>
      <p:guideLst>
        <p:guide orient="horz" pos="2161"/>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4E72AF-1621-4FE4-994C-ACDB5857D570}" type="datetimeFigureOut">
              <a:rPr lang="en-US" smtClean="0"/>
              <a:t>1/5/2021</a:t>
            </a:fld>
            <a:endParaRPr 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65CFA-19E8-49E0-B060-DF0F168321F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165" algn="l" defTabSz="1219200" rtl="0" eaLnBrk="1" latinLnBrk="0" hangingPunct="1">
      <a:defRPr sz="1600" kern="1200">
        <a:solidFill>
          <a:schemeClr val="tx1"/>
        </a:solidFill>
        <a:latin typeface="+mn-lt"/>
        <a:ea typeface="+mn-ea"/>
        <a:cs typeface="+mn-cs"/>
      </a:defRPr>
    </a:lvl4pPr>
    <a:lvl5pPr marL="2437765" algn="l" defTabSz="1219200" rtl="0" eaLnBrk="1" latinLnBrk="0" hangingPunct="1">
      <a:defRPr sz="1600" kern="1200">
        <a:solidFill>
          <a:schemeClr val="tx1"/>
        </a:solidFill>
        <a:latin typeface="+mn-lt"/>
        <a:ea typeface="+mn-ea"/>
        <a:cs typeface="+mn-cs"/>
      </a:defRPr>
    </a:lvl5pPr>
    <a:lvl6pPr marL="3047365" algn="l" defTabSz="1219200" rtl="0" eaLnBrk="1" latinLnBrk="0" hangingPunct="1">
      <a:defRPr sz="1600" kern="1200">
        <a:solidFill>
          <a:schemeClr val="tx1"/>
        </a:solidFill>
        <a:latin typeface="+mn-lt"/>
        <a:ea typeface="+mn-ea"/>
        <a:cs typeface="+mn-cs"/>
      </a:defRPr>
    </a:lvl6pPr>
    <a:lvl7pPr marL="3656965" algn="l" defTabSz="1219200" rtl="0" eaLnBrk="1" latinLnBrk="0" hangingPunct="1">
      <a:defRPr sz="1600" kern="1200">
        <a:solidFill>
          <a:schemeClr val="tx1"/>
        </a:solidFill>
        <a:latin typeface="+mn-lt"/>
        <a:ea typeface="+mn-ea"/>
        <a:cs typeface="+mn-cs"/>
      </a:defRPr>
    </a:lvl7pPr>
    <a:lvl8pPr marL="4265930" algn="l" defTabSz="1219200" rtl="0" eaLnBrk="1" latinLnBrk="0" hangingPunct="1">
      <a:defRPr sz="1600" kern="1200">
        <a:solidFill>
          <a:schemeClr val="tx1"/>
        </a:solidFill>
        <a:latin typeface="+mn-lt"/>
        <a:ea typeface="+mn-ea"/>
        <a:cs typeface="+mn-cs"/>
      </a:defRPr>
    </a:lvl8pPr>
    <a:lvl9pPr marL="4875530" algn="l" defTabSz="121920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圆角矩形 2"/>
          <p:cNvSpPr/>
          <p:nvPr userDrawn="1"/>
        </p:nvSpPr>
        <p:spPr bwMode="auto">
          <a:xfrm>
            <a:off x="2134766" y="1125538"/>
            <a:ext cx="7848872" cy="4320480"/>
          </a:xfrm>
          <a:prstGeom prst="roundRect">
            <a:avLst>
              <a:gd name="adj" fmla="val 2998"/>
            </a:avLst>
          </a:prstGeom>
          <a:ln>
            <a:noFill/>
            <a:headEnd type="oval" w="med" len="med"/>
          </a:ln>
        </p:spPr>
        <p:style>
          <a:lnRef idx="1">
            <a:schemeClr val="dk1"/>
          </a:lnRef>
          <a:fillRef idx="2">
            <a:schemeClr val="dk1"/>
          </a:fillRef>
          <a:effectRef idx="1">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4" name="Picture 3" descr="C:\Documents and Settings\tdz\桌面\未标题-1 拷贝.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05030" y="1269554"/>
            <a:ext cx="6786667" cy="5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Documents and Settings\tdz\桌面\未标题-1 拷贝.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17105" y="1269554"/>
            <a:ext cx="6786667" cy="52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Documents and Settings\tdz\桌面\未标题-1 拷贝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09475" y="4741189"/>
            <a:ext cx="6791112" cy="5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Documents and Settings\tdz\桌面\未标题-1 拷贝2.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217105" y="4741189"/>
            <a:ext cx="6791112" cy="52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2D0B2A8B-C4C2-4C93-B65F-12EBAC94FCAD}" type="datetimeFigureOut">
              <a:rPr lang="zh-CN" altLang="en-US">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FF39AA19-66CE-4E3D-9BF2-EE4CDF4F3E62}"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1" name="组合 10"/>
          <p:cNvGrpSpPr/>
          <p:nvPr userDrawn="1"/>
        </p:nvGrpSpPr>
        <p:grpSpPr>
          <a:xfrm>
            <a:off x="85870" y="441513"/>
            <a:ext cx="11986000" cy="468001"/>
            <a:chOff x="85870" y="441513"/>
            <a:chExt cx="11986000" cy="468001"/>
          </a:xfrm>
        </p:grpSpPr>
        <p:sp>
          <p:nvSpPr>
            <p:cNvPr id="12" name="Freeform 7"/>
            <p:cNvSpPr/>
            <p:nvPr/>
          </p:nvSpPr>
          <p:spPr bwMode="auto">
            <a:xfrm>
              <a:off x="4708800" y="441513"/>
              <a:ext cx="2772000" cy="468000"/>
            </a:xfrm>
            <a:prstGeom prst="roundRect">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ln>
            <a:effectLst>
              <a:outerShdw blurRad="50800" dist="38100" dir="2700000" algn="tl" rotWithShape="0">
                <a:prstClr val="black">
                  <a:alpha val="40000"/>
                </a:prstClr>
              </a:outerShdw>
            </a:effectLst>
          </p:spPr>
          <p:txBody>
            <a:bodyPr vert="horz" anchor="ctr"/>
            <a:lstStyle/>
            <a:p>
              <a:pPr algn="ctr" defTabSz="914400"/>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lang="zh-CN" altLang="en-US" sz="2000" kern="0" dirty="0">
                  <a:solidFill>
                    <a:sysClr val="window" lastClr="FFFFFF"/>
                  </a:solidFill>
                  <a:latin typeface="微软雅黑" panose="020B0503020204020204" pitchFamily="34" charset="-122"/>
                  <a:ea typeface="微软雅黑" panose="020B0503020204020204" pitchFamily="34" charset="-122"/>
                </a:rPr>
                <a:t>概述</a:t>
              </a:r>
            </a:p>
          </p:txBody>
        </p:sp>
        <p:sp>
          <p:nvSpPr>
            <p:cNvPr id="13" name="Freeform 7"/>
            <p:cNvSpPr/>
            <p:nvPr/>
          </p:nvSpPr>
          <p:spPr bwMode="auto">
            <a:xfrm>
              <a:off x="1126800" y="441513"/>
              <a:ext cx="2772000" cy="468000"/>
            </a:xfrm>
            <a:prstGeom prst="roundRect">
              <a:avLst/>
            </a:prstGeom>
            <a:gradFill>
              <a:gsLst>
                <a:gs pos="33000">
                  <a:srgbClr val="A379BB">
                    <a:lumMod val="60000"/>
                    <a:lumOff val="40000"/>
                  </a:srgbClr>
                </a:gs>
                <a:gs pos="100000">
                  <a:srgbClr val="A379BB"/>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r>
                <a:rPr lang="zh-CN" altLang="en-US" sz="2000" kern="0" dirty="0">
                  <a:solidFill>
                    <a:sysClr val="window" lastClr="FFFFFF"/>
                  </a:solidFill>
                  <a:latin typeface="Impact" panose="020B0806030902050204" pitchFamily="34" charset="0"/>
                  <a:ea typeface="微软雅黑" panose="020B0503020204020204" pitchFamily="34" charset="-122"/>
                </a:rPr>
                <a:t>知识概述</a:t>
              </a:r>
            </a:p>
          </p:txBody>
        </p:sp>
        <p:sp>
          <p:nvSpPr>
            <p:cNvPr id="14" name="Freeform 7"/>
            <p:cNvSpPr/>
            <p:nvPr/>
          </p:nvSpPr>
          <p:spPr bwMode="auto">
            <a:xfrm>
              <a:off x="8290800" y="441514"/>
              <a:ext cx="2772000" cy="468000"/>
            </a:xfrm>
            <a:prstGeom prst="roundRect">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ln>
            <a:effectLst>
              <a:outerShdw blurRad="50800" dist="38100" dir="2700000" algn="tl" rotWithShape="0">
                <a:prstClr val="black">
                  <a:alpha val="40000"/>
                </a:prstClr>
              </a:outerShdw>
            </a:effectLst>
          </p:spPr>
          <p:txBody>
            <a:bodyPr vert="horz" anchor="ctr"/>
            <a:lstStyle/>
            <a:p>
              <a:pPr algn="ctr" defTabSz="914400"/>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lang="zh-CN" altLang="en-US" sz="2000" kern="0" dirty="0">
                  <a:solidFill>
                    <a:sysClr val="window" lastClr="FFFFFF"/>
                  </a:solidFill>
                  <a:latin typeface="微软雅黑" panose="020B0503020204020204" pitchFamily="34" charset="-122"/>
                  <a:ea typeface="微软雅黑" panose="020B0503020204020204" pitchFamily="34" charset="-122"/>
                </a:rPr>
                <a:t>过程</a:t>
              </a:r>
            </a:p>
          </p:txBody>
        </p:sp>
        <p:grpSp>
          <p:nvGrpSpPr>
            <p:cNvPr id="15" name="组合 14"/>
            <p:cNvGrpSpPr/>
            <p:nvPr/>
          </p:nvGrpSpPr>
          <p:grpSpPr>
            <a:xfrm>
              <a:off x="85870" y="499866"/>
              <a:ext cx="11986000" cy="372468"/>
              <a:chOff x="95302" y="1533432"/>
              <a:chExt cx="11986000" cy="372468"/>
            </a:xfrm>
          </p:grpSpPr>
          <p:pic>
            <p:nvPicPr>
              <p:cNvPr id="16" name="Picture 2" descr="C:\Documents and Settings\tdz\桌面\未标题-2 拷贝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1302" y="1533600"/>
                <a:ext cx="1600000" cy="3714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Documents and Settings\tdz\桌面\未标题-3 拷贝.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1058" y="1533600"/>
                <a:ext cx="1771429" cy="3714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Documents and Settings\tdz\桌面\未标题-3 拷贝.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5744" y="1534471"/>
                <a:ext cx="1771429" cy="37142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Documents and Settings\tdz\桌面\未标题-2 拷贝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02" y="1533432"/>
                <a:ext cx="1600000" cy="371429"/>
              </a:xfrm>
              <a:prstGeom prst="rect">
                <a:avLst/>
              </a:prstGeom>
              <a:noFill/>
              <a:extLst>
                <a:ext uri="{909E8E84-426E-40DD-AFC4-6F175D3DCCD1}">
                  <a14:hiddenFill xmlns:a14="http://schemas.microsoft.com/office/drawing/2010/main">
                    <a:solidFill>
                      <a:srgbClr val="FFFFFF"/>
                    </a:solidFill>
                  </a14:hiddenFill>
                </a:ext>
              </a:extLst>
            </p:spPr>
          </p:pic>
        </p:grpSp>
      </p:gr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圆角矩形 6"/>
          <p:cNvSpPr/>
          <p:nvPr userDrawn="1"/>
        </p:nvSpPr>
        <p:spPr bwMode="auto">
          <a:xfrm>
            <a:off x="1180762" y="1701602"/>
            <a:ext cx="540000" cy="3960440"/>
          </a:xfrm>
          <a:prstGeom prst="roundRect">
            <a:avLst/>
          </a:prstGeom>
          <a:ln>
            <a:headEnd type="oval" w="med" len="med"/>
          </a:ln>
        </p:spPr>
        <p:style>
          <a:lnRef idx="1">
            <a:schemeClr val="accent4"/>
          </a:lnRef>
          <a:fillRef idx="2">
            <a:schemeClr val="accent4"/>
          </a:fillRef>
          <a:effectRef idx="1">
            <a:schemeClr val="accent4"/>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8" name="组合 7"/>
          <p:cNvGrpSpPr/>
          <p:nvPr userDrawn="1"/>
        </p:nvGrpSpPr>
        <p:grpSpPr>
          <a:xfrm>
            <a:off x="1126800" y="441513"/>
            <a:ext cx="10945070" cy="468001"/>
            <a:chOff x="1126800" y="441513"/>
            <a:chExt cx="10945070" cy="468001"/>
          </a:xfrm>
        </p:grpSpPr>
        <p:sp>
          <p:nvSpPr>
            <p:cNvPr id="9" name="Freeform 7"/>
            <p:cNvSpPr/>
            <p:nvPr/>
          </p:nvSpPr>
          <p:spPr bwMode="auto">
            <a:xfrm>
              <a:off x="4708800" y="441513"/>
              <a:ext cx="2772000" cy="468000"/>
            </a:xfrm>
            <a:prstGeom prst="roundRect">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ln>
            <a:effectLst>
              <a:outerShdw blurRad="50800" dist="38100" dir="2700000" algn="tl" rotWithShape="0">
                <a:prstClr val="black">
                  <a:alpha val="40000"/>
                </a:prstClr>
              </a:outerShdw>
            </a:effectLst>
          </p:spPr>
          <p:txBody>
            <a:bodyPr vert="horz" anchor="ctr"/>
            <a:lstStyle/>
            <a:p>
              <a:pPr algn="ctr" defTabSz="914400"/>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lang="zh-CN" altLang="en-US" sz="2000" kern="0" dirty="0">
                  <a:solidFill>
                    <a:sysClr val="window" lastClr="FFFFFF"/>
                  </a:solidFill>
                  <a:latin typeface="微软雅黑" panose="020B0503020204020204" pitchFamily="34" charset="-122"/>
                  <a:ea typeface="微软雅黑" panose="020B0503020204020204" pitchFamily="34" charset="-122"/>
                </a:rPr>
                <a:t>概述</a:t>
              </a:r>
            </a:p>
          </p:txBody>
        </p:sp>
        <p:sp>
          <p:nvSpPr>
            <p:cNvPr id="10" name="Freeform 7"/>
            <p:cNvSpPr/>
            <p:nvPr/>
          </p:nvSpPr>
          <p:spPr bwMode="auto">
            <a:xfrm>
              <a:off x="1126800" y="441513"/>
              <a:ext cx="2772000" cy="468000"/>
            </a:xfrm>
            <a:prstGeom prst="roundRect">
              <a:avLst/>
            </a:prstGeom>
            <a:gradFill>
              <a:gsLst>
                <a:gs pos="33000">
                  <a:srgbClr val="A379BB">
                    <a:lumMod val="60000"/>
                    <a:lumOff val="40000"/>
                  </a:srgbClr>
                </a:gs>
                <a:gs pos="100000">
                  <a:srgbClr val="A379BB"/>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r>
                <a:rPr lang="zh-CN" altLang="en-US" sz="2000" kern="0" dirty="0">
                  <a:solidFill>
                    <a:sysClr val="window" lastClr="FFFFFF"/>
                  </a:solidFill>
                  <a:latin typeface="Impact" panose="020B0806030902050204" pitchFamily="34" charset="0"/>
                  <a:ea typeface="微软雅黑" panose="020B0503020204020204" pitchFamily="34" charset="-122"/>
                </a:rPr>
                <a:t>知识概述</a:t>
              </a:r>
            </a:p>
          </p:txBody>
        </p:sp>
        <p:sp>
          <p:nvSpPr>
            <p:cNvPr id="11" name="Freeform 7"/>
            <p:cNvSpPr/>
            <p:nvPr/>
          </p:nvSpPr>
          <p:spPr bwMode="auto">
            <a:xfrm>
              <a:off x="8290800" y="441514"/>
              <a:ext cx="2772000" cy="468000"/>
            </a:xfrm>
            <a:prstGeom prst="roundRect">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ln>
            <a:effectLst>
              <a:outerShdw blurRad="50800" dist="38100" dir="2700000" algn="tl" rotWithShape="0">
                <a:prstClr val="black">
                  <a:alpha val="40000"/>
                </a:prstClr>
              </a:outerShdw>
            </a:effectLst>
          </p:spPr>
          <p:txBody>
            <a:bodyPr vert="horz" anchor="ctr"/>
            <a:lstStyle/>
            <a:p>
              <a:pPr algn="ctr" defTabSz="914400"/>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lang="zh-CN" altLang="en-US" sz="2000" kern="0" dirty="0">
                  <a:solidFill>
                    <a:sysClr val="window" lastClr="FFFFFF"/>
                  </a:solidFill>
                  <a:latin typeface="微软雅黑" panose="020B0503020204020204" pitchFamily="34" charset="-122"/>
                  <a:ea typeface="微软雅黑" panose="020B0503020204020204" pitchFamily="34" charset="-122"/>
                </a:rPr>
                <a:t>过程</a:t>
              </a:r>
            </a:p>
          </p:txBody>
        </p:sp>
        <p:grpSp>
          <p:nvGrpSpPr>
            <p:cNvPr id="12" name="组合 11"/>
            <p:cNvGrpSpPr/>
            <p:nvPr/>
          </p:nvGrpSpPr>
          <p:grpSpPr>
            <a:xfrm>
              <a:off x="3416312" y="500034"/>
              <a:ext cx="8655558" cy="372300"/>
              <a:chOff x="3425744" y="1533600"/>
              <a:chExt cx="8655558" cy="372300"/>
            </a:xfrm>
          </p:grpSpPr>
          <p:pic>
            <p:nvPicPr>
              <p:cNvPr id="13" name="Picture 2" descr="C:\Documents and Settings\tdz\桌面\未标题-2 拷贝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1302" y="1533600"/>
                <a:ext cx="1600000" cy="3714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Documents and Settings\tdz\桌面\未标题-3 拷贝.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1058" y="1533600"/>
                <a:ext cx="1771429" cy="3714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Documents and Settings\tdz\桌面\未标题-3 拷贝.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5744" y="1534471"/>
                <a:ext cx="1771429" cy="371429"/>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4098" name="Picture 2" descr="C:\Documents and Settings\tdz\桌面\未标题-3 拷贝12.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65048" y="511200"/>
            <a:ext cx="371429" cy="177142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Documents and Settings\tdz\桌面\未标题-2 拷贝2.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265048" y="5157986"/>
            <a:ext cx="371429" cy="1600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180528" y="454915"/>
            <a:ext cx="1235174" cy="430887"/>
          </a:xfrm>
          <a:prstGeom prst="rect">
            <a:avLst/>
          </a:prstGeom>
          <a:noFill/>
          <a:effectLst>
            <a:reflection blurRad="6350" stA="50000" endA="300" endPos="38500" dist="50800" dir="5400000" sy="-100000" algn="bl" rotWithShape="0"/>
          </a:effectLst>
        </p:spPr>
        <p:txBody>
          <a:bodyPr wrap="square" rtlCol="0">
            <a:spAutoFit/>
          </a:bodyPr>
          <a:lstStyle/>
          <a:p>
            <a:pPr algn="r"/>
            <a:r>
              <a:rPr lang="en-US" altLang="zh-CN" sz="2200" dirty="0">
                <a:solidFill>
                  <a:srgbClr val="F5A7FB"/>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200" dirty="0">
              <a:solidFill>
                <a:srgbClr val="F5A7FB"/>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8" name="组合 7"/>
          <p:cNvGrpSpPr/>
          <p:nvPr userDrawn="1"/>
        </p:nvGrpSpPr>
        <p:grpSpPr>
          <a:xfrm>
            <a:off x="77246" y="441513"/>
            <a:ext cx="11994624" cy="468001"/>
            <a:chOff x="77246" y="441513"/>
            <a:chExt cx="11994624" cy="468001"/>
          </a:xfrm>
        </p:grpSpPr>
        <p:sp>
          <p:nvSpPr>
            <p:cNvPr id="9" name="Freeform 7"/>
            <p:cNvSpPr/>
            <p:nvPr/>
          </p:nvSpPr>
          <p:spPr bwMode="auto">
            <a:xfrm>
              <a:off x="4708800" y="441513"/>
              <a:ext cx="2772000" cy="468000"/>
            </a:xfrm>
            <a:prstGeom prst="roundRect">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ln>
            <a:effectLst>
              <a:outerShdw blurRad="50800" dist="38100" dir="2700000" algn="tl" rotWithShape="0">
                <a:prstClr val="black">
                  <a:alpha val="40000"/>
                </a:prstClr>
              </a:outerShdw>
            </a:effectLst>
          </p:spPr>
          <p:txBody>
            <a:bodyPr vert="horz" anchor="ctr"/>
            <a:lstStyle/>
            <a:p>
              <a:pPr algn="ctr" defTabSz="914400"/>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lang="zh-CN" altLang="en-US" sz="2000" kern="0" dirty="0">
                  <a:solidFill>
                    <a:sysClr val="window" lastClr="FFFFFF"/>
                  </a:solidFill>
                  <a:latin typeface="微软雅黑" panose="020B0503020204020204" pitchFamily="34" charset="-122"/>
                  <a:ea typeface="微软雅黑" panose="020B0503020204020204" pitchFamily="34" charset="-122"/>
                </a:rPr>
                <a:t>概述</a:t>
              </a:r>
            </a:p>
          </p:txBody>
        </p:sp>
        <p:sp>
          <p:nvSpPr>
            <p:cNvPr id="10" name="Freeform 7"/>
            <p:cNvSpPr/>
            <p:nvPr/>
          </p:nvSpPr>
          <p:spPr bwMode="auto">
            <a:xfrm>
              <a:off x="1126800" y="441513"/>
              <a:ext cx="2772000" cy="468000"/>
            </a:xfrm>
            <a:prstGeom prst="roundRect">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ln>
            <a:effectLst>
              <a:outerShdw blurRad="50800" dist="38100" dir="2700000" algn="tl" rotWithShape="0">
                <a:prstClr val="black">
                  <a:alpha val="40000"/>
                </a:prstClr>
              </a:outerShdw>
            </a:effectLst>
          </p:spPr>
          <p:txBody>
            <a:bodyPr vert="horz" anchor="ctr"/>
            <a:lstStyle/>
            <a:p>
              <a:pPr algn="ctr" defTabSz="914400"/>
              <a:r>
                <a:rPr lang="zh-CN" altLang="en-US" sz="2000" kern="0" dirty="0">
                  <a:solidFill>
                    <a:sysClr val="window" lastClr="FFFFFF"/>
                  </a:solidFill>
                  <a:latin typeface="微软雅黑" panose="020B0503020204020204" pitchFamily="34" charset="-122"/>
                  <a:ea typeface="微软雅黑" panose="020B0503020204020204" pitchFamily="34" charset="-122"/>
                </a:rPr>
                <a:t>知识概述</a:t>
              </a:r>
            </a:p>
          </p:txBody>
        </p:sp>
        <p:sp>
          <p:nvSpPr>
            <p:cNvPr id="11" name="Freeform 7"/>
            <p:cNvSpPr/>
            <p:nvPr/>
          </p:nvSpPr>
          <p:spPr bwMode="auto">
            <a:xfrm>
              <a:off x="8290800" y="441514"/>
              <a:ext cx="2772000" cy="468000"/>
            </a:xfrm>
            <a:prstGeom prst="roundRect">
              <a:avLst/>
            </a:prstGeom>
            <a:gradFill>
              <a:gsLst>
                <a:gs pos="33000">
                  <a:srgbClr val="F68426">
                    <a:lumMod val="60000"/>
                    <a:lumOff val="40000"/>
                  </a:srgbClr>
                </a:gs>
                <a:gs pos="100000">
                  <a:srgbClr val="F68426"/>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lang="zh-CN" altLang="en-US" sz="2000" kern="0" dirty="0">
                  <a:solidFill>
                    <a:sysClr val="window" lastClr="FFFFFF"/>
                  </a:solidFill>
                  <a:latin typeface="微软雅黑" panose="020B0503020204020204" pitchFamily="34" charset="-122"/>
                  <a:ea typeface="微软雅黑" panose="020B0503020204020204" pitchFamily="34" charset="-122"/>
                </a:rPr>
                <a:t>过程</a:t>
              </a:r>
            </a:p>
          </p:txBody>
        </p:sp>
        <p:grpSp>
          <p:nvGrpSpPr>
            <p:cNvPr id="12" name="组合 11"/>
            <p:cNvGrpSpPr/>
            <p:nvPr/>
          </p:nvGrpSpPr>
          <p:grpSpPr>
            <a:xfrm>
              <a:off x="77246" y="477466"/>
              <a:ext cx="11994624" cy="370800"/>
              <a:chOff x="77246" y="1535100"/>
              <a:chExt cx="11994624" cy="370800"/>
            </a:xfrm>
          </p:grpSpPr>
          <p:pic>
            <p:nvPicPr>
              <p:cNvPr id="13" name="Picture 2" descr="C:\Documents and Settings\tdz\桌面\橙色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4974" y="1535100"/>
                <a:ext cx="1596896" cy="370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Documents and Settings\tdz\桌面\橙色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1813" y="1535100"/>
                <a:ext cx="1768035" cy="370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Documents and Settings\tdz\桌面\橙色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1986" y="1535100"/>
                <a:ext cx="1768035" cy="3708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Documents and Settings\tdz\桌面\橙色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46" y="1535100"/>
                <a:ext cx="1596896" cy="370800"/>
              </a:xfrm>
              <a:prstGeom prst="rect">
                <a:avLst/>
              </a:prstGeom>
              <a:noFill/>
              <a:extLst>
                <a:ext uri="{909E8E84-426E-40DD-AFC4-6F175D3DCCD1}">
                  <a14:hiddenFill xmlns:a14="http://schemas.microsoft.com/office/drawing/2010/main">
                    <a:solidFill>
                      <a:srgbClr val="FFFFFF"/>
                    </a:solidFill>
                  </a14:hiddenFill>
                </a:ext>
              </a:extLst>
            </p:spPr>
          </p:pic>
        </p:grpSp>
      </p:gr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pSp>
        <p:nvGrpSpPr>
          <p:cNvPr id="10" name="组合 9"/>
          <p:cNvGrpSpPr/>
          <p:nvPr userDrawn="1"/>
        </p:nvGrpSpPr>
        <p:grpSpPr>
          <a:xfrm>
            <a:off x="1126800" y="441513"/>
            <a:ext cx="10945070" cy="468001"/>
            <a:chOff x="1126800" y="441513"/>
            <a:chExt cx="10945070" cy="468001"/>
          </a:xfrm>
        </p:grpSpPr>
        <p:sp>
          <p:nvSpPr>
            <p:cNvPr id="11" name="Freeform 7"/>
            <p:cNvSpPr/>
            <p:nvPr/>
          </p:nvSpPr>
          <p:spPr bwMode="auto">
            <a:xfrm>
              <a:off x="4708800" y="441513"/>
              <a:ext cx="2772000" cy="468000"/>
            </a:xfrm>
            <a:prstGeom prst="roundRect">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ln>
            <a:effectLst>
              <a:outerShdw blurRad="50800" dist="38100" dir="2700000" algn="tl" rotWithShape="0">
                <a:prstClr val="black">
                  <a:alpha val="40000"/>
                </a:prstClr>
              </a:outerShdw>
            </a:effectLst>
          </p:spPr>
          <p:txBody>
            <a:bodyPr vert="horz" anchor="ctr"/>
            <a:lstStyle/>
            <a:p>
              <a:pPr algn="ctr" defTabSz="914400"/>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lang="zh-CN" altLang="en-US" sz="2000" kern="0" dirty="0">
                  <a:solidFill>
                    <a:sysClr val="window" lastClr="FFFFFF"/>
                  </a:solidFill>
                  <a:latin typeface="微软雅黑" panose="020B0503020204020204" pitchFamily="34" charset="-122"/>
                  <a:ea typeface="微软雅黑" panose="020B0503020204020204" pitchFamily="34" charset="-122"/>
                </a:rPr>
                <a:t>概述</a:t>
              </a:r>
            </a:p>
          </p:txBody>
        </p:sp>
        <p:sp>
          <p:nvSpPr>
            <p:cNvPr id="12" name="Freeform 7"/>
            <p:cNvSpPr/>
            <p:nvPr/>
          </p:nvSpPr>
          <p:spPr bwMode="auto">
            <a:xfrm>
              <a:off x="1126800" y="441513"/>
              <a:ext cx="2772000" cy="468000"/>
            </a:xfrm>
            <a:prstGeom prst="roundRect">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ln>
            <a:effectLst>
              <a:outerShdw blurRad="50800" dist="38100" dir="2700000" algn="tl" rotWithShape="0">
                <a:prstClr val="black">
                  <a:alpha val="40000"/>
                </a:prstClr>
              </a:outerShdw>
            </a:effectLst>
          </p:spPr>
          <p:txBody>
            <a:bodyPr vert="horz" anchor="ctr"/>
            <a:lstStyle/>
            <a:p>
              <a:pPr algn="ctr" defTabSz="914400"/>
              <a:r>
                <a:rPr lang="zh-CN" altLang="en-US" sz="2000" kern="0" dirty="0">
                  <a:solidFill>
                    <a:sysClr val="window" lastClr="FFFFFF"/>
                  </a:solidFill>
                  <a:latin typeface="微软雅黑" panose="020B0503020204020204" pitchFamily="34" charset="-122"/>
                  <a:ea typeface="微软雅黑" panose="020B0503020204020204" pitchFamily="34" charset="-122"/>
                </a:rPr>
                <a:t>知识概述</a:t>
              </a:r>
            </a:p>
          </p:txBody>
        </p:sp>
        <p:sp>
          <p:nvSpPr>
            <p:cNvPr id="13" name="Freeform 7"/>
            <p:cNvSpPr/>
            <p:nvPr/>
          </p:nvSpPr>
          <p:spPr bwMode="auto">
            <a:xfrm>
              <a:off x="8290800" y="441514"/>
              <a:ext cx="2772000" cy="468000"/>
            </a:xfrm>
            <a:prstGeom prst="roundRect">
              <a:avLst/>
            </a:prstGeom>
            <a:gradFill>
              <a:gsLst>
                <a:gs pos="33000">
                  <a:srgbClr val="F68426">
                    <a:lumMod val="60000"/>
                    <a:lumOff val="40000"/>
                  </a:srgbClr>
                </a:gs>
                <a:gs pos="100000">
                  <a:srgbClr val="F68426"/>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lang="zh-CN" altLang="en-US" sz="2000" kern="0" dirty="0">
                  <a:solidFill>
                    <a:sysClr val="window" lastClr="FFFFFF"/>
                  </a:solidFill>
                  <a:latin typeface="微软雅黑" panose="020B0503020204020204" pitchFamily="34" charset="-122"/>
                  <a:ea typeface="微软雅黑" panose="020B0503020204020204" pitchFamily="34" charset="-122"/>
                </a:rPr>
                <a:t>过程</a:t>
              </a:r>
            </a:p>
          </p:txBody>
        </p:sp>
        <p:grpSp>
          <p:nvGrpSpPr>
            <p:cNvPr id="14" name="组合 13"/>
            <p:cNvGrpSpPr/>
            <p:nvPr/>
          </p:nvGrpSpPr>
          <p:grpSpPr>
            <a:xfrm>
              <a:off x="3431986" y="477466"/>
              <a:ext cx="8639884" cy="370800"/>
              <a:chOff x="3431986" y="1535100"/>
              <a:chExt cx="8639884" cy="370800"/>
            </a:xfrm>
          </p:grpSpPr>
          <p:pic>
            <p:nvPicPr>
              <p:cNvPr id="15" name="Picture 2" descr="C:\Documents and Settings\tdz\桌面\橙色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4974" y="1535100"/>
                <a:ext cx="1596896" cy="3708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Documents and Settings\tdz\桌面\橙色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1813" y="1535100"/>
                <a:ext cx="1768035" cy="370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Documents and Settings\tdz\桌面\橙色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1986" y="1535100"/>
                <a:ext cx="1768035" cy="3708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0" name="圆角矩形 19"/>
          <p:cNvSpPr/>
          <p:nvPr userDrawn="1"/>
        </p:nvSpPr>
        <p:spPr bwMode="auto">
          <a:xfrm>
            <a:off x="1180762" y="1701602"/>
            <a:ext cx="540000" cy="3960440"/>
          </a:xfrm>
          <a:prstGeom prst="roundRect">
            <a:avLst/>
          </a:prstGeom>
          <a:ln>
            <a:headEnd type="oval" w="med" len="med"/>
          </a:ln>
        </p:spPr>
        <p:style>
          <a:lnRef idx="1">
            <a:schemeClr val="accent6"/>
          </a:lnRef>
          <a:fillRef idx="2">
            <a:schemeClr val="accent6"/>
          </a:fillRef>
          <a:effectRef idx="1">
            <a:schemeClr val="accent6"/>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5122" name="Picture 2" descr="C:\Documents and Settings\tdz\桌面\橙色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65047" y="5158800"/>
            <a:ext cx="371429" cy="1600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Documents and Settings\tdz\桌面\橙色3.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267839" y="511200"/>
            <a:ext cx="371429" cy="177142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180528" y="454915"/>
            <a:ext cx="1235174" cy="430887"/>
          </a:xfrm>
          <a:prstGeom prst="rect">
            <a:avLst/>
          </a:prstGeom>
          <a:noFill/>
          <a:effectLst>
            <a:reflection blurRad="6350" stA="50000" endA="300" endPos="38500" dist="50800" dir="5400000" sy="-100000" algn="bl" rotWithShape="0"/>
          </a:effectLst>
        </p:spPr>
        <p:txBody>
          <a:bodyPr wrap="square" rtlCol="0">
            <a:spAutoFit/>
          </a:bodyPr>
          <a:lstStyle/>
          <a:p>
            <a:pPr algn="r"/>
            <a:r>
              <a:rPr lang="en-US" altLang="zh-CN" sz="2200" dirty="0">
                <a:solidFill>
                  <a:srgbClr val="FFFF66"/>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200" dirty="0">
              <a:solidFill>
                <a:srgbClr val="FFFF66"/>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组合 5"/>
          <p:cNvGrpSpPr/>
          <p:nvPr userDrawn="1"/>
        </p:nvGrpSpPr>
        <p:grpSpPr>
          <a:xfrm>
            <a:off x="92078" y="441513"/>
            <a:ext cx="11979792" cy="468001"/>
            <a:chOff x="92078" y="441513"/>
            <a:chExt cx="11979792" cy="468001"/>
          </a:xfrm>
        </p:grpSpPr>
        <p:sp>
          <p:nvSpPr>
            <p:cNvPr id="7" name="Freeform 7"/>
            <p:cNvSpPr/>
            <p:nvPr/>
          </p:nvSpPr>
          <p:spPr bwMode="auto">
            <a:xfrm>
              <a:off x="4708800" y="441513"/>
              <a:ext cx="2772000" cy="468000"/>
            </a:xfrm>
            <a:prstGeom prst="roundRect">
              <a:avLst/>
            </a:prstGeom>
            <a:gradFill>
              <a:gsLst>
                <a:gs pos="33000">
                  <a:srgbClr val="6DAA2D">
                    <a:lumMod val="60000"/>
                    <a:lumOff val="40000"/>
                  </a:srgbClr>
                </a:gs>
                <a:gs pos="100000">
                  <a:srgbClr val="6DAA2D"/>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lang="zh-CN" altLang="en-US" sz="2000" kern="0" dirty="0">
                  <a:solidFill>
                    <a:sysClr val="window" lastClr="FFFFFF"/>
                  </a:solidFill>
                  <a:latin typeface="微软雅黑" panose="020B0503020204020204" pitchFamily="34" charset="-122"/>
                  <a:ea typeface="微软雅黑" panose="020B0503020204020204" pitchFamily="34" charset="-122"/>
                </a:rPr>
                <a:t>概述</a:t>
              </a:r>
            </a:p>
          </p:txBody>
        </p:sp>
        <p:sp>
          <p:nvSpPr>
            <p:cNvPr id="8" name="Freeform 7"/>
            <p:cNvSpPr/>
            <p:nvPr/>
          </p:nvSpPr>
          <p:spPr bwMode="auto">
            <a:xfrm>
              <a:off x="1126800" y="441513"/>
              <a:ext cx="2772000" cy="468000"/>
            </a:xfrm>
            <a:prstGeom prst="roundRect">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ln>
            <a:effectLst>
              <a:outerShdw blurRad="50800" dist="38100" dir="2700000" algn="tl" rotWithShape="0">
                <a:prstClr val="black">
                  <a:alpha val="40000"/>
                </a:prstClr>
              </a:outerShdw>
            </a:effectLst>
          </p:spPr>
          <p:txBody>
            <a:bodyPr vert="horz" anchor="ctr"/>
            <a:lstStyle/>
            <a:p>
              <a:pPr algn="ctr" defTabSz="914400"/>
              <a:r>
                <a:rPr lang="zh-CN" altLang="en-US" sz="2000" kern="0" dirty="0">
                  <a:solidFill>
                    <a:sysClr val="window" lastClr="FFFFFF"/>
                  </a:solidFill>
                  <a:latin typeface="微软雅黑" panose="020B0503020204020204" pitchFamily="34" charset="-122"/>
                  <a:ea typeface="微软雅黑" panose="020B0503020204020204" pitchFamily="34" charset="-122"/>
                </a:rPr>
                <a:t>知识概述</a:t>
              </a:r>
            </a:p>
          </p:txBody>
        </p:sp>
        <p:sp>
          <p:nvSpPr>
            <p:cNvPr id="9" name="Freeform 7"/>
            <p:cNvSpPr/>
            <p:nvPr/>
          </p:nvSpPr>
          <p:spPr bwMode="auto">
            <a:xfrm>
              <a:off x="8290800" y="441514"/>
              <a:ext cx="2772000" cy="468000"/>
            </a:xfrm>
            <a:prstGeom prst="roundRect">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ln>
            <a:effectLst>
              <a:outerShdw blurRad="50800" dist="38100" dir="2700000" algn="tl" rotWithShape="0">
                <a:prstClr val="black">
                  <a:alpha val="40000"/>
                </a:prstClr>
              </a:outerShdw>
            </a:effectLst>
          </p:spPr>
          <p:txBody>
            <a:bodyPr vert="horz" anchor="ctr"/>
            <a:lstStyle/>
            <a:p>
              <a:pPr algn="ctr" defTabSz="914400"/>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lang="zh-CN" altLang="en-US" sz="2000" kern="0" dirty="0">
                  <a:solidFill>
                    <a:sysClr val="window" lastClr="FFFFFF"/>
                  </a:solidFill>
                  <a:latin typeface="微软雅黑" panose="020B0503020204020204" pitchFamily="34" charset="-122"/>
                  <a:ea typeface="微软雅黑" panose="020B0503020204020204" pitchFamily="34" charset="-122"/>
                </a:rPr>
                <a:t>过程</a:t>
              </a:r>
            </a:p>
          </p:txBody>
        </p:sp>
        <p:grpSp>
          <p:nvGrpSpPr>
            <p:cNvPr id="10" name="组合 9"/>
            <p:cNvGrpSpPr/>
            <p:nvPr/>
          </p:nvGrpSpPr>
          <p:grpSpPr>
            <a:xfrm>
              <a:off x="92078" y="489307"/>
              <a:ext cx="11979792" cy="372300"/>
              <a:chOff x="98406" y="1533600"/>
              <a:chExt cx="11979792" cy="372300"/>
            </a:xfrm>
          </p:grpSpPr>
          <p:pic>
            <p:nvPicPr>
              <p:cNvPr id="11" name="Picture 2" descr="C:\Documents and Settings\tdz\桌面\绿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1302" y="1533600"/>
                <a:ext cx="1596896" cy="370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Documents and Settings\tdz\桌面\绿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1310" y="1533600"/>
                <a:ext cx="1764866" cy="370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Documents and Settings\tdz\桌面\绿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483" y="1535100"/>
                <a:ext cx="1764866" cy="370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Documents and Settings\tdz\桌面\绿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06" y="1533600"/>
                <a:ext cx="1596896" cy="370800"/>
              </a:xfrm>
              <a:prstGeom prst="rect">
                <a:avLst/>
              </a:prstGeom>
              <a:noFill/>
              <a:extLst>
                <a:ext uri="{909E8E84-426E-40DD-AFC4-6F175D3DCCD1}">
                  <a14:hiddenFill xmlns:a14="http://schemas.microsoft.com/office/drawing/2010/main">
                    <a:solidFill>
                      <a:srgbClr val="FFFFFF"/>
                    </a:solidFill>
                  </a14:hiddenFill>
                </a:ext>
              </a:extLst>
            </p:spPr>
          </p:pic>
        </p:grpSp>
      </p:gr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组合 1"/>
          <p:cNvGrpSpPr/>
          <p:nvPr userDrawn="1"/>
        </p:nvGrpSpPr>
        <p:grpSpPr>
          <a:xfrm>
            <a:off x="1126800" y="441513"/>
            <a:ext cx="10945070" cy="468001"/>
            <a:chOff x="1126800" y="441513"/>
            <a:chExt cx="10945070" cy="468001"/>
          </a:xfrm>
        </p:grpSpPr>
        <p:sp>
          <p:nvSpPr>
            <p:cNvPr id="3" name="Freeform 7"/>
            <p:cNvSpPr/>
            <p:nvPr/>
          </p:nvSpPr>
          <p:spPr bwMode="auto">
            <a:xfrm>
              <a:off x="4708800" y="441513"/>
              <a:ext cx="2772000" cy="468000"/>
            </a:xfrm>
            <a:prstGeom prst="roundRect">
              <a:avLst/>
            </a:prstGeom>
            <a:gradFill>
              <a:gsLst>
                <a:gs pos="33000">
                  <a:srgbClr val="6DAA2D">
                    <a:lumMod val="60000"/>
                    <a:lumOff val="40000"/>
                  </a:srgbClr>
                </a:gs>
                <a:gs pos="100000">
                  <a:srgbClr val="6DAA2D"/>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lang="zh-CN" altLang="en-US" sz="2000" kern="0" dirty="0">
                  <a:solidFill>
                    <a:sysClr val="window" lastClr="FFFFFF"/>
                  </a:solidFill>
                  <a:latin typeface="微软雅黑" panose="020B0503020204020204" pitchFamily="34" charset="-122"/>
                  <a:ea typeface="微软雅黑" panose="020B0503020204020204" pitchFamily="34" charset="-122"/>
                </a:rPr>
                <a:t>概述</a:t>
              </a:r>
            </a:p>
          </p:txBody>
        </p:sp>
        <p:sp>
          <p:nvSpPr>
            <p:cNvPr id="4" name="Freeform 7"/>
            <p:cNvSpPr/>
            <p:nvPr/>
          </p:nvSpPr>
          <p:spPr bwMode="auto">
            <a:xfrm>
              <a:off x="1126800" y="441513"/>
              <a:ext cx="2772000" cy="468000"/>
            </a:xfrm>
            <a:prstGeom prst="roundRect">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ln>
            <a:effectLst>
              <a:outerShdw blurRad="50800" dist="38100" dir="2700000" algn="tl" rotWithShape="0">
                <a:prstClr val="black">
                  <a:alpha val="40000"/>
                </a:prstClr>
              </a:outerShdw>
            </a:effectLst>
          </p:spPr>
          <p:txBody>
            <a:bodyPr vert="horz" anchor="ctr"/>
            <a:lstStyle/>
            <a:p>
              <a:pPr algn="ctr" defTabSz="914400"/>
              <a:r>
                <a:rPr lang="zh-CN" altLang="en-US" sz="2000" kern="0" dirty="0">
                  <a:solidFill>
                    <a:sysClr val="window" lastClr="FFFFFF"/>
                  </a:solidFill>
                  <a:latin typeface="微软雅黑" panose="020B0503020204020204" pitchFamily="34" charset="-122"/>
                  <a:ea typeface="微软雅黑" panose="020B0503020204020204" pitchFamily="34" charset="-122"/>
                </a:rPr>
                <a:t>知识概述</a:t>
              </a:r>
            </a:p>
          </p:txBody>
        </p:sp>
        <p:sp>
          <p:nvSpPr>
            <p:cNvPr id="5" name="Freeform 7"/>
            <p:cNvSpPr/>
            <p:nvPr/>
          </p:nvSpPr>
          <p:spPr bwMode="auto">
            <a:xfrm>
              <a:off x="8290800" y="441514"/>
              <a:ext cx="2772000" cy="468000"/>
            </a:xfrm>
            <a:prstGeom prst="roundRect">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ln>
            <a:effectLst>
              <a:outerShdw blurRad="50800" dist="38100" dir="2700000" algn="tl" rotWithShape="0">
                <a:prstClr val="black">
                  <a:alpha val="40000"/>
                </a:prstClr>
              </a:outerShdw>
            </a:effectLst>
          </p:spPr>
          <p:txBody>
            <a:bodyPr vert="horz" anchor="ctr"/>
            <a:lstStyle/>
            <a:p>
              <a:pPr algn="ctr" defTabSz="914400"/>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lang="zh-CN" altLang="en-US" sz="2000" kern="0" dirty="0">
                  <a:solidFill>
                    <a:sysClr val="window" lastClr="FFFFFF"/>
                  </a:solidFill>
                  <a:latin typeface="微软雅黑" panose="020B0503020204020204" pitchFamily="34" charset="-122"/>
                  <a:ea typeface="微软雅黑" panose="020B0503020204020204" pitchFamily="34" charset="-122"/>
                </a:rPr>
                <a:t>过程</a:t>
              </a:r>
            </a:p>
          </p:txBody>
        </p:sp>
        <p:grpSp>
          <p:nvGrpSpPr>
            <p:cNvPr id="6" name="组合 5"/>
            <p:cNvGrpSpPr/>
            <p:nvPr/>
          </p:nvGrpSpPr>
          <p:grpSpPr>
            <a:xfrm>
              <a:off x="3435155" y="489307"/>
              <a:ext cx="8636715" cy="372300"/>
              <a:chOff x="3441483" y="1533600"/>
              <a:chExt cx="8636715" cy="372300"/>
            </a:xfrm>
          </p:grpSpPr>
          <p:pic>
            <p:nvPicPr>
              <p:cNvPr id="7" name="Picture 2" descr="C:\Documents and Settings\tdz\桌面\绿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1302" y="1533600"/>
                <a:ext cx="1596896" cy="370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Documents and Settings\tdz\桌面\绿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1310" y="1533600"/>
                <a:ext cx="1764866" cy="370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Documents and Settings\tdz\桌面\绿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483" y="1535100"/>
                <a:ext cx="1764866" cy="3708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 name="圆角矩形 10"/>
          <p:cNvSpPr/>
          <p:nvPr userDrawn="1"/>
        </p:nvSpPr>
        <p:spPr bwMode="auto">
          <a:xfrm>
            <a:off x="1180762" y="1701602"/>
            <a:ext cx="540000" cy="3960440"/>
          </a:xfrm>
          <a:prstGeom prst="roundRect">
            <a:avLst/>
          </a:prstGeom>
          <a:ln>
            <a:headEnd type="oval" w="med" len="med"/>
          </a:ln>
        </p:spPr>
        <p:style>
          <a:lnRef idx="1">
            <a:schemeClr val="accent3"/>
          </a:lnRef>
          <a:fillRef idx="2">
            <a:schemeClr val="accent3"/>
          </a:fillRef>
          <a:effectRef idx="1">
            <a:schemeClr val="accent3"/>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6146" name="Picture 2" descr="C:\Documents and Settings\tdz\桌面\绿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65047" y="509412"/>
            <a:ext cx="371429" cy="176825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Documents and Settings\tdz\桌面\绿2.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265047" y="5158800"/>
            <a:ext cx="371429" cy="1600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180528" y="454915"/>
            <a:ext cx="1235174" cy="430887"/>
          </a:xfrm>
          <a:prstGeom prst="rect">
            <a:avLst/>
          </a:prstGeom>
          <a:noFill/>
          <a:effectLst>
            <a:reflection blurRad="6350" stA="50000" endA="300" endPos="38500" dist="50800" dir="5400000" sy="-100000" algn="bl" rotWithShape="0"/>
          </a:effectLst>
        </p:spPr>
        <p:txBody>
          <a:bodyPr wrap="square" rtlCol="0">
            <a:spAutoFit/>
          </a:bodyPr>
          <a:lstStyle/>
          <a:p>
            <a:pPr algn="r"/>
            <a:r>
              <a:rPr lang="en-US" altLang="zh-CN" sz="2200" dirty="0">
                <a:solidFill>
                  <a:srgbClr val="99D000"/>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200" dirty="0">
              <a:solidFill>
                <a:srgbClr val="99D000"/>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20"/>
          </a:xfrm>
        </p:spPr>
        <p:txBody>
          <a:bodyPr anchor="b"/>
          <a:lstStyle>
            <a:lvl1pPr algn="l">
              <a:defRPr sz="2400" b="1"/>
            </a:lvl1pPr>
          </a:lstStyle>
          <a:p>
            <a:r>
              <a:rPr lang="zh-CN" altLang="en-US"/>
              <a:t>单击此处编辑母版标题样式</a:t>
            </a:r>
          </a:p>
        </p:txBody>
      </p:sp>
      <p:sp>
        <p:nvSpPr>
          <p:cNvPr id="3" name="内容占位符 2"/>
          <p:cNvSpPr>
            <a:spLocks noGrp="1"/>
          </p:cNvSpPr>
          <p:nvPr>
            <p:ph idx="1"/>
          </p:nvPr>
        </p:nvSpPr>
        <p:spPr>
          <a:xfrm>
            <a:off x="4766113" y="273114"/>
            <a:ext cx="6814779" cy="5854469"/>
          </a:xfrm>
        </p:spPr>
        <p:txBody>
          <a:bodyPr/>
          <a:lstStyle>
            <a:lvl1pPr>
              <a:defRPr sz="3800"/>
            </a:lvl1pPr>
            <a:lvl2pPr>
              <a:defRPr sz="3400"/>
            </a:lvl2pPr>
            <a:lvl3pPr>
              <a:defRPr sz="28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700"/>
            </a:lvl1pPr>
            <a:lvl2pPr marL="544195" indent="0">
              <a:buNone/>
              <a:defRPr sz="1400"/>
            </a:lvl2pPr>
            <a:lvl3pPr marL="1088390" indent="0">
              <a:buNone/>
              <a:defRPr sz="1200"/>
            </a:lvl3pPr>
            <a:lvl4pPr marL="1632585" indent="0">
              <a:buNone/>
              <a:defRPr sz="1100"/>
            </a:lvl4pPr>
            <a:lvl5pPr marL="2176780" indent="0">
              <a:buNone/>
              <a:defRPr sz="1100"/>
            </a:lvl5pPr>
            <a:lvl6pPr marL="2721610" indent="0">
              <a:buNone/>
              <a:defRPr sz="1100"/>
            </a:lvl6pPr>
            <a:lvl7pPr marL="3265805" indent="0">
              <a:buNone/>
              <a:defRPr sz="1100"/>
            </a:lvl7pPr>
            <a:lvl8pPr marL="3810000" indent="0">
              <a:buNone/>
              <a:defRPr sz="1100"/>
            </a:lvl8pPr>
            <a:lvl9pPr marL="4354195" indent="0">
              <a:buNone/>
              <a:defRPr sz="11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07E3EAD-9ED6-4940-8953-2C4E47EACCA2}" type="datetimeFigureOut">
              <a:rPr lang="zh-CN" altLang="en-US">
                <a:solidFill>
                  <a:prstClr val="black">
                    <a:tint val="75000"/>
                  </a:prstClr>
                </a:solidFill>
              </a:rPr>
              <a:t>2021/1/5</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98675BBF-EA5B-4B26-867B-B22883E6B203}"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7" y="4801712"/>
            <a:ext cx="7314248" cy="566869"/>
          </a:xfrm>
        </p:spPr>
        <p:txBody>
          <a:bodyPr anchor="b"/>
          <a:lstStyle>
            <a:lvl1pPr algn="l">
              <a:defRPr sz="2400" b="1"/>
            </a:lvl1pPr>
          </a:lstStyle>
          <a:p>
            <a:r>
              <a:rPr lang="zh-CN" altLang="en-US"/>
              <a:t>单击此处编辑母版标题样式</a:t>
            </a:r>
          </a:p>
        </p:txBody>
      </p:sp>
      <p:sp>
        <p:nvSpPr>
          <p:cNvPr id="3" name="图片占位符 2"/>
          <p:cNvSpPr>
            <a:spLocks noGrp="1"/>
          </p:cNvSpPr>
          <p:nvPr>
            <p:ph type="pic" idx="1"/>
          </p:nvPr>
        </p:nvSpPr>
        <p:spPr>
          <a:xfrm>
            <a:off x="2389407" y="612917"/>
            <a:ext cx="7314248" cy="4115753"/>
          </a:xfrm>
        </p:spPr>
        <p:txBody>
          <a:bodyPr rtlCol="0">
            <a:normAutofit/>
          </a:bodyPr>
          <a:lstStyle>
            <a:lvl1pPr marL="0" indent="0">
              <a:buNone/>
              <a:defRPr sz="3800"/>
            </a:lvl1pPr>
            <a:lvl2pPr marL="544195" indent="0">
              <a:buNone/>
              <a:defRPr sz="3400"/>
            </a:lvl2pPr>
            <a:lvl3pPr marL="1088390" indent="0">
              <a:buNone/>
              <a:defRPr sz="2800"/>
            </a:lvl3pPr>
            <a:lvl4pPr marL="1632585" indent="0">
              <a:buNone/>
              <a:defRPr sz="2400"/>
            </a:lvl4pPr>
            <a:lvl5pPr marL="2176780" indent="0">
              <a:buNone/>
              <a:defRPr sz="2400"/>
            </a:lvl5pPr>
            <a:lvl6pPr marL="2721610" indent="0">
              <a:buNone/>
              <a:defRPr sz="2400"/>
            </a:lvl6pPr>
            <a:lvl7pPr marL="3265805" indent="0">
              <a:buNone/>
              <a:defRPr sz="2400"/>
            </a:lvl7pPr>
            <a:lvl8pPr marL="3810000" indent="0">
              <a:buNone/>
              <a:defRPr sz="2400"/>
            </a:lvl8pPr>
            <a:lvl9pPr marL="4354195" indent="0">
              <a:buNone/>
              <a:defRPr sz="2400"/>
            </a:lvl9pPr>
          </a:lstStyle>
          <a:p>
            <a:pPr lvl="0"/>
            <a:endParaRPr lang="zh-CN" altLang="en-US" noProof="0"/>
          </a:p>
        </p:txBody>
      </p:sp>
      <p:sp>
        <p:nvSpPr>
          <p:cNvPr id="4" name="文本占位符 3"/>
          <p:cNvSpPr>
            <a:spLocks noGrp="1"/>
          </p:cNvSpPr>
          <p:nvPr>
            <p:ph type="body" sz="half" idx="2"/>
          </p:nvPr>
        </p:nvSpPr>
        <p:spPr>
          <a:xfrm>
            <a:off x="2389407" y="5368582"/>
            <a:ext cx="7314248" cy="805048"/>
          </a:xfrm>
        </p:spPr>
        <p:txBody>
          <a:bodyPr/>
          <a:lstStyle>
            <a:lvl1pPr marL="0" indent="0">
              <a:buNone/>
              <a:defRPr sz="1700"/>
            </a:lvl1pPr>
            <a:lvl2pPr marL="544195" indent="0">
              <a:buNone/>
              <a:defRPr sz="1400"/>
            </a:lvl2pPr>
            <a:lvl3pPr marL="1088390" indent="0">
              <a:buNone/>
              <a:defRPr sz="1200"/>
            </a:lvl3pPr>
            <a:lvl4pPr marL="1632585" indent="0">
              <a:buNone/>
              <a:defRPr sz="1100"/>
            </a:lvl4pPr>
            <a:lvl5pPr marL="2176780" indent="0">
              <a:buNone/>
              <a:defRPr sz="1100"/>
            </a:lvl5pPr>
            <a:lvl6pPr marL="2721610" indent="0">
              <a:buNone/>
              <a:defRPr sz="1100"/>
            </a:lvl6pPr>
            <a:lvl7pPr marL="3265805" indent="0">
              <a:buNone/>
              <a:defRPr sz="1100"/>
            </a:lvl7pPr>
            <a:lvl8pPr marL="3810000" indent="0">
              <a:buNone/>
              <a:defRPr sz="1100"/>
            </a:lvl8pPr>
            <a:lvl9pPr marL="4354195" indent="0">
              <a:buNone/>
              <a:defRPr sz="11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3EC8A30-9833-4715-B4AF-F29C32DDE9CD}" type="datetimeFigureOut">
              <a:rPr lang="zh-CN" altLang="en-US">
                <a:solidFill>
                  <a:prstClr val="black">
                    <a:tint val="75000"/>
                  </a:prstClr>
                </a:solidFill>
              </a:rPr>
              <a:t>2021/1/5</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8750C1D1-6BD7-4C4F-80BD-07C233CD21E6}"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10058" y="275230"/>
            <a:ext cx="10970297" cy="114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3" tIns="54426" rIns="108853" bIns="54426"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10058" y="1599966"/>
            <a:ext cx="10970297" cy="452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3" tIns="54426" rIns="108853" bIns="54426"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10058" y="6357520"/>
            <a:ext cx="2843355" cy="365966"/>
          </a:xfrm>
          <a:prstGeom prst="rect">
            <a:avLst/>
          </a:prstGeom>
        </p:spPr>
        <p:txBody>
          <a:bodyPr vert="horz" lIns="108853" tIns="54426" rIns="108853" bIns="54426" rtlCol="0" anchor="ctr"/>
          <a:lstStyle>
            <a:lvl1pPr algn="l" defTabSz="1088390" fontAlgn="auto">
              <a:spcBef>
                <a:spcPts val="0"/>
              </a:spcBef>
              <a:spcAft>
                <a:spcPts val="0"/>
              </a:spcAft>
              <a:defRPr sz="1400" smtClean="0">
                <a:solidFill>
                  <a:schemeClr val="tx1">
                    <a:tint val="75000"/>
                  </a:schemeClr>
                </a:solidFill>
                <a:latin typeface="+mn-lt"/>
                <a:ea typeface="+mn-ea"/>
              </a:defRPr>
            </a:lvl1pPr>
          </a:lstStyle>
          <a:p>
            <a:pPr>
              <a:defRPr/>
            </a:pPr>
            <a:fld id="{497E2F1B-98B9-4171-9285-DF191A9EF1CC}" type="datetimeFigureOut">
              <a:rPr lang="zh-CN" altLang="en-US">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596" y="6357520"/>
            <a:ext cx="3859222" cy="365966"/>
          </a:xfrm>
          <a:prstGeom prst="rect">
            <a:avLst/>
          </a:prstGeom>
        </p:spPr>
        <p:txBody>
          <a:bodyPr vert="horz" lIns="108853" tIns="54426" rIns="108853" bIns="54426" rtlCol="0" anchor="ctr"/>
          <a:lstStyle>
            <a:lvl1pPr algn="ctr" defTabSz="1088390" fontAlgn="auto">
              <a:spcBef>
                <a:spcPts val="0"/>
              </a:spcBef>
              <a:spcAft>
                <a:spcPts val="0"/>
              </a:spcAft>
              <a:defRPr sz="14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000" y="6357520"/>
            <a:ext cx="2843355" cy="365966"/>
          </a:xfrm>
          <a:prstGeom prst="rect">
            <a:avLst/>
          </a:prstGeom>
        </p:spPr>
        <p:txBody>
          <a:bodyPr vert="horz" lIns="108853" tIns="54426" rIns="108853" bIns="54426" rtlCol="0" anchor="ctr"/>
          <a:lstStyle>
            <a:lvl1pPr algn="r" defTabSz="1088390" fontAlgn="auto">
              <a:spcBef>
                <a:spcPts val="0"/>
              </a:spcBef>
              <a:spcAft>
                <a:spcPts val="0"/>
              </a:spcAft>
              <a:defRPr sz="1400" smtClean="0">
                <a:solidFill>
                  <a:schemeClr val="tx1">
                    <a:tint val="75000"/>
                  </a:schemeClr>
                </a:solidFill>
                <a:latin typeface="+mn-lt"/>
                <a:ea typeface="+mn-ea"/>
              </a:defRPr>
            </a:lvl1pPr>
          </a:lstStyle>
          <a:p>
            <a:pPr>
              <a:defRPr/>
            </a:pPr>
            <a:fld id="{D439B9A0-7CC3-47E5-ABED-8AA023B92FD5}" type="slidenum">
              <a:rPr lang="zh-CN" altLang="en-US">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1087755" rtl="0" fontAlgn="base">
        <a:spcBef>
          <a:spcPct val="0"/>
        </a:spcBef>
        <a:spcAft>
          <a:spcPct val="0"/>
        </a:spcAft>
        <a:defRPr sz="5200" kern="1200">
          <a:solidFill>
            <a:schemeClr val="tx1"/>
          </a:solidFill>
          <a:latin typeface="+mj-lt"/>
          <a:ea typeface="+mj-ea"/>
          <a:cs typeface="+mj-cs"/>
        </a:defRPr>
      </a:lvl1pPr>
      <a:lvl2pPr algn="ctr" defTabSz="1087755" rtl="0" fontAlgn="base">
        <a:spcBef>
          <a:spcPct val="0"/>
        </a:spcBef>
        <a:spcAft>
          <a:spcPct val="0"/>
        </a:spcAft>
        <a:defRPr sz="5200">
          <a:solidFill>
            <a:schemeClr val="tx1"/>
          </a:solidFill>
          <a:latin typeface="Calibri" panose="020F0502020204030204" pitchFamily="34" charset="0"/>
          <a:ea typeface="宋体" panose="02010600030101010101" pitchFamily="2" charset="-122"/>
        </a:defRPr>
      </a:lvl2pPr>
      <a:lvl3pPr algn="ctr" defTabSz="1087755" rtl="0" fontAlgn="base">
        <a:spcBef>
          <a:spcPct val="0"/>
        </a:spcBef>
        <a:spcAft>
          <a:spcPct val="0"/>
        </a:spcAft>
        <a:defRPr sz="5200">
          <a:solidFill>
            <a:schemeClr val="tx1"/>
          </a:solidFill>
          <a:latin typeface="Calibri" panose="020F0502020204030204" pitchFamily="34" charset="0"/>
          <a:ea typeface="宋体" panose="02010600030101010101" pitchFamily="2" charset="-122"/>
        </a:defRPr>
      </a:lvl3pPr>
      <a:lvl4pPr algn="ctr" defTabSz="1087755" rtl="0" fontAlgn="base">
        <a:spcBef>
          <a:spcPct val="0"/>
        </a:spcBef>
        <a:spcAft>
          <a:spcPct val="0"/>
        </a:spcAft>
        <a:defRPr sz="5200">
          <a:solidFill>
            <a:schemeClr val="tx1"/>
          </a:solidFill>
          <a:latin typeface="Calibri" panose="020F0502020204030204" pitchFamily="34" charset="0"/>
          <a:ea typeface="宋体" panose="02010600030101010101" pitchFamily="2" charset="-122"/>
        </a:defRPr>
      </a:lvl4pPr>
      <a:lvl5pPr algn="ctr" defTabSz="1087755" rtl="0" fontAlgn="base">
        <a:spcBef>
          <a:spcPct val="0"/>
        </a:spcBef>
        <a:spcAft>
          <a:spcPct val="0"/>
        </a:spcAft>
        <a:defRPr sz="5200">
          <a:solidFill>
            <a:schemeClr val="tx1"/>
          </a:solidFill>
          <a:latin typeface="Calibri" panose="020F0502020204030204" pitchFamily="34" charset="0"/>
          <a:ea typeface="宋体" panose="02010600030101010101" pitchFamily="2" charset="-122"/>
        </a:defRPr>
      </a:lvl5pPr>
      <a:lvl6pPr marL="403225" algn="ctr" defTabSz="1087755" rtl="0" fontAlgn="base">
        <a:spcBef>
          <a:spcPct val="0"/>
        </a:spcBef>
        <a:spcAft>
          <a:spcPct val="0"/>
        </a:spcAft>
        <a:defRPr sz="5200">
          <a:solidFill>
            <a:schemeClr val="tx1"/>
          </a:solidFill>
          <a:latin typeface="Calibri" panose="020F0502020204030204" pitchFamily="34" charset="0"/>
          <a:ea typeface="宋体" panose="02010600030101010101" pitchFamily="2" charset="-122"/>
        </a:defRPr>
      </a:lvl6pPr>
      <a:lvl7pPr marL="806450" algn="ctr" defTabSz="1087755" rtl="0" fontAlgn="base">
        <a:spcBef>
          <a:spcPct val="0"/>
        </a:spcBef>
        <a:spcAft>
          <a:spcPct val="0"/>
        </a:spcAft>
        <a:defRPr sz="5200">
          <a:solidFill>
            <a:schemeClr val="tx1"/>
          </a:solidFill>
          <a:latin typeface="Calibri" panose="020F0502020204030204" pitchFamily="34" charset="0"/>
          <a:ea typeface="宋体" panose="02010600030101010101" pitchFamily="2" charset="-122"/>
        </a:defRPr>
      </a:lvl7pPr>
      <a:lvl8pPr marL="1209675" algn="ctr" defTabSz="1087755" rtl="0" fontAlgn="base">
        <a:spcBef>
          <a:spcPct val="0"/>
        </a:spcBef>
        <a:spcAft>
          <a:spcPct val="0"/>
        </a:spcAft>
        <a:defRPr sz="5200">
          <a:solidFill>
            <a:schemeClr val="tx1"/>
          </a:solidFill>
          <a:latin typeface="Calibri" panose="020F0502020204030204" pitchFamily="34" charset="0"/>
          <a:ea typeface="宋体" panose="02010600030101010101" pitchFamily="2" charset="-122"/>
        </a:defRPr>
      </a:lvl8pPr>
      <a:lvl9pPr marL="1612900" algn="ctr" defTabSz="1087755" rtl="0" fontAlgn="base">
        <a:spcBef>
          <a:spcPct val="0"/>
        </a:spcBef>
        <a:spcAft>
          <a:spcPct val="0"/>
        </a:spcAft>
        <a:defRPr sz="5200">
          <a:solidFill>
            <a:schemeClr val="tx1"/>
          </a:solidFill>
          <a:latin typeface="Calibri" panose="020F0502020204030204" pitchFamily="34" charset="0"/>
          <a:ea typeface="宋体" panose="02010600030101010101" pitchFamily="2" charset="-122"/>
        </a:defRPr>
      </a:lvl9pPr>
    </p:titleStyle>
    <p:bodyStyle>
      <a:lvl1pPr marL="407670" indent="-407670" algn="l" defTabSz="1087755" rtl="0" fontAlgn="base">
        <a:spcBef>
          <a:spcPct val="20000"/>
        </a:spcBef>
        <a:spcAft>
          <a:spcPct val="0"/>
        </a:spcAft>
        <a:buFont typeface="Arial" panose="020B0604020202020204" pitchFamily="34" charset="0"/>
        <a:buChar char="•"/>
        <a:defRPr sz="3800" kern="1200">
          <a:solidFill>
            <a:schemeClr val="tx1"/>
          </a:solidFill>
          <a:latin typeface="+mn-lt"/>
          <a:ea typeface="+mn-ea"/>
          <a:cs typeface="+mn-cs"/>
        </a:defRPr>
      </a:lvl1pPr>
      <a:lvl2pPr marL="883285" indent="-340360" algn="l" defTabSz="1087755" rtl="0" fontAlgn="base">
        <a:spcBef>
          <a:spcPct val="20000"/>
        </a:spcBef>
        <a:spcAft>
          <a:spcPct val="0"/>
        </a:spcAft>
        <a:buFont typeface="Arial" panose="020B0604020202020204" pitchFamily="34" charset="0"/>
        <a:buChar char="–"/>
        <a:defRPr sz="3400" kern="1200">
          <a:solidFill>
            <a:schemeClr val="tx1"/>
          </a:solidFill>
          <a:latin typeface="+mn-lt"/>
          <a:ea typeface="+mn-ea"/>
          <a:cs typeface="+mn-cs"/>
        </a:defRPr>
      </a:lvl2pPr>
      <a:lvl3pPr marL="1360805" indent="-271780" algn="l" defTabSz="1087755"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3pPr>
      <a:lvl4pPr marL="1903730" indent="-271780" algn="l" defTabSz="1087755"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4pPr>
      <a:lvl5pPr marL="2448560" indent="-271780" algn="l" defTabSz="1087755"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1610"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9.jpeg"/><Relationship Id="rId7" Type="http://schemas.microsoft.com/office/2007/relationships/hdphoto" Target="../media/hdphoto3.wdp"/><Relationship Id="rId2" Type="http://schemas.openxmlformats.org/officeDocument/2006/relationships/slideLayout" Target="../slideLayouts/slideLayout11.xml"/><Relationship Id="rId1" Type="http://schemas.openxmlformats.org/officeDocument/2006/relationships/tags" Target="../tags/tag4.xml"/><Relationship Id="rId6" Type="http://schemas.openxmlformats.org/officeDocument/2006/relationships/image" Target="../media/image51.jpeg"/><Relationship Id="rId5" Type="http://schemas.openxmlformats.org/officeDocument/2006/relationships/image" Target="../media/image50.jpeg"/><Relationship Id="rId10"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slideLayout" Target="../slideLayouts/slideLayout11.xml"/><Relationship Id="rId1" Type="http://schemas.openxmlformats.org/officeDocument/2006/relationships/tags" Target="../tags/tag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9.jpeg"/><Relationship Id="rId7" Type="http://schemas.openxmlformats.org/officeDocument/2006/relationships/image" Target="../media/image28.jpeg"/><Relationship Id="rId2" Type="http://schemas.openxmlformats.org/officeDocument/2006/relationships/slideLayout" Target="../slideLayouts/slideLayout11.xml"/><Relationship Id="rId1" Type="http://schemas.openxmlformats.org/officeDocument/2006/relationships/tags" Target="../tags/tag3.xml"/><Relationship Id="rId6" Type="http://schemas.microsoft.com/office/2007/relationships/hdphoto" Target="../media/hdphoto2.wdp"/><Relationship Id="rId5" Type="http://schemas.openxmlformats.org/officeDocument/2006/relationships/image" Target="../media/image30.jpe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6.jpeg"/><Relationship Id="rId7" Type="http://schemas.microsoft.com/office/2007/relationships/hdphoto" Target="../media/hdphoto3.wdp"/><Relationship Id="rId2" Type="http://schemas.openxmlformats.org/officeDocument/2006/relationships/slideLayout" Target="../slideLayouts/slideLayout11.xml"/><Relationship Id="rId1" Type="http://schemas.openxmlformats.org/officeDocument/2006/relationships/tags" Target="../tags/tag5.xml"/><Relationship Id="rId6" Type="http://schemas.openxmlformats.org/officeDocument/2006/relationships/image" Target="../media/image51.jpeg"/><Relationship Id="rId5" Type="http://schemas.microsoft.com/office/2007/relationships/hdphoto" Target="../media/hdphoto2.wdp"/><Relationship Id="rId10" Type="http://schemas.openxmlformats.org/officeDocument/2006/relationships/image" Target="../media/image13.png"/><Relationship Id="rId4" Type="http://schemas.openxmlformats.org/officeDocument/2006/relationships/image" Target="../media/image67.jpeg"/><Relationship Id="rId9"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9.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70.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71.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5.xml"/><Relationship Id="rId5" Type="http://schemas.openxmlformats.org/officeDocument/2006/relationships/image" Target="../media/image77.png"/><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79.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hyperlink" Target="http://www.eyefulpresentations.co.uk/" TargetMode="External"/><Relationship Id="rId7" Type="http://schemas.openxmlformats.org/officeDocument/2006/relationships/image" Target="../media/image82.png"/><Relationship Id="rId2" Type="http://schemas.openxmlformats.org/officeDocument/2006/relationships/hyperlink" Target="mailto:info@eyefulpresentations.co.uk" TargetMode="External"/><Relationship Id="rId1" Type="http://schemas.openxmlformats.org/officeDocument/2006/relationships/slideLayout" Target="../slideLayouts/slideLayout11.xml"/><Relationship Id="rId6" Type="http://schemas.openxmlformats.org/officeDocument/2006/relationships/image" Target="../media/image81.png"/><Relationship Id="rId11" Type="http://schemas.openxmlformats.org/officeDocument/2006/relationships/image" Target="../media/image86.jpeg"/><Relationship Id="rId5" Type="http://schemas.openxmlformats.org/officeDocument/2006/relationships/image" Target="../media/image22.png"/><Relationship Id="rId10" Type="http://schemas.openxmlformats.org/officeDocument/2006/relationships/image" Target="../media/image85.jpeg"/><Relationship Id="rId4" Type="http://schemas.openxmlformats.org/officeDocument/2006/relationships/image" Target="../media/image80.png"/><Relationship Id="rId9" Type="http://schemas.openxmlformats.org/officeDocument/2006/relationships/image" Target="../media/image84.jpeg"/></Relationships>
</file>

<file path=ppt/slides/_rels/slide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11.xml"/><Relationship Id="rId5" Type="http://schemas.openxmlformats.org/officeDocument/2006/relationships/image" Target="../media/image89.png"/><Relationship Id="rId4" Type="http://schemas.openxmlformats.org/officeDocument/2006/relationships/hyperlink" Target="http://www.tianya.cn/publicforum/content/no20/1/317960.shtm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71.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1.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2.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3.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4.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5.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Teliss_Tong\My Documents\！个人PPT作品@teliss\PKM图\20120724115140194_easyicon_cn_51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66" t="9375" r="13640" b="3236"/>
          <a:stretch>
            <a:fillRect/>
          </a:stretch>
        </p:blipFill>
        <p:spPr bwMode="auto">
          <a:xfrm>
            <a:off x="2495006" y="2003344"/>
            <a:ext cx="1800000" cy="22125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430795" y="2555634"/>
            <a:ext cx="5262979" cy="1107996"/>
          </a:xfrm>
          <a:prstGeom prst="rect">
            <a:avLst/>
          </a:prstGeom>
          <a:noFill/>
        </p:spPr>
        <p:txBody>
          <a:bodyPr wrap="none">
            <a:spAutoFit/>
          </a:bodyPr>
          <a:lstStyle/>
          <a:p>
            <a:pPr fontAlgn="auto">
              <a:spcBef>
                <a:spcPts val="0"/>
              </a:spcBef>
              <a:spcAft>
                <a:spcPts val="0"/>
              </a:spcAft>
              <a:defRPr/>
            </a:pPr>
            <a:r>
              <a:rPr lang="zh-CN" altLang="en-US" sz="6600" b="1" dirty="0">
                <a:solidFill>
                  <a:srgbClr val="00B0F0"/>
                </a:solidFill>
                <a:effectLst>
                  <a:outerShdw blurRad="38100" dist="38100" dir="2700000" algn="tl">
                    <a:srgbClr val="000000">
                      <a:alpha val="43137"/>
                    </a:srgbClr>
                  </a:outerShdw>
                  <a:reflection blurRad="25400" stA="30000" endPos="30000" dist="50800" dir="5400000" sy="-100000" algn="bl" rotWithShape="0"/>
                </a:effectLst>
                <a:latin typeface="微软雅黑" panose="020B0503020204020204" pitchFamily="34" charset="-122"/>
                <a:ea typeface="微软雅黑" panose="020B0503020204020204" pitchFamily="34" charset="-122"/>
              </a:rPr>
              <a:t>个人知识</a:t>
            </a:r>
            <a:r>
              <a:rPr lang="zh-CN" altLang="en-US" sz="6600" b="1" dirty="0">
                <a:solidFill>
                  <a:srgbClr val="FC6204"/>
                </a:solidFill>
                <a:effectLst>
                  <a:outerShdw blurRad="38100" dist="38100" dir="2700000" algn="tl">
                    <a:srgbClr val="000000">
                      <a:alpha val="43137"/>
                    </a:srgbClr>
                  </a:outerShdw>
                  <a:reflection blurRad="25400" stA="30000" endPos="30000" dist="50800" dir="5400000" sy="-100000" algn="bl" rotWithShape="0"/>
                </a:effectLst>
                <a:latin typeface="微软雅黑" panose="020B0503020204020204" pitchFamily="34" charset="-122"/>
                <a:ea typeface="微软雅黑" panose="020B0503020204020204" pitchFamily="34" charset="-122"/>
              </a:rPr>
              <a:t>管理</a:t>
            </a:r>
          </a:p>
        </p:txBody>
      </p:sp>
      <p:sp>
        <p:nvSpPr>
          <p:cNvPr id="13" name="矩形 12"/>
          <p:cNvSpPr>
            <a:spLocks noChangeArrowheads="1"/>
          </p:cNvSpPr>
          <p:nvPr/>
        </p:nvSpPr>
        <p:spPr bwMode="auto">
          <a:xfrm>
            <a:off x="4439022" y="2205658"/>
            <a:ext cx="3959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i="1" dirty="0">
                <a:solidFill>
                  <a:srgbClr val="A6A6A6"/>
                </a:solidFill>
                <a:latin typeface="微软雅黑" panose="020B0503020204020204" pitchFamily="34" charset="-122"/>
                <a:ea typeface="微软雅黑" panose="020B0503020204020204" pitchFamily="34" charset="-122"/>
              </a:rPr>
              <a:t>中层经理人培训之</a:t>
            </a:r>
            <a:endParaRPr lang="zh-CN" altLang="en-US" sz="1600" i="1" dirty="0"/>
          </a:p>
        </p:txBody>
      </p:sp>
      <p:sp>
        <p:nvSpPr>
          <p:cNvPr id="14" name="TextBox 13"/>
          <p:cNvSpPr txBox="1">
            <a:spLocks noChangeArrowheads="1"/>
          </p:cNvSpPr>
          <p:nvPr/>
        </p:nvSpPr>
        <p:spPr bwMode="auto">
          <a:xfrm>
            <a:off x="4439022" y="3936286"/>
            <a:ext cx="42413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accent6"/>
                </a:solidFill>
                <a:latin typeface="微软雅黑" panose="020B0503020204020204" pitchFamily="34" charset="-122"/>
                <a:ea typeface="微软雅黑" panose="020B0503020204020204" pitchFamily="34" charset="-122"/>
                <a:cs typeface="Tahoma" panose="020B0604030504040204" pitchFamily="34" charset="0"/>
              </a:rPr>
              <a:t>点击此处，写上您公司的名称</a:t>
            </a:r>
            <a:endParaRPr lang="en-US" altLang="zh-CN" sz="1600" dirty="0">
              <a:solidFill>
                <a:schemeClr val="accent6"/>
              </a:solidFill>
              <a:latin typeface="微软雅黑" panose="020B0503020204020204" pitchFamily="34" charset="-122"/>
              <a:ea typeface="微软雅黑" panose="020B0503020204020204" pitchFamily="34" charset="-122"/>
              <a:cs typeface="Tahoma" panose="020B0604030504040204" pitchFamily="34" charset="0"/>
            </a:endParaRPr>
          </a:p>
        </p:txBody>
      </p:sp>
      <p:cxnSp>
        <p:nvCxnSpPr>
          <p:cNvPr id="15" name="直接连接符 14"/>
          <p:cNvCxnSpPr/>
          <p:nvPr/>
        </p:nvCxnSpPr>
        <p:spPr>
          <a:xfrm>
            <a:off x="4439022" y="3859329"/>
            <a:ext cx="5472608"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9328070" y="2493690"/>
            <a:ext cx="511552" cy="355744"/>
            <a:chOff x="6410291" y="4700483"/>
            <a:chExt cx="511552" cy="355744"/>
          </a:xfrm>
        </p:grpSpPr>
        <p:sp>
          <p:nvSpPr>
            <p:cNvPr id="21" name="二十四角星 20"/>
            <p:cNvSpPr/>
            <p:nvPr/>
          </p:nvSpPr>
          <p:spPr>
            <a:xfrm>
              <a:off x="6411097" y="4700483"/>
              <a:ext cx="355744" cy="355744"/>
            </a:xfrm>
            <a:prstGeom prst="star24">
              <a:avLst/>
            </a:prstGeom>
            <a:solidFill>
              <a:srgbClr val="0070C0"/>
            </a:solidFill>
            <a:ln w="12700">
              <a:noFill/>
            </a:ln>
            <a:effectLst/>
          </p:spPr>
          <p:txBody>
            <a:bodyPr wrap="square" rtlCol="0" anchor="ctr">
              <a:spAutoFit/>
            </a:bodyPr>
            <a:lstStyle/>
            <a:p>
              <a:pPr algn="ctr"/>
              <a:endParaRPr lang="zh-CN" altLang="en-US" sz="1600" b="1">
                <a:solidFill>
                  <a:prstClr val="white"/>
                </a:solidFill>
                <a:cs typeface="Lao UI" pitchFamily="34" charset="0"/>
              </a:endParaRPr>
            </a:p>
          </p:txBody>
        </p:sp>
        <p:sp>
          <p:nvSpPr>
            <p:cNvPr id="22" name="TextBox 21"/>
            <p:cNvSpPr txBox="1"/>
            <p:nvPr/>
          </p:nvSpPr>
          <p:spPr>
            <a:xfrm rot="20430396">
              <a:off x="6410291" y="4731432"/>
              <a:ext cx="511552" cy="246221"/>
            </a:xfrm>
            <a:prstGeom prst="rect">
              <a:avLst/>
            </a:prstGeom>
            <a:noFill/>
          </p:spPr>
          <p:txBody>
            <a:bodyPr wrap="square" rtlCol="0">
              <a:spAutoFit/>
            </a:bodyPr>
            <a:lstStyle/>
            <a:p>
              <a:r>
                <a:rPr lang="en-US" altLang="zh-CN" sz="1000" dirty="0">
                  <a:solidFill>
                    <a:prstClr val="white"/>
                  </a:solidFill>
                </a:rPr>
                <a:t>V1</a:t>
              </a:r>
              <a:endParaRPr lang="zh-CN" altLang="en-US" sz="1000" dirty="0">
                <a:solidFill>
                  <a:prstClr val="white"/>
                </a:solidFill>
              </a:endParaRPr>
            </a:p>
          </p:txBody>
        </p:sp>
      </p:grpSp>
      <p:grpSp>
        <p:nvGrpSpPr>
          <p:cNvPr id="25" name="组合 24"/>
          <p:cNvGrpSpPr/>
          <p:nvPr/>
        </p:nvGrpSpPr>
        <p:grpSpPr>
          <a:xfrm>
            <a:off x="4222998" y="4740952"/>
            <a:ext cx="1936145" cy="495514"/>
            <a:chOff x="403607" y="6173846"/>
            <a:chExt cx="1936145" cy="495514"/>
          </a:xfrm>
        </p:grpSpPr>
        <p:sp>
          <p:nvSpPr>
            <p:cNvPr id="26" name="Text Box 62"/>
            <p:cNvSpPr txBox="1">
              <a:spLocks noChangeArrowheads="1"/>
            </p:cNvSpPr>
            <p:nvPr/>
          </p:nvSpPr>
          <p:spPr bwMode="auto">
            <a:xfrm>
              <a:off x="828349" y="6252326"/>
              <a:ext cx="1511403" cy="338554"/>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sz="1600" dirty="0">
                  <a:solidFill>
                    <a:srgbClr val="00B0F0"/>
                  </a:solidFill>
                  <a:latin typeface="微软雅黑" panose="020B0503020204020204" pitchFamily="34" charset="-122"/>
                  <a:ea typeface="微软雅黑" panose="020B0503020204020204" pitchFamily="34" charset="-122"/>
                </a:rPr>
                <a:t>布衣公子</a:t>
              </a:r>
              <a:r>
                <a:rPr lang="zh-CN" altLang="en-US" sz="1600" dirty="0">
                  <a:solidFill>
                    <a:prstClr val="white">
                      <a:lumMod val="65000"/>
                    </a:prstClr>
                  </a:solidFill>
                  <a:latin typeface="微软雅黑" panose="020B0503020204020204" pitchFamily="34" charset="-122"/>
                  <a:ea typeface="微软雅黑" panose="020B0503020204020204" pitchFamily="34" charset="-122"/>
                </a:rPr>
                <a:t>作品</a:t>
              </a:r>
              <a:endParaRPr lang="en-GB" altLang="zh-CN" sz="1600" dirty="0">
                <a:solidFill>
                  <a:prstClr val="white">
                    <a:lumMod val="65000"/>
                  </a:prstClr>
                </a:solidFill>
                <a:latin typeface="微软雅黑" panose="020B0503020204020204" pitchFamily="34" charset="-122"/>
                <a:ea typeface="微软雅黑" panose="020B0503020204020204" pitchFamily="34" charset="-122"/>
              </a:endParaRPr>
            </a:p>
          </p:txBody>
        </p:sp>
        <p:pic>
          <p:nvPicPr>
            <p:cNvPr id="27" name="Picture 9" descr="E:\仝德志文件，勿删！\03-参考文档\！PPT图片及版面资源\06-PPT精选插图\05-头像\嘿嘿.png"/>
            <p:cNvPicPr>
              <a:picLocks noChangeAspect="1" noChangeArrowheads="1"/>
            </p:cNvPicPr>
            <p:nvPr/>
          </p:nvPicPr>
          <p:blipFill>
            <a:blip r:embed="rId4" cstate="print"/>
            <a:srcRect/>
            <a:stretch>
              <a:fillRect/>
            </a:stretch>
          </p:blipFill>
          <p:spPr bwMode="auto">
            <a:xfrm>
              <a:off x="403607" y="6173846"/>
              <a:ext cx="495514" cy="495514"/>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lide(fromBottom)">
                                      <p:cBhvr>
                                        <p:cTn id="25" dur="1000"/>
                                        <p:tgtEl>
                                          <p:spTgt spid="14"/>
                                        </p:tgtEl>
                                      </p:cBhvr>
                                    </p:animEffect>
                                  </p:childTnLst>
                                </p:cTn>
                              </p:par>
                            </p:childTnLst>
                          </p:cTn>
                        </p:par>
                        <p:par>
                          <p:cTn id="26" fill="hold">
                            <p:stCondLst>
                              <p:cond delay="3000"/>
                            </p:stCondLst>
                            <p:childTnLst>
                              <p:par>
                                <p:cTn id="27" presetID="23" presetClass="entr" presetSubtype="32" fill="hold" nodeType="afterEffect">
                                  <p:stCondLst>
                                    <p:cond delay="100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strVal val="4*#ppt_w"/>
                                          </p:val>
                                        </p:tav>
                                        <p:tav tm="100000">
                                          <p:val>
                                            <p:strVal val="#ppt_w"/>
                                          </p:val>
                                        </p:tav>
                                      </p:tavLst>
                                    </p:anim>
                                    <p:anim calcmode="lin" valueType="num">
                                      <p:cBhvr>
                                        <p:cTn id="30" dur="500" fill="hold"/>
                                        <p:tgtEl>
                                          <p:spTgt spid="25"/>
                                        </p:tgtEl>
                                        <p:attrNameLst>
                                          <p:attrName>ppt_h</p:attrName>
                                        </p:attrNameLst>
                                      </p:cBhvr>
                                      <p:tavLst>
                                        <p:tav tm="0">
                                          <p:val>
                                            <p:strVal val="4*#ppt_h"/>
                                          </p:val>
                                        </p:tav>
                                        <p:tav tm="100000">
                                          <p:val>
                                            <p:strVal val="#ppt_h"/>
                                          </p:val>
                                        </p:tav>
                                      </p:tavLst>
                                    </p:anim>
                                  </p:childTnLst>
                                </p:cTn>
                              </p:par>
                            </p:childTnLst>
                          </p:cTn>
                        </p:par>
                        <p:par>
                          <p:cTn id="31" fill="hold">
                            <p:stCondLst>
                              <p:cond delay="4500"/>
                            </p:stCondLst>
                            <p:childTnLst>
                              <p:par>
                                <p:cTn id="32" presetID="63" presetClass="path" presetSubtype="0" accel="50000" decel="50000" fill="hold" nodeType="afterEffect">
                                  <p:stCondLst>
                                    <p:cond delay="1500"/>
                                  </p:stCondLst>
                                  <p:childTnLst>
                                    <p:animMotion origin="layout" path="M 0 0 L 0.25 0 E" pathEditMode="relative" ptsTypes="">
                                      <p:cBhvr>
                                        <p:cTn id="33" dur="2000" fill="hold"/>
                                        <p:tgtEl>
                                          <p:spTgt spid="25"/>
                                        </p:tgtEl>
                                        <p:attrNameLst>
                                          <p:attrName>ppt_x</p:attrName>
                                          <p:attrName>ppt_y</p:attrName>
                                        </p:attrNameLst>
                                      </p:cBhvr>
                                    </p:animMotion>
                                  </p:childTnLst>
                                </p:cTn>
                              </p:par>
                            </p:childTnLst>
                          </p:cTn>
                        </p:par>
                        <p:par>
                          <p:cTn id="34" fill="hold">
                            <p:stCondLst>
                              <p:cond delay="8000"/>
                            </p:stCondLst>
                            <p:childTnLst>
                              <p:par>
                                <p:cTn id="35" presetID="25"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25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38" dur="25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39" dur="250" accel="50000" fill="hold">
                                          <p:stCondLst>
                                            <p:cond delay="250"/>
                                          </p:stCondLst>
                                        </p:cTn>
                                        <p:tgtEl>
                                          <p:spTgt spid="20"/>
                                        </p:tgtEl>
                                        <p:attrNameLst>
                                          <p:attrName>ppt_w</p:attrName>
                                        </p:attrNameLst>
                                      </p:cBhvr>
                                      <p:tavLst>
                                        <p:tav tm="0">
                                          <p:val>
                                            <p:strVal val="#ppt_w*.05"/>
                                          </p:val>
                                        </p:tav>
                                        <p:tav tm="100000">
                                          <p:val>
                                            <p:strVal val="#ppt_w"/>
                                          </p:val>
                                        </p:tav>
                                      </p:tavLst>
                                    </p:anim>
                                    <p:anim calcmode="lin" valueType="num">
                                      <p:cBhvr>
                                        <p:cTn id="40" dur="500" fill="hold"/>
                                        <p:tgtEl>
                                          <p:spTgt spid="20"/>
                                        </p:tgtEl>
                                        <p:attrNameLst>
                                          <p:attrName>ppt_h</p:attrName>
                                        </p:attrNameLst>
                                      </p:cBhvr>
                                      <p:tavLst>
                                        <p:tav tm="0">
                                          <p:val>
                                            <p:strVal val="#ppt_h"/>
                                          </p:val>
                                        </p:tav>
                                        <p:tav tm="100000">
                                          <p:val>
                                            <p:strVal val="#ppt_h"/>
                                          </p:val>
                                        </p:tav>
                                      </p:tavLst>
                                    </p:anim>
                                    <p:anim calcmode="lin" valueType="num">
                                      <p:cBhvr>
                                        <p:cTn id="41" dur="25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42" dur="25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43" dur="250" accel="50000" fill="hold">
                                          <p:stCondLst>
                                            <p:cond delay="250"/>
                                          </p:stCondLst>
                                        </p:cTn>
                                        <p:tgtEl>
                                          <p:spTgt spid="20"/>
                                        </p:tgtEl>
                                        <p:attrNameLst>
                                          <p:attrName>ppt_y</p:attrName>
                                        </p:attrNameLst>
                                      </p:cBhvr>
                                      <p:tavLst>
                                        <p:tav tm="0">
                                          <p:val>
                                            <p:strVal val="#ppt_y+.1"/>
                                          </p:val>
                                        </p:tav>
                                        <p:tav tm="100000">
                                          <p:val>
                                            <p:strVal val="#ppt_y"/>
                                          </p:val>
                                        </p:tav>
                                      </p:tavLst>
                                    </p:anim>
                                    <p:animEffect transition="in" filter="fade">
                                      <p:cBhvr>
                                        <p:cTn id="44" dur="500" decel="50000">
                                          <p:stCondLst>
                                            <p:cond delay="0"/>
                                          </p:stCondLst>
                                        </p:cTn>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BA08C8"/>
                </a:solidFill>
                <a:latin typeface="微软雅黑" panose="020B0503020204020204" pitchFamily="34" charset="-122"/>
                <a:ea typeface="微软雅黑" panose="020B0503020204020204" pitchFamily="34" charset="-122"/>
              </a:rPr>
              <a:t>知识的分层比较</a:t>
            </a:r>
            <a:endParaRPr lang="en-US" sz="1800" kern="0" spc="200" dirty="0">
              <a:solidFill>
                <a:srgbClr val="BA08C8"/>
              </a:solidFill>
              <a:latin typeface="微软雅黑" panose="020B0503020204020204" pitchFamily="34" charset="-122"/>
              <a:ea typeface="微软雅黑" panose="020B0503020204020204" pitchFamily="34" charset="-122"/>
            </a:endParaRPr>
          </a:p>
        </p:txBody>
      </p:sp>
      <p:pic>
        <p:nvPicPr>
          <p:cNvPr id="45" name="Picture 2" descr="D:\Teliss_Tong\Copy\定期备份\工作备份\！PPT图片及版面资源\06-PPT精选插图\04-图标\png_icon_4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9702" y="5013970"/>
            <a:ext cx="1116000" cy="1116000"/>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
          <p:cNvSpPr>
            <a:spLocks noChangeArrowheads="1"/>
          </p:cNvSpPr>
          <p:nvPr/>
        </p:nvSpPr>
        <p:spPr bwMode="auto">
          <a:xfrm>
            <a:off x="9407574" y="5446018"/>
            <a:ext cx="1152128" cy="646331"/>
          </a:xfrm>
          <a:prstGeom prst="rect">
            <a:avLst/>
          </a:prstGeom>
          <a:noFill/>
          <a:ln w="9525">
            <a:noFill/>
            <a:miter lim="800000"/>
          </a:ln>
          <a:effectLst/>
        </p:spPr>
        <p:txBody>
          <a:bodyPr wrap="square">
            <a:spAutoFit/>
          </a:bodyPr>
          <a:lstStyle/>
          <a:p>
            <a:pPr algn="ctr">
              <a:lnSpc>
                <a:spcPct val="150000"/>
              </a:lnSpc>
            </a:pPr>
            <a:r>
              <a:rPr lang="zh-CN" altLang="en-US" b="1" dirty="0">
                <a:solidFill>
                  <a:srgbClr val="F5A7FB"/>
                </a:solidFill>
                <a:effectLst>
                  <a:reflection blurRad="6350" stA="60000" endA="900" endPos="60000" dist="60007" dir="5400000" sy="-100000" algn="bl" rotWithShape="0"/>
                </a:effectLst>
                <a:latin typeface="微软雅黑" panose="020B0503020204020204" pitchFamily="34" charset="-122"/>
                <a:ea typeface="微软雅黑" panose="020B0503020204020204" pitchFamily="34" charset="-122"/>
              </a:rPr>
              <a:t>数据</a:t>
            </a:r>
          </a:p>
        </p:txBody>
      </p:sp>
      <p:cxnSp>
        <p:nvCxnSpPr>
          <p:cNvPr id="4" name="直接连接符 3"/>
          <p:cNvCxnSpPr/>
          <p:nvPr/>
        </p:nvCxnSpPr>
        <p:spPr>
          <a:xfrm>
            <a:off x="9623598" y="6238106"/>
            <a:ext cx="2052104" cy="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47" name="矩形 4"/>
          <p:cNvSpPr>
            <a:spLocks noChangeArrowheads="1"/>
          </p:cNvSpPr>
          <p:nvPr/>
        </p:nvSpPr>
        <p:spPr bwMode="auto">
          <a:xfrm>
            <a:off x="2350790" y="2526998"/>
            <a:ext cx="4896544" cy="1910908"/>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数据（台湾也称该层为“资料”）是指原始的、不相关的事实，是对客观事物记录下来的、可以鉴别的符号，是客观事物的性质、属性、形态、数量、位置及其相互关系等等的抽象表示。数据可以是字符、数字、文字、图形等，</a:t>
            </a:r>
            <a:r>
              <a:rPr lang="zh-CN" altLang="en-US" sz="1600" b="1" dirty="0">
                <a:solidFill>
                  <a:srgbClr val="F5A7FB"/>
                </a:solidFill>
                <a:latin typeface="微软雅黑" panose="020B0503020204020204" pitchFamily="34" charset="-122"/>
                <a:ea typeface="微软雅黑" panose="020B0503020204020204" pitchFamily="34" charset="-122"/>
              </a:rPr>
              <a:t>它仅仅是一种抽象的量的概念，本身不代表任何意义或一类具体的东西。</a:t>
            </a:r>
          </a:p>
        </p:txBody>
      </p:sp>
      <p:pic>
        <p:nvPicPr>
          <p:cNvPr id="1038" name="Picture 14" descr="http://www.techcn.com.cn/uploads/201204/1335800180HPv7tek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9046" y="1596341"/>
            <a:ext cx="3980776" cy="2985582"/>
          </a:xfrm>
          <a:prstGeom prst="rect">
            <a:avLst/>
          </a:prstGeom>
          <a:noFill/>
          <a:ln w="28575">
            <a:solidFill>
              <a:srgbClr val="F5A7FB"/>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48" name="直接连接符 47"/>
          <p:cNvCxnSpPr/>
          <p:nvPr/>
        </p:nvCxnSpPr>
        <p:spPr>
          <a:xfrm flipV="1">
            <a:off x="2278782" y="1809586"/>
            <a:ext cx="0" cy="493048"/>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49" name="直接连接符 48"/>
          <p:cNvCxnSpPr/>
          <p:nvPr/>
        </p:nvCxnSpPr>
        <p:spPr>
          <a:xfrm flipH="1" flipV="1">
            <a:off x="2278782" y="4581922"/>
            <a:ext cx="5256584" cy="1"/>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50" name="直接连接符 49"/>
          <p:cNvCxnSpPr/>
          <p:nvPr/>
        </p:nvCxnSpPr>
        <p:spPr>
          <a:xfrm flipH="1">
            <a:off x="2278782" y="1629325"/>
            <a:ext cx="5256000" cy="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right)">
                                      <p:cBhvr>
                                        <p:cTn id="12" dur="500"/>
                                        <p:tgtEl>
                                          <p:spTgt spid="50"/>
                                        </p:tgtEl>
                                      </p:cBhvr>
                                    </p:animEffect>
                                  </p:childTnLst>
                                </p:cTn>
                              </p:par>
                              <p:par>
                                <p:cTn id="13" presetID="22" presetClass="entr" presetSubtype="1"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up)">
                                      <p:cBhvr>
                                        <p:cTn id="15" dur="500"/>
                                        <p:tgtEl>
                                          <p:spTgt spid="48"/>
                                        </p:tgtEl>
                                      </p:cBhvr>
                                    </p:animEffect>
                                  </p:childTnLst>
                                </p:cTn>
                              </p:par>
                              <p:par>
                                <p:cTn id="16" presetID="22" presetClass="entr" presetSubtype="8"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par>
                                <p:cTn id="19" presetID="47" presetClass="entr" presetSubtype="0" fill="hold" nodeType="withEffect">
                                  <p:stCondLst>
                                    <p:cond delay="0"/>
                                  </p:stCondLst>
                                  <p:childTnLst>
                                    <p:set>
                                      <p:cBhvr>
                                        <p:cTn id="20" dur="1" fill="hold">
                                          <p:stCondLst>
                                            <p:cond delay="0"/>
                                          </p:stCondLst>
                                        </p:cTn>
                                        <p:tgtEl>
                                          <p:spTgt spid="1038"/>
                                        </p:tgtEl>
                                        <p:attrNameLst>
                                          <p:attrName>style.visibility</p:attrName>
                                        </p:attrNameLst>
                                      </p:cBhvr>
                                      <p:to>
                                        <p:strVal val="visible"/>
                                      </p:to>
                                    </p:set>
                                    <p:animEffect transition="in" filter="fade">
                                      <p:cBhvr>
                                        <p:cTn id="21" dur="1000"/>
                                        <p:tgtEl>
                                          <p:spTgt spid="1038"/>
                                        </p:tgtEl>
                                      </p:cBhvr>
                                    </p:animEffect>
                                    <p:anim calcmode="lin" valueType="num">
                                      <p:cBhvr>
                                        <p:cTn id="22" dur="1000" fill="hold"/>
                                        <p:tgtEl>
                                          <p:spTgt spid="1038"/>
                                        </p:tgtEl>
                                        <p:attrNameLst>
                                          <p:attrName>ppt_x</p:attrName>
                                        </p:attrNameLst>
                                      </p:cBhvr>
                                      <p:tavLst>
                                        <p:tav tm="0">
                                          <p:val>
                                            <p:strVal val="#ppt_x"/>
                                          </p:val>
                                        </p:tav>
                                        <p:tav tm="100000">
                                          <p:val>
                                            <p:strVal val="#ppt_x"/>
                                          </p:val>
                                        </p:tav>
                                      </p:tavLst>
                                    </p:anim>
                                    <p:anim calcmode="lin" valueType="num">
                                      <p:cBhvr>
                                        <p:cTn id="23" dur="1000" fill="hold"/>
                                        <p:tgtEl>
                                          <p:spTgt spid="10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D:\Teliss_Tong\Copy\定期备份\工作备份\！PPT图片及版面资源\06-PPT精选插图\04-图标\3458E76765D89B7DBCC8578BE259F1D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9702" y="4923970"/>
            <a:ext cx="1296000" cy="129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BA08C8"/>
                </a:solidFill>
                <a:latin typeface="微软雅黑" panose="020B0503020204020204" pitchFamily="34" charset="-122"/>
                <a:ea typeface="微软雅黑" panose="020B0503020204020204" pitchFamily="34" charset="-122"/>
              </a:rPr>
              <a:t>知识的分层比较</a:t>
            </a:r>
            <a:endParaRPr lang="en-US" sz="1800" kern="0" spc="200" dirty="0">
              <a:solidFill>
                <a:srgbClr val="BA08C8"/>
              </a:solidFill>
              <a:latin typeface="微软雅黑" panose="020B0503020204020204" pitchFamily="34" charset="-122"/>
              <a:ea typeface="微软雅黑" panose="020B0503020204020204" pitchFamily="34" charset="-122"/>
            </a:endParaRPr>
          </a:p>
        </p:txBody>
      </p:sp>
      <p:sp>
        <p:nvSpPr>
          <p:cNvPr id="46" name="矩形 4"/>
          <p:cNvSpPr>
            <a:spLocks noChangeArrowheads="1"/>
          </p:cNvSpPr>
          <p:nvPr/>
        </p:nvSpPr>
        <p:spPr bwMode="auto">
          <a:xfrm>
            <a:off x="9407574" y="5446018"/>
            <a:ext cx="1152128" cy="581057"/>
          </a:xfrm>
          <a:prstGeom prst="rect">
            <a:avLst/>
          </a:prstGeom>
          <a:noFill/>
          <a:ln w="9525">
            <a:noFill/>
            <a:miter lim="800000"/>
          </a:ln>
          <a:effectLst/>
        </p:spPr>
        <p:txBody>
          <a:bodyPr wrap="square">
            <a:spAutoFit/>
          </a:bodyPr>
          <a:lstStyle/>
          <a:p>
            <a:pPr algn="ctr">
              <a:lnSpc>
                <a:spcPct val="150000"/>
              </a:lnSpc>
            </a:pPr>
            <a:r>
              <a:rPr lang="zh-CN" altLang="en-US" b="1" dirty="0">
                <a:solidFill>
                  <a:srgbClr val="F5A7FB"/>
                </a:solidFill>
                <a:effectLst>
                  <a:reflection blurRad="6350" stA="60000" endA="900" endPos="60000" dist="60007" dir="5400000" sy="-100000" algn="bl" rotWithShape="0"/>
                </a:effectLst>
                <a:latin typeface="微软雅黑" panose="020B0503020204020204" pitchFamily="34" charset="-122"/>
                <a:ea typeface="微软雅黑" panose="020B0503020204020204" pitchFamily="34" charset="-122"/>
              </a:rPr>
              <a:t>信息</a:t>
            </a:r>
          </a:p>
        </p:txBody>
      </p:sp>
      <p:cxnSp>
        <p:nvCxnSpPr>
          <p:cNvPr id="4" name="直接连接符 3"/>
          <p:cNvCxnSpPr/>
          <p:nvPr/>
        </p:nvCxnSpPr>
        <p:spPr>
          <a:xfrm>
            <a:off x="9623598" y="6238106"/>
            <a:ext cx="2052104" cy="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pic>
        <p:nvPicPr>
          <p:cNvPr id="1036" name="Picture 12" descr="C:\Users\user\Desktop\xpic2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081" y="1629325"/>
            <a:ext cx="3933033" cy="2619400"/>
          </a:xfrm>
          <a:prstGeom prst="rect">
            <a:avLst/>
          </a:prstGeom>
          <a:noFill/>
          <a:ln w="28575">
            <a:solidFill>
              <a:srgbClr val="F5A7FB"/>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7" name="矩形 4"/>
          <p:cNvSpPr>
            <a:spLocks noChangeArrowheads="1"/>
          </p:cNvSpPr>
          <p:nvPr/>
        </p:nvSpPr>
        <p:spPr bwMode="auto">
          <a:xfrm>
            <a:off x="2494806" y="1942594"/>
            <a:ext cx="4896544" cy="1631216"/>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信息（台湾也称该层为“资讯”）是指被给予一定的意义和相互联系的事实，是经过加工处理过的、对人有用、能够影响人们行为的数据。即，</a:t>
            </a:r>
            <a:r>
              <a:rPr lang="zh-CN" altLang="en-US" sz="1600" b="1" dirty="0">
                <a:solidFill>
                  <a:srgbClr val="F5A7FB"/>
                </a:solidFill>
                <a:latin typeface="微软雅黑" panose="020B0503020204020204" pitchFamily="34" charset="-122"/>
                <a:ea typeface="微软雅黑" panose="020B0503020204020204" pitchFamily="34" charset="-122"/>
              </a:rPr>
              <a:t>信息是加工处理后的数据</a:t>
            </a:r>
            <a:r>
              <a:rPr lang="zh-CN" altLang="en-US" sz="1600" dirty="0">
                <a:solidFill>
                  <a:srgbClr val="A6A6A6"/>
                </a:solidFill>
                <a:latin typeface="微软雅黑" panose="020B0503020204020204" pitchFamily="34" charset="-122"/>
                <a:ea typeface="微软雅黑" panose="020B0503020204020204" pitchFamily="34" charset="-122"/>
              </a:rPr>
              <a:t>，比如报表、账册和图纸等。数据和信息之间的辨析是：</a:t>
            </a:r>
            <a:endParaRPr lang="zh-CN" altLang="en-US" sz="1600" b="1" dirty="0">
              <a:solidFill>
                <a:srgbClr val="00B0F0"/>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V="1">
            <a:off x="2278782" y="1809586"/>
            <a:ext cx="0" cy="493048"/>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5" name="直接连接符 4"/>
          <p:cNvCxnSpPr/>
          <p:nvPr/>
        </p:nvCxnSpPr>
        <p:spPr>
          <a:xfrm>
            <a:off x="7657081" y="4343315"/>
            <a:ext cx="0" cy="1894791"/>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12" name="直接连接符 11"/>
          <p:cNvCxnSpPr/>
          <p:nvPr/>
        </p:nvCxnSpPr>
        <p:spPr>
          <a:xfrm flipH="1">
            <a:off x="2278782" y="1629325"/>
            <a:ext cx="5279476" cy="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8" name="矩形 4"/>
          <p:cNvSpPr>
            <a:spLocks noChangeArrowheads="1"/>
          </p:cNvSpPr>
          <p:nvPr/>
        </p:nvSpPr>
        <p:spPr bwMode="auto">
          <a:xfrm>
            <a:off x="2494806" y="3827577"/>
            <a:ext cx="4896544" cy="2554545"/>
          </a:xfrm>
          <a:prstGeom prst="rect">
            <a:avLst/>
          </a:prstGeom>
          <a:noFill/>
          <a:ln w="9525">
            <a:noFill/>
            <a:miter lim="800000"/>
          </a:ln>
        </p:spPr>
        <p:txBody>
          <a:bodyPr wrap="square">
            <a:spAutoFit/>
          </a:bodyPr>
          <a:lstStyle/>
          <a:p>
            <a:pPr marL="342900" indent="-342900">
              <a:lnSpc>
                <a:spcPct val="125000"/>
              </a:lnSpc>
              <a:buFont typeface="+mj-lt"/>
              <a:buAutoNum type="arabicParenR"/>
            </a:pPr>
            <a:r>
              <a:rPr lang="zh-CN" altLang="en-US" sz="1600" dirty="0">
                <a:solidFill>
                  <a:srgbClr val="A6A6A6"/>
                </a:solidFill>
                <a:latin typeface="微软雅黑" panose="020B0503020204020204" pitchFamily="34" charset="-122"/>
                <a:ea typeface="微软雅黑" panose="020B0503020204020204" pitchFamily="34" charset="-122"/>
              </a:rPr>
              <a:t>数据经过加工处理就成了信息，数据是原材料，而信息就是成品；</a:t>
            </a:r>
          </a:p>
          <a:p>
            <a:pPr marL="342900" indent="-342900">
              <a:lnSpc>
                <a:spcPct val="125000"/>
              </a:lnSpc>
              <a:buFont typeface="+mj-lt"/>
              <a:buAutoNum type="arabicParenR"/>
            </a:pPr>
            <a:r>
              <a:rPr lang="zh-CN" altLang="en-US" sz="1600" dirty="0">
                <a:solidFill>
                  <a:srgbClr val="A6A6A6"/>
                </a:solidFill>
                <a:latin typeface="微软雅黑" panose="020B0503020204020204" pitchFamily="34" charset="-122"/>
                <a:ea typeface="微软雅黑" panose="020B0503020204020204" pitchFamily="34" charset="-122"/>
              </a:rPr>
              <a:t>数据需要用信息系统来加工成为信息，才能够让管理者在决策中使用；</a:t>
            </a:r>
          </a:p>
          <a:p>
            <a:pPr marL="342900" indent="-342900">
              <a:lnSpc>
                <a:spcPct val="125000"/>
              </a:lnSpc>
              <a:buFont typeface="+mj-lt"/>
              <a:buAutoNum type="arabicParenR"/>
            </a:pPr>
            <a:r>
              <a:rPr lang="zh-CN" altLang="en-US" sz="1600" dirty="0">
                <a:solidFill>
                  <a:srgbClr val="A6A6A6"/>
                </a:solidFill>
                <a:latin typeface="微软雅黑" panose="020B0503020204020204" pitchFamily="34" charset="-122"/>
                <a:ea typeface="微软雅黑" panose="020B0503020204020204" pitchFamily="34" charset="-122"/>
              </a:rPr>
              <a:t>数据是信息的载体，信息要通过数据来表达；</a:t>
            </a:r>
          </a:p>
          <a:p>
            <a:pPr marL="342900" indent="-342900">
              <a:lnSpc>
                <a:spcPct val="125000"/>
              </a:lnSpc>
              <a:buFont typeface="+mj-lt"/>
              <a:buAutoNum type="arabicParenR"/>
            </a:pPr>
            <a:r>
              <a:rPr lang="zh-CN" altLang="en-US" sz="1600" dirty="0">
                <a:solidFill>
                  <a:srgbClr val="A6A6A6"/>
                </a:solidFill>
                <a:latin typeface="微软雅黑" panose="020B0503020204020204" pitchFamily="34" charset="-122"/>
                <a:ea typeface="微软雅黑" panose="020B0503020204020204" pitchFamily="34" charset="-122"/>
              </a:rPr>
              <a:t>数据和信息是相对而言的。一种数据经过加工处理后成为某部门决策时采用的信息，但这种信息对上级部门或其他部门来说仅仅是数据。</a:t>
            </a:r>
          </a:p>
        </p:txBody>
      </p:sp>
      <p:cxnSp>
        <p:nvCxnSpPr>
          <p:cNvPr id="20" name="直接连接符 19"/>
          <p:cNvCxnSpPr/>
          <p:nvPr/>
        </p:nvCxnSpPr>
        <p:spPr>
          <a:xfrm>
            <a:off x="7079332" y="6238106"/>
            <a:ext cx="423664" cy="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036"/>
                                        </p:tgtEl>
                                        <p:attrNameLst>
                                          <p:attrName>style.visibility</p:attrName>
                                        </p:attrNameLst>
                                      </p:cBhvr>
                                      <p:to>
                                        <p:strVal val="visible"/>
                                      </p:to>
                                    </p:set>
                                    <p:animEffect transition="in" filter="fade">
                                      <p:cBhvr>
                                        <p:cTn id="24" dur="1000"/>
                                        <p:tgtEl>
                                          <p:spTgt spid="1036"/>
                                        </p:tgtEl>
                                      </p:cBhvr>
                                    </p:animEffect>
                                    <p:anim calcmode="lin" valueType="num">
                                      <p:cBhvr>
                                        <p:cTn id="25" dur="1000" fill="hold"/>
                                        <p:tgtEl>
                                          <p:spTgt spid="1036"/>
                                        </p:tgtEl>
                                        <p:attrNameLst>
                                          <p:attrName>ppt_x</p:attrName>
                                        </p:attrNameLst>
                                      </p:cBhvr>
                                      <p:tavLst>
                                        <p:tav tm="0">
                                          <p:val>
                                            <p:strVal val="#ppt_x"/>
                                          </p:val>
                                        </p:tav>
                                        <p:tav tm="100000">
                                          <p:val>
                                            <p:strVal val="#ppt_x"/>
                                          </p:val>
                                        </p:tav>
                                      </p:tavLst>
                                    </p:anim>
                                    <p:anim calcmode="lin" valueType="num">
                                      <p:cBhvr>
                                        <p:cTn id="26" dur="1000" fill="hold"/>
                                        <p:tgtEl>
                                          <p:spTgt spid="103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taopic.com/uploads/allimg/110514/37-110514142Q8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4983" y="1629325"/>
            <a:ext cx="3996847" cy="2664565"/>
          </a:xfrm>
          <a:prstGeom prst="rect">
            <a:avLst/>
          </a:prstGeom>
          <a:noFill/>
          <a:ln w="28575">
            <a:solidFill>
              <a:srgbClr val="F5A7FB"/>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1" descr="D:\Teliss_Tong\Copy\定期备份\工作备份\！个人PPT作品@teliss\PKM图\52CBDBF49A2BFC928A7D7911FB319FB8.png"/>
          <p:cNvPicPr>
            <a:picLocks noChangeAspect="1" noChangeArrowheads="1"/>
          </p:cNvPicPr>
          <p:nvPr/>
        </p:nvPicPr>
        <p:blipFill rotWithShape="1">
          <a:blip r:embed="rId3">
            <a:extLst>
              <a:ext uri="{28A0092B-C50C-407E-A947-70E740481C1C}">
                <a14:useLocalDpi xmlns:a14="http://schemas.microsoft.com/office/drawing/2010/main" val="0"/>
              </a:ext>
            </a:extLst>
          </a:blip>
          <a:srcRect b="14884"/>
          <a:stretch>
            <a:fillRect/>
          </a:stretch>
        </p:blipFill>
        <p:spPr bwMode="auto">
          <a:xfrm>
            <a:off x="10488000" y="5062993"/>
            <a:ext cx="1296000" cy="11031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BA08C8"/>
                </a:solidFill>
                <a:latin typeface="微软雅黑" panose="020B0503020204020204" pitchFamily="34" charset="-122"/>
                <a:ea typeface="微软雅黑" panose="020B0503020204020204" pitchFamily="34" charset="-122"/>
              </a:rPr>
              <a:t>知识的分层比较</a:t>
            </a:r>
            <a:endParaRPr lang="en-US" sz="1800" kern="0" spc="200" dirty="0">
              <a:solidFill>
                <a:srgbClr val="BA08C8"/>
              </a:solidFill>
              <a:latin typeface="微软雅黑" panose="020B0503020204020204" pitchFamily="34" charset="-122"/>
              <a:ea typeface="微软雅黑" panose="020B0503020204020204" pitchFamily="34" charset="-122"/>
            </a:endParaRPr>
          </a:p>
        </p:txBody>
      </p:sp>
      <p:sp>
        <p:nvSpPr>
          <p:cNvPr id="46" name="矩形 4"/>
          <p:cNvSpPr>
            <a:spLocks noChangeArrowheads="1"/>
          </p:cNvSpPr>
          <p:nvPr/>
        </p:nvSpPr>
        <p:spPr bwMode="auto">
          <a:xfrm>
            <a:off x="9407574" y="5446018"/>
            <a:ext cx="1152128" cy="581057"/>
          </a:xfrm>
          <a:prstGeom prst="rect">
            <a:avLst/>
          </a:prstGeom>
          <a:noFill/>
          <a:ln w="9525">
            <a:noFill/>
            <a:miter lim="800000"/>
          </a:ln>
          <a:effectLst/>
        </p:spPr>
        <p:txBody>
          <a:bodyPr wrap="square">
            <a:spAutoFit/>
          </a:bodyPr>
          <a:lstStyle/>
          <a:p>
            <a:pPr algn="ctr">
              <a:lnSpc>
                <a:spcPct val="150000"/>
              </a:lnSpc>
            </a:pPr>
            <a:r>
              <a:rPr lang="zh-CN" altLang="en-US" b="1" dirty="0">
                <a:solidFill>
                  <a:srgbClr val="F5A7FB"/>
                </a:solidFill>
                <a:effectLst>
                  <a:reflection blurRad="6350" stA="60000" endA="900" endPos="60000" dist="60007" dir="5400000" sy="-100000" algn="bl" rotWithShape="0"/>
                </a:effectLst>
                <a:latin typeface="微软雅黑" panose="020B0503020204020204" pitchFamily="34" charset="-122"/>
                <a:ea typeface="微软雅黑" panose="020B0503020204020204" pitchFamily="34" charset="-122"/>
              </a:rPr>
              <a:t>知识</a:t>
            </a:r>
          </a:p>
        </p:txBody>
      </p:sp>
      <p:cxnSp>
        <p:nvCxnSpPr>
          <p:cNvPr id="4" name="直接连接符 3"/>
          <p:cNvCxnSpPr/>
          <p:nvPr/>
        </p:nvCxnSpPr>
        <p:spPr>
          <a:xfrm>
            <a:off x="9623598" y="6238106"/>
            <a:ext cx="2052104" cy="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47" name="矩形 4"/>
          <p:cNvSpPr>
            <a:spLocks noChangeArrowheads="1"/>
          </p:cNvSpPr>
          <p:nvPr/>
        </p:nvSpPr>
        <p:spPr bwMode="auto">
          <a:xfrm>
            <a:off x="2494806" y="2446650"/>
            <a:ext cx="4896544" cy="1631216"/>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知识则是从信息中得出的系统化的规律、概念、经验或结论，是对信息的推理和验证。</a:t>
            </a:r>
            <a:r>
              <a:rPr lang="zh-CN" altLang="en-US" sz="1600" b="1" dirty="0">
                <a:solidFill>
                  <a:srgbClr val="F5A7FB"/>
                </a:solidFill>
                <a:latin typeface="微软雅黑" panose="020B0503020204020204" pitchFamily="34" charset="-122"/>
                <a:ea typeface="微软雅黑" panose="020B0503020204020204" pitchFamily="34" charset="-122"/>
              </a:rPr>
              <a:t>知识是数据转换到信息之后的下一个更为复杂的或业务价值更高的阶段。</a:t>
            </a:r>
            <a:r>
              <a:rPr lang="zh-CN" altLang="en-US" sz="1600" dirty="0">
                <a:solidFill>
                  <a:srgbClr val="A6A6A6"/>
                </a:solidFill>
                <a:latin typeface="微软雅黑" panose="020B0503020204020204" pitchFamily="34" charset="-122"/>
                <a:ea typeface="微软雅黑" panose="020B0503020204020204" pitchFamily="34" charset="-122"/>
              </a:rPr>
              <a:t>然而，相反的流程，即从知识到信息的流程也同样存在。</a:t>
            </a:r>
            <a:endParaRPr lang="zh-CN" altLang="en-US" sz="1600" b="1" dirty="0">
              <a:solidFill>
                <a:srgbClr val="00B0F0"/>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V="1">
            <a:off x="2278782" y="1809586"/>
            <a:ext cx="0" cy="493048"/>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5" name="直接连接符 4"/>
          <p:cNvCxnSpPr/>
          <p:nvPr/>
        </p:nvCxnSpPr>
        <p:spPr>
          <a:xfrm flipH="1">
            <a:off x="2278782" y="4293890"/>
            <a:ext cx="5256000" cy="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12" name="直接连接符 11"/>
          <p:cNvCxnSpPr/>
          <p:nvPr/>
        </p:nvCxnSpPr>
        <p:spPr>
          <a:xfrm flipH="1">
            <a:off x="2278782" y="1629325"/>
            <a:ext cx="5256000" cy="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fade">
                                      <p:cBhvr>
                                        <p:cTn id="21" dur="1000"/>
                                        <p:tgtEl>
                                          <p:spTgt spid="6146"/>
                                        </p:tgtEl>
                                      </p:cBhvr>
                                    </p:animEffect>
                                    <p:anim calcmode="lin" valueType="num">
                                      <p:cBhvr>
                                        <p:cTn id="22" dur="1000" fill="hold"/>
                                        <p:tgtEl>
                                          <p:spTgt spid="6146"/>
                                        </p:tgtEl>
                                        <p:attrNameLst>
                                          <p:attrName>ppt_x</p:attrName>
                                        </p:attrNameLst>
                                      </p:cBhvr>
                                      <p:tavLst>
                                        <p:tav tm="0">
                                          <p:val>
                                            <p:strVal val="#ppt_x"/>
                                          </p:val>
                                        </p:tav>
                                        <p:tav tm="100000">
                                          <p:val>
                                            <p:strVal val="#ppt_x"/>
                                          </p:val>
                                        </p:tav>
                                      </p:tavLst>
                                    </p:anim>
                                    <p:anim calcmode="lin" valueType="num">
                                      <p:cBhvr>
                                        <p:cTn id="23"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D:\Teliss_Tong\Copy\定期备份\工作备份\！PPT图片及版面资源\06-PPT精选插图\04-图标\stockmarket.png"/>
          <p:cNvPicPr>
            <a:picLocks noChangeAspect="1" noChangeArrowheads="1"/>
          </p:cNvPicPr>
          <p:nvPr/>
        </p:nvPicPr>
        <p:blipFill rotWithShape="1">
          <a:blip r:embed="rId2">
            <a:extLst>
              <a:ext uri="{28A0092B-C50C-407E-A947-70E740481C1C}">
                <a14:useLocalDpi xmlns:a14="http://schemas.microsoft.com/office/drawing/2010/main" val="0"/>
              </a:ext>
            </a:extLst>
          </a:blip>
          <a:srcRect t="9684" b="9227"/>
          <a:stretch>
            <a:fillRect/>
          </a:stretch>
        </p:blipFill>
        <p:spPr bwMode="auto">
          <a:xfrm>
            <a:off x="10343702" y="5157986"/>
            <a:ext cx="1332000" cy="10801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BA08C8"/>
                </a:solidFill>
                <a:latin typeface="微软雅黑" panose="020B0503020204020204" pitchFamily="34" charset="-122"/>
                <a:ea typeface="微软雅黑" panose="020B0503020204020204" pitchFamily="34" charset="-122"/>
              </a:rPr>
              <a:t>知识的分层比较</a:t>
            </a:r>
            <a:endParaRPr lang="en-US" sz="1800" kern="0" spc="200" dirty="0">
              <a:solidFill>
                <a:srgbClr val="BA08C8"/>
              </a:solidFill>
              <a:latin typeface="微软雅黑" panose="020B0503020204020204" pitchFamily="34" charset="-122"/>
              <a:ea typeface="微软雅黑" panose="020B0503020204020204" pitchFamily="34" charset="-122"/>
            </a:endParaRPr>
          </a:p>
        </p:txBody>
      </p:sp>
      <p:sp>
        <p:nvSpPr>
          <p:cNvPr id="46" name="矩形 4"/>
          <p:cNvSpPr>
            <a:spLocks noChangeArrowheads="1"/>
          </p:cNvSpPr>
          <p:nvPr/>
        </p:nvSpPr>
        <p:spPr bwMode="auto">
          <a:xfrm>
            <a:off x="9407574" y="5446018"/>
            <a:ext cx="1152128" cy="581057"/>
          </a:xfrm>
          <a:prstGeom prst="rect">
            <a:avLst/>
          </a:prstGeom>
          <a:noFill/>
          <a:ln w="9525">
            <a:noFill/>
            <a:miter lim="800000"/>
          </a:ln>
          <a:effectLst/>
        </p:spPr>
        <p:txBody>
          <a:bodyPr wrap="square">
            <a:spAutoFit/>
          </a:bodyPr>
          <a:lstStyle/>
          <a:p>
            <a:pPr algn="ctr">
              <a:lnSpc>
                <a:spcPct val="150000"/>
              </a:lnSpc>
            </a:pPr>
            <a:r>
              <a:rPr lang="zh-CN" altLang="en-US" b="1" dirty="0">
                <a:solidFill>
                  <a:srgbClr val="F5A7FB"/>
                </a:solidFill>
                <a:effectLst>
                  <a:reflection blurRad="6350" stA="60000" endA="900" endPos="60000" dist="60007" dir="5400000" sy="-100000" algn="bl" rotWithShape="0"/>
                </a:effectLst>
                <a:latin typeface="微软雅黑" panose="020B0503020204020204" pitchFamily="34" charset="-122"/>
                <a:ea typeface="微软雅黑" panose="020B0503020204020204" pitchFamily="34" charset="-122"/>
              </a:rPr>
              <a:t>能力</a:t>
            </a:r>
          </a:p>
        </p:txBody>
      </p:sp>
      <p:cxnSp>
        <p:nvCxnSpPr>
          <p:cNvPr id="4" name="直接连接符 3"/>
          <p:cNvCxnSpPr/>
          <p:nvPr/>
        </p:nvCxnSpPr>
        <p:spPr>
          <a:xfrm>
            <a:off x="9623598" y="6238106"/>
            <a:ext cx="2052104" cy="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47" name="矩形 4"/>
          <p:cNvSpPr>
            <a:spLocks noChangeArrowheads="1"/>
          </p:cNvSpPr>
          <p:nvPr/>
        </p:nvSpPr>
        <p:spPr bwMode="auto">
          <a:xfrm>
            <a:off x="6311230" y="2349674"/>
            <a:ext cx="5112568" cy="1323439"/>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能力，就是指能顺利完成某项活动所必需的主观条件。在某些语境下，能力可以直接理解为本事，有能力就是有本事，能胜任的意思，另外还有本领、能耐、才能、才干等近义词。</a:t>
            </a:r>
            <a:endParaRPr lang="zh-CN" altLang="en-US" sz="1600" b="1" dirty="0">
              <a:solidFill>
                <a:srgbClr val="00B0F0"/>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V="1">
            <a:off x="11567814" y="1809586"/>
            <a:ext cx="0" cy="612096"/>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5" name="直接连接符 4"/>
          <p:cNvCxnSpPr/>
          <p:nvPr/>
        </p:nvCxnSpPr>
        <p:spPr>
          <a:xfrm flipH="1">
            <a:off x="5951190" y="5013970"/>
            <a:ext cx="5616624" cy="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12" name="直接连接符 11"/>
          <p:cNvCxnSpPr/>
          <p:nvPr/>
        </p:nvCxnSpPr>
        <p:spPr>
          <a:xfrm flipH="1">
            <a:off x="5951190" y="1629325"/>
            <a:ext cx="5616624" cy="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pic>
        <p:nvPicPr>
          <p:cNvPr id="7170" name="Picture 2" descr="http://pic.xiangxiangmf.com/b01/2012011714264467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176" y="1413570"/>
            <a:ext cx="3486150" cy="5029201"/>
          </a:xfrm>
          <a:prstGeom prst="rect">
            <a:avLst/>
          </a:prstGeom>
          <a:noFill/>
          <a:ln w="28575">
            <a:solidFill>
              <a:srgbClr val="F5A7FB"/>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矩形 4"/>
          <p:cNvSpPr>
            <a:spLocks noChangeArrowheads="1"/>
          </p:cNvSpPr>
          <p:nvPr/>
        </p:nvSpPr>
        <p:spPr bwMode="auto">
          <a:xfrm>
            <a:off x="6311230" y="3882376"/>
            <a:ext cx="5112568" cy="1015663"/>
          </a:xfrm>
          <a:prstGeom prst="rect">
            <a:avLst/>
          </a:prstGeom>
          <a:noFill/>
          <a:ln w="9525">
            <a:noFill/>
            <a:miter lim="800000"/>
          </a:ln>
        </p:spPr>
        <p:txBody>
          <a:bodyPr wrap="square">
            <a:spAutoFit/>
          </a:bodyPr>
          <a:lstStyle/>
          <a:p>
            <a:pPr indent="457200">
              <a:lnSpc>
                <a:spcPct val="125000"/>
              </a:lnSpc>
            </a:pPr>
            <a:r>
              <a:rPr lang="zh-CN" altLang="en-US" sz="1600" b="1" dirty="0">
                <a:solidFill>
                  <a:srgbClr val="F5A7FB"/>
                </a:solidFill>
                <a:latin typeface="微软雅黑" panose="020B0503020204020204" pitchFamily="34" charset="-122"/>
                <a:ea typeface="微软雅黑" panose="020B0503020204020204" pitchFamily="34" charset="-122"/>
              </a:rPr>
              <a:t>知识只有用于实践，才能转化成能力；也只有实践才能检验对知识的掌握情况，加深对知识的理解，找到知识联系实际运用的途径，从而使能力得到提高。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C:\Users\user\Desktop\未标题-1 拷贝.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702" y="5157986"/>
            <a:ext cx="1296000" cy="10284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BA08C8"/>
                </a:solidFill>
                <a:latin typeface="微软雅黑" panose="020B0503020204020204" pitchFamily="34" charset="-122"/>
                <a:ea typeface="微软雅黑" panose="020B0503020204020204" pitchFamily="34" charset="-122"/>
              </a:rPr>
              <a:t>知识的分层比较</a:t>
            </a:r>
            <a:endParaRPr lang="en-US" sz="1800" kern="0" spc="200" dirty="0">
              <a:solidFill>
                <a:srgbClr val="BA08C8"/>
              </a:solidFill>
              <a:latin typeface="微软雅黑" panose="020B0503020204020204" pitchFamily="34" charset="-122"/>
              <a:ea typeface="微软雅黑" panose="020B0503020204020204" pitchFamily="34" charset="-122"/>
            </a:endParaRPr>
          </a:p>
        </p:txBody>
      </p:sp>
      <p:sp>
        <p:nvSpPr>
          <p:cNvPr id="46" name="矩形 4"/>
          <p:cNvSpPr>
            <a:spLocks noChangeArrowheads="1"/>
          </p:cNvSpPr>
          <p:nvPr/>
        </p:nvSpPr>
        <p:spPr bwMode="auto">
          <a:xfrm>
            <a:off x="9407574" y="5446018"/>
            <a:ext cx="1152128" cy="581057"/>
          </a:xfrm>
          <a:prstGeom prst="rect">
            <a:avLst/>
          </a:prstGeom>
          <a:noFill/>
          <a:ln w="9525">
            <a:noFill/>
            <a:miter lim="800000"/>
          </a:ln>
          <a:effectLst/>
        </p:spPr>
        <p:txBody>
          <a:bodyPr wrap="square">
            <a:spAutoFit/>
          </a:bodyPr>
          <a:lstStyle/>
          <a:p>
            <a:pPr algn="ctr">
              <a:lnSpc>
                <a:spcPct val="150000"/>
              </a:lnSpc>
            </a:pPr>
            <a:r>
              <a:rPr lang="zh-CN" altLang="en-US" b="1" dirty="0">
                <a:solidFill>
                  <a:srgbClr val="F5A7FB"/>
                </a:solidFill>
                <a:effectLst>
                  <a:reflection blurRad="6350" stA="60000" endA="900" endPos="60000" dist="60007" dir="5400000" sy="-100000" algn="bl" rotWithShape="0"/>
                </a:effectLst>
                <a:latin typeface="微软雅黑" panose="020B0503020204020204" pitchFamily="34" charset="-122"/>
                <a:ea typeface="微软雅黑" panose="020B0503020204020204" pitchFamily="34" charset="-122"/>
              </a:rPr>
              <a:t>智慧</a:t>
            </a:r>
          </a:p>
        </p:txBody>
      </p:sp>
      <p:cxnSp>
        <p:nvCxnSpPr>
          <p:cNvPr id="4" name="直接连接符 3"/>
          <p:cNvCxnSpPr/>
          <p:nvPr/>
        </p:nvCxnSpPr>
        <p:spPr>
          <a:xfrm>
            <a:off x="9623598" y="6238106"/>
            <a:ext cx="2052104" cy="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47" name="矩形 4"/>
          <p:cNvSpPr>
            <a:spLocks noChangeArrowheads="1"/>
          </p:cNvSpPr>
          <p:nvPr/>
        </p:nvSpPr>
        <p:spPr bwMode="auto">
          <a:xfrm>
            <a:off x="2459352" y="2493690"/>
            <a:ext cx="4896544" cy="987578"/>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智慧是对事物能迅速、灵活、正确地理解和判断的能力。</a:t>
            </a:r>
            <a:r>
              <a:rPr lang="zh-CN" altLang="en-US" sz="1600" b="1" dirty="0">
                <a:solidFill>
                  <a:srgbClr val="F5A7FB"/>
                </a:solidFill>
                <a:latin typeface="微软雅黑" panose="020B0503020204020204" pitchFamily="34" charset="-122"/>
                <a:ea typeface="微软雅黑" panose="020B0503020204020204" pitchFamily="34" charset="-122"/>
              </a:rPr>
              <a:t>智慧可以培养出能力，能力也可以衍生出智慧。</a:t>
            </a:r>
          </a:p>
        </p:txBody>
      </p:sp>
      <p:cxnSp>
        <p:nvCxnSpPr>
          <p:cNvPr id="9" name="直接连接符 8"/>
          <p:cNvCxnSpPr/>
          <p:nvPr/>
        </p:nvCxnSpPr>
        <p:spPr>
          <a:xfrm flipV="1">
            <a:off x="2278782" y="1809586"/>
            <a:ext cx="0" cy="612096"/>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5" name="直接连接符 4"/>
          <p:cNvCxnSpPr/>
          <p:nvPr/>
        </p:nvCxnSpPr>
        <p:spPr>
          <a:xfrm flipH="1">
            <a:off x="2278800" y="6382122"/>
            <a:ext cx="5184000" cy="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12" name="直接连接符 11"/>
          <p:cNvCxnSpPr/>
          <p:nvPr/>
        </p:nvCxnSpPr>
        <p:spPr>
          <a:xfrm flipH="1">
            <a:off x="2278782" y="1629325"/>
            <a:ext cx="5184576" cy="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6" name="矩形 4"/>
          <p:cNvSpPr>
            <a:spLocks noChangeArrowheads="1"/>
          </p:cNvSpPr>
          <p:nvPr/>
        </p:nvSpPr>
        <p:spPr bwMode="auto">
          <a:xfrm>
            <a:off x="2422798" y="3711645"/>
            <a:ext cx="4896544" cy="2526461"/>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三国演义第九十五回</a:t>
            </a:r>
            <a:r>
              <a:rPr lang="en-US" altLang="zh-CN" sz="1600" dirty="0">
                <a:solidFill>
                  <a:srgbClr val="A6A6A6"/>
                </a:solidFill>
                <a:latin typeface="微软雅黑" panose="020B0503020204020204" pitchFamily="34" charset="-122"/>
                <a:ea typeface="微软雅黑" panose="020B0503020204020204" pitchFamily="34" charset="-122"/>
              </a:rPr>
              <a:t>《</a:t>
            </a:r>
            <a:r>
              <a:rPr lang="zh-CN" altLang="en-US" sz="1600" dirty="0">
                <a:solidFill>
                  <a:srgbClr val="A6A6A6"/>
                </a:solidFill>
                <a:latin typeface="微软雅黑" panose="020B0503020204020204" pitchFamily="34" charset="-122"/>
                <a:ea typeface="微软雅黑" panose="020B0503020204020204" pitchFamily="34" charset="-122"/>
              </a:rPr>
              <a:t>马谡拒谏失街亭武侯弹琴退仲达</a:t>
            </a:r>
            <a:r>
              <a:rPr lang="en-US" altLang="zh-CN" sz="1600" dirty="0">
                <a:solidFill>
                  <a:srgbClr val="A6A6A6"/>
                </a:solidFill>
                <a:latin typeface="微软雅黑" panose="020B0503020204020204" pitchFamily="34" charset="-122"/>
                <a:ea typeface="微软雅黑" panose="020B0503020204020204" pitchFamily="34" charset="-122"/>
              </a:rPr>
              <a:t>》</a:t>
            </a:r>
            <a:r>
              <a:rPr lang="zh-CN" altLang="en-US" sz="1600" dirty="0">
                <a:solidFill>
                  <a:srgbClr val="A6A6A6"/>
                </a:solidFill>
                <a:latin typeface="微软雅黑" panose="020B0503020204020204" pitchFamily="34" charset="-122"/>
                <a:ea typeface="微软雅黑" panose="020B0503020204020204" pitchFamily="34" charset="-122"/>
              </a:rPr>
              <a:t>中，诸葛亮上演了一出空城计，吓退了司马懿。其实，司马懿并不是被吓退的，而是故意放走了诸葛亮。十万人马围着小城，你派五千人冲进去试试也行啊。再退一步，你可以围他个三天三夜看看。司马懿知道“飞鸟尽，良弓藏。狡兔死，走狗烹”的道理。如果诸葛亮死，蜀国必亡，而自己的好日子也就到头了，你哪里找理由再掌管兵马。</a:t>
            </a:r>
          </a:p>
        </p:txBody>
      </p:sp>
      <p:pic>
        <p:nvPicPr>
          <p:cNvPr id="8194" name="Picture 2" descr="C:\Users\user\Desktop\2011831147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28"/>
          <a:stretch>
            <a:fillRect/>
          </a:stretch>
        </p:blipFill>
        <p:spPr bwMode="auto">
          <a:xfrm>
            <a:off x="7642222" y="1629325"/>
            <a:ext cx="4015480" cy="3312350"/>
          </a:xfrm>
          <a:prstGeom prst="rect">
            <a:avLst/>
          </a:prstGeom>
          <a:noFill/>
          <a:ln w="28575">
            <a:solidFill>
              <a:srgbClr val="F5A7FB"/>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15" name="直接连接符 14"/>
          <p:cNvCxnSpPr/>
          <p:nvPr/>
        </p:nvCxnSpPr>
        <p:spPr>
          <a:xfrm flipV="1">
            <a:off x="7642221" y="5124450"/>
            <a:ext cx="0" cy="1257672"/>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8406" y="1413570"/>
            <a:ext cx="11979792" cy="4320480"/>
            <a:chOff x="98406" y="1413570"/>
            <a:chExt cx="11979792" cy="4320480"/>
          </a:xfrm>
        </p:grpSpPr>
        <p:sp>
          <p:nvSpPr>
            <p:cNvPr id="14" name="圆角矩形 13"/>
            <p:cNvSpPr/>
            <p:nvPr/>
          </p:nvSpPr>
          <p:spPr bwMode="auto">
            <a:xfrm>
              <a:off x="8290800" y="1413570"/>
              <a:ext cx="2772000" cy="4320480"/>
            </a:xfrm>
            <a:prstGeom prst="roundRect">
              <a:avLst>
                <a:gd name="adj" fmla="val 2998"/>
              </a:avLst>
            </a:prstGeom>
            <a:ln>
              <a:noFill/>
              <a:headEnd type="oval" w="med" len="med"/>
            </a:ln>
          </p:spPr>
          <p:style>
            <a:lnRef idx="1">
              <a:schemeClr val="dk1"/>
            </a:lnRef>
            <a:fillRef idx="2">
              <a:schemeClr val="dk1"/>
            </a:fillRef>
            <a:effectRef idx="1">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圆角矩形 12"/>
            <p:cNvSpPr/>
            <p:nvPr/>
          </p:nvSpPr>
          <p:spPr bwMode="auto">
            <a:xfrm>
              <a:off x="4708800" y="1413570"/>
              <a:ext cx="2772000" cy="4320480"/>
            </a:xfrm>
            <a:prstGeom prst="roundRect">
              <a:avLst>
                <a:gd name="adj" fmla="val 2998"/>
              </a:avLst>
            </a:prstGeom>
            <a:ln>
              <a:noFill/>
              <a:headEnd type="oval" w="med" len="med"/>
            </a:ln>
          </p:spPr>
          <p:style>
            <a:lnRef idx="1">
              <a:schemeClr val="dk1"/>
            </a:lnRef>
            <a:fillRef idx="2">
              <a:schemeClr val="dk1"/>
            </a:fillRef>
            <a:effectRef idx="1">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圆角矩形 9"/>
            <p:cNvSpPr/>
            <p:nvPr/>
          </p:nvSpPr>
          <p:spPr bwMode="auto">
            <a:xfrm>
              <a:off x="1126800" y="1413570"/>
              <a:ext cx="2772000" cy="4320480"/>
            </a:xfrm>
            <a:prstGeom prst="roundRect">
              <a:avLst>
                <a:gd name="adj" fmla="val 2998"/>
              </a:avLst>
            </a:prstGeom>
            <a:ln>
              <a:noFill/>
              <a:headEnd type="oval" w="med" len="med"/>
            </a:ln>
          </p:spPr>
          <p:style>
            <a:lnRef idx="1">
              <a:schemeClr val="dk1"/>
            </a:lnRef>
            <a:fillRef idx="2">
              <a:schemeClr val="dk1"/>
            </a:fillRef>
            <a:effectRef idx="1">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Freeform 7"/>
            <p:cNvSpPr/>
            <p:nvPr/>
          </p:nvSpPr>
          <p:spPr bwMode="auto">
            <a:xfrm>
              <a:off x="4708654" y="5013970"/>
              <a:ext cx="2772000" cy="468000"/>
            </a:xfrm>
            <a:prstGeom prst="rect">
              <a:avLst/>
            </a:prstGeom>
            <a:gradFill>
              <a:gsLst>
                <a:gs pos="33000">
                  <a:srgbClr val="6DAA2D">
                    <a:lumMod val="60000"/>
                    <a:lumOff val="40000"/>
                  </a:srgbClr>
                </a:gs>
                <a:gs pos="100000">
                  <a:srgbClr val="6DAA2D"/>
                </a:gs>
              </a:gsLst>
              <a:lin ang="5400000" scaled="0"/>
            </a:gradFill>
            <a:ln w="3175" cap="flat" cmpd="sng" algn="ctr">
              <a:noFill/>
              <a:prstDash val="solid"/>
            </a:ln>
            <a:effectLst/>
          </p:spPr>
          <p:txBody>
            <a:bodyPr lIns="0" rIns="0" anchor="ctr"/>
            <a:lstStyle/>
            <a:p>
              <a:pPr algn="ctr"/>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lang="zh-CN" altLang="en-US" sz="2000" kern="0" dirty="0">
                  <a:solidFill>
                    <a:sysClr val="window" lastClr="FFFFFF"/>
                  </a:solidFill>
                  <a:latin typeface="微软雅黑" panose="020B0503020204020204" pitchFamily="34" charset="-122"/>
                  <a:ea typeface="微软雅黑" panose="020B0503020204020204" pitchFamily="34" charset="-122"/>
                </a:rPr>
                <a:t>概述</a:t>
              </a:r>
            </a:p>
          </p:txBody>
        </p:sp>
        <p:sp>
          <p:nvSpPr>
            <p:cNvPr id="16" name="Freeform 7"/>
            <p:cNvSpPr/>
            <p:nvPr/>
          </p:nvSpPr>
          <p:spPr bwMode="auto">
            <a:xfrm>
              <a:off x="1126654" y="5013970"/>
              <a:ext cx="2772000" cy="468000"/>
            </a:xfrm>
            <a:prstGeom prst="rect">
              <a:avLst/>
            </a:prstGeom>
            <a:gradFill>
              <a:gsLst>
                <a:gs pos="100000">
                  <a:sysClr val="window" lastClr="FFFFFF">
                    <a:lumMod val="85000"/>
                  </a:sysClr>
                </a:gs>
                <a:gs pos="0">
                  <a:sysClr val="window" lastClr="FFFFFF">
                    <a:lumMod val="50000"/>
                  </a:sysClr>
                </a:gs>
              </a:gsLst>
              <a:lin ang="16200000" scaled="0"/>
            </a:gradFill>
            <a:ln w="9525" cap="rnd">
              <a:noFill/>
              <a:prstDash val="solid"/>
              <a:round/>
            </a:ln>
            <a:effectLst/>
          </p:spPr>
          <p:txBody>
            <a:bodyPr vert="horz" anchor="ctr"/>
            <a:lstStyle/>
            <a:p>
              <a:pPr algn="ctr" defTabSz="914400"/>
              <a:r>
                <a:rPr lang="zh-CN" altLang="en-US" sz="2000" kern="0" dirty="0">
                  <a:solidFill>
                    <a:sysClr val="window" lastClr="FFFFFF"/>
                  </a:solidFill>
                  <a:latin typeface="微软雅黑" panose="020B0503020204020204" pitchFamily="34" charset="-122"/>
                  <a:ea typeface="微软雅黑" panose="020B0503020204020204" pitchFamily="34" charset="-122"/>
                </a:rPr>
                <a:t>知识概述</a:t>
              </a:r>
            </a:p>
          </p:txBody>
        </p:sp>
        <p:sp>
          <p:nvSpPr>
            <p:cNvPr id="17" name="Freeform 7"/>
            <p:cNvSpPr/>
            <p:nvPr/>
          </p:nvSpPr>
          <p:spPr bwMode="auto">
            <a:xfrm>
              <a:off x="8290654" y="5013971"/>
              <a:ext cx="2772000" cy="468000"/>
            </a:xfrm>
            <a:prstGeom prst="rect">
              <a:avLst/>
            </a:prstGeom>
            <a:gradFill>
              <a:gsLst>
                <a:gs pos="100000">
                  <a:sysClr val="window" lastClr="FFFFFF">
                    <a:lumMod val="85000"/>
                  </a:sysClr>
                </a:gs>
                <a:gs pos="0">
                  <a:sysClr val="window" lastClr="FFFFFF">
                    <a:lumMod val="50000"/>
                  </a:sysClr>
                </a:gs>
              </a:gsLst>
              <a:lin ang="16200000" scaled="0"/>
            </a:gradFill>
            <a:ln w="9525" cap="rnd">
              <a:noFill/>
              <a:prstDash val="solid"/>
              <a:round/>
            </a:ln>
            <a:effectLst/>
          </p:spPr>
          <p:txBody>
            <a:bodyPr vert="horz" anchor="ctr"/>
            <a:lstStyle/>
            <a:p>
              <a:pPr algn="ctr" defTabSz="914400"/>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lang="zh-CN" altLang="en-US" sz="2000" kern="0" dirty="0">
                  <a:solidFill>
                    <a:sysClr val="window" lastClr="FFFFFF"/>
                  </a:solidFill>
                  <a:latin typeface="微软雅黑" panose="020B0503020204020204" pitchFamily="34" charset="-122"/>
                  <a:ea typeface="微软雅黑" panose="020B0503020204020204" pitchFamily="34" charset="-122"/>
                </a:rPr>
                <a:t>过程</a:t>
              </a:r>
            </a:p>
          </p:txBody>
        </p:sp>
        <p:pic>
          <p:nvPicPr>
            <p:cNvPr id="1031" name="Picture 7" descr="C:\Documents and Settings\tdz\桌面\10012-120405002K8201.jpg"/>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584786" y="2033181"/>
              <a:ext cx="2184028" cy="28392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Documents and Settings\tdz\桌面\xpic5234.jpg"/>
            <p:cNvPicPr>
              <a:picLocks noChangeAspect="1" noChangeArrowheads="1"/>
            </p:cNvPicPr>
            <p:nvPr/>
          </p:nvPicPr>
          <p:blipFill rotWithShape="1">
            <a:blip r:embed="rId5">
              <a:extLst>
                <a:ext uri="{28A0092B-C50C-407E-A947-70E740481C1C}">
                  <a14:useLocalDpi xmlns:a14="http://schemas.microsoft.com/office/drawing/2010/main" val="0"/>
                </a:ext>
              </a:extLst>
            </a:blip>
            <a:srcRect l="33305"/>
            <a:stretch>
              <a:fillRect/>
            </a:stretch>
          </p:blipFill>
          <p:spPr bwMode="auto">
            <a:xfrm>
              <a:off x="5002786" y="2030729"/>
              <a:ext cx="2184028" cy="284168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Documents and Settings\tdz\桌面\different-people-180.jpg"/>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b="13132"/>
            <a:stretch>
              <a:fillRect/>
            </a:stretch>
          </p:blipFill>
          <p:spPr bwMode="auto">
            <a:xfrm>
              <a:off x="1420640" y="2030730"/>
              <a:ext cx="2184028" cy="284168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98406" y="1533600"/>
              <a:ext cx="11979792" cy="372300"/>
              <a:chOff x="98406" y="1533600"/>
              <a:chExt cx="11979792" cy="372300"/>
            </a:xfrm>
          </p:grpSpPr>
          <p:pic>
            <p:nvPicPr>
              <p:cNvPr id="2050" name="Picture 2" descr="C:\Documents and Settings\tdz\桌面\绿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81302" y="1533600"/>
                <a:ext cx="1596896" cy="3708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Documents and Settings\tdz\桌面\绿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1310" y="1533600"/>
                <a:ext cx="1764866" cy="370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Documents and Settings\tdz\桌面\绿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41483" y="1535100"/>
                <a:ext cx="1764866" cy="370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s and Settings\tdz\桌面\绿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406" y="1533600"/>
                <a:ext cx="1596896" cy="3708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 name="组合 6"/>
          <p:cNvGrpSpPr/>
          <p:nvPr/>
        </p:nvGrpSpPr>
        <p:grpSpPr>
          <a:xfrm>
            <a:off x="92078" y="441513"/>
            <a:ext cx="11979792" cy="468001"/>
            <a:chOff x="92078" y="441513"/>
            <a:chExt cx="11979792" cy="468001"/>
          </a:xfrm>
        </p:grpSpPr>
        <p:sp>
          <p:nvSpPr>
            <p:cNvPr id="5" name="Freeform 7"/>
            <p:cNvSpPr/>
            <p:nvPr/>
          </p:nvSpPr>
          <p:spPr bwMode="auto">
            <a:xfrm>
              <a:off x="4708800" y="441513"/>
              <a:ext cx="2772000" cy="468000"/>
            </a:xfrm>
            <a:prstGeom prst="roundRect">
              <a:avLst/>
            </a:prstGeom>
            <a:gradFill>
              <a:gsLst>
                <a:gs pos="33000">
                  <a:srgbClr val="6DAA2D">
                    <a:lumMod val="60000"/>
                    <a:lumOff val="40000"/>
                  </a:srgbClr>
                </a:gs>
                <a:gs pos="100000">
                  <a:srgbClr val="6DAA2D"/>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lang="zh-CN" altLang="en-US" sz="2000" kern="0" dirty="0">
                  <a:solidFill>
                    <a:sysClr val="window" lastClr="FFFFFF"/>
                  </a:solidFill>
                  <a:latin typeface="微软雅黑" panose="020B0503020204020204" pitchFamily="34" charset="-122"/>
                  <a:ea typeface="微软雅黑" panose="020B0503020204020204" pitchFamily="34" charset="-122"/>
                </a:rPr>
                <a:t>概述</a:t>
              </a:r>
            </a:p>
          </p:txBody>
        </p:sp>
        <p:sp>
          <p:nvSpPr>
            <p:cNvPr id="8" name="Freeform 7"/>
            <p:cNvSpPr/>
            <p:nvPr/>
          </p:nvSpPr>
          <p:spPr bwMode="auto">
            <a:xfrm>
              <a:off x="1126800" y="441513"/>
              <a:ext cx="2772000" cy="468000"/>
            </a:xfrm>
            <a:prstGeom prst="roundRect">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ln>
            <a:effectLst>
              <a:outerShdw blurRad="50800" dist="38100" dir="2700000" algn="tl" rotWithShape="0">
                <a:prstClr val="black">
                  <a:alpha val="40000"/>
                </a:prstClr>
              </a:outerShdw>
            </a:effectLst>
          </p:spPr>
          <p:txBody>
            <a:bodyPr vert="horz" anchor="ctr"/>
            <a:lstStyle/>
            <a:p>
              <a:pPr algn="ctr" defTabSz="914400"/>
              <a:r>
                <a:rPr lang="zh-CN" altLang="en-US" sz="2000" kern="0" dirty="0">
                  <a:solidFill>
                    <a:sysClr val="window" lastClr="FFFFFF"/>
                  </a:solidFill>
                  <a:latin typeface="微软雅黑" panose="020B0503020204020204" pitchFamily="34" charset="-122"/>
                  <a:ea typeface="微软雅黑" panose="020B0503020204020204" pitchFamily="34" charset="-122"/>
                </a:rPr>
                <a:t>知识概述</a:t>
              </a:r>
            </a:p>
          </p:txBody>
        </p:sp>
        <p:sp>
          <p:nvSpPr>
            <p:cNvPr id="9" name="Freeform 7"/>
            <p:cNvSpPr/>
            <p:nvPr/>
          </p:nvSpPr>
          <p:spPr bwMode="auto">
            <a:xfrm>
              <a:off x="8290800" y="441514"/>
              <a:ext cx="2772000" cy="468000"/>
            </a:xfrm>
            <a:prstGeom prst="roundRect">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ln>
            <a:effectLst>
              <a:outerShdw blurRad="50800" dist="38100" dir="2700000" algn="tl" rotWithShape="0">
                <a:prstClr val="black">
                  <a:alpha val="40000"/>
                </a:prstClr>
              </a:outerShdw>
            </a:effectLst>
          </p:spPr>
          <p:txBody>
            <a:bodyPr vert="horz" anchor="ctr"/>
            <a:lstStyle/>
            <a:p>
              <a:pPr algn="ctr" defTabSz="914400"/>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lang="zh-CN" altLang="en-US" sz="2000" kern="0" dirty="0">
                  <a:solidFill>
                    <a:sysClr val="window" lastClr="FFFFFF"/>
                  </a:solidFill>
                  <a:latin typeface="微软雅黑" panose="020B0503020204020204" pitchFamily="34" charset="-122"/>
                  <a:ea typeface="微软雅黑" panose="020B0503020204020204" pitchFamily="34" charset="-122"/>
                </a:rPr>
                <a:t>过程</a:t>
              </a:r>
            </a:p>
          </p:txBody>
        </p:sp>
        <p:grpSp>
          <p:nvGrpSpPr>
            <p:cNvPr id="31" name="组合 30"/>
            <p:cNvGrpSpPr/>
            <p:nvPr/>
          </p:nvGrpSpPr>
          <p:grpSpPr>
            <a:xfrm>
              <a:off x="92078" y="489307"/>
              <a:ext cx="11979792" cy="372300"/>
              <a:chOff x="98406" y="1533600"/>
              <a:chExt cx="11979792" cy="372300"/>
            </a:xfrm>
          </p:grpSpPr>
          <p:pic>
            <p:nvPicPr>
              <p:cNvPr id="32" name="Picture 2" descr="C:\Documents and Settings\tdz\桌面\绿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81302" y="1533600"/>
                <a:ext cx="1596896" cy="3708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Documents and Settings\tdz\桌面\绿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1310" y="1533600"/>
                <a:ext cx="1764866" cy="3708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Documents and Settings\tdz\桌面\绿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41483" y="1535100"/>
                <a:ext cx="1764866" cy="370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Documents and Settings\tdz\桌面\绿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406" y="1533600"/>
                <a:ext cx="1596896" cy="3708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6" name="斜纹 25"/>
          <p:cNvSpPr/>
          <p:nvPr/>
        </p:nvSpPr>
        <p:spPr>
          <a:xfrm rot="10800000">
            <a:off x="11161973" y="5878066"/>
            <a:ext cx="1008063" cy="1008063"/>
          </a:xfrm>
          <a:prstGeom prst="diagStripe">
            <a:avLst/>
          </a:prstGeom>
        </p:spPr>
        <p:style>
          <a:lnRef idx="1">
            <a:schemeClr val="accent3"/>
          </a:lnRef>
          <a:fillRef idx="3">
            <a:schemeClr val="accent3"/>
          </a:fillRef>
          <a:effectRef idx="2">
            <a:schemeClr val="accent3"/>
          </a:effectRef>
          <a:fontRef idx="minor">
            <a:schemeClr val="lt1"/>
          </a:fontRef>
        </p:style>
        <p:txBody>
          <a:bodyPr anchor="ctr"/>
          <a:lstStyle/>
          <a:p>
            <a:pPr algn="ctr" defTabSz="914400">
              <a:defRPr/>
            </a:pPr>
            <a:endParaRPr lang="zh-CN" altLang="en-US" sz="1800" kern="0" dirty="0">
              <a:solidFill>
                <a:sysClr val="windowText" lastClr="000000"/>
              </a:solidFill>
              <a:ea typeface="微软雅黑" panose="020B0503020204020204" pitchFamily="34" charset="-122"/>
            </a:endParaRPr>
          </a:p>
        </p:txBody>
      </p:sp>
      <p:sp>
        <p:nvSpPr>
          <p:cNvPr id="27" name="TextBox 26"/>
          <p:cNvSpPr txBox="1"/>
          <p:nvPr/>
        </p:nvSpPr>
        <p:spPr>
          <a:xfrm rot="18928564">
            <a:off x="11411817" y="6360280"/>
            <a:ext cx="800219" cy="338554"/>
          </a:xfrm>
          <a:prstGeom prst="rect">
            <a:avLst/>
          </a:prstGeom>
          <a:noFill/>
        </p:spPr>
        <p:txBody>
          <a:bodyPr wrap="none" rtlCol="0">
            <a:spAutoFit/>
          </a:bodyPr>
          <a:lstStyle/>
          <a:p>
            <a:r>
              <a:rPr lang="zh-CN" altLang="en-US" sz="1600" dirty="0">
                <a:solidFill>
                  <a:prstClr val="white"/>
                </a:solidFill>
                <a:latin typeface="微软雅黑" panose="020B0503020204020204" pitchFamily="34" charset="-122"/>
                <a:ea typeface="微软雅黑" panose="020B0503020204020204" pitchFamily="34" charset="-122"/>
              </a:rPr>
              <a:t>过渡页</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97631E-6 -4.81481E-6 L 0.00065 -0.35694 " pathEditMode="relative" rAng="0" ptsTypes="AA">
                                      <p:cBhvr>
                                        <p:cTn id="6" dur="500" fill="hold"/>
                                        <p:tgtEl>
                                          <p:spTgt spid="11"/>
                                        </p:tgtEl>
                                        <p:attrNameLst>
                                          <p:attrName>ppt_x</p:attrName>
                                          <p:attrName>ppt_y</p:attrName>
                                        </p:attrNameLst>
                                      </p:cBhvr>
                                      <p:rCtr x="26" y="-17847"/>
                                    </p:animMotion>
                                  </p:childTnLst>
                                </p:cTn>
                              </p:par>
                              <p:par>
                                <p:cTn id="7" presetID="53" presetClass="exit" presetSubtype="16" fill="hold" nodeType="withEffect">
                                  <p:stCondLst>
                                    <p:cond delay="0"/>
                                  </p:stCondLst>
                                  <p:childTnLst>
                                    <p:anim calcmode="lin" valueType="num">
                                      <p:cBhvr>
                                        <p:cTn id="8" dur="500"/>
                                        <p:tgtEl>
                                          <p:spTgt spid="11"/>
                                        </p:tgtEl>
                                        <p:attrNameLst>
                                          <p:attrName>ppt_w</p:attrName>
                                        </p:attrNameLst>
                                      </p:cBhvr>
                                      <p:tavLst>
                                        <p:tav tm="0">
                                          <p:val>
                                            <p:strVal val="ppt_w"/>
                                          </p:val>
                                        </p:tav>
                                        <p:tav tm="100000">
                                          <p:val>
                                            <p:fltVal val="0"/>
                                          </p:val>
                                        </p:tav>
                                      </p:tavLst>
                                    </p:anim>
                                    <p:anim calcmode="lin" valueType="num">
                                      <p:cBhvr>
                                        <p:cTn id="9" dur="500"/>
                                        <p:tgtEl>
                                          <p:spTgt spid="11"/>
                                        </p:tgtEl>
                                        <p:attrNameLst>
                                          <p:attrName>ppt_h</p:attrName>
                                        </p:attrNameLst>
                                      </p:cBhvr>
                                      <p:tavLst>
                                        <p:tav tm="0">
                                          <p:val>
                                            <p:strVal val="ppt_h"/>
                                          </p:val>
                                        </p:tav>
                                        <p:tav tm="100000">
                                          <p:val>
                                            <p:fltVal val="0"/>
                                          </p:val>
                                        </p:tav>
                                      </p:tavLst>
                                    </p:anim>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53" presetClass="entr" presetSubtype="16" fill="hold" nodeType="withEffect">
                                  <p:stCondLst>
                                    <p:cond delay="30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00B050"/>
                </a:solidFill>
                <a:latin typeface="微软雅黑" panose="020B0503020204020204" pitchFamily="34" charset="-122"/>
                <a:ea typeface="微软雅黑" panose="020B0503020204020204" pitchFamily="34" charset="-122"/>
              </a:rPr>
              <a:t>为何要管理个人知识</a:t>
            </a:r>
            <a:endParaRPr lang="en-US" sz="1800" kern="0" spc="200" dirty="0">
              <a:solidFill>
                <a:srgbClr val="00B050"/>
              </a:solidFill>
              <a:latin typeface="微软雅黑" panose="020B0503020204020204" pitchFamily="34" charset="-122"/>
              <a:ea typeface="微软雅黑" panose="020B0503020204020204" pitchFamily="34" charset="-122"/>
            </a:endParaRPr>
          </a:p>
        </p:txBody>
      </p:sp>
      <p:sp>
        <p:nvSpPr>
          <p:cNvPr id="3" name="矩形 4"/>
          <p:cNvSpPr>
            <a:spLocks noChangeArrowheads="1"/>
          </p:cNvSpPr>
          <p:nvPr/>
        </p:nvSpPr>
        <p:spPr bwMode="auto">
          <a:xfrm>
            <a:off x="2733722" y="2426906"/>
            <a:ext cx="5063452" cy="1938992"/>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我们常常会有这样的经历：昨天刚看过的一份关键资料，今天起草报告时要用到，自己却怎么找也找不到，而不得不另起炉灶，进行痛苦的“创新工作”。</a:t>
            </a:r>
            <a:r>
              <a:rPr lang="en-US" altLang="zh-CN" sz="1600" dirty="0">
                <a:solidFill>
                  <a:srgbClr val="A6A6A6"/>
                </a:solidFill>
                <a:latin typeface="微软雅黑" panose="020B0503020204020204" pitchFamily="34" charset="-122"/>
                <a:ea typeface="微软雅黑" panose="020B0503020204020204" pitchFamily="34" charset="-122"/>
              </a:rPr>
              <a:t>IDC</a:t>
            </a:r>
            <a:r>
              <a:rPr lang="zh-CN" altLang="en-US" sz="1600" dirty="0">
                <a:solidFill>
                  <a:srgbClr val="A6A6A6"/>
                </a:solidFill>
                <a:latin typeface="微软雅黑" panose="020B0503020204020204" pitchFamily="34" charset="-122"/>
                <a:ea typeface="微软雅黑" panose="020B0503020204020204" pitchFamily="34" charset="-122"/>
              </a:rPr>
              <a:t>（</a:t>
            </a:r>
            <a:r>
              <a:rPr lang="en-US" altLang="zh-CN" sz="1600" dirty="0">
                <a:solidFill>
                  <a:srgbClr val="A6A6A6"/>
                </a:solidFill>
                <a:latin typeface="微软雅黑" panose="020B0503020204020204" pitchFamily="34" charset="-122"/>
                <a:ea typeface="微软雅黑" panose="020B0503020204020204" pitchFamily="34" charset="-122"/>
              </a:rPr>
              <a:t>International Data Corporation </a:t>
            </a:r>
            <a:r>
              <a:rPr lang="zh-CN" altLang="en-US" sz="1600" dirty="0">
                <a:solidFill>
                  <a:srgbClr val="A6A6A6"/>
                </a:solidFill>
                <a:latin typeface="微软雅黑" panose="020B0503020204020204" pitchFamily="34" charset="-122"/>
                <a:ea typeface="微软雅黑" panose="020B0503020204020204" pitchFamily="34" charset="-122"/>
              </a:rPr>
              <a:t>美国国际数据公司）的研究报告显示，</a:t>
            </a:r>
            <a:r>
              <a:rPr lang="zh-CN" altLang="en-US" sz="1600" b="1" dirty="0">
                <a:solidFill>
                  <a:srgbClr val="92D050"/>
                </a:solidFill>
                <a:latin typeface="微软雅黑" panose="020B0503020204020204" pitchFamily="34" charset="-122"/>
                <a:ea typeface="微软雅黑" panose="020B0503020204020204" pitchFamily="34" charset="-122"/>
              </a:rPr>
              <a:t>知识工作者做的</a:t>
            </a:r>
            <a:r>
              <a:rPr lang="en-US" altLang="zh-CN" sz="1600" b="1" dirty="0">
                <a:solidFill>
                  <a:srgbClr val="92D050"/>
                </a:solidFill>
                <a:latin typeface="微软雅黑" panose="020B0503020204020204" pitchFamily="34" charset="-122"/>
                <a:ea typeface="微软雅黑" panose="020B0503020204020204" pitchFamily="34" charset="-122"/>
              </a:rPr>
              <a:t>90%</a:t>
            </a:r>
            <a:r>
              <a:rPr lang="zh-CN" altLang="en-US" sz="1600" b="1" dirty="0">
                <a:solidFill>
                  <a:srgbClr val="92D050"/>
                </a:solidFill>
                <a:latin typeface="微软雅黑" panose="020B0503020204020204" pitchFamily="34" charset="-122"/>
                <a:ea typeface="微软雅黑" panose="020B0503020204020204" pitchFamily="34" charset="-122"/>
              </a:rPr>
              <a:t>的所谓“创新工作”是重复工作，因为这些知识已经存在。</a:t>
            </a:r>
          </a:p>
        </p:txBody>
      </p:sp>
      <p:cxnSp>
        <p:nvCxnSpPr>
          <p:cNvPr id="4" name="直接连接符 3"/>
          <p:cNvCxnSpPr/>
          <p:nvPr/>
        </p:nvCxnSpPr>
        <p:spPr>
          <a:xfrm flipV="1">
            <a:off x="2566814" y="1773610"/>
            <a:ext cx="0" cy="493048"/>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6" name="直接连接符 5"/>
          <p:cNvCxnSpPr/>
          <p:nvPr/>
        </p:nvCxnSpPr>
        <p:spPr>
          <a:xfrm flipH="1">
            <a:off x="2566814" y="1629325"/>
            <a:ext cx="5544616" cy="0"/>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7" name="直接连接符 6"/>
          <p:cNvCxnSpPr/>
          <p:nvPr/>
        </p:nvCxnSpPr>
        <p:spPr>
          <a:xfrm>
            <a:off x="2566814" y="6166098"/>
            <a:ext cx="5544000" cy="0"/>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8" name="矩形 4"/>
          <p:cNvSpPr>
            <a:spLocks noChangeArrowheads="1"/>
          </p:cNvSpPr>
          <p:nvPr/>
        </p:nvSpPr>
        <p:spPr bwMode="auto">
          <a:xfrm>
            <a:off x="2710830" y="4626635"/>
            <a:ext cx="5063452" cy="1323439"/>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事实上，很多人都有这样一个感受：大部分东西重新起草比去寻找这个已存在的东西还省力气。另一份研究报告显示：</a:t>
            </a:r>
            <a:r>
              <a:rPr lang="zh-CN" altLang="en-US" sz="1600" b="1" dirty="0">
                <a:solidFill>
                  <a:srgbClr val="FF33CC"/>
                </a:solidFill>
                <a:latin typeface="微软雅黑" panose="020B0503020204020204" pitchFamily="34" charset="-122"/>
                <a:ea typeface="微软雅黑" panose="020B0503020204020204" pitchFamily="34" charset="-122"/>
              </a:rPr>
              <a:t>知识工作者三分之一的时间用在了寻找某些他们永远没有找到的信息上。</a:t>
            </a:r>
          </a:p>
        </p:txBody>
      </p:sp>
      <p:pic>
        <p:nvPicPr>
          <p:cNvPr id="1026" name="Picture 2" descr="D:\Teliss_Tong\Copy\定期备份\工作备份\！PPT图片及版面资源\06-PPT精选插图\03-人物\4F3EF757859CF75E804340CB2885EB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5446" y="1336825"/>
            <a:ext cx="3393935" cy="5089522"/>
          </a:xfrm>
          <a:prstGeom prst="rect">
            <a:avLst/>
          </a:prstGeom>
          <a:noFill/>
          <a:ln w="28575">
            <a:solidFill>
              <a:srgbClr val="92D05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00B050"/>
                </a:solidFill>
                <a:latin typeface="微软雅黑" panose="020B0503020204020204" pitchFamily="34" charset="-122"/>
                <a:ea typeface="微软雅黑" panose="020B0503020204020204" pitchFamily="34" charset="-122"/>
              </a:rPr>
              <a:t>为何要管理个人知识</a:t>
            </a:r>
            <a:endParaRPr lang="en-US" sz="1800" kern="0" spc="200" dirty="0">
              <a:solidFill>
                <a:srgbClr val="00B050"/>
              </a:solidFill>
              <a:latin typeface="微软雅黑" panose="020B0503020204020204" pitchFamily="34" charset="-122"/>
              <a:ea typeface="微软雅黑" panose="020B0503020204020204" pitchFamily="34" charset="-122"/>
            </a:endParaRPr>
          </a:p>
        </p:txBody>
      </p:sp>
      <p:sp>
        <p:nvSpPr>
          <p:cNvPr id="3" name="矩形 4"/>
          <p:cNvSpPr>
            <a:spLocks noChangeArrowheads="1"/>
          </p:cNvSpPr>
          <p:nvPr/>
        </p:nvSpPr>
        <p:spPr bwMode="auto">
          <a:xfrm>
            <a:off x="2157658" y="1918415"/>
            <a:ext cx="5063452" cy="1295355"/>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这些问题是为什么呢？本人认为造成个人工作中效率低下的原因是因为没有对个人的知识进行有意识的、系统的、有效的管理。正如比尔盖茨所言：</a:t>
            </a:r>
            <a:r>
              <a:rPr lang="zh-CN" altLang="en-US" sz="1600" b="1" dirty="0">
                <a:solidFill>
                  <a:srgbClr val="92D050"/>
                </a:solidFill>
                <a:latin typeface="微软雅黑" panose="020B0503020204020204" pitchFamily="34" charset="-122"/>
                <a:ea typeface="微软雅黑" panose="020B0503020204020204" pitchFamily="34" charset="-122"/>
              </a:rPr>
              <a:t>“收集、管理和使用信息的方式，决定了你的输赢。”</a:t>
            </a:r>
          </a:p>
        </p:txBody>
      </p:sp>
      <p:sp>
        <p:nvSpPr>
          <p:cNvPr id="8" name="矩形 4"/>
          <p:cNvSpPr>
            <a:spLocks noChangeArrowheads="1"/>
          </p:cNvSpPr>
          <p:nvPr/>
        </p:nvSpPr>
        <p:spPr bwMode="auto">
          <a:xfrm>
            <a:off x="2134766" y="3535110"/>
            <a:ext cx="5063452" cy="1910908"/>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当今时代，信息的数量十分庞大，我们工作中需要的知识也很广泛，大部分工作是要去做那些创新性的工作而不可能去日复一日的重复某项活动或操作，因此我们每个人工作都会用到各种知识，对知识的数量和质量要求很高，而</a:t>
            </a:r>
            <a:r>
              <a:rPr lang="zh-CN" altLang="en-US" sz="1600" b="1" dirty="0">
                <a:solidFill>
                  <a:srgbClr val="FF33CC"/>
                </a:solidFill>
                <a:latin typeface="微软雅黑" panose="020B0503020204020204" pitchFamily="34" charset="-122"/>
                <a:ea typeface="微软雅黑" panose="020B0503020204020204" pitchFamily="34" charset="-122"/>
              </a:rPr>
              <a:t>我们对这些众多的知识没有或者无法进行管理，最后造成工作的低效率。</a:t>
            </a:r>
          </a:p>
        </p:txBody>
      </p:sp>
      <p:pic>
        <p:nvPicPr>
          <p:cNvPr id="2051" name="Picture 3" descr="C:\Users\user\Desktop\pic9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3358" y="1989634"/>
            <a:ext cx="4392570" cy="3389600"/>
          </a:xfrm>
          <a:prstGeom prst="rect">
            <a:avLst/>
          </a:prstGeom>
          <a:noFill/>
          <a:ln w="28575">
            <a:solidFill>
              <a:srgbClr val="92D05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00B050"/>
                </a:solidFill>
                <a:latin typeface="微软雅黑" panose="020B0503020204020204" pitchFamily="34" charset="-122"/>
                <a:ea typeface="微软雅黑" panose="020B0503020204020204" pitchFamily="34" charset="-122"/>
              </a:rPr>
              <a:t>为何要管理个人知识</a:t>
            </a:r>
            <a:endParaRPr lang="en-US" sz="1800" kern="0" spc="200" dirty="0">
              <a:solidFill>
                <a:srgbClr val="00B050"/>
              </a:solidFill>
              <a:latin typeface="微软雅黑" panose="020B0503020204020204" pitchFamily="34" charset="-122"/>
              <a:ea typeface="微软雅黑" panose="020B0503020204020204" pitchFamily="34" charset="-122"/>
            </a:endParaRPr>
          </a:p>
        </p:txBody>
      </p:sp>
      <p:pic>
        <p:nvPicPr>
          <p:cNvPr id="9" name="Picture 3" descr="C:\Users\user\Desktop\xpic470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8245271" y="1341562"/>
            <a:ext cx="3538567" cy="5089522"/>
          </a:xfrm>
          <a:prstGeom prst="rect">
            <a:avLst/>
          </a:prstGeom>
          <a:noFill/>
          <a:ln w="28575">
            <a:solidFill>
              <a:srgbClr val="92D05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矩形 4"/>
          <p:cNvSpPr>
            <a:spLocks noChangeArrowheads="1"/>
          </p:cNvSpPr>
          <p:nvPr/>
        </p:nvSpPr>
        <p:spPr bwMode="auto">
          <a:xfrm>
            <a:off x="2733722" y="2710503"/>
            <a:ext cx="5063452" cy="1295355"/>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为什么要进行个人知识管理？德鲁克说过，</a:t>
            </a:r>
            <a:r>
              <a:rPr lang="zh-CN" altLang="en-US" sz="1600" b="1" dirty="0">
                <a:solidFill>
                  <a:srgbClr val="92D050"/>
                </a:solidFill>
                <a:latin typeface="微软雅黑" panose="020B0503020204020204" pitchFamily="34" charset="-122"/>
                <a:ea typeface="微软雅黑" panose="020B0503020204020204" pitchFamily="34" charset="-122"/>
              </a:rPr>
              <a:t>没有人为你负责，除了你自己，而你唯一的资本就是知识。</a:t>
            </a:r>
            <a:r>
              <a:rPr lang="zh-CN" altLang="en-US" sz="1600" dirty="0">
                <a:solidFill>
                  <a:srgbClr val="A6A6A6"/>
                </a:solidFill>
                <a:latin typeface="微软雅黑" panose="020B0503020204020204" pitchFamily="34" charset="-122"/>
                <a:ea typeface="微软雅黑" panose="020B0503020204020204" pitchFamily="34" charset="-122"/>
              </a:rPr>
              <a:t>这里我还需要补充一句就是，你唯一的能力就是应用知识创造价值的能力。</a:t>
            </a:r>
            <a:endParaRPr lang="zh-CN" altLang="en-US" sz="1600" b="1" dirty="0">
              <a:solidFill>
                <a:srgbClr val="92D05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2566814" y="1773610"/>
            <a:ext cx="0" cy="493048"/>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10" name="直接连接符 9"/>
          <p:cNvCxnSpPr/>
          <p:nvPr/>
        </p:nvCxnSpPr>
        <p:spPr>
          <a:xfrm flipH="1">
            <a:off x="2566814" y="1629325"/>
            <a:ext cx="5544616" cy="0"/>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11" name="直接连接符 10"/>
          <p:cNvCxnSpPr/>
          <p:nvPr/>
        </p:nvCxnSpPr>
        <p:spPr>
          <a:xfrm>
            <a:off x="2566814" y="6166098"/>
            <a:ext cx="5544000" cy="0"/>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2" name="矩形 4"/>
          <p:cNvSpPr>
            <a:spLocks noChangeArrowheads="1"/>
          </p:cNvSpPr>
          <p:nvPr/>
        </p:nvSpPr>
        <p:spPr bwMode="auto">
          <a:xfrm>
            <a:off x="2710830" y="4346943"/>
            <a:ext cx="5063452" cy="1603131"/>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个人知识管理的目的就是：使个人的</a:t>
            </a:r>
            <a:r>
              <a:rPr lang="zh-CN" altLang="en-US" sz="1600" b="1" dirty="0">
                <a:solidFill>
                  <a:srgbClr val="92D050"/>
                </a:solidFill>
                <a:latin typeface="微软雅黑" panose="020B0503020204020204" pitchFamily="34" charset="-122"/>
                <a:ea typeface="微软雅黑" panose="020B0503020204020204" pitchFamily="34" charset="-122"/>
              </a:rPr>
              <a:t>显性知识系统化、隐性知识显性化</a:t>
            </a:r>
            <a:r>
              <a:rPr lang="zh-CN" altLang="en-US" sz="1600" dirty="0">
                <a:solidFill>
                  <a:srgbClr val="A6A6A6"/>
                </a:solidFill>
                <a:latin typeface="微软雅黑" panose="020B0503020204020204" pitchFamily="34" charset="-122"/>
                <a:ea typeface="微软雅黑" panose="020B0503020204020204" pitchFamily="34" charset="-122"/>
              </a:rPr>
              <a:t>，便于随时对知识进行完善、提取、分享、应用和创新，从而塑造并提升个人的核心竞争力，有利于职场竞争以及长期的职业生涯发展，进而实现人生目标和人生价值。</a:t>
            </a:r>
            <a:endParaRPr lang="zh-CN" altLang="en-US" sz="1600" b="1" dirty="0">
              <a:solidFill>
                <a:srgbClr val="FF33CC"/>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00B050"/>
                </a:solidFill>
                <a:latin typeface="微软雅黑" panose="020B0503020204020204" pitchFamily="34" charset="-122"/>
                <a:ea typeface="微软雅黑" panose="020B0503020204020204" pitchFamily="34" charset="-122"/>
              </a:rPr>
              <a:t>为何要管理个人知识</a:t>
            </a:r>
            <a:endParaRPr lang="en-US" sz="1800" kern="0" spc="200" dirty="0">
              <a:solidFill>
                <a:srgbClr val="00B050"/>
              </a:solidFill>
              <a:latin typeface="微软雅黑" panose="020B0503020204020204" pitchFamily="34" charset="-122"/>
              <a:ea typeface="微软雅黑" panose="020B0503020204020204" pitchFamily="34" charset="-122"/>
            </a:endParaRPr>
          </a:p>
        </p:txBody>
      </p:sp>
      <p:pic>
        <p:nvPicPr>
          <p:cNvPr id="4100" name="Picture 4" descr="C:\Users\user\Desktop\学习ing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3" y="2637706"/>
            <a:ext cx="5715000" cy="3797300"/>
          </a:xfrm>
          <a:prstGeom prst="rect">
            <a:avLst/>
          </a:prstGeom>
          <a:noFill/>
          <a:ln w="28575">
            <a:solidFill>
              <a:srgbClr val="92D05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2" name="矩形 4"/>
          <p:cNvSpPr>
            <a:spLocks noChangeArrowheads="1"/>
          </p:cNvSpPr>
          <p:nvPr/>
        </p:nvSpPr>
        <p:spPr bwMode="auto">
          <a:xfrm>
            <a:off x="2157657" y="1485578"/>
            <a:ext cx="9482165" cy="707886"/>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在“信息爆炸”的现今社会，个人要确保跟上时代节拍而免于被无情淘汰必须“持续地学习”，可以说个人获取和利用知识的程度在很大程度上决定了他的个人价值。</a:t>
            </a:r>
            <a:endParaRPr lang="zh-CN" altLang="en-US" sz="1600" b="1" dirty="0">
              <a:solidFill>
                <a:srgbClr val="92D050"/>
              </a:solidFill>
              <a:latin typeface="微软雅黑" panose="020B0503020204020204" pitchFamily="34" charset="-122"/>
              <a:ea typeface="微软雅黑" panose="020B0503020204020204" pitchFamily="34" charset="-122"/>
            </a:endParaRPr>
          </a:p>
        </p:txBody>
      </p:sp>
      <p:sp>
        <p:nvSpPr>
          <p:cNvPr id="73" name="矩形 4"/>
          <p:cNvSpPr>
            <a:spLocks noChangeArrowheads="1"/>
          </p:cNvSpPr>
          <p:nvPr/>
        </p:nvSpPr>
        <p:spPr bwMode="auto">
          <a:xfrm>
            <a:off x="2530080" y="3105195"/>
            <a:ext cx="3277093" cy="2554545"/>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但是，人类天生具有遗忘的特性，虽然人的一生有机会获取众多的知识，但</a:t>
            </a:r>
            <a:r>
              <a:rPr lang="zh-CN" altLang="en-US" sz="1600" b="1" dirty="0">
                <a:solidFill>
                  <a:srgbClr val="92D050"/>
                </a:solidFill>
                <a:latin typeface="微软雅黑" panose="020B0503020204020204" pitchFamily="34" charset="-122"/>
                <a:ea typeface="微软雅黑" panose="020B0503020204020204" pitchFamily="34" charset="-122"/>
              </a:rPr>
              <a:t>真正精通的往往只是经常使用的很有限的一小部分，其余大部分知识往往只能记住一个概况，到有用的时候再去查找获取。</a:t>
            </a:r>
            <a:r>
              <a:rPr lang="zh-CN" altLang="en-US" sz="1600" dirty="0">
                <a:solidFill>
                  <a:srgbClr val="A6A6A6"/>
                </a:solidFill>
                <a:latin typeface="微软雅黑" panose="020B0503020204020204" pitchFamily="34" charset="-122"/>
                <a:ea typeface="微软雅黑" panose="020B0503020204020204" pitchFamily="34" charset="-122"/>
              </a:rPr>
              <a:t>因此，积累、获取和检索知识的能力在这个世纪显得非常重要。</a:t>
            </a:r>
            <a:endParaRPr lang="zh-CN" altLang="en-US" sz="1600" b="1" dirty="0">
              <a:solidFill>
                <a:srgbClr val="FF33CC"/>
              </a:solidFill>
              <a:latin typeface="微软雅黑" panose="020B0503020204020204" pitchFamily="34" charset="-122"/>
              <a:ea typeface="微软雅黑" panose="020B0503020204020204" pitchFamily="34" charset="-122"/>
            </a:endParaRPr>
          </a:p>
        </p:txBody>
      </p:sp>
      <p:cxnSp>
        <p:nvCxnSpPr>
          <p:cNvPr id="74" name="直接连接符 73"/>
          <p:cNvCxnSpPr/>
          <p:nvPr/>
        </p:nvCxnSpPr>
        <p:spPr>
          <a:xfrm>
            <a:off x="2291582" y="6409508"/>
            <a:ext cx="3672000" cy="0"/>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77" name="直接连接符 76"/>
          <p:cNvCxnSpPr/>
          <p:nvPr/>
        </p:nvCxnSpPr>
        <p:spPr>
          <a:xfrm flipV="1">
            <a:off x="2291582" y="2637706"/>
            <a:ext cx="0" cy="3663426"/>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80" name="直接连接符 79"/>
          <p:cNvCxnSpPr/>
          <p:nvPr/>
        </p:nvCxnSpPr>
        <p:spPr>
          <a:xfrm flipV="1">
            <a:off x="11806600" y="1629594"/>
            <a:ext cx="1406" cy="864096"/>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1000"/>
                                        <p:tgtEl>
                                          <p:spTgt spid="73"/>
                                        </p:tgtEl>
                                      </p:cBhvr>
                                    </p:animEffect>
                                    <p:anim calcmode="lin" valueType="num">
                                      <p:cBhvr>
                                        <p:cTn id="13" dur="1000" fill="hold"/>
                                        <p:tgtEl>
                                          <p:spTgt spid="73"/>
                                        </p:tgtEl>
                                        <p:attrNameLst>
                                          <p:attrName>ppt_x</p:attrName>
                                        </p:attrNameLst>
                                      </p:cBhvr>
                                      <p:tavLst>
                                        <p:tav tm="0">
                                          <p:val>
                                            <p:strVal val="#ppt_x"/>
                                          </p:val>
                                        </p:tav>
                                        <p:tav tm="100000">
                                          <p:val>
                                            <p:strVal val="#ppt_x"/>
                                          </p:val>
                                        </p:tav>
                                      </p:tavLst>
                                    </p:anim>
                                    <p:anim calcmode="lin" valueType="num">
                                      <p:cBhvr>
                                        <p:cTn id="14" dur="1000" fill="hold"/>
                                        <p:tgtEl>
                                          <p:spTgt spid="73"/>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500"/>
                                        <p:tgtEl>
                                          <p:spTgt spid="74"/>
                                        </p:tgtEl>
                                      </p:cBhvr>
                                    </p:animEffect>
                                  </p:childTnLst>
                                </p:cTn>
                              </p:par>
                              <p:par>
                                <p:cTn id="18" presetID="22" presetClass="entr" presetSubtype="1" fill="hold" nodeType="with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wipe(up)">
                                      <p:cBhvr>
                                        <p:cTn id="20" dur="500"/>
                                        <p:tgtEl>
                                          <p:spTgt spid="77"/>
                                        </p:tgtEl>
                                      </p:cBhvr>
                                    </p:animEffect>
                                  </p:childTnLst>
                                </p:cTn>
                              </p:par>
                              <p:par>
                                <p:cTn id="21" presetID="22" presetClass="entr" presetSubtype="4"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wipe(down)">
                                      <p:cBhvr>
                                        <p:cTn id="2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bwMode="auto">
          <a:xfrm>
            <a:off x="8290800" y="1413570"/>
            <a:ext cx="2772000" cy="4320480"/>
          </a:xfrm>
          <a:prstGeom prst="roundRect">
            <a:avLst>
              <a:gd name="adj" fmla="val 2998"/>
            </a:avLst>
          </a:prstGeom>
          <a:ln>
            <a:noFill/>
            <a:headEnd type="oval" w="med" len="med"/>
          </a:ln>
        </p:spPr>
        <p:style>
          <a:lnRef idx="1">
            <a:schemeClr val="dk1"/>
          </a:lnRef>
          <a:fillRef idx="2">
            <a:schemeClr val="dk1"/>
          </a:fillRef>
          <a:effectRef idx="1">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圆角矩形 12"/>
          <p:cNvSpPr/>
          <p:nvPr/>
        </p:nvSpPr>
        <p:spPr bwMode="auto">
          <a:xfrm>
            <a:off x="4708800" y="1413570"/>
            <a:ext cx="2772000" cy="4320480"/>
          </a:xfrm>
          <a:prstGeom prst="roundRect">
            <a:avLst>
              <a:gd name="adj" fmla="val 2998"/>
            </a:avLst>
          </a:prstGeom>
          <a:ln>
            <a:noFill/>
            <a:headEnd type="oval" w="med" len="med"/>
          </a:ln>
        </p:spPr>
        <p:style>
          <a:lnRef idx="1">
            <a:schemeClr val="dk1"/>
          </a:lnRef>
          <a:fillRef idx="2">
            <a:schemeClr val="dk1"/>
          </a:fillRef>
          <a:effectRef idx="1">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圆角矩形 9"/>
          <p:cNvSpPr/>
          <p:nvPr/>
        </p:nvSpPr>
        <p:spPr bwMode="auto">
          <a:xfrm>
            <a:off x="1126800" y="1413570"/>
            <a:ext cx="2772000" cy="4320480"/>
          </a:xfrm>
          <a:prstGeom prst="roundRect">
            <a:avLst>
              <a:gd name="adj" fmla="val 2998"/>
            </a:avLst>
          </a:prstGeom>
          <a:ln>
            <a:noFill/>
            <a:headEnd type="oval" w="med" len="med"/>
          </a:ln>
        </p:spPr>
        <p:style>
          <a:lnRef idx="1">
            <a:schemeClr val="dk1"/>
          </a:lnRef>
          <a:fillRef idx="2">
            <a:schemeClr val="dk1"/>
          </a:fillRef>
          <a:effectRef idx="1">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2050" name="Picture 2" descr="C:\Documents and Settings\Teliss_Tong\桌面\未标题-1 拷贝.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4000" y="1546197"/>
            <a:ext cx="1587302" cy="37142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s and Settings\Teliss_Tong\桌面\未标题-1 拷贝.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00" y="1546197"/>
            <a:ext cx="1587302" cy="3714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Documents and Settings\Teliss_Tong\桌面\未标题-4 拷贝.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5744" y="1546197"/>
            <a:ext cx="1771429" cy="3714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Documents and Settings\Teliss_Tong\桌面\未标题-4 拷贝.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1309" y="1546197"/>
            <a:ext cx="1771429" cy="371429"/>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7"/>
          <p:cNvSpPr/>
          <p:nvPr/>
        </p:nvSpPr>
        <p:spPr bwMode="auto">
          <a:xfrm>
            <a:off x="4708654" y="5013970"/>
            <a:ext cx="2772000" cy="468000"/>
          </a:xfrm>
          <a:prstGeom prst="rect">
            <a:avLst/>
          </a:prstGeom>
          <a:gradFill>
            <a:gsLst>
              <a:gs pos="33000">
                <a:srgbClr val="6DAA2D">
                  <a:lumMod val="60000"/>
                  <a:lumOff val="40000"/>
                </a:srgbClr>
              </a:gs>
              <a:gs pos="100000">
                <a:srgbClr val="6DAA2D"/>
              </a:gs>
            </a:gsLst>
            <a:lin ang="5400000" scaled="0"/>
          </a:gradFill>
          <a:ln w="3175" cap="flat" cmpd="sng" algn="ctr">
            <a:noFill/>
            <a:prstDash val="solid"/>
          </a:ln>
          <a:effectLst/>
        </p:spPr>
        <p:txBody>
          <a:bodyPr lIns="0" rIns="0" anchor="ctr"/>
          <a:lstStyle/>
          <a:p>
            <a:pPr marR="0" lvl="0" indent="0" algn="ctr" fontAlgn="auto">
              <a:lnSpc>
                <a:spcPct val="100000"/>
              </a:lnSpc>
              <a:spcBef>
                <a:spcPts val="0"/>
              </a:spcBef>
              <a:spcAft>
                <a:spcPts val="0"/>
              </a:spcAft>
              <a:buClrTx/>
              <a:buSzTx/>
              <a:buFontTx/>
              <a:buNone/>
            </a:pPr>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kumimoji="0" lang="zh-CN" altLang="en-US" sz="20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概述</a:t>
            </a:r>
          </a:p>
        </p:txBody>
      </p:sp>
      <p:sp>
        <p:nvSpPr>
          <p:cNvPr id="16" name="Freeform 7"/>
          <p:cNvSpPr/>
          <p:nvPr/>
        </p:nvSpPr>
        <p:spPr bwMode="auto">
          <a:xfrm>
            <a:off x="1126654" y="5013970"/>
            <a:ext cx="2772000" cy="468000"/>
          </a:xfrm>
          <a:prstGeom prst="rect">
            <a:avLst/>
          </a:prstGeom>
          <a:gradFill>
            <a:gsLst>
              <a:gs pos="33000">
                <a:srgbClr val="A379BB">
                  <a:lumMod val="60000"/>
                  <a:lumOff val="40000"/>
                </a:srgbClr>
              </a:gs>
              <a:gs pos="100000">
                <a:srgbClr val="A379BB"/>
              </a:gs>
            </a:gsLst>
            <a:lin ang="5400000" scaled="0"/>
          </a:gradFill>
          <a:ln w="3175" cap="flat" cmpd="sng" algn="ctr">
            <a:noFill/>
            <a:prstDash val="solid"/>
          </a:ln>
          <a:effectLst/>
        </p:spPr>
        <p:txBody>
          <a:bodyPr anchor="ctr"/>
          <a:lstStyle/>
          <a:p>
            <a:pPr algn="ctr"/>
            <a:r>
              <a:rPr lang="zh-CN" altLang="en-US" sz="2000" kern="0" dirty="0">
                <a:solidFill>
                  <a:sysClr val="window" lastClr="FFFFFF"/>
                </a:solidFill>
                <a:latin typeface="Impact" panose="020B0806030902050204" pitchFamily="34" charset="0"/>
                <a:ea typeface="微软雅黑" panose="020B0503020204020204" pitchFamily="34" charset="-122"/>
              </a:rPr>
              <a:t>知识概述</a:t>
            </a:r>
          </a:p>
        </p:txBody>
      </p:sp>
      <p:sp>
        <p:nvSpPr>
          <p:cNvPr id="17" name="Freeform 7"/>
          <p:cNvSpPr/>
          <p:nvPr/>
        </p:nvSpPr>
        <p:spPr bwMode="auto">
          <a:xfrm>
            <a:off x="8290654" y="5013971"/>
            <a:ext cx="2772000" cy="468000"/>
          </a:xfrm>
          <a:prstGeom prst="rect">
            <a:avLst/>
          </a:prstGeom>
          <a:gradFill>
            <a:gsLst>
              <a:gs pos="33000">
                <a:srgbClr val="F68426">
                  <a:lumMod val="60000"/>
                  <a:lumOff val="40000"/>
                </a:srgbClr>
              </a:gs>
              <a:gs pos="100000">
                <a:srgbClr val="F68426"/>
              </a:gs>
            </a:gsLst>
            <a:lin ang="5400000" scaled="0"/>
          </a:gradFill>
          <a:ln w="3175" cap="flat" cmpd="sng" algn="ctr">
            <a:noFill/>
            <a:prstDash val="solid"/>
          </a:ln>
          <a:effectLst/>
        </p:spPr>
        <p:txBody>
          <a:bodyPr lIns="0" rIns="0" anchor="ctr"/>
          <a:lstStyle/>
          <a:p>
            <a:pPr marR="0" lvl="0" indent="0" algn="ctr" fontAlgn="auto">
              <a:lnSpc>
                <a:spcPct val="100000"/>
              </a:lnSpc>
              <a:spcBef>
                <a:spcPts val="0"/>
              </a:spcBef>
              <a:spcAft>
                <a:spcPts val="0"/>
              </a:spcAft>
              <a:buClrTx/>
              <a:buSzTx/>
              <a:buFontTx/>
              <a:buNone/>
            </a:pPr>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kumimoji="0" lang="zh-CN" altLang="en-US" sz="2000" b="0" i="0" u="none" strike="noStrike" kern="0" cap="none" spc="0" normalizeH="0" baseline="0" dirty="0">
                <a:ln>
                  <a:noFill/>
                </a:ln>
                <a:solidFill>
                  <a:sysClr val="window" lastClr="FFFFFF"/>
                </a:solidFill>
                <a:effectLst/>
                <a:uLnTx/>
                <a:uFillTx/>
                <a:latin typeface="Impact" panose="020B0806030902050204" pitchFamily="34" charset="0"/>
                <a:ea typeface="微软雅黑" panose="020B0503020204020204" pitchFamily="34" charset="-122"/>
              </a:rPr>
              <a:t>过程</a:t>
            </a:r>
          </a:p>
        </p:txBody>
      </p:sp>
      <p:pic>
        <p:nvPicPr>
          <p:cNvPr id="1031" name="Picture 7" descr="C:\Documents and Settings\tdz\桌面\10012-120405002K82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4786" y="2033181"/>
            <a:ext cx="2184028" cy="28392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Documents and Settings\tdz\桌面\xpic5234.jpg"/>
          <p:cNvPicPr>
            <a:picLocks noChangeAspect="1" noChangeArrowheads="1"/>
          </p:cNvPicPr>
          <p:nvPr/>
        </p:nvPicPr>
        <p:blipFill rotWithShape="1">
          <a:blip r:embed="rId7">
            <a:extLst>
              <a:ext uri="{28A0092B-C50C-407E-A947-70E740481C1C}">
                <a14:useLocalDpi xmlns:a14="http://schemas.microsoft.com/office/drawing/2010/main" val="0"/>
              </a:ext>
            </a:extLst>
          </a:blip>
          <a:srcRect l="33305"/>
          <a:stretch>
            <a:fillRect/>
          </a:stretch>
        </p:blipFill>
        <p:spPr bwMode="auto">
          <a:xfrm>
            <a:off x="5002786" y="2030729"/>
            <a:ext cx="2184028" cy="284168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Documents and Settings\tdz\桌面\different-people-180.jpg"/>
          <p:cNvPicPr>
            <a:picLocks noChangeAspect="1" noChangeArrowheads="1"/>
          </p:cNvPicPr>
          <p:nvPr/>
        </p:nvPicPr>
        <p:blipFill rotWithShape="1">
          <a:blip r:embed="rId8">
            <a:extLst>
              <a:ext uri="{28A0092B-C50C-407E-A947-70E740481C1C}">
                <a14:useLocalDpi xmlns:a14="http://schemas.microsoft.com/office/drawing/2010/main" val="0"/>
              </a:ext>
            </a:extLst>
          </a:blip>
          <a:srcRect b="13132"/>
          <a:stretch>
            <a:fillRect/>
          </a:stretch>
        </p:blipFill>
        <p:spPr bwMode="auto">
          <a:xfrm>
            <a:off x="1420640" y="2030730"/>
            <a:ext cx="2184028" cy="2841688"/>
          </a:xfrm>
          <a:prstGeom prst="rect">
            <a:avLst/>
          </a:prstGeom>
          <a:noFill/>
          <a:extLst>
            <a:ext uri="{909E8E84-426E-40DD-AFC4-6F175D3DCCD1}">
              <a14:hiddenFill xmlns:a14="http://schemas.microsoft.com/office/drawing/2010/main">
                <a:solidFill>
                  <a:srgbClr val="FFFFFF"/>
                </a:solidFill>
              </a14:hiddenFill>
            </a:ext>
          </a:extLst>
        </p:spPr>
      </p:pic>
      <p:sp>
        <p:nvSpPr>
          <p:cNvPr id="21" name="斜纹 20"/>
          <p:cNvSpPr/>
          <p:nvPr/>
        </p:nvSpPr>
        <p:spPr>
          <a:xfrm rot="10800000">
            <a:off x="11161972" y="5849937"/>
            <a:ext cx="1008063" cy="1008063"/>
          </a:xfrm>
          <a:prstGeom prst="diagStripe">
            <a:avLst/>
          </a:prstGeom>
        </p:spPr>
        <p:style>
          <a:lnRef idx="1">
            <a:schemeClr val="accent5"/>
          </a:lnRef>
          <a:fillRef idx="3">
            <a:schemeClr val="accent5"/>
          </a:fillRef>
          <a:effectRef idx="2">
            <a:schemeClr val="accent5"/>
          </a:effectRef>
          <a:fontRef idx="minor">
            <a:schemeClr val="lt1"/>
          </a:fontRef>
        </p:style>
        <p:txBody>
          <a:bodyPr anchor="ctr"/>
          <a:lstStyle/>
          <a:p>
            <a:pPr algn="ctr" defTabSz="914400">
              <a:defRPr/>
            </a:pPr>
            <a:endParaRPr lang="zh-CN" altLang="en-US" sz="1800" kern="0" dirty="0">
              <a:solidFill>
                <a:sysClr val="windowText" lastClr="000000"/>
              </a:solidFill>
              <a:ea typeface="微软雅黑" panose="020B0503020204020204" pitchFamily="34" charset="-122"/>
            </a:endParaRPr>
          </a:p>
        </p:txBody>
      </p:sp>
      <p:sp>
        <p:nvSpPr>
          <p:cNvPr id="22" name="TextBox 21"/>
          <p:cNvSpPr txBox="1"/>
          <p:nvPr/>
        </p:nvSpPr>
        <p:spPr>
          <a:xfrm rot="18928564">
            <a:off x="11411817" y="6332151"/>
            <a:ext cx="800219" cy="338554"/>
          </a:xfrm>
          <a:prstGeom prst="rect">
            <a:avLst/>
          </a:prstGeom>
          <a:noFill/>
        </p:spPr>
        <p:txBody>
          <a:bodyPr wrap="none" rtlCol="0">
            <a:spAutoFit/>
          </a:bodyPr>
          <a:lstStyle/>
          <a:p>
            <a:r>
              <a:rPr lang="zh-CN" altLang="en-US" sz="1600" dirty="0">
                <a:solidFill>
                  <a:prstClr val="white"/>
                </a:solidFill>
                <a:latin typeface="微软雅黑" panose="020B0503020204020204" pitchFamily="34" charset="-122"/>
                <a:ea typeface="微软雅黑" panose="020B0503020204020204" pitchFamily="34" charset="-122"/>
              </a:rPr>
              <a:t>目录页</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00B050"/>
                </a:solidFill>
                <a:latin typeface="微软雅黑" panose="020B0503020204020204" pitchFamily="34" charset="-122"/>
                <a:ea typeface="微软雅黑" panose="020B0503020204020204" pitchFamily="34" charset="-122"/>
              </a:rPr>
              <a:t>为何要管理个人知识</a:t>
            </a:r>
            <a:endParaRPr lang="en-US" sz="1800" kern="0" spc="200" dirty="0">
              <a:solidFill>
                <a:srgbClr val="00B050"/>
              </a:solidFill>
              <a:latin typeface="微软雅黑" panose="020B0503020204020204" pitchFamily="34" charset="-122"/>
              <a:ea typeface="微软雅黑" panose="020B0503020204020204" pitchFamily="34" charset="-122"/>
            </a:endParaRPr>
          </a:p>
        </p:txBody>
      </p:sp>
      <p:sp>
        <p:nvSpPr>
          <p:cNvPr id="72" name="矩形 4"/>
          <p:cNvSpPr>
            <a:spLocks noChangeArrowheads="1"/>
          </p:cNvSpPr>
          <p:nvPr/>
        </p:nvSpPr>
        <p:spPr bwMode="auto">
          <a:xfrm>
            <a:off x="2157657" y="2011359"/>
            <a:ext cx="8762085" cy="410323"/>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个人知识管理对每个现代人来说都有着非同一般的意义，主要体现在：</a:t>
            </a:r>
            <a:endParaRPr lang="zh-CN" altLang="en-US" sz="1600" b="1" dirty="0">
              <a:solidFill>
                <a:srgbClr val="92D050"/>
              </a:solidFill>
              <a:latin typeface="微软雅黑" panose="020B0503020204020204" pitchFamily="34" charset="-122"/>
              <a:ea typeface="微软雅黑" panose="020B0503020204020204" pitchFamily="34" charset="-122"/>
            </a:endParaRPr>
          </a:p>
        </p:txBody>
      </p:sp>
      <p:cxnSp>
        <p:nvCxnSpPr>
          <p:cNvPr id="80" name="直接连接符 79"/>
          <p:cNvCxnSpPr/>
          <p:nvPr/>
        </p:nvCxnSpPr>
        <p:spPr>
          <a:xfrm flipV="1">
            <a:off x="11227803" y="1883916"/>
            <a:ext cx="1406" cy="864096"/>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22" name="Rectangle 2"/>
          <p:cNvSpPr>
            <a:spLocks noChangeArrowheads="1"/>
          </p:cNvSpPr>
          <p:nvPr/>
        </p:nvSpPr>
        <p:spPr bwMode="blackWhite">
          <a:xfrm>
            <a:off x="2563271" y="3121892"/>
            <a:ext cx="2728800" cy="1435426"/>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216000" tIns="55530" rIns="144000" bIns="55530" anchor="ctr"/>
          <a:lstStyle/>
          <a:p>
            <a:pPr defTabSz="1088390">
              <a:lnSpc>
                <a:spcPct val="120000"/>
              </a:lnSpc>
              <a:defRPr/>
            </a:pPr>
            <a:r>
              <a:rPr lang="zh-CN" altLang="en-US" sz="1500" kern="0" dirty="0">
                <a:solidFill>
                  <a:srgbClr val="5F5F5F"/>
                </a:solidFill>
                <a:latin typeface="微软雅黑" panose="020B0503020204020204" pitchFamily="34" charset="-122"/>
                <a:ea typeface="微软雅黑" panose="020B0503020204020204" pitchFamily="34" charset="-122"/>
                <a:cs typeface="宋体" panose="02010600030101010101" pitchFamily="2" charset="-122"/>
              </a:rPr>
              <a:t>建立了个人知识体系，便于有针对性地进行个人知识的积累和完善；</a:t>
            </a:r>
            <a:endParaRPr lang="zh-CN" altLang="zh-CN" sz="1500" kern="0" dirty="0">
              <a:solidFill>
                <a:srgbClr val="5F5F5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3" name="Rectangle 3"/>
          <p:cNvSpPr>
            <a:spLocks noChangeArrowheads="1"/>
          </p:cNvSpPr>
          <p:nvPr/>
        </p:nvSpPr>
        <p:spPr bwMode="blackWhite">
          <a:xfrm>
            <a:off x="5306400" y="3121892"/>
            <a:ext cx="2728800" cy="1435426"/>
          </a:xfrm>
          <a:prstGeom prst="rect">
            <a:avLst/>
          </a:prstGeom>
          <a:gradFill>
            <a:gsLst>
              <a:gs pos="33000">
                <a:srgbClr val="6DAA2D">
                  <a:lumMod val="20000"/>
                  <a:lumOff val="80000"/>
                </a:srgbClr>
              </a:gs>
              <a:gs pos="100000">
                <a:srgbClr val="6DAA2D">
                  <a:lumMod val="60000"/>
                  <a:lumOff val="40000"/>
                </a:srgbClr>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216000" tIns="55530" rIns="111060" bIns="55530" anchor="ctr"/>
          <a:lstStyle/>
          <a:p>
            <a:pPr defTabSz="1088390">
              <a:lnSpc>
                <a:spcPct val="120000"/>
              </a:lnSpc>
              <a:defRPr/>
            </a:pPr>
            <a:r>
              <a:rPr lang="zh-CN" altLang="en-US" sz="1500" kern="0" dirty="0">
                <a:solidFill>
                  <a:srgbClr val="5F5F5F"/>
                </a:solidFill>
                <a:latin typeface="微软雅黑" panose="020B0503020204020204" pitchFamily="34" charset="-122"/>
                <a:ea typeface="微软雅黑" panose="020B0503020204020204" pitchFamily="34" charset="-122"/>
                <a:cs typeface="宋体" panose="02010600030101010101" pitchFamily="2" charset="-122"/>
              </a:rPr>
              <a:t>有利于个人知识的检索和提取，减少个人时间与精力的耗费，提高工作效率；</a:t>
            </a:r>
            <a:endParaRPr lang="zh-CN" altLang="zh-CN" sz="1500" kern="0" dirty="0">
              <a:solidFill>
                <a:srgbClr val="5F5F5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4" name="Rectangle 4"/>
          <p:cNvSpPr>
            <a:spLocks noChangeArrowheads="1"/>
          </p:cNvSpPr>
          <p:nvPr/>
        </p:nvSpPr>
        <p:spPr bwMode="blackWhite">
          <a:xfrm>
            <a:off x="2563271" y="4557317"/>
            <a:ext cx="2728800" cy="143380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216000" tIns="55530" rIns="111060" bIns="55530" anchor="ctr"/>
          <a:lstStyle/>
          <a:p>
            <a:pPr defTabSz="1088390">
              <a:lnSpc>
                <a:spcPct val="120000"/>
              </a:lnSpc>
              <a:defRPr/>
            </a:pPr>
            <a:r>
              <a:rPr lang="zh-CN" altLang="en-US" sz="1500" kern="0" dirty="0">
                <a:solidFill>
                  <a:srgbClr val="5F5F5F"/>
                </a:solidFill>
                <a:latin typeface="微软雅黑" panose="020B0503020204020204" pitchFamily="34" charset="-122"/>
                <a:ea typeface="微软雅黑" panose="020B0503020204020204" pitchFamily="34" charset="-122"/>
                <a:cs typeface="宋体" panose="02010600030101010101" pitchFamily="2" charset="-122"/>
              </a:rPr>
              <a:t>有利于发掘隐性知识，将隐性知识转化为显性知识，避免因知识的遗忘而流失；</a:t>
            </a:r>
            <a:endParaRPr lang="zh-CN" altLang="zh-CN" sz="1500" kern="0" dirty="0">
              <a:solidFill>
                <a:srgbClr val="5F5F5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5" name="Rectangle 5"/>
          <p:cNvSpPr>
            <a:spLocks noChangeArrowheads="1"/>
          </p:cNvSpPr>
          <p:nvPr/>
        </p:nvSpPr>
        <p:spPr bwMode="blackWhite">
          <a:xfrm>
            <a:off x="5306400" y="4557317"/>
            <a:ext cx="2728800" cy="1433807"/>
          </a:xfrm>
          <a:prstGeom prst="rect">
            <a:avLst/>
          </a:prstGeom>
          <a:gradFill>
            <a:gsLst>
              <a:gs pos="33000">
                <a:srgbClr val="6DAA2D">
                  <a:lumMod val="20000"/>
                  <a:lumOff val="80000"/>
                </a:srgbClr>
              </a:gs>
              <a:gs pos="100000">
                <a:srgbClr val="6DAA2D">
                  <a:lumMod val="60000"/>
                  <a:lumOff val="40000"/>
                </a:srgbClr>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216000" tIns="55530" rIns="111060" bIns="55530" anchor="ctr"/>
          <a:lstStyle/>
          <a:p>
            <a:pPr defTabSz="1088390">
              <a:lnSpc>
                <a:spcPct val="120000"/>
              </a:lnSpc>
              <a:defRPr/>
            </a:pPr>
            <a:r>
              <a:rPr lang="zh-CN" altLang="en-US" sz="1500" kern="0" dirty="0">
                <a:solidFill>
                  <a:srgbClr val="5F5F5F"/>
                </a:solidFill>
                <a:latin typeface="微软雅黑" panose="020B0503020204020204" pitchFamily="34" charset="-122"/>
                <a:ea typeface="微软雅黑" panose="020B0503020204020204" pitchFamily="34" charset="-122"/>
                <a:cs typeface="宋体" panose="02010600030101010101" pitchFamily="2" charset="-122"/>
              </a:rPr>
              <a:t>有利于将知识资源应用于实际工作以获得良好的工作绩效，将知识转化为能力；</a:t>
            </a:r>
            <a:endParaRPr lang="zh-CN" altLang="zh-CN" sz="1500" kern="0" dirty="0">
              <a:solidFill>
                <a:srgbClr val="5F5F5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6" name="Freeform 6"/>
          <p:cNvSpPr/>
          <p:nvPr/>
        </p:nvSpPr>
        <p:spPr bwMode="blackWhite">
          <a:xfrm>
            <a:off x="8039422" y="2948540"/>
            <a:ext cx="466454" cy="3217558"/>
          </a:xfrm>
          <a:custGeom>
            <a:avLst/>
            <a:gdLst>
              <a:gd name="T0" fmla="*/ 200 w 203"/>
              <a:gd name="T1" fmla="*/ 0 h 1925"/>
              <a:gd name="T2" fmla="*/ 1 w 203"/>
              <a:gd name="T3" fmla="*/ 105 h 1925"/>
              <a:gd name="T4" fmla="*/ 0 w 203"/>
              <a:gd name="T5" fmla="*/ 1813 h 1925"/>
              <a:gd name="T6" fmla="*/ 202 w 203"/>
              <a:gd name="T7" fmla="*/ 1924 h 1925"/>
              <a:gd name="T8" fmla="*/ 200 w 203"/>
              <a:gd name="T9" fmla="*/ 0 h 1925"/>
            </a:gdLst>
            <a:ahLst/>
            <a:cxnLst>
              <a:cxn ang="0">
                <a:pos x="T0" y="T1"/>
              </a:cxn>
              <a:cxn ang="0">
                <a:pos x="T2" y="T3"/>
              </a:cxn>
              <a:cxn ang="0">
                <a:pos x="T4" y="T5"/>
              </a:cxn>
              <a:cxn ang="0">
                <a:pos x="T6" y="T7"/>
              </a:cxn>
              <a:cxn ang="0">
                <a:pos x="T8" y="T9"/>
              </a:cxn>
            </a:cxnLst>
            <a:rect l="0" t="0" r="r" b="b"/>
            <a:pathLst>
              <a:path w="203" h="1925">
                <a:moveTo>
                  <a:pt x="200" y="0"/>
                </a:moveTo>
                <a:lnTo>
                  <a:pt x="1" y="105"/>
                </a:lnTo>
                <a:lnTo>
                  <a:pt x="0" y="1813"/>
                </a:lnTo>
                <a:lnTo>
                  <a:pt x="202" y="1924"/>
                </a:lnTo>
                <a:lnTo>
                  <a:pt x="200" y="0"/>
                </a:lnTo>
              </a:path>
            </a:pathLst>
          </a:custGeom>
          <a:gradFill>
            <a:gsLst>
              <a:gs pos="33000">
                <a:srgbClr val="6DAA2D">
                  <a:lumMod val="75000"/>
                </a:srgbClr>
              </a:gs>
              <a:gs pos="100000">
                <a:srgbClr val="6DAA2D">
                  <a:lumMod val="50000"/>
                </a:srgbClr>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11060" tIns="55530" rIns="111060" bIns="55530" anchor="ctr"/>
          <a:lstStyle/>
          <a:p>
            <a:pPr defTabSz="1088390">
              <a:lnSpc>
                <a:spcPct val="120000"/>
              </a:lnSpc>
              <a:defRPr/>
            </a:pPr>
            <a:endParaRPr lang="zh-CN" altLang="en-US" sz="1400" kern="0">
              <a:solidFill>
                <a:srgbClr val="F9F9F9"/>
              </a:solidFill>
              <a:latin typeface="微软雅黑" panose="020B0503020204020204" pitchFamily="34" charset="-122"/>
              <a:ea typeface="微软雅黑" panose="020B0503020204020204" pitchFamily="34" charset="-122"/>
            </a:endParaRPr>
          </a:p>
        </p:txBody>
      </p:sp>
      <p:sp>
        <p:nvSpPr>
          <p:cNvPr id="27" name="矩形 26"/>
          <p:cNvSpPr/>
          <p:nvPr/>
        </p:nvSpPr>
        <p:spPr bwMode="auto">
          <a:xfrm>
            <a:off x="8500409" y="2948539"/>
            <a:ext cx="2728800" cy="1605260"/>
          </a:xfrm>
          <a:prstGeom prst="rect">
            <a:avLst/>
          </a:prstGeom>
          <a:gradFill>
            <a:gsLst>
              <a:gs pos="33000">
                <a:srgbClr val="6DAA2D">
                  <a:lumMod val="60000"/>
                  <a:lumOff val="40000"/>
                </a:srgbClr>
              </a:gs>
              <a:gs pos="100000">
                <a:srgbClr val="6DAA2D"/>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216000" tIns="55530" rIns="111060" bIns="55530" anchor="ctr"/>
          <a:lstStyle/>
          <a:p>
            <a:pPr defTabSz="1088390">
              <a:lnSpc>
                <a:spcPct val="129000"/>
              </a:lnSpc>
              <a:defRPr/>
            </a:pPr>
            <a:r>
              <a:rPr lang="zh-CN" altLang="en-US" sz="1500" kern="0" dirty="0">
                <a:solidFill>
                  <a:srgbClr val="FFFFFF"/>
                </a:solidFill>
                <a:latin typeface="微软雅黑" panose="020B0503020204020204" pitchFamily="34" charset="-122"/>
                <a:ea typeface="微软雅黑" panose="020B0503020204020204" pitchFamily="34" charset="-122"/>
              </a:rPr>
              <a:t>展现了个人的学习能力，并通过参与知识创新、知识交流，谋求更多的发展机会；</a:t>
            </a: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28" name="矩形 27"/>
          <p:cNvSpPr/>
          <p:nvPr/>
        </p:nvSpPr>
        <p:spPr bwMode="auto">
          <a:xfrm>
            <a:off x="8500409" y="4552228"/>
            <a:ext cx="2728800" cy="1605260"/>
          </a:xfrm>
          <a:prstGeom prst="rect">
            <a:avLst/>
          </a:prstGeom>
          <a:gradFill>
            <a:gsLst>
              <a:gs pos="33000">
                <a:srgbClr val="6DAA2D">
                  <a:lumMod val="60000"/>
                  <a:lumOff val="40000"/>
                </a:srgbClr>
              </a:gs>
              <a:gs pos="100000">
                <a:srgbClr val="6DAA2D"/>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216000" tIns="55530" rIns="111060" bIns="55530" anchor="ctr"/>
          <a:lstStyle/>
          <a:p>
            <a:pPr defTabSz="1088390">
              <a:lnSpc>
                <a:spcPct val="150000"/>
              </a:lnSpc>
              <a:defRPr/>
            </a:pPr>
            <a:r>
              <a:rPr lang="zh-CN" altLang="en-US" sz="1500" kern="0" dirty="0">
                <a:solidFill>
                  <a:srgbClr val="FFFFFF"/>
                </a:solidFill>
                <a:latin typeface="微软雅黑" panose="020B0503020204020204" pitchFamily="34" charset="-122"/>
                <a:ea typeface="微软雅黑" panose="020B0503020204020204" pitchFamily="34" charset="-122"/>
              </a:rPr>
              <a:t>持续性地学习并更新个人专业知识、提高工作技能，提升了个人价值和核心竞争力。</a:t>
            </a: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29" name="椭圆 28"/>
          <p:cNvSpPr/>
          <p:nvPr/>
        </p:nvSpPr>
        <p:spPr bwMode="auto">
          <a:xfrm>
            <a:off x="2295777" y="2855192"/>
            <a:ext cx="534988" cy="5334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fontAlgn="auto">
              <a:spcBef>
                <a:spcPts val="0"/>
              </a:spcBef>
              <a:spcAft>
                <a:spcPts val="0"/>
              </a:spcAft>
              <a:defRPr/>
            </a:pPr>
            <a:r>
              <a:rPr lang="en-US" altLang="zh-CN" sz="2400" dirty="0">
                <a:latin typeface="Arial Unicode MS" pitchFamily="34" charset="-122"/>
                <a:ea typeface="Arial Unicode MS" pitchFamily="34" charset="-122"/>
                <a:cs typeface="Arial Unicode MS" pitchFamily="34" charset="-122"/>
              </a:rPr>
              <a:t>1</a:t>
            </a:r>
            <a:endParaRPr lang="zh-CN" altLang="en-US" sz="2400" dirty="0">
              <a:latin typeface="Arial Unicode MS" pitchFamily="34" charset="-122"/>
              <a:ea typeface="Arial Unicode MS" pitchFamily="34" charset="-122"/>
              <a:cs typeface="Arial Unicode MS" pitchFamily="34" charset="-122"/>
            </a:endParaRPr>
          </a:p>
        </p:txBody>
      </p:sp>
      <p:sp>
        <p:nvSpPr>
          <p:cNvPr id="31" name="椭圆 30"/>
          <p:cNvSpPr/>
          <p:nvPr/>
        </p:nvSpPr>
        <p:spPr bwMode="auto">
          <a:xfrm>
            <a:off x="5056162" y="2853730"/>
            <a:ext cx="534988" cy="5334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fontAlgn="auto">
              <a:spcBef>
                <a:spcPts val="0"/>
              </a:spcBef>
              <a:spcAft>
                <a:spcPts val="0"/>
              </a:spcAft>
              <a:defRPr/>
            </a:pPr>
            <a:r>
              <a:rPr lang="en-US" altLang="zh-CN" sz="2400" dirty="0">
                <a:latin typeface="Arial Unicode MS" pitchFamily="34" charset="-122"/>
                <a:ea typeface="Arial Unicode MS" pitchFamily="34" charset="-122"/>
                <a:cs typeface="Arial Unicode MS" pitchFamily="34" charset="-122"/>
              </a:rPr>
              <a:t>3</a:t>
            </a:r>
            <a:endParaRPr lang="zh-CN" altLang="en-US" sz="2400" dirty="0">
              <a:latin typeface="Arial Unicode MS" pitchFamily="34" charset="-122"/>
              <a:ea typeface="Arial Unicode MS" pitchFamily="34" charset="-122"/>
              <a:cs typeface="Arial Unicode MS" pitchFamily="34" charset="-122"/>
            </a:endParaRPr>
          </a:p>
        </p:txBody>
      </p:sp>
      <p:sp>
        <p:nvSpPr>
          <p:cNvPr id="32" name="椭圆 31"/>
          <p:cNvSpPr/>
          <p:nvPr/>
        </p:nvSpPr>
        <p:spPr bwMode="auto">
          <a:xfrm>
            <a:off x="8255446" y="2680370"/>
            <a:ext cx="534988" cy="5334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fontAlgn="auto">
              <a:spcBef>
                <a:spcPts val="0"/>
              </a:spcBef>
              <a:spcAft>
                <a:spcPts val="0"/>
              </a:spcAft>
              <a:defRPr/>
            </a:pPr>
            <a:r>
              <a:rPr lang="en-US" altLang="zh-CN" sz="2400" dirty="0">
                <a:solidFill>
                  <a:srgbClr val="92D050"/>
                </a:solidFill>
                <a:latin typeface="Arial Unicode MS" pitchFamily="34" charset="-122"/>
                <a:ea typeface="Arial Unicode MS" pitchFamily="34" charset="-122"/>
                <a:cs typeface="Arial Unicode MS" pitchFamily="34" charset="-122"/>
              </a:rPr>
              <a:t>5</a:t>
            </a:r>
            <a:endParaRPr lang="zh-CN" altLang="en-US" sz="2400" dirty="0">
              <a:solidFill>
                <a:srgbClr val="92D050"/>
              </a:solidFill>
              <a:latin typeface="Arial Unicode MS" pitchFamily="34" charset="-122"/>
              <a:ea typeface="Arial Unicode MS" pitchFamily="34" charset="-122"/>
              <a:cs typeface="Arial Unicode MS" pitchFamily="34" charset="-122"/>
            </a:endParaRPr>
          </a:p>
        </p:txBody>
      </p:sp>
      <p:sp>
        <p:nvSpPr>
          <p:cNvPr id="33" name="椭圆 32"/>
          <p:cNvSpPr/>
          <p:nvPr/>
        </p:nvSpPr>
        <p:spPr bwMode="auto">
          <a:xfrm>
            <a:off x="2296800" y="5724380"/>
            <a:ext cx="534988" cy="5334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fontAlgn="auto">
              <a:spcBef>
                <a:spcPts val="0"/>
              </a:spcBef>
              <a:spcAft>
                <a:spcPts val="0"/>
              </a:spcAft>
              <a:defRPr/>
            </a:pPr>
            <a:r>
              <a:rPr lang="en-US" altLang="zh-CN" sz="2400" dirty="0">
                <a:latin typeface="Arial Unicode MS" pitchFamily="34" charset="-122"/>
                <a:ea typeface="Arial Unicode MS" pitchFamily="34" charset="-122"/>
                <a:cs typeface="Arial Unicode MS" pitchFamily="34" charset="-122"/>
              </a:rPr>
              <a:t>2</a:t>
            </a:r>
            <a:endParaRPr lang="zh-CN" altLang="en-US" sz="2400" dirty="0">
              <a:latin typeface="Arial Unicode MS" pitchFamily="34" charset="-122"/>
              <a:ea typeface="Arial Unicode MS" pitchFamily="34" charset="-122"/>
              <a:cs typeface="Arial Unicode MS" pitchFamily="34" charset="-122"/>
            </a:endParaRPr>
          </a:p>
        </p:txBody>
      </p:sp>
      <p:sp>
        <p:nvSpPr>
          <p:cNvPr id="34" name="椭圆 33"/>
          <p:cNvSpPr/>
          <p:nvPr/>
        </p:nvSpPr>
        <p:spPr bwMode="auto">
          <a:xfrm>
            <a:off x="5058000" y="5722918"/>
            <a:ext cx="534988" cy="5334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fontAlgn="auto">
              <a:spcBef>
                <a:spcPts val="0"/>
              </a:spcBef>
              <a:spcAft>
                <a:spcPts val="0"/>
              </a:spcAft>
              <a:defRPr/>
            </a:pPr>
            <a:r>
              <a:rPr lang="en-US" altLang="zh-CN" sz="2400" dirty="0">
                <a:latin typeface="Arial Unicode MS" pitchFamily="34" charset="-122"/>
                <a:ea typeface="Arial Unicode MS" pitchFamily="34" charset="-122"/>
                <a:cs typeface="Arial Unicode MS" pitchFamily="34" charset="-122"/>
              </a:rPr>
              <a:t>4</a:t>
            </a:r>
            <a:endParaRPr lang="zh-CN" altLang="en-US" sz="2400" dirty="0">
              <a:latin typeface="Arial Unicode MS" pitchFamily="34" charset="-122"/>
              <a:ea typeface="Arial Unicode MS" pitchFamily="34" charset="-122"/>
              <a:cs typeface="Arial Unicode MS" pitchFamily="34" charset="-122"/>
            </a:endParaRPr>
          </a:p>
        </p:txBody>
      </p:sp>
      <p:sp>
        <p:nvSpPr>
          <p:cNvPr id="35" name="椭圆 34"/>
          <p:cNvSpPr/>
          <p:nvPr/>
        </p:nvSpPr>
        <p:spPr bwMode="auto">
          <a:xfrm>
            <a:off x="8254800" y="5878066"/>
            <a:ext cx="534988" cy="5334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fontAlgn="auto">
              <a:spcBef>
                <a:spcPts val="0"/>
              </a:spcBef>
              <a:spcAft>
                <a:spcPts val="0"/>
              </a:spcAft>
              <a:defRPr/>
            </a:pPr>
            <a:r>
              <a:rPr lang="en-US" altLang="zh-CN" sz="2400" dirty="0">
                <a:solidFill>
                  <a:srgbClr val="92D050"/>
                </a:solidFill>
                <a:latin typeface="Arial Unicode MS" pitchFamily="34" charset="-122"/>
                <a:ea typeface="Arial Unicode MS" pitchFamily="34" charset="-122"/>
                <a:cs typeface="Arial Unicode MS" pitchFamily="34" charset="-122"/>
              </a:rPr>
              <a:t>6</a:t>
            </a:r>
            <a:endParaRPr lang="zh-CN" altLang="en-US" sz="2400" dirty="0">
              <a:solidFill>
                <a:srgbClr val="92D050"/>
              </a:solidFill>
              <a:latin typeface="Arial Unicode MS" pitchFamily="34" charset="-122"/>
              <a:ea typeface="Arial Unicode MS" pitchFamily="34" charset="-122"/>
              <a:cs typeface="Arial Unicode MS" pitchFamily="34" charset="-122"/>
            </a:endParaRPr>
          </a:p>
        </p:txBody>
      </p:sp>
      <p:cxnSp>
        <p:nvCxnSpPr>
          <p:cNvPr id="36" name="直接连接符 35"/>
          <p:cNvCxnSpPr/>
          <p:nvPr/>
        </p:nvCxnSpPr>
        <p:spPr>
          <a:xfrm flipH="1">
            <a:off x="9091045" y="1873627"/>
            <a:ext cx="1997423" cy="0"/>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wipe(up)">
                                      <p:cBhvr>
                                        <p:cTn id="12" dur="500"/>
                                        <p:tgtEl>
                                          <p:spTgt spid="80"/>
                                        </p:tgtEl>
                                      </p:cBhvr>
                                    </p:animEffect>
                                  </p:childTnLst>
                                </p:cTn>
                              </p:par>
                              <p:par>
                                <p:cTn id="13" presetID="22" presetClass="entr" presetSubtype="8"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500"/>
                                        <p:tgtEl>
                                          <p:spTgt spid="27"/>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22" grpId="0" animBg="1"/>
      <p:bldP spid="23" grpId="0" animBg="1"/>
      <p:bldP spid="24" grpId="0" animBg="1"/>
      <p:bldP spid="25" grpId="0" animBg="1"/>
      <p:bldP spid="26" grpId="0" animBg="1"/>
      <p:bldP spid="27" grpId="0" animBg="1"/>
      <p:bldP spid="28" grpId="0" animBg="1"/>
      <p:bldP spid="29" grpId="0" animBg="1"/>
      <p:bldP spid="31" grpId="0" animBg="1"/>
      <p:bldP spid="32" grpId="0" animBg="1"/>
      <p:bldP spid="33" grpId="0" animBg="1"/>
      <p:bldP spid="34" grpId="0" animBg="1"/>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00B050"/>
                </a:solidFill>
                <a:latin typeface="微软雅黑" panose="020B0503020204020204" pitchFamily="34" charset="-122"/>
                <a:ea typeface="微软雅黑" panose="020B0503020204020204" pitchFamily="34" charset="-122"/>
              </a:rPr>
              <a:t>什么是个人知识管理</a:t>
            </a:r>
            <a:endParaRPr lang="en-US" sz="1800" kern="0" spc="200" dirty="0">
              <a:solidFill>
                <a:srgbClr val="00B050"/>
              </a:solidFill>
              <a:latin typeface="微软雅黑" panose="020B0503020204020204" pitchFamily="34" charset="-122"/>
              <a:ea typeface="微软雅黑" panose="020B0503020204020204" pitchFamily="34" charset="-122"/>
            </a:endParaRPr>
          </a:p>
        </p:txBody>
      </p:sp>
      <p:pic>
        <p:nvPicPr>
          <p:cNvPr id="5123" name="Picture 3" descr="D:\Teliss_Tong\Copy\定期备份\工作备份\！个人PPT作品@teliss\PKM图\098FCD5B798C2006DED404897186598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9262" y="3213770"/>
            <a:ext cx="5040560" cy="3315268"/>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4"/>
          <p:cNvSpPr>
            <a:spLocks noChangeArrowheads="1"/>
          </p:cNvSpPr>
          <p:nvPr/>
        </p:nvSpPr>
        <p:spPr bwMode="auto">
          <a:xfrm>
            <a:off x="2157658" y="1557586"/>
            <a:ext cx="9482164" cy="1323439"/>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也许你未必知道这么一个概念，但你日常也一定在使用，比如你分门别类的记录你自己的文档，文件，数据等，这就是知识管理的雏形。你是为了方便管理、查找、使用乃至共享和创新这些知识，这就是知识管理的精神。的确，知识管理就在我们身边，比如，知识卡片、读书笔记、文章写作、博客转载、日志分享等都是个人知识管理行为。</a:t>
            </a:r>
            <a:endParaRPr lang="zh-CN" altLang="en-US" sz="1600" b="1" dirty="0">
              <a:solidFill>
                <a:srgbClr val="92D050"/>
              </a:solidFill>
              <a:latin typeface="微软雅黑" panose="020B0503020204020204" pitchFamily="34" charset="-122"/>
              <a:ea typeface="微软雅黑" panose="020B0503020204020204" pitchFamily="34" charset="-122"/>
            </a:endParaRPr>
          </a:p>
        </p:txBody>
      </p:sp>
      <p:sp>
        <p:nvSpPr>
          <p:cNvPr id="30" name="矩形 4"/>
          <p:cNvSpPr>
            <a:spLocks noChangeArrowheads="1"/>
          </p:cNvSpPr>
          <p:nvPr/>
        </p:nvSpPr>
        <p:spPr bwMode="auto">
          <a:xfrm>
            <a:off x="2134766" y="3939074"/>
            <a:ext cx="4104456" cy="1938992"/>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个人知识管理（</a:t>
            </a:r>
            <a:r>
              <a:rPr lang="en-US" altLang="zh-CN" sz="1600" dirty="0">
                <a:solidFill>
                  <a:srgbClr val="A6A6A6"/>
                </a:solidFill>
                <a:latin typeface="微软雅黑" panose="020B0503020204020204" pitchFamily="34" charset="-122"/>
                <a:ea typeface="微软雅黑" panose="020B0503020204020204" pitchFamily="34" charset="-122"/>
              </a:rPr>
              <a:t>Personal Knowledge Management</a:t>
            </a:r>
            <a:r>
              <a:rPr lang="zh-CN" altLang="en-US" sz="1600" dirty="0">
                <a:solidFill>
                  <a:srgbClr val="A6A6A6"/>
                </a:solidFill>
                <a:latin typeface="微软雅黑" panose="020B0503020204020204" pitchFamily="34" charset="-122"/>
                <a:ea typeface="微软雅黑" panose="020B0503020204020204" pitchFamily="34" charset="-122"/>
              </a:rPr>
              <a:t>，简称</a:t>
            </a:r>
            <a:r>
              <a:rPr lang="en-US" altLang="zh-CN" sz="1600" dirty="0">
                <a:solidFill>
                  <a:srgbClr val="A6A6A6"/>
                </a:solidFill>
                <a:latin typeface="微软雅黑" panose="020B0503020204020204" pitchFamily="34" charset="-122"/>
                <a:ea typeface="微软雅黑" panose="020B0503020204020204" pitchFamily="34" charset="-122"/>
              </a:rPr>
              <a:t>PKM</a:t>
            </a:r>
            <a:r>
              <a:rPr lang="zh-CN" altLang="en-US" sz="1600" dirty="0">
                <a:solidFill>
                  <a:srgbClr val="A6A6A6"/>
                </a:solidFill>
                <a:latin typeface="微软雅黑" panose="020B0503020204020204" pitchFamily="34" charset="-122"/>
                <a:ea typeface="微软雅黑" panose="020B0503020204020204" pitchFamily="34" charset="-122"/>
              </a:rPr>
              <a:t>）是将组织的知识管理思想应用到个人而形成的一种方法论。通过个人知识管理，</a:t>
            </a:r>
            <a:r>
              <a:rPr lang="zh-CN" altLang="en-US" sz="1600" b="1" dirty="0">
                <a:solidFill>
                  <a:srgbClr val="92D050"/>
                </a:solidFill>
                <a:latin typeface="微软雅黑" panose="020B0503020204020204" pitchFamily="34" charset="-122"/>
                <a:ea typeface="微软雅黑" panose="020B0503020204020204" pitchFamily="34" charset="-122"/>
              </a:rPr>
              <a:t>让个人拥有的各种资料、随手可得的信息变成更多有价值的知识，从而最终利于自己的工作和生活。</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00B050"/>
                </a:solidFill>
                <a:latin typeface="微软雅黑" panose="020B0503020204020204" pitchFamily="34" charset="-122"/>
                <a:ea typeface="微软雅黑" panose="020B0503020204020204" pitchFamily="34" charset="-122"/>
              </a:rPr>
              <a:t>什么是个人知识管理</a:t>
            </a:r>
            <a:endParaRPr lang="en-US" sz="1800" kern="0" spc="200" dirty="0">
              <a:solidFill>
                <a:srgbClr val="00B050"/>
              </a:solidFill>
              <a:latin typeface="微软雅黑" panose="020B0503020204020204" pitchFamily="34" charset="-122"/>
              <a:ea typeface="微软雅黑" panose="020B0503020204020204" pitchFamily="34" charset="-122"/>
            </a:endParaRPr>
          </a:p>
        </p:txBody>
      </p:sp>
      <p:sp>
        <p:nvSpPr>
          <p:cNvPr id="21" name="矩形 4"/>
          <p:cNvSpPr>
            <a:spLocks noChangeArrowheads="1"/>
          </p:cNvSpPr>
          <p:nvPr/>
        </p:nvSpPr>
        <p:spPr bwMode="auto">
          <a:xfrm>
            <a:off x="2157657" y="1870585"/>
            <a:ext cx="4153573" cy="1956991"/>
          </a:xfrm>
          <a:prstGeom prst="rect">
            <a:avLst/>
          </a:prstGeom>
          <a:noFill/>
          <a:ln w="9525">
            <a:noFill/>
            <a:miter lim="800000"/>
          </a:ln>
        </p:spPr>
        <p:txBody>
          <a:bodyPr wrap="square">
            <a:spAutoFit/>
          </a:bodyPr>
          <a:lstStyle/>
          <a:p>
            <a:pPr indent="457200">
              <a:lnSpc>
                <a:spcPct val="125000"/>
              </a:lnSpc>
            </a:pPr>
            <a:r>
              <a:rPr lang="en-US" altLang="zh-CN" sz="1600" dirty="0">
                <a:solidFill>
                  <a:srgbClr val="A6A6A6"/>
                </a:solidFill>
                <a:latin typeface="微软雅黑" panose="020B0503020204020204" pitchFamily="34" charset="-122"/>
                <a:ea typeface="微软雅黑" panose="020B0503020204020204" pitchFamily="34" charset="-122"/>
              </a:rPr>
              <a:t>PKM</a:t>
            </a:r>
            <a:r>
              <a:rPr lang="zh-CN" altLang="en-US" sz="1600" dirty="0">
                <a:solidFill>
                  <a:srgbClr val="A6A6A6"/>
                </a:solidFill>
                <a:latin typeface="微软雅黑" panose="020B0503020204020204" pitchFamily="34" charset="-122"/>
                <a:ea typeface="微软雅黑" panose="020B0503020204020204" pitchFamily="34" charset="-122"/>
              </a:rPr>
              <a:t>的最早概念是由美国的</a:t>
            </a:r>
            <a:r>
              <a:rPr lang="en-US" altLang="zh-CN" sz="1600" dirty="0">
                <a:solidFill>
                  <a:srgbClr val="A6A6A6"/>
                </a:solidFill>
                <a:latin typeface="微软雅黑" panose="020B0503020204020204" pitchFamily="34" charset="-122"/>
                <a:ea typeface="微软雅黑" panose="020B0503020204020204" pitchFamily="34" charset="-122"/>
              </a:rPr>
              <a:t>Paul Dorsey</a:t>
            </a:r>
            <a:r>
              <a:rPr lang="zh-CN" altLang="en-US" sz="1600" dirty="0">
                <a:solidFill>
                  <a:srgbClr val="A6A6A6"/>
                </a:solidFill>
                <a:latin typeface="微软雅黑" panose="020B0503020204020204" pitchFamily="34" charset="-122"/>
                <a:ea typeface="微软雅黑" panose="020B0503020204020204" pitchFamily="34" charset="-122"/>
              </a:rPr>
              <a:t>教授提出来的，他指出</a:t>
            </a:r>
            <a:r>
              <a:rPr lang="en-US" altLang="zh-CN" sz="1600" dirty="0">
                <a:solidFill>
                  <a:srgbClr val="A6A6A6"/>
                </a:solidFill>
                <a:latin typeface="微软雅黑" panose="020B0503020204020204" pitchFamily="34" charset="-122"/>
                <a:ea typeface="微软雅黑" panose="020B0503020204020204" pitchFamily="34" charset="-122"/>
              </a:rPr>
              <a:t>:“</a:t>
            </a:r>
            <a:r>
              <a:rPr lang="zh-CN" altLang="en-US" sz="1600" dirty="0">
                <a:solidFill>
                  <a:srgbClr val="A6A6A6"/>
                </a:solidFill>
                <a:latin typeface="微软雅黑" panose="020B0503020204020204" pitchFamily="34" charset="-122"/>
                <a:ea typeface="微软雅黑" panose="020B0503020204020204" pitchFamily="34" charset="-122"/>
              </a:rPr>
              <a:t>个人知识管理应该被看作既有逻辑层面又有实际操作层面的一套解决问题的技巧与方法”。本人借鉴组织知识管理的概念，对个人知识管理的概念描述为：</a:t>
            </a:r>
            <a:endParaRPr lang="zh-CN" altLang="en-US" sz="1600" b="1" dirty="0">
              <a:solidFill>
                <a:srgbClr val="92D050"/>
              </a:solidFill>
              <a:latin typeface="微软雅黑" panose="020B0503020204020204" pitchFamily="34" charset="-122"/>
              <a:ea typeface="微软雅黑" panose="020B0503020204020204" pitchFamily="34" charset="-122"/>
            </a:endParaRPr>
          </a:p>
        </p:txBody>
      </p:sp>
      <p:sp>
        <p:nvSpPr>
          <p:cNvPr id="30" name="矩形 4"/>
          <p:cNvSpPr>
            <a:spLocks noChangeArrowheads="1"/>
          </p:cNvSpPr>
          <p:nvPr/>
        </p:nvSpPr>
        <p:spPr bwMode="auto">
          <a:xfrm>
            <a:off x="2278782" y="4005858"/>
            <a:ext cx="4032448" cy="2554545"/>
          </a:xfrm>
          <a:prstGeom prst="rect">
            <a:avLst/>
          </a:prstGeom>
          <a:noFill/>
          <a:ln w="9525">
            <a:noFill/>
            <a:miter lim="800000"/>
          </a:ln>
        </p:spPr>
        <p:txBody>
          <a:bodyPr wrap="square">
            <a:spAutoFit/>
          </a:bodyPr>
          <a:lstStyle/>
          <a:p>
            <a:pPr indent="457200">
              <a:lnSpc>
                <a:spcPct val="125000"/>
              </a:lnSpc>
            </a:pPr>
            <a:r>
              <a:rPr lang="zh-CN" altLang="en-US" sz="1600" b="1" dirty="0">
                <a:solidFill>
                  <a:srgbClr val="92D050"/>
                </a:solidFill>
                <a:latin typeface="微软雅黑" panose="020B0503020204020204" pitchFamily="34" charset="-122"/>
                <a:ea typeface="微软雅黑" panose="020B0503020204020204" pitchFamily="34" charset="-122"/>
              </a:rPr>
              <a:t>个人知识管理是指个人为了提升个人的竞争优势，建立自我的知识体系，并不断进行知识的获取与整理、存储与更新、交流与分享、应用与创新的过程。</a:t>
            </a:r>
            <a:r>
              <a:rPr lang="zh-CN" altLang="en-US" sz="1600" dirty="0">
                <a:solidFill>
                  <a:srgbClr val="A6A6A6"/>
                </a:solidFill>
                <a:latin typeface="微软雅黑" panose="020B0503020204020204" pitchFamily="34" charset="-122"/>
                <a:ea typeface="微软雅黑" panose="020B0503020204020204" pitchFamily="34" charset="-122"/>
              </a:rPr>
              <a:t>它使得知识被最大限度的利用，并且在知识管理的过程中得到了增值。信息时代的个人知识管理就是利用计算机、网络等先进信息技术来进行知识管理的过程。</a:t>
            </a:r>
            <a:endParaRPr lang="zh-CN" altLang="en-US" sz="1600" b="1" dirty="0">
              <a:solidFill>
                <a:srgbClr val="92D050"/>
              </a:solidFill>
              <a:latin typeface="微软雅黑" panose="020B0503020204020204" pitchFamily="34" charset="-122"/>
              <a:ea typeface="微软雅黑" panose="020B0503020204020204" pitchFamily="34" charset="-122"/>
            </a:endParaRPr>
          </a:p>
        </p:txBody>
      </p:sp>
      <p:pic>
        <p:nvPicPr>
          <p:cNvPr id="6147" name="Picture 3" descr="D:\Teliss_Tong\Copy\定期备份\工作备份\！个人PPT作品@teliss\PKM图\IlLCsXJum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1129" y="1413570"/>
            <a:ext cx="5689284" cy="54460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00B050"/>
                </a:solidFill>
                <a:latin typeface="微软雅黑" panose="020B0503020204020204" pitchFamily="34" charset="-122"/>
                <a:ea typeface="微软雅黑" panose="020B0503020204020204" pitchFamily="34" charset="-122"/>
              </a:rPr>
              <a:t>个人知识管理的背景</a:t>
            </a:r>
            <a:endParaRPr lang="en-US" sz="1800" kern="0" spc="200" dirty="0">
              <a:solidFill>
                <a:srgbClr val="00B050"/>
              </a:solidFill>
              <a:latin typeface="微软雅黑" panose="020B0503020204020204" pitchFamily="34" charset="-122"/>
              <a:ea typeface="微软雅黑" panose="020B0503020204020204" pitchFamily="34" charset="-122"/>
            </a:endParaRPr>
          </a:p>
        </p:txBody>
      </p:sp>
      <p:sp>
        <p:nvSpPr>
          <p:cNvPr id="21" name="矩形 4"/>
          <p:cNvSpPr>
            <a:spLocks noChangeArrowheads="1"/>
          </p:cNvSpPr>
          <p:nvPr/>
        </p:nvSpPr>
        <p:spPr bwMode="auto">
          <a:xfrm>
            <a:off x="2157658" y="1557586"/>
            <a:ext cx="9482164" cy="679801"/>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知识管理是一个非常热门的话题。实际上，人类自古以来都在不断地进行着知识管理活动，知识的多少也一直被认为是评价一个人能力高低的重要方面。</a:t>
            </a:r>
            <a:endParaRPr lang="zh-CN" altLang="en-US" sz="1600" b="1" dirty="0">
              <a:solidFill>
                <a:srgbClr val="92D050"/>
              </a:solidFill>
              <a:latin typeface="微软雅黑" panose="020B0503020204020204" pitchFamily="34" charset="-122"/>
              <a:ea typeface="微软雅黑" panose="020B0503020204020204" pitchFamily="34" charset="-122"/>
            </a:endParaRPr>
          </a:p>
        </p:txBody>
      </p:sp>
      <p:sp>
        <p:nvSpPr>
          <p:cNvPr id="30" name="矩形 4"/>
          <p:cNvSpPr>
            <a:spLocks noChangeArrowheads="1"/>
          </p:cNvSpPr>
          <p:nvPr/>
        </p:nvSpPr>
        <p:spPr bwMode="auto">
          <a:xfrm>
            <a:off x="2134766" y="2637706"/>
            <a:ext cx="2592288" cy="3785652"/>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对知识进行管理的历史甚至可以追溯到人类社会的最早时期。</a:t>
            </a:r>
            <a:r>
              <a:rPr lang="zh-CN" altLang="en-US" sz="1600" b="1" dirty="0">
                <a:solidFill>
                  <a:srgbClr val="92D050"/>
                </a:solidFill>
                <a:latin typeface="微软雅黑" panose="020B0503020204020204" pitchFamily="34" charset="-122"/>
                <a:ea typeface="微软雅黑" panose="020B0503020204020204" pitchFamily="34" charset="-122"/>
              </a:rPr>
              <a:t>甲骨文的出现，即标志着人们开始了对知识的管理。</a:t>
            </a:r>
            <a:r>
              <a:rPr lang="zh-CN" altLang="en-US" sz="1600" dirty="0">
                <a:solidFill>
                  <a:srgbClr val="A6A6A6"/>
                </a:solidFill>
                <a:latin typeface="微软雅黑" panose="020B0503020204020204" pitchFamily="34" charset="-122"/>
                <a:ea typeface="微软雅黑" panose="020B0503020204020204" pitchFamily="34" charset="-122"/>
              </a:rPr>
              <a:t>进入农业社会以后，出现了竹简、绢帛和纸质的书本对知识进行记录并代代相传。进入工业社会后，出现了各种先进的印刷设备以及大规模的图书馆等知识管理的手段。</a:t>
            </a:r>
            <a:endParaRPr lang="zh-CN" altLang="en-US" sz="1600" b="1" dirty="0">
              <a:solidFill>
                <a:srgbClr val="92D050"/>
              </a:solidFill>
              <a:latin typeface="微软雅黑" panose="020B0503020204020204" pitchFamily="34" charset="-122"/>
              <a:ea typeface="微软雅黑" panose="020B0503020204020204" pitchFamily="34" charset="-122"/>
            </a:endParaRPr>
          </a:p>
        </p:txBody>
      </p:sp>
      <p:sp>
        <p:nvSpPr>
          <p:cNvPr id="3" name="椭圆 2"/>
          <p:cNvSpPr/>
          <p:nvPr/>
        </p:nvSpPr>
        <p:spPr bwMode="auto">
          <a:xfrm>
            <a:off x="4799062" y="2478304"/>
            <a:ext cx="4104456" cy="4104456"/>
          </a:xfrm>
          <a:prstGeom prst="ellipse">
            <a:avLst/>
          </a:prstGeom>
          <a:blipFill>
            <a:blip r:embed="rId2"/>
            <a:stretch>
              <a:fillRect/>
            </a:stretch>
          </a:blipFill>
          <a:ln w="28575" cap="flat" cmpd="sng">
            <a:solidFill>
              <a:srgbClr val="92D050"/>
            </a:solidFill>
            <a:round/>
            <a:headEnd type="oval" w="med" len="med"/>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en-US" sz="1800" b="0" i="0" u="none" strike="noStrike" kern="0" cap="none" spc="0" normalizeH="0" baseline="0" noProof="0">
              <a:ln>
                <a:noFill/>
              </a:ln>
              <a:solidFill>
                <a:sysClr val="windowText" lastClr="000000"/>
              </a:solidFill>
              <a:effectLst/>
              <a:uLnTx/>
              <a:uFillTx/>
            </a:endParaRPr>
          </a:p>
        </p:txBody>
      </p:sp>
      <p:grpSp>
        <p:nvGrpSpPr>
          <p:cNvPr id="15" name="组合 14"/>
          <p:cNvGrpSpPr/>
          <p:nvPr/>
        </p:nvGrpSpPr>
        <p:grpSpPr>
          <a:xfrm>
            <a:off x="8712052" y="2926106"/>
            <a:ext cx="3312000" cy="3312000"/>
            <a:chOff x="5377646" y="954237"/>
            <a:chExt cx="3312000" cy="3312000"/>
          </a:xfrm>
        </p:grpSpPr>
        <p:grpSp>
          <p:nvGrpSpPr>
            <p:cNvPr id="16" name="组合 15"/>
            <p:cNvGrpSpPr/>
            <p:nvPr/>
          </p:nvGrpSpPr>
          <p:grpSpPr>
            <a:xfrm>
              <a:off x="5377646" y="954237"/>
              <a:ext cx="3312000" cy="3312000"/>
              <a:chOff x="6526335" y="1295794"/>
              <a:chExt cx="3312000" cy="3312000"/>
            </a:xfrm>
          </p:grpSpPr>
          <p:sp>
            <p:nvSpPr>
              <p:cNvPr id="18" name="椭圆 17"/>
              <p:cNvSpPr/>
              <p:nvPr/>
            </p:nvSpPr>
            <p:spPr>
              <a:xfrm>
                <a:off x="6526335" y="1295794"/>
                <a:ext cx="3312000" cy="3312000"/>
              </a:xfrm>
              <a:prstGeom prst="ellipse">
                <a:avLst/>
              </a:prstGeom>
              <a:solidFill>
                <a:srgbClr val="A9E32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688335" y="1457793"/>
                <a:ext cx="2988000" cy="2988000"/>
              </a:xfrm>
              <a:prstGeom prst="ellipse">
                <a:avLst/>
              </a:prstGeom>
              <a:pattFill prst="ltUpDiag">
                <a:fgClr>
                  <a:srgbClr val="A9E329"/>
                </a:fgClr>
                <a:bgClr>
                  <a:srgbClr val="9BD41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6">
              <a:hlinkClick r:id="rId3" action="ppaction://hlinksldjump"/>
            </p:cNvPr>
            <p:cNvSpPr txBox="1"/>
            <p:nvPr/>
          </p:nvSpPr>
          <p:spPr>
            <a:xfrm>
              <a:off x="5701498" y="1745957"/>
              <a:ext cx="2664295" cy="1986891"/>
            </a:xfrm>
            <a:prstGeom prst="rect">
              <a:avLst/>
            </a:prstGeom>
            <a:noFill/>
          </p:spPr>
          <p:txBody>
            <a:bodyPr wrap="square" rtlCol="0">
              <a:spAutoFit/>
            </a:bodyPr>
            <a:lstStyle/>
            <a:p>
              <a:pPr algn="ctr">
                <a:lnSpc>
                  <a:spcPct val="114000"/>
                </a:lnSpc>
              </a:pPr>
              <a:r>
                <a:rPr lang="zh-CN" altLang="en-US" sz="1200" dirty="0">
                  <a:solidFill>
                    <a:schemeClr val="bg1"/>
                  </a:solidFill>
                  <a:latin typeface="微软雅黑" panose="020B0503020204020204" pitchFamily="34" charset="-122"/>
                  <a:ea typeface="微软雅黑" panose="020B0503020204020204" pitchFamily="34" charset="-122"/>
                </a:rPr>
                <a:t>戚继光的伟大不仅在于他的戚家军战无不胜，更在于他的无私。戚继光将生前的练兵、打仗的心得都总结下来，编撰成书，留与后人。</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练兵纪实</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武备新书</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等光辉著作发挥了巨大的作用，成了曾国藩的指路明灯。曾国藩仔细研读了戚留下来的兵书，按照戚家军的练兵方法并结合实际，练出了名震天下的湘军。</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3" presetClass="entr" presetSubtype="528"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 calcmode="lin" valueType="num">
                                      <p:cBhvr>
                                        <p:cTn id="20" dur="500" fill="hold"/>
                                        <p:tgtEl>
                                          <p:spTgt spid="15"/>
                                        </p:tgtEl>
                                        <p:attrNameLst>
                                          <p:attrName>ppt_x</p:attrName>
                                        </p:attrNameLst>
                                      </p:cBhvr>
                                      <p:tavLst>
                                        <p:tav tm="0">
                                          <p:val>
                                            <p:fltVal val="0.5"/>
                                          </p:val>
                                        </p:tav>
                                        <p:tav tm="100000">
                                          <p:val>
                                            <p:strVal val="#ppt_x"/>
                                          </p:val>
                                        </p:tav>
                                      </p:tavLst>
                                    </p:anim>
                                    <p:anim calcmode="lin" valueType="num">
                                      <p:cBhvr>
                                        <p:cTn id="21" dur="500" fill="hold"/>
                                        <p:tgtEl>
                                          <p:spTgt spid="15"/>
                                        </p:tgtEl>
                                        <p:attrNameLst>
                                          <p:attrName>ppt_y</p:attrName>
                                        </p:attrNameLst>
                                      </p:cBhvr>
                                      <p:tavLst>
                                        <p:tav tm="0">
                                          <p:val>
                                            <p:fltVal val="0.5"/>
                                          </p:val>
                                        </p:tav>
                                        <p:tav tm="100000">
                                          <p:val>
                                            <p:strVal val="#ppt_y"/>
                                          </p:val>
                                        </p:tav>
                                      </p:tavLst>
                                    </p:anim>
                                  </p:childTnLst>
                                </p:cTn>
                              </p:par>
                              <p:par>
                                <p:cTn id="22" presetID="6" presetClass="emph" presetSubtype="0" autoRev="1" fill="hold" nodeType="withEffect">
                                  <p:stCondLst>
                                    <p:cond delay="500"/>
                                  </p:stCondLst>
                                  <p:childTnLst>
                                    <p:animScale>
                                      <p:cBhvr>
                                        <p:cTn id="23" dur="150" fill="hold"/>
                                        <p:tgtEl>
                                          <p:spTgt spid="15"/>
                                        </p:tgtEl>
                                      </p:cBhvr>
                                      <p:by x="108000" y="10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00B050"/>
                </a:solidFill>
                <a:latin typeface="微软雅黑" panose="020B0503020204020204" pitchFamily="34" charset="-122"/>
                <a:ea typeface="微软雅黑" panose="020B0503020204020204" pitchFamily="34" charset="-122"/>
              </a:rPr>
              <a:t>个人知识管理的背景</a:t>
            </a:r>
            <a:endParaRPr lang="en-US" sz="1800" kern="0" spc="200" dirty="0">
              <a:solidFill>
                <a:srgbClr val="00B050"/>
              </a:solidFill>
              <a:latin typeface="微软雅黑" panose="020B0503020204020204" pitchFamily="34" charset="-122"/>
              <a:ea typeface="微软雅黑" panose="020B0503020204020204" pitchFamily="34" charset="-122"/>
            </a:endParaRPr>
          </a:p>
        </p:txBody>
      </p:sp>
      <p:sp>
        <p:nvSpPr>
          <p:cNvPr id="21" name="矩形 4"/>
          <p:cNvSpPr>
            <a:spLocks noChangeArrowheads="1"/>
          </p:cNvSpPr>
          <p:nvPr/>
        </p:nvSpPr>
        <p:spPr bwMode="auto">
          <a:xfrm>
            <a:off x="2157658" y="1557586"/>
            <a:ext cx="9482164" cy="1295355"/>
          </a:xfrm>
          <a:prstGeom prst="rect">
            <a:avLst/>
          </a:prstGeom>
          <a:noFill/>
          <a:ln w="9525">
            <a:noFill/>
            <a:miter lim="800000"/>
          </a:ln>
        </p:spPr>
        <p:txBody>
          <a:bodyPr wrap="square">
            <a:spAutoFit/>
          </a:bodyPr>
          <a:lstStyle/>
          <a:p>
            <a:pPr indent="457200">
              <a:lnSpc>
                <a:spcPct val="125000"/>
              </a:lnSpc>
            </a:pPr>
            <a:r>
              <a:rPr lang="en-US" altLang="zh-CN" sz="1600" dirty="0">
                <a:solidFill>
                  <a:srgbClr val="A6A6A6"/>
                </a:solidFill>
                <a:latin typeface="微软雅黑" panose="020B0503020204020204" pitchFamily="34" charset="-122"/>
                <a:ea typeface="微软雅黑" panose="020B0503020204020204" pitchFamily="34" charset="-122"/>
              </a:rPr>
              <a:t>20</a:t>
            </a:r>
            <a:r>
              <a:rPr lang="zh-CN" altLang="en-US" sz="1600" dirty="0">
                <a:solidFill>
                  <a:srgbClr val="A6A6A6"/>
                </a:solidFill>
                <a:latin typeface="微软雅黑" panose="020B0503020204020204" pitchFamily="34" charset="-122"/>
                <a:ea typeface="微软雅黑" panose="020B0503020204020204" pitchFamily="34" charset="-122"/>
              </a:rPr>
              <a:t>世纪末，由于科学技术的飞速发展和竞争的加剧，许多企业处于外部环境的剧变之中，迫切需要通过利用知识资产来进行产品创新、服务创新、管理创新，因此，对知识的管理研究逐渐为许多企业所重视。许多研究者都把目光放在企业知识管理方面，而实际上，</a:t>
            </a:r>
            <a:r>
              <a:rPr lang="zh-CN" altLang="en-US" sz="1600" b="1" dirty="0">
                <a:solidFill>
                  <a:srgbClr val="92D050"/>
                </a:solidFill>
                <a:latin typeface="微软雅黑" panose="020B0503020204020204" pitchFamily="34" charset="-122"/>
                <a:ea typeface="微软雅黑" panose="020B0503020204020204" pitchFamily="34" charset="-122"/>
              </a:rPr>
              <a:t>要发挥知识的作用，必须要依靠个人的力量，通过对知识的融会贯通和举一反三，将实际知识应用到具体的操作领域。</a:t>
            </a:r>
          </a:p>
        </p:txBody>
      </p:sp>
      <p:sp>
        <p:nvSpPr>
          <p:cNvPr id="30" name="矩形 4"/>
          <p:cNvSpPr>
            <a:spLocks noChangeArrowheads="1"/>
          </p:cNvSpPr>
          <p:nvPr/>
        </p:nvSpPr>
        <p:spPr bwMode="auto">
          <a:xfrm>
            <a:off x="2134766" y="3487281"/>
            <a:ext cx="4392488" cy="2246769"/>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因此，即便组织实施知识管理，最终成功与否还是在于每个人的参与程度和个人的知识管理水平。因此，</a:t>
            </a:r>
            <a:r>
              <a:rPr lang="zh-CN" altLang="en-US" sz="1600" b="1" dirty="0">
                <a:solidFill>
                  <a:srgbClr val="92D050"/>
                </a:solidFill>
                <a:latin typeface="微软雅黑" panose="020B0503020204020204" pitchFamily="34" charset="-122"/>
                <a:ea typeface="微软雅黑" panose="020B0503020204020204" pitchFamily="34" charset="-122"/>
              </a:rPr>
              <a:t>知识管理既是组织的事情，也是个人的事情。</a:t>
            </a:r>
            <a:r>
              <a:rPr lang="zh-CN" altLang="en-US" sz="1600" dirty="0">
                <a:solidFill>
                  <a:srgbClr val="A6A6A6"/>
                </a:solidFill>
                <a:latin typeface="微软雅黑" panose="020B0503020204020204" pitchFamily="34" charset="-122"/>
                <a:ea typeface="微软雅黑" panose="020B0503020204020204" pitchFamily="34" charset="-122"/>
              </a:rPr>
              <a:t>特别是在进入知识经济与信息时代之后，人们如何根据自身的需要对海量的信息与知识进行相应的管理已成为一个重要的课题。</a:t>
            </a:r>
            <a:endParaRPr lang="zh-CN" altLang="en-US" sz="1600" b="1" dirty="0">
              <a:solidFill>
                <a:srgbClr val="92D050"/>
              </a:solidFill>
              <a:latin typeface="微软雅黑" panose="020B0503020204020204" pitchFamily="34" charset="-122"/>
              <a:ea typeface="微软雅黑" panose="020B0503020204020204" pitchFamily="34" charset="-122"/>
            </a:endParaRPr>
          </a:p>
        </p:txBody>
      </p:sp>
      <p:pic>
        <p:nvPicPr>
          <p:cNvPr id="8195" name="Picture 3" descr="D:\Teliss_Tong\Copy\定期备份\工作备份\！个人PPT作品@teliss\PKM图\小人工作中.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809" y="3487281"/>
            <a:ext cx="4799013" cy="256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00B050"/>
                </a:solidFill>
                <a:latin typeface="微软雅黑" panose="020B0503020204020204" pitchFamily="34" charset="-122"/>
                <a:ea typeface="微软雅黑" panose="020B0503020204020204" pitchFamily="34" charset="-122"/>
              </a:rPr>
              <a:t>个人知识管理的原则</a:t>
            </a:r>
            <a:endParaRPr lang="en-US" sz="1800" kern="0" spc="200" dirty="0">
              <a:solidFill>
                <a:srgbClr val="00B050"/>
              </a:solidFill>
              <a:latin typeface="微软雅黑" panose="020B0503020204020204" pitchFamily="34" charset="-122"/>
              <a:ea typeface="微软雅黑" panose="020B0503020204020204" pitchFamily="34" charset="-122"/>
            </a:endParaRPr>
          </a:p>
        </p:txBody>
      </p:sp>
      <p:sp>
        <p:nvSpPr>
          <p:cNvPr id="21" name="矩形 4"/>
          <p:cNvSpPr>
            <a:spLocks noChangeArrowheads="1"/>
          </p:cNvSpPr>
          <p:nvPr/>
        </p:nvSpPr>
        <p:spPr bwMode="auto">
          <a:xfrm>
            <a:off x="2397920" y="2354898"/>
            <a:ext cx="3553270" cy="2246769"/>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知识管理的目的是为了提升个人的核心竞争力，因此个人知识管理应该紧紧围绕个人的核心竞争力所需要的知识储备而有目的地进行，</a:t>
            </a:r>
            <a:r>
              <a:rPr lang="zh-CN" altLang="en-US" sz="1600" b="1" dirty="0">
                <a:solidFill>
                  <a:srgbClr val="92D050"/>
                </a:solidFill>
                <a:latin typeface="微软雅黑" panose="020B0503020204020204" pitchFamily="34" charset="-122"/>
                <a:ea typeface="微软雅黑" panose="020B0503020204020204" pitchFamily="34" charset="-122"/>
              </a:rPr>
              <a:t>要专注于个人核心知识体系而不是抓住什么就是什么，</a:t>
            </a:r>
            <a:r>
              <a:rPr lang="zh-CN" altLang="en-US" sz="1600" dirty="0">
                <a:solidFill>
                  <a:srgbClr val="A6A6A6"/>
                </a:solidFill>
                <a:latin typeface="微软雅黑" panose="020B0503020204020204" pitchFamily="34" charset="-122"/>
                <a:ea typeface="微软雅黑" panose="020B0503020204020204" pitchFamily="34" charset="-122"/>
              </a:rPr>
              <a:t>否则</a:t>
            </a:r>
            <a:r>
              <a:rPr lang="zh-CN" altLang="en-US" sz="1600" b="1" dirty="0">
                <a:solidFill>
                  <a:srgbClr val="FF33CC"/>
                </a:solidFill>
                <a:latin typeface="微软雅黑" panose="020B0503020204020204" pitchFamily="34" charset="-122"/>
                <a:ea typeface="微软雅黑" panose="020B0503020204020204" pitchFamily="34" charset="-122"/>
              </a:rPr>
              <a:t>，知识无涯，何处是岸？</a:t>
            </a:r>
          </a:p>
        </p:txBody>
      </p:sp>
      <p:cxnSp>
        <p:nvCxnSpPr>
          <p:cNvPr id="11" name="肘形连接符 10"/>
          <p:cNvCxnSpPr/>
          <p:nvPr/>
        </p:nvCxnSpPr>
        <p:spPr>
          <a:xfrm>
            <a:off x="1558702" y="5049974"/>
            <a:ext cx="4800298" cy="1509726"/>
          </a:xfrm>
          <a:prstGeom prst="bentConnector3">
            <a:avLst>
              <a:gd name="adj1" fmla="val 5932"/>
            </a:avLst>
          </a:prstGeom>
          <a:ln>
            <a:solidFill>
              <a:srgbClr val="92D050"/>
            </a:solidFill>
            <a:prstDash val="dash"/>
            <a:headEnd type="oval"/>
            <a:tailEnd type="diamond" w="lg" len="lg"/>
          </a:ln>
        </p:spPr>
        <p:style>
          <a:lnRef idx="1">
            <a:schemeClr val="accent4"/>
          </a:lnRef>
          <a:fillRef idx="0">
            <a:schemeClr val="accent4"/>
          </a:fillRef>
          <a:effectRef idx="0">
            <a:schemeClr val="accent4"/>
          </a:effectRef>
          <a:fontRef idx="minor">
            <a:schemeClr val="tx1"/>
          </a:fontRef>
        </p:style>
      </p:cxnSp>
      <p:grpSp>
        <p:nvGrpSpPr>
          <p:cNvPr id="12" name="组合 11"/>
          <p:cNvGrpSpPr/>
          <p:nvPr/>
        </p:nvGrpSpPr>
        <p:grpSpPr>
          <a:xfrm>
            <a:off x="1558702" y="5277458"/>
            <a:ext cx="5088330" cy="1569660"/>
            <a:chOff x="1558702" y="5277458"/>
            <a:chExt cx="5088330" cy="1569660"/>
          </a:xfrm>
        </p:grpSpPr>
        <p:sp>
          <p:nvSpPr>
            <p:cNvPr id="13" name="矩形 12"/>
            <p:cNvSpPr>
              <a:spLocks noChangeArrowheads="1"/>
            </p:cNvSpPr>
            <p:nvPr/>
          </p:nvSpPr>
          <p:spPr bwMode="auto">
            <a:xfrm>
              <a:off x="2542653" y="6204884"/>
              <a:ext cx="4104379" cy="369332"/>
            </a:xfrm>
            <a:prstGeom prst="rect">
              <a:avLst/>
            </a:prstGeom>
            <a:noFill/>
            <a:ln w="9525">
              <a:noFill/>
              <a:miter lim="800000"/>
            </a:ln>
          </p:spPr>
          <p:txBody>
            <a:bodyPr wrap="square">
              <a:spAutoFit/>
            </a:bodyPr>
            <a:lstStyle/>
            <a:p>
              <a:pPr lvl="0" defTabSz="914400">
                <a:spcBef>
                  <a:spcPts val="200"/>
                </a:spcBef>
                <a:spcAft>
                  <a:spcPts val="60"/>
                </a:spcAft>
              </a:pPr>
              <a:r>
                <a:rPr lang="zh-CN" altLang="en-US" sz="1800" kern="0" dirty="0">
                  <a:solidFill>
                    <a:srgbClr val="92D050"/>
                  </a:solidFill>
                  <a:latin typeface="微软雅黑" panose="020B0503020204020204" pitchFamily="34" charset="-122"/>
                  <a:ea typeface="微软雅黑" panose="020B0503020204020204" pitchFamily="34" charset="-122"/>
                </a:rPr>
                <a:t>目标驱动原则</a:t>
              </a:r>
              <a:endParaRPr kumimoji="0" lang="zh-CN" altLang="en-US" sz="1800" b="0" i="0" u="none" strike="noStrike" kern="0" cap="none" spc="0" normalizeH="0" baseline="0" noProof="0" dirty="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14" name="TextBox 13"/>
            <p:cNvSpPr txBox="1"/>
            <p:nvPr/>
          </p:nvSpPr>
          <p:spPr>
            <a:xfrm>
              <a:off x="1558702" y="5277458"/>
              <a:ext cx="407810" cy="156966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9600" b="1" i="1" kern="0" noProof="0" dirty="0">
                  <a:solidFill>
                    <a:srgbClr val="92D050"/>
                  </a:solidFill>
                  <a:effectLst>
                    <a:outerShdw blurRad="38100" dist="38100" dir="2700000" algn="tl">
                      <a:srgbClr val="000000">
                        <a:alpha val="43137"/>
                      </a:srgbClr>
                    </a:outerShdw>
                  </a:effectLst>
                  <a:latin typeface="Broadway" pitchFamily="82" charset="0"/>
                  <a:ea typeface="DFPYeaSong-B5" pitchFamily="18" charset="-120"/>
                </a:rPr>
                <a:t>1</a:t>
              </a:r>
              <a:endParaRPr kumimoji="0" lang="zh-CN" altLang="en-US" sz="9600" b="1" i="1" u="none" strike="noStrike" kern="0" cap="none" spc="0" normalizeH="0" baseline="0" noProof="0" dirty="0">
                <a:ln>
                  <a:noFill/>
                </a:ln>
                <a:solidFill>
                  <a:srgbClr val="92D050"/>
                </a:solidFill>
                <a:effectLst>
                  <a:outerShdw blurRad="38100" dist="38100" dir="2700000" algn="tl">
                    <a:srgbClr val="000000">
                      <a:alpha val="43137"/>
                    </a:srgbClr>
                  </a:outerShdw>
                </a:effectLst>
                <a:uLnTx/>
                <a:uFillTx/>
                <a:latin typeface="Broadway" pitchFamily="82" charset="0"/>
                <a:ea typeface="DFPYeaSong-B5" pitchFamily="18" charset="-120"/>
              </a:endParaRPr>
            </a:p>
          </p:txBody>
        </p:sp>
      </p:grpSp>
      <p:cxnSp>
        <p:nvCxnSpPr>
          <p:cNvPr id="20" name="直接连接符 19"/>
          <p:cNvCxnSpPr/>
          <p:nvPr/>
        </p:nvCxnSpPr>
        <p:spPr>
          <a:xfrm flipV="1">
            <a:off x="2350790" y="1928634"/>
            <a:ext cx="0" cy="493048"/>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22" name="直接连接符 21"/>
          <p:cNvCxnSpPr/>
          <p:nvPr/>
        </p:nvCxnSpPr>
        <p:spPr>
          <a:xfrm flipH="1">
            <a:off x="2350790" y="1784349"/>
            <a:ext cx="3888000" cy="0"/>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pic>
        <p:nvPicPr>
          <p:cNvPr id="9218" name="Picture 2" descr="D:\Teliss_Tong\Copy\定期备份\工作备份\！PPT图片及版面资源\06-PPT精选插图\10-综合\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0785" y="1764759"/>
            <a:ext cx="5400000" cy="4583270"/>
          </a:xfrm>
          <a:prstGeom prst="rect">
            <a:avLst/>
          </a:prstGeom>
          <a:blipFill>
            <a:blip r:embed="rId3"/>
            <a:stretch>
              <a:fillRect/>
            </a:stretch>
          </a:blipFill>
          <a:ln w="28575" cap="flat" cmpd="sng">
            <a:solidFill>
              <a:srgbClr val="92D050"/>
            </a:solidFill>
            <a:round/>
            <a:headEnd type="oval" w="med" len="med"/>
          </a:ln>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 presetClass="entr" presetSubtype="2" fill="hold" nodeType="afterEffect">
                                  <p:stCondLst>
                                    <p:cond delay="3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 fill="hold"/>
                                        <p:tgtEl>
                                          <p:spTgt spid="12"/>
                                        </p:tgtEl>
                                        <p:attrNameLst>
                                          <p:attrName>ppt_x</p:attrName>
                                        </p:attrNameLst>
                                      </p:cBhvr>
                                      <p:tavLst>
                                        <p:tav tm="0">
                                          <p:val>
                                            <p:strVal val="1+#ppt_w/2"/>
                                          </p:val>
                                        </p:tav>
                                        <p:tav tm="100000">
                                          <p:val>
                                            <p:strVal val="#ppt_x"/>
                                          </p:val>
                                        </p:tav>
                                      </p:tavLst>
                                    </p:anim>
                                    <p:anim calcmode="lin" valueType="num">
                                      <p:cBhvr additive="base">
                                        <p:cTn id="12" dur="1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right)">
                                      <p:cBhvr>
                                        <p:cTn id="15" dur="500"/>
                                        <p:tgtEl>
                                          <p:spTgt spid="22"/>
                                        </p:tgtEl>
                                      </p:cBhvr>
                                    </p:animEffect>
                                  </p:childTnLst>
                                </p:cTn>
                              </p:par>
                              <p:par>
                                <p:cTn id="16" presetID="22" presetClass="entr" presetSubtype="1"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9218"/>
                                        </p:tgtEl>
                                        <p:attrNameLst>
                                          <p:attrName>style.visibility</p:attrName>
                                        </p:attrNameLst>
                                      </p:cBhvr>
                                      <p:to>
                                        <p:strVal val="visible"/>
                                      </p:to>
                                    </p:set>
                                    <p:animEffect transition="in" filter="fade">
                                      <p:cBhvr>
                                        <p:cTn id="26" dur="1000"/>
                                        <p:tgtEl>
                                          <p:spTgt spid="9218"/>
                                        </p:tgtEl>
                                      </p:cBhvr>
                                    </p:animEffect>
                                    <p:anim calcmode="lin" valueType="num">
                                      <p:cBhvr>
                                        <p:cTn id="27" dur="1000" fill="hold"/>
                                        <p:tgtEl>
                                          <p:spTgt spid="9218"/>
                                        </p:tgtEl>
                                        <p:attrNameLst>
                                          <p:attrName>ppt_x</p:attrName>
                                        </p:attrNameLst>
                                      </p:cBhvr>
                                      <p:tavLst>
                                        <p:tav tm="0">
                                          <p:val>
                                            <p:strVal val="#ppt_x"/>
                                          </p:val>
                                        </p:tav>
                                        <p:tav tm="100000">
                                          <p:val>
                                            <p:strVal val="#ppt_x"/>
                                          </p:val>
                                        </p:tav>
                                      </p:tavLst>
                                    </p:anim>
                                    <p:anim calcmode="lin" valueType="num">
                                      <p:cBhvr>
                                        <p:cTn id="28"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00B050"/>
                </a:solidFill>
                <a:latin typeface="微软雅黑" panose="020B0503020204020204" pitchFamily="34" charset="-122"/>
                <a:ea typeface="微软雅黑" panose="020B0503020204020204" pitchFamily="34" charset="-122"/>
              </a:rPr>
              <a:t>个人知识管理的原则</a:t>
            </a:r>
            <a:endParaRPr lang="en-US" sz="1800" kern="0" spc="200" dirty="0">
              <a:solidFill>
                <a:srgbClr val="00B050"/>
              </a:solidFill>
              <a:latin typeface="微软雅黑" panose="020B0503020204020204" pitchFamily="34" charset="-122"/>
              <a:ea typeface="微软雅黑" panose="020B0503020204020204" pitchFamily="34" charset="-122"/>
            </a:endParaRPr>
          </a:p>
        </p:txBody>
      </p:sp>
      <p:sp>
        <p:nvSpPr>
          <p:cNvPr id="21" name="矩形 4"/>
          <p:cNvSpPr>
            <a:spLocks noChangeArrowheads="1"/>
          </p:cNvSpPr>
          <p:nvPr/>
        </p:nvSpPr>
        <p:spPr bwMode="auto">
          <a:xfrm>
            <a:off x="3045992" y="2426906"/>
            <a:ext cx="4561382" cy="1938992"/>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尽管知识管理要求专注于自己的核心领域，但是，任何知识都不是独立存在的，特别是“知识爆炸”时代的来临，各种知识之间更是有着错综复杂的逻辑联系。因此，</a:t>
            </a:r>
            <a:r>
              <a:rPr lang="zh-CN" altLang="en-US" sz="1600" b="1" dirty="0">
                <a:solidFill>
                  <a:srgbClr val="92D050"/>
                </a:solidFill>
                <a:latin typeface="微软雅黑" panose="020B0503020204020204" pitchFamily="34" charset="-122"/>
                <a:ea typeface="微软雅黑" panose="020B0503020204020204" pitchFamily="34" charset="-122"/>
              </a:rPr>
              <a:t>为了避免“一叶障目，不见泰山”，知识管理应先积累广度再向深度发展，以形成“金字塔状”的知识结构系统。</a:t>
            </a:r>
          </a:p>
        </p:txBody>
      </p:sp>
      <p:cxnSp>
        <p:nvCxnSpPr>
          <p:cNvPr id="11" name="肘形连接符 10"/>
          <p:cNvCxnSpPr/>
          <p:nvPr/>
        </p:nvCxnSpPr>
        <p:spPr>
          <a:xfrm>
            <a:off x="1558702" y="5049974"/>
            <a:ext cx="4800298" cy="1509726"/>
          </a:xfrm>
          <a:prstGeom prst="bentConnector3">
            <a:avLst>
              <a:gd name="adj1" fmla="val 5932"/>
            </a:avLst>
          </a:prstGeom>
          <a:ln>
            <a:solidFill>
              <a:srgbClr val="92D050"/>
            </a:solidFill>
            <a:prstDash val="dash"/>
            <a:headEnd type="oval"/>
            <a:tailEnd type="diamond" w="lg" len="lg"/>
          </a:ln>
        </p:spPr>
        <p:style>
          <a:lnRef idx="1">
            <a:schemeClr val="accent4"/>
          </a:lnRef>
          <a:fillRef idx="0">
            <a:schemeClr val="accent4"/>
          </a:fillRef>
          <a:effectRef idx="0">
            <a:schemeClr val="accent4"/>
          </a:effectRef>
          <a:fontRef idx="minor">
            <a:schemeClr val="tx1"/>
          </a:fontRef>
        </p:style>
      </p:cxnSp>
      <p:grpSp>
        <p:nvGrpSpPr>
          <p:cNvPr id="12" name="组合 11"/>
          <p:cNvGrpSpPr/>
          <p:nvPr/>
        </p:nvGrpSpPr>
        <p:grpSpPr>
          <a:xfrm>
            <a:off x="1558702" y="5277458"/>
            <a:ext cx="5088330" cy="1569660"/>
            <a:chOff x="1558702" y="5277458"/>
            <a:chExt cx="5088330" cy="1569660"/>
          </a:xfrm>
        </p:grpSpPr>
        <p:sp>
          <p:nvSpPr>
            <p:cNvPr id="13" name="矩形 12"/>
            <p:cNvSpPr>
              <a:spLocks noChangeArrowheads="1"/>
            </p:cNvSpPr>
            <p:nvPr/>
          </p:nvSpPr>
          <p:spPr bwMode="auto">
            <a:xfrm>
              <a:off x="2542653" y="6204884"/>
              <a:ext cx="4104379" cy="369332"/>
            </a:xfrm>
            <a:prstGeom prst="rect">
              <a:avLst/>
            </a:prstGeom>
            <a:noFill/>
            <a:ln w="9525">
              <a:noFill/>
              <a:miter lim="800000"/>
            </a:ln>
          </p:spPr>
          <p:txBody>
            <a:bodyPr wrap="square">
              <a:spAutoFit/>
            </a:bodyPr>
            <a:lstStyle/>
            <a:p>
              <a:pPr lvl="0" defTabSz="914400">
                <a:spcBef>
                  <a:spcPts val="200"/>
                </a:spcBef>
                <a:spcAft>
                  <a:spcPts val="60"/>
                </a:spcAft>
              </a:pPr>
              <a:r>
                <a:rPr lang="zh-CN" altLang="en-US" sz="1800" kern="0" dirty="0">
                  <a:solidFill>
                    <a:srgbClr val="92D050"/>
                  </a:solidFill>
                  <a:latin typeface="微软雅黑" panose="020B0503020204020204" pitchFamily="34" charset="-122"/>
                  <a:ea typeface="微软雅黑" panose="020B0503020204020204" pitchFamily="34" charset="-122"/>
                </a:rPr>
                <a:t>先广后深原则</a:t>
              </a:r>
              <a:endParaRPr kumimoji="0" lang="zh-CN" altLang="en-US" sz="1800" b="0" i="0" u="none" strike="noStrike" kern="0" cap="none" spc="0" normalizeH="0" baseline="0" noProof="0" dirty="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14" name="TextBox 13"/>
            <p:cNvSpPr txBox="1"/>
            <p:nvPr/>
          </p:nvSpPr>
          <p:spPr>
            <a:xfrm>
              <a:off x="1558702" y="5277458"/>
              <a:ext cx="407810" cy="156966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9600" b="1" i="1" kern="0" dirty="0">
                  <a:solidFill>
                    <a:srgbClr val="92D050"/>
                  </a:solidFill>
                  <a:effectLst>
                    <a:outerShdw blurRad="38100" dist="38100" dir="2700000" algn="tl">
                      <a:srgbClr val="000000">
                        <a:alpha val="43137"/>
                      </a:srgbClr>
                    </a:outerShdw>
                  </a:effectLst>
                  <a:latin typeface="Broadway" pitchFamily="82" charset="0"/>
                  <a:ea typeface="DFPYeaSong-B5" pitchFamily="18" charset="-120"/>
                </a:rPr>
                <a:t>2</a:t>
              </a:r>
              <a:endParaRPr kumimoji="0" lang="zh-CN" altLang="en-US" sz="9600" b="1" i="1" u="none" strike="noStrike" kern="0" cap="none" spc="0" normalizeH="0" baseline="0" noProof="0" dirty="0">
                <a:ln>
                  <a:noFill/>
                </a:ln>
                <a:solidFill>
                  <a:srgbClr val="92D050"/>
                </a:solidFill>
                <a:effectLst>
                  <a:outerShdw blurRad="38100" dist="38100" dir="2700000" algn="tl">
                    <a:srgbClr val="000000">
                      <a:alpha val="43137"/>
                    </a:srgbClr>
                  </a:outerShdw>
                </a:effectLst>
                <a:uLnTx/>
                <a:uFillTx/>
                <a:latin typeface="Broadway" pitchFamily="82" charset="0"/>
                <a:ea typeface="DFPYeaSong-B5" pitchFamily="18" charset="-120"/>
              </a:endParaRPr>
            </a:p>
          </p:txBody>
        </p:sp>
      </p:grpSp>
      <p:cxnSp>
        <p:nvCxnSpPr>
          <p:cNvPr id="20" name="直接连接符 19"/>
          <p:cNvCxnSpPr/>
          <p:nvPr/>
        </p:nvCxnSpPr>
        <p:spPr>
          <a:xfrm flipV="1">
            <a:off x="2782838" y="1928634"/>
            <a:ext cx="0" cy="493048"/>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22" name="直接连接符 21"/>
          <p:cNvCxnSpPr/>
          <p:nvPr/>
        </p:nvCxnSpPr>
        <p:spPr>
          <a:xfrm flipH="1">
            <a:off x="2782838" y="1784349"/>
            <a:ext cx="4896544" cy="0"/>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pic>
        <p:nvPicPr>
          <p:cNvPr id="10242" name="Picture 2" descr="D:\Teliss_Tong\Copy\定期备份\工作备份\！PPT图片及版面资源\06-PPT精选插图\02-商务\2011819142923561.jpg"/>
          <p:cNvPicPr>
            <a:picLocks noChangeAspect="1" noChangeArrowheads="1"/>
          </p:cNvPicPr>
          <p:nvPr/>
        </p:nvPicPr>
        <p:blipFill rotWithShape="1">
          <a:blip r:embed="rId2">
            <a:extLst>
              <a:ext uri="{28A0092B-C50C-407E-A947-70E740481C1C}">
                <a14:useLocalDpi xmlns:a14="http://schemas.microsoft.com/office/drawing/2010/main" val="0"/>
              </a:ext>
            </a:extLst>
          </a:blip>
          <a:srcRect b="5414"/>
          <a:stretch>
            <a:fillRect/>
          </a:stretch>
        </p:blipFill>
        <p:spPr bwMode="auto">
          <a:xfrm>
            <a:off x="7874396" y="1168590"/>
            <a:ext cx="3981450" cy="5405626"/>
          </a:xfrm>
          <a:prstGeom prst="rect">
            <a:avLst/>
          </a:prstGeom>
          <a:blipFill>
            <a:blip r:embed="rId3"/>
            <a:stretch>
              <a:fillRect/>
            </a:stretch>
          </a:blipFill>
          <a:ln w="28575" cap="flat" cmpd="sng">
            <a:solidFill>
              <a:srgbClr val="92D050"/>
            </a:solidFill>
            <a:round/>
            <a:headEnd type="oval" w="med" len="me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 presetClass="entr" presetSubtype="2" fill="hold" nodeType="afterEffect">
                                  <p:stCondLst>
                                    <p:cond delay="3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 fill="hold"/>
                                        <p:tgtEl>
                                          <p:spTgt spid="12"/>
                                        </p:tgtEl>
                                        <p:attrNameLst>
                                          <p:attrName>ppt_x</p:attrName>
                                        </p:attrNameLst>
                                      </p:cBhvr>
                                      <p:tavLst>
                                        <p:tav tm="0">
                                          <p:val>
                                            <p:strVal val="1+#ppt_w/2"/>
                                          </p:val>
                                        </p:tav>
                                        <p:tav tm="100000">
                                          <p:val>
                                            <p:strVal val="#ppt_x"/>
                                          </p:val>
                                        </p:tav>
                                      </p:tavLst>
                                    </p:anim>
                                    <p:anim calcmode="lin" valueType="num">
                                      <p:cBhvr additive="base">
                                        <p:cTn id="12" dur="1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right)">
                                      <p:cBhvr>
                                        <p:cTn id="15" dur="500"/>
                                        <p:tgtEl>
                                          <p:spTgt spid="22"/>
                                        </p:tgtEl>
                                      </p:cBhvr>
                                    </p:animEffect>
                                  </p:childTnLst>
                                </p:cTn>
                              </p:par>
                              <p:par>
                                <p:cTn id="16" presetID="22" presetClass="entr" presetSubtype="1"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0242"/>
                                        </p:tgtEl>
                                        <p:attrNameLst>
                                          <p:attrName>style.visibility</p:attrName>
                                        </p:attrNameLst>
                                      </p:cBhvr>
                                      <p:to>
                                        <p:strVal val="visible"/>
                                      </p:to>
                                    </p:set>
                                    <p:animEffect transition="in" filter="fade">
                                      <p:cBhvr>
                                        <p:cTn id="26" dur="1000"/>
                                        <p:tgtEl>
                                          <p:spTgt spid="10242"/>
                                        </p:tgtEl>
                                      </p:cBhvr>
                                    </p:animEffect>
                                    <p:anim calcmode="lin" valueType="num">
                                      <p:cBhvr>
                                        <p:cTn id="27" dur="1000" fill="hold"/>
                                        <p:tgtEl>
                                          <p:spTgt spid="10242"/>
                                        </p:tgtEl>
                                        <p:attrNameLst>
                                          <p:attrName>ppt_x</p:attrName>
                                        </p:attrNameLst>
                                      </p:cBhvr>
                                      <p:tavLst>
                                        <p:tav tm="0">
                                          <p:val>
                                            <p:strVal val="#ppt_x"/>
                                          </p:val>
                                        </p:tav>
                                        <p:tav tm="100000">
                                          <p:val>
                                            <p:strVal val="#ppt_x"/>
                                          </p:val>
                                        </p:tav>
                                      </p:tavLst>
                                    </p:anim>
                                    <p:anim calcmode="lin" valueType="num">
                                      <p:cBhvr>
                                        <p:cTn id="28"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00B050"/>
                </a:solidFill>
                <a:latin typeface="微软雅黑" panose="020B0503020204020204" pitchFamily="34" charset="-122"/>
                <a:ea typeface="微软雅黑" panose="020B0503020204020204" pitchFamily="34" charset="-122"/>
              </a:rPr>
              <a:t>个人知识管理的原则</a:t>
            </a:r>
            <a:endParaRPr lang="en-US" sz="1800" kern="0" spc="200" dirty="0">
              <a:solidFill>
                <a:srgbClr val="00B050"/>
              </a:solidFill>
              <a:latin typeface="微软雅黑" panose="020B0503020204020204" pitchFamily="34" charset="-122"/>
              <a:ea typeface="微软雅黑" panose="020B0503020204020204" pitchFamily="34" charset="-122"/>
            </a:endParaRPr>
          </a:p>
        </p:txBody>
      </p:sp>
      <p:sp>
        <p:nvSpPr>
          <p:cNvPr id="21" name="矩形 4"/>
          <p:cNvSpPr>
            <a:spLocks noChangeArrowheads="1"/>
          </p:cNvSpPr>
          <p:nvPr/>
        </p:nvSpPr>
        <p:spPr bwMode="auto">
          <a:xfrm>
            <a:off x="6647032" y="1439927"/>
            <a:ext cx="5280822" cy="2277899"/>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任何知识都不是独立存在的，都或多或少存在着相互依赖、相互牵连、相互交叉、相互派生的逻辑关系，因此，在知识管理的过程中，</a:t>
            </a:r>
            <a:r>
              <a:rPr lang="zh-CN" altLang="en-US" sz="1600" b="1" dirty="0">
                <a:solidFill>
                  <a:srgbClr val="92D050"/>
                </a:solidFill>
                <a:latin typeface="微软雅黑" panose="020B0503020204020204" pitchFamily="34" charset="-122"/>
                <a:ea typeface="微软雅黑" panose="020B0503020204020204" pitchFamily="34" charset="-122"/>
              </a:rPr>
              <a:t>要跳出局部知识的狭小视野，以全局观对知识进行系统化思考，同时理顺各部分知识之间的关系</a:t>
            </a:r>
            <a:r>
              <a:rPr lang="zh-CN" altLang="en-US" sz="1600" dirty="0">
                <a:solidFill>
                  <a:srgbClr val="A6A6A6"/>
                </a:solidFill>
                <a:latin typeface="微软雅黑" panose="020B0503020204020204" pitchFamily="34" charset="-122"/>
                <a:ea typeface="微软雅黑" panose="020B0503020204020204" pitchFamily="34" charset="-122"/>
              </a:rPr>
              <a:t>，这样才能从全局的高度更深入地理解和认识知识，使得各局部知识之间相互论证、相互支撑，而不是相互冲突、相互矛盾。</a:t>
            </a:r>
            <a:endParaRPr lang="zh-CN" altLang="en-US" sz="1600" b="1" dirty="0">
              <a:solidFill>
                <a:srgbClr val="92D050"/>
              </a:solidFill>
              <a:latin typeface="微软雅黑" panose="020B0503020204020204" pitchFamily="34" charset="-122"/>
              <a:ea typeface="微软雅黑" panose="020B0503020204020204" pitchFamily="34" charset="-122"/>
            </a:endParaRPr>
          </a:p>
        </p:txBody>
      </p:sp>
      <p:cxnSp>
        <p:nvCxnSpPr>
          <p:cNvPr id="11" name="肘形连接符 10"/>
          <p:cNvCxnSpPr/>
          <p:nvPr/>
        </p:nvCxnSpPr>
        <p:spPr>
          <a:xfrm>
            <a:off x="1558702" y="5049974"/>
            <a:ext cx="4800298" cy="1509726"/>
          </a:xfrm>
          <a:prstGeom prst="bentConnector3">
            <a:avLst>
              <a:gd name="adj1" fmla="val 5932"/>
            </a:avLst>
          </a:prstGeom>
          <a:ln>
            <a:solidFill>
              <a:srgbClr val="92D050"/>
            </a:solidFill>
            <a:prstDash val="dash"/>
            <a:headEnd type="oval"/>
            <a:tailEnd type="diamond" w="lg" len="lg"/>
          </a:ln>
        </p:spPr>
        <p:style>
          <a:lnRef idx="1">
            <a:schemeClr val="accent4"/>
          </a:lnRef>
          <a:fillRef idx="0">
            <a:schemeClr val="accent4"/>
          </a:fillRef>
          <a:effectRef idx="0">
            <a:schemeClr val="accent4"/>
          </a:effectRef>
          <a:fontRef idx="minor">
            <a:schemeClr val="tx1"/>
          </a:fontRef>
        </p:style>
      </p:cxnSp>
      <p:grpSp>
        <p:nvGrpSpPr>
          <p:cNvPr id="12" name="组合 11"/>
          <p:cNvGrpSpPr/>
          <p:nvPr/>
        </p:nvGrpSpPr>
        <p:grpSpPr>
          <a:xfrm>
            <a:off x="1558702" y="5277458"/>
            <a:ext cx="5088330" cy="1569660"/>
            <a:chOff x="1558702" y="5277458"/>
            <a:chExt cx="5088330" cy="1569660"/>
          </a:xfrm>
        </p:grpSpPr>
        <p:sp>
          <p:nvSpPr>
            <p:cNvPr id="13" name="矩形 12"/>
            <p:cNvSpPr>
              <a:spLocks noChangeArrowheads="1"/>
            </p:cNvSpPr>
            <p:nvPr/>
          </p:nvSpPr>
          <p:spPr bwMode="auto">
            <a:xfrm>
              <a:off x="2542653" y="6204884"/>
              <a:ext cx="4104379" cy="369332"/>
            </a:xfrm>
            <a:prstGeom prst="rect">
              <a:avLst/>
            </a:prstGeom>
            <a:noFill/>
            <a:ln w="9525">
              <a:noFill/>
              <a:miter lim="800000"/>
            </a:ln>
          </p:spPr>
          <p:txBody>
            <a:bodyPr wrap="square">
              <a:spAutoFit/>
            </a:bodyPr>
            <a:lstStyle/>
            <a:p>
              <a:pPr lvl="0" defTabSz="914400">
                <a:spcBef>
                  <a:spcPts val="200"/>
                </a:spcBef>
                <a:spcAft>
                  <a:spcPts val="60"/>
                </a:spcAft>
              </a:pPr>
              <a:r>
                <a:rPr lang="zh-CN" altLang="en-US" sz="1800" kern="0" dirty="0">
                  <a:solidFill>
                    <a:srgbClr val="92D050"/>
                  </a:solidFill>
                  <a:latin typeface="微软雅黑" panose="020B0503020204020204" pitchFamily="34" charset="-122"/>
                  <a:ea typeface="微软雅黑" panose="020B0503020204020204" pitchFamily="34" charset="-122"/>
                </a:rPr>
                <a:t>系统思考原则</a:t>
              </a:r>
              <a:endParaRPr kumimoji="0" lang="zh-CN" altLang="en-US" sz="1800" b="0" i="0" u="none" strike="noStrike" kern="0" cap="none" spc="0" normalizeH="0" baseline="0" noProof="0" dirty="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14" name="TextBox 13"/>
            <p:cNvSpPr txBox="1"/>
            <p:nvPr/>
          </p:nvSpPr>
          <p:spPr>
            <a:xfrm>
              <a:off x="1558702" y="5277458"/>
              <a:ext cx="407810" cy="156966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9600" b="1" i="1" u="none" strike="noStrike" kern="0" cap="none" spc="0" normalizeH="0" baseline="0" noProof="0" dirty="0">
                  <a:ln>
                    <a:noFill/>
                  </a:ln>
                  <a:solidFill>
                    <a:srgbClr val="92D050"/>
                  </a:solidFill>
                  <a:effectLst>
                    <a:outerShdw blurRad="38100" dist="38100" dir="2700000" algn="tl">
                      <a:srgbClr val="000000">
                        <a:alpha val="43137"/>
                      </a:srgbClr>
                    </a:outerShdw>
                  </a:effectLst>
                  <a:uLnTx/>
                  <a:uFillTx/>
                  <a:latin typeface="Broadway" pitchFamily="82" charset="0"/>
                  <a:ea typeface="DFPYeaSong-B5" pitchFamily="18" charset="-120"/>
                </a:rPr>
                <a:t>3</a:t>
              </a:r>
              <a:endParaRPr kumimoji="0" lang="zh-CN" altLang="en-US" sz="9600" b="1" i="1" u="none" strike="noStrike" kern="0" cap="none" spc="0" normalizeH="0" baseline="0" noProof="0" dirty="0">
                <a:ln>
                  <a:noFill/>
                </a:ln>
                <a:solidFill>
                  <a:srgbClr val="92D050"/>
                </a:solidFill>
                <a:effectLst>
                  <a:outerShdw blurRad="38100" dist="38100" dir="2700000" algn="tl">
                    <a:srgbClr val="000000">
                      <a:alpha val="43137"/>
                    </a:srgbClr>
                  </a:outerShdw>
                </a:effectLst>
                <a:uLnTx/>
                <a:uFillTx/>
                <a:latin typeface="Broadway" pitchFamily="82" charset="0"/>
                <a:ea typeface="DFPYeaSong-B5" pitchFamily="18" charset="-120"/>
              </a:endParaRPr>
            </a:p>
          </p:txBody>
        </p:sp>
      </p:grpSp>
      <p:pic>
        <p:nvPicPr>
          <p:cNvPr id="11266" name="Picture 2" descr="C:\Users\user\Desktop\shutterstock_34909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678" y="2306814"/>
            <a:ext cx="4179414" cy="3139204"/>
          </a:xfrm>
          <a:prstGeom prst="rect">
            <a:avLst/>
          </a:prstGeom>
          <a:blipFill>
            <a:blip r:embed="rId3"/>
            <a:stretch>
              <a:fillRect/>
            </a:stretch>
          </a:blipFill>
          <a:ln w="28575" cap="flat" cmpd="sng">
            <a:solidFill>
              <a:srgbClr val="92D050"/>
            </a:solidFill>
            <a:round/>
            <a:headEnd type="oval" w="med" len="med"/>
          </a:ln>
        </p:spPr>
      </p:pic>
      <p:sp>
        <p:nvSpPr>
          <p:cNvPr id="15" name="矩形 4"/>
          <p:cNvSpPr>
            <a:spLocks noChangeArrowheads="1"/>
          </p:cNvSpPr>
          <p:nvPr/>
        </p:nvSpPr>
        <p:spPr bwMode="auto">
          <a:xfrm>
            <a:off x="6647032" y="3999677"/>
            <a:ext cx="5280822" cy="2554545"/>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回想起</a:t>
            </a:r>
            <a:r>
              <a:rPr lang="en-US" altLang="zh-CN" sz="1600" dirty="0">
                <a:solidFill>
                  <a:srgbClr val="A6A6A6"/>
                </a:solidFill>
                <a:latin typeface="微软雅黑" panose="020B0503020204020204" pitchFamily="34" charset="-122"/>
                <a:ea typeface="微软雅黑" panose="020B0503020204020204" pitchFamily="34" charset="-122"/>
              </a:rPr>
              <a:t>2010</a:t>
            </a:r>
            <a:r>
              <a:rPr lang="zh-CN" altLang="en-US" sz="1600" dirty="0">
                <a:solidFill>
                  <a:srgbClr val="A6A6A6"/>
                </a:solidFill>
                <a:latin typeface="微软雅黑" panose="020B0503020204020204" pitchFamily="34" charset="-122"/>
                <a:ea typeface="微软雅黑" panose="020B0503020204020204" pitchFamily="34" charset="-122"/>
              </a:rPr>
              <a:t>年</a:t>
            </a:r>
            <a:r>
              <a:rPr lang="en-US" altLang="zh-CN" sz="1600" dirty="0">
                <a:solidFill>
                  <a:srgbClr val="A6A6A6"/>
                </a:solidFill>
                <a:latin typeface="微软雅黑" panose="020B0503020204020204" pitchFamily="34" charset="-122"/>
                <a:ea typeface="微软雅黑" panose="020B0503020204020204" pitchFamily="34" charset="-122"/>
              </a:rPr>
              <a:t>7</a:t>
            </a:r>
            <a:r>
              <a:rPr lang="zh-CN" altLang="en-US" sz="1600" dirty="0">
                <a:solidFill>
                  <a:srgbClr val="A6A6A6"/>
                </a:solidFill>
                <a:latin typeface="微软雅黑" panose="020B0503020204020204" pitchFamily="34" charset="-122"/>
                <a:ea typeface="微软雅黑" panose="020B0503020204020204" pitchFamily="34" charset="-122"/>
              </a:rPr>
              <a:t>月的酷暑盛夏，我在为自己的人生规划而苦苦思索。决定将个人的核心竞争力定位在人力资源后，我开始研究人力资源管理。但在后续的学习中发现，我必须跳出人力资源管理的小圈子，从整个企业管理的角度去看待人力资源管理，我才能更好地理解和认识人力资源管理。因此，我又开始研究全面的“企业管理”。随着研究的深入，又陆续开始了对“自我管理”和“管理技能”的研究，最终形成个人知识结构的三足鼎立局面。</a:t>
            </a:r>
            <a:endParaRPr lang="zh-CN" altLang="en-US" sz="1600" b="1" dirty="0">
              <a:solidFill>
                <a:srgbClr val="92D050"/>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flipV="1">
            <a:off x="2206774" y="1640602"/>
            <a:ext cx="0" cy="493048"/>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17" name="直接连接符 16"/>
          <p:cNvCxnSpPr/>
          <p:nvPr/>
        </p:nvCxnSpPr>
        <p:spPr>
          <a:xfrm flipH="1">
            <a:off x="2206774" y="1496317"/>
            <a:ext cx="4152226" cy="0"/>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2"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500"/>
                                        <p:tgtEl>
                                          <p:spTgt spid="17"/>
                                        </p:tgtEl>
                                      </p:cBhvr>
                                    </p:animEffect>
                                  </p:childTnLst>
                                </p:cTn>
                              </p:par>
                              <p:par>
                                <p:cTn id="11" presetID="22" presetClass="entr" presetSubtype="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childTnLst>
                          </p:cTn>
                        </p:par>
                        <p:par>
                          <p:cTn id="14" fill="hold">
                            <p:stCondLst>
                              <p:cond delay="500"/>
                            </p:stCondLst>
                            <p:childTnLst>
                              <p:par>
                                <p:cTn id="15" presetID="2" presetClass="entr" presetSubtype="2" fill="hold" nodeType="afterEffect">
                                  <p:stCondLst>
                                    <p:cond delay="3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 fill="hold"/>
                                        <p:tgtEl>
                                          <p:spTgt spid="12"/>
                                        </p:tgtEl>
                                        <p:attrNameLst>
                                          <p:attrName>ppt_x</p:attrName>
                                        </p:attrNameLst>
                                      </p:cBhvr>
                                      <p:tavLst>
                                        <p:tav tm="0">
                                          <p:val>
                                            <p:strVal val="1+#ppt_w/2"/>
                                          </p:val>
                                        </p:tav>
                                        <p:tav tm="100000">
                                          <p:val>
                                            <p:strVal val="#ppt_x"/>
                                          </p:val>
                                        </p:tav>
                                      </p:tavLst>
                                    </p:anim>
                                    <p:anim calcmode="lin" valueType="num">
                                      <p:cBhvr additive="base">
                                        <p:cTn id="18" dur="100" fill="hold"/>
                                        <p:tgtEl>
                                          <p:spTgt spid="12"/>
                                        </p:tgtEl>
                                        <p:attrNameLst>
                                          <p:attrName>ppt_y</p:attrName>
                                        </p:attrNameLst>
                                      </p:cBhvr>
                                      <p:tavLst>
                                        <p:tav tm="0">
                                          <p:val>
                                            <p:strVal val="#ppt_y"/>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fade">
                                      <p:cBhvr>
                                        <p:cTn id="31" dur="1000"/>
                                        <p:tgtEl>
                                          <p:spTgt spid="11266"/>
                                        </p:tgtEl>
                                      </p:cBhvr>
                                    </p:animEffect>
                                    <p:anim calcmode="lin" valueType="num">
                                      <p:cBhvr>
                                        <p:cTn id="32" dur="1000" fill="hold"/>
                                        <p:tgtEl>
                                          <p:spTgt spid="11266"/>
                                        </p:tgtEl>
                                        <p:attrNameLst>
                                          <p:attrName>ppt_x</p:attrName>
                                        </p:attrNameLst>
                                      </p:cBhvr>
                                      <p:tavLst>
                                        <p:tav tm="0">
                                          <p:val>
                                            <p:strVal val="#ppt_x"/>
                                          </p:val>
                                        </p:tav>
                                        <p:tav tm="100000">
                                          <p:val>
                                            <p:strVal val="#ppt_x"/>
                                          </p:val>
                                        </p:tav>
                                      </p:tavLst>
                                    </p:anim>
                                    <p:anim calcmode="lin" valueType="num">
                                      <p:cBhvr>
                                        <p:cTn id="33"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00B050"/>
                </a:solidFill>
                <a:latin typeface="微软雅黑" panose="020B0503020204020204" pitchFamily="34" charset="-122"/>
                <a:ea typeface="微软雅黑" panose="020B0503020204020204" pitchFamily="34" charset="-122"/>
              </a:rPr>
              <a:t>个人知识管理的原则</a:t>
            </a:r>
            <a:endParaRPr lang="en-US" sz="1800" kern="0" spc="200" dirty="0">
              <a:solidFill>
                <a:srgbClr val="00B050"/>
              </a:solidFill>
              <a:latin typeface="微软雅黑" panose="020B0503020204020204" pitchFamily="34" charset="-122"/>
              <a:ea typeface="微软雅黑" panose="020B0503020204020204" pitchFamily="34" charset="-122"/>
            </a:endParaRPr>
          </a:p>
        </p:txBody>
      </p:sp>
      <p:sp>
        <p:nvSpPr>
          <p:cNvPr id="21" name="矩形 4"/>
          <p:cNvSpPr>
            <a:spLocks noChangeArrowheads="1"/>
          </p:cNvSpPr>
          <p:nvPr/>
        </p:nvSpPr>
        <p:spPr bwMode="auto">
          <a:xfrm>
            <a:off x="2566814" y="1645112"/>
            <a:ext cx="4633390" cy="1323439"/>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知识的积累并不只是简单的复制与粘贴，在网络时代，这样做几乎没有任何意义。我们使劲地下载，使劲的复制粘贴，收集各种能收集到的资料</a:t>
            </a:r>
            <a:r>
              <a:rPr lang="en-US" altLang="zh-CN" sz="1600" dirty="0">
                <a:solidFill>
                  <a:srgbClr val="A6A6A6"/>
                </a:solidFill>
                <a:latin typeface="微软雅黑" panose="020B0503020204020204" pitchFamily="34" charset="-122"/>
                <a:ea typeface="微软雅黑" panose="020B0503020204020204" pitchFamily="34" charset="-122"/>
              </a:rPr>
              <a:t>——</a:t>
            </a:r>
            <a:r>
              <a:rPr lang="zh-CN" altLang="en-US" sz="1600" dirty="0">
                <a:solidFill>
                  <a:srgbClr val="A6A6A6"/>
                </a:solidFill>
                <a:latin typeface="微软雅黑" panose="020B0503020204020204" pitchFamily="34" charset="-122"/>
                <a:ea typeface="微软雅黑" panose="020B0503020204020204" pitchFamily="34" charset="-122"/>
              </a:rPr>
              <a:t>问题是，有多少被自己真正消化了呢？</a:t>
            </a:r>
            <a:endParaRPr lang="zh-CN" altLang="en-US" sz="1600" b="1" dirty="0">
              <a:solidFill>
                <a:srgbClr val="92D050"/>
              </a:solidFill>
              <a:latin typeface="微软雅黑" panose="020B0503020204020204" pitchFamily="34" charset="-122"/>
              <a:ea typeface="微软雅黑" panose="020B0503020204020204" pitchFamily="34" charset="-122"/>
            </a:endParaRPr>
          </a:p>
        </p:txBody>
      </p:sp>
      <p:cxnSp>
        <p:nvCxnSpPr>
          <p:cNvPr id="11" name="肘形连接符 10"/>
          <p:cNvCxnSpPr/>
          <p:nvPr/>
        </p:nvCxnSpPr>
        <p:spPr>
          <a:xfrm>
            <a:off x="1558702" y="5049974"/>
            <a:ext cx="4800298" cy="1509726"/>
          </a:xfrm>
          <a:prstGeom prst="bentConnector3">
            <a:avLst>
              <a:gd name="adj1" fmla="val 5932"/>
            </a:avLst>
          </a:prstGeom>
          <a:ln>
            <a:solidFill>
              <a:srgbClr val="92D050"/>
            </a:solidFill>
            <a:prstDash val="dash"/>
            <a:headEnd type="oval"/>
            <a:tailEnd type="diamond" w="lg" len="lg"/>
          </a:ln>
        </p:spPr>
        <p:style>
          <a:lnRef idx="1">
            <a:schemeClr val="accent4"/>
          </a:lnRef>
          <a:fillRef idx="0">
            <a:schemeClr val="accent4"/>
          </a:fillRef>
          <a:effectRef idx="0">
            <a:schemeClr val="accent4"/>
          </a:effectRef>
          <a:fontRef idx="minor">
            <a:schemeClr val="tx1"/>
          </a:fontRef>
        </p:style>
      </p:cxnSp>
      <p:grpSp>
        <p:nvGrpSpPr>
          <p:cNvPr id="12" name="组合 11"/>
          <p:cNvGrpSpPr/>
          <p:nvPr/>
        </p:nvGrpSpPr>
        <p:grpSpPr>
          <a:xfrm>
            <a:off x="1558702" y="5277458"/>
            <a:ext cx="5088330" cy="1569660"/>
            <a:chOff x="1558702" y="5277458"/>
            <a:chExt cx="5088330" cy="1569660"/>
          </a:xfrm>
        </p:grpSpPr>
        <p:sp>
          <p:nvSpPr>
            <p:cNvPr id="13" name="矩形 12"/>
            <p:cNvSpPr>
              <a:spLocks noChangeArrowheads="1"/>
            </p:cNvSpPr>
            <p:nvPr/>
          </p:nvSpPr>
          <p:spPr bwMode="auto">
            <a:xfrm>
              <a:off x="2542653" y="6204884"/>
              <a:ext cx="4104379" cy="369332"/>
            </a:xfrm>
            <a:prstGeom prst="rect">
              <a:avLst/>
            </a:prstGeom>
            <a:noFill/>
            <a:ln w="9525">
              <a:noFill/>
              <a:miter lim="800000"/>
            </a:ln>
          </p:spPr>
          <p:txBody>
            <a:bodyPr wrap="square">
              <a:spAutoFit/>
            </a:bodyPr>
            <a:lstStyle/>
            <a:p>
              <a:pPr defTabSz="914400">
                <a:spcBef>
                  <a:spcPts val="200"/>
                </a:spcBef>
                <a:spcAft>
                  <a:spcPts val="60"/>
                </a:spcAft>
              </a:pPr>
              <a:r>
                <a:rPr lang="zh-CN" altLang="en-US" sz="1800" kern="0" dirty="0">
                  <a:solidFill>
                    <a:srgbClr val="92D050"/>
                  </a:solidFill>
                  <a:latin typeface="微软雅黑" panose="020B0503020204020204" pitchFamily="34" charset="-122"/>
                  <a:ea typeface="微软雅黑" panose="020B0503020204020204" pitchFamily="34" charset="-122"/>
                </a:rPr>
                <a:t>理解消化原则</a:t>
              </a:r>
            </a:p>
          </p:txBody>
        </p:sp>
        <p:sp>
          <p:nvSpPr>
            <p:cNvPr id="14" name="TextBox 13"/>
            <p:cNvSpPr txBox="1"/>
            <p:nvPr/>
          </p:nvSpPr>
          <p:spPr>
            <a:xfrm>
              <a:off x="1558702" y="5277458"/>
              <a:ext cx="407810" cy="1569660"/>
            </a:xfrm>
            <a:prstGeom prst="rect">
              <a:avLst/>
            </a:prstGeom>
            <a:noFill/>
          </p:spPr>
          <p:txBody>
            <a:bodyPr wrap="square">
              <a:spAutoFit/>
            </a:bodyPr>
            <a:lstStyle/>
            <a:p>
              <a:pPr defTabSz="914400">
                <a:defRPr/>
              </a:pPr>
              <a:r>
                <a:rPr lang="en-US" altLang="zh-CN" sz="9600" b="1" i="1" kern="0" dirty="0">
                  <a:solidFill>
                    <a:srgbClr val="92D050"/>
                  </a:solidFill>
                  <a:effectLst>
                    <a:outerShdw blurRad="38100" dist="38100" dir="2700000" algn="tl">
                      <a:srgbClr val="000000">
                        <a:alpha val="43137"/>
                      </a:srgbClr>
                    </a:outerShdw>
                  </a:effectLst>
                  <a:latin typeface="Broadway" pitchFamily="82" charset="0"/>
                  <a:ea typeface="DFPYeaSong-B5" pitchFamily="18" charset="-120"/>
                </a:rPr>
                <a:t>4</a:t>
              </a:r>
              <a:endParaRPr lang="zh-CN" altLang="en-US" sz="9600" b="1" i="1" kern="0" dirty="0">
                <a:solidFill>
                  <a:srgbClr val="92D050"/>
                </a:solidFill>
                <a:effectLst>
                  <a:outerShdw blurRad="38100" dist="38100" dir="2700000" algn="tl">
                    <a:srgbClr val="000000">
                      <a:alpha val="43137"/>
                    </a:srgbClr>
                  </a:outerShdw>
                </a:effectLst>
                <a:latin typeface="Broadway" pitchFamily="82" charset="0"/>
                <a:ea typeface="DFPYeaSong-B5" pitchFamily="18" charset="-120"/>
              </a:endParaRPr>
            </a:p>
          </p:txBody>
        </p:sp>
      </p:grpSp>
      <p:sp>
        <p:nvSpPr>
          <p:cNvPr id="15" name="矩形 4"/>
          <p:cNvSpPr>
            <a:spLocks noChangeArrowheads="1"/>
          </p:cNvSpPr>
          <p:nvPr/>
        </p:nvSpPr>
        <p:spPr bwMode="auto">
          <a:xfrm>
            <a:off x="2566814" y="3301296"/>
            <a:ext cx="4633390" cy="1938992"/>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你所存储的知识起码你应该简单看过、知道是在讲什么，若要求更高一点，</a:t>
            </a:r>
            <a:r>
              <a:rPr lang="zh-CN" altLang="en-US" sz="1600" b="1" dirty="0">
                <a:solidFill>
                  <a:srgbClr val="92D050"/>
                </a:solidFill>
                <a:latin typeface="微软雅黑" panose="020B0503020204020204" pitchFamily="34" charset="-122"/>
                <a:ea typeface="微软雅黑" panose="020B0503020204020204" pitchFamily="34" charset="-122"/>
              </a:rPr>
              <a:t>要进行深入的学习、研究后再融入自己的知识系统。</a:t>
            </a:r>
            <a:r>
              <a:rPr lang="zh-CN" altLang="en-US" sz="1600" dirty="0">
                <a:solidFill>
                  <a:srgbClr val="A6A6A6"/>
                </a:solidFill>
                <a:latin typeface="微软雅黑" panose="020B0503020204020204" pitchFamily="34" charset="-122"/>
                <a:ea typeface="微软雅黑" panose="020B0503020204020204" pitchFamily="34" charset="-122"/>
              </a:rPr>
              <a:t>但在这个过程中，一定不要被原有素材的繁琐和复杂所吓倒，而要能够在自己的透彻研究之后，结合自己的观点，以简单朴素的语言进行二次描述。</a:t>
            </a:r>
            <a:endParaRPr lang="zh-CN" altLang="en-US" sz="1600" b="1" dirty="0">
              <a:solidFill>
                <a:srgbClr val="FF33CC"/>
              </a:solidFill>
              <a:latin typeface="微软雅黑" panose="020B0503020204020204" pitchFamily="34" charset="-122"/>
              <a:ea typeface="微软雅黑" panose="020B0503020204020204" pitchFamily="34" charset="-122"/>
            </a:endParaRPr>
          </a:p>
        </p:txBody>
      </p:sp>
      <p:pic>
        <p:nvPicPr>
          <p:cNvPr id="12292" name="Picture 4" descr="http://img1.gtimg.com/cq/pics/hv1/153/241/1012/658669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163" y="1773610"/>
            <a:ext cx="4286250" cy="2847976"/>
          </a:xfrm>
          <a:prstGeom prst="rect">
            <a:avLst/>
          </a:prstGeom>
          <a:blipFill>
            <a:blip r:embed="rId3"/>
            <a:stretch>
              <a:fillRect/>
            </a:stretch>
          </a:blipFill>
          <a:ln w="28575" cap="flat" cmpd="sng">
            <a:solidFill>
              <a:srgbClr val="92D050"/>
            </a:solidFill>
            <a:round/>
            <a:headEnd type="oval" w="med" len="med"/>
          </a:ln>
        </p:spPr>
      </p:pic>
      <p:sp>
        <p:nvSpPr>
          <p:cNvPr id="3" name="矩形 2"/>
          <p:cNvSpPr/>
          <p:nvPr/>
        </p:nvSpPr>
        <p:spPr>
          <a:xfrm>
            <a:off x="7391164" y="5381268"/>
            <a:ext cx="4286250" cy="784830"/>
          </a:xfrm>
          <a:prstGeom prst="rect">
            <a:avLst/>
          </a:prstGeom>
        </p:spPr>
        <p:txBody>
          <a:bodyPr wrap="square">
            <a:spAutoFit/>
          </a:bodyPr>
          <a:lstStyle/>
          <a:p>
            <a:pPr indent="457200">
              <a:lnSpc>
                <a:spcPct val="125000"/>
              </a:lnSpc>
            </a:pPr>
            <a:r>
              <a:rPr lang="zh-CN" altLang="en-US" sz="1800" b="1" dirty="0">
                <a:solidFill>
                  <a:srgbClr val="FF33CC"/>
                </a:solidFill>
                <a:latin typeface="微软雅黑" panose="020B0503020204020204" pitchFamily="34" charset="-122"/>
                <a:ea typeface="微软雅黑" panose="020B0503020204020204" pitchFamily="34" charset="-122"/>
              </a:rPr>
              <a:t>不能用简单朴素的语言所表述的知识，证明你还没有深入理解。</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 presetClass="entr" presetSubtype="2" fill="hold" nodeType="afterEffect">
                                  <p:stCondLst>
                                    <p:cond delay="3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 fill="hold"/>
                                        <p:tgtEl>
                                          <p:spTgt spid="12"/>
                                        </p:tgtEl>
                                        <p:attrNameLst>
                                          <p:attrName>ppt_x</p:attrName>
                                        </p:attrNameLst>
                                      </p:cBhvr>
                                      <p:tavLst>
                                        <p:tav tm="0">
                                          <p:val>
                                            <p:strVal val="1+#ppt_w/2"/>
                                          </p:val>
                                        </p:tav>
                                        <p:tav tm="100000">
                                          <p:val>
                                            <p:strVal val="#ppt_x"/>
                                          </p:val>
                                        </p:tav>
                                      </p:tavLst>
                                    </p:anim>
                                    <p:anim calcmode="lin" valueType="num">
                                      <p:cBhvr additive="base">
                                        <p:cTn id="12" dur="100" fill="hold"/>
                                        <p:tgtEl>
                                          <p:spTgt spid="12"/>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12292"/>
                                        </p:tgtEl>
                                        <p:attrNameLst>
                                          <p:attrName>style.visibility</p:attrName>
                                        </p:attrNameLst>
                                      </p:cBhvr>
                                      <p:to>
                                        <p:strVal val="visible"/>
                                      </p:to>
                                    </p:set>
                                    <p:animEffect transition="in" filter="fade">
                                      <p:cBhvr>
                                        <p:cTn id="25" dur="1000"/>
                                        <p:tgtEl>
                                          <p:spTgt spid="12292"/>
                                        </p:tgtEl>
                                      </p:cBhvr>
                                    </p:animEffect>
                                    <p:anim calcmode="lin" valueType="num">
                                      <p:cBhvr>
                                        <p:cTn id="26" dur="1000" fill="hold"/>
                                        <p:tgtEl>
                                          <p:spTgt spid="12292"/>
                                        </p:tgtEl>
                                        <p:attrNameLst>
                                          <p:attrName>ppt_x</p:attrName>
                                        </p:attrNameLst>
                                      </p:cBhvr>
                                      <p:tavLst>
                                        <p:tav tm="0">
                                          <p:val>
                                            <p:strVal val="#ppt_x"/>
                                          </p:val>
                                        </p:tav>
                                        <p:tav tm="100000">
                                          <p:val>
                                            <p:strVal val="#ppt_x"/>
                                          </p:val>
                                        </p:tav>
                                      </p:tavLst>
                                    </p:anim>
                                    <p:anim calcmode="lin" valueType="num">
                                      <p:cBhvr>
                                        <p:cTn id="27"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iterate type="wd">
                                    <p:tmPct val="10000"/>
                                  </p:iterate>
                                  <p:childTnLst>
                                    <p:set>
                                      <p:cBhvr>
                                        <p:cTn id="31" dur="1" fill="hold">
                                          <p:stCondLst>
                                            <p:cond delay="0"/>
                                          </p:stCondLst>
                                        </p:cTn>
                                        <p:tgtEl>
                                          <p:spTgt spid="3"/>
                                        </p:tgtEl>
                                        <p:attrNameLst>
                                          <p:attrName>style.visibility</p:attrName>
                                        </p:attrNameLst>
                                      </p:cBhvr>
                                      <p:to>
                                        <p:strVal val="visible"/>
                                      </p:to>
                                    </p:set>
                                    <p:animScale>
                                      <p:cBhvr>
                                        <p:cTn id="3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
                                        </p:tgtEl>
                                        <p:attrNameLst>
                                          <p:attrName>ppt_x</p:attrName>
                                          <p:attrName>ppt_y</p:attrName>
                                        </p:attrNameLst>
                                      </p:cBhvr>
                                    </p:animMotion>
                                    <p:animEffect transition="in" filter="fade">
                                      <p:cBhvr>
                                        <p:cTn id="3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5"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00B050"/>
                </a:solidFill>
                <a:latin typeface="微软雅黑" panose="020B0503020204020204" pitchFamily="34" charset="-122"/>
                <a:ea typeface="微软雅黑" panose="020B0503020204020204" pitchFamily="34" charset="-122"/>
              </a:rPr>
              <a:t>个人知识管理的原则</a:t>
            </a:r>
            <a:endParaRPr lang="en-US" sz="1800" kern="0" spc="200" dirty="0">
              <a:solidFill>
                <a:srgbClr val="00B050"/>
              </a:solidFill>
              <a:latin typeface="微软雅黑" panose="020B0503020204020204" pitchFamily="34" charset="-122"/>
              <a:ea typeface="微软雅黑" panose="020B0503020204020204" pitchFamily="34" charset="-122"/>
            </a:endParaRPr>
          </a:p>
        </p:txBody>
      </p:sp>
      <p:sp>
        <p:nvSpPr>
          <p:cNvPr id="21" name="矩形 4"/>
          <p:cNvSpPr>
            <a:spLocks noChangeArrowheads="1"/>
          </p:cNvSpPr>
          <p:nvPr/>
        </p:nvSpPr>
        <p:spPr bwMode="auto">
          <a:xfrm>
            <a:off x="2566814" y="2389953"/>
            <a:ext cx="4633390" cy="679801"/>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马云说，</a:t>
            </a:r>
            <a:r>
              <a:rPr lang="zh-CN" altLang="en-US" sz="1600" b="1" dirty="0">
                <a:solidFill>
                  <a:srgbClr val="92D050"/>
                </a:solidFill>
                <a:latin typeface="微软雅黑" panose="020B0503020204020204" pitchFamily="34" charset="-122"/>
                <a:ea typeface="微软雅黑" panose="020B0503020204020204" pitchFamily="34" charset="-122"/>
              </a:rPr>
              <a:t>今天非常残酷，明天更残酷，后天很美好，但是绝大部分人死在明天晚上。</a:t>
            </a:r>
          </a:p>
        </p:txBody>
      </p:sp>
      <p:cxnSp>
        <p:nvCxnSpPr>
          <p:cNvPr id="11" name="肘形连接符 10"/>
          <p:cNvCxnSpPr/>
          <p:nvPr/>
        </p:nvCxnSpPr>
        <p:spPr>
          <a:xfrm>
            <a:off x="1558702" y="5049974"/>
            <a:ext cx="4800298" cy="1509726"/>
          </a:xfrm>
          <a:prstGeom prst="bentConnector3">
            <a:avLst>
              <a:gd name="adj1" fmla="val 5932"/>
            </a:avLst>
          </a:prstGeom>
          <a:ln>
            <a:solidFill>
              <a:srgbClr val="92D050"/>
            </a:solidFill>
            <a:prstDash val="dash"/>
            <a:headEnd type="oval"/>
            <a:tailEnd type="diamond" w="lg" len="lg"/>
          </a:ln>
        </p:spPr>
        <p:style>
          <a:lnRef idx="1">
            <a:schemeClr val="accent4"/>
          </a:lnRef>
          <a:fillRef idx="0">
            <a:schemeClr val="accent4"/>
          </a:fillRef>
          <a:effectRef idx="0">
            <a:schemeClr val="accent4"/>
          </a:effectRef>
          <a:fontRef idx="minor">
            <a:schemeClr val="tx1"/>
          </a:fontRef>
        </p:style>
      </p:cxnSp>
      <p:grpSp>
        <p:nvGrpSpPr>
          <p:cNvPr id="12" name="组合 11"/>
          <p:cNvGrpSpPr/>
          <p:nvPr/>
        </p:nvGrpSpPr>
        <p:grpSpPr>
          <a:xfrm>
            <a:off x="1558702" y="5277458"/>
            <a:ext cx="5088330" cy="1569660"/>
            <a:chOff x="1558702" y="5277458"/>
            <a:chExt cx="5088330" cy="1569660"/>
          </a:xfrm>
        </p:grpSpPr>
        <p:sp>
          <p:nvSpPr>
            <p:cNvPr id="13" name="矩形 12"/>
            <p:cNvSpPr>
              <a:spLocks noChangeArrowheads="1"/>
            </p:cNvSpPr>
            <p:nvPr/>
          </p:nvSpPr>
          <p:spPr bwMode="auto">
            <a:xfrm>
              <a:off x="2542653" y="6204884"/>
              <a:ext cx="4104379" cy="369332"/>
            </a:xfrm>
            <a:prstGeom prst="rect">
              <a:avLst/>
            </a:prstGeom>
            <a:noFill/>
            <a:ln w="9525">
              <a:noFill/>
              <a:miter lim="800000"/>
            </a:ln>
          </p:spPr>
          <p:txBody>
            <a:bodyPr wrap="square">
              <a:spAutoFit/>
            </a:bodyPr>
            <a:lstStyle/>
            <a:p>
              <a:pPr defTabSz="914400">
                <a:spcBef>
                  <a:spcPts val="200"/>
                </a:spcBef>
                <a:spcAft>
                  <a:spcPts val="60"/>
                </a:spcAft>
              </a:pPr>
              <a:r>
                <a:rPr lang="zh-CN" altLang="en-US" sz="1800" kern="0" dirty="0">
                  <a:solidFill>
                    <a:srgbClr val="92D050"/>
                  </a:solidFill>
                  <a:latin typeface="微软雅黑" panose="020B0503020204020204" pitchFamily="34" charset="-122"/>
                  <a:ea typeface="微软雅黑" panose="020B0503020204020204" pitchFamily="34" charset="-122"/>
                </a:rPr>
                <a:t>反复坚持原则</a:t>
              </a:r>
            </a:p>
          </p:txBody>
        </p:sp>
        <p:sp>
          <p:nvSpPr>
            <p:cNvPr id="14" name="TextBox 13"/>
            <p:cNvSpPr txBox="1"/>
            <p:nvPr/>
          </p:nvSpPr>
          <p:spPr>
            <a:xfrm>
              <a:off x="1558702" y="5277458"/>
              <a:ext cx="407810" cy="1569660"/>
            </a:xfrm>
            <a:prstGeom prst="rect">
              <a:avLst/>
            </a:prstGeom>
            <a:noFill/>
          </p:spPr>
          <p:txBody>
            <a:bodyPr wrap="square">
              <a:spAutoFit/>
            </a:bodyPr>
            <a:lstStyle/>
            <a:p>
              <a:pPr defTabSz="914400">
                <a:defRPr/>
              </a:pPr>
              <a:r>
                <a:rPr lang="en-US" altLang="zh-CN" sz="9600" b="1" i="1" kern="0" dirty="0">
                  <a:solidFill>
                    <a:srgbClr val="92D050"/>
                  </a:solidFill>
                  <a:effectLst>
                    <a:outerShdw blurRad="38100" dist="38100" dir="2700000" algn="tl">
                      <a:srgbClr val="000000">
                        <a:alpha val="43137"/>
                      </a:srgbClr>
                    </a:outerShdw>
                  </a:effectLst>
                  <a:latin typeface="Broadway" pitchFamily="82" charset="0"/>
                  <a:ea typeface="DFPYeaSong-B5" pitchFamily="18" charset="-120"/>
                </a:rPr>
                <a:t>5</a:t>
              </a:r>
              <a:endParaRPr lang="zh-CN" altLang="en-US" sz="9600" b="1" i="1" kern="0" dirty="0">
                <a:solidFill>
                  <a:srgbClr val="92D050"/>
                </a:solidFill>
                <a:effectLst>
                  <a:outerShdw blurRad="38100" dist="38100" dir="2700000" algn="tl">
                    <a:srgbClr val="000000">
                      <a:alpha val="43137"/>
                    </a:srgbClr>
                  </a:outerShdw>
                </a:effectLst>
                <a:latin typeface="Broadway" pitchFamily="82" charset="0"/>
                <a:ea typeface="DFPYeaSong-B5" pitchFamily="18" charset="-120"/>
              </a:endParaRPr>
            </a:p>
          </p:txBody>
        </p:sp>
      </p:grpSp>
      <p:sp>
        <p:nvSpPr>
          <p:cNvPr id="15" name="矩形 4"/>
          <p:cNvSpPr>
            <a:spLocks noChangeArrowheads="1"/>
          </p:cNvSpPr>
          <p:nvPr/>
        </p:nvSpPr>
        <p:spPr bwMode="auto">
          <a:xfrm>
            <a:off x="2566814" y="3507026"/>
            <a:ext cx="4633390" cy="1938992"/>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知识管理的过程是反复“迭代”的过程，是一个</a:t>
            </a:r>
            <a:r>
              <a:rPr lang="zh-CN" altLang="en-US" sz="1600" b="1" dirty="0">
                <a:solidFill>
                  <a:srgbClr val="92D050"/>
                </a:solidFill>
                <a:latin typeface="微软雅黑" panose="020B0503020204020204" pitchFamily="34" charset="-122"/>
                <a:ea typeface="微软雅黑" panose="020B0503020204020204" pitchFamily="34" charset="-122"/>
              </a:rPr>
              <a:t>由“渐修”带来“顿悟”的过程，是一个“量变”引起“质变”的过程。</a:t>
            </a:r>
            <a:r>
              <a:rPr lang="zh-CN" altLang="en-US" sz="1600" dirty="0">
                <a:solidFill>
                  <a:srgbClr val="A6A6A6"/>
                </a:solidFill>
                <a:latin typeface="微软雅黑" panose="020B0503020204020204" pitchFamily="34" charset="-122"/>
                <a:ea typeface="微软雅黑" panose="020B0503020204020204" pitchFamily="34" charset="-122"/>
              </a:rPr>
              <a:t>因此，没有持续不变的“渐修”和“量变”，就没有豁然开朗的“顿悟”和“质变”，而“顿悟”和“质变”也仅仅只是开始，知识管理贯穿人生全程。</a:t>
            </a:r>
            <a:endParaRPr lang="zh-CN" altLang="en-US" sz="1600" b="1" dirty="0">
              <a:solidFill>
                <a:srgbClr val="FF33CC"/>
              </a:solidFill>
              <a:latin typeface="微软雅黑" panose="020B0503020204020204" pitchFamily="34" charset="-122"/>
              <a:ea typeface="微软雅黑" panose="020B0503020204020204" pitchFamily="34" charset="-122"/>
            </a:endParaRPr>
          </a:p>
        </p:txBody>
      </p:sp>
      <p:pic>
        <p:nvPicPr>
          <p:cNvPr id="18434" name="Picture 2" descr="http://www.instablogsimages.com/images/2010/09/20/change_16_K9for_2297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7660422" y="1437513"/>
            <a:ext cx="4067504" cy="5029201"/>
          </a:xfrm>
          <a:prstGeom prst="rect">
            <a:avLst/>
          </a:prstGeom>
          <a:blipFill>
            <a:blip r:embed="rId3"/>
            <a:stretch>
              <a:fillRect/>
            </a:stretch>
          </a:blipFill>
          <a:ln w="28575" cap="flat" cmpd="sng">
            <a:solidFill>
              <a:srgbClr val="92D050"/>
            </a:solidFill>
            <a:round/>
            <a:headEnd type="oval" w="med" len="med"/>
          </a:ln>
        </p:spPr>
      </p:pic>
      <p:cxnSp>
        <p:nvCxnSpPr>
          <p:cNvPr id="16" name="直接连接符 15"/>
          <p:cNvCxnSpPr/>
          <p:nvPr/>
        </p:nvCxnSpPr>
        <p:spPr>
          <a:xfrm flipV="1">
            <a:off x="2638822" y="1640602"/>
            <a:ext cx="0" cy="493048"/>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17" name="直接连接符 16"/>
          <p:cNvCxnSpPr/>
          <p:nvPr/>
        </p:nvCxnSpPr>
        <p:spPr>
          <a:xfrm flipH="1">
            <a:off x="2638822" y="1496317"/>
            <a:ext cx="4896544" cy="0"/>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 presetClass="entr" presetSubtype="2" fill="hold" nodeType="afterEffect">
                                  <p:stCondLst>
                                    <p:cond delay="3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 fill="hold"/>
                                        <p:tgtEl>
                                          <p:spTgt spid="12"/>
                                        </p:tgtEl>
                                        <p:attrNameLst>
                                          <p:attrName>ppt_x</p:attrName>
                                        </p:attrNameLst>
                                      </p:cBhvr>
                                      <p:tavLst>
                                        <p:tav tm="0">
                                          <p:val>
                                            <p:strVal val="1+#ppt_w/2"/>
                                          </p:val>
                                        </p:tav>
                                        <p:tav tm="100000">
                                          <p:val>
                                            <p:strVal val="#ppt_x"/>
                                          </p:val>
                                        </p:tav>
                                      </p:tavLst>
                                    </p:anim>
                                    <p:anim calcmode="lin" valueType="num">
                                      <p:cBhvr additive="base">
                                        <p:cTn id="12" dur="1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par>
                                <p:cTn id="16" presetID="22" presetClass="entr" presetSubtype="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8434"/>
                                        </p:tgtEl>
                                        <p:attrNameLst>
                                          <p:attrName>style.visibility</p:attrName>
                                        </p:attrNameLst>
                                      </p:cBhvr>
                                      <p:to>
                                        <p:strVal val="visible"/>
                                      </p:to>
                                    </p:set>
                                    <p:animEffect transition="in" filter="fade">
                                      <p:cBhvr>
                                        <p:cTn id="31" dur="1000"/>
                                        <p:tgtEl>
                                          <p:spTgt spid="18434"/>
                                        </p:tgtEl>
                                      </p:cBhvr>
                                    </p:animEffect>
                                    <p:anim calcmode="lin" valueType="num">
                                      <p:cBhvr>
                                        <p:cTn id="32" dur="1000" fill="hold"/>
                                        <p:tgtEl>
                                          <p:spTgt spid="18434"/>
                                        </p:tgtEl>
                                        <p:attrNameLst>
                                          <p:attrName>ppt_x</p:attrName>
                                        </p:attrNameLst>
                                      </p:cBhvr>
                                      <p:tavLst>
                                        <p:tav tm="0">
                                          <p:val>
                                            <p:strVal val="#ppt_x"/>
                                          </p:val>
                                        </p:tav>
                                        <p:tav tm="100000">
                                          <p:val>
                                            <p:strVal val="#ppt_x"/>
                                          </p:val>
                                        </p:tav>
                                      </p:tavLst>
                                    </p:anim>
                                    <p:anim calcmode="lin" valueType="num">
                                      <p:cBhvr>
                                        <p:cTn id="33"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5302" y="1413570"/>
            <a:ext cx="11986000" cy="4320480"/>
            <a:chOff x="95302" y="1413570"/>
            <a:chExt cx="11986000" cy="4320480"/>
          </a:xfrm>
        </p:grpSpPr>
        <p:sp>
          <p:nvSpPr>
            <p:cNvPr id="14" name="圆角矩形 13"/>
            <p:cNvSpPr/>
            <p:nvPr/>
          </p:nvSpPr>
          <p:spPr bwMode="auto">
            <a:xfrm>
              <a:off x="8290800" y="1413570"/>
              <a:ext cx="2772000" cy="4320480"/>
            </a:xfrm>
            <a:prstGeom prst="roundRect">
              <a:avLst>
                <a:gd name="adj" fmla="val 2998"/>
              </a:avLst>
            </a:prstGeom>
            <a:ln>
              <a:noFill/>
              <a:headEnd type="oval" w="med" len="med"/>
            </a:ln>
          </p:spPr>
          <p:style>
            <a:lnRef idx="1">
              <a:schemeClr val="dk1"/>
            </a:lnRef>
            <a:fillRef idx="2">
              <a:schemeClr val="dk1"/>
            </a:fillRef>
            <a:effectRef idx="1">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圆角矩形 12"/>
            <p:cNvSpPr/>
            <p:nvPr/>
          </p:nvSpPr>
          <p:spPr bwMode="auto">
            <a:xfrm>
              <a:off x="4708800" y="1413570"/>
              <a:ext cx="2772000" cy="4320480"/>
            </a:xfrm>
            <a:prstGeom prst="roundRect">
              <a:avLst>
                <a:gd name="adj" fmla="val 2998"/>
              </a:avLst>
            </a:prstGeom>
            <a:ln>
              <a:noFill/>
              <a:headEnd type="oval" w="med" len="med"/>
            </a:ln>
          </p:spPr>
          <p:style>
            <a:lnRef idx="1">
              <a:schemeClr val="dk1"/>
            </a:lnRef>
            <a:fillRef idx="2">
              <a:schemeClr val="dk1"/>
            </a:fillRef>
            <a:effectRef idx="1">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圆角矩形 9"/>
            <p:cNvSpPr/>
            <p:nvPr/>
          </p:nvSpPr>
          <p:spPr bwMode="auto">
            <a:xfrm>
              <a:off x="1126800" y="1413570"/>
              <a:ext cx="2772000" cy="4320480"/>
            </a:xfrm>
            <a:prstGeom prst="roundRect">
              <a:avLst>
                <a:gd name="adj" fmla="val 2998"/>
              </a:avLst>
            </a:prstGeom>
            <a:ln>
              <a:noFill/>
              <a:headEnd type="oval" w="med" len="med"/>
            </a:ln>
          </p:spPr>
          <p:style>
            <a:lnRef idx="1">
              <a:schemeClr val="dk1"/>
            </a:lnRef>
            <a:fillRef idx="2">
              <a:schemeClr val="dk1"/>
            </a:fillRef>
            <a:effectRef idx="1">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Freeform 7"/>
            <p:cNvSpPr/>
            <p:nvPr/>
          </p:nvSpPr>
          <p:spPr bwMode="auto">
            <a:xfrm>
              <a:off x="4708654" y="5013970"/>
              <a:ext cx="2772000" cy="468000"/>
            </a:xfrm>
            <a:prstGeom prst="rect">
              <a:avLst/>
            </a:prstGeom>
            <a:gradFill>
              <a:gsLst>
                <a:gs pos="100000">
                  <a:sysClr val="window" lastClr="FFFFFF">
                    <a:lumMod val="85000"/>
                  </a:sysClr>
                </a:gs>
                <a:gs pos="0">
                  <a:sysClr val="window" lastClr="FFFFFF">
                    <a:lumMod val="50000"/>
                  </a:sysClr>
                </a:gs>
              </a:gsLst>
              <a:lin ang="16200000" scaled="0"/>
            </a:gradFill>
            <a:ln w="9525" cap="rnd">
              <a:noFill/>
              <a:prstDash val="solid"/>
              <a:round/>
            </a:ln>
            <a:effectLst/>
          </p:spPr>
          <p:txBody>
            <a:bodyPr vert="horz" anchor="ctr"/>
            <a:lstStyle/>
            <a:p>
              <a:pPr algn="ctr" defTabSz="914400"/>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lang="zh-CN" altLang="en-US" sz="2000" kern="0" dirty="0">
                  <a:solidFill>
                    <a:sysClr val="window" lastClr="FFFFFF"/>
                  </a:solidFill>
                  <a:latin typeface="微软雅黑" panose="020B0503020204020204" pitchFamily="34" charset="-122"/>
                  <a:ea typeface="微软雅黑" panose="020B0503020204020204" pitchFamily="34" charset="-122"/>
                </a:rPr>
                <a:t>概述</a:t>
              </a:r>
            </a:p>
          </p:txBody>
        </p:sp>
        <p:sp>
          <p:nvSpPr>
            <p:cNvPr id="16" name="Freeform 7"/>
            <p:cNvSpPr/>
            <p:nvPr/>
          </p:nvSpPr>
          <p:spPr bwMode="auto">
            <a:xfrm>
              <a:off x="1126654" y="5013970"/>
              <a:ext cx="2772000" cy="468000"/>
            </a:xfrm>
            <a:prstGeom prst="rect">
              <a:avLst/>
            </a:prstGeom>
            <a:gradFill>
              <a:gsLst>
                <a:gs pos="33000">
                  <a:srgbClr val="A379BB">
                    <a:lumMod val="60000"/>
                    <a:lumOff val="40000"/>
                  </a:srgbClr>
                </a:gs>
                <a:gs pos="100000">
                  <a:srgbClr val="A379BB"/>
                </a:gs>
              </a:gsLst>
              <a:lin ang="5400000" scaled="0"/>
            </a:gradFill>
            <a:ln w="3175" cap="flat" cmpd="sng" algn="ctr">
              <a:noFill/>
              <a:prstDash val="solid"/>
            </a:ln>
            <a:effectLst/>
          </p:spPr>
          <p:txBody>
            <a:bodyPr anchor="ctr"/>
            <a:lstStyle/>
            <a:p>
              <a:pPr algn="ctr"/>
              <a:r>
                <a:rPr lang="zh-CN" altLang="en-US" sz="2000" kern="0" dirty="0">
                  <a:solidFill>
                    <a:sysClr val="window" lastClr="FFFFFF"/>
                  </a:solidFill>
                  <a:latin typeface="Impact" panose="020B0806030902050204" pitchFamily="34" charset="0"/>
                  <a:ea typeface="微软雅黑" panose="020B0503020204020204" pitchFamily="34" charset="-122"/>
                </a:rPr>
                <a:t>知识概述</a:t>
              </a:r>
            </a:p>
          </p:txBody>
        </p:sp>
        <p:sp>
          <p:nvSpPr>
            <p:cNvPr id="17" name="Freeform 7"/>
            <p:cNvSpPr/>
            <p:nvPr/>
          </p:nvSpPr>
          <p:spPr bwMode="auto">
            <a:xfrm>
              <a:off x="8290654" y="5013971"/>
              <a:ext cx="2772000" cy="468000"/>
            </a:xfrm>
            <a:prstGeom prst="rect">
              <a:avLst/>
            </a:prstGeom>
            <a:gradFill>
              <a:gsLst>
                <a:gs pos="100000">
                  <a:sysClr val="window" lastClr="FFFFFF">
                    <a:lumMod val="85000"/>
                  </a:sysClr>
                </a:gs>
                <a:gs pos="0">
                  <a:sysClr val="window" lastClr="FFFFFF">
                    <a:lumMod val="50000"/>
                  </a:sysClr>
                </a:gs>
              </a:gsLst>
              <a:lin ang="16200000" scaled="0"/>
            </a:gradFill>
            <a:ln w="9525" cap="rnd">
              <a:noFill/>
              <a:prstDash val="solid"/>
              <a:round/>
            </a:ln>
            <a:effectLst/>
          </p:spPr>
          <p:txBody>
            <a:bodyPr vert="horz" anchor="ctr"/>
            <a:lstStyle/>
            <a:p>
              <a:pPr algn="ctr" defTabSz="914400"/>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lang="zh-CN" altLang="en-US" sz="2000" kern="0" dirty="0">
                  <a:solidFill>
                    <a:sysClr val="window" lastClr="FFFFFF"/>
                  </a:solidFill>
                  <a:latin typeface="微软雅黑" panose="020B0503020204020204" pitchFamily="34" charset="-122"/>
                  <a:ea typeface="微软雅黑" panose="020B0503020204020204" pitchFamily="34" charset="-122"/>
                </a:rPr>
                <a:t>过程</a:t>
              </a:r>
            </a:p>
          </p:txBody>
        </p:sp>
        <p:pic>
          <p:nvPicPr>
            <p:cNvPr id="1031" name="Picture 7" descr="C:\Documents and Settings\tdz\桌面\10012-120405002K8201.jpg"/>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584786" y="2033181"/>
              <a:ext cx="2184028" cy="28392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Documents and Settings\tdz\桌面\xpic5234.jpg"/>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33305"/>
            <a:stretch>
              <a:fillRect/>
            </a:stretch>
          </p:blipFill>
          <p:spPr bwMode="auto">
            <a:xfrm>
              <a:off x="5002786" y="2030729"/>
              <a:ext cx="2184028" cy="284168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Documents and Settings\tdz\桌面\different-people-180.jpg"/>
            <p:cNvPicPr>
              <a:picLocks noChangeAspect="1" noChangeArrowheads="1"/>
            </p:cNvPicPr>
            <p:nvPr/>
          </p:nvPicPr>
          <p:blipFill rotWithShape="1">
            <a:blip r:embed="rId7">
              <a:extLst>
                <a:ext uri="{28A0092B-C50C-407E-A947-70E740481C1C}">
                  <a14:useLocalDpi xmlns:a14="http://schemas.microsoft.com/office/drawing/2010/main" val="0"/>
                </a:ext>
              </a:extLst>
            </a:blip>
            <a:srcRect b="13132"/>
            <a:stretch>
              <a:fillRect/>
            </a:stretch>
          </p:blipFill>
          <p:spPr bwMode="auto">
            <a:xfrm>
              <a:off x="1420640" y="2030730"/>
              <a:ext cx="2184028" cy="284168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95302" y="1533432"/>
              <a:ext cx="11986000" cy="372468"/>
              <a:chOff x="95302" y="1533432"/>
              <a:chExt cx="11986000" cy="372468"/>
            </a:xfrm>
          </p:grpSpPr>
          <p:pic>
            <p:nvPicPr>
              <p:cNvPr id="1026" name="Picture 2" descr="C:\Documents and Settings\tdz\桌面\未标题-2 拷贝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81302" y="1533600"/>
                <a:ext cx="1600000" cy="3714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tdz\桌面\未标题-3 拷贝.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1058" y="1533600"/>
                <a:ext cx="1771429" cy="3714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Documents and Settings\tdz\桌面\未标题-3 拷贝.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5744" y="1534471"/>
                <a:ext cx="1771429" cy="3714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tdz\桌面\未标题-2 拷贝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02" y="1533432"/>
                <a:ext cx="1600000" cy="37142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 name="组合 3"/>
          <p:cNvGrpSpPr/>
          <p:nvPr/>
        </p:nvGrpSpPr>
        <p:grpSpPr>
          <a:xfrm>
            <a:off x="85870" y="441513"/>
            <a:ext cx="11986000" cy="468001"/>
            <a:chOff x="85870" y="441513"/>
            <a:chExt cx="11986000" cy="468001"/>
          </a:xfrm>
        </p:grpSpPr>
        <p:sp>
          <p:nvSpPr>
            <p:cNvPr id="5" name="Freeform 7"/>
            <p:cNvSpPr/>
            <p:nvPr/>
          </p:nvSpPr>
          <p:spPr bwMode="auto">
            <a:xfrm>
              <a:off x="4708800" y="441513"/>
              <a:ext cx="2772000" cy="468000"/>
            </a:xfrm>
            <a:prstGeom prst="roundRect">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ln>
            <a:effectLst>
              <a:outerShdw blurRad="50800" dist="38100" dir="2700000" algn="tl" rotWithShape="0">
                <a:prstClr val="black">
                  <a:alpha val="40000"/>
                </a:prstClr>
              </a:outerShdw>
            </a:effectLst>
          </p:spPr>
          <p:txBody>
            <a:bodyPr vert="horz" anchor="ctr"/>
            <a:lstStyle/>
            <a:p>
              <a:pPr algn="ctr" defTabSz="914400"/>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lang="zh-CN" altLang="en-US" sz="2000" kern="0" dirty="0">
                  <a:solidFill>
                    <a:sysClr val="window" lastClr="FFFFFF"/>
                  </a:solidFill>
                  <a:latin typeface="微软雅黑" panose="020B0503020204020204" pitchFamily="34" charset="-122"/>
                  <a:ea typeface="微软雅黑" panose="020B0503020204020204" pitchFamily="34" charset="-122"/>
                </a:rPr>
                <a:t>概述</a:t>
              </a:r>
            </a:p>
          </p:txBody>
        </p:sp>
        <p:sp>
          <p:nvSpPr>
            <p:cNvPr id="8" name="Freeform 7"/>
            <p:cNvSpPr/>
            <p:nvPr/>
          </p:nvSpPr>
          <p:spPr bwMode="auto">
            <a:xfrm>
              <a:off x="1126800" y="441513"/>
              <a:ext cx="2772000" cy="468000"/>
            </a:xfrm>
            <a:prstGeom prst="roundRect">
              <a:avLst/>
            </a:prstGeom>
            <a:gradFill>
              <a:gsLst>
                <a:gs pos="33000">
                  <a:srgbClr val="A379BB">
                    <a:lumMod val="60000"/>
                    <a:lumOff val="40000"/>
                  </a:srgbClr>
                </a:gs>
                <a:gs pos="100000">
                  <a:srgbClr val="A379BB"/>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a:r>
                <a:rPr lang="zh-CN" altLang="en-US" sz="2000" kern="0" dirty="0">
                  <a:solidFill>
                    <a:sysClr val="window" lastClr="FFFFFF"/>
                  </a:solidFill>
                  <a:latin typeface="Impact" panose="020B0806030902050204" pitchFamily="34" charset="0"/>
                  <a:ea typeface="微软雅黑" panose="020B0503020204020204" pitchFamily="34" charset="-122"/>
                </a:rPr>
                <a:t>知识概述</a:t>
              </a:r>
            </a:p>
          </p:txBody>
        </p:sp>
        <p:sp>
          <p:nvSpPr>
            <p:cNvPr id="9" name="Freeform 7"/>
            <p:cNvSpPr/>
            <p:nvPr/>
          </p:nvSpPr>
          <p:spPr bwMode="auto">
            <a:xfrm>
              <a:off x="8290800" y="441514"/>
              <a:ext cx="2772000" cy="468000"/>
            </a:xfrm>
            <a:prstGeom prst="roundRect">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ln>
            <a:effectLst>
              <a:outerShdw blurRad="50800" dist="38100" dir="2700000" algn="tl" rotWithShape="0">
                <a:prstClr val="black">
                  <a:alpha val="40000"/>
                </a:prstClr>
              </a:outerShdw>
            </a:effectLst>
          </p:spPr>
          <p:txBody>
            <a:bodyPr vert="horz" anchor="ctr"/>
            <a:lstStyle/>
            <a:p>
              <a:pPr algn="ctr" defTabSz="914400"/>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lang="zh-CN" altLang="en-US" sz="2000" kern="0" dirty="0">
                  <a:solidFill>
                    <a:sysClr val="window" lastClr="FFFFFF"/>
                  </a:solidFill>
                  <a:latin typeface="微软雅黑" panose="020B0503020204020204" pitchFamily="34" charset="-122"/>
                  <a:ea typeface="微软雅黑" panose="020B0503020204020204" pitchFamily="34" charset="-122"/>
                </a:rPr>
                <a:t>过程</a:t>
              </a:r>
            </a:p>
          </p:txBody>
        </p:sp>
        <p:grpSp>
          <p:nvGrpSpPr>
            <p:cNvPr id="23" name="组合 22"/>
            <p:cNvGrpSpPr/>
            <p:nvPr/>
          </p:nvGrpSpPr>
          <p:grpSpPr>
            <a:xfrm>
              <a:off x="85870" y="499866"/>
              <a:ext cx="11986000" cy="372468"/>
              <a:chOff x="95302" y="1533432"/>
              <a:chExt cx="11986000" cy="372468"/>
            </a:xfrm>
          </p:grpSpPr>
          <p:pic>
            <p:nvPicPr>
              <p:cNvPr id="24" name="Picture 2" descr="C:\Documents and Settings\tdz\桌面\未标题-2 拷贝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81302" y="1533600"/>
                <a:ext cx="1600000" cy="3714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Documents and Settings\tdz\桌面\未标题-3 拷贝.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1058" y="1533600"/>
                <a:ext cx="1771429" cy="37142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Documents and Settings\tdz\桌面\未标题-3 拷贝.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5744" y="1534471"/>
                <a:ext cx="1771429" cy="37142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Documents and Settings\tdz\桌面\未标题-2 拷贝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02" y="1533432"/>
                <a:ext cx="1600000" cy="37142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8" name="斜纹 27"/>
          <p:cNvSpPr/>
          <p:nvPr/>
        </p:nvSpPr>
        <p:spPr>
          <a:xfrm rot="10800000">
            <a:off x="11207774" y="5833440"/>
            <a:ext cx="1008063" cy="1008063"/>
          </a:xfrm>
          <a:prstGeom prst="diagStripe">
            <a:avLst/>
          </a:prstGeom>
        </p:spPr>
        <p:style>
          <a:lnRef idx="1">
            <a:schemeClr val="accent4"/>
          </a:lnRef>
          <a:fillRef idx="3">
            <a:schemeClr val="accent4"/>
          </a:fillRef>
          <a:effectRef idx="2">
            <a:schemeClr val="accent4"/>
          </a:effectRef>
          <a:fontRef idx="minor">
            <a:schemeClr val="lt1"/>
          </a:fontRef>
        </p:style>
        <p:txBody>
          <a:bodyPr anchor="ctr"/>
          <a:lstStyle/>
          <a:p>
            <a:pPr algn="ctr" defTabSz="914400">
              <a:defRPr/>
            </a:pPr>
            <a:endParaRPr lang="zh-CN" altLang="en-US" sz="1800" kern="0" dirty="0">
              <a:solidFill>
                <a:sysClr val="windowText" lastClr="000000"/>
              </a:solidFill>
              <a:ea typeface="微软雅黑" panose="020B0503020204020204" pitchFamily="34" charset="-122"/>
            </a:endParaRPr>
          </a:p>
        </p:txBody>
      </p:sp>
      <p:sp>
        <p:nvSpPr>
          <p:cNvPr id="29" name="TextBox 28"/>
          <p:cNvSpPr txBox="1"/>
          <p:nvPr/>
        </p:nvSpPr>
        <p:spPr>
          <a:xfrm rot="18928564">
            <a:off x="11457618" y="6315654"/>
            <a:ext cx="800219" cy="338554"/>
          </a:xfrm>
          <a:prstGeom prst="rect">
            <a:avLst/>
          </a:prstGeom>
          <a:noFill/>
        </p:spPr>
        <p:txBody>
          <a:bodyPr wrap="none" rtlCol="0">
            <a:spAutoFit/>
          </a:bodyPr>
          <a:lstStyle/>
          <a:p>
            <a:r>
              <a:rPr lang="zh-CN" altLang="en-US" sz="1600" dirty="0">
                <a:solidFill>
                  <a:prstClr val="white"/>
                </a:solidFill>
                <a:latin typeface="微软雅黑" panose="020B0503020204020204" pitchFamily="34" charset="-122"/>
                <a:ea typeface="微软雅黑" panose="020B0503020204020204" pitchFamily="34" charset="-122"/>
              </a:rPr>
              <a:t>过渡页</a:t>
            </a: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97631E-6 -4.81481E-6 L 0.00065 -0.35694 " pathEditMode="relative" rAng="0" ptsTypes="AA">
                                      <p:cBhvr>
                                        <p:cTn id="6" dur="500" fill="hold"/>
                                        <p:tgtEl>
                                          <p:spTgt spid="3"/>
                                        </p:tgtEl>
                                        <p:attrNameLst>
                                          <p:attrName>ppt_x</p:attrName>
                                          <p:attrName>ppt_y</p:attrName>
                                        </p:attrNameLst>
                                      </p:cBhvr>
                                      <p:rCtr x="26" y="-17847"/>
                                    </p:animMotion>
                                  </p:childTnLst>
                                </p:cTn>
                              </p:par>
                              <p:par>
                                <p:cTn id="7" presetID="53" presetClass="exit" presetSubtype="16" fill="hold" nodeType="withEffect">
                                  <p:stCondLst>
                                    <p:cond delay="0"/>
                                  </p:stCondLst>
                                  <p:childTnLst>
                                    <p:anim calcmode="lin" valueType="num">
                                      <p:cBhvr>
                                        <p:cTn id="8" dur="500"/>
                                        <p:tgtEl>
                                          <p:spTgt spid="3"/>
                                        </p:tgtEl>
                                        <p:attrNameLst>
                                          <p:attrName>ppt_w</p:attrName>
                                        </p:attrNameLst>
                                      </p:cBhvr>
                                      <p:tavLst>
                                        <p:tav tm="0">
                                          <p:val>
                                            <p:strVal val="ppt_w"/>
                                          </p:val>
                                        </p:tav>
                                        <p:tav tm="100000">
                                          <p:val>
                                            <p:fltVal val="0"/>
                                          </p:val>
                                        </p:tav>
                                      </p:tavLst>
                                    </p:anim>
                                    <p:anim calcmode="lin" valueType="num">
                                      <p:cBhvr>
                                        <p:cTn id="9" dur="500"/>
                                        <p:tgtEl>
                                          <p:spTgt spid="3"/>
                                        </p:tgtEl>
                                        <p:attrNameLst>
                                          <p:attrName>ppt_h</p:attrName>
                                        </p:attrNameLst>
                                      </p:cBhvr>
                                      <p:tavLst>
                                        <p:tav tm="0">
                                          <p:val>
                                            <p:strVal val="ppt_h"/>
                                          </p:val>
                                        </p:tav>
                                        <p:tav tm="100000">
                                          <p:val>
                                            <p:fltVal val="0"/>
                                          </p:val>
                                        </p:tav>
                                      </p:tavLst>
                                    </p:anim>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53" presetClass="entr" presetSubtype="16" fill="hold" nodeType="withEffect">
                                  <p:stCondLst>
                                    <p:cond delay="3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00B050"/>
                </a:solidFill>
                <a:latin typeface="微软雅黑" panose="020B0503020204020204" pitchFamily="34" charset="-122"/>
                <a:ea typeface="微软雅黑" panose="020B0503020204020204" pitchFamily="34" charset="-122"/>
              </a:rPr>
              <a:t>个人知识管理的原则</a:t>
            </a:r>
            <a:endParaRPr lang="en-US" sz="1800" kern="0" spc="200" dirty="0">
              <a:solidFill>
                <a:srgbClr val="00B050"/>
              </a:solidFill>
              <a:latin typeface="微软雅黑" panose="020B0503020204020204" pitchFamily="34" charset="-122"/>
              <a:ea typeface="微软雅黑" panose="020B0503020204020204" pitchFamily="34" charset="-122"/>
            </a:endParaRPr>
          </a:p>
        </p:txBody>
      </p:sp>
      <p:sp>
        <p:nvSpPr>
          <p:cNvPr id="21" name="矩形 4"/>
          <p:cNvSpPr>
            <a:spLocks noChangeArrowheads="1"/>
          </p:cNvSpPr>
          <p:nvPr/>
        </p:nvSpPr>
        <p:spPr bwMode="auto">
          <a:xfrm>
            <a:off x="2566814" y="2205658"/>
            <a:ext cx="4633390" cy="1295355"/>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要建立一个适合自己发展的最佳的知识结构并不是一件容易的事。</a:t>
            </a:r>
            <a:r>
              <a:rPr lang="zh-CN" altLang="en-US" sz="1600" b="1" dirty="0">
                <a:solidFill>
                  <a:srgbClr val="92D050"/>
                </a:solidFill>
                <a:latin typeface="微软雅黑" panose="020B0503020204020204" pitchFamily="34" charset="-122"/>
                <a:ea typeface="微软雅黑" panose="020B0503020204020204" pitchFamily="34" charset="-122"/>
              </a:rPr>
              <a:t>动态更新原则体现的是知识的发展规律，不能期望建立一个一劳永逸的知识结构。</a:t>
            </a:r>
          </a:p>
        </p:txBody>
      </p:sp>
      <p:cxnSp>
        <p:nvCxnSpPr>
          <p:cNvPr id="11" name="肘形连接符 10"/>
          <p:cNvCxnSpPr/>
          <p:nvPr/>
        </p:nvCxnSpPr>
        <p:spPr>
          <a:xfrm>
            <a:off x="1558702" y="5049974"/>
            <a:ext cx="4800298" cy="1509726"/>
          </a:xfrm>
          <a:prstGeom prst="bentConnector3">
            <a:avLst>
              <a:gd name="adj1" fmla="val 5932"/>
            </a:avLst>
          </a:prstGeom>
          <a:ln>
            <a:solidFill>
              <a:srgbClr val="92D050"/>
            </a:solidFill>
            <a:prstDash val="dash"/>
            <a:headEnd type="oval"/>
            <a:tailEnd type="diamond" w="lg" len="lg"/>
          </a:ln>
        </p:spPr>
        <p:style>
          <a:lnRef idx="1">
            <a:schemeClr val="accent4"/>
          </a:lnRef>
          <a:fillRef idx="0">
            <a:schemeClr val="accent4"/>
          </a:fillRef>
          <a:effectRef idx="0">
            <a:schemeClr val="accent4"/>
          </a:effectRef>
          <a:fontRef idx="minor">
            <a:schemeClr val="tx1"/>
          </a:fontRef>
        </p:style>
      </p:cxnSp>
      <p:grpSp>
        <p:nvGrpSpPr>
          <p:cNvPr id="12" name="组合 11"/>
          <p:cNvGrpSpPr/>
          <p:nvPr/>
        </p:nvGrpSpPr>
        <p:grpSpPr>
          <a:xfrm>
            <a:off x="1558702" y="5277458"/>
            <a:ext cx="5088330" cy="1569660"/>
            <a:chOff x="1558702" y="5277458"/>
            <a:chExt cx="5088330" cy="1569660"/>
          </a:xfrm>
        </p:grpSpPr>
        <p:sp>
          <p:nvSpPr>
            <p:cNvPr id="13" name="矩形 12"/>
            <p:cNvSpPr>
              <a:spLocks noChangeArrowheads="1"/>
            </p:cNvSpPr>
            <p:nvPr/>
          </p:nvSpPr>
          <p:spPr bwMode="auto">
            <a:xfrm>
              <a:off x="2542653" y="6204884"/>
              <a:ext cx="4104379" cy="369332"/>
            </a:xfrm>
            <a:prstGeom prst="rect">
              <a:avLst/>
            </a:prstGeom>
            <a:noFill/>
            <a:ln w="9525">
              <a:noFill/>
              <a:miter lim="800000"/>
            </a:ln>
          </p:spPr>
          <p:txBody>
            <a:bodyPr wrap="square">
              <a:spAutoFit/>
            </a:bodyPr>
            <a:lstStyle/>
            <a:p>
              <a:pPr defTabSz="914400">
                <a:spcBef>
                  <a:spcPts val="200"/>
                </a:spcBef>
                <a:spcAft>
                  <a:spcPts val="60"/>
                </a:spcAft>
              </a:pPr>
              <a:r>
                <a:rPr lang="zh-CN" altLang="en-US" sz="1800" kern="0" dirty="0">
                  <a:solidFill>
                    <a:srgbClr val="92D050"/>
                  </a:solidFill>
                  <a:latin typeface="微软雅黑" panose="020B0503020204020204" pitchFamily="34" charset="-122"/>
                  <a:ea typeface="微软雅黑" panose="020B0503020204020204" pitchFamily="34" charset="-122"/>
                </a:rPr>
                <a:t>动态更新原则</a:t>
              </a:r>
            </a:p>
          </p:txBody>
        </p:sp>
        <p:sp>
          <p:nvSpPr>
            <p:cNvPr id="14" name="TextBox 13"/>
            <p:cNvSpPr txBox="1"/>
            <p:nvPr/>
          </p:nvSpPr>
          <p:spPr>
            <a:xfrm>
              <a:off x="1558702" y="5277458"/>
              <a:ext cx="407810" cy="1569660"/>
            </a:xfrm>
            <a:prstGeom prst="rect">
              <a:avLst/>
            </a:prstGeom>
            <a:noFill/>
          </p:spPr>
          <p:txBody>
            <a:bodyPr wrap="square">
              <a:spAutoFit/>
            </a:bodyPr>
            <a:lstStyle/>
            <a:p>
              <a:pPr defTabSz="914400">
                <a:defRPr/>
              </a:pPr>
              <a:r>
                <a:rPr lang="en-US" altLang="zh-CN" sz="9600" b="1" i="1" kern="0" dirty="0">
                  <a:solidFill>
                    <a:srgbClr val="92D050"/>
                  </a:solidFill>
                  <a:effectLst>
                    <a:outerShdw blurRad="38100" dist="38100" dir="2700000" algn="tl">
                      <a:srgbClr val="000000">
                        <a:alpha val="43137"/>
                      </a:srgbClr>
                    </a:outerShdw>
                  </a:effectLst>
                  <a:latin typeface="Broadway" pitchFamily="82" charset="0"/>
                  <a:ea typeface="DFPYeaSong-B5" pitchFamily="18" charset="-120"/>
                </a:rPr>
                <a:t>6</a:t>
              </a:r>
              <a:endParaRPr lang="zh-CN" altLang="en-US" sz="9600" b="1" i="1" kern="0" dirty="0">
                <a:solidFill>
                  <a:srgbClr val="92D050"/>
                </a:solidFill>
                <a:effectLst>
                  <a:outerShdw blurRad="38100" dist="38100" dir="2700000" algn="tl">
                    <a:srgbClr val="000000">
                      <a:alpha val="43137"/>
                    </a:srgbClr>
                  </a:outerShdw>
                </a:effectLst>
                <a:latin typeface="Broadway" pitchFamily="82" charset="0"/>
                <a:ea typeface="DFPYeaSong-B5" pitchFamily="18" charset="-120"/>
              </a:endParaRPr>
            </a:p>
          </p:txBody>
        </p:sp>
      </p:grpSp>
      <p:sp>
        <p:nvSpPr>
          <p:cNvPr id="15" name="矩形 4"/>
          <p:cNvSpPr>
            <a:spLocks noChangeArrowheads="1"/>
          </p:cNvSpPr>
          <p:nvPr/>
        </p:nvSpPr>
        <p:spPr bwMode="auto">
          <a:xfrm>
            <a:off x="2566814" y="3651042"/>
            <a:ext cx="4633390" cy="1938992"/>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在信息时代，知识的更新更加频繁，一个人昨天建立的知识结构，如果今天不充实更新，它的价值就会降低。因此，只有用动态更新原则要求自己，“活到老，学到老”，不断在旧有的知识结构中叠加新的内容，才能把握更多稍纵即逝的机会。</a:t>
            </a:r>
            <a:endParaRPr lang="zh-CN" altLang="en-US" sz="1600" b="1" dirty="0">
              <a:solidFill>
                <a:srgbClr val="FF33CC"/>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flipV="1">
            <a:off x="2638822" y="1640602"/>
            <a:ext cx="0" cy="493048"/>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17" name="直接连接符 16"/>
          <p:cNvCxnSpPr/>
          <p:nvPr/>
        </p:nvCxnSpPr>
        <p:spPr>
          <a:xfrm flipH="1">
            <a:off x="2638822" y="1496317"/>
            <a:ext cx="4561382" cy="0"/>
          </a:xfrm>
          <a:prstGeom prst="line">
            <a:avLst/>
          </a:prstGeom>
          <a:ln>
            <a:solidFill>
              <a:srgbClr val="92D05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pic>
        <p:nvPicPr>
          <p:cNvPr id="19459" name="Picture 3" descr="C:\Users\user\Desktop\xpic2462.jpg"/>
          <p:cNvPicPr>
            <a:picLocks noChangeAspect="1" noChangeArrowheads="1"/>
          </p:cNvPicPr>
          <p:nvPr/>
        </p:nvPicPr>
        <p:blipFill rotWithShape="1">
          <a:blip r:embed="rId2">
            <a:extLst>
              <a:ext uri="{28A0092B-C50C-407E-A947-70E740481C1C}">
                <a14:useLocalDpi xmlns:a14="http://schemas.microsoft.com/office/drawing/2010/main" val="0"/>
              </a:ext>
            </a:extLst>
          </a:blip>
          <a:srcRect b="7030"/>
          <a:stretch>
            <a:fillRect/>
          </a:stretch>
        </p:blipFill>
        <p:spPr bwMode="auto">
          <a:xfrm>
            <a:off x="7535366" y="1326146"/>
            <a:ext cx="4286250" cy="5233553"/>
          </a:xfrm>
          <a:prstGeom prst="rect">
            <a:avLst/>
          </a:prstGeom>
          <a:blipFill>
            <a:blip r:embed="rId3"/>
            <a:stretch>
              <a:fillRect/>
            </a:stretch>
          </a:blipFill>
          <a:ln w="28575" cap="flat" cmpd="sng">
            <a:solidFill>
              <a:srgbClr val="92D050"/>
            </a:solidFill>
            <a:round/>
            <a:headEnd type="oval" w="med" len="me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 presetClass="entr" presetSubtype="2" fill="hold" nodeType="afterEffect">
                                  <p:stCondLst>
                                    <p:cond delay="3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 fill="hold"/>
                                        <p:tgtEl>
                                          <p:spTgt spid="12"/>
                                        </p:tgtEl>
                                        <p:attrNameLst>
                                          <p:attrName>ppt_x</p:attrName>
                                        </p:attrNameLst>
                                      </p:cBhvr>
                                      <p:tavLst>
                                        <p:tav tm="0">
                                          <p:val>
                                            <p:strVal val="1+#ppt_w/2"/>
                                          </p:val>
                                        </p:tav>
                                        <p:tav tm="100000">
                                          <p:val>
                                            <p:strVal val="#ppt_x"/>
                                          </p:val>
                                        </p:tav>
                                      </p:tavLst>
                                    </p:anim>
                                    <p:anim calcmode="lin" valueType="num">
                                      <p:cBhvr additive="base">
                                        <p:cTn id="12" dur="1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par>
                                <p:cTn id="16" presetID="22" presetClass="entr" presetSubtype="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9459"/>
                                        </p:tgtEl>
                                        <p:attrNameLst>
                                          <p:attrName>style.visibility</p:attrName>
                                        </p:attrNameLst>
                                      </p:cBhvr>
                                      <p:to>
                                        <p:strVal val="visible"/>
                                      </p:to>
                                    </p:set>
                                    <p:animEffect transition="in" filter="fade">
                                      <p:cBhvr>
                                        <p:cTn id="31" dur="1000"/>
                                        <p:tgtEl>
                                          <p:spTgt spid="19459"/>
                                        </p:tgtEl>
                                      </p:cBhvr>
                                    </p:animEffect>
                                    <p:anim calcmode="lin" valueType="num">
                                      <p:cBhvr>
                                        <p:cTn id="32" dur="1000" fill="hold"/>
                                        <p:tgtEl>
                                          <p:spTgt spid="19459"/>
                                        </p:tgtEl>
                                        <p:attrNameLst>
                                          <p:attrName>ppt_x</p:attrName>
                                        </p:attrNameLst>
                                      </p:cBhvr>
                                      <p:tavLst>
                                        <p:tav tm="0">
                                          <p:val>
                                            <p:strVal val="#ppt_x"/>
                                          </p:val>
                                        </p:tav>
                                        <p:tav tm="100000">
                                          <p:val>
                                            <p:strVal val="#ppt_x"/>
                                          </p:val>
                                        </p:tav>
                                      </p:tavLst>
                                    </p:anim>
                                    <p:anim calcmode="lin" valueType="num">
                                      <p:cBhvr>
                                        <p:cTn id="33" dur="1000" fill="hold"/>
                                        <p:tgtEl>
                                          <p:spTgt spid="194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7246" y="1413570"/>
            <a:ext cx="11994624" cy="4320480"/>
            <a:chOff x="77246" y="1413570"/>
            <a:chExt cx="11994624" cy="4320480"/>
          </a:xfrm>
        </p:grpSpPr>
        <p:sp>
          <p:nvSpPr>
            <p:cNvPr id="14" name="圆角矩形 13"/>
            <p:cNvSpPr/>
            <p:nvPr/>
          </p:nvSpPr>
          <p:spPr bwMode="auto">
            <a:xfrm>
              <a:off x="8290800" y="1413570"/>
              <a:ext cx="2772000" cy="4320480"/>
            </a:xfrm>
            <a:prstGeom prst="roundRect">
              <a:avLst>
                <a:gd name="adj" fmla="val 2998"/>
              </a:avLst>
            </a:prstGeom>
            <a:ln>
              <a:noFill/>
              <a:headEnd type="oval" w="med" len="med"/>
            </a:ln>
          </p:spPr>
          <p:style>
            <a:lnRef idx="1">
              <a:schemeClr val="dk1"/>
            </a:lnRef>
            <a:fillRef idx="2">
              <a:schemeClr val="dk1"/>
            </a:fillRef>
            <a:effectRef idx="1">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圆角矩形 12"/>
            <p:cNvSpPr/>
            <p:nvPr/>
          </p:nvSpPr>
          <p:spPr bwMode="auto">
            <a:xfrm>
              <a:off x="4708800" y="1413570"/>
              <a:ext cx="2772000" cy="4320480"/>
            </a:xfrm>
            <a:prstGeom prst="roundRect">
              <a:avLst>
                <a:gd name="adj" fmla="val 2998"/>
              </a:avLst>
            </a:prstGeom>
            <a:ln>
              <a:noFill/>
              <a:headEnd type="oval" w="med" len="med"/>
            </a:ln>
          </p:spPr>
          <p:style>
            <a:lnRef idx="1">
              <a:schemeClr val="dk1"/>
            </a:lnRef>
            <a:fillRef idx="2">
              <a:schemeClr val="dk1"/>
            </a:fillRef>
            <a:effectRef idx="1">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圆角矩形 9"/>
            <p:cNvSpPr/>
            <p:nvPr/>
          </p:nvSpPr>
          <p:spPr bwMode="auto">
            <a:xfrm>
              <a:off x="1126800" y="1413570"/>
              <a:ext cx="2772000" cy="4320480"/>
            </a:xfrm>
            <a:prstGeom prst="roundRect">
              <a:avLst>
                <a:gd name="adj" fmla="val 2998"/>
              </a:avLst>
            </a:prstGeom>
            <a:ln>
              <a:noFill/>
              <a:headEnd type="oval" w="med" len="med"/>
            </a:ln>
          </p:spPr>
          <p:style>
            <a:lnRef idx="1">
              <a:schemeClr val="dk1"/>
            </a:lnRef>
            <a:fillRef idx="2">
              <a:schemeClr val="dk1"/>
            </a:fillRef>
            <a:effectRef idx="1">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Freeform 7"/>
            <p:cNvSpPr/>
            <p:nvPr/>
          </p:nvSpPr>
          <p:spPr bwMode="auto">
            <a:xfrm>
              <a:off x="4708654" y="5013970"/>
              <a:ext cx="2772000" cy="468000"/>
            </a:xfrm>
            <a:prstGeom prst="rect">
              <a:avLst/>
            </a:prstGeom>
            <a:gradFill>
              <a:gsLst>
                <a:gs pos="100000">
                  <a:sysClr val="window" lastClr="FFFFFF">
                    <a:lumMod val="85000"/>
                  </a:sysClr>
                </a:gs>
                <a:gs pos="0">
                  <a:sysClr val="window" lastClr="FFFFFF">
                    <a:lumMod val="50000"/>
                  </a:sysClr>
                </a:gs>
              </a:gsLst>
              <a:lin ang="16200000" scaled="0"/>
            </a:gradFill>
            <a:ln w="9525" cap="rnd">
              <a:noFill/>
              <a:prstDash val="solid"/>
              <a:round/>
            </a:ln>
            <a:effectLst/>
          </p:spPr>
          <p:txBody>
            <a:bodyPr vert="horz" anchor="ctr"/>
            <a:lstStyle/>
            <a:p>
              <a:pPr algn="ctr" defTabSz="914400"/>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lang="zh-CN" altLang="en-US" sz="2000" kern="0" dirty="0">
                  <a:solidFill>
                    <a:sysClr val="window" lastClr="FFFFFF"/>
                  </a:solidFill>
                  <a:latin typeface="微软雅黑" panose="020B0503020204020204" pitchFamily="34" charset="-122"/>
                  <a:ea typeface="微软雅黑" panose="020B0503020204020204" pitchFamily="34" charset="-122"/>
                </a:rPr>
                <a:t>概述</a:t>
              </a:r>
            </a:p>
          </p:txBody>
        </p:sp>
        <p:sp>
          <p:nvSpPr>
            <p:cNvPr id="16" name="Freeform 7"/>
            <p:cNvSpPr/>
            <p:nvPr/>
          </p:nvSpPr>
          <p:spPr bwMode="auto">
            <a:xfrm>
              <a:off x="1126654" y="5013970"/>
              <a:ext cx="2772000" cy="468000"/>
            </a:xfrm>
            <a:prstGeom prst="rect">
              <a:avLst/>
            </a:prstGeom>
            <a:gradFill>
              <a:gsLst>
                <a:gs pos="100000">
                  <a:sysClr val="window" lastClr="FFFFFF">
                    <a:lumMod val="85000"/>
                  </a:sysClr>
                </a:gs>
                <a:gs pos="0">
                  <a:sysClr val="window" lastClr="FFFFFF">
                    <a:lumMod val="50000"/>
                  </a:sysClr>
                </a:gs>
              </a:gsLst>
              <a:lin ang="16200000" scaled="0"/>
            </a:gradFill>
            <a:ln w="9525" cap="rnd">
              <a:noFill/>
              <a:prstDash val="solid"/>
              <a:round/>
            </a:ln>
            <a:effectLst/>
          </p:spPr>
          <p:txBody>
            <a:bodyPr vert="horz" anchor="ctr"/>
            <a:lstStyle/>
            <a:p>
              <a:pPr algn="ctr" defTabSz="914400"/>
              <a:r>
                <a:rPr lang="zh-CN" altLang="en-US" sz="2000" kern="0" dirty="0">
                  <a:solidFill>
                    <a:sysClr val="window" lastClr="FFFFFF"/>
                  </a:solidFill>
                  <a:latin typeface="微软雅黑" panose="020B0503020204020204" pitchFamily="34" charset="-122"/>
                  <a:ea typeface="微软雅黑" panose="020B0503020204020204" pitchFamily="34" charset="-122"/>
                </a:rPr>
                <a:t>知识概述</a:t>
              </a:r>
            </a:p>
          </p:txBody>
        </p:sp>
        <p:sp>
          <p:nvSpPr>
            <p:cNvPr id="17" name="Freeform 7"/>
            <p:cNvSpPr/>
            <p:nvPr/>
          </p:nvSpPr>
          <p:spPr bwMode="auto">
            <a:xfrm>
              <a:off x="8290654" y="5013971"/>
              <a:ext cx="2772000" cy="468000"/>
            </a:xfrm>
            <a:prstGeom prst="rect">
              <a:avLst/>
            </a:prstGeom>
            <a:gradFill>
              <a:gsLst>
                <a:gs pos="33000">
                  <a:srgbClr val="F68426">
                    <a:lumMod val="60000"/>
                    <a:lumOff val="40000"/>
                  </a:srgbClr>
                </a:gs>
                <a:gs pos="100000">
                  <a:srgbClr val="F68426"/>
                </a:gs>
              </a:gsLst>
              <a:lin ang="5400000" scaled="0"/>
            </a:gradFill>
            <a:ln w="3175" cap="flat" cmpd="sng" algn="ctr">
              <a:noFill/>
              <a:prstDash val="solid"/>
            </a:ln>
            <a:effectLst/>
          </p:spPr>
          <p:txBody>
            <a:bodyPr lIns="0" rIns="0" anchor="ctr"/>
            <a:lstStyle/>
            <a:p>
              <a:pPr algn="ctr"/>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lang="zh-CN" altLang="en-US" sz="2000" kern="0" dirty="0">
                  <a:solidFill>
                    <a:sysClr val="window" lastClr="FFFFFF"/>
                  </a:solidFill>
                  <a:latin typeface="微软雅黑" panose="020B0503020204020204" pitchFamily="34" charset="-122"/>
                  <a:ea typeface="微软雅黑" panose="020B0503020204020204" pitchFamily="34" charset="-122"/>
                </a:rPr>
                <a:t>过程</a:t>
              </a:r>
            </a:p>
          </p:txBody>
        </p:sp>
        <p:pic>
          <p:nvPicPr>
            <p:cNvPr id="1031" name="Picture 7" descr="C:\Documents and Settings\tdz\桌面\10012-120405002K8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4786" y="2033181"/>
              <a:ext cx="2184028" cy="28392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Documents and Settings\tdz\桌面\xpic5234.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3305"/>
            <a:stretch>
              <a:fillRect/>
            </a:stretch>
          </p:blipFill>
          <p:spPr bwMode="auto">
            <a:xfrm>
              <a:off x="5002786" y="2030729"/>
              <a:ext cx="2184028" cy="284168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Documents and Settings\tdz\桌面\different-people-180.jpg"/>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b="13132"/>
            <a:stretch>
              <a:fillRect/>
            </a:stretch>
          </p:blipFill>
          <p:spPr bwMode="auto">
            <a:xfrm>
              <a:off x="1420640" y="2030730"/>
              <a:ext cx="2184028" cy="284168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77246" y="1535100"/>
              <a:ext cx="11994624" cy="370800"/>
              <a:chOff x="77246" y="1535100"/>
              <a:chExt cx="11994624" cy="370800"/>
            </a:xfrm>
          </p:grpSpPr>
          <p:pic>
            <p:nvPicPr>
              <p:cNvPr id="3074" name="Picture 2" descr="C:\Documents and Settings\tdz\桌面\橙色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74974" y="1535100"/>
                <a:ext cx="1596896" cy="3708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Documents and Settings\tdz\桌面\橙色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21813" y="1535100"/>
                <a:ext cx="1768035" cy="370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Documents and Settings\tdz\桌面\橙色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31986" y="1535100"/>
                <a:ext cx="1768035" cy="370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ocuments and Settings\tdz\桌面\橙色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246" y="1535100"/>
                <a:ext cx="1596896" cy="3708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 name="组合 2"/>
          <p:cNvGrpSpPr/>
          <p:nvPr/>
        </p:nvGrpSpPr>
        <p:grpSpPr>
          <a:xfrm>
            <a:off x="77246" y="441513"/>
            <a:ext cx="11994624" cy="468001"/>
            <a:chOff x="77246" y="441513"/>
            <a:chExt cx="11994624" cy="468001"/>
          </a:xfrm>
        </p:grpSpPr>
        <p:sp>
          <p:nvSpPr>
            <p:cNvPr id="5" name="Freeform 7"/>
            <p:cNvSpPr/>
            <p:nvPr/>
          </p:nvSpPr>
          <p:spPr bwMode="auto">
            <a:xfrm>
              <a:off x="4708800" y="441513"/>
              <a:ext cx="2772000" cy="468000"/>
            </a:xfrm>
            <a:prstGeom prst="roundRect">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ln>
            <a:effectLst>
              <a:outerShdw blurRad="50800" dist="38100" dir="2700000" algn="tl" rotWithShape="0">
                <a:prstClr val="black">
                  <a:alpha val="40000"/>
                </a:prstClr>
              </a:outerShdw>
            </a:effectLst>
          </p:spPr>
          <p:txBody>
            <a:bodyPr vert="horz" anchor="ctr"/>
            <a:lstStyle/>
            <a:p>
              <a:pPr algn="ctr" defTabSz="914400"/>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lang="zh-CN" altLang="en-US" sz="2000" kern="0" dirty="0">
                  <a:solidFill>
                    <a:sysClr val="window" lastClr="FFFFFF"/>
                  </a:solidFill>
                  <a:latin typeface="微软雅黑" panose="020B0503020204020204" pitchFamily="34" charset="-122"/>
                  <a:ea typeface="微软雅黑" panose="020B0503020204020204" pitchFamily="34" charset="-122"/>
                </a:rPr>
                <a:t>概述</a:t>
              </a:r>
            </a:p>
          </p:txBody>
        </p:sp>
        <p:sp>
          <p:nvSpPr>
            <p:cNvPr id="8" name="Freeform 7"/>
            <p:cNvSpPr/>
            <p:nvPr/>
          </p:nvSpPr>
          <p:spPr bwMode="auto">
            <a:xfrm>
              <a:off x="1126800" y="441513"/>
              <a:ext cx="2772000" cy="468000"/>
            </a:xfrm>
            <a:prstGeom prst="roundRect">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ln>
            <a:effectLst>
              <a:outerShdw blurRad="50800" dist="38100" dir="2700000" algn="tl" rotWithShape="0">
                <a:prstClr val="black">
                  <a:alpha val="40000"/>
                </a:prstClr>
              </a:outerShdw>
            </a:effectLst>
          </p:spPr>
          <p:txBody>
            <a:bodyPr vert="horz" anchor="ctr"/>
            <a:lstStyle/>
            <a:p>
              <a:pPr algn="ctr" defTabSz="914400"/>
              <a:r>
                <a:rPr lang="zh-CN" altLang="en-US" sz="2000" kern="0" dirty="0">
                  <a:solidFill>
                    <a:sysClr val="window" lastClr="FFFFFF"/>
                  </a:solidFill>
                  <a:latin typeface="微软雅黑" panose="020B0503020204020204" pitchFamily="34" charset="-122"/>
                  <a:ea typeface="微软雅黑" panose="020B0503020204020204" pitchFamily="34" charset="-122"/>
                </a:rPr>
                <a:t>知识概述</a:t>
              </a:r>
            </a:p>
          </p:txBody>
        </p:sp>
        <p:sp>
          <p:nvSpPr>
            <p:cNvPr id="9" name="Freeform 7"/>
            <p:cNvSpPr/>
            <p:nvPr/>
          </p:nvSpPr>
          <p:spPr bwMode="auto">
            <a:xfrm>
              <a:off x="8290800" y="441514"/>
              <a:ext cx="2772000" cy="468000"/>
            </a:xfrm>
            <a:prstGeom prst="roundRect">
              <a:avLst/>
            </a:prstGeom>
            <a:gradFill>
              <a:gsLst>
                <a:gs pos="33000">
                  <a:srgbClr val="F68426">
                    <a:lumMod val="60000"/>
                    <a:lumOff val="40000"/>
                  </a:srgbClr>
                </a:gs>
                <a:gs pos="100000">
                  <a:srgbClr val="F68426"/>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a:r>
                <a:rPr lang="en-US" altLang="zh-CN" sz="2000" kern="0" dirty="0">
                  <a:solidFill>
                    <a:sysClr val="window" lastClr="FFFFFF"/>
                  </a:solidFill>
                  <a:latin typeface="微软雅黑" panose="020B0503020204020204" pitchFamily="34" charset="-122"/>
                  <a:ea typeface="微软雅黑" panose="020B0503020204020204" pitchFamily="34" charset="-122"/>
                </a:rPr>
                <a:t>PKM</a:t>
              </a:r>
              <a:r>
                <a:rPr lang="zh-CN" altLang="en-US" sz="2000" kern="0" dirty="0">
                  <a:solidFill>
                    <a:sysClr val="window" lastClr="FFFFFF"/>
                  </a:solidFill>
                  <a:latin typeface="微软雅黑" panose="020B0503020204020204" pitchFamily="34" charset="-122"/>
                  <a:ea typeface="微软雅黑" panose="020B0503020204020204" pitchFamily="34" charset="-122"/>
                </a:rPr>
                <a:t>过程</a:t>
              </a:r>
            </a:p>
          </p:txBody>
        </p:sp>
        <p:grpSp>
          <p:nvGrpSpPr>
            <p:cNvPr id="36" name="组合 35"/>
            <p:cNvGrpSpPr/>
            <p:nvPr/>
          </p:nvGrpSpPr>
          <p:grpSpPr>
            <a:xfrm>
              <a:off x="77246" y="477466"/>
              <a:ext cx="11994624" cy="370800"/>
              <a:chOff x="77246" y="1535100"/>
              <a:chExt cx="11994624" cy="370800"/>
            </a:xfrm>
          </p:grpSpPr>
          <p:pic>
            <p:nvPicPr>
              <p:cNvPr id="37" name="Picture 2" descr="C:\Documents and Settings\tdz\桌面\橙色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74974" y="1535100"/>
                <a:ext cx="1596896" cy="3708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Documents and Settings\tdz\桌面\橙色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21813" y="1535100"/>
                <a:ext cx="1768035" cy="3708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C:\Documents and Settings\tdz\桌面\橙色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31986" y="1535100"/>
                <a:ext cx="1768035" cy="370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Documents and Settings\tdz\桌面\橙色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246" y="1535100"/>
                <a:ext cx="1596896" cy="3708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6" name="斜纹 25"/>
          <p:cNvSpPr/>
          <p:nvPr/>
        </p:nvSpPr>
        <p:spPr>
          <a:xfrm rot="10800000">
            <a:off x="11182413" y="5849936"/>
            <a:ext cx="1008000" cy="1008064"/>
          </a:xfrm>
          <a:prstGeom prst="diagStripe">
            <a:avLst/>
          </a:prstGeom>
        </p:spPr>
        <p:style>
          <a:lnRef idx="1">
            <a:schemeClr val="accent6"/>
          </a:lnRef>
          <a:fillRef idx="3">
            <a:schemeClr val="accent6"/>
          </a:fillRef>
          <a:effectRef idx="2">
            <a:schemeClr val="accent6"/>
          </a:effectRef>
          <a:fontRef idx="minor">
            <a:schemeClr val="lt1"/>
          </a:fontRef>
        </p:style>
        <p:txBody>
          <a:bodyPr anchor="ctr"/>
          <a:lstStyle/>
          <a:p>
            <a:pPr algn="ctr" defTabSz="914400">
              <a:defRPr/>
            </a:pPr>
            <a:endParaRPr lang="zh-CN" altLang="en-US" sz="1800" kern="0" dirty="0">
              <a:solidFill>
                <a:sysClr val="windowText" lastClr="000000"/>
              </a:solidFill>
              <a:ea typeface="微软雅黑" panose="020B0503020204020204" pitchFamily="34" charset="-122"/>
            </a:endParaRPr>
          </a:p>
        </p:txBody>
      </p:sp>
      <p:sp>
        <p:nvSpPr>
          <p:cNvPr id="27" name="TextBox 26"/>
          <p:cNvSpPr txBox="1"/>
          <p:nvPr/>
        </p:nvSpPr>
        <p:spPr>
          <a:xfrm rot="18928564">
            <a:off x="11441296" y="6318503"/>
            <a:ext cx="800219" cy="338554"/>
          </a:xfrm>
          <a:prstGeom prst="rect">
            <a:avLst/>
          </a:prstGeom>
          <a:noFill/>
        </p:spPr>
        <p:txBody>
          <a:bodyPr wrap="none" rtlCol="0">
            <a:spAutoFit/>
          </a:bodyPr>
          <a:lstStyle/>
          <a:p>
            <a:r>
              <a:rPr lang="zh-CN" altLang="en-US" sz="1600" dirty="0">
                <a:solidFill>
                  <a:prstClr val="white"/>
                </a:solidFill>
                <a:latin typeface="微软雅黑" panose="020B0503020204020204" pitchFamily="34" charset="-122"/>
                <a:ea typeface="微软雅黑" panose="020B0503020204020204" pitchFamily="34" charset="-122"/>
              </a:rPr>
              <a:t>过渡页</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97631E-6 -4.81481E-6 L 0.00065 -0.35694 " pathEditMode="relative" rAng="0" ptsTypes="AA">
                                      <p:cBhvr>
                                        <p:cTn id="6" dur="500" fill="hold"/>
                                        <p:tgtEl>
                                          <p:spTgt spid="4"/>
                                        </p:tgtEl>
                                        <p:attrNameLst>
                                          <p:attrName>ppt_x</p:attrName>
                                          <p:attrName>ppt_y</p:attrName>
                                        </p:attrNameLst>
                                      </p:cBhvr>
                                      <p:rCtr x="26" y="-17847"/>
                                    </p:animMotion>
                                  </p:childTnLst>
                                </p:cTn>
                              </p:par>
                              <p:par>
                                <p:cTn id="7" presetID="53" presetClass="exit" presetSubtype="16" fill="hold" nodeType="withEffect">
                                  <p:stCondLst>
                                    <p:cond delay="0"/>
                                  </p:stCondLst>
                                  <p:childTnLst>
                                    <p:anim calcmode="lin" valueType="num">
                                      <p:cBhvr>
                                        <p:cTn id="8" dur="500"/>
                                        <p:tgtEl>
                                          <p:spTgt spid="4"/>
                                        </p:tgtEl>
                                        <p:attrNameLst>
                                          <p:attrName>ppt_w</p:attrName>
                                        </p:attrNameLst>
                                      </p:cBhvr>
                                      <p:tavLst>
                                        <p:tav tm="0">
                                          <p:val>
                                            <p:strVal val="ppt_w"/>
                                          </p:val>
                                        </p:tav>
                                        <p:tav tm="100000">
                                          <p:val>
                                            <p:fltVal val="0"/>
                                          </p:val>
                                        </p:tav>
                                      </p:tavLst>
                                    </p:anim>
                                    <p:anim calcmode="lin" valueType="num">
                                      <p:cBhvr>
                                        <p:cTn id="9" dur="500"/>
                                        <p:tgtEl>
                                          <p:spTgt spid="4"/>
                                        </p:tgtEl>
                                        <p:attrNameLst>
                                          <p:attrName>ppt_h</p:attrName>
                                        </p:attrNameLst>
                                      </p:cBhvr>
                                      <p:tavLst>
                                        <p:tav tm="0">
                                          <p:val>
                                            <p:strVal val="ppt_h"/>
                                          </p:val>
                                        </p:tav>
                                        <p:tav tm="100000">
                                          <p:val>
                                            <p:fltVal val="0"/>
                                          </p:val>
                                        </p:tav>
                                      </p:tavLst>
                                    </p:anim>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53" presetClass="entr" presetSubtype="16" fill="hold" nodeType="withEffect">
                                  <p:stCondLst>
                                    <p:cond delay="3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916833" y="2698998"/>
            <a:ext cx="2613025" cy="2613025"/>
          </a:xfrm>
          <a:prstGeom prst="ellipse">
            <a:avLst/>
          </a:prstGeom>
          <a:gradFill>
            <a:gsLst>
              <a:gs pos="33000">
                <a:srgbClr val="F68426">
                  <a:lumMod val="60000"/>
                  <a:lumOff val="40000"/>
                </a:srgbClr>
              </a:gs>
              <a:gs pos="100000">
                <a:srgbClr val="F68426"/>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marL="0" marR="0" lvl="0" indent="0" algn="ctr" defTabSz="914400" eaLnBrk="1" fontAlgn="auto" latinLnBrk="0" hangingPunct="1">
              <a:lnSpc>
                <a:spcPct val="120000"/>
              </a:lnSpc>
              <a:spcBef>
                <a:spcPts val="600"/>
              </a:spcBef>
              <a:spcAft>
                <a:spcPts val="600"/>
              </a:spcAft>
              <a:buClrTx/>
              <a:buSzTx/>
              <a:buFontTx/>
              <a:buNone/>
              <a:defRPr/>
            </a:pPr>
            <a:r>
              <a:rPr kumimoji="0" lang="zh-CN" altLang="en-US" sz="28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rPr>
              <a:t>知识管理的过程</a:t>
            </a:r>
          </a:p>
        </p:txBody>
      </p:sp>
      <p:grpSp>
        <p:nvGrpSpPr>
          <p:cNvPr id="3" name="组合 2"/>
          <p:cNvGrpSpPr/>
          <p:nvPr/>
        </p:nvGrpSpPr>
        <p:grpSpPr>
          <a:xfrm>
            <a:off x="2481633" y="1844923"/>
            <a:ext cx="3727675" cy="3902301"/>
            <a:chOff x="2830288" y="1268413"/>
            <a:chExt cx="3727675" cy="3902301"/>
          </a:xfrm>
        </p:grpSpPr>
        <p:sp>
          <p:nvSpPr>
            <p:cNvPr id="4" name="Freeform 11"/>
            <p:cNvSpPr/>
            <p:nvPr/>
          </p:nvSpPr>
          <p:spPr bwMode="auto">
            <a:xfrm>
              <a:off x="4525963" y="1268413"/>
              <a:ext cx="2032000" cy="1714500"/>
            </a:xfrm>
            <a:custGeom>
              <a:avLst/>
              <a:gdLst>
                <a:gd name="T0" fmla="*/ 1621 w 2393"/>
                <a:gd name="T1" fmla="*/ 2381 h 2689"/>
                <a:gd name="T2" fmla="*/ 2125 w 2393"/>
                <a:gd name="T3" fmla="*/ 2689 h 2689"/>
                <a:gd name="T4" fmla="*/ 2393 w 2393"/>
                <a:gd name="T5" fmla="*/ 2054 h 2689"/>
                <a:gd name="T6" fmla="*/ 55 w 2393"/>
                <a:gd name="T7" fmla="*/ 0 h 2689"/>
                <a:gd name="T8" fmla="*/ 0 w 2393"/>
                <a:gd name="T9" fmla="*/ 1 h 2689"/>
                <a:gd name="T10" fmla="*/ 377 w 2393"/>
                <a:gd name="T11" fmla="*/ 547 h 2689"/>
                <a:gd name="T12" fmla="*/ 14 w 2393"/>
                <a:gd name="T13" fmla="*/ 1073 h 2689"/>
                <a:gd name="T14" fmla="*/ 55 w 2393"/>
                <a:gd name="T15" fmla="*/ 1073 h 2689"/>
                <a:gd name="T16" fmla="*/ 1621 w 2393"/>
                <a:gd name="T17" fmla="*/ 2381 h 2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3" h="2689">
                  <a:moveTo>
                    <a:pt x="1621" y="2381"/>
                  </a:moveTo>
                  <a:lnTo>
                    <a:pt x="2125" y="2689"/>
                  </a:lnTo>
                  <a:lnTo>
                    <a:pt x="2393" y="2054"/>
                  </a:lnTo>
                  <a:cubicBezTo>
                    <a:pt x="2004" y="846"/>
                    <a:pt x="1103" y="0"/>
                    <a:pt x="55" y="0"/>
                  </a:cubicBezTo>
                  <a:cubicBezTo>
                    <a:pt x="37" y="0"/>
                    <a:pt x="19" y="1"/>
                    <a:pt x="0" y="1"/>
                  </a:cubicBezTo>
                  <a:lnTo>
                    <a:pt x="377" y="547"/>
                  </a:lnTo>
                  <a:lnTo>
                    <a:pt x="14" y="1073"/>
                  </a:lnTo>
                  <a:cubicBezTo>
                    <a:pt x="28" y="1073"/>
                    <a:pt x="41" y="1073"/>
                    <a:pt x="55" y="1073"/>
                  </a:cubicBezTo>
                  <a:cubicBezTo>
                    <a:pt x="744" y="1073"/>
                    <a:pt x="1340" y="1606"/>
                    <a:pt x="1621" y="2381"/>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rot="2296747">
              <a:off x="2830288" y="1687288"/>
              <a:ext cx="3483426" cy="3483426"/>
            </a:xfrm>
            <a:prstGeom prst="rect">
              <a:avLst/>
            </a:prstGeom>
            <a:noFill/>
            <a:ln w="25400" cap="flat" cmpd="sng" algn="ctr">
              <a:noFill/>
              <a:prstDash val="solid"/>
            </a:ln>
            <a:effectLst/>
          </p:spPr>
          <p:txBody>
            <a:bodyPr spcFirstLastPara="1"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知识的获取与整理</a:t>
              </a:r>
            </a:p>
          </p:txBody>
        </p:sp>
      </p:grpSp>
      <p:grpSp>
        <p:nvGrpSpPr>
          <p:cNvPr id="6" name="组合 5"/>
          <p:cNvGrpSpPr/>
          <p:nvPr/>
        </p:nvGrpSpPr>
        <p:grpSpPr>
          <a:xfrm>
            <a:off x="2153245" y="1852860"/>
            <a:ext cx="3811814" cy="3894364"/>
            <a:chOff x="2501900" y="1276350"/>
            <a:chExt cx="3811814" cy="3894364"/>
          </a:xfrm>
        </p:grpSpPr>
        <p:sp>
          <p:nvSpPr>
            <p:cNvPr id="7" name="Freeform 7"/>
            <p:cNvSpPr/>
            <p:nvPr/>
          </p:nvSpPr>
          <p:spPr bwMode="auto">
            <a:xfrm>
              <a:off x="2501900" y="1276350"/>
              <a:ext cx="2190750" cy="1727200"/>
            </a:xfrm>
            <a:custGeom>
              <a:avLst/>
              <a:gdLst>
                <a:gd name="T0" fmla="*/ 770 w 2577"/>
                <a:gd name="T1" fmla="*/ 2709 h 2709"/>
                <a:gd name="T2" fmla="*/ 2199 w 2577"/>
                <a:gd name="T3" fmla="*/ 1080 h 2709"/>
                <a:gd name="T4" fmla="*/ 2577 w 2577"/>
                <a:gd name="T5" fmla="*/ 533 h 2709"/>
                <a:gd name="T6" fmla="*/ 2208 w 2577"/>
                <a:gd name="T7" fmla="*/ 0 h 2709"/>
                <a:gd name="T8" fmla="*/ 0 w 2577"/>
                <a:gd name="T9" fmla="*/ 2398 h 2709"/>
                <a:gd name="T10" fmla="*/ 507 w 2577"/>
                <a:gd name="T11" fmla="*/ 2087 h 2709"/>
                <a:gd name="T12" fmla="*/ 770 w 2577"/>
                <a:gd name="T13" fmla="*/ 2709 h 2709"/>
              </a:gdLst>
              <a:ahLst/>
              <a:cxnLst>
                <a:cxn ang="0">
                  <a:pos x="T0" y="T1"/>
                </a:cxn>
                <a:cxn ang="0">
                  <a:pos x="T2" y="T3"/>
                </a:cxn>
                <a:cxn ang="0">
                  <a:pos x="T4" y="T5"/>
                </a:cxn>
                <a:cxn ang="0">
                  <a:pos x="T6" y="T7"/>
                </a:cxn>
                <a:cxn ang="0">
                  <a:pos x="T8" y="T9"/>
                </a:cxn>
                <a:cxn ang="0">
                  <a:pos x="T10" y="T11"/>
                </a:cxn>
                <a:cxn ang="0">
                  <a:pos x="T12" y="T13"/>
                </a:cxn>
              </a:cxnLst>
              <a:rect l="0" t="0" r="r" b="b"/>
              <a:pathLst>
                <a:path w="2577" h="2709">
                  <a:moveTo>
                    <a:pt x="770" y="2709"/>
                  </a:moveTo>
                  <a:cubicBezTo>
                    <a:pt x="963" y="1851"/>
                    <a:pt x="1518" y="1203"/>
                    <a:pt x="2199" y="1080"/>
                  </a:cubicBezTo>
                  <a:lnTo>
                    <a:pt x="2577" y="533"/>
                  </a:lnTo>
                  <a:lnTo>
                    <a:pt x="2208" y="0"/>
                  </a:lnTo>
                  <a:cubicBezTo>
                    <a:pt x="1159" y="124"/>
                    <a:pt x="294" y="1096"/>
                    <a:pt x="0" y="2398"/>
                  </a:cubicBezTo>
                  <a:lnTo>
                    <a:pt x="507" y="2087"/>
                  </a:lnTo>
                  <a:lnTo>
                    <a:pt x="770" y="2709"/>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rot="19576747">
              <a:off x="2830288" y="1687288"/>
              <a:ext cx="3483426" cy="3483426"/>
            </a:xfrm>
            <a:prstGeom prst="rect">
              <a:avLst/>
            </a:prstGeom>
            <a:noFill/>
            <a:ln w="25400" cap="flat" cmpd="sng" algn="ctr">
              <a:noFill/>
              <a:prstDash val="solid"/>
            </a:ln>
            <a:effectLst/>
          </p:spPr>
          <p:txBody>
            <a:bodyPr spcFirstLastPara="1"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知识结构体系建立</a:t>
              </a:r>
            </a:p>
          </p:txBody>
        </p:sp>
      </p:grpSp>
      <p:grpSp>
        <p:nvGrpSpPr>
          <p:cNvPr id="9" name="组合 8"/>
          <p:cNvGrpSpPr/>
          <p:nvPr/>
        </p:nvGrpSpPr>
        <p:grpSpPr>
          <a:xfrm>
            <a:off x="2062758" y="2263798"/>
            <a:ext cx="3902301" cy="3518125"/>
            <a:chOff x="2411413" y="1687288"/>
            <a:chExt cx="3902301" cy="3518125"/>
          </a:xfrm>
        </p:grpSpPr>
        <p:sp>
          <p:nvSpPr>
            <p:cNvPr id="10" name="Freeform 8"/>
            <p:cNvSpPr/>
            <p:nvPr/>
          </p:nvSpPr>
          <p:spPr bwMode="auto">
            <a:xfrm>
              <a:off x="2411413" y="2754313"/>
              <a:ext cx="1316037" cy="2451100"/>
            </a:xfrm>
            <a:custGeom>
              <a:avLst/>
              <a:gdLst>
                <a:gd name="T0" fmla="*/ 1550 w 1550"/>
                <a:gd name="T1" fmla="*/ 2961 h 3845"/>
                <a:gd name="T2" fmla="*/ 805 w 1550"/>
                <a:gd name="T3" fmla="*/ 1060 h 3845"/>
                <a:gd name="T4" fmla="*/ 832 w 1550"/>
                <a:gd name="T5" fmla="*/ 647 h 3845"/>
                <a:gd name="T6" fmla="*/ 559 w 1550"/>
                <a:gd name="T7" fmla="*/ 0 h 3845"/>
                <a:gd name="T8" fmla="*/ 64 w 1550"/>
                <a:gd name="T9" fmla="*/ 303 h 3845"/>
                <a:gd name="T10" fmla="*/ 0 w 1550"/>
                <a:gd name="T11" fmla="*/ 1060 h 3845"/>
                <a:gd name="T12" fmla="*/ 1095 w 1550"/>
                <a:gd name="T13" fmla="*/ 3845 h 3845"/>
                <a:gd name="T14" fmla="*/ 1031 w 1550"/>
                <a:gd name="T15" fmla="*/ 3100 h 3845"/>
                <a:gd name="T16" fmla="*/ 1550 w 1550"/>
                <a:gd name="T17" fmla="*/ 2961 h 3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0" h="3845">
                  <a:moveTo>
                    <a:pt x="1550" y="2961"/>
                  </a:moveTo>
                  <a:cubicBezTo>
                    <a:pt x="1099" y="2542"/>
                    <a:pt x="805" y="1847"/>
                    <a:pt x="805" y="1060"/>
                  </a:cubicBezTo>
                  <a:cubicBezTo>
                    <a:pt x="805" y="919"/>
                    <a:pt x="814" y="781"/>
                    <a:pt x="832" y="647"/>
                  </a:cubicBezTo>
                  <a:lnTo>
                    <a:pt x="559" y="0"/>
                  </a:lnTo>
                  <a:lnTo>
                    <a:pt x="64" y="303"/>
                  </a:lnTo>
                  <a:cubicBezTo>
                    <a:pt x="22" y="546"/>
                    <a:pt x="0" y="800"/>
                    <a:pt x="0" y="1060"/>
                  </a:cubicBezTo>
                  <a:cubicBezTo>
                    <a:pt x="0" y="2214"/>
                    <a:pt x="434" y="3233"/>
                    <a:pt x="1095" y="3845"/>
                  </a:cubicBezTo>
                  <a:lnTo>
                    <a:pt x="1031" y="3100"/>
                  </a:lnTo>
                  <a:lnTo>
                    <a:pt x="1550" y="2961"/>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rot="15256747">
              <a:off x="2830288" y="1687288"/>
              <a:ext cx="3483426" cy="3483426"/>
            </a:xfrm>
            <a:prstGeom prst="rect">
              <a:avLst/>
            </a:prstGeom>
            <a:noFill/>
            <a:ln w="25400" cap="flat" cmpd="sng" algn="ctr">
              <a:noFill/>
              <a:prstDash val="solid"/>
            </a:ln>
            <a:effectLst/>
          </p:spPr>
          <p:txBody>
            <a:bodyPr spcFirstLastPara="1"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知识的应用与创新</a:t>
              </a:r>
            </a:p>
          </p:txBody>
        </p:sp>
      </p:grpSp>
      <p:grpSp>
        <p:nvGrpSpPr>
          <p:cNvPr id="12" name="组合 11"/>
          <p:cNvGrpSpPr/>
          <p:nvPr/>
        </p:nvGrpSpPr>
        <p:grpSpPr>
          <a:xfrm>
            <a:off x="2481633" y="2263798"/>
            <a:ext cx="3483426" cy="3902300"/>
            <a:chOff x="2830288" y="1687288"/>
            <a:chExt cx="3483426" cy="3902300"/>
          </a:xfrm>
        </p:grpSpPr>
        <p:sp>
          <p:nvSpPr>
            <p:cNvPr id="13" name="Freeform 9"/>
            <p:cNvSpPr/>
            <p:nvPr/>
          </p:nvSpPr>
          <p:spPr bwMode="auto">
            <a:xfrm>
              <a:off x="3409950" y="4605338"/>
              <a:ext cx="2474913" cy="984250"/>
            </a:xfrm>
            <a:custGeom>
              <a:avLst/>
              <a:gdLst>
                <a:gd name="T0" fmla="*/ 2420 w 2911"/>
                <a:gd name="T1" fmla="*/ 0 h 1544"/>
                <a:gd name="T2" fmla="*/ 1367 w 2911"/>
                <a:gd name="T3" fmla="*/ 473 h 1544"/>
                <a:gd name="T4" fmla="*/ 538 w 2911"/>
                <a:gd name="T5" fmla="*/ 193 h 1544"/>
                <a:gd name="T6" fmla="*/ 0 w 2911"/>
                <a:gd name="T7" fmla="*/ 338 h 1544"/>
                <a:gd name="T8" fmla="*/ 63 w 2911"/>
                <a:gd name="T9" fmla="*/ 1066 h 1544"/>
                <a:gd name="T10" fmla="*/ 1367 w 2911"/>
                <a:gd name="T11" fmla="*/ 1544 h 1544"/>
                <a:gd name="T12" fmla="*/ 2911 w 2911"/>
                <a:gd name="T13" fmla="*/ 848 h 1544"/>
                <a:gd name="T14" fmla="*/ 2359 w 2911"/>
                <a:gd name="T15" fmla="*/ 701 h 1544"/>
                <a:gd name="T16" fmla="*/ 2420 w 2911"/>
                <a:gd name="T17" fmla="*/ 0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1" h="1544">
                  <a:moveTo>
                    <a:pt x="2420" y="0"/>
                  </a:moveTo>
                  <a:cubicBezTo>
                    <a:pt x="2128" y="297"/>
                    <a:pt x="1763" y="473"/>
                    <a:pt x="1367" y="473"/>
                  </a:cubicBezTo>
                  <a:cubicBezTo>
                    <a:pt x="1067" y="473"/>
                    <a:pt x="784" y="372"/>
                    <a:pt x="538" y="193"/>
                  </a:cubicBezTo>
                  <a:lnTo>
                    <a:pt x="0" y="338"/>
                  </a:lnTo>
                  <a:lnTo>
                    <a:pt x="63" y="1066"/>
                  </a:lnTo>
                  <a:cubicBezTo>
                    <a:pt x="445" y="1370"/>
                    <a:pt x="891" y="1544"/>
                    <a:pt x="1367" y="1544"/>
                  </a:cubicBezTo>
                  <a:cubicBezTo>
                    <a:pt x="1948" y="1544"/>
                    <a:pt x="2483" y="1285"/>
                    <a:pt x="2911" y="848"/>
                  </a:cubicBezTo>
                  <a:lnTo>
                    <a:pt x="2359" y="701"/>
                  </a:lnTo>
                  <a:lnTo>
                    <a:pt x="2420" y="0"/>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rot="10936747">
              <a:off x="2830288" y="1687288"/>
              <a:ext cx="3483426" cy="3483426"/>
            </a:xfrm>
            <a:prstGeom prst="rect">
              <a:avLst/>
            </a:prstGeom>
            <a:noFill/>
            <a:ln w="25400" cap="flat" cmpd="sng" algn="ctr">
              <a:noFill/>
              <a:prstDash val="solid"/>
            </a:ln>
            <a:effectLst/>
          </p:spPr>
          <p:txBody>
            <a:bodyPr spcFirstLastPara="1"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知识的交流与分享</a:t>
              </a:r>
            </a:p>
          </p:txBody>
        </p:sp>
      </p:grpSp>
      <p:grpSp>
        <p:nvGrpSpPr>
          <p:cNvPr id="15" name="组合 14"/>
          <p:cNvGrpSpPr/>
          <p:nvPr/>
        </p:nvGrpSpPr>
        <p:grpSpPr>
          <a:xfrm>
            <a:off x="2481633" y="2263798"/>
            <a:ext cx="3902300" cy="3483426"/>
            <a:chOff x="2830288" y="1687288"/>
            <a:chExt cx="3902300" cy="3483426"/>
          </a:xfrm>
        </p:grpSpPr>
        <p:sp>
          <p:nvSpPr>
            <p:cNvPr id="16" name="Freeform 10"/>
            <p:cNvSpPr/>
            <p:nvPr/>
          </p:nvSpPr>
          <p:spPr bwMode="auto">
            <a:xfrm>
              <a:off x="5540375" y="2713038"/>
              <a:ext cx="1192213" cy="2341562"/>
            </a:xfrm>
            <a:custGeom>
              <a:avLst/>
              <a:gdLst>
                <a:gd name="T0" fmla="*/ 502 w 1404"/>
                <a:gd name="T1" fmla="*/ 355 h 3670"/>
                <a:gd name="T2" fmla="*/ 600 w 1404"/>
                <a:gd name="T3" fmla="*/ 1123 h 3670"/>
                <a:gd name="T4" fmla="*/ 63 w 1404"/>
                <a:gd name="T5" fmla="*/ 2797 h 3670"/>
                <a:gd name="T6" fmla="*/ 0 w 1404"/>
                <a:gd name="T7" fmla="*/ 3527 h 3670"/>
                <a:gd name="T8" fmla="*/ 538 w 1404"/>
                <a:gd name="T9" fmla="*/ 3670 h 3670"/>
                <a:gd name="T10" fmla="*/ 1404 w 1404"/>
                <a:gd name="T11" fmla="*/ 1123 h 3670"/>
                <a:gd name="T12" fmla="*/ 1261 w 1404"/>
                <a:gd name="T13" fmla="*/ 0 h 3670"/>
                <a:gd name="T14" fmla="*/ 986 w 1404"/>
                <a:gd name="T15" fmla="*/ 650 h 3670"/>
                <a:gd name="T16" fmla="*/ 502 w 1404"/>
                <a:gd name="T17" fmla="*/ 355 h 3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4" h="3670">
                  <a:moveTo>
                    <a:pt x="502" y="355"/>
                  </a:moveTo>
                  <a:cubicBezTo>
                    <a:pt x="566" y="595"/>
                    <a:pt x="600" y="854"/>
                    <a:pt x="600" y="1123"/>
                  </a:cubicBezTo>
                  <a:cubicBezTo>
                    <a:pt x="600" y="1781"/>
                    <a:pt x="394" y="2375"/>
                    <a:pt x="63" y="2797"/>
                  </a:cubicBezTo>
                  <a:lnTo>
                    <a:pt x="0" y="3527"/>
                  </a:lnTo>
                  <a:lnTo>
                    <a:pt x="538" y="3670"/>
                  </a:lnTo>
                  <a:cubicBezTo>
                    <a:pt x="1069" y="3049"/>
                    <a:pt x="1404" y="2138"/>
                    <a:pt x="1404" y="1123"/>
                  </a:cubicBezTo>
                  <a:cubicBezTo>
                    <a:pt x="1404" y="729"/>
                    <a:pt x="1354" y="351"/>
                    <a:pt x="1261" y="0"/>
                  </a:cubicBezTo>
                  <a:lnTo>
                    <a:pt x="986" y="650"/>
                  </a:lnTo>
                  <a:lnTo>
                    <a:pt x="502" y="355"/>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a:xfrm rot="6616747">
              <a:off x="2830288" y="1687288"/>
              <a:ext cx="3483426" cy="3483426"/>
            </a:xfrm>
            <a:prstGeom prst="rect">
              <a:avLst/>
            </a:prstGeom>
            <a:noFill/>
            <a:ln w="25400" cap="flat" cmpd="sng" algn="ctr">
              <a:noFill/>
              <a:prstDash val="solid"/>
            </a:ln>
            <a:effectLst/>
          </p:spPr>
          <p:txBody>
            <a:bodyPr spcFirstLastPara="1"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知识的存储与更新</a:t>
              </a:r>
            </a:p>
          </p:txBody>
        </p:sp>
      </p:grpSp>
      <p:pic>
        <p:nvPicPr>
          <p:cNvPr id="20482" name="Picture 2" descr="D:\Teliss_Tong\Copy\定期备份\工作备份\！个人PPT作品@teliss\PKM图\手指美女.png"/>
          <p:cNvPicPr>
            <a:picLocks noChangeAspect="1" noChangeArrowheads="1"/>
          </p:cNvPicPr>
          <p:nvPr/>
        </p:nvPicPr>
        <p:blipFill rotWithShape="1">
          <a:blip r:embed="rId2">
            <a:extLst>
              <a:ext uri="{28A0092B-C50C-407E-A947-70E740481C1C}">
                <a14:useLocalDpi xmlns:a14="http://schemas.microsoft.com/office/drawing/2010/main" val="0"/>
              </a:ext>
            </a:extLst>
          </a:blip>
          <a:srcRect l="3233" t="5173" r="2334" b="4060"/>
          <a:stretch>
            <a:fillRect/>
          </a:stretch>
        </p:blipFill>
        <p:spPr bwMode="auto">
          <a:xfrm>
            <a:off x="9047534" y="2625688"/>
            <a:ext cx="3142879" cy="42338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 Box 44"/>
          <p:cNvSpPr txBox="1">
            <a:spLocks noChangeArrowheads="1"/>
          </p:cNvSpPr>
          <p:nvPr/>
        </p:nvSpPr>
        <p:spPr bwMode="auto">
          <a:xfrm>
            <a:off x="7031310" y="1485578"/>
            <a:ext cx="4782436" cy="2751522"/>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r>
              <a:rPr lang="zh-CN" altLang="en-US" dirty="0">
                <a:solidFill>
                  <a:schemeClr val="bg1">
                    <a:lumMod val="65000"/>
                  </a:schemeClr>
                </a:solidFill>
              </a:rPr>
              <a:t>个人知识管理的目标是提升自我的核心竞争力，体现知识创造价值，因此就需要再次强调了不能脱离了某个场景或领域来单独的谈个人知识管理，否则就失去了目标和方向。要想具备某种才能，必须要有相应的某种知识结构。有了自己的知识结构之后：</a:t>
            </a:r>
            <a:r>
              <a:rPr lang="zh-CN" altLang="en-US" b="1" dirty="0">
                <a:solidFill>
                  <a:srgbClr val="FF9900"/>
                </a:solidFill>
              </a:rPr>
              <a:t>①有利于有目的地进行知识的学习和技能的完善；②有了对知识结构的事先分类，那么，知识的获取、整理、存储和更新就可以有序进行。</a:t>
            </a:r>
            <a:endParaRPr lang="en-US" altLang="zh-CN" b="1" dirty="0">
              <a:solidFill>
                <a:srgbClr val="FF9900"/>
              </a:solidFill>
            </a:endParaRPr>
          </a:p>
        </p:txBody>
      </p:sp>
      <p:sp>
        <p:nvSpPr>
          <p:cNvPr id="2" name="TextBox 1"/>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FF6600"/>
                </a:solidFill>
                <a:latin typeface="微软雅黑" panose="020B0503020204020204" pitchFamily="34" charset="-122"/>
                <a:ea typeface="微软雅黑" panose="020B0503020204020204" pitchFamily="34" charset="-122"/>
              </a:rPr>
              <a:t>知识结构体系的建立</a:t>
            </a:r>
            <a:endParaRPr lang="en-US" sz="1800" kern="0" spc="200" dirty="0">
              <a:solidFill>
                <a:srgbClr val="FF6600"/>
              </a:solidFill>
              <a:latin typeface="微软雅黑" panose="020B0503020204020204" pitchFamily="34" charset="-122"/>
              <a:ea typeface="微软雅黑" panose="020B0503020204020204" pitchFamily="34" charset="-122"/>
            </a:endParaRPr>
          </a:p>
        </p:txBody>
      </p:sp>
      <p:grpSp>
        <p:nvGrpSpPr>
          <p:cNvPr id="30" name="组合 29"/>
          <p:cNvGrpSpPr/>
          <p:nvPr/>
        </p:nvGrpSpPr>
        <p:grpSpPr bwMode="auto">
          <a:xfrm>
            <a:off x="3625424" y="2133650"/>
            <a:ext cx="4239259" cy="4010794"/>
            <a:chOff x="2914319" y="1916113"/>
            <a:chExt cx="3946525" cy="3300089"/>
          </a:xfrm>
        </p:grpSpPr>
        <p:sp>
          <p:nvSpPr>
            <p:cNvPr id="31" name="任意多边形 30"/>
            <p:cNvSpPr/>
            <p:nvPr/>
          </p:nvSpPr>
          <p:spPr bwMode="auto">
            <a:xfrm>
              <a:off x="2914319" y="3814476"/>
              <a:ext cx="3946525" cy="1401726"/>
            </a:xfrm>
            <a:custGeom>
              <a:avLst/>
              <a:gdLst>
                <a:gd name="connsiteX0" fmla="*/ 0 w 3781167"/>
                <a:gd name="connsiteY0" fmla="*/ 568411 h 1322173"/>
                <a:gd name="connsiteX1" fmla="*/ 1902940 w 3781167"/>
                <a:gd name="connsiteY1" fmla="*/ 0 h 1322173"/>
                <a:gd name="connsiteX2" fmla="*/ 3781167 w 3781167"/>
                <a:gd name="connsiteY2" fmla="*/ 580767 h 1322173"/>
                <a:gd name="connsiteX3" fmla="*/ 1915297 w 3781167"/>
                <a:gd name="connsiteY3" fmla="*/ 1322173 h 1322173"/>
                <a:gd name="connsiteX4" fmla="*/ 0 w 3781167"/>
                <a:gd name="connsiteY4" fmla="*/ 568411 h 1322173"/>
                <a:gd name="connsiteX0-1" fmla="*/ 0 w 3781167"/>
                <a:gd name="connsiteY0-2" fmla="*/ 568411 h 1322173"/>
                <a:gd name="connsiteX1-3" fmla="*/ 1928340 w 3781167"/>
                <a:gd name="connsiteY1-4" fmla="*/ 0 h 1322173"/>
                <a:gd name="connsiteX2-5" fmla="*/ 3781167 w 3781167"/>
                <a:gd name="connsiteY2-6" fmla="*/ 580767 h 1322173"/>
                <a:gd name="connsiteX3-7" fmla="*/ 1915297 w 3781167"/>
                <a:gd name="connsiteY3-8" fmla="*/ 1322173 h 1322173"/>
                <a:gd name="connsiteX4-9" fmla="*/ 0 w 3781167"/>
                <a:gd name="connsiteY4-10" fmla="*/ 568411 h 1322173"/>
                <a:gd name="connsiteX0-11" fmla="*/ 0 w 3781167"/>
                <a:gd name="connsiteY0-12" fmla="*/ 568411 h 1322173"/>
                <a:gd name="connsiteX1-13" fmla="*/ 1928340 w 3781167"/>
                <a:gd name="connsiteY1-14" fmla="*/ 0 h 1322173"/>
                <a:gd name="connsiteX2-15" fmla="*/ 3781167 w 3781167"/>
                <a:gd name="connsiteY2-16" fmla="*/ 580767 h 1322173"/>
                <a:gd name="connsiteX3-17" fmla="*/ 1940697 w 3781167"/>
                <a:gd name="connsiteY3-18" fmla="*/ 1322173 h 1322173"/>
                <a:gd name="connsiteX4-19" fmla="*/ 0 w 3781167"/>
                <a:gd name="connsiteY4-20" fmla="*/ 568411 h 1322173"/>
                <a:gd name="connsiteX0-21" fmla="*/ 0 w 3781167"/>
                <a:gd name="connsiteY0-22" fmla="*/ 568411 h 1334873"/>
                <a:gd name="connsiteX1-23" fmla="*/ 1928340 w 3781167"/>
                <a:gd name="connsiteY1-24" fmla="*/ 0 h 1334873"/>
                <a:gd name="connsiteX2-25" fmla="*/ 3781167 w 3781167"/>
                <a:gd name="connsiteY2-26" fmla="*/ 580767 h 1334873"/>
                <a:gd name="connsiteX3-27" fmla="*/ 1940697 w 3781167"/>
                <a:gd name="connsiteY3-28" fmla="*/ 1334873 h 1334873"/>
                <a:gd name="connsiteX4-29" fmla="*/ 0 w 3781167"/>
                <a:gd name="connsiteY4-30" fmla="*/ 568411 h 1334873"/>
                <a:gd name="connsiteX0-31" fmla="*/ 0 w 3781167"/>
                <a:gd name="connsiteY0-32" fmla="*/ 568411 h 1338048"/>
                <a:gd name="connsiteX1-33" fmla="*/ 1928340 w 3781167"/>
                <a:gd name="connsiteY1-34" fmla="*/ 0 h 1338048"/>
                <a:gd name="connsiteX2-35" fmla="*/ 3781167 w 3781167"/>
                <a:gd name="connsiteY2-36" fmla="*/ 580767 h 1338048"/>
                <a:gd name="connsiteX3-37" fmla="*/ 1924822 w 3781167"/>
                <a:gd name="connsiteY3-38" fmla="*/ 1338048 h 1338048"/>
                <a:gd name="connsiteX4-39" fmla="*/ 0 w 3781167"/>
                <a:gd name="connsiteY4-40" fmla="*/ 568411 h 1338048"/>
                <a:gd name="connsiteX0-41" fmla="*/ 0 w 3781167"/>
                <a:gd name="connsiteY0-42" fmla="*/ 568411 h 1334873"/>
                <a:gd name="connsiteX1-43" fmla="*/ 1928340 w 3781167"/>
                <a:gd name="connsiteY1-44" fmla="*/ 0 h 1334873"/>
                <a:gd name="connsiteX2-45" fmla="*/ 3781167 w 3781167"/>
                <a:gd name="connsiteY2-46" fmla="*/ 580767 h 1334873"/>
                <a:gd name="connsiteX3-47" fmla="*/ 1927997 w 3781167"/>
                <a:gd name="connsiteY3-48" fmla="*/ 1334873 h 1334873"/>
                <a:gd name="connsiteX4-49" fmla="*/ 0 w 3781167"/>
                <a:gd name="connsiteY4-50" fmla="*/ 568411 h 1334873"/>
                <a:gd name="connsiteX0-51" fmla="*/ 0 w 3809742"/>
                <a:gd name="connsiteY0-52" fmla="*/ 568411 h 1334873"/>
                <a:gd name="connsiteX1-53" fmla="*/ 1928340 w 3809742"/>
                <a:gd name="connsiteY1-54" fmla="*/ 0 h 1334873"/>
                <a:gd name="connsiteX2-55" fmla="*/ 3809742 w 3809742"/>
                <a:gd name="connsiteY2-56" fmla="*/ 599817 h 1334873"/>
                <a:gd name="connsiteX3-57" fmla="*/ 1927997 w 3809742"/>
                <a:gd name="connsiteY3-58" fmla="*/ 1334873 h 1334873"/>
                <a:gd name="connsiteX4-59" fmla="*/ 0 w 3809742"/>
                <a:gd name="connsiteY4-60" fmla="*/ 568411 h 1334873"/>
                <a:gd name="connsiteX0-61" fmla="*/ 0 w 3809742"/>
                <a:gd name="connsiteY0-62" fmla="*/ 558886 h 1334873"/>
                <a:gd name="connsiteX1-63" fmla="*/ 1928340 w 3809742"/>
                <a:gd name="connsiteY1-64" fmla="*/ 0 h 1334873"/>
                <a:gd name="connsiteX2-65" fmla="*/ 3809742 w 3809742"/>
                <a:gd name="connsiteY2-66" fmla="*/ 599817 h 1334873"/>
                <a:gd name="connsiteX3-67" fmla="*/ 1927997 w 3809742"/>
                <a:gd name="connsiteY3-68" fmla="*/ 1334873 h 1334873"/>
                <a:gd name="connsiteX4-69" fmla="*/ 0 w 3809742"/>
                <a:gd name="connsiteY4-70" fmla="*/ 558886 h 1334873"/>
                <a:gd name="connsiteX0-71" fmla="*/ 0 w 3793867"/>
                <a:gd name="connsiteY0-72" fmla="*/ 549361 h 1334873"/>
                <a:gd name="connsiteX1-73" fmla="*/ 1912465 w 3793867"/>
                <a:gd name="connsiteY1-74" fmla="*/ 0 h 1334873"/>
                <a:gd name="connsiteX2-75" fmla="*/ 3793867 w 3793867"/>
                <a:gd name="connsiteY2-76" fmla="*/ 599817 h 1334873"/>
                <a:gd name="connsiteX3-77" fmla="*/ 1912122 w 3793867"/>
                <a:gd name="connsiteY3-78" fmla="*/ 1334873 h 1334873"/>
                <a:gd name="connsiteX4-79" fmla="*/ 0 w 3793867"/>
                <a:gd name="connsiteY4-80" fmla="*/ 549361 h 1334873"/>
                <a:gd name="connsiteX0-81" fmla="*/ 0 w 3768467"/>
                <a:gd name="connsiteY0-82" fmla="*/ 552536 h 1334873"/>
                <a:gd name="connsiteX1-83" fmla="*/ 1887065 w 3768467"/>
                <a:gd name="connsiteY1-84" fmla="*/ 0 h 1334873"/>
                <a:gd name="connsiteX2-85" fmla="*/ 3768467 w 3768467"/>
                <a:gd name="connsiteY2-86" fmla="*/ 599817 h 1334873"/>
                <a:gd name="connsiteX3-87" fmla="*/ 1886722 w 3768467"/>
                <a:gd name="connsiteY3-88" fmla="*/ 1334873 h 1334873"/>
                <a:gd name="connsiteX4-89" fmla="*/ 0 w 3768467"/>
                <a:gd name="connsiteY4-90" fmla="*/ 552536 h 1334873"/>
                <a:gd name="connsiteX0-91" fmla="*/ 0 w 3806567"/>
                <a:gd name="connsiteY0-92" fmla="*/ 555711 h 1334873"/>
                <a:gd name="connsiteX1-93" fmla="*/ 1925165 w 3806567"/>
                <a:gd name="connsiteY1-94" fmla="*/ 0 h 1334873"/>
                <a:gd name="connsiteX2-95" fmla="*/ 3806567 w 3806567"/>
                <a:gd name="connsiteY2-96" fmla="*/ 599817 h 1334873"/>
                <a:gd name="connsiteX3-97" fmla="*/ 1924822 w 3806567"/>
                <a:gd name="connsiteY3-98" fmla="*/ 1334873 h 1334873"/>
                <a:gd name="connsiteX4-99" fmla="*/ 0 w 3806567"/>
                <a:gd name="connsiteY4-100" fmla="*/ 555711 h 1334873"/>
                <a:gd name="connsiteX0-101" fmla="*/ 0 w 3784342"/>
                <a:gd name="connsiteY0-102" fmla="*/ 555711 h 1334873"/>
                <a:gd name="connsiteX1-103" fmla="*/ 1902940 w 3784342"/>
                <a:gd name="connsiteY1-104" fmla="*/ 0 h 1334873"/>
                <a:gd name="connsiteX2-105" fmla="*/ 3784342 w 3784342"/>
                <a:gd name="connsiteY2-106" fmla="*/ 599817 h 1334873"/>
                <a:gd name="connsiteX3-107" fmla="*/ 1902597 w 3784342"/>
                <a:gd name="connsiteY3-108" fmla="*/ 1334873 h 1334873"/>
                <a:gd name="connsiteX4-109" fmla="*/ 0 w 3784342"/>
                <a:gd name="connsiteY4-110" fmla="*/ 555711 h 1334873"/>
                <a:gd name="connsiteX0-111" fmla="*/ 0 w 3784342"/>
                <a:gd name="connsiteY0-112" fmla="*/ 539836 h 1334873"/>
                <a:gd name="connsiteX1-113" fmla="*/ 1902940 w 3784342"/>
                <a:gd name="connsiteY1-114" fmla="*/ 0 h 1334873"/>
                <a:gd name="connsiteX2-115" fmla="*/ 3784342 w 3784342"/>
                <a:gd name="connsiteY2-116" fmla="*/ 599817 h 1334873"/>
                <a:gd name="connsiteX3-117" fmla="*/ 1902597 w 3784342"/>
                <a:gd name="connsiteY3-118" fmla="*/ 1334873 h 1334873"/>
                <a:gd name="connsiteX4-119" fmla="*/ 0 w 3784342"/>
                <a:gd name="connsiteY4-120" fmla="*/ 539836 h 1334873"/>
                <a:gd name="connsiteX0-121" fmla="*/ 0 w 3800217"/>
                <a:gd name="connsiteY0-122" fmla="*/ 555711 h 1334873"/>
                <a:gd name="connsiteX1-123" fmla="*/ 1918815 w 3800217"/>
                <a:gd name="connsiteY1-124" fmla="*/ 0 h 1334873"/>
                <a:gd name="connsiteX2-125" fmla="*/ 3800217 w 3800217"/>
                <a:gd name="connsiteY2-126" fmla="*/ 599817 h 1334873"/>
                <a:gd name="connsiteX3-127" fmla="*/ 1918472 w 3800217"/>
                <a:gd name="connsiteY3-128" fmla="*/ 1334873 h 1334873"/>
                <a:gd name="connsiteX4-129" fmla="*/ 0 w 3800217"/>
                <a:gd name="connsiteY4-130" fmla="*/ 555711 h 1334873"/>
                <a:gd name="connsiteX0-131" fmla="*/ 0 w 3787517"/>
                <a:gd name="connsiteY0-132" fmla="*/ 552536 h 1334873"/>
                <a:gd name="connsiteX1-133" fmla="*/ 1906115 w 3787517"/>
                <a:gd name="connsiteY1-134" fmla="*/ 0 h 1334873"/>
                <a:gd name="connsiteX2-135" fmla="*/ 3787517 w 3787517"/>
                <a:gd name="connsiteY2-136" fmla="*/ 599817 h 1334873"/>
                <a:gd name="connsiteX3-137" fmla="*/ 1905772 w 3787517"/>
                <a:gd name="connsiteY3-138" fmla="*/ 1334873 h 1334873"/>
                <a:gd name="connsiteX4-139" fmla="*/ 0 w 3787517"/>
                <a:gd name="connsiteY4-140" fmla="*/ 552536 h 1334873"/>
                <a:gd name="connsiteX0-141" fmla="*/ 0 w 3584317"/>
                <a:gd name="connsiteY0-142" fmla="*/ 520786 h 1334873"/>
                <a:gd name="connsiteX1-143" fmla="*/ 1702915 w 3584317"/>
                <a:gd name="connsiteY1-144" fmla="*/ 0 h 1334873"/>
                <a:gd name="connsiteX2-145" fmla="*/ 3584317 w 3584317"/>
                <a:gd name="connsiteY2-146" fmla="*/ 599817 h 1334873"/>
                <a:gd name="connsiteX3-147" fmla="*/ 1702572 w 3584317"/>
                <a:gd name="connsiteY3-148" fmla="*/ 1334873 h 1334873"/>
                <a:gd name="connsiteX4-149" fmla="*/ 0 w 3584317"/>
                <a:gd name="connsiteY4-150" fmla="*/ 520786 h 1334873"/>
                <a:gd name="connsiteX0-151" fmla="*/ 0 w 3793867"/>
                <a:gd name="connsiteY0-152" fmla="*/ 549361 h 1334873"/>
                <a:gd name="connsiteX1-153" fmla="*/ 1912465 w 3793867"/>
                <a:gd name="connsiteY1-154" fmla="*/ 0 h 1334873"/>
                <a:gd name="connsiteX2-155" fmla="*/ 3793867 w 3793867"/>
                <a:gd name="connsiteY2-156" fmla="*/ 599817 h 1334873"/>
                <a:gd name="connsiteX3-157" fmla="*/ 1912122 w 3793867"/>
                <a:gd name="connsiteY3-158" fmla="*/ 1334873 h 1334873"/>
                <a:gd name="connsiteX4-159" fmla="*/ 0 w 3793867"/>
                <a:gd name="connsiteY4-160" fmla="*/ 549361 h 1334873"/>
                <a:gd name="connsiteX0-161" fmla="*/ 0 w 3809742"/>
                <a:gd name="connsiteY0-162" fmla="*/ 555711 h 1334873"/>
                <a:gd name="connsiteX1-163" fmla="*/ 1928340 w 3809742"/>
                <a:gd name="connsiteY1-164" fmla="*/ 0 h 1334873"/>
                <a:gd name="connsiteX2-165" fmla="*/ 3809742 w 3809742"/>
                <a:gd name="connsiteY2-166" fmla="*/ 599817 h 1334873"/>
                <a:gd name="connsiteX3-167" fmla="*/ 1927997 w 3809742"/>
                <a:gd name="connsiteY3-168" fmla="*/ 1334873 h 1334873"/>
                <a:gd name="connsiteX4-169" fmla="*/ 0 w 3809742"/>
                <a:gd name="connsiteY4-170" fmla="*/ 555711 h 1334873"/>
                <a:gd name="connsiteX0-171" fmla="*/ 0 w 3787517"/>
                <a:gd name="connsiteY0-172" fmla="*/ 552536 h 1334873"/>
                <a:gd name="connsiteX1-173" fmla="*/ 1906115 w 3787517"/>
                <a:gd name="connsiteY1-174" fmla="*/ 0 h 1334873"/>
                <a:gd name="connsiteX2-175" fmla="*/ 3787517 w 3787517"/>
                <a:gd name="connsiteY2-176" fmla="*/ 599817 h 1334873"/>
                <a:gd name="connsiteX3-177" fmla="*/ 1905772 w 3787517"/>
                <a:gd name="connsiteY3-178" fmla="*/ 1334873 h 1334873"/>
                <a:gd name="connsiteX4-179" fmla="*/ 0 w 3787517"/>
                <a:gd name="connsiteY4-180" fmla="*/ 552536 h 1334873"/>
                <a:gd name="connsiteX0-181" fmla="*/ 0 w 3787517"/>
                <a:gd name="connsiteY0-182" fmla="*/ 557299 h 1339636"/>
                <a:gd name="connsiteX1-183" fmla="*/ 1915640 w 3787517"/>
                <a:gd name="connsiteY1-184" fmla="*/ 0 h 1339636"/>
                <a:gd name="connsiteX2-185" fmla="*/ 3787517 w 3787517"/>
                <a:gd name="connsiteY2-186" fmla="*/ 604580 h 1339636"/>
                <a:gd name="connsiteX3-187" fmla="*/ 1905772 w 3787517"/>
                <a:gd name="connsiteY3-188" fmla="*/ 1339636 h 1339636"/>
                <a:gd name="connsiteX4-189" fmla="*/ 0 w 3787517"/>
                <a:gd name="connsiteY4-190" fmla="*/ 557299 h 1339636"/>
                <a:gd name="connsiteX0-191" fmla="*/ 0 w 3787517"/>
                <a:gd name="connsiteY0-192" fmla="*/ 562062 h 1344399"/>
                <a:gd name="connsiteX1-193" fmla="*/ 1906115 w 3787517"/>
                <a:gd name="connsiteY1-194" fmla="*/ 0 h 1344399"/>
                <a:gd name="connsiteX2-195" fmla="*/ 3787517 w 3787517"/>
                <a:gd name="connsiteY2-196" fmla="*/ 609343 h 1344399"/>
                <a:gd name="connsiteX3-197" fmla="*/ 1905772 w 3787517"/>
                <a:gd name="connsiteY3-198" fmla="*/ 1344399 h 1344399"/>
                <a:gd name="connsiteX4-199" fmla="*/ 0 w 3787517"/>
                <a:gd name="connsiteY4-200" fmla="*/ 562062 h 134439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87517" h="1344399">
                  <a:moveTo>
                    <a:pt x="0" y="562062"/>
                  </a:moveTo>
                  <a:lnTo>
                    <a:pt x="1906115" y="0"/>
                  </a:lnTo>
                  <a:lnTo>
                    <a:pt x="3787517" y="609343"/>
                  </a:lnTo>
                  <a:lnTo>
                    <a:pt x="1905772" y="1344399"/>
                  </a:lnTo>
                  <a:lnTo>
                    <a:pt x="0" y="562062"/>
                  </a:lnTo>
                  <a:close/>
                </a:path>
              </a:pathLst>
            </a:custGeom>
            <a:solidFill>
              <a:srgbClr val="F68426">
                <a:lumMod val="40000"/>
                <a:lumOff val="60000"/>
              </a:srgbClr>
            </a:solidFill>
            <a:ln w="3175" cap="flat" cmpd="sng" algn="ctr">
              <a:solidFill>
                <a:srgbClr val="F68426">
                  <a:lumMod val="40000"/>
                  <a:lumOff val="60000"/>
                </a:srgbClr>
              </a:solidFill>
              <a:prstDash val="solid"/>
            </a:ln>
            <a:effectLst>
              <a:outerShdw blurRad="63500" dist="88900" dir="2640000" algn="t" rotWithShape="0">
                <a:prstClr val="black">
                  <a:alpha val="15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2" name="Freeform 23"/>
            <p:cNvSpPr/>
            <p:nvPr/>
          </p:nvSpPr>
          <p:spPr bwMode="auto">
            <a:xfrm>
              <a:off x="2916639" y="3674072"/>
              <a:ext cx="1984863" cy="1537488"/>
            </a:xfrm>
            <a:custGeom>
              <a:avLst/>
              <a:gdLst>
                <a:gd name="T0" fmla="*/ 1070 w 1070"/>
                <a:gd name="T1" fmla="*/ 341 h 1098"/>
                <a:gd name="T2" fmla="*/ 312 w 1070"/>
                <a:gd name="T3" fmla="*/ 0 h 1098"/>
                <a:gd name="T4" fmla="*/ 0 w 1070"/>
                <a:gd name="T5" fmla="*/ 516 h 1098"/>
                <a:gd name="T6" fmla="*/ 1070 w 1070"/>
                <a:gd name="T7" fmla="*/ 1098 h 1098"/>
                <a:gd name="T8" fmla="*/ 1070 w 1070"/>
                <a:gd name="T9" fmla="*/ 341 h 1098"/>
              </a:gdLst>
              <a:ahLst/>
              <a:cxnLst>
                <a:cxn ang="0">
                  <a:pos x="T0" y="T1"/>
                </a:cxn>
                <a:cxn ang="0">
                  <a:pos x="T2" y="T3"/>
                </a:cxn>
                <a:cxn ang="0">
                  <a:pos x="T4" y="T5"/>
                </a:cxn>
                <a:cxn ang="0">
                  <a:pos x="T6" y="T7"/>
                </a:cxn>
                <a:cxn ang="0">
                  <a:pos x="T8" y="T9"/>
                </a:cxn>
              </a:cxnLst>
              <a:rect l="0" t="0" r="r" b="b"/>
              <a:pathLst>
                <a:path w="1070" h="1098">
                  <a:moveTo>
                    <a:pt x="1070" y="341"/>
                  </a:moveTo>
                  <a:lnTo>
                    <a:pt x="312" y="0"/>
                  </a:lnTo>
                  <a:lnTo>
                    <a:pt x="0" y="516"/>
                  </a:lnTo>
                  <a:lnTo>
                    <a:pt x="1070" y="1098"/>
                  </a:lnTo>
                  <a:lnTo>
                    <a:pt x="1070" y="341"/>
                  </a:lnTo>
                  <a:close/>
                </a:path>
              </a:pathLst>
            </a:custGeom>
            <a:gradFill>
              <a:gsLst>
                <a:gs pos="0">
                  <a:srgbClr val="F68426">
                    <a:lumMod val="60000"/>
                    <a:lumOff val="40000"/>
                    <a:alpha val="70000"/>
                  </a:srgbClr>
                </a:gs>
                <a:gs pos="100000">
                  <a:srgbClr val="F68426">
                    <a:alpha val="70000"/>
                  </a:srgbClr>
                </a:gs>
              </a:gsLst>
              <a:lin ang="5400000" scaled="0"/>
            </a:gradFill>
            <a:ln w="3175" cap="flat" cmpd="sng" algn="ctr">
              <a:solidFill>
                <a:srgbClr val="F68426">
                  <a:lumMod val="40000"/>
                  <a:lumOff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3" name="Freeform 26"/>
            <p:cNvSpPr/>
            <p:nvPr/>
          </p:nvSpPr>
          <p:spPr bwMode="auto">
            <a:xfrm>
              <a:off x="4901502" y="3696119"/>
              <a:ext cx="1953541" cy="1515442"/>
            </a:xfrm>
            <a:custGeom>
              <a:avLst/>
              <a:gdLst>
                <a:gd name="T0" fmla="*/ 742 w 1053"/>
                <a:gd name="T1" fmla="*/ 0 h 1083"/>
                <a:gd name="T2" fmla="*/ 0 w 1053"/>
                <a:gd name="T3" fmla="*/ 326 h 1083"/>
                <a:gd name="T4" fmla="*/ 0 w 1053"/>
                <a:gd name="T5" fmla="*/ 1083 h 1083"/>
                <a:gd name="T6" fmla="*/ 1053 w 1053"/>
                <a:gd name="T7" fmla="*/ 532 h 1083"/>
                <a:gd name="T8" fmla="*/ 742 w 1053"/>
                <a:gd name="T9" fmla="*/ 0 h 1083"/>
              </a:gdLst>
              <a:ahLst/>
              <a:cxnLst>
                <a:cxn ang="0">
                  <a:pos x="T0" y="T1"/>
                </a:cxn>
                <a:cxn ang="0">
                  <a:pos x="T2" y="T3"/>
                </a:cxn>
                <a:cxn ang="0">
                  <a:pos x="T4" y="T5"/>
                </a:cxn>
                <a:cxn ang="0">
                  <a:pos x="T6" y="T7"/>
                </a:cxn>
                <a:cxn ang="0">
                  <a:pos x="T8" y="T9"/>
                </a:cxn>
              </a:cxnLst>
              <a:rect l="0" t="0" r="r" b="b"/>
              <a:pathLst>
                <a:path w="1053" h="1083">
                  <a:moveTo>
                    <a:pt x="742" y="0"/>
                  </a:moveTo>
                  <a:lnTo>
                    <a:pt x="0" y="326"/>
                  </a:lnTo>
                  <a:lnTo>
                    <a:pt x="0" y="1083"/>
                  </a:lnTo>
                  <a:lnTo>
                    <a:pt x="1053" y="532"/>
                  </a:lnTo>
                  <a:lnTo>
                    <a:pt x="742" y="0"/>
                  </a:lnTo>
                  <a:close/>
                </a:path>
              </a:pathLst>
            </a:custGeom>
            <a:solidFill>
              <a:srgbClr val="F68426">
                <a:alpha val="70000"/>
              </a:srgbClr>
            </a:solidFill>
            <a:ln w="3175" cap="flat" cmpd="sng" algn="ctr">
              <a:solidFill>
                <a:srgbClr val="F68426">
                  <a:lumMod val="40000"/>
                  <a:lumOff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4" name="Freeform 41"/>
            <p:cNvSpPr/>
            <p:nvPr/>
          </p:nvSpPr>
          <p:spPr bwMode="auto">
            <a:xfrm>
              <a:off x="3495509" y="3358452"/>
              <a:ext cx="2781825" cy="793692"/>
            </a:xfrm>
            <a:custGeom>
              <a:avLst/>
              <a:gdLst>
                <a:gd name="T0" fmla="*/ 0 w 1500"/>
                <a:gd name="T1" fmla="*/ 226 h 567"/>
                <a:gd name="T2" fmla="*/ 758 w 1500"/>
                <a:gd name="T3" fmla="*/ 0 h 567"/>
                <a:gd name="T4" fmla="*/ 1500 w 1500"/>
                <a:gd name="T5" fmla="*/ 241 h 567"/>
                <a:gd name="T6" fmla="*/ 758 w 1500"/>
                <a:gd name="T7" fmla="*/ 567 h 567"/>
                <a:gd name="T8" fmla="*/ 0 w 1500"/>
                <a:gd name="T9" fmla="*/ 226 h 567"/>
              </a:gdLst>
              <a:ahLst/>
              <a:cxnLst>
                <a:cxn ang="0">
                  <a:pos x="T0" y="T1"/>
                </a:cxn>
                <a:cxn ang="0">
                  <a:pos x="T2" y="T3"/>
                </a:cxn>
                <a:cxn ang="0">
                  <a:pos x="T4" y="T5"/>
                </a:cxn>
                <a:cxn ang="0">
                  <a:pos x="T6" y="T7"/>
                </a:cxn>
                <a:cxn ang="0">
                  <a:pos x="T8" y="T9"/>
                </a:cxn>
              </a:cxnLst>
              <a:rect l="0" t="0" r="r" b="b"/>
              <a:pathLst>
                <a:path w="1500" h="567">
                  <a:moveTo>
                    <a:pt x="0" y="226"/>
                  </a:moveTo>
                  <a:lnTo>
                    <a:pt x="758" y="0"/>
                  </a:lnTo>
                  <a:lnTo>
                    <a:pt x="1500" y="241"/>
                  </a:lnTo>
                  <a:lnTo>
                    <a:pt x="758" y="567"/>
                  </a:lnTo>
                  <a:lnTo>
                    <a:pt x="0" y="226"/>
                  </a:lnTo>
                  <a:close/>
                </a:path>
              </a:pathLst>
            </a:custGeom>
            <a:gradFill>
              <a:gsLst>
                <a:gs pos="16000">
                  <a:srgbClr val="F9F9F9"/>
                </a:gs>
                <a:gs pos="56000">
                  <a:srgbClr val="F68426">
                    <a:lumMod val="20000"/>
                    <a:lumOff val="80000"/>
                  </a:srgbClr>
                </a:gs>
                <a:gs pos="100000">
                  <a:srgbClr val="F68426">
                    <a:lumMod val="20000"/>
                    <a:lumOff val="80000"/>
                  </a:srgbClr>
                </a:gs>
              </a:gsLst>
              <a:lin ang="0" scaled="0"/>
            </a:gradFill>
            <a:ln w="3175" cap="flat" cmpd="sng" algn="ctr">
              <a:solidFill>
                <a:srgbClr val="F68426">
                  <a:lumMod val="40000"/>
                  <a:lumOff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5" name="Freeform 35"/>
            <p:cNvSpPr/>
            <p:nvPr/>
          </p:nvSpPr>
          <p:spPr bwMode="auto">
            <a:xfrm>
              <a:off x="3573233" y="2806116"/>
              <a:ext cx="1328269" cy="1218387"/>
            </a:xfrm>
            <a:custGeom>
              <a:avLst/>
              <a:gdLst>
                <a:gd name="T0" fmla="*/ 716 w 716"/>
                <a:gd name="T1" fmla="*/ 144 h 870"/>
                <a:gd name="T2" fmla="*/ 332 w 716"/>
                <a:gd name="T3" fmla="*/ 0 h 870"/>
                <a:gd name="T4" fmla="*/ 0 w 716"/>
                <a:gd name="T5" fmla="*/ 550 h 870"/>
                <a:gd name="T6" fmla="*/ 713 w 716"/>
                <a:gd name="T7" fmla="*/ 870 h 870"/>
                <a:gd name="T8" fmla="*/ 716 w 716"/>
                <a:gd name="T9" fmla="*/ 869 h 870"/>
                <a:gd name="T10" fmla="*/ 716 w 716"/>
                <a:gd name="T11" fmla="*/ 144 h 870"/>
              </a:gdLst>
              <a:ahLst/>
              <a:cxnLst>
                <a:cxn ang="0">
                  <a:pos x="T0" y="T1"/>
                </a:cxn>
                <a:cxn ang="0">
                  <a:pos x="T2" y="T3"/>
                </a:cxn>
                <a:cxn ang="0">
                  <a:pos x="T4" y="T5"/>
                </a:cxn>
                <a:cxn ang="0">
                  <a:pos x="T6" y="T7"/>
                </a:cxn>
                <a:cxn ang="0">
                  <a:pos x="T8" y="T9"/>
                </a:cxn>
                <a:cxn ang="0">
                  <a:pos x="T10" y="T11"/>
                </a:cxn>
              </a:cxnLst>
              <a:rect l="0" t="0" r="r" b="b"/>
              <a:pathLst>
                <a:path w="716" h="870">
                  <a:moveTo>
                    <a:pt x="716" y="144"/>
                  </a:moveTo>
                  <a:lnTo>
                    <a:pt x="332" y="0"/>
                  </a:lnTo>
                  <a:lnTo>
                    <a:pt x="0" y="550"/>
                  </a:lnTo>
                  <a:lnTo>
                    <a:pt x="713" y="870"/>
                  </a:lnTo>
                  <a:lnTo>
                    <a:pt x="716" y="869"/>
                  </a:lnTo>
                  <a:lnTo>
                    <a:pt x="716" y="144"/>
                  </a:lnTo>
                  <a:close/>
                </a:path>
              </a:pathLst>
            </a:custGeom>
            <a:gradFill rotWithShape="1">
              <a:gsLst>
                <a:gs pos="98000">
                  <a:srgbClr val="F68426">
                    <a:lumMod val="60000"/>
                    <a:lumOff val="40000"/>
                    <a:alpha val="70000"/>
                  </a:srgbClr>
                </a:gs>
                <a:gs pos="0">
                  <a:srgbClr val="F68426">
                    <a:lumMod val="20000"/>
                    <a:lumOff val="80000"/>
                    <a:alpha val="70000"/>
                  </a:srgbClr>
                </a:gs>
              </a:gsLst>
              <a:lin ang="5400000" scaled="1"/>
            </a:gradFill>
            <a:ln w="9525" cap="rnd">
              <a:solidFill>
                <a:srgbClr val="F68426">
                  <a:lumMod val="40000"/>
                  <a:lumOff val="60000"/>
                </a:srgbClr>
              </a:solidFill>
              <a:prstDash val="solid"/>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36" name="Freeform 38"/>
            <p:cNvSpPr/>
            <p:nvPr/>
          </p:nvSpPr>
          <p:spPr bwMode="auto">
            <a:xfrm>
              <a:off x="4901502" y="2818880"/>
              <a:ext cx="1296947" cy="1204463"/>
            </a:xfrm>
            <a:custGeom>
              <a:avLst/>
              <a:gdLst>
                <a:gd name="T0" fmla="*/ 376 w 699"/>
                <a:gd name="T1" fmla="*/ 0 h 860"/>
                <a:gd name="T2" fmla="*/ 0 w 699"/>
                <a:gd name="T3" fmla="*/ 135 h 860"/>
                <a:gd name="T4" fmla="*/ 0 w 699"/>
                <a:gd name="T5" fmla="*/ 860 h 860"/>
                <a:gd name="T6" fmla="*/ 699 w 699"/>
                <a:gd name="T7" fmla="*/ 553 h 860"/>
                <a:gd name="T8" fmla="*/ 376 w 699"/>
                <a:gd name="T9" fmla="*/ 0 h 860"/>
              </a:gdLst>
              <a:ahLst/>
              <a:cxnLst>
                <a:cxn ang="0">
                  <a:pos x="T0" y="T1"/>
                </a:cxn>
                <a:cxn ang="0">
                  <a:pos x="T2" y="T3"/>
                </a:cxn>
                <a:cxn ang="0">
                  <a:pos x="T4" y="T5"/>
                </a:cxn>
                <a:cxn ang="0">
                  <a:pos x="T6" y="T7"/>
                </a:cxn>
                <a:cxn ang="0">
                  <a:pos x="T8" y="T9"/>
                </a:cxn>
              </a:cxnLst>
              <a:rect l="0" t="0" r="r" b="b"/>
              <a:pathLst>
                <a:path w="699" h="860">
                  <a:moveTo>
                    <a:pt x="376" y="0"/>
                  </a:moveTo>
                  <a:lnTo>
                    <a:pt x="0" y="135"/>
                  </a:lnTo>
                  <a:lnTo>
                    <a:pt x="0" y="860"/>
                  </a:lnTo>
                  <a:lnTo>
                    <a:pt x="699" y="553"/>
                  </a:lnTo>
                  <a:lnTo>
                    <a:pt x="376" y="0"/>
                  </a:lnTo>
                  <a:close/>
                </a:path>
              </a:pathLst>
            </a:custGeom>
            <a:solidFill>
              <a:srgbClr val="F68426">
                <a:alpha val="70000"/>
              </a:srgbClr>
            </a:solidFill>
            <a:ln w="3175" cap="flat" cmpd="sng" algn="ctr">
              <a:solidFill>
                <a:srgbClr val="F68426">
                  <a:lumMod val="40000"/>
                  <a:lumOff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7" name="Freeform 44"/>
            <p:cNvSpPr/>
            <p:nvPr/>
          </p:nvSpPr>
          <p:spPr bwMode="auto">
            <a:xfrm>
              <a:off x="4189225" y="2691239"/>
              <a:ext cx="1409474" cy="316781"/>
            </a:xfrm>
            <a:custGeom>
              <a:avLst/>
              <a:gdLst>
                <a:gd name="T0" fmla="*/ 0 w 760"/>
                <a:gd name="T1" fmla="*/ 82 h 226"/>
                <a:gd name="T2" fmla="*/ 384 w 760"/>
                <a:gd name="T3" fmla="*/ 226 h 226"/>
                <a:gd name="T4" fmla="*/ 760 w 760"/>
                <a:gd name="T5" fmla="*/ 91 h 226"/>
                <a:gd name="T6" fmla="*/ 384 w 760"/>
                <a:gd name="T7" fmla="*/ 0 h 226"/>
                <a:gd name="T8" fmla="*/ 0 w 760"/>
                <a:gd name="T9" fmla="*/ 82 h 226"/>
              </a:gdLst>
              <a:ahLst/>
              <a:cxnLst>
                <a:cxn ang="0">
                  <a:pos x="T0" y="T1"/>
                </a:cxn>
                <a:cxn ang="0">
                  <a:pos x="T2" y="T3"/>
                </a:cxn>
                <a:cxn ang="0">
                  <a:pos x="T4" y="T5"/>
                </a:cxn>
                <a:cxn ang="0">
                  <a:pos x="T6" y="T7"/>
                </a:cxn>
                <a:cxn ang="0">
                  <a:pos x="T8" y="T9"/>
                </a:cxn>
              </a:cxnLst>
              <a:rect l="0" t="0" r="r" b="b"/>
              <a:pathLst>
                <a:path w="760" h="226">
                  <a:moveTo>
                    <a:pt x="0" y="82"/>
                  </a:moveTo>
                  <a:lnTo>
                    <a:pt x="384" y="226"/>
                  </a:lnTo>
                  <a:lnTo>
                    <a:pt x="760" y="91"/>
                  </a:lnTo>
                  <a:lnTo>
                    <a:pt x="384" y="0"/>
                  </a:lnTo>
                  <a:lnTo>
                    <a:pt x="0" y="82"/>
                  </a:lnTo>
                  <a:close/>
                </a:path>
              </a:pathLst>
            </a:custGeom>
            <a:gradFill>
              <a:gsLst>
                <a:gs pos="16000">
                  <a:srgbClr val="F9F9F9"/>
                </a:gs>
                <a:gs pos="56000">
                  <a:srgbClr val="F68426">
                    <a:lumMod val="20000"/>
                    <a:lumOff val="80000"/>
                  </a:srgbClr>
                </a:gs>
                <a:gs pos="100000">
                  <a:srgbClr val="F68426">
                    <a:lumMod val="20000"/>
                    <a:lumOff val="80000"/>
                  </a:srgbClr>
                </a:gs>
              </a:gsLst>
              <a:lin ang="0" scaled="0"/>
            </a:gradFill>
            <a:ln w="3175" cap="flat" cmpd="sng" algn="ctr">
              <a:solidFill>
                <a:srgbClr val="F68426">
                  <a:lumMod val="40000"/>
                  <a:lumOff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8" name="Freeform 29"/>
            <p:cNvSpPr/>
            <p:nvPr/>
          </p:nvSpPr>
          <p:spPr bwMode="auto">
            <a:xfrm>
              <a:off x="4901502" y="1916113"/>
              <a:ext cx="622953" cy="974710"/>
            </a:xfrm>
            <a:custGeom>
              <a:avLst/>
              <a:gdLst>
                <a:gd name="T0" fmla="*/ 336 w 336"/>
                <a:gd name="T1" fmla="*/ 575 h 696"/>
                <a:gd name="T2" fmla="*/ 0 w 336"/>
                <a:gd name="T3" fmla="*/ 0 h 696"/>
                <a:gd name="T4" fmla="*/ 0 w 336"/>
                <a:gd name="T5" fmla="*/ 696 h 696"/>
                <a:gd name="T6" fmla="*/ 336 w 336"/>
                <a:gd name="T7" fmla="*/ 575 h 696"/>
              </a:gdLst>
              <a:ahLst/>
              <a:cxnLst>
                <a:cxn ang="0">
                  <a:pos x="T0" y="T1"/>
                </a:cxn>
                <a:cxn ang="0">
                  <a:pos x="T2" y="T3"/>
                </a:cxn>
                <a:cxn ang="0">
                  <a:pos x="T4" y="T5"/>
                </a:cxn>
                <a:cxn ang="0">
                  <a:pos x="T6" y="T7"/>
                </a:cxn>
              </a:cxnLst>
              <a:rect l="0" t="0" r="r" b="b"/>
              <a:pathLst>
                <a:path w="336" h="696">
                  <a:moveTo>
                    <a:pt x="336" y="575"/>
                  </a:moveTo>
                  <a:lnTo>
                    <a:pt x="0" y="0"/>
                  </a:lnTo>
                  <a:lnTo>
                    <a:pt x="0" y="696"/>
                  </a:lnTo>
                  <a:lnTo>
                    <a:pt x="336" y="575"/>
                  </a:lnTo>
                  <a:close/>
                </a:path>
              </a:pathLst>
            </a:custGeom>
            <a:solidFill>
              <a:srgbClr val="F68426">
                <a:alpha val="70000"/>
              </a:srgbClr>
            </a:solidFill>
            <a:ln w="3175" cap="flat" cmpd="sng" algn="ctr">
              <a:solidFill>
                <a:srgbClr val="F68426">
                  <a:lumMod val="40000"/>
                  <a:lumOff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9" name="Freeform 32"/>
            <p:cNvSpPr/>
            <p:nvPr/>
          </p:nvSpPr>
          <p:spPr bwMode="auto">
            <a:xfrm>
              <a:off x="4263469" y="1916113"/>
              <a:ext cx="638033" cy="977031"/>
            </a:xfrm>
            <a:custGeom>
              <a:avLst/>
              <a:gdLst>
                <a:gd name="T0" fmla="*/ 0 w 344"/>
                <a:gd name="T1" fmla="*/ 570 h 698"/>
                <a:gd name="T2" fmla="*/ 340 w 344"/>
                <a:gd name="T3" fmla="*/ 698 h 698"/>
                <a:gd name="T4" fmla="*/ 344 w 344"/>
                <a:gd name="T5" fmla="*/ 696 h 698"/>
                <a:gd name="T6" fmla="*/ 344 w 344"/>
                <a:gd name="T7" fmla="*/ 0 h 698"/>
                <a:gd name="T8" fmla="*/ 0 w 344"/>
                <a:gd name="T9" fmla="*/ 570 h 698"/>
              </a:gdLst>
              <a:ahLst/>
              <a:cxnLst>
                <a:cxn ang="0">
                  <a:pos x="T0" y="T1"/>
                </a:cxn>
                <a:cxn ang="0">
                  <a:pos x="T2" y="T3"/>
                </a:cxn>
                <a:cxn ang="0">
                  <a:pos x="T4" y="T5"/>
                </a:cxn>
                <a:cxn ang="0">
                  <a:pos x="T6" y="T7"/>
                </a:cxn>
                <a:cxn ang="0">
                  <a:pos x="T8" y="T9"/>
                </a:cxn>
              </a:cxnLst>
              <a:rect l="0" t="0" r="r" b="b"/>
              <a:pathLst>
                <a:path w="344" h="698">
                  <a:moveTo>
                    <a:pt x="0" y="570"/>
                  </a:moveTo>
                  <a:lnTo>
                    <a:pt x="340" y="698"/>
                  </a:lnTo>
                  <a:lnTo>
                    <a:pt x="344" y="696"/>
                  </a:lnTo>
                  <a:lnTo>
                    <a:pt x="344" y="0"/>
                  </a:lnTo>
                  <a:lnTo>
                    <a:pt x="0" y="570"/>
                  </a:lnTo>
                  <a:close/>
                </a:path>
              </a:pathLst>
            </a:custGeom>
            <a:solidFill>
              <a:srgbClr val="F68426">
                <a:lumMod val="40000"/>
                <a:lumOff val="60000"/>
                <a:alpha val="70000"/>
              </a:srgbClr>
            </a:solidFill>
            <a:ln w="3175" cap="flat" cmpd="sng" algn="ctr">
              <a:solidFill>
                <a:srgbClr val="F68426">
                  <a:lumMod val="40000"/>
                  <a:lumOff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40" name="矩形 39"/>
          <p:cNvSpPr/>
          <p:nvPr/>
        </p:nvSpPr>
        <p:spPr>
          <a:xfrm>
            <a:off x="2854846" y="4004682"/>
            <a:ext cx="5486400" cy="2377440"/>
          </a:xfrm>
          <a:prstGeom prst="rect">
            <a:avLst/>
          </a:prstGeom>
          <a:noFill/>
          <a:ln>
            <a:noFill/>
          </a:ln>
        </p:spPr>
      </p:sp>
      <p:cxnSp>
        <p:nvCxnSpPr>
          <p:cNvPr id="41" name="Line 4"/>
          <p:cNvCxnSpPr/>
          <p:nvPr/>
        </p:nvCxnSpPr>
        <p:spPr bwMode="auto">
          <a:xfrm flipV="1">
            <a:off x="3540646" y="1845618"/>
            <a:ext cx="0" cy="4437444"/>
          </a:xfrm>
          <a:prstGeom prst="line">
            <a:avLst/>
          </a:prstGeom>
          <a:ln w="28575">
            <a:solidFill>
              <a:srgbClr val="FF99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2" name="Line 5"/>
          <p:cNvCxnSpPr/>
          <p:nvPr/>
        </p:nvCxnSpPr>
        <p:spPr bwMode="auto">
          <a:xfrm>
            <a:off x="3540646" y="6283062"/>
            <a:ext cx="4689512" cy="0"/>
          </a:xfrm>
          <a:prstGeom prst="line">
            <a:avLst/>
          </a:prstGeom>
          <a:ln w="28575">
            <a:solidFill>
              <a:srgbClr val="FF9900"/>
            </a:solidFill>
            <a:tailEnd type="triangle" w="lg" len="med"/>
          </a:ln>
        </p:spPr>
        <p:style>
          <a:lnRef idx="1">
            <a:schemeClr val="accent1"/>
          </a:lnRef>
          <a:fillRef idx="0">
            <a:schemeClr val="accent1"/>
          </a:fillRef>
          <a:effectRef idx="0">
            <a:schemeClr val="accent1"/>
          </a:effectRef>
          <a:fontRef idx="minor">
            <a:schemeClr val="tx1"/>
          </a:fontRef>
        </p:style>
      </p:cxnSp>
      <p:sp>
        <p:nvSpPr>
          <p:cNvPr id="43" name="Rectangle 13"/>
          <p:cNvSpPr>
            <a:spLocks noChangeArrowheads="1"/>
          </p:cNvSpPr>
          <p:nvPr/>
        </p:nvSpPr>
        <p:spPr bwMode="black">
          <a:xfrm>
            <a:off x="3622927" y="1845618"/>
            <a:ext cx="571500" cy="224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ctr" anchorCtr="1" upright="1">
            <a:noAutofit/>
          </a:bodyPr>
          <a:lstStyle/>
          <a:p>
            <a:pPr>
              <a:spcAft>
                <a:spcPts val="0"/>
              </a:spcAft>
            </a:pPr>
            <a:r>
              <a:rPr lang="zh-CN" sz="1600" kern="100" dirty="0">
                <a:solidFill>
                  <a:srgbClr val="FF9900"/>
                </a:solidFill>
                <a:effectLst/>
                <a:latin typeface="微软雅黑" panose="020B0503020204020204" pitchFamily="34" charset="-122"/>
                <a:ea typeface="微软雅黑" panose="020B0503020204020204" pitchFamily="34" charset="-122"/>
                <a:cs typeface="Arial" panose="020B0604020202020204"/>
              </a:rPr>
              <a:t>层次</a:t>
            </a:r>
            <a:endParaRPr lang="en-US" sz="1600" kern="100" dirty="0">
              <a:solidFill>
                <a:srgbClr val="FF9900"/>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44" name="Rectangle 14"/>
          <p:cNvSpPr>
            <a:spLocks noChangeArrowheads="1"/>
          </p:cNvSpPr>
          <p:nvPr/>
        </p:nvSpPr>
        <p:spPr bwMode="black">
          <a:xfrm>
            <a:off x="7679382" y="5985882"/>
            <a:ext cx="457200" cy="224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ctr" anchorCtr="1" upright="1">
            <a:noAutofit/>
          </a:bodyPr>
          <a:lstStyle/>
          <a:p>
            <a:pPr algn="just">
              <a:spcAft>
                <a:spcPts val="0"/>
              </a:spcAft>
            </a:pPr>
            <a:r>
              <a:rPr lang="zh-CN" sz="1600" kern="100" dirty="0">
                <a:solidFill>
                  <a:srgbClr val="FF9900"/>
                </a:solidFill>
                <a:effectLst/>
                <a:latin typeface="微软雅黑" panose="020B0503020204020204" pitchFamily="34" charset="-122"/>
                <a:ea typeface="微软雅黑" panose="020B0503020204020204" pitchFamily="34" charset="-122"/>
                <a:cs typeface="Arial" panose="020B0604020202020204"/>
              </a:rPr>
              <a:t>数量</a:t>
            </a:r>
            <a:endParaRPr lang="en-US" sz="1600" kern="100" dirty="0">
              <a:solidFill>
                <a:srgbClr val="FF9900"/>
              </a:solidFill>
              <a:effectLst/>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55" name="组合 54"/>
          <p:cNvGrpSpPr/>
          <p:nvPr/>
        </p:nvGrpSpPr>
        <p:grpSpPr>
          <a:xfrm>
            <a:off x="6527254" y="2102292"/>
            <a:ext cx="3779696" cy="842610"/>
            <a:chOff x="4020697" y="1578278"/>
            <a:chExt cx="3215600" cy="842610"/>
          </a:xfrm>
        </p:grpSpPr>
        <p:sp>
          <p:nvSpPr>
            <p:cNvPr id="56" name="TextBox 55"/>
            <p:cNvSpPr txBox="1">
              <a:spLocks noChangeArrowheads="1"/>
            </p:cNvSpPr>
            <p:nvPr/>
          </p:nvSpPr>
          <p:spPr bwMode="auto">
            <a:xfrm flipH="1">
              <a:off x="4020697" y="1897668"/>
              <a:ext cx="3215600" cy="52322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a:solidFill>
                    <a:schemeClr val="bg1">
                      <a:lumMod val="65000"/>
                    </a:schemeClr>
                  </a:solidFill>
                  <a:latin typeface="微软雅黑" panose="020B0503020204020204" pitchFamily="34" charset="-122"/>
                  <a:ea typeface="微软雅黑" panose="020B0503020204020204" pitchFamily="34" charset="-122"/>
                </a:rPr>
                <a:t>是个人核心竞争力所关注的区域，如本人的人力资源管理领域。</a:t>
              </a:r>
              <a:endParaRPr lang="en-US" altLang="zh-CN" sz="1400" kern="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57" name="TextBox 11"/>
            <p:cNvSpPr txBox="1">
              <a:spLocks noChangeArrowheads="1"/>
            </p:cNvSpPr>
            <p:nvPr/>
          </p:nvSpPr>
          <p:spPr bwMode="auto">
            <a:xfrm flipH="1">
              <a:off x="4023803" y="1578278"/>
              <a:ext cx="2033522"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solidFill>
                    <a:srgbClr val="FF9900"/>
                  </a:solidFill>
                  <a:latin typeface="微软雅黑" panose="020B0503020204020204" pitchFamily="34" charset="-122"/>
                  <a:ea typeface="微软雅黑" panose="020B0503020204020204" pitchFamily="34" charset="-122"/>
                </a:rPr>
                <a:t>“专业技能”层</a:t>
              </a:r>
              <a:endParaRPr lang="en-US" altLang="zh-CN" sz="1600" b="1" kern="0" dirty="0">
                <a:solidFill>
                  <a:srgbClr val="FF9900"/>
                </a:solidFill>
                <a:latin typeface="微软雅黑" panose="020B0503020204020204" pitchFamily="34" charset="-122"/>
                <a:ea typeface="微软雅黑" panose="020B0503020204020204" pitchFamily="34" charset="-122"/>
              </a:endParaRPr>
            </a:p>
          </p:txBody>
        </p:sp>
      </p:grpSp>
      <p:cxnSp>
        <p:nvCxnSpPr>
          <p:cNvPr id="58" name="直接连接符 57"/>
          <p:cNvCxnSpPr/>
          <p:nvPr/>
        </p:nvCxnSpPr>
        <p:spPr>
          <a:xfrm flipH="1">
            <a:off x="6239222" y="2997746"/>
            <a:ext cx="3996000" cy="0"/>
          </a:xfrm>
          <a:prstGeom prst="line">
            <a:avLst/>
          </a:prstGeom>
          <a:ln w="12700">
            <a:solidFill>
              <a:srgbClr val="FF99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7391350" y="3254420"/>
            <a:ext cx="3779696" cy="842610"/>
            <a:chOff x="4020697" y="1578278"/>
            <a:chExt cx="3215600" cy="842610"/>
          </a:xfrm>
        </p:grpSpPr>
        <p:sp>
          <p:nvSpPr>
            <p:cNvPr id="60" name="TextBox 59"/>
            <p:cNvSpPr txBox="1">
              <a:spLocks noChangeArrowheads="1"/>
            </p:cNvSpPr>
            <p:nvPr/>
          </p:nvSpPr>
          <p:spPr bwMode="auto">
            <a:xfrm flipH="1">
              <a:off x="4020697" y="1897668"/>
              <a:ext cx="3215600" cy="52322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a:solidFill>
                    <a:schemeClr val="bg1">
                      <a:lumMod val="65000"/>
                    </a:schemeClr>
                  </a:solidFill>
                  <a:latin typeface="微软雅黑" panose="020B0503020204020204" pitchFamily="34" charset="-122"/>
                  <a:ea typeface="微软雅黑" panose="020B0503020204020204" pitchFamily="34" charset="-122"/>
                </a:rPr>
                <a:t>是我们所必须具备的一些通用技能，如自我管理技能，通用管理技能，企业管理知识等。</a:t>
              </a:r>
              <a:endParaRPr lang="en-US" altLang="zh-CN" sz="1400" kern="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61" name="TextBox 11"/>
            <p:cNvSpPr txBox="1">
              <a:spLocks noChangeArrowheads="1"/>
            </p:cNvSpPr>
            <p:nvPr/>
          </p:nvSpPr>
          <p:spPr bwMode="auto">
            <a:xfrm flipH="1">
              <a:off x="4023803" y="1578278"/>
              <a:ext cx="2033522"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solidFill>
                    <a:srgbClr val="FF9900"/>
                  </a:solidFill>
                  <a:latin typeface="微软雅黑" panose="020B0503020204020204" pitchFamily="34" charset="-122"/>
                  <a:ea typeface="微软雅黑" panose="020B0503020204020204" pitchFamily="34" charset="-122"/>
                </a:rPr>
                <a:t>“通用技能”层</a:t>
              </a:r>
              <a:endParaRPr lang="en-US" altLang="zh-CN" sz="1600" b="1" kern="0" dirty="0">
                <a:solidFill>
                  <a:srgbClr val="FF9900"/>
                </a:solidFill>
                <a:latin typeface="微软雅黑" panose="020B0503020204020204" pitchFamily="34" charset="-122"/>
                <a:ea typeface="微软雅黑" panose="020B0503020204020204" pitchFamily="34" charset="-122"/>
              </a:endParaRPr>
            </a:p>
          </p:txBody>
        </p:sp>
      </p:grpSp>
      <p:cxnSp>
        <p:nvCxnSpPr>
          <p:cNvPr id="62" name="直接连接符 61"/>
          <p:cNvCxnSpPr/>
          <p:nvPr/>
        </p:nvCxnSpPr>
        <p:spPr>
          <a:xfrm flipH="1">
            <a:off x="6959302" y="4149874"/>
            <a:ext cx="3996000" cy="0"/>
          </a:xfrm>
          <a:prstGeom prst="line">
            <a:avLst/>
          </a:prstGeom>
          <a:ln w="12700">
            <a:solidFill>
              <a:srgbClr val="FF99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63" name="组合 62"/>
          <p:cNvGrpSpPr/>
          <p:nvPr/>
        </p:nvGrpSpPr>
        <p:grpSpPr>
          <a:xfrm>
            <a:off x="7965614" y="4334540"/>
            <a:ext cx="3818224" cy="796150"/>
            <a:chOff x="4023803" y="1578278"/>
            <a:chExt cx="3248378" cy="796150"/>
          </a:xfrm>
        </p:grpSpPr>
        <p:sp>
          <p:nvSpPr>
            <p:cNvPr id="64" name="TextBox 63"/>
            <p:cNvSpPr txBox="1">
              <a:spLocks noChangeArrowheads="1"/>
            </p:cNvSpPr>
            <p:nvPr/>
          </p:nvSpPr>
          <p:spPr bwMode="auto">
            <a:xfrm flipH="1">
              <a:off x="4056581" y="1851208"/>
              <a:ext cx="3215600" cy="52322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a:solidFill>
                    <a:schemeClr val="bg1">
                      <a:lumMod val="65000"/>
                    </a:schemeClr>
                  </a:solidFill>
                  <a:latin typeface="微软雅黑" panose="020B0503020204020204" pitchFamily="34" charset="-122"/>
                  <a:ea typeface="微软雅黑" panose="020B0503020204020204" pitchFamily="34" charset="-122"/>
                </a:rPr>
                <a:t>这个层应该越宽越好，主要内容是与专业技能联系较为紧密的其他相关领域，包括爱好。</a:t>
              </a:r>
              <a:endParaRPr lang="en-US" altLang="zh-CN" sz="1400" kern="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65" name="TextBox 11"/>
            <p:cNvSpPr txBox="1">
              <a:spLocks noChangeArrowheads="1"/>
            </p:cNvSpPr>
            <p:nvPr/>
          </p:nvSpPr>
          <p:spPr bwMode="auto">
            <a:xfrm flipH="1">
              <a:off x="4023803" y="1578278"/>
              <a:ext cx="2033522"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solidFill>
                    <a:srgbClr val="FF9900"/>
                  </a:solidFill>
                  <a:latin typeface="微软雅黑" panose="020B0503020204020204" pitchFamily="34" charset="-122"/>
                  <a:ea typeface="微软雅黑" panose="020B0503020204020204" pitchFamily="34" charset="-122"/>
                </a:rPr>
                <a:t>“知识面”层</a:t>
              </a:r>
              <a:endParaRPr lang="en-US" altLang="zh-CN" sz="1600" b="1" kern="0" dirty="0">
                <a:solidFill>
                  <a:srgbClr val="FF9900"/>
                </a:solidFill>
                <a:latin typeface="微软雅黑" panose="020B0503020204020204" pitchFamily="34" charset="-122"/>
                <a:ea typeface="微软雅黑" panose="020B0503020204020204" pitchFamily="34" charset="-122"/>
              </a:endParaRPr>
            </a:p>
          </p:txBody>
        </p:sp>
      </p:grpSp>
      <p:cxnSp>
        <p:nvCxnSpPr>
          <p:cNvPr id="66" name="直接连接符 65"/>
          <p:cNvCxnSpPr/>
          <p:nvPr/>
        </p:nvCxnSpPr>
        <p:spPr>
          <a:xfrm flipH="1">
            <a:off x="7718339" y="5157986"/>
            <a:ext cx="3980723" cy="0"/>
          </a:xfrm>
          <a:prstGeom prst="line">
            <a:avLst/>
          </a:prstGeom>
          <a:ln w="12700">
            <a:solidFill>
              <a:srgbClr val="FF99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67" name="Text Box 44"/>
          <p:cNvSpPr txBox="1">
            <a:spLocks noChangeArrowheads="1"/>
          </p:cNvSpPr>
          <p:nvPr/>
        </p:nvSpPr>
        <p:spPr bwMode="auto">
          <a:xfrm>
            <a:off x="2026794" y="1484784"/>
            <a:ext cx="4782436" cy="2419124"/>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r>
              <a:rPr lang="zh-CN" altLang="en-US" dirty="0">
                <a:solidFill>
                  <a:schemeClr val="bg1">
                    <a:lumMod val="65000"/>
                  </a:schemeClr>
                </a:solidFill>
              </a:rPr>
              <a:t>我们从读小学到大学，几乎都听命于老师和家长，大学毕业后我们才真正开始建立自我发展的方向，而从此开始知识结构和社会经验的积累情况，便会很大程度地影响人的一生。一个人在大学里所研修的专业固然重要，但我们清楚进大学选择专业时，还有许多盲点和误区，完全可以通过工作以后的时间进行新的调整。</a:t>
            </a:r>
            <a:endParaRPr lang="en-US" altLang="zh-CN" b="1" dirty="0">
              <a:solidFill>
                <a:schemeClr val="bg1">
                  <a:lumMod val="65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 calcmode="lin" valueType="num">
                                      <p:cBhvr>
                                        <p:cTn id="9" dur="500" fill="hold"/>
                                        <p:tgtEl>
                                          <p:spTgt spid="67"/>
                                        </p:tgtEl>
                                        <p:attrNameLst>
                                          <p:attrName>ppt_x</p:attrName>
                                        </p:attrNameLst>
                                      </p:cBhvr>
                                      <p:tavLst>
                                        <p:tav tm="0">
                                          <p:val>
                                            <p:fltVal val="0.5"/>
                                          </p:val>
                                        </p:tav>
                                        <p:tav tm="100000">
                                          <p:val>
                                            <p:strVal val="#ppt_x"/>
                                          </p:val>
                                        </p:tav>
                                      </p:tavLst>
                                    </p:anim>
                                    <p:anim calcmode="lin" valueType="num">
                                      <p:cBhvr>
                                        <p:cTn id="10" dur="500" fill="hold"/>
                                        <p:tgtEl>
                                          <p:spTgt spid="67"/>
                                        </p:tgtEl>
                                        <p:attrNameLst>
                                          <p:attrName>ppt_y</p:attrName>
                                        </p:attrNameLst>
                                      </p:cBhvr>
                                      <p:tavLst>
                                        <p:tav tm="0">
                                          <p:val>
                                            <p:fltVal val="0.5"/>
                                          </p:val>
                                        </p:tav>
                                        <p:tav tm="100000">
                                          <p:val>
                                            <p:strVal val="#ppt_y"/>
                                          </p:val>
                                        </p:tav>
                                      </p:tavLst>
                                    </p:anim>
                                  </p:childTnLst>
                                </p:cTn>
                              </p:par>
                              <p:par>
                                <p:cTn id="11" presetID="6" presetClass="emph" presetSubtype="0" autoRev="1" fill="hold" grpId="1" nodeType="withEffect">
                                  <p:stCondLst>
                                    <p:cond delay="500"/>
                                  </p:stCondLst>
                                  <p:childTnLst>
                                    <p:animScale>
                                      <p:cBhvr>
                                        <p:cTn id="12" dur="150" fill="hold"/>
                                        <p:tgtEl>
                                          <p:spTgt spid="67"/>
                                        </p:tgtEl>
                                      </p:cBhvr>
                                      <p:by x="108000" y="108000"/>
                                    </p:animScale>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2" nodeType="clickEffect">
                                  <p:stCondLst>
                                    <p:cond delay="0"/>
                                  </p:stCondLst>
                                  <p:childTnLst>
                                    <p:animEffect transition="out" filter="dissolve">
                                      <p:cBhvr>
                                        <p:cTn id="16" dur="200"/>
                                        <p:tgtEl>
                                          <p:spTgt spid="67"/>
                                        </p:tgtEl>
                                      </p:cBhvr>
                                    </p:animEffect>
                                    <p:set>
                                      <p:cBhvr>
                                        <p:cTn id="17" dur="1" fill="hold">
                                          <p:stCondLst>
                                            <p:cond delay="199"/>
                                          </p:stCondLst>
                                        </p:cTn>
                                        <p:tgtEl>
                                          <p:spTgt spid="67"/>
                                        </p:tgtEl>
                                        <p:attrNameLst>
                                          <p:attrName>style.visibility</p:attrName>
                                        </p:attrNameLst>
                                      </p:cBhvr>
                                      <p:to>
                                        <p:strVal val="hidden"/>
                                      </p:to>
                                    </p:set>
                                  </p:childTnLst>
                                </p:cTn>
                              </p:par>
                              <p:par>
                                <p:cTn id="18" presetID="23" presetClass="exit" presetSubtype="32" fill="hold" grpId="3" nodeType="withEffect">
                                  <p:stCondLst>
                                    <p:cond delay="0"/>
                                  </p:stCondLst>
                                  <p:childTnLst>
                                    <p:anim calcmode="lin" valueType="num">
                                      <p:cBhvr>
                                        <p:cTn id="19" dur="200"/>
                                        <p:tgtEl>
                                          <p:spTgt spid="67"/>
                                        </p:tgtEl>
                                        <p:attrNameLst>
                                          <p:attrName>ppt_w</p:attrName>
                                        </p:attrNameLst>
                                      </p:cBhvr>
                                      <p:tavLst>
                                        <p:tav tm="0">
                                          <p:val>
                                            <p:strVal val="ppt_w"/>
                                          </p:val>
                                        </p:tav>
                                        <p:tav tm="100000">
                                          <p:val>
                                            <p:fltVal val="0"/>
                                          </p:val>
                                        </p:tav>
                                      </p:tavLst>
                                    </p:anim>
                                    <p:anim calcmode="lin" valueType="num">
                                      <p:cBhvr>
                                        <p:cTn id="20" dur="200"/>
                                        <p:tgtEl>
                                          <p:spTgt spid="67"/>
                                        </p:tgtEl>
                                        <p:attrNameLst>
                                          <p:attrName>ppt_h</p:attrName>
                                        </p:attrNameLst>
                                      </p:cBhvr>
                                      <p:tavLst>
                                        <p:tav tm="0">
                                          <p:val>
                                            <p:strVal val="ppt_h"/>
                                          </p:val>
                                        </p:tav>
                                        <p:tav tm="100000">
                                          <p:val>
                                            <p:fltVal val="0"/>
                                          </p:val>
                                        </p:tav>
                                      </p:tavLst>
                                    </p:anim>
                                    <p:set>
                                      <p:cBhvr>
                                        <p:cTn id="21" dur="1" fill="hold">
                                          <p:stCondLst>
                                            <p:cond delay="199"/>
                                          </p:stCondLst>
                                        </p:cTn>
                                        <p:tgtEl>
                                          <p:spTgt spid="67"/>
                                        </p:tgtEl>
                                        <p:attrNameLst>
                                          <p:attrName>style.visibility</p:attrName>
                                        </p:attrNameLst>
                                      </p:cBhvr>
                                      <p:to>
                                        <p:strVal val="hidden"/>
                                      </p:to>
                                    </p:set>
                                  </p:childTnLst>
                                </p:cTn>
                              </p:par>
                            </p:childTnLst>
                          </p:cTn>
                        </p:par>
                        <p:par>
                          <p:cTn id="22" fill="hold">
                            <p:stCondLst>
                              <p:cond delay="500"/>
                            </p:stCondLst>
                            <p:childTnLst>
                              <p:par>
                                <p:cTn id="23" presetID="23" presetClass="entr" presetSubtype="528" fill="hold" grpId="0" nodeType="after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p:cTn id="25" dur="500" fill="hold"/>
                                        <p:tgtEl>
                                          <p:spTgt spid="68"/>
                                        </p:tgtEl>
                                        <p:attrNameLst>
                                          <p:attrName>ppt_w</p:attrName>
                                        </p:attrNameLst>
                                      </p:cBhvr>
                                      <p:tavLst>
                                        <p:tav tm="0">
                                          <p:val>
                                            <p:fltVal val="0"/>
                                          </p:val>
                                        </p:tav>
                                        <p:tav tm="100000">
                                          <p:val>
                                            <p:strVal val="#ppt_w"/>
                                          </p:val>
                                        </p:tav>
                                      </p:tavLst>
                                    </p:anim>
                                    <p:anim calcmode="lin" valueType="num">
                                      <p:cBhvr>
                                        <p:cTn id="26" dur="500" fill="hold"/>
                                        <p:tgtEl>
                                          <p:spTgt spid="68"/>
                                        </p:tgtEl>
                                        <p:attrNameLst>
                                          <p:attrName>ppt_h</p:attrName>
                                        </p:attrNameLst>
                                      </p:cBhvr>
                                      <p:tavLst>
                                        <p:tav tm="0">
                                          <p:val>
                                            <p:fltVal val="0"/>
                                          </p:val>
                                        </p:tav>
                                        <p:tav tm="100000">
                                          <p:val>
                                            <p:strVal val="#ppt_h"/>
                                          </p:val>
                                        </p:tav>
                                      </p:tavLst>
                                    </p:anim>
                                    <p:anim calcmode="lin" valueType="num">
                                      <p:cBhvr>
                                        <p:cTn id="27" dur="500" fill="hold"/>
                                        <p:tgtEl>
                                          <p:spTgt spid="68"/>
                                        </p:tgtEl>
                                        <p:attrNameLst>
                                          <p:attrName>ppt_x</p:attrName>
                                        </p:attrNameLst>
                                      </p:cBhvr>
                                      <p:tavLst>
                                        <p:tav tm="0">
                                          <p:val>
                                            <p:fltVal val="0.5"/>
                                          </p:val>
                                        </p:tav>
                                        <p:tav tm="100000">
                                          <p:val>
                                            <p:strVal val="#ppt_x"/>
                                          </p:val>
                                        </p:tav>
                                      </p:tavLst>
                                    </p:anim>
                                    <p:anim calcmode="lin" valueType="num">
                                      <p:cBhvr>
                                        <p:cTn id="28" dur="500" fill="hold"/>
                                        <p:tgtEl>
                                          <p:spTgt spid="68"/>
                                        </p:tgtEl>
                                        <p:attrNameLst>
                                          <p:attrName>ppt_y</p:attrName>
                                        </p:attrNameLst>
                                      </p:cBhvr>
                                      <p:tavLst>
                                        <p:tav tm="0">
                                          <p:val>
                                            <p:fltVal val="0.5"/>
                                          </p:val>
                                        </p:tav>
                                        <p:tav tm="100000">
                                          <p:val>
                                            <p:strVal val="#ppt_y"/>
                                          </p:val>
                                        </p:tav>
                                      </p:tavLst>
                                    </p:anim>
                                  </p:childTnLst>
                                </p:cTn>
                              </p:par>
                              <p:par>
                                <p:cTn id="29" presetID="6" presetClass="emph" presetSubtype="0" autoRev="1" fill="hold" grpId="1" nodeType="withEffect">
                                  <p:stCondLst>
                                    <p:cond delay="500"/>
                                  </p:stCondLst>
                                  <p:childTnLst>
                                    <p:animScale>
                                      <p:cBhvr>
                                        <p:cTn id="30" dur="150" fill="hold"/>
                                        <p:tgtEl>
                                          <p:spTgt spid="68"/>
                                        </p:tgtEl>
                                      </p:cBhvr>
                                      <p:by x="108000" y="108000"/>
                                    </p:animScale>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2" nodeType="clickEffect">
                                  <p:stCondLst>
                                    <p:cond delay="0"/>
                                  </p:stCondLst>
                                  <p:childTnLst>
                                    <p:animEffect transition="out" filter="dissolve">
                                      <p:cBhvr>
                                        <p:cTn id="34" dur="200"/>
                                        <p:tgtEl>
                                          <p:spTgt spid="68"/>
                                        </p:tgtEl>
                                      </p:cBhvr>
                                    </p:animEffect>
                                    <p:set>
                                      <p:cBhvr>
                                        <p:cTn id="35" dur="1" fill="hold">
                                          <p:stCondLst>
                                            <p:cond delay="199"/>
                                          </p:stCondLst>
                                        </p:cTn>
                                        <p:tgtEl>
                                          <p:spTgt spid="68"/>
                                        </p:tgtEl>
                                        <p:attrNameLst>
                                          <p:attrName>style.visibility</p:attrName>
                                        </p:attrNameLst>
                                      </p:cBhvr>
                                      <p:to>
                                        <p:strVal val="hidden"/>
                                      </p:to>
                                    </p:set>
                                  </p:childTnLst>
                                </p:cTn>
                              </p:par>
                              <p:par>
                                <p:cTn id="36" presetID="23" presetClass="exit" presetSubtype="32" fill="hold" grpId="3" nodeType="withEffect">
                                  <p:stCondLst>
                                    <p:cond delay="0"/>
                                  </p:stCondLst>
                                  <p:childTnLst>
                                    <p:anim calcmode="lin" valueType="num">
                                      <p:cBhvr>
                                        <p:cTn id="37" dur="200"/>
                                        <p:tgtEl>
                                          <p:spTgt spid="68"/>
                                        </p:tgtEl>
                                        <p:attrNameLst>
                                          <p:attrName>ppt_w</p:attrName>
                                        </p:attrNameLst>
                                      </p:cBhvr>
                                      <p:tavLst>
                                        <p:tav tm="0">
                                          <p:val>
                                            <p:strVal val="ppt_w"/>
                                          </p:val>
                                        </p:tav>
                                        <p:tav tm="100000">
                                          <p:val>
                                            <p:fltVal val="0"/>
                                          </p:val>
                                        </p:tav>
                                      </p:tavLst>
                                    </p:anim>
                                    <p:anim calcmode="lin" valueType="num">
                                      <p:cBhvr>
                                        <p:cTn id="38" dur="200"/>
                                        <p:tgtEl>
                                          <p:spTgt spid="68"/>
                                        </p:tgtEl>
                                        <p:attrNameLst>
                                          <p:attrName>ppt_h</p:attrName>
                                        </p:attrNameLst>
                                      </p:cBhvr>
                                      <p:tavLst>
                                        <p:tav tm="0">
                                          <p:val>
                                            <p:strVal val="ppt_h"/>
                                          </p:val>
                                        </p:tav>
                                        <p:tav tm="100000">
                                          <p:val>
                                            <p:fltVal val="0"/>
                                          </p:val>
                                        </p:tav>
                                      </p:tavLst>
                                    </p:anim>
                                    <p:set>
                                      <p:cBhvr>
                                        <p:cTn id="39" dur="1" fill="hold">
                                          <p:stCondLst>
                                            <p:cond delay="199"/>
                                          </p:stCondLst>
                                        </p:cTn>
                                        <p:tgtEl>
                                          <p:spTgt spid="68"/>
                                        </p:tgtEl>
                                        <p:attrNameLst>
                                          <p:attrName>style.visibility</p:attrName>
                                        </p:attrNameLst>
                                      </p:cBhvr>
                                      <p:to>
                                        <p:strVal val="hidden"/>
                                      </p:to>
                                    </p:set>
                                  </p:child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par>
                                <p:cTn id="44" presetID="22" presetClass="entr" presetSubtype="8"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500"/>
                                        <p:tgtEl>
                                          <p:spTgt spid="42"/>
                                        </p:tgtEl>
                                      </p:cBhvr>
                                    </p:animEffect>
                                  </p:childTnLst>
                                </p:cTn>
                              </p:par>
                            </p:childTnLst>
                          </p:cTn>
                        </p:par>
                        <p:par>
                          <p:cTn id="47" fill="hold">
                            <p:stCondLst>
                              <p:cond delay="1000"/>
                            </p:stCondLst>
                            <p:childTnLst>
                              <p:par>
                                <p:cTn id="48" presetID="14" presetClass="entr" presetSubtype="1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randombar(horizontal)">
                                      <p:cBhvr>
                                        <p:cTn id="50" dur="500"/>
                                        <p:tgtEl>
                                          <p:spTgt spid="43"/>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randombar(horizontal)">
                                      <p:cBhvr>
                                        <p:cTn id="53" dur="500"/>
                                        <p:tgtEl>
                                          <p:spTgt spid="44"/>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par>
                          <p:cTn id="58" fill="hold">
                            <p:stCondLst>
                              <p:cond delay="2000"/>
                            </p:stCondLst>
                            <p:childTnLst>
                              <p:par>
                                <p:cTn id="59" presetID="22" presetClass="entr" presetSubtype="8"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left)">
                                      <p:cBhvr>
                                        <p:cTn id="61" dur="500"/>
                                        <p:tgtEl>
                                          <p:spTgt spid="58"/>
                                        </p:tgtEl>
                                      </p:cBhvr>
                                    </p:animEffect>
                                  </p:childTnLst>
                                </p:cTn>
                              </p:par>
                            </p:childTnLst>
                          </p:cTn>
                        </p:par>
                        <p:par>
                          <p:cTn id="62" fill="hold">
                            <p:stCondLst>
                              <p:cond delay="2500"/>
                            </p:stCondLst>
                            <p:childTnLst>
                              <p:par>
                                <p:cTn id="63" presetID="14" presetClass="entr" presetSubtype="10" fill="hold"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randombar(horizontal)">
                                      <p:cBhvr>
                                        <p:cTn id="65" dur="500"/>
                                        <p:tgtEl>
                                          <p:spTgt spid="55"/>
                                        </p:tgtEl>
                                      </p:cBhvr>
                                    </p:animEffect>
                                  </p:childTnLst>
                                </p:cTn>
                              </p:par>
                            </p:childTnLst>
                          </p:cTn>
                        </p:par>
                        <p:par>
                          <p:cTn id="66" fill="hold">
                            <p:stCondLst>
                              <p:cond delay="3000"/>
                            </p:stCondLst>
                            <p:childTnLst>
                              <p:par>
                                <p:cTn id="67" presetID="22" presetClass="entr" presetSubtype="8" fill="hold"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wipe(left)">
                                      <p:cBhvr>
                                        <p:cTn id="69" dur="500"/>
                                        <p:tgtEl>
                                          <p:spTgt spid="62"/>
                                        </p:tgtEl>
                                      </p:cBhvr>
                                    </p:animEffect>
                                  </p:childTnLst>
                                </p:cTn>
                              </p:par>
                            </p:childTnLst>
                          </p:cTn>
                        </p:par>
                        <p:par>
                          <p:cTn id="70" fill="hold">
                            <p:stCondLst>
                              <p:cond delay="3500"/>
                            </p:stCondLst>
                            <p:childTnLst>
                              <p:par>
                                <p:cTn id="71" presetID="14" presetClass="entr" presetSubtype="10" fill="hold"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randombar(horizontal)">
                                      <p:cBhvr>
                                        <p:cTn id="73" dur="500"/>
                                        <p:tgtEl>
                                          <p:spTgt spid="59"/>
                                        </p:tgtEl>
                                      </p:cBhvr>
                                    </p:animEffect>
                                  </p:childTnLst>
                                </p:cTn>
                              </p:par>
                            </p:childTnLst>
                          </p:cTn>
                        </p:par>
                        <p:par>
                          <p:cTn id="74" fill="hold">
                            <p:stCondLst>
                              <p:cond delay="4000"/>
                            </p:stCondLst>
                            <p:childTnLst>
                              <p:par>
                                <p:cTn id="75" presetID="22" presetClass="entr" presetSubtype="8" fill="hold" nodeType="after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wipe(left)">
                                      <p:cBhvr>
                                        <p:cTn id="77" dur="500"/>
                                        <p:tgtEl>
                                          <p:spTgt spid="66"/>
                                        </p:tgtEl>
                                      </p:cBhvr>
                                    </p:animEffect>
                                  </p:childTnLst>
                                </p:cTn>
                              </p:par>
                            </p:childTnLst>
                          </p:cTn>
                        </p:par>
                        <p:par>
                          <p:cTn id="78" fill="hold">
                            <p:stCondLst>
                              <p:cond delay="4500"/>
                            </p:stCondLst>
                            <p:childTnLst>
                              <p:par>
                                <p:cTn id="79" presetID="14" presetClass="entr" presetSubtype="10" fill="hold" nodeType="after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randombar(horizontal)">
                                      <p:cBhvr>
                                        <p:cTn id="8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8" grpId="1"/>
      <p:bldP spid="68" grpId="2"/>
      <p:bldP spid="68" grpId="3"/>
      <p:bldP spid="43" grpId="0"/>
      <p:bldP spid="44" grpId="0"/>
      <p:bldP spid="67" grpId="0"/>
      <p:bldP spid="67" grpId="1"/>
      <p:bldP spid="67" grpId="2"/>
      <p:bldP spid="67" grpId="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FF6600"/>
                </a:solidFill>
                <a:latin typeface="微软雅黑" panose="020B0503020204020204" pitchFamily="34" charset="-122"/>
                <a:ea typeface="微软雅黑" panose="020B0503020204020204" pitchFamily="34" charset="-122"/>
              </a:rPr>
              <a:t>知识的获取与整理</a:t>
            </a:r>
            <a:endParaRPr lang="en-US" sz="1800" kern="0" spc="200" dirty="0">
              <a:solidFill>
                <a:srgbClr val="FF6600"/>
              </a:solidFill>
              <a:latin typeface="微软雅黑" panose="020B0503020204020204" pitchFamily="34" charset="-122"/>
              <a:ea typeface="微软雅黑" panose="020B0503020204020204" pitchFamily="34" charset="-122"/>
            </a:endParaRPr>
          </a:p>
        </p:txBody>
      </p:sp>
      <p:pic>
        <p:nvPicPr>
          <p:cNvPr id="1026" name="Picture 2" descr="http://pic11.nipic.com/20101126/2457331_103031638633_2.jpg"/>
          <p:cNvPicPr>
            <a:picLocks noChangeAspect="1" noChangeArrowheads="1"/>
          </p:cNvPicPr>
          <p:nvPr/>
        </p:nvPicPr>
        <p:blipFill rotWithShape="1">
          <a:blip r:embed="rId2" cstate="email"/>
          <a:srcRect/>
          <a:stretch>
            <a:fillRect/>
          </a:stretch>
        </p:blipFill>
        <p:spPr bwMode="auto">
          <a:xfrm>
            <a:off x="8039422" y="1383743"/>
            <a:ext cx="3600000" cy="4998379"/>
          </a:xfrm>
          <a:prstGeom prst="rect">
            <a:avLst/>
          </a:prstGeom>
          <a:blipFill>
            <a:blip r:embed="rId3"/>
            <a:stretch>
              <a:fillRect/>
            </a:stretch>
          </a:blipFill>
          <a:ln w="28575" cap="flat" cmpd="sng">
            <a:solidFill>
              <a:srgbClr val="FF9900"/>
            </a:solidFill>
            <a:round/>
            <a:headEnd type="oval" w="med" len="med"/>
          </a:ln>
        </p:spPr>
      </p:pic>
      <p:sp>
        <p:nvSpPr>
          <p:cNvPr id="9" name="矩形 4"/>
          <p:cNvSpPr>
            <a:spLocks noChangeArrowheads="1"/>
          </p:cNvSpPr>
          <p:nvPr/>
        </p:nvSpPr>
        <p:spPr bwMode="auto">
          <a:xfrm>
            <a:off x="2517698" y="2498914"/>
            <a:ext cx="5063452" cy="1938992"/>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不积跬步，无以致千里；不积小流，无以成江海。</a:t>
            </a:r>
            <a:r>
              <a:rPr lang="zh-CN" altLang="en-US" sz="1600" b="1" dirty="0">
                <a:solidFill>
                  <a:srgbClr val="FF9900"/>
                </a:solidFill>
                <a:latin typeface="微软雅黑" panose="020B0503020204020204" pitchFamily="34" charset="-122"/>
                <a:ea typeface="微软雅黑" panose="020B0503020204020204" pitchFamily="34" charset="-122"/>
              </a:rPr>
              <a:t>知识的获取都是实施知识管理的基础，而且，若要获得并维持竞争优势，也必须不断地吸纳外部知识。</a:t>
            </a:r>
            <a:r>
              <a:rPr lang="zh-CN" altLang="en-US" sz="1600" dirty="0">
                <a:solidFill>
                  <a:srgbClr val="A6A6A6"/>
                </a:solidFill>
                <a:latin typeface="微软雅黑" panose="020B0503020204020204" pitchFamily="34" charset="-122"/>
                <a:ea typeface="微软雅黑" panose="020B0503020204020204" pitchFamily="34" charset="-122"/>
              </a:rPr>
              <a:t>知识是一点一滴积累起来的，当积累到一定程度后，便可以通过积极思考，进行融会贯通。知识学习过程就是一个积累、贯通、再积累、再贯通，循环往复以至无穷的过程。</a:t>
            </a:r>
            <a:endParaRPr lang="zh-CN" altLang="en-US" sz="1600" b="1" dirty="0">
              <a:solidFill>
                <a:srgbClr val="92D050"/>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flipV="1">
            <a:off x="2350790" y="1773610"/>
            <a:ext cx="0" cy="493048"/>
          </a:xfrm>
          <a:prstGeom prst="line">
            <a:avLst/>
          </a:prstGeom>
          <a:ln>
            <a:solidFill>
              <a:srgbClr val="FF990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11" name="直接连接符 10"/>
          <p:cNvCxnSpPr/>
          <p:nvPr/>
        </p:nvCxnSpPr>
        <p:spPr>
          <a:xfrm flipH="1">
            <a:off x="2350790" y="1629325"/>
            <a:ext cx="5544616" cy="0"/>
          </a:xfrm>
          <a:prstGeom prst="line">
            <a:avLst/>
          </a:prstGeom>
          <a:ln>
            <a:solidFill>
              <a:srgbClr val="FF990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12" name="直接连接符 11"/>
          <p:cNvCxnSpPr/>
          <p:nvPr/>
        </p:nvCxnSpPr>
        <p:spPr>
          <a:xfrm>
            <a:off x="2350790" y="6166098"/>
            <a:ext cx="5544000" cy="0"/>
          </a:xfrm>
          <a:prstGeom prst="line">
            <a:avLst/>
          </a:prstGeom>
          <a:ln>
            <a:solidFill>
              <a:srgbClr val="FF990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3" name="矩形 4"/>
          <p:cNvSpPr>
            <a:spLocks noChangeArrowheads="1"/>
          </p:cNvSpPr>
          <p:nvPr/>
        </p:nvSpPr>
        <p:spPr bwMode="auto">
          <a:xfrm>
            <a:off x="2494806" y="4726727"/>
            <a:ext cx="5063452" cy="1295355"/>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知识的获取来源主要有：①互联网；②传统图书；③参与培训；④互助学习小组；⑤人际网络；⑥个人隐性知识的显性化，即将自己的工作经验、学习心得整理撰写出来，这点非常重要！</a:t>
            </a:r>
            <a:endParaRPr lang="zh-CN" altLang="en-US" sz="1600" b="1" dirty="0">
              <a:solidFill>
                <a:srgbClr val="FF33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FF6600"/>
                </a:solidFill>
                <a:latin typeface="微软雅黑" panose="020B0503020204020204" pitchFamily="34" charset="-122"/>
                <a:ea typeface="微软雅黑" panose="020B0503020204020204" pitchFamily="34" charset="-122"/>
              </a:rPr>
              <a:t>知识的获取与整理</a:t>
            </a:r>
            <a:endParaRPr lang="en-US" sz="1800" kern="0" spc="200" dirty="0">
              <a:solidFill>
                <a:srgbClr val="FF6600"/>
              </a:solidFill>
              <a:latin typeface="微软雅黑" panose="020B0503020204020204" pitchFamily="34" charset="-122"/>
              <a:ea typeface="微软雅黑" panose="020B0503020204020204" pitchFamily="34" charset="-122"/>
            </a:endParaRPr>
          </a:p>
        </p:txBody>
      </p:sp>
      <p:sp>
        <p:nvSpPr>
          <p:cNvPr id="9" name="矩形 4"/>
          <p:cNvSpPr>
            <a:spLocks noChangeArrowheads="1"/>
          </p:cNvSpPr>
          <p:nvPr/>
        </p:nvSpPr>
        <p:spPr bwMode="auto">
          <a:xfrm>
            <a:off x="2517698" y="1746315"/>
            <a:ext cx="8906100" cy="1323439"/>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资料搜集了很多，知识也学习了很多，但这些资料和知识怎么进行有效的整理呢？知识的整理是对原有资料、信息、知识进行深入学习和消化吸收后进行编辑整理的过程。</a:t>
            </a:r>
            <a:r>
              <a:rPr lang="zh-CN" altLang="en-US" sz="1600" b="1" dirty="0">
                <a:solidFill>
                  <a:srgbClr val="FF9900"/>
                </a:solidFill>
                <a:latin typeface="微软雅黑" panose="020B0503020204020204" pitchFamily="34" charset="-122"/>
                <a:ea typeface="微软雅黑" panose="020B0503020204020204" pitchFamily="34" charset="-122"/>
              </a:rPr>
              <a:t>这是一个非常耗时、耗力的知识梳理过程，有许多琐碎的工作要做，如果没有将个人知识管理进行到底的决心，个人的知识管理就很容易半途而废！</a:t>
            </a:r>
          </a:p>
        </p:txBody>
      </p:sp>
      <p:cxnSp>
        <p:nvCxnSpPr>
          <p:cNvPr id="10" name="直接连接符 9"/>
          <p:cNvCxnSpPr/>
          <p:nvPr/>
        </p:nvCxnSpPr>
        <p:spPr>
          <a:xfrm flipV="1">
            <a:off x="2350790" y="1773610"/>
            <a:ext cx="0" cy="493048"/>
          </a:xfrm>
          <a:prstGeom prst="line">
            <a:avLst/>
          </a:prstGeom>
          <a:ln>
            <a:solidFill>
              <a:srgbClr val="FF990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11" name="直接连接符 10"/>
          <p:cNvCxnSpPr/>
          <p:nvPr/>
        </p:nvCxnSpPr>
        <p:spPr>
          <a:xfrm flipH="1">
            <a:off x="2350790" y="1629325"/>
            <a:ext cx="9252000" cy="0"/>
          </a:xfrm>
          <a:prstGeom prst="line">
            <a:avLst/>
          </a:prstGeom>
          <a:ln>
            <a:solidFill>
              <a:srgbClr val="FF990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12" name="直接连接符 11"/>
          <p:cNvCxnSpPr/>
          <p:nvPr/>
        </p:nvCxnSpPr>
        <p:spPr>
          <a:xfrm>
            <a:off x="2350790" y="6166098"/>
            <a:ext cx="4716000" cy="0"/>
          </a:xfrm>
          <a:prstGeom prst="line">
            <a:avLst/>
          </a:prstGeom>
          <a:ln>
            <a:solidFill>
              <a:srgbClr val="FF990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3" name="矩形 4"/>
          <p:cNvSpPr>
            <a:spLocks noChangeArrowheads="1"/>
          </p:cNvSpPr>
          <p:nvPr/>
        </p:nvSpPr>
        <p:spPr bwMode="auto">
          <a:xfrm>
            <a:off x="2517698" y="3429794"/>
            <a:ext cx="4619958" cy="2554545"/>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本人从</a:t>
            </a:r>
            <a:r>
              <a:rPr lang="en-US" altLang="zh-CN" sz="1600" dirty="0">
                <a:solidFill>
                  <a:srgbClr val="A6A6A6"/>
                </a:solidFill>
                <a:latin typeface="微软雅黑" panose="020B0503020204020204" pitchFamily="34" charset="-122"/>
                <a:ea typeface="微软雅黑" panose="020B0503020204020204" pitchFamily="34" charset="-122"/>
              </a:rPr>
              <a:t>2010</a:t>
            </a:r>
            <a:r>
              <a:rPr lang="zh-CN" altLang="en-US" sz="1600" dirty="0">
                <a:solidFill>
                  <a:srgbClr val="A6A6A6"/>
                </a:solidFill>
                <a:latin typeface="微软雅黑" panose="020B0503020204020204" pitchFamily="34" charset="-122"/>
                <a:ea typeface="微软雅黑" panose="020B0503020204020204" pitchFamily="34" charset="-122"/>
              </a:rPr>
              <a:t>年</a:t>
            </a:r>
            <a:r>
              <a:rPr lang="en-US" altLang="zh-CN" sz="1600" dirty="0">
                <a:solidFill>
                  <a:srgbClr val="A6A6A6"/>
                </a:solidFill>
                <a:latin typeface="微软雅黑" panose="020B0503020204020204" pitchFamily="34" charset="-122"/>
                <a:ea typeface="微软雅黑" panose="020B0503020204020204" pitchFamily="34" charset="-122"/>
              </a:rPr>
              <a:t>7</a:t>
            </a:r>
            <a:r>
              <a:rPr lang="zh-CN" altLang="en-US" sz="1600" dirty="0">
                <a:solidFill>
                  <a:srgbClr val="A6A6A6"/>
                </a:solidFill>
                <a:latin typeface="微软雅黑" panose="020B0503020204020204" pitchFamily="34" charset="-122"/>
                <a:ea typeface="微软雅黑" panose="020B0503020204020204" pitchFamily="34" charset="-122"/>
              </a:rPr>
              <a:t>月开始个人知识管理的征途，期间几经摸索才形成了自己以人力资源管理为核心的知识结构体系，如今，两年过去了，这个体系中的知识整理我在</a:t>
            </a:r>
            <a:r>
              <a:rPr lang="en-US" altLang="zh-CN" sz="1600" dirty="0">
                <a:solidFill>
                  <a:srgbClr val="A6A6A6"/>
                </a:solidFill>
                <a:latin typeface="微软雅黑" panose="020B0503020204020204" pitchFamily="34" charset="-122"/>
                <a:ea typeface="微软雅黑" panose="020B0503020204020204" pitchFamily="34" charset="-122"/>
              </a:rPr>
              <a:t>2011</a:t>
            </a:r>
            <a:r>
              <a:rPr lang="zh-CN" altLang="en-US" sz="1600" dirty="0">
                <a:solidFill>
                  <a:srgbClr val="A6A6A6"/>
                </a:solidFill>
                <a:latin typeface="微软雅黑" panose="020B0503020204020204" pitchFamily="34" charset="-122"/>
                <a:ea typeface="微软雅黑" panose="020B0503020204020204" pitchFamily="34" charset="-122"/>
              </a:rPr>
              <a:t>年</a:t>
            </a:r>
            <a:r>
              <a:rPr lang="en-US" altLang="zh-CN" sz="1600" dirty="0">
                <a:solidFill>
                  <a:srgbClr val="A6A6A6"/>
                </a:solidFill>
                <a:latin typeface="微软雅黑" panose="020B0503020204020204" pitchFamily="34" charset="-122"/>
                <a:ea typeface="微软雅黑" panose="020B0503020204020204" pitchFamily="34" charset="-122"/>
              </a:rPr>
              <a:t>3</a:t>
            </a:r>
            <a:r>
              <a:rPr lang="zh-CN" altLang="en-US" sz="1600" dirty="0">
                <a:solidFill>
                  <a:srgbClr val="A6A6A6"/>
                </a:solidFill>
                <a:latin typeface="微软雅黑" panose="020B0503020204020204" pitchFamily="34" charset="-122"/>
                <a:ea typeface="微软雅黑" panose="020B0503020204020204" pitchFamily="34" charset="-122"/>
              </a:rPr>
              <a:t>月前已经全部完成，并从</a:t>
            </a:r>
            <a:r>
              <a:rPr lang="en-US" altLang="zh-CN" sz="1600" dirty="0">
                <a:solidFill>
                  <a:srgbClr val="A6A6A6"/>
                </a:solidFill>
                <a:latin typeface="微软雅黑" panose="020B0503020204020204" pitchFamily="34" charset="-122"/>
                <a:ea typeface="微软雅黑" panose="020B0503020204020204" pitchFamily="34" charset="-122"/>
              </a:rPr>
              <a:t>2012</a:t>
            </a:r>
            <a:r>
              <a:rPr lang="zh-CN" altLang="en-US" sz="1600" dirty="0">
                <a:solidFill>
                  <a:srgbClr val="A6A6A6"/>
                </a:solidFill>
                <a:latin typeface="微软雅黑" panose="020B0503020204020204" pitchFamily="34" charset="-122"/>
                <a:ea typeface="微软雅黑" panose="020B0503020204020204" pitchFamily="34" charset="-122"/>
              </a:rPr>
              <a:t>年</a:t>
            </a:r>
            <a:r>
              <a:rPr lang="en-US" altLang="zh-CN" sz="1600" dirty="0">
                <a:solidFill>
                  <a:srgbClr val="A6A6A6"/>
                </a:solidFill>
                <a:latin typeface="微软雅黑" panose="020B0503020204020204" pitchFamily="34" charset="-122"/>
                <a:ea typeface="微软雅黑" panose="020B0503020204020204" pitchFamily="34" charset="-122"/>
              </a:rPr>
              <a:t>2</a:t>
            </a:r>
            <a:r>
              <a:rPr lang="zh-CN" altLang="en-US" sz="1600" dirty="0">
                <a:solidFill>
                  <a:srgbClr val="A6A6A6"/>
                </a:solidFill>
                <a:latin typeface="微软雅黑" panose="020B0503020204020204" pitchFamily="34" charset="-122"/>
                <a:ea typeface="微软雅黑" panose="020B0503020204020204" pitchFamily="34" charset="-122"/>
              </a:rPr>
              <a:t>月到</a:t>
            </a:r>
            <a:r>
              <a:rPr lang="en-US" altLang="zh-CN" sz="1600" dirty="0">
                <a:solidFill>
                  <a:srgbClr val="A6A6A6"/>
                </a:solidFill>
                <a:latin typeface="微软雅黑" panose="020B0503020204020204" pitchFamily="34" charset="-122"/>
                <a:ea typeface="微软雅黑" panose="020B0503020204020204" pitchFamily="34" charset="-122"/>
              </a:rPr>
              <a:t>2012</a:t>
            </a:r>
            <a:r>
              <a:rPr lang="zh-CN" altLang="en-US" sz="1600" dirty="0">
                <a:solidFill>
                  <a:srgbClr val="A6A6A6"/>
                </a:solidFill>
                <a:latin typeface="微软雅黑" panose="020B0503020204020204" pitchFamily="34" charset="-122"/>
                <a:ea typeface="微软雅黑" panose="020B0503020204020204" pitchFamily="34" charset="-122"/>
              </a:rPr>
              <a:t>年</a:t>
            </a:r>
            <a:r>
              <a:rPr lang="en-US" altLang="zh-CN" sz="1600" dirty="0">
                <a:solidFill>
                  <a:srgbClr val="A6A6A6"/>
                </a:solidFill>
                <a:latin typeface="微软雅黑" panose="020B0503020204020204" pitchFamily="34" charset="-122"/>
                <a:ea typeface="微软雅黑" panose="020B0503020204020204" pitchFamily="34" charset="-122"/>
              </a:rPr>
              <a:t>6</a:t>
            </a:r>
            <a:r>
              <a:rPr lang="zh-CN" altLang="en-US" sz="1600" dirty="0">
                <a:solidFill>
                  <a:srgbClr val="A6A6A6"/>
                </a:solidFill>
                <a:latin typeface="微软雅黑" panose="020B0503020204020204" pitchFamily="34" charset="-122"/>
                <a:ea typeface="微软雅黑" panose="020B0503020204020204" pitchFamily="34" charset="-122"/>
              </a:rPr>
              <a:t>月下旬又全部完成了二次开发！个人成就感是一个方面，但更重要的是，真正建立起了自己的知识系统，多么让人兴奋的一件事儿啊！</a:t>
            </a:r>
            <a:endParaRPr lang="zh-CN" altLang="en-US" sz="1600" b="1" dirty="0">
              <a:solidFill>
                <a:srgbClr val="FF33CC"/>
              </a:solidFill>
              <a:latin typeface="微软雅黑" panose="020B0503020204020204" pitchFamily="34" charset="-122"/>
              <a:ea typeface="微软雅黑" panose="020B0503020204020204" pitchFamily="34" charset="-122"/>
            </a:endParaRPr>
          </a:p>
        </p:txBody>
      </p:sp>
      <p:sp>
        <p:nvSpPr>
          <p:cNvPr id="3" name="AutoShape 2" descr="http://www.singtao.ca/estate/article_pic/Celebrity-a-20071206-07.jpg"/>
          <p:cNvSpPr>
            <a:spLocks noChangeAspect="1" noChangeArrowheads="1"/>
          </p:cNvSpPr>
          <p:nvPr/>
        </p:nvSpPr>
        <p:spPr bwMode="auto">
          <a:xfrm>
            <a:off x="155575" y="-1219200"/>
            <a:ext cx="3810000" cy="2552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2056" name="Picture 8" descr="http://g1205.hizliresim.com/x/j/5yy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0017" y="3211616"/>
            <a:ext cx="4492966" cy="2990900"/>
          </a:xfrm>
          <a:prstGeom prst="rect">
            <a:avLst/>
          </a:prstGeom>
          <a:blipFill>
            <a:blip r:embed="rId3"/>
            <a:stretch>
              <a:fillRect/>
            </a:stretch>
          </a:blipFill>
          <a:ln w="28575" cap="flat" cmpd="sng">
            <a:solidFill>
              <a:srgbClr val="FF9900"/>
            </a:solidFill>
            <a:round/>
            <a:headEnd type="oval" w="med" len="med"/>
          </a:ln>
        </p:spPr>
      </p:pic>
      <p:cxnSp>
        <p:nvCxnSpPr>
          <p:cNvPr id="14" name="直接连接符 13"/>
          <p:cNvCxnSpPr/>
          <p:nvPr/>
        </p:nvCxnSpPr>
        <p:spPr>
          <a:xfrm flipV="1">
            <a:off x="11732983" y="1629325"/>
            <a:ext cx="0" cy="1400941"/>
          </a:xfrm>
          <a:prstGeom prst="line">
            <a:avLst/>
          </a:prstGeom>
          <a:ln>
            <a:solidFill>
              <a:srgbClr val="FF990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FF6600"/>
                </a:solidFill>
                <a:latin typeface="微软雅黑" panose="020B0503020204020204" pitchFamily="34" charset="-122"/>
                <a:ea typeface="微软雅黑" panose="020B0503020204020204" pitchFamily="34" charset="-122"/>
              </a:rPr>
              <a:t>知识的存储与更新</a:t>
            </a:r>
            <a:endParaRPr lang="en-US" sz="1800" kern="0" spc="200" dirty="0">
              <a:solidFill>
                <a:srgbClr val="FF6600"/>
              </a:solidFill>
              <a:latin typeface="微软雅黑" panose="020B0503020204020204" pitchFamily="34" charset="-122"/>
              <a:ea typeface="微软雅黑" panose="020B0503020204020204" pitchFamily="34" charset="-122"/>
            </a:endParaRPr>
          </a:p>
        </p:txBody>
      </p:sp>
      <p:sp>
        <p:nvSpPr>
          <p:cNvPr id="9" name="矩形 4"/>
          <p:cNvSpPr>
            <a:spLocks noChangeArrowheads="1"/>
          </p:cNvSpPr>
          <p:nvPr/>
        </p:nvSpPr>
        <p:spPr bwMode="auto">
          <a:xfrm>
            <a:off x="2517698" y="1746315"/>
            <a:ext cx="8906100" cy="1323439"/>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对知识整理的结果就是形成一系列的文档。这些文档是异常珍贵的，为了便于这些文档的检索，</a:t>
            </a:r>
            <a:r>
              <a:rPr lang="zh-CN" altLang="en-US" sz="1600" b="1" dirty="0">
                <a:solidFill>
                  <a:srgbClr val="FF9900"/>
                </a:solidFill>
                <a:latin typeface="微软雅黑" panose="020B0503020204020204" pitchFamily="34" charset="-122"/>
                <a:ea typeface="微软雅黑" panose="020B0503020204020204" pitchFamily="34" charset="-122"/>
              </a:rPr>
              <a:t>首先就是要根据知识结构体系建立“知识地图”</a:t>
            </a:r>
            <a:r>
              <a:rPr lang="zh-CN" altLang="en-US" sz="1600" dirty="0">
                <a:solidFill>
                  <a:srgbClr val="A6A6A6"/>
                </a:solidFill>
                <a:latin typeface="微软雅黑" panose="020B0503020204020204" pitchFamily="34" charset="-122"/>
                <a:ea typeface="微软雅黑" panose="020B0503020204020204" pitchFamily="34" charset="-122"/>
              </a:rPr>
              <a:t>（如</a:t>
            </a:r>
            <a:r>
              <a:rPr lang="en-US" altLang="zh-CN" sz="1600" dirty="0">
                <a:solidFill>
                  <a:srgbClr val="A6A6A6"/>
                </a:solidFill>
                <a:latin typeface="微软雅黑" panose="020B0503020204020204" pitchFamily="34" charset="-122"/>
                <a:ea typeface="微软雅黑" panose="020B0503020204020204" pitchFamily="34" charset="-122"/>
              </a:rPr>
              <a:t>《</a:t>
            </a:r>
            <a:r>
              <a:rPr lang="zh-CN" altLang="en-US" sz="1600" dirty="0">
                <a:solidFill>
                  <a:srgbClr val="A6A6A6"/>
                </a:solidFill>
                <a:latin typeface="微软雅黑" panose="020B0503020204020204" pitchFamily="34" charset="-122"/>
                <a:ea typeface="微软雅黑" panose="020B0503020204020204" pitchFamily="34" charset="-122"/>
              </a:rPr>
              <a:t>该学哪些管理</a:t>
            </a:r>
            <a:r>
              <a:rPr lang="en-US" altLang="zh-CN" sz="1600" dirty="0">
                <a:solidFill>
                  <a:srgbClr val="A6A6A6"/>
                </a:solidFill>
                <a:latin typeface="微软雅黑" panose="020B0503020204020204" pitchFamily="34" charset="-122"/>
                <a:ea typeface="微软雅黑" panose="020B0503020204020204" pitchFamily="34" charset="-122"/>
              </a:rPr>
              <a:t>》</a:t>
            </a:r>
            <a:r>
              <a:rPr lang="zh-CN" altLang="en-US" sz="1600" dirty="0">
                <a:solidFill>
                  <a:srgbClr val="A6A6A6"/>
                </a:solidFill>
                <a:latin typeface="微软雅黑" panose="020B0503020204020204" pitchFamily="34" charset="-122"/>
                <a:ea typeface="微软雅黑" panose="020B0503020204020204" pitchFamily="34" charset="-122"/>
              </a:rPr>
              <a:t>），明确各知识文档之间的逻辑、从属关系。其次，</a:t>
            </a:r>
            <a:r>
              <a:rPr lang="zh-CN" altLang="en-US" sz="1600" b="1" dirty="0">
                <a:solidFill>
                  <a:srgbClr val="FF9900"/>
                </a:solidFill>
                <a:latin typeface="微软雅黑" panose="020B0503020204020204" pitchFamily="34" charset="-122"/>
                <a:ea typeface="微软雅黑" panose="020B0503020204020204" pitchFamily="34" charset="-122"/>
              </a:rPr>
              <a:t>将这些已完成的文档进行存储，形成个人知识库。</a:t>
            </a:r>
            <a:r>
              <a:rPr lang="zh-CN" altLang="en-US" sz="1600" dirty="0">
                <a:solidFill>
                  <a:srgbClr val="A6A6A6"/>
                </a:solidFill>
                <a:latin typeface="微软雅黑" panose="020B0503020204020204" pitchFamily="34" charset="-122"/>
                <a:ea typeface="微软雅黑" panose="020B0503020204020204" pitchFamily="34" charset="-122"/>
              </a:rPr>
              <a:t>为了确保自己辛勤的劳动成果不被丢失，这些文档尽量在多处同时进行备份（如网盘、邮箱等）。</a:t>
            </a:r>
            <a:endParaRPr lang="zh-CN" altLang="en-US" sz="1600" b="1" dirty="0">
              <a:solidFill>
                <a:srgbClr val="FF9900"/>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flipV="1">
            <a:off x="2350790" y="1773610"/>
            <a:ext cx="0" cy="493048"/>
          </a:xfrm>
          <a:prstGeom prst="line">
            <a:avLst/>
          </a:prstGeom>
          <a:ln>
            <a:solidFill>
              <a:srgbClr val="FF990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11" name="直接连接符 10"/>
          <p:cNvCxnSpPr/>
          <p:nvPr/>
        </p:nvCxnSpPr>
        <p:spPr>
          <a:xfrm flipH="1">
            <a:off x="2350790" y="1629325"/>
            <a:ext cx="9252000" cy="0"/>
          </a:xfrm>
          <a:prstGeom prst="line">
            <a:avLst/>
          </a:prstGeom>
          <a:ln>
            <a:solidFill>
              <a:srgbClr val="FF990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12" name="直接连接符 11"/>
          <p:cNvCxnSpPr/>
          <p:nvPr/>
        </p:nvCxnSpPr>
        <p:spPr>
          <a:xfrm>
            <a:off x="2350790" y="6166098"/>
            <a:ext cx="5400000" cy="0"/>
          </a:xfrm>
          <a:prstGeom prst="line">
            <a:avLst/>
          </a:prstGeom>
          <a:ln>
            <a:solidFill>
              <a:srgbClr val="FF990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3" name="矩形 4"/>
          <p:cNvSpPr>
            <a:spLocks noChangeArrowheads="1"/>
          </p:cNvSpPr>
          <p:nvPr/>
        </p:nvSpPr>
        <p:spPr bwMode="auto">
          <a:xfrm>
            <a:off x="2517698" y="3645818"/>
            <a:ext cx="4945660" cy="2246769"/>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在计算机芯片制造领域有一个著名的摩尔定律，其运算速度每</a:t>
            </a:r>
            <a:r>
              <a:rPr lang="en-US" altLang="zh-CN" sz="1600" dirty="0">
                <a:solidFill>
                  <a:srgbClr val="A6A6A6"/>
                </a:solidFill>
                <a:latin typeface="微软雅黑" panose="020B0503020204020204" pitchFamily="34" charset="-122"/>
                <a:ea typeface="微软雅黑" panose="020B0503020204020204" pitchFamily="34" charset="-122"/>
              </a:rPr>
              <a:t>18</a:t>
            </a:r>
            <a:r>
              <a:rPr lang="zh-CN" altLang="en-US" sz="1600" dirty="0">
                <a:solidFill>
                  <a:srgbClr val="A6A6A6"/>
                </a:solidFill>
                <a:latin typeface="微软雅黑" panose="020B0503020204020204" pitchFamily="34" charset="-122"/>
                <a:ea typeface="微软雅黑" panose="020B0503020204020204" pitchFamily="34" charset="-122"/>
              </a:rPr>
              <a:t>个月就可以提升一倍。在这个“知识爆炸”的年代，人类知识的更新速度比之古代已不知快了多少倍。</a:t>
            </a:r>
            <a:r>
              <a:rPr lang="zh-CN" altLang="en-US" sz="1600" b="1" dirty="0">
                <a:solidFill>
                  <a:srgbClr val="FF9900"/>
                </a:solidFill>
                <a:latin typeface="微软雅黑" panose="020B0503020204020204" pitchFamily="34" charset="-122"/>
                <a:ea typeface="微软雅黑" panose="020B0503020204020204" pitchFamily="34" charset="-122"/>
              </a:rPr>
              <a:t>三分建设，七分维护。知识更新最难的是需要持之以恒。</a:t>
            </a:r>
            <a:r>
              <a:rPr lang="zh-CN" altLang="en-US" sz="1600" dirty="0">
                <a:solidFill>
                  <a:srgbClr val="A6A6A6"/>
                </a:solidFill>
                <a:latin typeface="微软雅黑" panose="020B0503020204020204" pitchFamily="34" charset="-122"/>
                <a:ea typeface="微软雅黑" panose="020B0503020204020204" pitchFamily="34" charset="-122"/>
              </a:rPr>
              <a:t>要不断添加新的知识分类和知识资源；不断修改和删除部分知识资源；持续与他人进行知识的互动交流等。</a:t>
            </a:r>
            <a:endParaRPr lang="zh-CN" altLang="en-US" sz="1600" b="1" dirty="0">
              <a:solidFill>
                <a:srgbClr val="FF33CC"/>
              </a:solidFill>
              <a:latin typeface="微软雅黑" panose="020B0503020204020204" pitchFamily="34" charset="-122"/>
              <a:ea typeface="微软雅黑" panose="020B0503020204020204" pitchFamily="34" charset="-122"/>
            </a:endParaRPr>
          </a:p>
        </p:txBody>
      </p:sp>
      <p:sp>
        <p:nvSpPr>
          <p:cNvPr id="3" name="AutoShape 2" descr="http://www.singtao.ca/estate/article_pic/Celebrity-a-20071206-07.jpg"/>
          <p:cNvSpPr>
            <a:spLocks noChangeAspect="1" noChangeArrowheads="1"/>
          </p:cNvSpPr>
          <p:nvPr/>
        </p:nvSpPr>
        <p:spPr bwMode="auto">
          <a:xfrm>
            <a:off x="155575" y="-1219200"/>
            <a:ext cx="3810000" cy="2552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cxnSp>
        <p:nvCxnSpPr>
          <p:cNvPr id="14" name="直接连接符 13"/>
          <p:cNvCxnSpPr/>
          <p:nvPr/>
        </p:nvCxnSpPr>
        <p:spPr>
          <a:xfrm flipV="1">
            <a:off x="11732983" y="1629324"/>
            <a:ext cx="0" cy="1476000"/>
          </a:xfrm>
          <a:prstGeom prst="line">
            <a:avLst/>
          </a:prstGeom>
          <a:ln>
            <a:solidFill>
              <a:srgbClr val="FF990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pic>
        <p:nvPicPr>
          <p:cNvPr id="15" name="Picture 2" descr="C:\Documents and Settings\tdz\桌面\管理学习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6983" y="3304098"/>
            <a:ext cx="3816000" cy="2862000"/>
          </a:xfrm>
          <a:prstGeom prst="rect">
            <a:avLst/>
          </a:prstGeom>
          <a:blipFill>
            <a:blip r:embed="rId3"/>
            <a:stretch>
              <a:fillRect/>
            </a:stretch>
          </a:blipFill>
          <a:ln w="28575" cap="flat" cmpd="sng">
            <a:solidFill>
              <a:srgbClr val="FF9900"/>
            </a:solidFill>
            <a:round/>
            <a:headEnd type="oval" w="med" len="med"/>
          </a:ln>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FF6600"/>
                </a:solidFill>
                <a:latin typeface="微软雅黑" panose="020B0503020204020204" pitchFamily="34" charset="-122"/>
                <a:ea typeface="微软雅黑" panose="020B0503020204020204" pitchFamily="34" charset="-122"/>
              </a:rPr>
              <a:t>知识的交流与分享</a:t>
            </a:r>
            <a:endParaRPr lang="en-US" sz="1800" kern="0" spc="200" dirty="0">
              <a:solidFill>
                <a:srgbClr val="FF6600"/>
              </a:solidFill>
              <a:latin typeface="微软雅黑" panose="020B0503020204020204" pitchFamily="34" charset="-122"/>
              <a:ea typeface="微软雅黑" panose="020B0503020204020204" pitchFamily="34" charset="-122"/>
            </a:endParaRPr>
          </a:p>
        </p:txBody>
      </p:sp>
      <p:sp>
        <p:nvSpPr>
          <p:cNvPr id="9" name="矩形 4"/>
          <p:cNvSpPr>
            <a:spLocks noChangeArrowheads="1"/>
          </p:cNvSpPr>
          <p:nvPr/>
        </p:nvSpPr>
        <p:spPr bwMode="auto">
          <a:xfrm>
            <a:off x="2517698" y="2106355"/>
            <a:ext cx="4081564" cy="1323439"/>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个人知识管理不能脱离团队和群体。知识管理的精髓就在于知识的分享和交流，特别是在这个网络时代，单个人的知识总是有限的，而全人类的知识是无穷的。</a:t>
            </a:r>
            <a:endParaRPr lang="zh-CN" altLang="en-US" sz="1600" b="1" dirty="0">
              <a:solidFill>
                <a:srgbClr val="FF9900"/>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flipV="1">
            <a:off x="2350790" y="1773610"/>
            <a:ext cx="0" cy="493048"/>
          </a:xfrm>
          <a:prstGeom prst="line">
            <a:avLst/>
          </a:prstGeom>
          <a:ln>
            <a:solidFill>
              <a:srgbClr val="FF990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11" name="直接连接符 10"/>
          <p:cNvCxnSpPr/>
          <p:nvPr/>
        </p:nvCxnSpPr>
        <p:spPr>
          <a:xfrm flipH="1">
            <a:off x="2350790" y="1629325"/>
            <a:ext cx="4392000" cy="0"/>
          </a:xfrm>
          <a:prstGeom prst="line">
            <a:avLst/>
          </a:prstGeom>
          <a:ln>
            <a:solidFill>
              <a:srgbClr val="FF990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12" name="直接连接符 11"/>
          <p:cNvCxnSpPr/>
          <p:nvPr/>
        </p:nvCxnSpPr>
        <p:spPr>
          <a:xfrm>
            <a:off x="2350790" y="6166098"/>
            <a:ext cx="4392000" cy="0"/>
          </a:xfrm>
          <a:prstGeom prst="line">
            <a:avLst/>
          </a:prstGeom>
          <a:ln>
            <a:solidFill>
              <a:srgbClr val="FF990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3" name="矩形 4"/>
          <p:cNvSpPr>
            <a:spLocks noChangeArrowheads="1"/>
          </p:cNvSpPr>
          <p:nvPr/>
        </p:nvSpPr>
        <p:spPr bwMode="auto">
          <a:xfrm>
            <a:off x="2517698" y="3703305"/>
            <a:ext cx="4081564" cy="2246769"/>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知识的分享过程是一个双赢的过程，我们不仅能够将知识分享给别人，也能够通过知识的互动交流，实现自我知识体系的巩固和完善。同时，</a:t>
            </a:r>
            <a:r>
              <a:rPr lang="zh-CN" altLang="en-US" sz="1600" b="1" dirty="0">
                <a:solidFill>
                  <a:srgbClr val="FF9900"/>
                </a:solidFill>
                <a:latin typeface="微软雅黑" panose="020B0503020204020204" pitchFamily="34" charset="-122"/>
                <a:ea typeface="微软雅黑" panose="020B0503020204020204" pitchFamily="34" charset="-122"/>
              </a:rPr>
              <a:t>知识的交流传播也是一个展示自己才学的机会，客观上促进了个人品牌的传播与推广。</a:t>
            </a:r>
            <a:r>
              <a:rPr lang="zh-CN" altLang="en-US" sz="1600" dirty="0">
                <a:solidFill>
                  <a:srgbClr val="A6A6A6"/>
                </a:solidFill>
                <a:latin typeface="微软雅黑" panose="020B0503020204020204" pitchFamily="34" charset="-122"/>
                <a:ea typeface="微软雅黑" panose="020B0503020204020204" pitchFamily="34" charset="-122"/>
              </a:rPr>
              <a:t>你的知识传播的越广，你的个人影响力也就越大。</a:t>
            </a:r>
          </a:p>
        </p:txBody>
      </p:sp>
      <p:sp>
        <p:nvSpPr>
          <p:cNvPr id="3" name="AutoShape 2" descr="http://www.singtao.ca/estate/article_pic/Celebrity-a-20071206-07.jpg"/>
          <p:cNvSpPr>
            <a:spLocks noChangeAspect="1" noChangeArrowheads="1"/>
          </p:cNvSpPr>
          <p:nvPr/>
        </p:nvSpPr>
        <p:spPr bwMode="auto">
          <a:xfrm>
            <a:off x="155575" y="-1219200"/>
            <a:ext cx="3810000" cy="2552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4098" name="Picture 2" descr="C:\Users\user\Desktop\6437-1105121012128.jpg"/>
          <p:cNvPicPr>
            <a:picLocks noChangeAspect="1" noChangeArrowheads="1"/>
          </p:cNvPicPr>
          <p:nvPr/>
        </p:nvPicPr>
        <p:blipFill rotWithShape="1">
          <a:blip r:embed="rId2" cstate="email"/>
          <a:srcRect/>
          <a:stretch>
            <a:fillRect/>
          </a:stretch>
        </p:blipFill>
        <p:spPr bwMode="auto">
          <a:xfrm>
            <a:off x="6869189" y="3011213"/>
            <a:ext cx="4914649" cy="3154981"/>
          </a:xfrm>
          <a:prstGeom prst="rect">
            <a:avLst/>
          </a:prstGeom>
          <a:blipFill>
            <a:blip r:embed="rId3" cstate="email"/>
            <a:stretch>
              <a:fillRect/>
            </a:stretch>
          </a:blipFill>
          <a:ln w="28575" cap="flat" cmpd="sng">
            <a:solidFill>
              <a:srgbClr val="FF9900"/>
            </a:solidFill>
            <a:round/>
            <a:headEnd type="oval" w="med" len="med"/>
          </a:ln>
        </p:spPr>
      </p:pic>
      <p:cxnSp>
        <p:nvCxnSpPr>
          <p:cNvPr id="16" name="直接连接符 15"/>
          <p:cNvCxnSpPr/>
          <p:nvPr/>
        </p:nvCxnSpPr>
        <p:spPr>
          <a:xfrm flipV="1">
            <a:off x="6869189" y="1629325"/>
            <a:ext cx="0" cy="1177501"/>
          </a:xfrm>
          <a:prstGeom prst="line">
            <a:avLst/>
          </a:prstGeom>
          <a:ln>
            <a:solidFill>
              <a:srgbClr val="FF990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FF6600"/>
                </a:solidFill>
                <a:latin typeface="微软雅黑" panose="020B0503020204020204" pitchFamily="34" charset="-122"/>
                <a:ea typeface="微软雅黑" panose="020B0503020204020204" pitchFamily="34" charset="-122"/>
              </a:rPr>
              <a:t>知识的交流与分享</a:t>
            </a:r>
            <a:endParaRPr lang="en-US" sz="1800" kern="0" spc="200" dirty="0">
              <a:solidFill>
                <a:srgbClr val="FF6600"/>
              </a:solidFill>
              <a:latin typeface="微软雅黑" panose="020B0503020204020204" pitchFamily="34" charset="-122"/>
              <a:ea typeface="微软雅黑" panose="020B0503020204020204" pitchFamily="34" charset="-122"/>
            </a:endParaRPr>
          </a:p>
        </p:txBody>
      </p:sp>
      <p:sp>
        <p:nvSpPr>
          <p:cNvPr id="9" name="矩形 4"/>
          <p:cNvSpPr>
            <a:spLocks noChangeArrowheads="1"/>
          </p:cNvSpPr>
          <p:nvPr/>
        </p:nvSpPr>
        <p:spPr bwMode="auto">
          <a:xfrm>
            <a:off x="2517698" y="1485578"/>
            <a:ext cx="9266140" cy="1015663"/>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你有一个苹果，我有一个苹果，我们交换一下，一人还是一个苹果；你有一个思想，我有一个思想，我们交换一下，一人就有两个思想。这就是知识分享的好处。</a:t>
            </a:r>
            <a:r>
              <a:rPr lang="zh-CN" altLang="en-US" sz="1600" b="1" dirty="0">
                <a:solidFill>
                  <a:srgbClr val="FF9900"/>
                </a:solidFill>
                <a:latin typeface="微软雅黑" panose="020B0503020204020204" pitchFamily="34" charset="-122"/>
                <a:ea typeface="微软雅黑" panose="020B0503020204020204" pitchFamily="34" charset="-122"/>
              </a:rPr>
              <a:t>分享的精神就是互联网的精神</a:t>
            </a:r>
            <a:r>
              <a:rPr lang="zh-CN" altLang="en-US" sz="1600" dirty="0">
                <a:solidFill>
                  <a:srgbClr val="A6A6A6"/>
                </a:solidFill>
                <a:latin typeface="微软雅黑" panose="020B0503020204020204" pitchFamily="34" charset="-122"/>
                <a:ea typeface="微软雅黑" panose="020B0503020204020204" pitchFamily="34" charset="-122"/>
              </a:rPr>
              <a:t>，因此，现在的互联网时代，个人知识管理不能忽略网络等先进信息技术工具。</a:t>
            </a:r>
            <a:endParaRPr lang="zh-CN" altLang="en-US" sz="1600" b="1" dirty="0">
              <a:solidFill>
                <a:srgbClr val="FF9900"/>
              </a:solidFill>
              <a:latin typeface="微软雅黑" panose="020B0503020204020204" pitchFamily="34" charset="-122"/>
              <a:ea typeface="微软雅黑" panose="020B0503020204020204" pitchFamily="34" charset="-122"/>
            </a:endParaRPr>
          </a:p>
        </p:txBody>
      </p:sp>
      <p:sp>
        <p:nvSpPr>
          <p:cNvPr id="3" name="AutoShape 2" descr="http://www.singtao.ca/estate/article_pic/Celebrity-a-20071206-07.jpg"/>
          <p:cNvSpPr>
            <a:spLocks noChangeAspect="1" noChangeArrowheads="1"/>
          </p:cNvSpPr>
          <p:nvPr/>
        </p:nvSpPr>
        <p:spPr bwMode="auto">
          <a:xfrm>
            <a:off x="155575" y="-1219200"/>
            <a:ext cx="3810000" cy="2552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pSp>
        <p:nvGrpSpPr>
          <p:cNvPr id="4" name="组合 3"/>
          <p:cNvGrpSpPr/>
          <p:nvPr/>
        </p:nvGrpSpPr>
        <p:grpSpPr>
          <a:xfrm>
            <a:off x="2278782" y="3218706"/>
            <a:ext cx="4592949" cy="1219200"/>
            <a:chOff x="2278782" y="2853730"/>
            <a:chExt cx="4592949" cy="1219200"/>
          </a:xfrm>
        </p:grpSpPr>
        <p:sp>
          <p:nvSpPr>
            <p:cNvPr id="15" name="矩形 14"/>
            <p:cNvSpPr/>
            <p:nvPr/>
          </p:nvSpPr>
          <p:spPr>
            <a:xfrm>
              <a:off x="4387453" y="3275971"/>
              <a:ext cx="2484278" cy="609398"/>
            </a:xfrm>
            <a:prstGeom prst="rect">
              <a:avLst/>
            </a:prstGeom>
            <a:noFill/>
          </p:spPr>
          <p:txBody>
            <a:bodyPr wrap="square" lIns="91440" tIns="45720" rIns="91440" bIns="45720">
              <a:spAutoFit/>
            </a:bodyPr>
            <a:lstStyle/>
            <a:p>
              <a:pPr>
                <a:lnSpc>
                  <a:spcPct val="120000"/>
                </a:lnSpc>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如</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QQ</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空间、网易博客、百度空间、新浪博客等。</a:t>
              </a:r>
            </a:p>
          </p:txBody>
        </p:sp>
        <p:grpSp>
          <p:nvGrpSpPr>
            <p:cNvPr id="18" name="组合 17"/>
            <p:cNvGrpSpPr/>
            <p:nvPr/>
          </p:nvGrpSpPr>
          <p:grpSpPr>
            <a:xfrm>
              <a:off x="2911704" y="3066349"/>
              <a:ext cx="3960027" cy="908812"/>
              <a:chOff x="1026388" y="1879891"/>
              <a:chExt cx="3960027" cy="908812"/>
            </a:xfrm>
          </p:grpSpPr>
          <p:sp>
            <p:nvSpPr>
              <p:cNvPr id="20" name="圆角矩形 19"/>
              <p:cNvSpPr/>
              <p:nvPr/>
            </p:nvSpPr>
            <p:spPr>
              <a:xfrm>
                <a:off x="1026388" y="1879891"/>
                <a:ext cx="3960027" cy="908812"/>
              </a:xfrm>
              <a:prstGeom prst="roundRect">
                <a:avLst/>
              </a:prstGeom>
              <a:ln w="3175">
                <a:solidFill>
                  <a:srgbClr val="FF9900"/>
                </a:solidFill>
                <a:prstDash val="dash"/>
                <a:headEnd type="oval"/>
                <a:tailEnd type="diamond" w="lg" len="lg"/>
              </a:ln>
            </p:spPr>
            <p:style>
              <a:lnRef idx="2">
                <a:schemeClr val="accent5"/>
              </a:lnRef>
              <a:fillRef idx="0">
                <a:schemeClr val="accent5"/>
              </a:fillRef>
              <a:effectRef idx="1">
                <a:schemeClr val="accent5"/>
              </a:effectRef>
              <a:fontRef idx="minor">
                <a:schemeClr val="tx1"/>
              </a:fontRef>
            </p:style>
            <p:txBody>
              <a:bodyPr rtlCol="0" anchor="ctr"/>
              <a:lstStyle/>
              <a:p>
                <a:pPr algn="r"/>
                <a:endParaRPr lang="zh-CN" altLang="en-US" b="1" dirty="0">
                  <a:solidFill>
                    <a:srgbClr val="00B050"/>
                  </a:solidFill>
                  <a:latin typeface="微软雅黑" panose="020B0503020204020204" pitchFamily="34" charset="-122"/>
                  <a:ea typeface="微软雅黑" panose="020B0503020204020204" pitchFamily="34" charset="-122"/>
                </a:endParaRPr>
              </a:p>
            </p:txBody>
          </p:sp>
          <p:sp>
            <p:nvSpPr>
              <p:cNvPr id="21" name="矩形 20"/>
              <p:cNvSpPr/>
              <p:nvPr/>
            </p:nvSpPr>
            <p:spPr>
              <a:xfrm>
                <a:off x="1691680" y="2276872"/>
                <a:ext cx="810456" cy="400110"/>
              </a:xfrm>
              <a:prstGeom prst="rect">
                <a:avLst/>
              </a:prstGeom>
              <a:noFill/>
            </p:spPr>
            <p:txBody>
              <a:bodyPr wrap="square" lIns="91440" tIns="45720" rIns="91440" bIns="45720">
                <a:spAutoFit/>
              </a:bodyPr>
              <a:lstStyle/>
              <a:p>
                <a:pPr algn="ctr"/>
                <a:r>
                  <a:rPr lang="zh-CN" altLang="en-US" sz="2000" b="1" dirty="0">
                    <a:solidFill>
                      <a:srgbClr val="FF9900"/>
                    </a:solidFill>
                    <a:latin typeface="微软雅黑" panose="020B0503020204020204" pitchFamily="34" charset="-122"/>
                    <a:ea typeface="微软雅黑" panose="020B0503020204020204" pitchFamily="34" charset="-122"/>
                  </a:rPr>
                  <a:t>博客</a:t>
                </a:r>
              </a:p>
            </p:txBody>
          </p:sp>
        </p:grpSp>
        <p:pic>
          <p:nvPicPr>
            <p:cNvPr id="6147" name="Picture 3" descr="D:\Teliss_Tong\Copy\定期备份\工作备份\！PPT图片及版面资源\06-PPT精选插图\04-图标\D0C2FD8C30CAF0FEB811E39CE16A31D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782" y="2853730"/>
              <a:ext cx="1219200" cy="1219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组合 39"/>
          <p:cNvGrpSpPr/>
          <p:nvPr/>
        </p:nvGrpSpPr>
        <p:grpSpPr>
          <a:xfrm>
            <a:off x="7302665" y="3364585"/>
            <a:ext cx="4481173" cy="1042292"/>
            <a:chOff x="7302665" y="2999609"/>
            <a:chExt cx="4481173" cy="1042292"/>
          </a:xfrm>
        </p:grpSpPr>
        <p:grpSp>
          <p:nvGrpSpPr>
            <p:cNvPr id="28" name="组合 27"/>
            <p:cNvGrpSpPr/>
            <p:nvPr/>
          </p:nvGrpSpPr>
          <p:grpSpPr>
            <a:xfrm>
              <a:off x="7823811" y="3071285"/>
              <a:ext cx="3960027" cy="908812"/>
              <a:chOff x="2911704" y="3066349"/>
              <a:chExt cx="3960027" cy="908812"/>
            </a:xfrm>
          </p:grpSpPr>
          <p:sp>
            <p:nvSpPr>
              <p:cNvPr id="29" name="矩形 28"/>
              <p:cNvSpPr/>
              <p:nvPr/>
            </p:nvSpPr>
            <p:spPr>
              <a:xfrm>
                <a:off x="4387453" y="3275971"/>
                <a:ext cx="2484278" cy="609398"/>
              </a:xfrm>
              <a:prstGeom prst="rect">
                <a:avLst/>
              </a:prstGeom>
              <a:noFill/>
            </p:spPr>
            <p:txBody>
              <a:bodyPr wrap="square" lIns="91440" tIns="45720" rIns="91440" bIns="45720">
                <a:spAutoFit/>
              </a:bodyPr>
              <a:lstStyle/>
              <a:p>
                <a:pPr>
                  <a:lnSpc>
                    <a:spcPct val="120000"/>
                  </a:lnSpc>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即开放式网络百科全书，如百度百科、互动百科等。</a:t>
                </a:r>
              </a:p>
            </p:txBody>
          </p:sp>
          <p:grpSp>
            <p:nvGrpSpPr>
              <p:cNvPr id="30" name="组合 29"/>
              <p:cNvGrpSpPr/>
              <p:nvPr/>
            </p:nvGrpSpPr>
            <p:grpSpPr>
              <a:xfrm>
                <a:off x="2911704" y="3066349"/>
                <a:ext cx="3960027" cy="908812"/>
                <a:chOff x="1026388" y="1879891"/>
                <a:chExt cx="3960027" cy="908812"/>
              </a:xfrm>
            </p:grpSpPr>
            <p:sp>
              <p:nvSpPr>
                <p:cNvPr id="32" name="圆角矩形 31"/>
                <p:cNvSpPr/>
                <p:nvPr/>
              </p:nvSpPr>
              <p:spPr>
                <a:xfrm>
                  <a:off x="1026388" y="1879891"/>
                  <a:ext cx="3960027" cy="908812"/>
                </a:xfrm>
                <a:prstGeom prst="roundRect">
                  <a:avLst/>
                </a:prstGeom>
                <a:ln w="3175">
                  <a:solidFill>
                    <a:srgbClr val="FF9900"/>
                  </a:solidFill>
                  <a:prstDash val="dash"/>
                  <a:headEnd type="oval"/>
                  <a:tailEnd type="diamond" w="lg" len="lg"/>
                </a:ln>
              </p:spPr>
              <p:style>
                <a:lnRef idx="2">
                  <a:schemeClr val="accent5"/>
                </a:lnRef>
                <a:fillRef idx="0">
                  <a:schemeClr val="accent5"/>
                </a:fillRef>
                <a:effectRef idx="1">
                  <a:schemeClr val="accent5"/>
                </a:effectRef>
                <a:fontRef idx="minor">
                  <a:schemeClr val="tx1"/>
                </a:fontRef>
              </p:style>
              <p:txBody>
                <a:bodyPr rtlCol="0" anchor="ctr"/>
                <a:lstStyle/>
                <a:p>
                  <a:pPr algn="r"/>
                  <a:endParaRPr lang="zh-CN" altLang="en-US" b="1" dirty="0">
                    <a:solidFill>
                      <a:srgbClr val="00B050"/>
                    </a:solidFill>
                    <a:latin typeface="微软雅黑" panose="020B0503020204020204" pitchFamily="34" charset="-122"/>
                    <a:ea typeface="微软雅黑" panose="020B0503020204020204" pitchFamily="34" charset="-122"/>
                  </a:endParaRPr>
                </a:p>
              </p:txBody>
            </p:sp>
            <p:sp>
              <p:nvSpPr>
                <p:cNvPr id="33" name="矩形 32"/>
                <p:cNvSpPr/>
                <p:nvPr/>
              </p:nvSpPr>
              <p:spPr>
                <a:xfrm>
                  <a:off x="1691680" y="2276872"/>
                  <a:ext cx="810456" cy="400110"/>
                </a:xfrm>
                <a:prstGeom prst="rect">
                  <a:avLst/>
                </a:prstGeom>
                <a:noFill/>
              </p:spPr>
              <p:txBody>
                <a:bodyPr wrap="square" lIns="91440" tIns="45720" rIns="91440" bIns="45720">
                  <a:spAutoFit/>
                </a:bodyPr>
                <a:lstStyle/>
                <a:p>
                  <a:pPr algn="ctr"/>
                  <a:r>
                    <a:rPr lang="en-US" altLang="zh-CN" sz="2000" b="1" dirty="0">
                      <a:solidFill>
                        <a:srgbClr val="FF9900"/>
                      </a:solidFill>
                      <a:latin typeface="微软雅黑" panose="020B0503020204020204" pitchFamily="34" charset="-122"/>
                      <a:ea typeface="微软雅黑" panose="020B0503020204020204" pitchFamily="34" charset="-122"/>
                    </a:rPr>
                    <a:t>Wiki</a:t>
                  </a:r>
                  <a:endParaRPr lang="zh-CN" altLang="en-US" sz="2000" b="1" dirty="0">
                    <a:solidFill>
                      <a:srgbClr val="FF9900"/>
                    </a:solidFill>
                    <a:latin typeface="微软雅黑" panose="020B0503020204020204" pitchFamily="34" charset="-122"/>
                    <a:ea typeface="微软雅黑" panose="020B0503020204020204" pitchFamily="34" charset="-122"/>
                  </a:endParaRPr>
                </a:p>
              </p:txBody>
            </p:sp>
          </p:grpSp>
        </p:grpSp>
        <p:pic>
          <p:nvPicPr>
            <p:cNvPr id="6149" name="Picture 5" descr="http://upload.wikimedia.org/wikipedia/commons/6/63/Wikipedi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665" y="2999609"/>
              <a:ext cx="1042292" cy="10422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组合 41"/>
          <p:cNvGrpSpPr/>
          <p:nvPr/>
        </p:nvGrpSpPr>
        <p:grpSpPr>
          <a:xfrm>
            <a:off x="2278782" y="4779819"/>
            <a:ext cx="4592949" cy="1386279"/>
            <a:chOff x="2278782" y="4699823"/>
            <a:chExt cx="4592949" cy="1386279"/>
          </a:xfrm>
        </p:grpSpPr>
        <p:grpSp>
          <p:nvGrpSpPr>
            <p:cNvPr id="22" name="组合 21"/>
            <p:cNvGrpSpPr/>
            <p:nvPr/>
          </p:nvGrpSpPr>
          <p:grpSpPr>
            <a:xfrm>
              <a:off x="2911704" y="4938557"/>
              <a:ext cx="3960027" cy="908812"/>
              <a:chOff x="2911704" y="3066349"/>
              <a:chExt cx="3960027" cy="908812"/>
            </a:xfrm>
          </p:grpSpPr>
          <p:sp>
            <p:nvSpPr>
              <p:cNvPr id="23" name="矩形 22"/>
              <p:cNvSpPr/>
              <p:nvPr/>
            </p:nvSpPr>
            <p:spPr>
              <a:xfrm>
                <a:off x="4652975" y="3275970"/>
                <a:ext cx="2218755" cy="609398"/>
              </a:xfrm>
              <a:prstGeom prst="rect">
                <a:avLst/>
              </a:prstGeom>
              <a:noFill/>
            </p:spPr>
            <p:txBody>
              <a:bodyPr wrap="square" lIns="91440" tIns="45720" rIns="91440" bIns="45720">
                <a:spAutoFit/>
              </a:bodyPr>
              <a:lstStyle/>
              <a:p>
                <a:pPr>
                  <a:lnSpc>
                    <a:spcPct val="120000"/>
                  </a:lnSpc>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如百度文库、新浪资料、豆丁网、新浪微盘等。</a:t>
                </a:r>
              </a:p>
            </p:txBody>
          </p:sp>
          <p:grpSp>
            <p:nvGrpSpPr>
              <p:cNvPr id="24" name="组合 23"/>
              <p:cNvGrpSpPr/>
              <p:nvPr/>
            </p:nvGrpSpPr>
            <p:grpSpPr>
              <a:xfrm>
                <a:off x="2911704" y="3066349"/>
                <a:ext cx="3960027" cy="908812"/>
                <a:chOff x="1026388" y="1879891"/>
                <a:chExt cx="3960027" cy="908812"/>
              </a:xfrm>
            </p:grpSpPr>
            <p:sp>
              <p:nvSpPr>
                <p:cNvPr id="26" name="圆角矩形 25"/>
                <p:cNvSpPr/>
                <p:nvPr/>
              </p:nvSpPr>
              <p:spPr>
                <a:xfrm>
                  <a:off x="1026388" y="1879891"/>
                  <a:ext cx="3960027" cy="908812"/>
                </a:xfrm>
                <a:prstGeom prst="roundRect">
                  <a:avLst/>
                </a:prstGeom>
                <a:ln w="3175">
                  <a:solidFill>
                    <a:srgbClr val="FF9900"/>
                  </a:solidFill>
                  <a:prstDash val="dash"/>
                  <a:headEnd type="oval"/>
                  <a:tailEnd type="diamond" w="lg" len="lg"/>
                </a:ln>
              </p:spPr>
              <p:style>
                <a:lnRef idx="2">
                  <a:schemeClr val="accent5"/>
                </a:lnRef>
                <a:fillRef idx="0">
                  <a:schemeClr val="accent5"/>
                </a:fillRef>
                <a:effectRef idx="1">
                  <a:schemeClr val="accent5"/>
                </a:effectRef>
                <a:fontRef idx="minor">
                  <a:schemeClr val="tx1"/>
                </a:fontRef>
              </p:style>
              <p:txBody>
                <a:bodyPr rtlCol="0" anchor="ctr"/>
                <a:lstStyle/>
                <a:p>
                  <a:pPr algn="r"/>
                  <a:endParaRPr lang="zh-CN" altLang="en-US" b="1" dirty="0">
                    <a:solidFill>
                      <a:srgbClr val="00B050"/>
                    </a:solidFill>
                    <a:latin typeface="微软雅黑" panose="020B0503020204020204" pitchFamily="34" charset="-122"/>
                    <a:ea typeface="微软雅黑" panose="020B0503020204020204" pitchFamily="34" charset="-122"/>
                  </a:endParaRPr>
                </a:p>
              </p:txBody>
            </p:sp>
            <p:sp>
              <p:nvSpPr>
                <p:cNvPr id="27" name="矩形 26"/>
                <p:cNvSpPr/>
                <p:nvPr/>
              </p:nvSpPr>
              <p:spPr>
                <a:xfrm>
                  <a:off x="1617602" y="2027312"/>
                  <a:ext cx="1150058" cy="707886"/>
                </a:xfrm>
                <a:prstGeom prst="rect">
                  <a:avLst/>
                </a:prstGeom>
                <a:noFill/>
              </p:spPr>
              <p:txBody>
                <a:bodyPr wrap="square" lIns="91440" tIns="45720" rIns="91440" bIns="45720">
                  <a:spAutoFit/>
                </a:bodyPr>
                <a:lstStyle/>
                <a:p>
                  <a:pPr algn="ctr"/>
                  <a:r>
                    <a:rPr lang="zh-CN" altLang="en-US" sz="2000" b="1" dirty="0">
                      <a:solidFill>
                        <a:srgbClr val="FF9900"/>
                      </a:solidFill>
                      <a:latin typeface="微软雅黑" panose="020B0503020204020204" pitchFamily="34" charset="-122"/>
                      <a:ea typeface="微软雅黑" panose="020B0503020204020204" pitchFamily="34" charset="-122"/>
                    </a:rPr>
                    <a:t>文档分享平台</a:t>
                  </a:r>
                </a:p>
              </p:txBody>
            </p:sp>
          </p:grpSp>
        </p:grpSp>
        <p:pic>
          <p:nvPicPr>
            <p:cNvPr id="6150" name="Picture 6" descr="D:\Teliss_Tong\Copy\定期备份\工作备份\！PPT图片及版面资源\06-PPT精选插图\04-图标\B2B221FAC459F0E6464CB9A581D7DEB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782" y="4699823"/>
              <a:ext cx="1386279" cy="13862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组合 40"/>
          <p:cNvGrpSpPr/>
          <p:nvPr/>
        </p:nvGrpSpPr>
        <p:grpSpPr>
          <a:xfrm>
            <a:off x="7162326" y="4863358"/>
            <a:ext cx="4605949" cy="1219200"/>
            <a:chOff x="7162326" y="4783362"/>
            <a:chExt cx="4605949" cy="1219200"/>
          </a:xfrm>
        </p:grpSpPr>
        <p:grpSp>
          <p:nvGrpSpPr>
            <p:cNvPr id="34" name="组合 33"/>
            <p:cNvGrpSpPr/>
            <p:nvPr/>
          </p:nvGrpSpPr>
          <p:grpSpPr>
            <a:xfrm>
              <a:off x="7808248" y="4938557"/>
              <a:ext cx="3960027" cy="908812"/>
              <a:chOff x="2911704" y="3066349"/>
              <a:chExt cx="3960027" cy="908812"/>
            </a:xfrm>
          </p:grpSpPr>
          <p:sp>
            <p:nvSpPr>
              <p:cNvPr id="35" name="矩形 34"/>
              <p:cNvSpPr/>
              <p:nvPr/>
            </p:nvSpPr>
            <p:spPr>
              <a:xfrm>
                <a:off x="4387453" y="3275971"/>
                <a:ext cx="2484278" cy="609398"/>
              </a:xfrm>
              <a:prstGeom prst="rect">
                <a:avLst/>
              </a:prstGeom>
              <a:noFill/>
            </p:spPr>
            <p:txBody>
              <a:bodyPr wrap="square" lIns="91440" tIns="45720" rIns="91440" bIns="45720">
                <a:spAutoFit/>
              </a:bodyPr>
              <a:lstStyle/>
              <a:p>
                <a:pPr>
                  <a:lnSpc>
                    <a:spcPct val="120000"/>
                  </a:lnSpc>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如微博、</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Facebook</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QQ</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社区、人人网等。</a:t>
                </a:r>
              </a:p>
            </p:txBody>
          </p:sp>
          <p:grpSp>
            <p:nvGrpSpPr>
              <p:cNvPr id="36" name="组合 35"/>
              <p:cNvGrpSpPr/>
              <p:nvPr/>
            </p:nvGrpSpPr>
            <p:grpSpPr>
              <a:xfrm>
                <a:off x="2911704" y="3066349"/>
                <a:ext cx="3960027" cy="908812"/>
                <a:chOff x="1026388" y="1879891"/>
                <a:chExt cx="3960027" cy="908812"/>
              </a:xfrm>
            </p:grpSpPr>
            <p:sp>
              <p:nvSpPr>
                <p:cNvPr id="38" name="圆角矩形 37"/>
                <p:cNvSpPr/>
                <p:nvPr/>
              </p:nvSpPr>
              <p:spPr>
                <a:xfrm>
                  <a:off x="1026388" y="1879891"/>
                  <a:ext cx="3960027" cy="908812"/>
                </a:xfrm>
                <a:prstGeom prst="roundRect">
                  <a:avLst/>
                </a:prstGeom>
                <a:ln w="3175">
                  <a:solidFill>
                    <a:srgbClr val="FF9900"/>
                  </a:solidFill>
                  <a:prstDash val="dash"/>
                  <a:headEnd type="oval"/>
                  <a:tailEnd type="diamond" w="lg" len="lg"/>
                </a:ln>
              </p:spPr>
              <p:style>
                <a:lnRef idx="2">
                  <a:schemeClr val="accent5"/>
                </a:lnRef>
                <a:fillRef idx="0">
                  <a:schemeClr val="accent5"/>
                </a:fillRef>
                <a:effectRef idx="1">
                  <a:schemeClr val="accent5"/>
                </a:effectRef>
                <a:fontRef idx="minor">
                  <a:schemeClr val="tx1"/>
                </a:fontRef>
              </p:style>
              <p:txBody>
                <a:bodyPr rtlCol="0" anchor="ctr"/>
                <a:lstStyle/>
                <a:p>
                  <a:pPr algn="r"/>
                  <a:endParaRPr lang="zh-CN" altLang="en-US" b="1" dirty="0">
                    <a:solidFill>
                      <a:srgbClr val="00B050"/>
                    </a:solidFill>
                    <a:latin typeface="微软雅黑" panose="020B0503020204020204" pitchFamily="34" charset="-122"/>
                    <a:ea typeface="微软雅黑" panose="020B0503020204020204" pitchFamily="34" charset="-122"/>
                  </a:endParaRPr>
                </a:p>
              </p:txBody>
            </p:sp>
            <p:sp>
              <p:nvSpPr>
                <p:cNvPr id="39" name="矩形 38"/>
                <p:cNvSpPr/>
                <p:nvPr/>
              </p:nvSpPr>
              <p:spPr>
                <a:xfrm>
                  <a:off x="1691680" y="2276872"/>
                  <a:ext cx="810456" cy="400110"/>
                </a:xfrm>
                <a:prstGeom prst="rect">
                  <a:avLst/>
                </a:prstGeom>
                <a:noFill/>
              </p:spPr>
              <p:txBody>
                <a:bodyPr wrap="square" lIns="91440" tIns="45720" rIns="91440" bIns="45720">
                  <a:spAutoFit/>
                </a:bodyPr>
                <a:lstStyle/>
                <a:p>
                  <a:pPr algn="ctr"/>
                  <a:r>
                    <a:rPr lang="en-US" altLang="zh-CN" sz="2000" b="1" dirty="0">
                      <a:solidFill>
                        <a:srgbClr val="FF9900"/>
                      </a:solidFill>
                      <a:latin typeface="微软雅黑" panose="020B0503020204020204" pitchFamily="34" charset="-122"/>
                      <a:ea typeface="微软雅黑" panose="020B0503020204020204" pitchFamily="34" charset="-122"/>
                    </a:rPr>
                    <a:t>SNS</a:t>
                  </a:r>
                  <a:endParaRPr lang="zh-CN" altLang="en-US" sz="2000" b="1" dirty="0">
                    <a:solidFill>
                      <a:srgbClr val="FF9900"/>
                    </a:solidFill>
                    <a:latin typeface="微软雅黑" panose="020B0503020204020204" pitchFamily="34" charset="-122"/>
                    <a:ea typeface="微软雅黑" panose="020B0503020204020204" pitchFamily="34" charset="-122"/>
                  </a:endParaRPr>
                </a:p>
              </p:txBody>
            </p:sp>
          </p:grpSp>
        </p:grpSp>
        <p:pic>
          <p:nvPicPr>
            <p:cNvPr id="6152" name="Picture 8" descr="http://yuxuange.com/png/img/07/1294I3545595P-2OG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326" y="4783362"/>
              <a:ext cx="1219200" cy="12192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FF6600"/>
                </a:solidFill>
                <a:latin typeface="微软雅黑" panose="020B0503020204020204" pitchFamily="34" charset="-122"/>
                <a:ea typeface="微软雅黑" panose="020B0503020204020204" pitchFamily="34" charset="-122"/>
              </a:rPr>
              <a:t>知识的应用与创新</a:t>
            </a:r>
            <a:endParaRPr lang="en-US" sz="1800" kern="0" spc="200" dirty="0">
              <a:solidFill>
                <a:srgbClr val="FF6600"/>
              </a:solidFill>
              <a:latin typeface="微软雅黑" panose="020B0503020204020204" pitchFamily="34" charset="-122"/>
              <a:ea typeface="微软雅黑" panose="020B0503020204020204" pitchFamily="34" charset="-122"/>
            </a:endParaRPr>
          </a:p>
        </p:txBody>
      </p:sp>
      <p:sp>
        <p:nvSpPr>
          <p:cNvPr id="9" name="矩形 4"/>
          <p:cNvSpPr>
            <a:spLocks noChangeArrowheads="1"/>
          </p:cNvSpPr>
          <p:nvPr/>
        </p:nvSpPr>
        <p:spPr bwMode="auto">
          <a:xfrm>
            <a:off x="2278782" y="2178363"/>
            <a:ext cx="5377708" cy="1938992"/>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古人讲“百无一用是书生”，这是为什么呢？大约是因为书生的知识</a:t>
            </a:r>
            <a:r>
              <a:rPr lang="zh-CN" altLang="en-US" sz="1600" b="1" dirty="0">
                <a:solidFill>
                  <a:srgbClr val="FF33CC"/>
                </a:solidFill>
                <a:latin typeface="微软雅黑" panose="020B0503020204020204" pitchFamily="34" charset="-122"/>
                <a:ea typeface="微软雅黑" panose="020B0503020204020204" pitchFamily="34" charset="-122"/>
              </a:rPr>
              <a:t>很少能在生产或生活中得到应用吧。</a:t>
            </a:r>
            <a:r>
              <a:rPr lang="zh-CN" altLang="en-US" sz="1600" dirty="0">
                <a:solidFill>
                  <a:srgbClr val="A6A6A6"/>
                </a:solidFill>
                <a:latin typeface="微软雅黑" panose="020B0503020204020204" pitchFamily="34" charset="-122"/>
                <a:ea typeface="微软雅黑" panose="020B0503020204020204" pitchFamily="34" charset="-122"/>
              </a:rPr>
              <a:t>知识本身没有价值，只有被利用时才能展现其价值，知识必须跟任务、项目结合起来才能发挥作用。我们必须明确，我们所有的知识只有一个唯一的目的：</a:t>
            </a:r>
            <a:r>
              <a:rPr lang="zh-CN" altLang="en-US" sz="1600" b="1" dirty="0">
                <a:solidFill>
                  <a:srgbClr val="FF9900"/>
                </a:solidFill>
                <a:latin typeface="微软雅黑" panose="020B0503020204020204" pitchFamily="34" charset="-122"/>
                <a:ea typeface="微软雅黑" panose="020B0503020204020204" pitchFamily="34" charset="-122"/>
              </a:rPr>
              <a:t>使用它，利用知识创造效益，利用知识帮助我们的生活更美好。</a:t>
            </a:r>
          </a:p>
        </p:txBody>
      </p:sp>
      <p:sp>
        <p:nvSpPr>
          <p:cNvPr id="13" name="矩形 4"/>
          <p:cNvSpPr>
            <a:spLocks noChangeArrowheads="1"/>
          </p:cNvSpPr>
          <p:nvPr/>
        </p:nvSpPr>
        <p:spPr bwMode="auto">
          <a:xfrm>
            <a:off x="2278782" y="4390866"/>
            <a:ext cx="5377708" cy="1631216"/>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因此，我们不能只关注知识的积累，更要注重知识能量的释放。个人知识管理最终目的，在提高工作效率的基础上，积极地将所学知识及时、有效、充分地运用到学习、工作、生活当中，使所学知识转化为个人发展的重要能力，并最大限度地促进个人的发展。</a:t>
            </a:r>
          </a:p>
        </p:txBody>
      </p:sp>
      <p:sp>
        <p:nvSpPr>
          <p:cNvPr id="3" name="AutoShape 2" descr="http://www.singtao.ca/estate/article_pic/Celebrity-a-20071206-07.jpg"/>
          <p:cNvSpPr>
            <a:spLocks noChangeAspect="1" noChangeArrowheads="1"/>
          </p:cNvSpPr>
          <p:nvPr/>
        </p:nvSpPr>
        <p:spPr bwMode="auto">
          <a:xfrm>
            <a:off x="155575" y="-1219200"/>
            <a:ext cx="3810000" cy="2552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5123" name="Picture 3" descr="C:\Users\user\Desktop\未标题-2 拷贝.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4226" y="693490"/>
            <a:ext cx="4171920" cy="61660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2800" y="2277666"/>
            <a:ext cx="461665" cy="2880320"/>
          </a:xfrm>
          <a:prstGeom prst="rect">
            <a:avLst/>
          </a:prstGeom>
          <a:noFill/>
        </p:spPr>
        <p:txBody>
          <a:bodyPr vert="ea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800" kern="0" spc="200" dirty="0">
                <a:solidFill>
                  <a:srgbClr val="BA08C8"/>
                </a:solidFill>
                <a:latin typeface="微软雅黑" panose="020B0503020204020204" pitchFamily="34" charset="-122"/>
                <a:ea typeface="微软雅黑" panose="020B0503020204020204" pitchFamily="34" charset="-122"/>
              </a:rPr>
              <a:t>知识的定义</a:t>
            </a:r>
            <a:endParaRPr kumimoji="0" lang="en-US" sz="1800" b="0" i="0" u="none" strike="noStrike" kern="0" cap="none" spc="200" normalizeH="0" noProof="0" dirty="0">
              <a:ln>
                <a:noFill/>
              </a:ln>
              <a:solidFill>
                <a:srgbClr val="BA08C8"/>
              </a:solidFill>
              <a:effectLst/>
              <a:uLnTx/>
              <a:uFillTx/>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295006" y="1557586"/>
            <a:ext cx="4680520" cy="4680520"/>
            <a:chOff x="4295006" y="1557586"/>
            <a:chExt cx="4680520" cy="4680520"/>
          </a:xfrm>
        </p:grpSpPr>
        <p:pic>
          <p:nvPicPr>
            <p:cNvPr id="1027" name="Picture 3" descr="C:\Documents and Settings\tdz\桌面\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4674" y="3917646"/>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Documents and Settings\tdz\桌面\05 拷贝.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0126" y="2457846"/>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Documents and Settings\tdz\桌面\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543" y="3175381"/>
              <a:ext cx="1368000" cy="14449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tdz\桌面\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2949" y="3155410"/>
              <a:ext cx="1404000" cy="144309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箭头连接符 5"/>
            <p:cNvCxnSpPr/>
            <p:nvPr/>
          </p:nvCxnSpPr>
          <p:spPr>
            <a:xfrm flipH="1">
              <a:off x="4295006" y="1557586"/>
              <a:ext cx="4680520" cy="4680520"/>
            </a:xfrm>
            <a:prstGeom prst="straightConnector1">
              <a:avLst/>
            </a:prstGeom>
            <a:ln>
              <a:solidFill>
                <a:srgbClr val="F5A7FB"/>
              </a:solidFill>
              <a:headEnd type="arrow"/>
              <a:tailEnd type="arrow"/>
            </a:ln>
            <a:effectLst/>
          </p:spPr>
          <p:style>
            <a:lnRef idx="2">
              <a:schemeClr val="accent2"/>
            </a:lnRef>
            <a:fillRef idx="0">
              <a:schemeClr val="accent2"/>
            </a:fillRef>
            <a:effectRef idx="1">
              <a:schemeClr val="accent2"/>
            </a:effectRef>
            <a:fontRef idx="minor">
              <a:schemeClr val="tx1"/>
            </a:fontRef>
          </p:style>
        </p:cxnSp>
        <p:cxnSp>
          <p:nvCxnSpPr>
            <p:cNvPr id="5" name="直接箭头连接符 4"/>
            <p:cNvCxnSpPr/>
            <p:nvPr/>
          </p:nvCxnSpPr>
          <p:spPr>
            <a:xfrm>
              <a:off x="4295006" y="1557586"/>
              <a:ext cx="4680520" cy="4680520"/>
            </a:xfrm>
            <a:prstGeom prst="straightConnector1">
              <a:avLst/>
            </a:prstGeom>
            <a:ln>
              <a:solidFill>
                <a:srgbClr val="F5A7FB"/>
              </a:solidFill>
              <a:headEnd type="arrow"/>
              <a:tailEnd type="arrow"/>
            </a:ln>
            <a:effectLst/>
          </p:spPr>
          <p:style>
            <a:lnRef idx="2">
              <a:schemeClr val="accent2"/>
            </a:lnRef>
            <a:fillRef idx="0">
              <a:schemeClr val="accent2"/>
            </a:fillRef>
            <a:effectRef idx="1">
              <a:schemeClr val="accent2"/>
            </a:effectRef>
            <a:fontRef idx="minor">
              <a:schemeClr val="tx1"/>
            </a:fontRef>
          </p:style>
        </p:cxnSp>
        <p:sp>
          <p:nvSpPr>
            <p:cNvPr id="9" name="椭圆 8"/>
            <p:cNvSpPr/>
            <p:nvPr/>
          </p:nvSpPr>
          <p:spPr bwMode="auto">
            <a:xfrm>
              <a:off x="6491250" y="3753830"/>
              <a:ext cx="288032" cy="288032"/>
            </a:xfrm>
            <a:prstGeom prst="ellipse">
              <a:avLst/>
            </a:prstGeom>
            <a:solidFill>
              <a:srgbClr val="F5A7FB"/>
            </a:solidFill>
            <a:ln w="57150" cap="flat" cmpd="sng">
              <a:solidFill>
                <a:schemeClr val="bg1"/>
              </a:solidFill>
              <a:round/>
              <a:headEnd type="oval" w="med" len="med"/>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7" name="组合 16"/>
          <p:cNvGrpSpPr/>
          <p:nvPr/>
        </p:nvGrpSpPr>
        <p:grpSpPr>
          <a:xfrm>
            <a:off x="5046439" y="1413570"/>
            <a:ext cx="3425031" cy="770602"/>
            <a:chOff x="5046439" y="1413570"/>
            <a:chExt cx="3425031" cy="770602"/>
          </a:xfrm>
        </p:grpSpPr>
        <p:sp>
          <p:nvSpPr>
            <p:cNvPr id="21" name="矩形 4"/>
            <p:cNvSpPr>
              <a:spLocks noChangeArrowheads="1"/>
            </p:cNvSpPr>
            <p:nvPr/>
          </p:nvSpPr>
          <p:spPr bwMode="auto">
            <a:xfrm>
              <a:off x="5046439" y="1845618"/>
              <a:ext cx="3425031" cy="338554"/>
            </a:xfrm>
            <a:prstGeom prst="rect">
              <a:avLst/>
            </a:prstGeom>
            <a:noFill/>
            <a:ln w="9525">
              <a:noFill/>
              <a:miter lim="800000"/>
            </a:ln>
          </p:spPr>
          <p:txBody>
            <a:bodyPr wrap="square">
              <a:spAutoFit/>
            </a:bodyPr>
            <a:lstStyle/>
            <a:p>
              <a:pPr algn="ctr"/>
              <a:r>
                <a:rPr lang="zh-CN" altLang="en-US" sz="1600" dirty="0">
                  <a:solidFill>
                    <a:srgbClr val="A6A6A6"/>
                  </a:solidFill>
                  <a:latin typeface="微软雅黑" panose="020B0503020204020204" pitchFamily="34" charset="-122"/>
                  <a:ea typeface="微软雅黑" panose="020B0503020204020204" pitchFamily="34" charset="-122"/>
                </a:rPr>
                <a:t>知识是经过证实了的真的信念。</a:t>
              </a:r>
            </a:p>
          </p:txBody>
        </p:sp>
        <p:sp>
          <p:nvSpPr>
            <p:cNvPr id="22" name="TextBox 21"/>
            <p:cNvSpPr txBox="1"/>
            <p:nvPr/>
          </p:nvSpPr>
          <p:spPr>
            <a:xfrm>
              <a:off x="5284543" y="1413570"/>
              <a:ext cx="2732406" cy="369332"/>
            </a:xfrm>
            <a:prstGeom prst="rect">
              <a:avLst/>
            </a:prstGeom>
            <a:noFill/>
          </p:spPr>
          <p:txBody>
            <a:bodyPr vert="horz" wrap="square" rtlCol="0">
              <a:spAutoFit/>
            </a:bodyPr>
            <a:lstStyle/>
            <a:p>
              <a:pPr algn="ctr"/>
              <a:r>
                <a:rPr lang="zh-CN" altLang="en-US" sz="1800" kern="0" dirty="0">
                  <a:solidFill>
                    <a:srgbClr val="F5A7FB"/>
                  </a:solidFill>
                  <a:latin typeface="微软雅黑" panose="020B0503020204020204" pitchFamily="34" charset="-122"/>
                  <a:ea typeface="微软雅黑" panose="020B0503020204020204" pitchFamily="34" charset="-122"/>
                </a:rPr>
                <a:t>柏拉图</a:t>
              </a:r>
              <a:endParaRPr lang="en-US" altLang="zh-CN" sz="1800" kern="0" dirty="0">
                <a:solidFill>
                  <a:srgbClr val="F5A7FB"/>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8380886" y="3060462"/>
            <a:ext cx="3186928" cy="1106623"/>
            <a:chOff x="8380886" y="3060462"/>
            <a:chExt cx="3186928" cy="1106623"/>
          </a:xfrm>
        </p:grpSpPr>
        <p:sp>
          <p:nvSpPr>
            <p:cNvPr id="23" name="矩形 4"/>
            <p:cNvSpPr>
              <a:spLocks noChangeArrowheads="1"/>
            </p:cNvSpPr>
            <p:nvPr/>
          </p:nvSpPr>
          <p:spPr bwMode="auto">
            <a:xfrm>
              <a:off x="8471470" y="3487284"/>
              <a:ext cx="3096344" cy="679801"/>
            </a:xfrm>
            <a:prstGeom prst="rect">
              <a:avLst/>
            </a:prstGeom>
            <a:noFill/>
            <a:ln w="9525">
              <a:noFill/>
              <a:miter lim="800000"/>
            </a:ln>
          </p:spPr>
          <p:txBody>
            <a:bodyPr wrap="square">
              <a:spAutoFit/>
            </a:bodyPr>
            <a:lstStyle/>
            <a:p>
              <a:pPr algn="ctr">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把识别万物实体与性质的是与不是，定义为知识。</a:t>
              </a:r>
            </a:p>
          </p:txBody>
        </p:sp>
        <p:sp>
          <p:nvSpPr>
            <p:cNvPr id="24" name="TextBox 23"/>
            <p:cNvSpPr txBox="1"/>
            <p:nvPr/>
          </p:nvSpPr>
          <p:spPr>
            <a:xfrm>
              <a:off x="8380886" y="3060462"/>
              <a:ext cx="3186927" cy="369332"/>
            </a:xfrm>
            <a:prstGeom prst="rect">
              <a:avLst/>
            </a:prstGeom>
            <a:noFill/>
          </p:spPr>
          <p:txBody>
            <a:bodyPr vert="horz" wrap="square" rtlCol="0">
              <a:spAutoFit/>
            </a:bodyPr>
            <a:lstStyle/>
            <a:p>
              <a:pPr algn="ctr"/>
              <a:r>
                <a:rPr lang="zh-CN" altLang="en-US" sz="1800" kern="0" dirty="0">
                  <a:solidFill>
                    <a:srgbClr val="F5A7FB"/>
                  </a:solidFill>
                  <a:latin typeface="微软雅黑" panose="020B0503020204020204" pitchFamily="34" charset="-122"/>
                  <a:ea typeface="微软雅黑" panose="020B0503020204020204" pitchFamily="34" charset="-122"/>
                </a:rPr>
                <a:t>某观点</a:t>
              </a:r>
              <a:endParaRPr lang="en-US" altLang="zh-CN" sz="1800" kern="0" dirty="0">
                <a:solidFill>
                  <a:srgbClr val="F5A7FB"/>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044182" y="3132469"/>
            <a:ext cx="2898896" cy="1112431"/>
            <a:chOff x="2044182" y="3132469"/>
            <a:chExt cx="2898896" cy="1112431"/>
          </a:xfrm>
        </p:grpSpPr>
        <p:sp>
          <p:nvSpPr>
            <p:cNvPr id="25" name="矩形 4"/>
            <p:cNvSpPr>
              <a:spLocks noChangeArrowheads="1"/>
            </p:cNvSpPr>
            <p:nvPr/>
          </p:nvSpPr>
          <p:spPr bwMode="auto">
            <a:xfrm>
              <a:off x="2044183" y="3565099"/>
              <a:ext cx="2898895" cy="679801"/>
            </a:xfrm>
            <a:prstGeom prst="rect">
              <a:avLst/>
            </a:prstGeom>
            <a:noFill/>
            <a:ln w="9525">
              <a:noFill/>
              <a:miter lim="800000"/>
            </a:ln>
          </p:spPr>
          <p:txBody>
            <a:bodyPr wrap="square">
              <a:spAutoFit/>
            </a:bodyPr>
            <a:lstStyle/>
            <a:p>
              <a:pPr algn="ctr">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知识是一种能改变某些人或某些事物的信息。</a:t>
              </a:r>
            </a:p>
          </p:txBody>
        </p:sp>
        <p:sp>
          <p:nvSpPr>
            <p:cNvPr id="26" name="TextBox 25"/>
            <p:cNvSpPr txBox="1"/>
            <p:nvPr/>
          </p:nvSpPr>
          <p:spPr>
            <a:xfrm>
              <a:off x="2044182" y="3132469"/>
              <a:ext cx="2898895" cy="369332"/>
            </a:xfrm>
            <a:prstGeom prst="rect">
              <a:avLst/>
            </a:prstGeom>
            <a:noFill/>
          </p:spPr>
          <p:txBody>
            <a:bodyPr vert="horz" wrap="square" rtlCol="0">
              <a:spAutoFit/>
            </a:bodyPr>
            <a:lstStyle/>
            <a:p>
              <a:pPr algn="ctr"/>
              <a:r>
                <a:rPr lang="zh-CN" altLang="en-US" sz="1800" kern="0" dirty="0">
                  <a:solidFill>
                    <a:srgbClr val="F5A7FB"/>
                  </a:solidFill>
                  <a:latin typeface="微软雅黑" panose="020B0503020204020204" pitchFamily="34" charset="-122"/>
                  <a:ea typeface="微软雅黑" panose="020B0503020204020204" pitchFamily="34" charset="-122"/>
                </a:rPr>
                <a:t>德鲁克</a:t>
              </a:r>
              <a:endParaRPr lang="en-US" altLang="zh-CN" sz="1800" kern="0" dirty="0">
                <a:solidFill>
                  <a:srgbClr val="F5A7FB"/>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776589" y="5446018"/>
            <a:ext cx="3838897" cy="1039841"/>
            <a:chOff x="4776589" y="5446018"/>
            <a:chExt cx="3838897" cy="1039841"/>
          </a:xfrm>
        </p:grpSpPr>
        <p:sp>
          <p:nvSpPr>
            <p:cNvPr id="27" name="矩形 4"/>
            <p:cNvSpPr>
              <a:spLocks noChangeArrowheads="1"/>
            </p:cNvSpPr>
            <p:nvPr/>
          </p:nvSpPr>
          <p:spPr bwMode="auto">
            <a:xfrm>
              <a:off x="4776589" y="5806058"/>
              <a:ext cx="3838897" cy="679801"/>
            </a:xfrm>
            <a:prstGeom prst="rect">
              <a:avLst/>
            </a:prstGeom>
            <a:noFill/>
            <a:ln w="9525">
              <a:noFill/>
              <a:miter lim="800000"/>
            </a:ln>
          </p:spPr>
          <p:txBody>
            <a:bodyPr wrap="square">
              <a:spAutoFit/>
            </a:bodyPr>
            <a:lstStyle/>
            <a:p>
              <a:pPr algn="ctr">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知识就是一切人类总结归纳的事实型（是什么）与经验型（怎么做）信息。</a:t>
              </a:r>
            </a:p>
          </p:txBody>
        </p:sp>
        <p:sp>
          <p:nvSpPr>
            <p:cNvPr id="28" name="TextBox 27"/>
            <p:cNvSpPr txBox="1"/>
            <p:nvPr/>
          </p:nvSpPr>
          <p:spPr>
            <a:xfrm>
              <a:off x="5284543" y="5446018"/>
              <a:ext cx="2732406" cy="369332"/>
            </a:xfrm>
            <a:prstGeom prst="rect">
              <a:avLst/>
            </a:prstGeom>
            <a:noFill/>
          </p:spPr>
          <p:txBody>
            <a:bodyPr vert="horz" wrap="square" rtlCol="0">
              <a:spAutoFit/>
            </a:bodyPr>
            <a:lstStyle/>
            <a:p>
              <a:pPr algn="ctr"/>
              <a:r>
                <a:rPr lang="zh-CN" altLang="en-US" sz="1800" kern="0" dirty="0">
                  <a:solidFill>
                    <a:srgbClr val="F5A7FB"/>
                  </a:solidFill>
                  <a:latin typeface="微软雅黑" panose="020B0503020204020204" pitchFamily="34" charset="-122"/>
                  <a:ea typeface="微软雅黑" panose="020B0503020204020204" pitchFamily="34" charset="-122"/>
                </a:rPr>
                <a:t>总结</a:t>
              </a:r>
              <a:endParaRPr lang="en-US" altLang="zh-CN" sz="1800" kern="0" dirty="0">
                <a:solidFill>
                  <a:srgbClr val="F5A7FB"/>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 presetClass="entr" presetSubtype="4"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1+#ppt_w/2"/>
                                          </p:val>
                                        </p:tav>
                                        <p:tav tm="100000">
                                          <p:val>
                                            <p:strVal val="#ppt_x"/>
                                          </p:val>
                                        </p:tav>
                                      </p:tavLst>
                                    </p:anim>
                                    <p:anim calcmode="lin" valueType="num">
                                      <p:cBhvr additive="base">
                                        <p:cTn id="21" dur="500" fill="hold"/>
                                        <p:tgtEl>
                                          <p:spTgt spid="20"/>
                                        </p:tgtEl>
                                        <p:attrNameLst>
                                          <p:attrName>ppt_y</p:attrName>
                                        </p:attrNameLst>
                                      </p:cBhvr>
                                      <p:tavLst>
                                        <p:tav tm="0">
                                          <p:val>
                                            <p:strVal val="#ppt_y"/>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FF6600"/>
                </a:solidFill>
                <a:latin typeface="微软雅黑" panose="020B0503020204020204" pitchFamily="34" charset="-122"/>
                <a:ea typeface="微软雅黑" panose="020B0503020204020204" pitchFamily="34" charset="-122"/>
              </a:rPr>
              <a:t>知识的应用与创新</a:t>
            </a:r>
            <a:endParaRPr lang="en-US" sz="1800" kern="0" spc="200" dirty="0">
              <a:solidFill>
                <a:srgbClr val="FF6600"/>
              </a:solidFill>
              <a:latin typeface="微软雅黑" panose="020B0503020204020204" pitchFamily="34" charset="-122"/>
              <a:ea typeface="微软雅黑" panose="020B0503020204020204" pitchFamily="34" charset="-122"/>
            </a:endParaRPr>
          </a:p>
        </p:txBody>
      </p:sp>
      <p:sp>
        <p:nvSpPr>
          <p:cNvPr id="9" name="矩形 4"/>
          <p:cNvSpPr>
            <a:spLocks noChangeArrowheads="1"/>
          </p:cNvSpPr>
          <p:nvPr/>
        </p:nvSpPr>
        <p:spPr bwMode="auto">
          <a:xfrm>
            <a:off x="2278782" y="2610411"/>
            <a:ext cx="5220008" cy="1323439"/>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而在知识管理的全部过程当中，我们的思维不能局限在原有的知识范畴内，要能够根据自己的深入思考进行大胆的创新。</a:t>
            </a:r>
            <a:r>
              <a:rPr lang="zh-CN" altLang="en-US" sz="1600" b="1" dirty="0">
                <a:solidFill>
                  <a:srgbClr val="FF9900"/>
                </a:solidFill>
                <a:latin typeface="微软雅黑" panose="020B0503020204020204" pitchFamily="34" charset="-122"/>
                <a:ea typeface="微软雅黑" panose="020B0503020204020204" pitchFamily="34" charset="-122"/>
              </a:rPr>
              <a:t>创新是个人知识管理的灵魂，是个人能力是否能够突破一定高度的关键所在。</a:t>
            </a:r>
          </a:p>
        </p:txBody>
      </p:sp>
      <p:sp>
        <p:nvSpPr>
          <p:cNvPr id="13" name="矩形 4"/>
          <p:cNvSpPr>
            <a:spLocks noChangeArrowheads="1"/>
          </p:cNvSpPr>
          <p:nvPr/>
        </p:nvSpPr>
        <p:spPr bwMode="auto">
          <a:xfrm>
            <a:off x="2278782" y="4365898"/>
            <a:ext cx="5220008" cy="1631216"/>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因此，我们要</a:t>
            </a:r>
            <a:r>
              <a:rPr lang="zh-CN" altLang="en-US" sz="1600" b="1" dirty="0">
                <a:solidFill>
                  <a:srgbClr val="FF9900"/>
                </a:solidFill>
                <a:latin typeface="微软雅黑" panose="020B0503020204020204" pitchFamily="34" charset="-122"/>
                <a:ea typeface="微软雅黑" panose="020B0503020204020204" pitchFamily="34" charset="-122"/>
              </a:rPr>
              <a:t>开拓思维，大胆追求新发现、探索新规律、创立新学说、创造新方法。</a:t>
            </a:r>
            <a:r>
              <a:rPr lang="zh-CN" altLang="en-US" sz="1600" dirty="0">
                <a:solidFill>
                  <a:srgbClr val="A6A6A6"/>
                </a:solidFill>
                <a:latin typeface="微软雅黑" panose="020B0503020204020204" pitchFamily="34" charset="-122"/>
                <a:ea typeface="微软雅黑" panose="020B0503020204020204" pitchFamily="34" charset="-122"/>
              </a:rPr>
              <a:t>比如，本人自开始进行个人知识管理以来，一直坚持将原有的知识材料进行深入消化吸收并形成自己的理论体系后再进行整理归纳，这期间多有创新，受益匪浅。</a:t>
            </a:r>
          </a:p>
        </p:txBody>
      </p:sp>
      <p:sp>
        <p:nvSpPr>
          <p:cNvPr id="3" name="AutoShape 2" descr="http://www.singtao.ca/estate/article_pic/Celebrity-a-20071206-07.jpg"/>
          <p:cNvSpPr>
            <a:spLocks noChangeAspect="1" noChangeArrowheads="1"/>
          </p:cNvSpPr>
          <p:nvPr/>
        </p:nvSpPr>
        <p:spPr bwMode="auto">
          <a:xfrm>
            <a:off x="155575" y="-1219200"/>
            <a:ext cx="3810000" cy="2552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7176" name="Picture 8" descr="http://static.eva.ru/eva/330000-340000/330175/channel/2651012226740492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7656490" y="1341562"/>
            <a:ext cx="4228827" cy="5029201"/>
          </a:xfrm>
          <a:prstGeom prst="rect">
            <a:avLst/>
          </a:prstGeom>
          <a:blipFill>
            <a:blip r:embed="rId3"/>
            <a:stretch>
              <a:fillRect/>
            </a:stretch>
          </a:blipFill>
          <a:ln w="28575" cap="flat" cmpd="sng">
            <a:solidFill>
              <a:srgbClr val="FF9900"/>
            </a:solidFill>
            <a:round/>
            <a:headEnd type="oval" w="med" len="med"/>
          </a:ln>
        </p:spPr>
      </p:pic>
      <p:cxnSp>
        <p:nvCxnSpPr>
          <p:cNvPr id="14" name="直接连接符 13"/>
          <p:cNvCxnSpPr/>
          <p:nvPr/>
        </p:nvCxnSpPr>
        <p:spPr>
          <a:xfrm flipV="1">
            <a:off x="2350790" y="1773610"/>
            <a:ext cx="0" cy="493048"/>
          </a:xfrm>
          <a:prstGeom prst="line">
            <a:avLst/>
          </a:prstGeom>
          <a:ln>
            <a:solidFill>
              <a:srgbClr val="FF990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15" name="直接连接符 14"/>
          <p:cNvCxnSpPr/>
          <p:nvPr/>
        </p:nvCxnSpPr>
        <p:spPr>
          <a:xfrm flipH="1">
            <a:off x="2350790" y="1629325"/>
            <a:ext cx="5148000" cy="0"/>
          </a:xfrm>
          <a:prstGeom prst="line">
            <a:avLst/>
          </a:prstGeom>
          <a:ln>
            <a:solidFill>
              <a:srgbClr val="FF990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16" name="直接连接符 15"/>
          <p:cNvCxnSpPr/>
          <p:nvPr/>
        </p:nvCxnSpPr>
        <p:spPr>
          <a:xfrm>
            <a:off x="2350790" y="6166098"/>
            <a:ext cx="5148000" cy="0"/>
          </a:xfrm>
          <a:prstGeom prst="line">
            <a:avLst/>
          </a:prstGeom>
          <a:ln>
            <a:solidFill>
              <a:srgbClr val="FF9900"/>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60">
            <a:hlinkClick r:id="rId2"/>
          </p:cNvPr>
          <p:cNvSpPr>
            <a:spLocks noChangeArrowheads="1"/>
          </p:cNvSpPr>
          <p:nvPr/>
        </p:nvSpPr>
        <p:spPr bwMode="auto">
          <a:xfrm>
            <a:off x="5967477" y="2757243"/>
            <a:ext cx="444010" cy="523875"/>
          </a:xfrm>
          <a:prstGeom prst="ellipse">
            <a:avLst/>
          </a:prstGeom>
          <a:solidFill>
            <a:srgbClr val="0079C5">
              <a:alpha val="0"/>
            </a:srgbClr>
          </a:solidFill>
          <a:ln w="33338">
            <a:noFill/>
            <a:miter lim="800000"/>
          </a:ln>
        </p:spPr>
        <p:txBody>
          <a:bodyPr lIns="91417" tIns="45708" rIns="91417" bIns="45708"/>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6" name="Oval 61">
            <a:hlinkClick r:id="rId3"/>
          </p:cNvPr>
          <p:cNvSpPr>
            <a:spLocks noChangeArrowheads="1"/>
          </p:cNvSpPr>
          <p:nvPr/>
        </p:nvSpPr>
        <p:spPr bwMode="auto">
          <a:xfrm>
            <a:off x="5979439" y="3565675"/>
            <a:ext cx="420086" cy="521494"/>
          </a:xfrm>
          <a:prstGeom prst="ellipse">
            <a:avLst/>
          </a:prstGeom>
          <a:solidFill>
            <a:srgbClr val="0079C5">
              <a:alpha val="0"/>
            </a:srgbClr>
          </a:solidFill>
          <a:ln w="33338">
            <a:noFill/>
            <a:miter lim="800000"/>
          </a:ln>
        </p:spPr>
        <p:txBody>
          <a:bodyPr lIns="91417" tIns="45708" rIns="91417" bIns="45708"/>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7" name="矩形​​ 5"/>
          <p:cNvSpPr>
            <a:spLocks noChangeArrowheads="1"/>
          </p:cNvSpPr>
          <p:nvPr/>
        </p:nvSpPr>
        <p:spPr bwMode="auto">
          <a:xfrm>
            <a:off x="1" y="405460"/>
            <a:ext cx="12190412" cy="4079229"/>
          </a:xfrm>
          <a:prstGeom prst="rect">
            <a:avLst/>
          </a:prstGeom>
          <a:solidFill>
            <a:schemeClr val="accent6"/>
          </a:solidFill>
          <a:ln w="9525" cmpd="sng">
            <a:noFill/>
            <a:miter lim="800000"/>
          </a:ln>
        </p:spPr>
        <p:txBody>
          <a:bodyPr lIns="287926" tIns="45708" rIns="91417" bIns="45708" anchor="b"/>
          <a:lstStyle/>
          <a:p>
            <a:pPr fontAlgn="base">
              <a:spcBef>
                <a:spcPct val="0"/>
              </a:spcBef>
              <a:spcAft>
                <a:spcPct val="0"/>
              </a:spcAft>
            </a:pPr>
            <a:endParaRPr lang="zh-CN" altLang="zh-CN" sz="2800" dirty="0">
              <a:solidFill>
                <a:srgbClr val="FF99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Line 33"/>
          <p:cNvSpPr>
            <a:spLocks noChangeShapeType="1"/>
          </p:cNvSpPr>
          <p:nvPr/>
        </p:nvSpPr>
        <p:spPr bwMode="auto">
          <a:xfrm flipV="1">
            <a:off x="6187893" y="1671390"/>
            <a:ext cx="1587" cy="2700338"/>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9" name="Line 5"/>
          <p:cNvSpPr>
            <a:spLocks noChangeShapeType="1"/>
          </p:cNvSpPr>
          <p:nvPr/>
        </p:nvSpPr>
        <p:spPr bwMode="auto">
          <a:xfrm>
            <a:off x="0" y="3913340"/>
            <a:ext cx="1922980" cy="15477"/>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10" name="Line 19"/>
          <p:cNvSpPr>
            <a:spLocks noChangeShapeType="1"/>
          </p:cNvSpPr>
          <p:nvPr/>
        </p:nvSpPr>
        <p:spPr bwMode="auto">
          <a:xfrm flipH="1">
            <a:off x="1922979" y="2740573"/>
            <a:ext cx="200025" cy="1188244"/>
          </a:xfrm>
          <a:prstGeom prst="line">
            <a:avLst/>
          </a:prstGeom>
          <a:noFill/>
          <a:ln w="33338">
            <a:solidFill>
              <a:schemeClr val="bg1"/>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11" name="Line 21"/>
          <p:cNvSpPr>
            <a:spLocks noChangeShapeType="1"/>
          </p:cNvSpPr>
          <p:nvPr/>
        </p:nvSpPr>
        <p:spPr bwMode="auto">
          <a:xfrm>
            <a:off x="3135827" y="2561978"/>
            <a:ext cx="7938" cy="1806178"/>
          </a:xfrm>
          <a:prstGeom prst="line">
            <a:avLst/>
          </a:prstGeom>
          <a:noFill/>
          <a:ln w="33338">
            <a:solidFill>
              <a:schemeClr val="bg1"/>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12" name="Oval 22"/>
          <p:cNvSpPr>
            <a:spLocks noChangeArrowheads="1"/>
          </p:cNvSpPr>
          <p:nvPr/>
        </p:nvSpPr>
        <p:spPr bwMode="auto">
          <a:xfrm>
            <a:off x="5679445" y="692696"/>
            <a:ext cx="1008109" cy="978694"/>
          </a:xfrm>
          <a:prstGeom prst="ellipse">
            <a:avLst/>
          </a:prstGeom>
          <a:noFill/>
          <a:ln w="33338">
            <a:solidFill>
              <a:srgbClr val="FFFFFF"/>
            </a:solidFill>
            <a:miter lim="800000"/>
          </a:ln>
        </p:spPr>
        <p:txBody>
          <a:bodyPr lIns="91417" tIns="45708" rIns="91417" bIns="45708"/>
          <a:lstStyle/>
          <a:p>
            <a:pPr fontAlgn="base">
              <a:spcBef>
                <a:spcPct val="0"/>
              </a:spcBef>
              <a:spcAft>
                <a:spcPct val="0"/>
              </a:spcAft>
            </a:pPr>
            <a:r>
              <a:rPr lang="zh-CN" altLang="en-US" sz="2000" b="1" dirty="0">
                <a:solidFill>
                  <a:prstClr val="white"/>
                </a:solidFill>
                <a:latin typeface="微软雅黑" panose="020B0503020204020204" pitchFamily="34" charset="-122"/>
                <a:ea typeface="微软雅黑" panose="020B0503020204020204" pitchFamily="34" charset="-122"/>
              </a:rPr>
              <a:t>课件制作</a:t>
            </a:r>
          </a:p>
        </p:txBody>
      </p:sp>
      <p:grpSp>
        <p:nvGrpSpPr>
          <p:cNvPr id="13" name="Group 63"/>
          <p:cNvGrpSpPr/>
          <p:nvPr/>
        </p:nvGrpSpPr>
        <p:grpSpPr bwMode="auto">
          <a:xfrm>
            <a:off x="5907430" y="2757243"/>
            <a:ext cx="564100" cy="523875"/>
            <a:chOff x="3073" y="2610"/>
            <a:chExt cx="438" cy="440"/>
          </a:xfrm>
        </p:grpSpPr>
        <p:sp>
          <p:nvSpPr>
            <p:cNvPr id="14" name="Rectangle 28"/>
            <p:cNvSpPr>
              <a:spLocks noChangeArrowheads="1"/>
            </p:cNvSpPr>
            <p:nvPr/>
          </p:nvSpPr>
          <p:spPr bwMode="auto">
            <a:xfrm>
              <a:off x="3181" y="2748"/>
              <a:ext cx="222" cy="164"/>
            </a:xfrm>
            <a:prstGeom prst="rect">
              <a:avLst/>
            </a:prstGeom>
            <a:solidFill>
              <a:srgbClr val="FFFFFF"/>
            </a:solidFill>
            <a:ln w="11113">
              <a:noFill/>
              <a:miter lim="800000"/>
            </a:ln>
          </p:spPr>
          <p:txBody>
            <a:bodyPr/>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15" name="Freeform 29"/>
            <p:cNvSpPr/>
            <p:nvPr/>
          </p:nvSpPr>
          <p:spPr bwMode="auto">
            <a:xfrm>
              <a:off x="3182" y="2748"/>
              <a:ext cx="220" cy="110"/>
            </a:xfrm>
            <a:custGeom>
              <a:avLst/>
              <a:gdLst>
                <a:gd name="T0" fmla="*/ 0 w 278"/>
                <a:gd name="T1" fmla="*/ 0 h 140"/>
                <a:gd name="T2" fmla="*/ 138 w 278"/>
                <a:gd name="T3" fmla="*/ 140 h 140"/>
                <a:gd name="T4" fmla="*/ 278 w 278"/>
                <a:gd name="T5" fmla="*/ 0 h 140"/>
                <a:gd name="T6" fmla="*/ 0 w 278"/>
                <a:gd name="T7" fmla="*/ 0 h 140"/>
                <a:gd name="T8" fmla="*/ 0 60000 65536"/>
                <a:gd name="T9" fmla="*/ 0 60000 65536"/>
                <a:gd name="T10" fmla="*/ 0 60000 65536"/>
                <a:gd name="T11" fmla="*/ 0 60000 65536"/>
                <a:gd name="T12" fmla="*/ 0 w 278"/>
                <a:gd name="T13" fmla="*/ 0 h 140"/>
                <a:gd name="T14" fmla="*/ 278 w 278"/>
                <a:gd name="T15" fmla="*/ 140 h 140"/>
              </a:gdLst>
              <a:ahLst/>
              <a:cxnLst>
                <a:cxn ang="T8">
                  <a:pos x="T0" y="T1"/>
                </a:cxn>
                <a:cxn ang="T9">
                  <a:pos x="T2" y="T3"/>
                </a:cxn>
                <a:cxn ang="T10">
                  <a:pos x="T4" y="T5"/>
                </a:cxn>
                <a:cxn ang="T11">
                  <a:pos x="T6" y="T7"/>
                </a:cxn>
              </a:cxnLst>
              <a:rect l="T12" t="T13" r="T14" b="T15"/>
              <a:pathLst>
                <a:path w="278" h="140">
                  <a:moveTo>
                    <a:pt x="0" y="0"/>
                  </a:moveTo>
                  <a:lnTo>
                    <a:pt x="138" y="140"/>
                  </a:lnTo>
                  <a:lnTo>
                    <a:pt x="278" y="0"/>
                  </a:lnTo>
                  <a:lnTo>
                    <a:pt x="0" y="0"/>
                  </a:lnTo>
                  <a:close/>
                </a:path>
              </a:pathLst>
            </a:custGeom>
            <a:solidFill>
              <a:srgbClr val="FFFFFF"/>
            </a:solidFill>
            <a:ln w="19050" cap="flat" cmpd="sng">
              <a:solidFill>
                <a:schemeClr val="accent1"/>
              </a:solidFill>
              <a:prstDash val="solid"/>
              <a:miter lim="800000"/>
            </a:ln>
          </p:spPr>
          <p:txBody>
            <a:bodyPr/>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16" name="Oval 27"/>
            <p:cNvSpPr>
              <a:spLocks noChangeArrowheads="1"/>
            </p:cNvSpPr>
            <p:nvPr/>
          </p:nvSpPr>
          <p:spPr bwMode="auto">
            <a:xfrm>
              <a:off x="3073" y="2610"/>
              <a:ext cx="438" cy="440"/>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a:solidFill>
                  <a:srgbClr val="000000"/>
                </a:solidFill>
                <a:latin typeface="Arial" panose="020B0604020202020204" pitchFamily="34" charset="0"/>
              </a:endParaRPr>
            </a:p>
          </p:txBody>
        </p:sp>
      </p:grpSp>
      <p:grpSp>
        <p:nvGrpSpPr>
          <p:cNvPr id="17" name="Group 64"/>
          <p:cNvGrpSpPr/>
          <p:nvPr/>
        </p:nvGrpSpPr>
        <p:grpSpPr bwMode="auto">
          <a:xfrm>
            <a:off x="5907430" y="3565675"/>
            <a:ext cx="564100" cy="521494"/>
            <a:chOff x="3073" y="3289"/>
            <a:chExt cx="438" cy="438"/>
          </a:xfrm>
        </p:grpSpPr>
        <p:sp>
          <p:nvSpPr>
            <p:cNvPr id="18" name="Freeform 32"/>
            <p:cNvSpPr/>
            <p:nvPr/>
          </p:nvSpPr>
          <p:spPr bwMode="auto">
            <a:xfrm>
              <a:off x="3173" y="3389"/>
              <a:ext cx="240" cy="241"/>
            </a:xfrm>
            <a:custGeom>
              <a:avLst/>
              <a:gdLst>
                <a:gd name="T0" fmla="*/ 303 w 303"/>
                <a:gd name="T1" fmla="*/ 263 h 305"/>
                <a:gd name="T2" fmla="*/ 171 w 303"/>
                <a:gd name="T3" fmla="*/ 131 h 305"/>
                <a:gd name="T4" fmla="*/ 223 w 303"/>
                <a:gd name="T5" fmla="*/ 77 h 305"/>
                <a:gd name="T6" fmla="*/ 0 w 303"/>
                <a:gd name="T7" fmla="*/ 0 h 305"/>
                <a:gd name="T8" fmla="*/ 76 w 303"/>
                <a:gd name="T9" fmla="*/ 224 h 305"/>
                <a:gd name="T10" fmla="*/ 129 w 303"/>
                <a:gd name="T11" fmla="*/ 170 h 305"/>
                <a:gd name="T12" fmla="*/ 262 w 303"/>
                <a:gd name="T13" fmla="*/ 305 h 305"/>
                <a:gd name="T14" fmla="*/ 303 w 303"/>
                <a:gd name="T15" fmla="*/ 263 h 305"/>
                <a:gd name="T16" fmla="*/ 0 60000 65536"/>
                <a:gd name="T17" fmla="*/ 0 60000 65536"/>
                <a:gd name="T18" fmla="*/ 0 60000 65536"/>
                <a:gd name="T19" fmla="*/ 0 60000 65536"/>
                <a:gd name="T20" fmla="*/ 0 60000 65536"/>
                <a:gd name="T21" fmla="*/ 0 60000 65536"/>
                <a:gd name="T22" fmla="*/ 0 60000 65536"/>
                <a:gd name="T23" fmla="*/ 0 60000 65536"/>
                <a:gd name="T24" fmla="*/ 0 w 303"/>
                <a:gd name="T25" fmla="*/ 0 h 305"/>
                <a:gd name="T26" fmla="*/ 303 w 303"/>
                <a:gd name="T27" fmla="*/ 305 h 3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 h="305">
                  <a:moveTo>
                    <a:pt x="303" y="263"/>
                  </a:moveTo>
                  <a:lnTo>
                    <a:pt x="171" y="131"/>
                  </a:lnTo>
                  <a:lnTo>
                    <a:pt x="223" y="77"/>
                  </a:lnTo>
                  <a:lnTo>
                    <a:pt x="0" y="0"/>
                  </a:lnTo>
                  <a:lnTo>
                    <a:pt x="76" y="224"/>
                  </a:lnTo>
                  <a:lnTo>
                    <a:pt x="129" y="170"/>
                  </a:lnTo>
                  <a:lnTo>
                    <a:pt x="262" y="305"/>
                  </a:lnTo>
                  <a:lnTo>
                    <a:pt x="303" y="263"/>
                  </a:lnTo>
                  <a:close/>
                </a:path>
              </a:pathLst>
            </a:custGeom>
            <a:solidFill>
              <a:schemeClr val="bg1"/>
            </a:solidFill>
            <a:ln w="11113" cap="flat">
              <a:noFill/>
              <a:prstDash val="solid"/>
              <a:miter lim="800000"/>
            </a:ln>
          </p:spPr>
          <p:txBody>
            <a:bodyPr/>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19" name="Oval 30"/>
            <p:cNvSpPr>
              <a:spLocks noChangeArrowheads="1"/>
            </p:cNvSpPr>
            <p:nvPr/>
          </p:nvSpPr>
          <p:spPr bwMode="auto">
            <a:xfrm>
              <a:off x="3073" y="3289"/>
              <a:ext cx="438" cy="438"/>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a:solidFill>
                  <a:srgbClr val="000000"/>
                </a:solidFill>
                <a:latin typeface="Arial" panose="020B0604020202020204" pitchFamily="34" charset="0"/>
              </a:endParaRPr>
            </a:p>
          </p:txBody>
        </p:sp>
      </p:grpSp>
      <p:sp>
        <p:nvSpPr>
          <p:cNvPr id="20" name="Freeform 11"/>
          <p:cNvSpPr/>
          <p:nvPr/>
        </p:nvSpPr>
        <p:spPr bwMode="auto">
          <a:xfrm>
            <a:off x="1154632" y="2738190"/>
            <a:ext cx="981075" cy="198834"/>
          </a:xfrm>
          <a:custGeom>
            <a:avLst/>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ah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1" name="Freeform 13"/>
          <p:cNvSpPr/>
          <p:nvPr/>
        </p:nvSpPr>
        <p:spPr bwMode="auto">
          <a:xfrm>
            <a:off x="2103952" y="2459586"/>
            <a:ext cx="1566863" cy="309563"/>
          </a:xfrm>
          <a:custGeom>
            <a:avLst/>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ahLst/>
            <a:cxnLst>
              <a:cxn ang="T8">
                <a:pos x="T0" y="T1"/>
              </a:cxn>
              <a:cxn ang="T9">
                <a:pos x="T2" y="T3"/>
              </a:cxn>
              <a:cxn ang="T10">
                <a:pos x="T4" y="T5"/>
              </a:cxn>
              <a:cxn ang="T11">
                <a:pos x="T6" y="T7"/>
              </a:cxn>
            </a:cxnLst>
            <a:rect l="T12" t="T13" r="T14" b="T15"/>
            <a:pathLst>
              <a:path w="987"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2" name="Freeform 15"/>
          <p:cNvSpPr/>
          <p:nvPr/>
        </p:nvSpPr>
        <p:spPr bwMode="auto">
          <a:xfrm>
            <a:off x="1260995" y="946300"/>
            <a:ext cx="2541587" cy="845344"/>
          </a:xfrm>
          <a:custGeom>
            <a:avLst/>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3" name="Freeform 16"/>
          <p:cNvSpPr/>
          <p:nvPr/>
        </p:nvSpPr>
        <p:spPr bwMode="auto">
          <a:xfrm>
            <a:off x="938727" y="1778549"/>
            <a:ext cx="325438" cy="1190625"/>
          </a:xfrm>
          <a:custGeom>
            <a:avLst/>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4" name="Freeform 17"/>
          <p:cNvSpPr/>
          <p:nvPr/>
        </p:nvSpPr>
        <p:spPr bwMode="auto">
          <a:xfrm>
            <a:off x="3673990" y="952253"/>
            <a:ext cx="1308100" cy="1528763"/>
          </a:xfrm>
          <a:custGeom>
            <a:avLst/>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5" name="Line 51"/>
          <p:cNvSpPr>
            <a:spLocks noChangeShapeType="1"/>
          </p:cNvSpPr>
          <p:nvPr/>
        </p:nvSpPr>
        <p:spPr bwMode="auto">
          <a:xfrm>
            <a:off x="3129479" y="4365776"/>
            <a:ext cx="3071203" cy="2380"/>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6" name="Text Box 52"/>
          <p:cNvSpPr txBox="1">
            <a:spLocks noChangeArrowheads="1"/>
          </p:cNvSpPr>
          <p:nvPr/>
        </p:nvSpPr>
        <p:spPr bwMode="auto">
          <a:xfrm>
            <a:off x="6787424" y="2060709"/>
            <a:ext cx="4619550" cy="351235"/>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200" dirty="0">
                <a:solidFill>
                  <a:srgbClr val="FFFFFF"/>
                </a:solidFill>
                <a:latin typeface="Arial" panose="020B0604020202020204" pitchFamily="34" charset="0"/>
              </a:rPr>
              <a:t>http://t.qq.com/teliss</a:t>
            </a:r>
            <a:endParaRPr lang="en-GB" altLang="zh-CN" sz="2200" dirty="0">
              <a:solidFill>
                <a:srgbClr val="FFFFFF"/>
              </a:solidFill>
              <a:latin typeface="Arial" panose="020B0604020202020204" pitchFamily="34" charset="0"/>
            </a:endParaRPr>
          </a:p>
        </p:txBody>
      </p:sp>
      <p:sp>
        <p:nvSpPr>
          <p:cNvPr id="27" name="Text Box 54">
            <a:hlinkClick r:id="rId2"/>
          </p:cNvPr>
          <p:cNvSpPr txBox="1">
            <a:spLocks noChangeArrowheads="1"/>
          </p:cNvSpPr>
          <p:nvPr/>
        </p:nvSpPr>
        <p:spPr bwMode="auto">
          <a:xfrm>
            <a:off x="6786000" y="2845942"/>
            <a:ext cx="4475534" cy="351234"/>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200" dirty="0">
                <a:solidFill>
                  <a:srgbClr val="FFFFFF"/>
                </a:solidFill>
                <a:latin typeface="Arial" panose="020B0604020202020204" pitchFamily="34" charset="0"/>
              </a:rPr>
              <a:t>http://teliss.blog.163.com</a:t>
            </a:r>
          </a:p>
        </p:txBody>
      </p:sp>
      <p:sp>
        <p:nvSpPr>
          <p:cNvPr id="28" name="Text Box 59">
            <a:hlinkClick r:id="rId3"/>
          </p:cNvPr>
          <p:cNvSpPr txBox="1">
            <a:spLocks noChangeArrowheads="1"/>
          </p:cNvSpPr>
          <p:nvPr/>
        </p:nvSpPr>
        <p:spPr bwMode="auto">
          <a:xfrm>
            <a:off x="6787424" y="3662448"/>
            <a:ext cx="4996414" cy="351235"/>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200" dirty="0">
                <a:solidFill>
                  <a:srgbClr val="FFFFFF"/>
                </a:solidFill>
                <a:latin typeface="Arial" panose="020B0604020202020204" pitchFamily="34" charset="0"/>
              </a:rPr>
              <a:t>http://weibo.com/teliss</a:t>
            </a:r>
            <a:endParaRPr lang="en-GB" altLang="zh-CN" sz="2200" dirty="0">
              <a:solidFill>
                <a:srgbClr val="FFFFFF"/>
              </a:solidFill>
              <a:latin typeface="Arial" panose="020B0604020202020204" pitchFamily="34" charset="0"/>
            </a:endParaRPr>
          </a:p>
        </p:txBody>
      </p:sp>
      <p:sp>
        <p:nvSpPr>
          <p:cNvPr id="29" name="Text Box 62"/>
          <p:cNvSpPr txBox="1">
            <a:spLocks noChangeArrowheads="1"/>
          </p:cNvSpPr>
          <p:nvPr/>
        </p:nvSpPr>
        <p:spPr bwMode="auto">
          <a:xfrm>
            <a:off x="6787424" y="882557"/>
            <a:ext cx="4763566" cy="598975"/>
          </a:xfrm>
          <a:prstGeom prst="rect">
            <a:avLst/>
          </a:prstGeom>
          <a:noFill/>
          <a:ln w="9525">
            <a:noFill/>
            <a:miter lim="800000"/>
          </a:ln>
        </p:spPr>
        <p:txBody>
          <a:bodyPr lIns="91417" tIns="45708" rIns="91417" bIns="45708" anchor="ctr"/>
          <a:lstStyle/>
          <a:p>
            <a:pPr fontAlgn="base">
              <a:spcBef>
                <a:spcPct val="50000"/>
              </a:spcBef>
              <a:spcAft>
                <a:spcPct val="0"/>
              </a:spcAft>
            </a:pPr>
            <a:r>
              <a:rPr lang="zh-CN" altLang="en-US" sz="2200" dirty="0">
                <a:solidFill>
                  <a:srgbClr val="FFFFFF"/>
                </a:solidFill>
                <a:latin typeface="微软雅黑" panose="020B0503020204020204" pitchFamily="34" charset="-122"/>
                <a:ea typeface="微软雅黑" panose="020B0503020204020204" pitchFamily="34" charset="-122"/>
              </a:rPr>
              <a:t>课件制作：布衣公子</a:t>
            </a:r>
            <a:r>
              <a:rPr lang="en-US" altLang="zh-CN" sz="2200" dirty="0">
                <a:solidFill>
                  <a:srgbClr val="FFFFFF"/>
                </a:solidFill>
                <a:latin typeface="微软雅黑" panose="020B0503020204020204" pitchFamily="34" charset="-122"/>
                <a:ea typeface="微软雅黑" panose="020B0503020204020204" pitchFamily="34" charset="-122"/>
              </a:rPr>
              <a:t>/@</a:t>
            </a:r>
            <a:r>
              <a:rPr lang="en-US" altLang="zh-CN" sz="2200" dirty="0" err="1">
                <a:solidFill>
                  <a:srgbClr val="FFFFFF"/>
                </a:solidFill>
                <a:latin typeface="微软雅黑" panose="020B0503020204020204" pitchFamily="34" charset="-122"/>
                <a:ea typeface="微软雅黑" panose="020B0503020204020204" pitchFamily="34" charset="-122"/>
              </a:rPr>
              <a:t>teliss</a:t>
            </a:r>
            <a:endParaRPr lang="en-GB" altLang="zh-CN" sz="2200" dirty="0">
              <a:solidFill>
                <a:srgbClr val="FFFFFF"/>
              </a:solidFill>
              <a:latin typeface="微软雅黑" panose="020B0503020204020204" pitchFamily="34" charset="-122"/>
              <a:ea typeface="微软雅黑" panose="020B0503020204020204" pitchFamily="34" charset="-122"/>
            </a:endParaRPr>
          </a:p>
        </p:txBody>
      </p:sp>
      <p:sp>
        <p:nvSpPr>
          <p:cNvPr id="30" name="TextBox 29"/>
          <p:cNvSpPr txBox="1"/>
          <p:nvPr/>
        </p:nvSpPr>
        <p:spPr>
          <a:xfrm rot="20445248">
            <a:off x="1391032" y="1491918"/>
            <a:ext cx="2954609" cy="923305"/>
          </a:xfrm>
          <a:prstGeom prst="rect">
            <a:avLst/>
          </a:prstGeom>
          <a:noFill/>
        </p:spPr>
        <p:txBody>
          <a:bodyPr wrap="none" lIns="91417" tIns="45708" rIns="91417" bIns="45708">
            <a:spAutoFit/>
          </a:bodyPr>
          <a:lstStyle/>
          <a:p>
            <a:pPr fontAlgn="base">
              <a:spcBef>
                <a:spcPct val="0"/>
              </a:spcBef>
              <a:spcAft>
                <a:spcPct val="0"/>
              </a:spcAft>
              <a:defRPr/>
            </a:pPr>
            <a:r>
              <a:rPr lang="zh-CN" altLang="en-US" sz="5400" b="1" dirty="0">
                <a:solidFill>
                  <a:srgbClr val="FFFFFF"/>
                </a:solidFill>
                <a:latin typeface="微软雅黑" panose="020B0503020204020204" pitchFamily="34" charset="-122"/>
                <a:ea typeface="微软雅黑" panose="020B0503020204020204" pitchFamily="34" charset="-122"/>
              </a:rPr>
              <a:t>谢谢观看</a:t>
            </a:r>
          </a:p>
        </p:txBody>
      </p:sp>
      <p:pic>
        <p:nvPicPr>
          <p:cNvPr id="31" name="Picture 3" descr="C:\Documents and Settings\tdz\桌面\未标题-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2110" y="3632352"/>
            <a:ext cx="457143" cy="41142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9" descr="E:\仝德志文件，勿删！\03-参考文档\！PPT图片及版面资源\06-PPT精选插图\05-头像\嘿嘿.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4186" y="728321"/>
            <a:ext cx="853334" cy="85333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user\Desktop\未标题-4 拷贝.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568" y="2794759"/>
            <a:ext cx="356400" cy="453600"/>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组合 34"/>
          <p:cNvGrpSpPr/>
          <p:nvPr/>
        </p:nvGrpSpPr>
        <p:grpSpPr>
          <a:xfrm>
            <a:off x="5907429" y="1965479"/>
            <a:ext cx="564102" cy="523876"/>
            <a:chOff x="5907429" y="1965479"/>
            <a:chExt cx="564102" cy="523876"/>
          </a:xfrm>
        </p:grpSpPr>
        <p:sp>
          <p:nvSpPr>
            <p:cNvPr id="36" name="Oval 25"/>
            <p:cNvSpPr>
              <a:spLocks noChangeArrowheads="1"/>
            </p:cNvSpPr>
            <p:nvPr/>
          </p:nvSpPr>
          <p:spPr bwMode="auto">
            <a:xfrm>
              <a:off x="5907429" y="1965479"/>
              <a:ext cx="564102" cy="523876"/>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a:solidFill>
                  <a:srgbClr val="000000"/>
                </a:solidFill>
                <a:latin typeface="Arial" panose="020B0604020202020204" pitchFamily="34" charset="0"/>
              </a:endParaRPr>
            </a:p>
          </p:txBody>
        </p:sp>
        <p:pic>
          <p:nvPicPr>
            <p:cNvPr id="37" name="Picture 4" descr="C:\Users\user\Desktop\未标题-5 拷贝.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7082" y="2021384"/>
              <a:ext cx="448164" cy="401263"/>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2" descr="C:\Documents and Settings\tdz\桌面\01.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800" y="4653930"/>
            <a:ext cx="2915533" cy="1818000"/>
          </a:xfrm>
          <a:prstGeom prst="rect">
            <a:avLst/>
          </a:prstGeom>
          <a:noFill/>
          <a:ln w="38100">
            <a:solidFill>
              <a:srgbClr val="FF9900"/>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3" descr="C:\Documents and Settings\tdz\桌面\0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94400" y="4653930"/>
            <a:ext cx="2908800" cy="1818000"/>
          </a:xfrm>
          <a:prstGeom prst="rect">
            <a:avLst/>
          </a:prstGeom>
          <a:noFill/>
          <a:ln w="38100">
            <a:solidFill>
              <a:srgbClr val="FF9900"/>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 name="Picture 4" descr="C:\Documents and Settings\tdz\桌面\商务团队.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00" y="4653930"/>
            <a:ext cx="2908800" cy="1818000"/>
          </a:xfrm>
          <a:prstGeom prst="rect">
            <a:avLst/>
          </a:prstGeom>
          <a:noFill/>
          <a:ln w="38100">
            <a:solidFill>
              <a:srgbClr val="FF9900"/>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2" name="Picture 3" descr="C:\Documents and Settings\tdz\桌面\新建文件夹\2012128173230492030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6000" y="4653930"/>
            <a:ext cx="2908800" cy="1818000"/>
          </a:xfrm>
          <a:prstGeom prst="rect">
            <a:avLst/>
          </a:prstGeom>
          <a:noFill/>
          <a:ln w="38100">
            <a:solidFill>
              <a:srgbClr val="FF9900"/>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250"/>
                                        <p:tgtEl>
                                          <p:spTgt spid="41"/>
                                        </p:tgtEl>
                                      </p:cBhvr>
                                    </p:animEffect>
                                  </p:childTnLst>
                                </p:cTn>
                              </p:par>
                              <p:par>
                                <p:cTn id="8" presetID="2" presetClass="entr" presetSubtype="2"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 calcmode="lin" valueType="num">
                                      <p:cBhvr additive="base">
                                        <p:cTn id="10" dur="1000" fill="hold"/>
                                        <p:tgtEl>
                                          <p:spTgt spid="41"/>
                                        </p:tgtEl>
                                        <p:attrNameLst>
                                          <p:attrName>ppt_x</p:attrName>
                                        </p:attrNameLst>
                                      </p:cBhvr>
                                      <p:tavLst>
                                        <p:tav tm="0">
                                          <p:val>
                                            <p:strVal val="1+#ppt_w/2"/>
                                          </p:val>
                                        </p:tav>
                                        <p:tav tm="100000">
                                          <p:val>
                                            <p:strVal val="#ppt_x"/>
                                          </p:val>
                                        </p:tav>
                                      </p:tavLst>
                                    </p:anim>
                                    <p:anim calcmode="lin" valueType="num">
                                      <p:cBhvr additive="base">
                                        <p:cTn id="11" dur="1000" fill="hold"/>
                                        <p:tgtEl>
                                          <p:spTgt spid="41"/>
                                        </p:tgtEl>
                                        <p:attrNameLst>
                                          <p:attrName>ppt_y</p:attrName>
                                        </p:attrNameLst>
                                      </p:cBhvr>
                                      <p:tavLst>
                                        <p:tav tm="0">
                                          <p:val>
                                            <p:strVal val="#ppt_y"/>
                                          </p:val>
                                        </p:tav>
                                        <p:tav tm="100000">
                                          <p:val>
                                            <p:strVal val="#ppt_y"/>
                                          </p:val>
                                        </p:tav>
                                      </p:tavLst>
                                    </p:anim>
                                  </p:childTnLst>
                                </p:cTn>
                              </p:par>
                              <p:par>
                                <p:cTn id="12" presetID="8" presetClass="emph" presetSubtype="0" fill="hold" nodeType="withEffect">
                                  <p:stCondLst>
                                    <p:cond delay="0"/>
                                  </p:stCondLst>
                                  <p:childTnLst>
                                    <p:animRot by="21600000">
                                      <p:cBhvr>
                                        <p:cTn id="13" dur="1000" fill="hold"/>
                                        <p:tgtEl>
                                          <p:spTgt spid="41"/>
                                        </p:tgtEl>
                                        <p:attrNameLst>
                                          <p:attrName>r</p:attrName>
                                        </p:attrNameLst>
                                      </p:cBhvr>
                                    </p:animRo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300"/>
                                        <p:tgtEl>
                                          <p:spTgt spid="39"/>
                                        </p:tgtEl>
                                      </p:cBhvr>
                                    </p:animEffect>
                                  </p:childTnLst>
                                </p:cTn>
                              </p:par>
                              <p:par>
                                <p:cTn id="17" presetID="2" presetClass="entr" presetSubtype="3"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1000" fill="hold"/>
                                        <p:tgtEl>
                                          <p:spTgt spid="39"/>
                                        </p:tgtEl>
                                        <p:attrNameLst>
                                          <p:attrName>ppt_x</p:attrName>
                                        </p:attrNameLst>
                                      </p:cBhvr>
                                      <p:tavLst>
                                        <p:tav tm="0">
                                          <p:val>
                                            <p:strVal val="1+#ppt_w/2"/>
                                          </p:val>
                                        </p:tav>
                                        <p:tav tm="100000">
                                          <p:val>
                                            <p:strVal val="#ppt_x"/>
                                          </p:val>
                                        </p:tav>
                                      </p:tavLst>
                                    </p:anim>
                                    <p:anim calcmode="lin" valueType="num">
                                      <p:cBhvr additive="base">
                                        <p:cTn id="20" dur="1000" fill="hold"/>
                                        <p:tgtEl>
                                          <p:spTgt spid="39"/>
                                        </p:tgtEl>
                                        <p:attrNameLst>
                                          <p:attrName>ppt_y</p:attrName>
                                        </p:attrNameLst>
                                      </p:cBhvr>
                                      <p:tavLst>
                                        <p:tav tm="0">
                                          <p:val>
                                            <p:strVal val="0-#ppt_h/2"/>
                                          </p:val>
                                        </p:tav>
                                        <p:tav tm="100000">
                                          <p:val>
                                            <p:strVal val="#ppt_y"/>
                                          </p:val>
                                        </p:tav>
                                      </p:tavLst>
                                    </p:anim>
                                  </p:childTnLst>
                                </p:cTn>
                              </p:par>
                              <p:par>
                                <p:cTn id="21" presetID="8" presetClass="emph" presetSubtype="0" fill="hold" nodeType="withEffect">
                                  <p:stCondLst>
                                    <p:cond delay="0"/>
                                  </p:stCondLst>
                                  <p:childTnLst>
                                    <p:animRot by="21600000">
                                      <p:cBhvr>
                                        <p:cTn id="22" dur="1000" fill="hold"/>
                                        <p:tgtEl>
                                          <p:spTgt spid="39"/>
                                        </p:tgtEl>
                                        <p:attrNameLst>
                                          <p:attrName>r</p:attrName>
                                        </p:attrNameLst>
                                      </p:cBhvr>
                                    </p:animRot>
                                  </p:childTnLst>
                                </p:cTn>
                              </p:par>
                              <p:par>
                                <p:cTn id="23" presetID="10"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250"/>
                                        <p:tgtEl>
                                          <p:spTgt spid="40"/>
                                        </p:tgtEl>
                                      </p:cBhvr>
                                    </p:animEffect>
                                  </p:childTnLst>
                                </p:cTn>
                              </p:par>
                              <p:par>
                                <p:cTn id="26" presetID="2" presetClass="entr" presetSubtype="8"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1000" fill="hold"/>
                                        <p:tgtEl>
                                          <p:spTgt spid="40"/>
                                        </p:tgtEl>
                                        <p:attrNameLst>
                                          <p:attrName>ppt_x</p:attrName>
                                        </p:attrNameLst>
                                      </p:cBhvr>
                                      <p:tavLst>
                                        <p:tav tm="0">
                                          <p:val>
                                            <p:strVal val="0-#ppt_w/2"/>
                                          </p:val>
                                        </p:tav>
                                        <p:tav tm="100000">
                                          <p:val>
                                            <p:strVal val="#ppt_x"/>
                                          </p:val>
                                        </p:tav>
                                      </p:tavLst>
                                    </p:anim>
                                    <p:anim calcmode="lin" valueType="num">
                                      <p:cBhvr additive="base">
                                        <p:cTn id="29" dur="1000" fill="hold"/>
                                        <p:tgtEl>
                                          <p:spTgt spid="40"/>
                                        </p:tgtEl>
                                        <p:attrNameLst>
                                          <p:attrName>ppt_y</p:attrName>
                                        </p:attrNameLst>
                                      </p:cBhvr>
                                      <p:tavLst>
                                        <p:tav tm="0">
                                          <p:val>
                                            <p:strVal val="#ppt_y"/>
                                          </p:val>
                                        </p:tav>
                                        <p:tav tm="100000">
                                          <p:val>
                                            <p:strVal val="#ppt_y"/>
                                          </p:val>
                                        </p:tav>
                                      </p:tavLst>
                                    </p:anim>
                                  </p:childTnLst>
                                </p:cTn>
                              </p:par>
                              <p:par>
                                <p:cTn id="30" presetID="8" presetClass="emph" presetSubtype="0" fill="hold" nodeType="withEffect">
                                  <p:stCondLst>
                                    <p:cond delay="0"/>
                                  </p:stCondLst>
                                  <p:childTnLst>
                                    <p:animRot by="21600000">
                                      <p:cBhvr>
                                        <p:cTn id="31" dur="1000" fill="hold"/>
                                        <p:tgtEl>
                                          <p:spTgt spid="40"/>
                                        </p:tgtEl>
                                        <p:attrNameLst>
                                          <p:attrName>r</p:attrName>
                                        </p:attrNameLst>
                                      </p:cBhvr>
                                    </p:animRot>
                                  </p:childTnLst>
                                </p:cTn>
                              </p:par>
                              <p:par>
                                <p:cTn id="32" presetID="10" presetClass="entr" presetSubtype="0"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300"/>
                                        <p:tgtEl>
                                          <p:spTgt spid="42"/>
                                        </p:tgtEl>
                                      </p:cBhvr>
                                    </p:animEffect>
                                  </p:childTnLst>
                                </p:cTn>
                              </p:par>
                              <p:par>
                                <p:cTn id="35" presetID="2" presetClass="entr" presetSubtype="9"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1000" fill="hold"/>
                                        <p:tgtEl>
                                          <p:spTgt spid="42"/>
                                        </p:tgtEl>
                                        <p:attrNameLst>
                                          <p:attrName>ppt_x</p:attrName>
                                        </p:attrNameLst>
                                      </p:cBhvr>
                                      <p:tavLst>
                                        <p:tav tm="0">
                                          <p:val>
                                            <p:strVal val="0-#ppt_w/2"/>
                                          </p:val>
                                        </p:tav>
                                        <p:tav tm="100000">
                                          <p:val>
                                            <p:strVal val="#ppt_x"/>
                                          </p:val>
                                        </p:tav>
                                      </p:tavLst>
                                    </p:anim>
                                    <p:anim calcmode="lin" valueType="num">
                                      <p:cBhvr additive="base">
                                        <p:cTn id="38" dur="1000" fill="hold"/>
                                        <p:tgtEl>
                                          <p:spTgt spid="42"/>
                                        </p:tgtEl>
                                        <p:attrNameLst>
                                          <p:attrName>ppt_y</p:attrName>
                                        </p:attrNameLst>
                                      </p:cBhvr>
                                      <p:tavLst>
                                        <p:tav tm="0">
                                          <p:val>
                                            <p:strVal val="0-#ppt_h/2"/>
                                          </p:val>
                                        </p:tav>
                                        <p:tav tm="100000">
                                          <p:val>
                                            <p:strVal val="#ppt_y"/>
                                          </p:val>
                                        </p:tav>
                                      </p:tavLst>
                                    </p:anim>
                                  </p:childTnLst>
                                </p:cTn>
                              </p:par>
                              <p:par>
                                <p:cTn id="39" presetID="8" presetClass="emph" presetSubtype="0" fill="hold" nodeType="withEffect">
                                  <p:stCondLst>
                                    <p:cond delay="0"/>
                                  </p:stCondLst>
                                  <p:childTnLst>
                                    <p:animRot by="21600000">
                                      <p:cBhvr>
                                        <p:cTn id="40" dur="1000" fill="hold"/>
                                        <p:tgtEl>
                                          <p:spTgt spid="42"/>
                                        </p:tgtEl>
                                        <p:attrNameLst>
                                          <p:attrName>r</p:attrName>
                                        </p:attrNameLst>
                                      </p:cBhvr>
                                    </p:animRo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par>
                          <p:cTn id="45" fill="hold">
                            <p:stCondLst>
                              <p:cond delay="2000"/>
                            </p:stCondLst>
                            <p:childTnLst>
                              <p:par>
                                <p:cTn id="46" presetID="22" presetClass="entr" presetSubtype="4"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childTnLst>
                          </p:cTn>
                        </p:par>
                        <p:par>
                          <p:cTn id="49" fill="hold">
                            <p:stCondLst>
                              <p:cond delay="2500"/>
                            </p:stCondLst>
                            <p:childTnLst>
                              <p:par>
                                <p:cTn id="50" presetID="22" presetClass="entr" presetSubtype="2"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right)">
                                      <p:cBhvr>
                                        <p:cTn id="52" dur="500"/>
                                        <p:tgtEl>
                                          <p:spTgt spid="2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childTnLst>
                          </p:cTn>
                        </p:par>
                        <p:par>
                          <p:cTn id="57" fill="hold">
                            <p:stCondLst>
                              <p:cond delay="3500"/>
                            </p:stCondLst>
                            <p:childTnLst>
                              <p:par>
                                <p:cTn id="58" presetID="22" presetClass="entr" presetSubtype="4"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down)">
                                      <p:cBhvr>
                                        <p:cTn id="60" dur="500"/>
                                        <p:tgtEl>
                                          <p:spTgt spid="22"/>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up)">
                                      <p:cBhvr>
                                        <p:cTn id="64" dur="500"/>
                                        <p:tgtEl>
                                          <p:spTgt spid="24"/>
                                        </p:tgtEl>
                                      </p:cBhvr>
                                    </p:animEffect>
                                  </p:childTnLst>
                                </p:cTn>
                              </p:par>
                            </p:childTnLst>
                          </p:cTn>
                        </p:par>
                        <p:par>
                          <p:cTn id="65" fill="hold">
                            <p:stCondLst>
                              <p:cond delay="4500"/>
                            </p:stCondLst>
                            <p:childTnLst>
                              <p:par>
                                <p:cTn id="66" presetID="22" presetClass="entr" presetSubtype="1"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up)">
                                      <p:cBhvr>
                                        <p:cTn id="68" dur="500"/>
                                        <p:tgtEl>
                                          <p:spTgt spid="21"/>
                                        </p:tgtEl>
                                      </p:cBhvr>
                                    </p:animEffect>
                                  </p:childTnLst>
                                </p:cTn>
                              </p:par>
                            </p:childTnLst>
                          </p:cTn>
                        </p:par>
                        <p:par>
                          <p:cTn id="69" fill="hold">
                            <p:stCondLst>
                              <p:cond delay="5000"/>
                            </p:stCondLst>
                            <p:childTnLst>
                              <p:par>
                                <p:cTn id="70" presetID="22" presetClass="entr" presetSubtype="1"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up)">
                                      <p:cBhvr>
                                        <p:cTn id="72" dur="500"/>
                                        <p:tgtEl>
                                          <p:spTgt spid="11"/>
                                        </p:tgtEl>
                                      </p:cBhvr>
                                    </p:animEffect>
                                  </p:childTnLst>
                                </p:cTn>
                              </p:par>
                            </p:childTnLst>
                          </p:cTn>
                        </p:par>
                        <p:par>
                          <p:cTn id="73" fill="hold">
                            <p:stCondLst>
                              <p:cond delay="5500"/>
                            </p:stCondLst>
                            <p:childTnLst>
                              <p:par>
                                <p:cTn id="74" presetID="22" presetClass="entr" presetSubtype="8" fill="hold" nodeType="afterEffect">
                                  <p:stCondLst>
                                    <p:cond delay="0"/>
                                  </p:stCondLst>
                                  <p:childTnLst>
                                    <p:set>
                                      <p:cBhvr>
                                        <p:cTn id="75" dur="1" fill="hold">
                                          <p:stCondLst>
                                            <p:cond delay="0"/>
                                          </p:stCondLst>
                                        </p:cTn>
                                        <p:tgtEl>
                                          <p:spTgt spid="30">
                                            <p:txEl>
                                              <p:pRg st="0" end="0"/>
                                            </p:txEl>
                                          </p:spTgt>
                                        </p:tgtEl>
                                        <p:attrNameLst>
                                          <p:attrName>style.visibility</p:attrName>
                                        </p:attrNameLst>
                                      </p:cBhvr>
                                      <p:to>
                                        <p:strVal val="visible"/>
                                      </p:to>
                                    </p:set>
                                    <p:animEffect transition="in" filter="wipe(left)">
                                      <p:cBhvr>
                                        <p:cTn id="76" dur="500"/>
                                        <p:tgtEl>
                                          <p:spTgt spid="30">
                                            <p:txEl>
                                              <p:pRg st="0" end="0"/>
                                            </p:txEl>
                                          </p:spTgt>
                                        </p:tgtEl>
                                      </p:cBhvr>
                                    </p:animEffect>
                                  </p:childTnLst>
                                </p:cTn>
                              </p:par>
                            </p:childTnLst>
                          </p:cTn>
                        </p:par>
                        <p:par>
                          <p:cTn id="77" fill="hold">
                            <p:stCondLst>
                              <p:cond delay="6000"/>
                            </p:stCondLst>
                            <p:childTnLst>
                              <p:par>
                                <p:cTn id="78" presetID="22" presetClass="entr" presetSubtype="8"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left)">
                                      <p:cBhvr>
                                        <p:cTn id="80" dur="500"/>
                                        <p:tgtEl>
                                          <p:spTgt spid="25"/>
                                        </p:tgtEl>
                                      </p:cBhvr>
                                    </p:animEffect>
                                  </p:childTnLst>
                                </p:cTn>
                              </p:par>
                            </p:childTnLst>
                          </p:cTn>
                        </p:par>
                        <p:par>
                          <p:cTn id="81" fill="hold">
                            <p:stCondLst>
                              <p:cond delay="6500"/>
                            </p:stCondLst>
                            <p:childTnLst>
                              <p:par>
                                <p:cTn id="82" presetID="22" presetClass="entr" presetSubtype="4" fill="hold" grpId="0" nodeType="after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down)">
                                      <p:cBhvr>
                                        <p:cTn id="84" dur="500"/>
                                        <p:tgtEl>
                                          <p:spTgt spid="8"/>
                                        </p:tgtEl>
                                      </p:cBhvr>
                                    </p:animEffect>
                                  </p:childTnLst>
                                </p:cTn>
                              </p:par>
                            </p:childTnLst>
                          </p:cTn>
                        </p:par>
                        <p:par>
                          <p:cTn id="85" fill="hold">
                            <p:stCondLst>
                              <p:cond delay="7000"/>
                            </p:stCondLst>
                            <p:childTnLst>
                              <p:par>
                                <p:cTn id="86" presetID="17" presetClass="entr" presetSubtype="10"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p:cTn id="88" dur="500" fill="hold"/>
                                        <p:tgtEl>
                                          <p:spTgt spid="12"/>
                                        </p:tgtEl>
                                        <p:attrNameLst>
                                          <p:attrName>ppt_w</p:attrName>
                                        </p:attrNameLst>
                                      </p:cBhvr>
                                      <p:tavLst>
                                        <p:tav tm="0">
                                          <p:val>
                                            <p:fltVal val="0"/>
                                          </p:val>
                                        </p:tav>
                                        <p:tav tm="100000">
                                          <p:val>
                                            <p:strVal val="#ppt_w"/>
                                          </p:val>
                                        </p:tav>
                                      </p:tavLst>
                                    </p:anim>
                                    <p:anim calcmode="lin" valueType="num">
                                      <p:cBhvr>
                                        <p:cTn id="89" dur="500" fill="hold"/>
                                        <p:tgtEl>
                                          <p:spTgt spid="12"/>
                                        </p:tgtEl>
                                        <p:attrNameLst>
                                          <p:attrName>ppt_h</p:attrName>
                                        </p:attrNameLst>
                                      </p:cBhvr>
                                      <p:tavLst>
                                        <p:tav tm="0">
                                          <p:val>
                                            <p:strVal val="#ppt_h"/>
                                          </p:val>
                                        </p:tav>
                                        <p:tav tm="100000">
                                          <p:val>
                                            <p:strVal val="#ppt_h"/>
                                          </p:val>
                                        </p:tav>
                                      </p:tavLst>
                                    </p:anim>
                                  </p:childTnLst>
                                </p:cTn>
                              </p:par>
                              <p:par>
                                <p:cTn id="90" presetID="17" presetClass="entr" presetSubtype="10" fill="hold" nodeType="withEffect">
                                  <p:stCondLst>
                                    <p:cond delay="0"/>
                                  </p:stCondLst>
                                  <p:childTnLst>
                                    <p:set>
                                      <p:cBhvr>
                                        <p:cTn id="91" dur="1" fill="hold">
                                          <p:stCondLst>
                                            <p:cond delay="0"/>
                                          </p:stCondLst>
                                        </p:cTn>
                                        <p:tgtEl>
                                          <p:spTgt spid="32"/>
                                        </p:tgtEl>
                                        <p:attrNameLst>
                                          <p:attrName>style.visibility</p:attrName>
                                        </p:attrNameLst>
                                      </p:cBhvr>
                                      <p:to>
                                        <p:strVal val="visible"/>
                                      </p:to>
                                    </p:set>
                                    <p:anim calcmode="lin" valueType="num">
                                      <p:cBhvr>
                                        <p:cTn id="92" dur="500" fill="hold"/>
                                        <p:tgtEl>
                                          <p:spTgt spid="32"/>
                                        </p:tgtEl>
                                        <p:attrNameLst>
                                          <p:attrName>ppt_w</p:attrName>
                                        </p:attrNameLst>
                                      </p:cBhvr>
                                      <p:tavLst>
                                        <p:tav tm="0">
                                          <p:val>
                                            <p:fltVal val="0"/>
                                          </p:val>
                                        </p:tav>
                                        <p:tav tm="100000">
                                          <p:val>
                                            <p:strVal val="#ppt_w"/>
                                          </p:val>
                                        </p:tav>
                                      </p:tavLst>
                                    </p:anim>
                                    <p:anim calcmode="lin" valueType="num">
                                      <p:cBhvr>
                                        <p:cTn id="93" dur="500" fill="hold"/>
                                        <p:tgtEl>
                                          <p:spTgt spid="32"/>
                                        </p:tgtEl>
                                        <p:attrNameLst>
                                          <p:attrName>ppt_h</p:attrName>
                                        </p:attrNameLst>
                                      </p:cBhvr>
                                      <p:tavLst>
                                        <p:tav tm="0">
                                          <p:val>
                                            <p:strVal val="#ppt_h"/>
                                          </p:val>
                                        </p:tav>
                                        <p:tav tm="100000">
                                          <p:val>
                                            <p:strVal val="#ppt_h"/>
                                          </p:val>
                                        </p:tav>
                                      </p:tavLst>
                                    </p:anim>
                                  </p:childTnLst>
                                </p:cTn>
                              </p:par>
                            </p:childTnLst>
                          </p:cTn>
                        </p:par>
                        <p:par>
                          <p:cTn id="94" fill="hold">
                            <p:stCondLst>
                              <p:cond delay="7500"/>
                            </p:stCondLst>
                            <p:childTnLst>
                              <p:par>
                                <p:cTn id="95" presetID="22" presetClass="entr" presetSubtype="8"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par>
                                <p:cTn id="98" presetID="17" presetClass="entr" presetSubtype="10" fill="hold" nodeType="withEffect">
                                  <p:stCondLst>
                                    <p:cond delay="0"/>
                                  </p:stCondLst>
                                  <p:childTnLst>
                                    <p:set>
                                      <p:cBhvr>
                                        <p:cTn id="99" dur="1" fill="hold">
                                          <p:stCondLst>
                                            <p:cond delay="0"/>
                                          </p:stCondLst>
                                        </p:cTn>
                                        <p:tgtEl>
                                          <p:spTgt spid="35"/>
                                        </p:tgtEl>
                                        <p:attrNameLst>
                                          <p:attrName>style.visibility</p:attrName>
                                        </p:attrNameLst>
                                      </p:cBhvr>
                                      <p:to>
                                        <p:strVal val="visible"/>
                                      </p:to>
                                    </p:set>
                                    <p:anim calcmode="lin" valueType="num">
                                      <p:cBhvr>
                                        <p:cTn id="100" dur="500" fill="hold"/>
                                        <p:tgtEl>
                                          <p:spTgt spid="35"/>
                                        </p:tgtEl>
                                        <p:attrNameLst>
                                          <p:attrName>ppt_w</p:attrName>
                                        </p:attrNameLst>
                                      </p:cBhvr>
                                      <p:tavLst>
                                        <p:tav tm="0">
                                          <p:val>
                                            <p:fltVal val="0"/>
                                          </p:val>
                                        </p:tav>
                                        <p:tav tm="100000">
                                          <p:val>
                                            <p:strVal val="#ppt_w"/>
                                          </p:val>
                                        </p:tav>
                                      </p:tavLst>
                                    </p:anim>
                                    <p:anim calcmode="lin" valueType="num">
                                      <p:cBhvr>
                                        <p:cTn id="101" dur="500" fill="hold"/>
                                        <p:tgtEl>
                                          <p:spTgt spid="35"/>
                                        </p:tgtEl>
                                        <p:attrNameLst>
                                          <p:attrName>ppt_h</p:attrName>
                                        </p:attrNameLst>
                                      </p:cBhvr>
                                      <p:tavLst>
                                        <p:tav tm="0">
                                          <p:val>
                                            <p:strVal val="#ppt_h"/>
                                          </p:val>
                                        </p:tav>
                                        <p:tav tm="100000">
                                          <p:val>
                                            <p:strVal val="#ppt_h"/>
                                          </p:val>
                                        </p:tav>
                                      </p:tavLst>
                                    </p:anim>
                                  </p:childTnLst>
                                </p:cTn>
                              </p:par>
                            </p:childTnLst>
                          </p:cTn>
                        </p:par>
                        <p:par>
                          <p:cTn id="102" fill="hold">
                            <p:stCondLst>
                              <p:cond delay="8000"/>
                            </p:stCondLst>
                            <p:childTnLst>
                              <p:par>
                                <p:cTn id="103" presetID="22" presetClass="entr" presetSubtype="8"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wipe(left)">
                                      <p:cBhvr>
                                        <p:cTn id="105" dur="500"/>
                                        <p:tgtEl>
                                          <p:spTgt spid="26"/>
                                        </p:tgtEl>
                                      </p:cBhvr>
                                    </p:animEffect>
                                  </p:childTnLst>
                                </p:cTn>
                              </p:par>
                            </p:childTnLst>
                          </p:cTn>
                        </p:par>
                        <p:par>
                          <p:cTn id="106" fill="hold">
                            <p:stCondLst>
                              <p:cond delay="8500"/>
                            </p:stCondLst>
                            <p:childTnLst>
                              <p:par>
                                <p:cTn id="107" presetID="17" presetClass="entr" presetSubtype="10"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strVal val="#ppt_h"/>
                                          </p:val>
                                        </p:tav>
                                        <p:tav tm="100000">
                                          <p:val>
                                            <p:strVal val="#ppt_h"/>
                                          </p:val>
                                        </p:tav>
                                      </p:tavLst>
                                    </p:anim>
                                  </p:childTnLst>
                                </p:cTn>
                              </p:par>
                              <p:par>
                                <p:cTn id="111" presetID="17" presetClass="entr" presetSubtype="10" fill="hold" nodeType="with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strVal val="#ppt_h"/>
                                          </p:val>
                                        </p:tav>
                                        <p:tav tm="100000">
                                          <p:val>
                                            <p:strVal val="#ppt_h"/>
                                          </p:val>
                                        </p:tav>
                                      </p:tavLst>
                                    </p:anim>
                                  </p:childTnLst>
                                </p:cTn>
                              </p:par>
                            </p:childTnLst>
                          </p:cTn>
                        </p:par>
                        <p:par>
                          <p:cTn id="115" fill="hold">
                            <p:stCondLst>
                              <p:cond delay="9000"/>
                            </p:stCondLst>
                            <p:childTnLst>
                              <p:par>
                                <p:cTn id="116" presetID="22" presetClass="entr" presetSubtype="8" fill="hold" grpId="0" nodeType="after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wipe(left)">
                                      <p:cBhvr>
                                        <p:cTn id="118" dur="500"/>
                                        <p:tgtEl>
                                          <p:spTgt spid="27"/>
                                        </p:tgtEl>
                                      </p:cBhvr>
                                    </p:animEffect>
                                  </p:childTnLst>
                                </p:cTn>
                              </p:par>
                              <p:par>
                                <p:cTn id="119" presetID="17" presetClass="entr" presetSubtype="10" fill="hold" nodeType="withEffect">
                                  <p:stCondLst>
                                    <p:cond delay="0"/>
                                  </p:stCondLst>
                                  <p:childTnLst>
                                    <p:set>
                                      <p:cBhvr>
                                        <p:cTn id="120" dur="1" fill="hold">
                                          <p:stCondLst>
                                            <p:cond delay="0"/>
                                          </p:stCondLst>
                                        </p:cTn>
                                        <p:tgtEl>
                                          <p:spTgt spid="17"/>
                                        </p:tgtEl>
                                        <p:attrNameLst>
                                          <p:attrName>style.visibility</p:attrName>
                                        </p:attrNameLst>
                                      </p:cBhvr>
                                      <p:to>
                                        <p:strVal val="visible"/>
                                      </p:to>
                                    </p:set>
                                    <p:anim calcmode="lin" valueType="num">
                                      <p:cBhvr>
                                        <p:cTn id="121" dur="500" fill="hold"/>
                                        <p:tgtEl>
                                          <p:spTgt spid="17"/>
                                        </p:tgtEl>
                                        <p:attrNameLst>
                                          <p:attrName>ppt_w</p:attrName>
                                        </p:attrNameLst>
                                      </p:cBhvr>
                                      <p:tavLst>
                                        <p:tav tm="0">
                                          <p:val>
                                            <p:fltVal val="0"/>
                                          </p:val>
                                        </p:tav>
                                        <p:tav tm="100000">
                                          <p:val>
                                            <p:strVal val="#ppt_w"/>
                                          </p:val>
                                        </p:tav>
                                      </p:tavLst>
                                    </p:anim>
                                    <p:anim calcmode="lin" valueType="num">
                                      <p:cBhvr>
                                        <p:cTn id="122" dur="500" fill="hold"/>
                                        <p:tgtEl>
                                          <p:spTgt spid="17"/>
                                        </p:tgtEl>
                                        <p:attrNameLst>
                                          <p:attrName>ppt_h</p:attrName>
                                        </p:attrNameLst>
                                      </p:cBhvr>
                                      <p:tavLst>
                                        <p:tav tm="0">
                                          <p:val>
                                            <p:strVal val="#ppt_h"/>
                                          </p:val>
                                        </p:tav>
                                        <p:tav tm="100000">
                                          <p:val>
                                            <p:strVal val="#ppt_h"/>
                                          </p:val>
                                        </p:tav>
                                      </p:tavLst>
                                    </p:anim>
                                  </p:childTnLst>
                                </p:cTn>
                              </p:par>
                              <p:par>
                                <p:cTn id="123" presetID="17" presetClass="entr" presetSubtype="10" fill="hold" nodeType="withEffect">
                                  <p:stCondLst>
                                    <p:cond delay="0"/>
                                  </p:stCondLst>
                                  <p:childTnLst>
                                    <p:set>
                                      <p:cBhvr>
                                        <p:cTn id="124" dur="1" fill="hold">
                                          <p:stCondLst>
                                            <p:cond delay="0"/>
                                          </p:stCondLst>
                                        </p:cTn>
                                        <p:tgtEl>
                                          <p:spTgt spid="31"/>
                                        </p:tgtEl>
                                        <p:attrNameLst>
                                          <p:attrName>style.visibility</p:attrName>
                                        </p:attrNameLst>
                                      </p:cBhvr>
                                      <p:to>
                                        <p:strVal val="visible"/>
                                      </p:to>
                                    </p:set>
                                    <p:anim calcmode="lin" valueType="num">
                                      <p:cBhvr>
                                        <p:cTn id="125" dur="500" fill="hold"/>
                                        <p:tgtEl>
                                          <p:spTgt spid="31"/>
                                        </p:tgtEl>
                                        <p:attrNameLst>
                                          <p:attrName>ppt_w</p:attrName>
                                        </p:attrNameLst>
                                      </p:cBhvr>
                                      <p:tavLst>
                                        <p:tav tm="0">
                                          <p:val>
                                            <p:fltVal val="0"/>
                                          </p:val>
                                        </p:tav>
                                        <p:tav tm="100000">
                                          <p:val>
                                            <p:strVal val="#ppt_w"/>
                                          </p:val>
                                        </p:tav>
                                      </p:tavLst>
                                    </p:anim>
                                    <p:anim calcmode="lin" valueType="num">
                                      <p:cBhvr>
                                        <p:cTn id="126" dur="500" fill="hold"/>
                                        <p:tgtEl>
                                          <p:spTgt spid="31"/>
                                        </p:tgtEl>
                                        <p:attrNameLst>
                                          <p:attrName>ppt_h</p:attrName>
                                        </p:attrNameLst>
                                      </p:cBhvr>
                                      <p:tavLst>
                                        <p:tav tm="0">
                                          <p:val>
                                            <p:strVal val="#ppt_h"/>
                                          </p:val>
                                        </p:tav>
                                        <p:tav tm="100000">
                                          <p:val>
                                            <p:strVal val="#ppt_h"/>
                                          </p:val>
                                        </p:tav>
                                      </p:tavLst>
                                    </p:anim>
                                  </p:childTnLst>
                                </p:cTn>
                              </p:par>
                            </p:childTnLst>
                          </p:cTn>
                        </p:par>
                        <p:par>
                          <p:cTn id="127" fill="hold">
                            <p:stCondLst>
                              <p:cond delay="9500"/>
                            </p:stCondLst>
                            <p:childTnLst>
                              <p:par>
                                <p:cTn id="128" presetID="22" presetClass="entr" presetSubtype="8" fill="hold" grpId="0" nodeType="after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wipe(left)">
                                      <p:cBhvr>
                                        <p:cTn id="1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20" grpId="0" animBg="1"/>
      <p:bldP spid="21" grpId="0" animBg="1"/>
      <p:bldP spid="22" grpId="0" animBg="1"/>
      <p:bldP spid="23" grpId="0" animBg="1"/>
      <p:bldP spid="24" grpId="0" animBg="1"/>
      <p:bldP spid="25" grpId="0" animBg="1"/>
      <p:bldP spid="26" grpId="0"/>
      <p:bldP spid="27" grpId="0"/>
      <p:bldP spid="28" grpId="0"/>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D:\Teliss_Tong\Copy\定期备份\工作备份\！PPT图片及版面资源\06-PPT精选插图\10-综合\脚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 y="1"/>
            <a:ext cx="6366622" cy="6886178"/>
          </a:xfrm>
          <a:prstGeom prst="rect">
            <a:avLst/>
          </a:prstGeom>
          <a:noFill/>
          <a:extLst>
            <a:ext uri="{909E8E84-426E-40DD-AFC4-6F175D3DCCD1}">
              <a14:hiddenFill xmlns:a14="http://schemas.microsoft.com/office/drawing/2010/main">
                <a:solidFill>
                  <a:srgbClr val="FFFFFF"/>
                </a:solidFill>
              </a14:hiddenFill>
            </a:ext>
          </a:extLst>
        </p:spPr>
      </p:pic>
      <p:sp>
        <p:nvSpPr>
          <p:cNvPr id="14" name="标题 1"/>
          <p:cNvSpPr txBox="1"/>
          <p:nvPr/>
        </p:nvSpPr>
        <p:spPr>
          <a:xfrm>
            <a:off x="6816378" y="457160"/>
            <a:ext cx="4895452" cy="1214995"/>
          </a:xfrm>
          <a:prstGeom prst="rect">
            <a:avLst/>
          </a:prstGeom>
        </p:spPr>
        <p:txBody>
          <a:bodyPr vert="horz" lIns="91417" tIns="45708" rIns="91417" bIns="45708"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7200" b="1" dirty="0">
                <a:solidFill>
                  <a:srgbClr val="FC6F18"/>
                </a:solidFill>
                <a:latin typeface="微软雅黑" panose="020B0503020204020204" pitchFamily="34" charset="-122"/>
                <a:ea typeface="微软雅黑" panose="020B0503020204020204" pitchFamily="34" charset="-122"/>
              </a:rPr>
              <a:t>我的黄金十年</a:t>
            </a:r>
          </a:p>
        </p:txBody>
      </p:sp>
      <p:grpSp>
        <p:nvGrpSpPr>
          <p:cNvPr id="15" name="组合 14"/>
          <p:cNvGrpSpPr/>
          <p:nvPr/>
        </p:nvGrpSpPr>
        <p:grpSpPr>
          <a:xfrm>
            <a:off x="4337" y="272493"/>
            <a:ext cx="2033736" cy="461665"/>
            <a:chOff x="8525122" y="157879"/>
            <a:chExt cx="651124" cy="461664"/>
          </a:xfrm>
        </p:grpSpPr>
        <p:sp>
          <p:nvSpPr>
            <p:cNvPr id="16" name="矩形 15"/>
            <p:cNvSpPr/>
            <p:nvPr/>
          </p:nvSpPr>
          <p:spPr>
            <a:xfrm>
              <a:off x="8721689" y="167211"/>
              <a:ext cx="432048" cy="360000"/>
            </a:xfrm>
            <a:prstGeom prst="rect">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7" name="TextBox 16"/>
            <p:cNvSpPr txBox="1"/>
            <p:nvPr/>
          </p:nvSpPr>
          <p:spPr>
            <a:xfrm>
              <a:off x="8525122" y="157879"/>
              <a:ext cx="651124" cy="461664"/>
            </a:xfrm>
            <a:prstGeom prst="rect">
              <a:avLst/>
            </a:prstGeom>
            <a:solidFill>
              <a:srgbClr val="1094EE"/>
            </a:solidFill>
          </p:spPr>
          <p:txBody>
            <a:bodyPr wrap="square" rtlCol="0">
              <a:spAutoFit/>
            </a:bodyPr>
            <a:lstStyle/>
            <a:p>
              <a:pPr algn="r"/>
              <a:r>
                <a:rPr lang="en-US" altLang="zh-CN" dirty="0">
                  <a:solidFill>
                    <a:schemeClr val="bg1"/>
                  </a:solidFill>
                  <a:latin typeface="+mj-lt"/>
                  <a:ea typeface="专业字体设计服务/WWW.ZTSGC.COM/" pitchFamily="2" charset="-122"/>
                </a:rPr>
                <a:t>  </a:t>
              </a:r>
              <a:r>
                <a:rPr lang="zh-CN" altLang="en-US" dirty="0">
                  <a:solidFill>
                    <a:schemeClr val="bg1"/>
                  </a:solidFill>
                  <a:latin typeface="+mj-lt"/>
                  <a:ea typeface="微软雅黑" panose="020B0503020204020204" pitchFamily="34" charset="-122"/>
                </a:rPr>
                <a:t>片尾广告</a:t>
              </a:r>
            </a:p>
          </p:txBody>
        </p:sp>
      </p:grpSp>
      <p:sp>
        <p:nvSpPr>
          <p:cNvPr id="18" name="矩形 17"/>
          <p:cNvSpPr/>
          <p:nvPr/>
        </p:nvSpPr>
        <p:spPr>
          <a:xfrm>
            <a:off x="7342427" y="1647202"/>
            <a:ext cx="4164052" cy="430863"/>
          </a:xfrm>
          <a:prstGeom prst="rect">
            <a:avLst/>
          </a:prstGeom>
          <a:noFill/>
        </p:spPr>
        <p:txBody>
          <a:bodyPr wrap="square" lIns="91417" tIns="45708" rIns="91417" bIns="45708">
            <a:spAutoFit/>
          </a:bodyPr>
          <a:lstStyle/>
          <a:p>
            <a:r>
              <a:rPr lang="zh-CN" altLang="en-US" sz="2200" dirty="0">
                <a:solidFill>
                  <a:srgbClr val="00B0F0"/>
                </a:solidFill>
                <a:latin typeface="微软雅黑" panose="020B0503020204020204" pitchFamily="34" charset="-122"/>
                <a:ea typeface="微软雅黑" panose="020B0503020204020204" pitchFamily="34" charset="-122"/>
              </a:rPr>
              <a:t>一位平凡</a:t>
            </a:r>
            <a:r>
              <a:rPr lang="en-US" altLang="zh-CN" sz="2200" dirty="0">
                <a:solidFill>
                  <a:srgbClr val="00B0F0"/>
                </a:solidFill>
                <a:latin typeface="微软雅黑" panose="020B0503020204020204" pitchFamily="34" charset="-122"/>
                <a:ea typeface="微软雅黑" panose="020B0503020204020204" pitchFamily="34" charset="-122"/>
              </a:rPr>
              <a:t>80</a:t>
            </a:r>
            <a:r>
              <a:rPr lang="zh-CN" altLang="en-US" sz="2200" dirty="0">
                <a:solidFill>
                  <a:srgbClr val="00B0F0"/>
                </a:solidFill>
                <a:latin typeface="微软雅黑" panose="020B0503020204020204" pitchFamily="34" charset="-122"/>
                <a:ea typeface="微软雅黑" panose="020B0503020204020204" pitchFamily="34" charset="-122"/>
              </a:rPr>
              <a:t>后的职场与情感历程</a:t>
            </a:r>
          </a:p>
        </p:txBody>
      </p:sp>
      <p:pic>
        <p:nvPicPr>
          <p:cNvPr id="19" name="Picture 3" descr="D:\Teliss_Tong\Copy\定期备份\工作备份\！PPT图片及版面资源\06-PPT精选插图\05-头像\1000mb.ru (4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5104"/>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743278" y="2492896"/>
            <a:ext cx="4968552" cy="2185189"/>
          </a:xfrm>
          <a:prstGeom prst="rect">
            <a:avLst/>
          </a:prstGeom>
          <a:noFill/>
        </p:spPr>
        <p:txBody>
          <a:bodyPr wrap="square" lIns="91417" tIns="45708" rIns="91417" bIns="45708" rtlCol="0">
            <a:spAutoFit/>
          </a:bodyPr>
          <a:lstStyle/>
          <a:p>
            <a:pPr indent="457200">
              <a:lnSpc>
                <a:spcPct val="150000"/>
              </a:lnSpc>
              <a:spcBef>
                <a:spcPts val="600"/>
              </a:spcBef>
              <a:spcAft>
                <a:spcPts val="600"/>
              </a:spcAft>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我将毕业后的第一个十年称之为“黄金十年”，第二个十年称之为“白金十年”，第三个十年称之为“钻石十年”，以此来形容人生当中最青春蓬勃、年富力强和激情满怀的宝贵三十年。</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pPr indent="457200">
              <a:lnSpc>
                <a:spcPct val="150000"/>
              </a:lnSpc>
              <a:spcBef>
                <a:spcPts val="600"/>
              </a:spcBef>
              <a:spcAft>
                <a:spcPts val="600"/>
              </a:spcAft>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“我的黄金十年”写的就是毕业后，第一个十年所发生的职场与情感的那些事儿</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7103318" y="5469419"/>
            <a:ext cx="4369405" cy="369308"/>
          </a:xfrm>
          <a:prstGeom prst="rect">
            <a:avLst/>
          </a:prstGeom>
        </p:spPr>
        <p:txBody>
          <a:bodyPr wrap="square" lIns="91417" tIns="45708" rIns="91417" bIns="45708">
            <a:spAutoFit/>
          </a:bodyPr>
          <a:lstStyle/>
          <a:p>
            <a:pPr>
              <a:lnSpc>
                <a:spcPct val="150000"/>
              </a:lnSpc>
            </a:pPr>
            <a:r>
              <a:rPr lang="en-US" altLang="zh-CN" sz="1200" dirty="0">
                <a:solidFill>
                  <a:srgbClr val="1094EE"/>
                </a:solidFill>
                <a:latin typeface="Arial" panose="020B0604020202020204"/>
                <a:ea typeface="微软雅黑" panose="020B0503020204020204" pitchFamily="34" charset="-122"/>
                <a:cs typeface="Arial" panose="020B0604020202020204"/>
                <a:hlinkClick r:id="rId4"/>
              </a:rPr>
              <a:t>http://www.tianya.cn/publicforum/content/no20/1/317960.shtml</a:t>
            </a:r>
            <a:endParaRPr lang="en-US" altLang="zh-CN" sz="1200" dirty="0">
              <a:solidFill>
                <a:srgbClr val="1094EE"/>
              </a:solidFill>
              <a:latin typeface="Arial" panose="020B0604020202020204"/>
              <a:ea typeface="微软雅黑" panose="020B0503020204020204" pitchFamily="34" charset="-122"/>
              <a:cs typeface="Arial" panose="020B0604020202020204"/>
            </a:endParaRPr>
          </a:p>
        </p:txBody>
      </p:sp>
      <p:sp>
        <p:nvSpPr>
          <p:cNvPr id="22" name="矩形 21"/>
          <p:cNvSpPr/>
          <p:nvPr/>
        </p:nvSpPr>
        <p:spPr>
          <a:xfrm>
            <a:off x="7486441" y="5849451"/>
            <a:ext cx="3124698" cy="459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a:defRPr/>
            </a:pPr>
            <a:r>
              <a:rPr lang="zh-CN" altLang="en-US" sz="1600" dirty="0">
                <a:effectLst>
                  <a:glow rad="228600">
                    <a:schemeClr val="accent1">
                      <a:satMod val="175000"/>
                      <a:alpha val="40000"/>
                    </a:schemeClr>
                  </a:glow>
                </a:effectLst>
                <a:latin typeface="微软雅黑" panose="020B0503020204020204" pitchFamily="34" charset="-122"/>
                <a:ea typeface="微软雅黑" panose="020B0503020204020204" pitchFamily="34" charset="-122"/>
              </a:rPr>
              <a:t>自传体小说，请您多多捧场</a:t>
            </a:r>
            <a:r>
              <a:rPr lang="zh-CN" altLang="en-US" sz="1600" dirty="0">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Wingdings" panose="05000000000000000000" pitchFamily="2" charset="2"/>
              </a:rPr>
              <a:t>：）</a:t>
            </a:r>
            <a:endParaRPr lang="zh-CN" altLang="en-US" sz="1600" dirty="0">
              <a:effectLst>
                <a:glow rad="228600">
                  <a:schemeClr val="accent1">
                    <a:satMod val="175000"/>
                    <a:alpha val="40000"/>
                  </a:schemeClr>
                </a:glow>
              </a:effectLst>
              <a:latin typeface="微软雅黑" panose="020B0503020204020204" pitchFamily="34" charset="-122"/>
              <a:ea typeface="微软雅黑" panose="020B0503020204020204" pitchFamily="34" charset="-122"/>
            </a:endParaRPr>
          </a:p>
        </p:txBody>
      </p:sp>
      <p:pic>
        <p:nvPicPr>
          <p:cNvPr id="23" name="Picture 2" descr="D:\Teliss_Tong\Copy\定期备份\工作备份\！PPT图片及版面资源\06-PPT精选插图\04-图标\54D742BB28AE93477AE1424E5D991B5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90798" y="5841269"/>
            <a:ext cx="396045" cy="3960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200" fill="hold"/>
                                        <p:tgtEl>
                                          <p:spTgt spid="15"/>
                                        </p:tgtEl>
                                        <p:attrNameLst>
                                          <p:attrName>ppt_x</p:attrName>
                                        </p:attrNameLst>
                                      </p:cBhvr>
                                      <p:tavLst>
                                        <p:tav tm="0">
                                          <p:val>
                                            <p:strVal val="1+#ppt_w/2"/>
                                          </p:val>
                                        </p:tav>
                                        <p:tav tm="100000">
                                          <p:val>
                                            <p:strVal val="#ppt_x"/>
                                          </p:val>
                                        </p:tav>
                                      </p:tavLst>
                                    </p:anim>
                                    <p:anim calcmode="lin" valueType="num">
                                      <p:cBhvr additive="base">
                                        <p:cTn id="11" dur="20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
                                        </p:tgtEl>
                                      </p:cBhvr>
                                    </p:animEffect>
                                  </p:childTnLst>
                                </p:cTn>
                              </p:par>
                            </p:childTnLst>
                          </p:cTn>
                        </p:par>
                        <p:par>
                          <p:cTn id="20" fill="hold">
                            <p:stCondLst>
                              <p:cond delay="12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8"/>
                                        </p:tgtEl>
                                        <p:attrNameLst>
                                          <p:attrName>ppt_y</p:attrName>
                                        </p:attrNameLst>
                                      </p:cBhvr>
                                      <p:tavLst>
                                        <p:tav tm="0">
                                          <p:val>
                                            <p:strVal val="#ppt_y"/>
                                          </p:val>
                                        </p:tav>
                                        <p:tav tm="100000">
                                          <p:val>
                                            <p:strVal val="#ppt_y"/>
                                          </p:val>
                                        </p:tav>
                                      </p:tavLst>
                                    </p:anim>
                                    <p:anim calcmode="lin" valueType="num">
                                      <p:cBhvr>
                                        <p:cTn id="2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8"/>
                                        </p:tgtEl>
                                      </p:cBhvr>
                                    </p:animEffect>
                                  </p:childTnLst>
                                </p:cTn>
                              </p:par>
                            </p:childTnLst>
                          </p:cTn>
                        </p:par>
                        <p:par>
                          <p:cTn id="28" fill="hold">
                            <p:stCondLst>
                              <p:cond delay="245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20"/>
                                        </p:tgtEl>
                                        <p:attrNameLst>
                                          <p:attrName>style.visibility</p:attrName>
                                        </p:attrNameLst>
                                      </p:cBhvr>
                                      <p:to>
                                        <p:strVal val="visible"/>
                                      </p:to>
                                    </p:set>
                                    <p:anim calcmode="discrete" valueType="clr">
                                      <p:cBhvr override="childStyle">
                                        <p:cTn id="31" dur="17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32" dur="170"/>
                                        <p:tgtEl>
                                          <p:spTgt spid="20"/>
                                        </p:tgtEl>
                                        <p:attrNameLst>
                                          <p:attrName>fillcolor</p:attrName>
                                        </p:attrNameLst>
                                      </p:cBhvr>
                                      <p:tavLst>
                                        <p:tav tm="0">
                                          <p:val>
                                            <p:clrVal>
                                              <a:schemeClr val="accent2"/>
                                            </p:clrVal>
                                          </p:val>
                                        </p:tav>
                                        <p:tav tm="50000">
                                          <p:val>
                                            <p:clrVal>
                                              <a:schemeClr val="hlink"/>
                                            </p:clrVal>
                                          </p:val>
                                        </p:tav>
                                      </p:tavLst>
                                    </p:anim>
                                    <p:set>
                                      <p:cBhvr>
                                        <p:cTn id="33" dur="170"/>
                                        <p:tgtEl>
                                          <p:spTgt spid="20"/>
                                        </p:tgtEl>
                                        <p:attrNameLst>
                                          <p:attrName>fill.type</p:attrName>
                                        </p:attrNameLst>
                                      </p:cBhvr>
                                      <p:to>
                                        <p:strVal val="solid"/>
                                      </p:to>
                                    </p:set>
                                  </p:childTnLst>
                                </p:cTn>
                              </p:par>
                            </p:childTnLst>
                          </p:cTn>
                        </p:par>
                        <p:par>
                          <p:cTn id="34" fill="hold">
                            <p:stCondLst>
                              <p:cond delay="12649"/>
                            </p:stCondLst>
                            <p:childTnLst>
                              <p:par>
                                <p:cTn id="35" presetID="42"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par>
                          <p:cTn id="40" fill="hold">
                            <p:stCondLst>
                              <p:cond delay="13649"/>
                            </p:stCondLst>
                            <p:childTnLst>
                              <p:par>
                                <p:cTn id="41" presetID="10"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2000"/>
                                        <p:tgtEl>
                                          <p:spTgt spid="23"/>
                                        </p:tgtEl>
                                      </p:cBhvr>
                                    </p:animEffect>
                                  </p:childTnLst>
                                </p:cTn>
                              </p:par>
                              <p:par>
                                <p:cTn id="44" presetID="26" presetClass="emph" presetSubtype="0" repeatCount="indefinite" fill="hold" nodeType="withEffect">
                                  <p:stCondLst>
                                    <p:cond delay="0"/>
                                  </p:stCondLst>
                                  <p:childTnLst>
                                    <p:animEffect transition="out" filter="fade">
                                      <p:cBhvr>
                                        <p:cTn id="45" dur="1000" tmFilter="0, 0; .2, .5; .8, .5; 1, 0"/>
                                        <p:tgtEl>
                                          <p:spTgt spid="23"/>
                                        </p:tgtEl>
                                      </p:cBhvr>
                                    </p:animEffect>
                                    <p:animScale>
                                      <p:cBhvr>
                                        <p:cTn id="46" dur="500" autoRev="1" fill="hold"/>
                                        <p:tgtEl>
                                          <p:spTgt spid="23"/>
                                        </p:tgtEl>
                                      </p:cBhvr>
                                      <p:by x="105000" y="105000"/>
                                    </p:animScale>
                                  </p:childTnLst>
                                </p:cTn>
                              </p:par>
                              <p:par>
                                <p:cTn id="47" presetID="42"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P spid="2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tdz\桌面\管理学习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58" y="2223978"/>
            <a:ext cx="3816000" cy="2862000"/>
          </a:xfrm>
          <a:prstGeom prst="rect">
            <a:avLst/>
          </a:prstGeom>
          <a:noFill/>
          <a:ln w="28575">
            <a:solidFill>
              <a:schemeClr val="accent6">
                <a:lumMod val="60000"/>
                <a:lumOff val="40000"/>
              </a:schemeClr>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矩形 2"/>
          <p:cNvSpPr/>
          <p:nvPr/>
        </p:nvSpPr>
        <p:spPr>
          <a:xfrm>
            <a:off x="118541" y="68461"/>
            <a:ext cx="360000" cy="360000"/>
          </a:xfrm>
          <a:prstGeom prst="rect">
            <a:avLst/>
          </a:prstGeom>
          <a:noFill/>
        </p:spPr>
        <p:style>
          <a:lnRef idx="1">
            <a:schemeClr val="accent6"/>
          </a:lnRef>
          <a:fillRef idx="2">
            <a:schemeClr val="accent6"/>
          </a:fillRef>
          <a:effectRef idx="1">
            <a:schemeClr val="accent6"/>
          </a:effectRef>
          <a:fontRef idx="minor">
            <a:schemeClr val="dk1"/>
          </a:fontRef>
        </p:style>
        <p:txBody>
          <a:bodyPr anchor="ctr"/>
          <a:lstStyle/>
          <a:p>
            <a:pPr algn="ctr" defTabSz="914400">
              <a:defRPr/>
            </a:pPr>
            <a:endParaRPr lang="zh-CN" altLang="en-US" sz="1800" kern="0">
              <a:solidFill>
                <a:sysClr val="window" lastClr="FFFFFF"/>
              </a:solidFill>
              <a:ea typeface="微软雅黑" panose="020B0503020204020204" pitchFamily="34" charset="-122"/>
            </a:endParaRPr>
          </a:p>
        </p:txBody>
      </p:sp>
      <p:sp>
        <p:nvSpPr>
          <p:cNvPr id="4" name="矩形 3"/>
          <p:cNvSpPr/>
          <p:nvPr/>
        </p:nvSpPr>
        <p:spPr>
          <a:xfrm>
            <a:off x="395288" y="394690"/>
            <a:ext cx="165600" cy="165600"/>
          </a:xfrm>
          <a:prstGeom prst="rect">
            <a:avLst/>
          </a:prstGeom>
          <a:noFill/>
        </p:spPr>
        <p:style>
          <a:lnRef idx="1">
            <a:schemeClr val="accent6"/>
          </a:lnRef>
          <a:fillRef idx="2">
            <a:schemeClr val="accent6"/>
          </a:fillRef>
          <a:effectRef idx="1">
            <a:schemeClr val="accent6"/>
          </a:effectRef>
          <a:fontRef idx="minor">
            <a:schemeClr val="dk1"/>
          </a:fontRef>
        </p:style>
        <p:txBody>
          <a:bodyPr anchor="ctr"/>
          <a:lstStyle/>
          <a:p>
            <a:pPr algn="ctr" defTabSz="914400">
              <a:defRPr/>
            </a:pPr>
            <a:endParaRPr lang="zh-CN" altLang="en-US" sz="1800" kern="0">
              <a:solidFill>
                <a:sysClr val="window" lastClr="FFFFFF"/>
              </a:solidFill>
              <a:ea typeface="微软雅黑" panose="020B0503020204020204" pitchFamily="34" charset="-122"/>
            </a:endParaRPr>
          </a:p>
        </p:txBody>
      </p:sp>
      <p:sp>
        <p:nvSpPr>
          <p:cNvPr id="5" name="TextBox 4"/>
          <p:cNvSpPr txBox="1"/>
          <p:nvPr/>
        </p:nvSpPr>
        <p:spPr>
          <a:xfrm>
            <a:off x="730571" y="333450"/>
            <a:ext cx="2340299" cy="307777"/>
          </a:xfrm>
          <a:prstGeom prst="rect">
            <a:avLst/>
          </a:prstGeom>
          <a:noFill/>
        </p:spPr>
        <p:txBody>
          <a:bodyPr wrap="square" lIns="0" rtlCol="0">
            <a:spAutoFit/>
          </a:bodyPr>
          <a:lstStyle/>
          <a:p>
            <a:r>
              <a:rPr lang="zh-CN" altLang="en-US" sz="1400" dirty="0">
                <a:solidFill>
                  <a:srgbClr val="92D050"/>
                </a:solidFill>
                <a:latin typeface="微软雅黑" panose="020B0503020204020204" pitchFamily="34" charset="-122"/>
                <a:ea typeface="微软雅黑" panose="020B0503020204020204" pitchFamily="34" charset="-122"/>
              </a:rPr>
              <a:t>其他作品推荐</a:t>
            </a:r>
          </a:p>
        </p:txBody>
      </p:sp>
      <p:grpSp>
        <p:nvGrpSpPr>
          <p:cNvPr id="6" name="组合 5"/>
          <p:cNvGrpSpPr/>
          <p:nvPr/>
        </p:nvGrpSpPr>
        <p:grpSpPr>
          <a:xfrm>
            <a:off x="226990" y="5229995"/>
            <a:ext cx="3924000" cy="643639"/>
            <a:chOff x="226990" y="5229995"/>
            <a:chExt cx="3924000" cy="643639"/>
          </a:xfrm>
        </p:grpSpPr>
        <p:sp>
          <p:nvSpPr>
            <p:cNvPr id="7" name="五边形 6"/>
            <p:cNvSpPr/>
            <p:nvPr/>
          </p:nvSpPr>
          <p:spPr>
            <a:xfrm>
              <a:off x="226990" y="5229995"/>
              <a:ext cx="3924000" cy="126000"/>
            </a:xfrm>
            <a:prstGeom prst="homePlate">
              <a:avLst/>
            </a:prstGeom>
            <a:gradFill>
              <a:gsLst>
                <a:gs pos="0">
                  <a:schemeClr val="accent3">
                    <a:lumMod val="75000"/>
                  </a:schemeClr>
                </a:gs>
                <a:gs pos="47000">
                  <a:srgbClr val="627A32"/>
                </a:gs>
                <a:gs pos="58000">
                  <a:schemeClr val="accent3">
                    <a:lumMod val="50000"/>
                  </a:schemeClr>
                </a:gs>
              </a:gsLst>
              <a:lin ang="5400000" scaled="0"/>
            </a:gradFill>
            <a:ln>
              <a:noFill/>
            </a:ln>
          </p:spPr>
          <p:style>
            <a:lnRef idx="1">
              <a:schemeClr val="accent3"/>
            </a:lnRef>
            <a:fillRef idx="3">
              <a:schemeClr val="accent3"/>
            </a:fillRef>
            <a:effectRef idx="2">
              <a:schemeClr val="accent3"/>
            </a:effectRef>
            <a:fontRef idx="minor">
              <a:schemeClr val="lt1"/>
            </a:fontRef>
          </p:style>
          <p:txBody>
            <a:bodyPr anchor="ctr"/>
            <a:lstStyle/>
            <a:p>
              <a:pPr algn="ctr" defTabSz="1234440" fontAlgn="auto">
                <a:spcBef>
                  <a:spcPts val="0"/>
                </a:spcBef>
                <a:spcAft>
                  <a:spcPts val="0"/>
                </a:spcAft>
                <a:defRPr/>
              </a:pPr>
              <a:endParaRPr lang="zh-CN" altLang="en-US"/>
            </a:p>
          </p:txBody>
        </p:sp>
        <p:sp>
          <p:nvSpPr>
            <p:cNvPr id="8" name="矩形 7"/>
            <p:cNvSpPr>
              <a:spLocks noChangeArrowheads="1"/>
            </p:cNvSpPr>
            <p:nvPr/>
          </p:nvSpPr>
          <p:spPr bwMode="auto">
            <a:xfrm>
              <a:off x="262558" y="5374010"/>
              <a:ext cx="3780000" cy="499624"/>
            </a:xfrm>
            <a:prstGeom prst="rect">
              <a:avLst/>
            </a:prstGeom>
            <a:noFill/>
            <a:ln w="9525">
              <a:noFill/>
              <a:miter lim="800000"/>
            </a:ln>
          </p:spPr>
          <p:txBody>
            <a:bodyPr wrap="square">
              <a:spAutoFit/>
            </a:bodyPr>
            <a:lstStyle/>
            <a:p>
              <a:pPr algn="ctr">
                <a:lnSpc>
                  <a:spcPct val="150000"/>
                </a:lnSpc>
                <a:spcBef>
                  <a:spcPts val="200"/>
                </a:spcBef>
                <a:spcAft>
                  <a:spcPts val="60"/>
                </a:spcAft>
              </a:pPr>
              <a:r>
                <a:rPr lang="zh-CN" altLang="en-US" sz="2000" kern="0" dirty="0">
                  <a:solidFill>
                    <a:srgbClr val="99D000"/>
                  </a:solidFill>
                  <a:latin typeface="微软雅黑" panose="020B0503020204020204" pitchFamily="34" charset="-122"/>
                  <a:ea typeface="微软雅黑" panose="020B0503020204020204" pitchFamily="34" charset="-122"/>
                </a:rPr>
                <a:t>作品封面</a:t>
              </a:r>
              <a:endParaRPr lang="zh-CN" altLang="en-US" sz="2000" dirty="0">
                <a:solidFill>
                  <a:srgbClr val="99D000"/>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115422" y="5229995"/>
            <a:ext cx="3924000" cy="648071"/>
            <a:chOff x="4115422" y="5229995"/>
            <a:chExt cx="3924000" cy="648071"/>
          </a:xfrm>
        </p:grpSpPr>
        <p:sp>
          <p:nvSpPr>
            <p:cNvPr id="10" name="燕尾形 9"/>
            <p:cNvSpPr/>
            <p:nvPr/>
          </p:nvSpPr>
          <p:spPr>
            <a:xfrm>
              <a:off x="4115422" y="5229995"/>
              <a:ext cx="3924000" cy="126000"/>
            </a:xfrm>
            <a:prstGeom prst="chevron">
              <a:avLst/>
            </a:prstGeom>
            <a:gradFill>
              <a:gsLst>
                <a:gs pos="0">
                  <a:schemeClr val="accent1">
                    <a:lumMod val="75000"/>
                  </a:schemeClr>
                </a:gs>
                <a:gs pos="48000">
                  <a:srgbClr val="4172AD"/>
                </a:gs>
                <a:gs pos="51000">
                  <a:schemeClr val="accent1">
                    <a:lumMod val="75000"/>
                  </a:schemeClr>
                </a:gs>
              </a:gsLst>
              <a:lin ang="5400000" scaled="0"/>
            </a:gradFill>
            <a:ln>
              <a:noFill/>
            </a:ln>
          </p:spPr>
          <p:style>
            <a:lnRef idx="1">
              <a:schemeClr val="accent5"/>
            </a:lnRef>
            <a:fillRef idx="3">
              <a:schemeClr val="accent5"/>
            </a:fillRef>
            <a:effectRef idx="2">
              <a:schemeClr val="accent5"/>
            </a:effectRef>
            <a:fontRef idx="minor">
              <a:schemeClr val="lt1"/>
            </a:fontRef>
          </p:style>
          <p:txBody>
            <a:bodyPr anchor="ctr"/>
            <a:lstStyle/>
            <a:p>
              <a:pPr algn="ctr" defTabSz="1234440" fontAlgn="auto">
                <a:spcBef>
                  <a:spcPts val="0"/>
                </a:spcBef>
                <a:spcAft>
                  <a:spcPts val="0"/>
                </a:spcAft>
                <a:defRPr/>
              </a:pPr>
              <a:endParaRPr lang="zh-CN" altLang="en-US">
                <a:solidFill>
                  <a:schemeClr val="tx1"/>
                </a:solidFill>
              </a:endParaRPr>
            </a:p>
          </p:txBody>
        </p:sp>
        <p:sp>
          <p:nvSpPr>
            <p:cNvPr id="11" name="矩形 10"/>
            <p:cNvSpPr>
              <a:spLocks noChangeArrowheads="1"/>
            </p:cNvSpPr>
            <p:nvPr/>
          </p:nvSpPr>
          <p:spPr bwMode="auto">
            <a:xfrm>
              <a:off x="4150990" y="5378442"/>
              <a:ext cx="3780000" cy="499624"/>
            </a:xfrm>
            <a:prstGeom prst="rect">
              <a:avLst/>
            </a:prstGeom>
            <a:noFill/>
            <a:ln w="9525">
              <a:noFill/>
              <a:miter lim="800000"/>
            </a:ln>
          </p:spPr>
          <p:txBody>
            <a:bodyPr wrap="square">
              <a:spAutoFit/>
            </a:bodyPr>
            <a:lstStyle/>
            <a:p>
              <a:pPr algn="ctr">
                <a:lnSpc>
                  <a:spcPct val="150000"/>
                </a:lnSpc>
                <a:spcBef>
                  <a:spcPts val="200"/>
                </a:spcBef>
                <a:spcAft>
                  <a:spcPts val="60"/>
                </a:spcAft>
              </a:pPr>
              <a:r>
                <a:rPr lang="zh-CN" altLang="en-US" sz="2000" kern="0" dirty="0">
                  <a:solidFill>
                    <a:srgbClr val="00C4F0"/>
                  </a:solidFill>
                  <a:latin typeface="微软雅黑" panose="020B0503020204020204" pitchFamily="34" charset="-122"/>
                  <a:ea typeface="微软雅黑" panose="020B0503020204020204" pitchFamily="34" charset="-122"/>
                </a:rPr>
                <a:t>作品介绍</a:t>
              </a:r>
              <a:endParaRPr lang="zh-CN" altLang="en-US" sz="2000" dirty="0">
                <a:solidFill>
                  <a:schemeClr val="accent6">
                    <a:lumMod val="7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8012126" y="5229994"/>
            <a:ext cx="3924000" cy="648072"/>
            <a:chOff x="8012126" y="5229994"/>
            <a:chExt cx="3924000" cy="648072"/>
          </a:xfrm>
        </p:grpSpPr>
        <p:sp>
          <p:nvSpPr>
            <p:cNvPr id="13" name="燕尾形 12"/>
            <p:cNvSpPr/>
            <p:nvPr/>
          </p:nvSpPr>
          <p:spPr>
            <a:xfrm>
              <a:off x="8012126" y="5229994"/>
              <a:ext cx="3924000" cy="126000"/>
            </a:xfrm>
            <a:prstGeom prst="chevron">
              <a:avLst/>
            </a:prstGeom>
            <a:gradFill>
              <a:gsLst>
                <a:gs pos="0">
                  <a:schemeClr val="accent6"/>
                </a:gs>
                <a:gs pos="48000">
                  <a:schemeClr val="accent6"/>
                </a:gs>
                <a:gs pos="52000">
                  <a:schemeClr val="accent6">
                    <a:lumMod val="75000"/>
                  </a:schemeClr>
                </a:gs>
              </a:gsLst>
              <a:lin ang="5400000" scaled="0"/>
            </a:gra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34440" fontAlgn="auto">
                <a:spcBef>
                  <a:spcPts val="0"/>
                </a:spcBef>
                <a:spcAft>
                  <a:spcPts val="0"/>
                </a:spcAft>
                <a:defRPr/>
              </a:pPr>
              <a:endParaRPr lang="zh-CN" altLang="en-US">
                <a:solidFill>
                  <a:schemeClr val="tx1"/>
                </a:solidFill>
              </a:endParaRPr>
            </a:p>
          </p:txBody>
        </p:sp>
        <p:sp>
          <p:nvSpPr>
            <p:cNvPr id="14" name="矩形 13"/>
            <p:cNvSpPr>
              <a:spLocks noChangeArrowheads="1"/>
            </p:cNvSpPr>
            <p:nvPr/>
          </p:nvSpPr>
          <p:spPr bwMode="auto">
            <a:xfrm>
              <a:off x="8075846" y="5378442"/>
              <a:ext cx="3780000" cy="499624"/>
            </a:xfrm>
            <a:prstGeom prst="rect">
              <a:avLst/>
            </a:prstGeom>
            <a:noFill/>
            <a:ln w="9525">
              <a:noFill/>
              <a:miter lim="800000"/>
            </a:ln>
          </p:spPr>
          <p:txBody>
            <a:bodyPr wrap="square">
              <a:spAutoFit/>
            </a:bodyPr>
            <a:lstStyle/>
            <a:p>
              <a:pPr algn="ctr">
                <a:lnSpc>
                  <a:spcPct val="150000"/>
                </a:lnSpc>
                <a:spcBef>
                  <a:spcPts val="200"/>
                </a:spcBef>
                <a:spcAft>
                  <a:spcPts val="60"/>
                </a:spcAft>
              </a:pPr>
              <a:r>
                <a:rPr lang="zh-CN" altLang="en-US" sz="2000" dirty="0">
                  <a:solidFill>
                    <a:schemeClr val="accent6">
                      <a:lumMod val="75000"/>
                    </a:schemeClr>
                  </a:solidFill>
                  <a:latin typeface="微软雅黑" panose="020B0503020204020204" pitchFamily="34" charset="-122"/>
                  <a:ea typeface="微软雅黑" panose="020B0503020204020204" pitchFamily="34" charset="-122"/>
                </a:rPr>
                <a:t>下载地址</a:t>
              </a:r>
            </a:p>
          </p:txBody>
        </p:sp>
      </p:grpSp>
      <p:grpSp>
        <p:nvGrpSpPr>
          <p:cNvPr id="15" name="组合 14"/>
          <p:cNvGrpSpPr/>
          <p:nvPr/>
        </p:nvGrpSpPr>
        <p:grpSpPr>
          <a:xfrm>
            <a:off x="4150990" y="1629594"/>
            <a:ext cx="4248472" cy="3600400"/>
            <a:chOff x="4150990" y="1629594"/>
            <a:chExt cx="4248472" cy="3600400"/>
          </a:xfrm>
        </p:grpSpPr>
        <p:sp>
          <p:nvSpPr>
            <p:cNvPr id="16" name="矩形 4"/>
            <p:cNvSpPr>
              <a:spLocks noChangeArrowheads="1"/>
            </p:cNvSpPr>
            <p:nvPr/>
          </p:nvSpPr>
          <p:spPr bwMode="auto">
            <a:xfrm>
              <a:off x="4222998" y="2394822"/>
              <a:ext cx="3351696" cy="461665"/>
            </a:xfrm>
            <a:prstGeom prst="rect">
              <a:avLst/>
            </a:prstGeom>
            <a:noFill/>
            <a:ln w="9525">
              <a:noFill/>
              <a:miter lim="800000"/>
            </a:ln>
          </p:spPr>
          <p:txBody>
            <a:bodyPr wrap="square">
              <a:spAutoFit/>
            </a:bodyPr>
            <a:lstStyle/>
            <a:p>
              <a:pPr lvl="0">
                <a:lnSpc>
                  <a:spcPct val="150000"/>
                </a:lnSpc>
                <a:spcBef>
                  <a:spcPts val="200"/>
                </a:spcBef>
                <a:spcAft>
                  <a:spcPts val="60"/>
                </a:spcAft>
              </a:pPr>
              <a:r>
                <a:rPr lang="zh-CN" altLang="en-US" sz="1600" b="1" dirty="0">
                  <a:solidFill>
                    <a:srgbClr val="99D000"/>
                  </a:solidFill>
                  <a:latin typeface="微软雅黑" panose="020B0503020204020204" pitchFamily="34" charset="-122"/>
                  <a:ea typeface="微软雅黑" panose="020B0503020204020204" pitchFamily="34" charset="-122"/>
                </a:rPr>
                <a:t>完成时间</a:t>
              </a:r>
              <a:r>
                <a:rPr lang="zh-CN" altLang="en-US" sz="1600" dirty="0">
                  <a:solidFill>
                    <a:srgbClr val="A6A6A6"/>
                  </a:solidFill>
                  <a:latin typeface="微软雅黑" panose="020B0503020204020204" pitchFamily="34" charset="-122"/>
                  <a:ea typeface="微软雅黑" panose="020B0503020204020204" pitchFamily="34" charset="-122"/>
                </a:rPr>
                <a:t>：</a:t>
              </a:r>
              <a:r>
                <a:rPr lang="en-US" altLang="zh-CN" sz="1400" dirty="0">
                  <a:solidFill>
                    <a:srgbClr val="A6A6A6"/>
                  </a:solidFill>
                  <a:latin typeface="微软雅黑" panose="020B0503020204020204" pitchFamily="34" charset="-122"/>
                  <a:ea typeface="微软雅黑" panose="020B0503020204020204" pitchFamily="34" charset="-122"/>
                </a:rPr>
                <a:t>2012.07.22</a:t>
              </a:r>
            </a:p>
          </p:txBody>
        </p:sp>
        <p:cxnSp>
          <p:nvCxnSpPr>
            <p:cNvPr id="17" name="直接连接符 16"/>
            <p:cNvCxnSpPr/>
            <p:nvPr/>
          </p:nvCxnSpPr>
          <p:spPr>
            <a:xfrm flipH="1">
              <a:off x="4150990" y="2205658"/>
              <a:ext cx="2880320" cy="0"/>
            </a:xfrm>
            <a:prstGeom prst="line">
              <a:avLst/>
            </a:prstGeom>
            <a:noFill/>
            <a:ln w="9525" cap="flat" cmpd="sng">
              <a:solidFill>
                <a:srgbClr val="DC9F0B"/>
              </a:solidFill>
              <a:prstDash val="dash"/>
              <a:round/>
              <a:headEnd type="oval" w="med" len="med"/>
              <a:tailEnd type="none"/>
            </a:ln>
            <a:extLst>
              <a:ext uri="{909E8E84-426E-40DD-AFC4-6F175D3DCCD1}">
                <a14:hiddenFill xmlns:a14="http://schemas.microsoft.com/office/drawing/2010/main">
                  <a:noFill/>
                </a14:hiddenFill>
              </a:ext>
            </a:extLst>
          </p:spPr>
        </p:cxnSp>
        <p:sp>
          <p:nvSpPr>
            <p:cNvPr id="18" name="矩形 4"/>
            <p:cNvSpPr>
              <a:spLocks noChangeArrowheads="1"/>
            </p:cNvSpPr>
            <p:nvPr/>
          </p:nvSpPr>
          <p:spPr bwMode="auto">
            <a:xfrm>
              <a:off x="4222998" y="2998552"/>
              <a:ext cx="3600400" cy="1754326"/>
            </a:xfrm>
            <a:prstGeom prst="rect">
              <a:avLst/>
            </a:prstGeom>
            <a:noFill/>
            <a:ln w="9525">
              <a:noFill/>
              <a:miter lim="800000"/>
            </a:ln>
          </p:spPr>
          <p:txBody>
            <a:bodyPr wrap="square">
              <a:spAutoFit/>
            </a:bodyPr>
            <a:lstStyle/>
            <a:p>
              <a:pPr lvl="0">
                <a:lnSpc>
                  <a:spcPct val="150000"/>
                </a:lnSpc>
                <a:spcBef>
                  <a:spcPts val="200"/>
                </a:spcBef>
                <a:spcAft>
                  <a:spcPts val="60"/>
                </a:spcAft>
              </a:pPr>
              <a:r>
                <a:rPr lang="zh-CN" altLang="en-US" sz="1600" b="1" dirty="0">
                  <a:solidFill>
                    <a:srgbClr val="99D000"/>
                  </a:solidFill>
                  <a:latin typeface="微软雅黑" panose="020B0503020204020204" pitchFamily="34" charset="-122"/>
                  <a:ea typeface="微软雅黑" panose="020B0503020204020204" pitchFamily="34" charset="-122"/>
                </a:rPr>
                <a:t>内容概要</a:t>
              </a:r>
              <a:r>
                <a:rPr lang="zh-CN" altLang="en-US" sz="1600" dirty="0">
                  <a:solidFill>
                    <a:srgbClr val="A6A6A6"/>
                  </a:solidFill>
                  <a:latin typeface="微软雅黑" panose="020B0503020204020204" pitchFamily="34" charset="-122"/>
                  <a:ea typeface="微软雅黑" panose="020B0503020204020204" pitchFamily="34" charset="-122"/>
                </a:rPr>
                <a:t>：</a:t>
              </a:r>
              <a:r>
                <a:rPr lang="zh-CN" altLang="en-US" sz="1400" dirty="0">
                  <a:solidFill>
                    <a:srgbClr val="A6A6A6"/>
                  </a:solidFill>
                  <a:latin typeface="微软雅黑" panose="020B0503020204020204" pitchFamily="34" charset="-122"/>
                  <a:ea typeface="微软雅黑" panose="020B0503020204020204" pitchFamily="34" charset="-122"/>
                </a:rPr>
                <a:t>作为职场中的踏浪者，管理知识和技能是我们在就业竞争中的一个有分量的砝码，也是我们成为高级管理人才的重要保证。可是，浩瀚的典籍中，该学哪些管理呢？</a:t>
              </a:r>
            </a:p>
          </p:txBody>
        </p:sp>
        <p:pic>
          <p:nvPicPr>
            <p:cNvPr id="19" name="Picture 3" descr="F:\Job\PPT模板\！PPT图片及版面资源\06-PPT精选插图\11-杂烩包\高画质精美透明PNG图标572张\png_icon_0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7334" y="1629594"/>
              <a:ext cx="1152128" cy="1152128"/>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直接连接符 19"/>
            <p:cNvCxnSpPr/>
            <p:nvPr/>
          </p:nvCxnSpPr>
          <p:spPr>
            <a:xfrm>
              <a:off x="7967414" y="2998552"/>
              <a:ext cx="0" cy="2231442"/>
            </a:xfrm>
            <a:prstGeom prst="line">
              <a:avLst/>
            </a:prstGeom>
            <a:noFill/>
            <a:ln w="9525" cap="flat" cmpd="sng" algn="ctr">
              <a:solidFill>
                <a:srgbClr val="FC6204"/>
              </a:solidFill>
              <a:prstDash val="dash"/>
              <a:headEnd type="oval"/>
              <a:tailEnd type="none"/>
            </a:ln>
            <a:effectLst/>
          </p:spPr>
        </p:cxnSp>
      </p:grpSp>
      <p:grpSp>
        <p:nvGrpSpPr>
          <p:cNvPr id="21" name="组合 20"/>
          <p:cNvGrpSpPr/>
          <p:nvPr/>
        </p:nvGrpSpPr>
        <p:grpSpPr>
          <a:xfrm>
            <a:off x="8157426" y="2205658"/>
            <a:ext cx="3748508" cy="3023530"/>
            <a:chOff x="8157426" y="2205658"/>
            <a:chExt cx="3748508" cy="3023530"/>
          </a:xfrm>
        </p:grpSpPr>
        <p:cxnSp>
          <p:nvCxnSpPr>
            <p:cNvPr id="22" name="直接连接符 21"/>
            <p:cNvCxnSpPr/>
            <p:nvPr/>
          </p:nvCxnSpPr>
          <p:spPr>
            <a:xfrm flipH="1">
              <a:off x="8471470" y="2223512"/>
              <a:ext cx="3312368" cy="0"/>
            </a:xfrm>
            <a:prstGeom prst="line">
              <a:avLst/>
            </a:prstGeom>
            <a:noFill/>
            <a:ln w="9525" cap="flat" cmpd="sng">
              <a:solidFill>
                <a:srgbClr val="DC9F0B"/>
              </a:solidFill>
              <a:prstDash val="dash"/>
              <a:round/>
              <a:headEnd type="oval" w="med" len="med"/>
              <a:tailEnd type="oval"/>
            </a:ln>
            <a:extLst>
              <a:ext uri="{909E8E84-426E-40DD-AFC4-6F175D3DCCD1}">
                <a14:hiddenFill xmlns:a14="http://schemas.microsoft.com/office/drawing/2010/main">
                  <a:noFill/>
                </a14:hiddenFill>
              </a:ext>
            </a:extLst>
          </p:spPr>
        </p:cxnSp>
        <p:cxnSp>
          <p:nvCxnSpPr>
            <p:cNvPr id="23" name="直接连接符 22"/>
            <p:cNvCxnSpPr/>
            <p:nvPr/>
          </p:nvCxnSpPr>
          <p:spPr>
            <a:xfrm>
              <a:off x="11905934" y="2205658"/>
              <a:ext cx="0" cy="3023530"/>
            </a:xfrm>
            <a:prstGeom prst="line">
              <a:avLst/>
            </a:prstGeom>
            <a:noFill/>
            <a:ln w="9525" cap="flat" cmpd="sng" algn="ctr">
              <a:solidFill>
                <a:srgbClr val="FC6204"/>
              </a:solidFill>
              <a:prstDash val="dash"/>
              <a:headEnd type="oval"/>
              <a:tailEnd type="none"/>
            </a:ln>
            <a:effectLst/>
          </p:spPr>
        </p:cxnSp>
        <p:sp>
          <p:nvSpPr>
            <p:cNvPr id="24" name="矩形 4"/>
            <p:cNvSpPr>
              <a:spLocks noChangeArrowheads="1"/>
            </p:cNvSpPr>
            <p:nvPr/>
          </p:nvSpPr>
          <p:spPr bwMode="auto">
            <a:xfrm>
              <a:off x="8157426" y="2490783"/>
              <a:ext cx="3626412" cy="2223686"/>
            </a:xfrm>
            <a:prstGeom prst="rect">
              <a:avLst/>
            </a:prstGeom>
            <a:noFill/>
            <a:ln w="9525">
              <a:noFill/>
              <a:miter lim="800000"/>
            </a:ln>
          </p:spPr>
          <p:txBody>
            <a:bodyPr wrap="square">
              <a:spAutoFit/>
            </a:bodyPr>
            <a:lstStyle/>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新浪微盘：</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http://vdisk.weibo.com/s/99DBH</a:t>
              </a:r>
            </a:p>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华为网盘：</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http://dl.dbank.com/s0ppyku7xe</a:t>
              </a:r>
            </a:p>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爱问共享：</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http://ishare.iask.sina.com.cn/f/25510449.html</a:t>
              </a:r>
              <a:r>
                <a:rPr kumimoji="1" lang="zh-CN" altLang="en-US" sz="1200" b="1" kern="0" dirty="0">
                  <a:solidFill>
                    <a:srgbClr val="99D000"/>
                  </a:solidFill>
                  <a:latin typeface="微软雅黑" panose="020B0503020204020204" pitchFamily="34" charset="-122"/>
                  <a:ea typeface="微软雅黑" panose="020B0503020204020204" pitchFamily="34" charset="-122"/>
                </a:rPr>
                <a:t>豆丁文档：</a:t>
              </a:r>
              <a:endPar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endParaRPr>
            </a:p>
            <a:p>
              <a:pPr>
                <a:lnSpc>
                  <a:spcPct val="150000"/>
                </a:lnSpc>
                <a:spcBef>
                  <a:spcPts val="200"/>
                </a:spcBef>
                <a:spcAft>
                  <a:spcPts val="60"/>
                </a:spcAft>
              </a:pP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http://www.docin.com/p-447515530.html</a:t>
              </a:r>
            </a:p>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百度文库：</a:t>
              </a:r>
              <a:r>
                <a:rPr kumimoji="1" lang="zh-CN" altLang="en-US" sz="1200" kern="0" dirty="0">
                  <a:solidFill>
                    <a:schemeClr val="bg1">
                      <a:lumMod val="65000"/>
                    </a:schemeClr>
                  </a:solidFill>
                  <a:latin typeface="微软雅黑" panose="020B0503020204020204" pitchFamily="34" charset="-122"/>
                  <a:ea typeface="微软雅黑" panose="020B0503020204020204" pitchFamily="34" charset="-122"/>
                </a:rPr>
                <a:t>上传未通过，说文档格式不对？</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55555</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Documents and Settings\tdz\桌面\未标题-1 拷贝.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19" y="2223513"/>
            <a:ext cx="3815561" cy="2861671"/>
          </a:xfrm>
          <a:prstGeom prst="rect">
            <a:avLst/>
          </a:prstGeom>
          <a:noFill/>
          <a:ln w="28575">
            <a:solidFill>
              <a:schemeClr val="accent6">
                <a:lumMod val="60000"/>
                <a:lumOff val="40000"/>
              </a:schemeClr>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矩形 2"/>
          <p:cNvSpPr/>
          <p:nvPr/>
        </p:nvSpPr>
        <p:spPr>
          <a:xfrm>
            <a:off x="118541" y="68461"/>
            <a:ext cx="360000" cy="360000"/>
          </a:xfrm>
          <a:prstGeom prst="rect">
            <a:avLst/>
          </a:prstGeom>
          <a:noFill/>
        </p:spPr>
        <p:style>
          <a:lnRef idx="1">
            <a:schemeClr val="accent6"/>
          </a:lnRef>
          <a:fillRef idx="2">
            <a:schemeClr val="accent6"/>
          </a:fillRef>
          <a:effectRef idx="1">
            <a:schemeClr val="accent6"/>
          </a:effectRef>
          <a:fontRef idx="minor">
            <a:schemeClr val="dk1"/>
          </a:fontRef>
        </p:style>
        <p:txBody>
          <a:bodyPr anchor="ctr"/>
          <a:lstStyle/>
          <a:p>
            <a:pPr algn="ctr" defTabSz="914400">
              <a:defRPr/>
            </a:pPr>
            <a:endParaRPr lang="zh-CN" altLang="en-US" sz="1800" kern="0">
              <a:solidFill>
                <a:sysClr val="window" lastClr="FFFFFF"/>
              </a:solidFill>
              <a:ea typeface="微软雅黑" panose="020B0503020204020204" pitchFamily="34" charset="-122"/>
            </a:endParaRPr>
          </a:p>
        </p:txBody>
      </p:sp>
      <p:sp>
        <p:nvSpPr>
          <p:cNvPr id="4" name="矩形 3"/>
          <p:cNvSpPr/>
          <p:nvPr/>
        </p:nvSpPr>
        <p:spPr>
          <a:xfrm>
            <a:off x="395288" y="394690"/>
            <a:ext cx="165600" cy="165600"/>
          </a:xfrm>
          <a:prstGeom prst="rect">
            <a:avLst/>
          </a:prstGeom>
          <a:noFill/>
        </p:spPr>
        <p:style>
          <a:lnRef idx="1">
            <a:schemeClr val="accent6"/>
          </a:lnRef>
          <a:fillRef idx="2">
            <a:schemeClr val="accent6"/>
          </a:fillRef>
          <a:effectRef idx="1">
            <a:schemeClr val="accent6"/>
          </a:effectRef>
          <a:fontRef idx="minor">
            <a:schemeClr val="dk1"/>
          </a:fontRef>
        </p:style>
        <p:txBody>
          <a:bodyPr anchor="ctr"/>
          <a:lstStyle/>
          <a:p>
            <a:pPr algn="ctr" defTabSz="914400">
              <a:defRPr/>
            </a:pPr>
            <a:endParaRPr lang="zh-CN" altLang="en-US" sz="1800" kern="0">
              <a:solidFill>
                <a:sysClr val="window" lastClr="FFFFFF"/>
              </a:solidFill>
              <a:ea typeface="微软雅黑" panose="020B0503020204020204" pitchFamily="34" charset="-122"/>
            </a:endParaRPr>
          </a:p>
        </p:txBody>
      </p:sp>
      <p:sp>
        <p:nvSpPr>
          <p:cNvPr id="5" name="TextBox 4"/>
          <p:cNvSpPr txBox="1"/>
          <p:nvPr/>
        </p:nvSpPr>
        <p:spPr>
          <a:xfrm>
            <a:off x="730571" y="333450"/>
            <a:ext cx="2340299" cy="307777"/>
          </a:xfrm>
          <a:prstGeom prst="rect">
            <a:avLst/>
          </a:prstGeom>
          <a:noFill/>
        </p:spPr>
        <p:txBody>
          <a:bodyPr wrap="square" lIns="0" rtlCol="0">
            <a:spAutoFit/>
          </a:bodyPr>
          <a:lstStyle/>
          <a:p>
            <a:r>
              <a:rPr lang="zh-CN" altLang="en-US" sz="1400" dirty="0">
                <a:solidFill>
                  <a:srgbClr val="92D050"/>
                </a:solidFill>
                <a:latin typeface="微软雅黑" panose="020B0503020204020204" pitchFamily="34" charset="-122"/>
                <a:ea typeface="微软雅黑" panose="020B0503020204020204" pitchFamily="34" charset="-122"/>
              </a:rPr>
              <a:t>其他作品推荐</a:t>
            </a:r>
          </a:p>
        </p:txBody>
      </p:sp>
      <p:grpSp>
        <p:nvGrpSpPr>
          <p:cNvPr id="6" name="组合 5"/>
          <p:cNvGrpSpPr/>
          <p:nvPr/>
        </p:nvGrpSpPr>
        <p:grpSpPr>
          <a:xfrm>
            <a:off x="226990" y="5229995"/>
            <a:ext cx="3924000" cy="643639"/>
            <a:chOff x="226990" y="5229995"/>
            <a:chExt cx="3924000" cy="643639"/>
          </a:xfrm>
        </p:grpSpPr>
        <p:sp>
          <p:nvSpPr>
            <p:cNvPr id="7" name="五边形 6"/>
            <p:cNvSpPr/>
            <p:nvPr/>
          </p:nvSpPr>
          <p:spPr>
            <a:xfrm>
              <a:off x="226990" y="5229995"/>
              <a:ext cx="3924000" cy="126000"/>
            </a:xfrm>
            <a:prstGeom prst="homePlate">
              <a:avLst/>
            </a:prstGeom>
            <a:gradFill>
              <a:gsLst>
                <a:gs pos="0">
                  <a:schemeClr val="accent3">
                    <a:lumMod val="75000"/>
                  </a:schemeClr>
                </a:gs>
                <a:gs pos="47000">
                  <a:srgbClr val="627A32"/>
                </a:gs>
                <a:gs pos="58000">
                  <a:schemeClr val="accent3">
                    <a:lumMod val="50000"/>
                  </a:schemeClr>
                </a:gs>
              </a:gsLst>
              <a:lin ang="5400000" scaled="0"/>
            </a:gradFill>
            <a:ln>
              <a:noFill/>
            </a:ln>
          </p:spPr>
          <p:style>
            <a:lnRef idx="1">
              <a:schemeClr val="accent3"/>
            </a:lnRef>
            <a:fillRef idx="3">
              <a:schemeClr val="accent3"/>
            </a:fillRef>
            <a:effectRef idx="2">
              <a:schemeClr val="accent3"/>
            </a:effectRef>
            <a:fontRef idx="minor">
              <a:schemeClr val="lt1"/>
            </a:fontRef>
          </p:style>
          <p:txBody>
            <a:bodyPr anchor="ctr"/>
            <a:lstStyle/>
            <a:p>
              <a:pPr algn="ctr" defTabSz="1234440" fontAlgn="auto">
                <a:spcBef>
                  <a:spcPts val="0"/>
                </a:spcBef>
                <a:spcAft>
                  <a:spcPts val="0"/>
                </a:spcAft>
                <a:defRPr/>
              </a:pPr>
              <a:endParaRPr lang="zh-CN" altLang="en-US"/>
            </a:p>
          </p:txBody>
        </p:sp>
        <p:sp>
          <p:nvSpPr>
            <p:cNvPr id="8" name="矩形 7"/>
            <p:cNvSpPr>
              <a:spLocks noChangeArrowheads="1"/>
            </p:cNvSpPr>
            <p:nvPr/>
          </p:nvSpPr>
          <p:spPr bwMode="auto">
            <a:xfrm>
              <a:off x="262558" y="5374010"/>
              <a:ext cx="3780000" cy="499624"/>
            </a:xfrm>
            <a:prstGeom prst="rect">
              <a:avLst/>
            </a:prstGeom>
            <a:noFill/>
            <a:ln w="9525">
              <a:noFill/>
              <a:miter lim="800000"/>
            </a:ln>
          </p:spPr>
          <p:txBody>
            <a:bodyPr wrap="square">
              <a:spAutoFit/>
            </a:bodyPr>
            <a:lstStyle/>
            <a:p>
              <a:pPr algn="ctr">
                <a:lnSpc>
                  <a:spcPct val="150000"/>
                </a:lnSpc>
                <a:spcBef>
                  <a:spcPts val="200"/>
                </a:spcBef>
                <a:spcAft>
                  <a:spcPts val="60"/>
                </a:spcAft>
              </a:pPr>
              <a:r>
                <a:rPr lang="zh-CN" altLang="en-US" sz="2000" kern="0" dirty="0">
                  <a:solidFill>
                    <a:srgbClr val="99D000"/>
                  </a:solidFill>
                  <a:latin typeface="微软雅黑" panose="020B0503020204020204" pitchFamily="34" charset="-122"/>
                  <a:ea typeface="微软雅黑" panose="020B0503020204020204" pitchFamily="34" charset="-122"/>
                </a:rPr>
                <a:t>作品封面</a:t>
              </a:r>
              <a:endParaRPr lang="zh-CN" altLang="en-US" sz="2000" dirty="0">
                <a:solidFill>
                  <a:srgbClr val="99D000"/>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115422" y="5229995"/>
            <a:ext cx="3924000" cy="648071"/>
            <a:chOff x="4115422" y="5229995"/>
            <a:chExt cx="3924000" cy="648071"/>
          </a:xfrm>
        </p:grpSpPr>
        <p:sp>
          <p:nvSpPr>
            <p:cNvPr id="10" name="燕尾形 9"/>
            <p:cNvSpPr/>
            <p:nvPr/>
          </p:nvSpPr>
          <p:spPr>
            <a:xfrm>
              <a:off x="4115422" y="5229995"/>
              <a:ext cx="3924000" cy="126000"/>
            </a:xfrm>
            <a:prstGeom prst="chevron">
              <a:avLst/>
            </a:prstGeom>
            <a:gradFill>
              <a:gsLst>
                <a:gs pos="0">
                  <a:schemeClr val="accent1">
                    <a:lumMod val="75000"/>
                  </a:schemeClr>
                </a:gs>
                <a:gs pos="48000">
                  <a:srgbClr val="4172AD"/>
                </a:gs>
                <a:gs pos="51000">
                  <a:schemeClr val="accent1">
                    <a:lumMod val="75000"/>
                  </a:schemeClr>
                </a:gs>
              </a:gsLst>
              <a:lin ang="5400000" scaled="0"/>
            </a:gradFill>
            <a:ln>
              <a:noFill/>
            </a:ln>
          </p:spPr>
          <p:style>
            <a:lnRef idx="1">
              <a:schemeClr val="accent5"/>
            </a:lnRef>
            <a:fillRef idx="3">
              <a:schemeClr val="accent5"/>
            </a:fillRef>
            <a:effectRef idx="2">
              <a:schemeClr val="accent5"/>
            </a:effectRef>
            <a:fontRef idx="minor">
              <a:schemeClr val="lt1"/>
            </a:fontRef>
          </p:style>
          <p:txBody>
            <a:bodyPr anchor="ctr"/>
            <a:lstStyle/>
            <a:p>
              <a:pPr algn="ctr" defTabSz="1234440" fontAlgn="auto">
                <a:spcBef>
                  <a:spcPts val="0"/>
                </a:spcBef>
                <a:spcAft>
                  <a:spcPts val="0"/>
                </a:spcAft>
                <a:defRPr/>
              </a:pPr>
              <a:endParaRPr lang="zh-CN" altLang="en-US">
                <a:solidFill>
                  <a:schemeClr val="tx1"/>
                </a:solidFill>
              </a:endParaRPr>
            </a:p>
          </p:txBody>
        </p:sp>
        <p:sp>
          <p:nvSpPr>
            <p:cNvPr id="11" name="矩形 10"/>
            <p:cNvSpPr>
              <a:spLocks noChangeArrowheads="1"/>
            </p:cNvSpPr>
            <p:nvPr/>
          </p:nvSpPr>
          <p:spPr bwMode="auto">
            <a:xfrm>
              <a:off x="4150990" y="5378442"/>
              <a:ext cx="3780000" cy="499624"/>
            </a:xfrm>
            <a:prstGeom prst="rect">
              <a:avLst/>
            </a:prstGeom>
            <a:noFill/>
            <a:ln w="9525">
              <a:noFill/>
              <a:miter lim="800000"/>
            </a:ln>
          </p:spPr>
          <p:txBody>
            <a:bodyPr wrap="square">
              <a:spAutoFit/>
            </a:bodyPr>
            <a:lstStyle/>
            <a:p>
              <a:pPr algn="ctr">
                <a:lnSpc>
                  <a:spcPct val="150000"/>
                </a:lnSpc>
                <a:spcBef>
                  <a:spcPts val="200"/>
                </a:spcBef>
                <a:spcAft>
                  <a:spcPts val="60"/>
                </a:spcAft>
              </a:pPr>
              <a:r>
                <a:rPr lang="zh-CN" altLang="en-US" sz="2000" kern="0" dirty="0">
                  <a:solidFill>
                    <a:srgbClr val="00C4F0"/>
                  </a:solidFill>
                  <a:latin typeface="微软雅黑" panose="020B0503020204020204" pitchFamily="34" charset="-122"/>
                  <a:ea typeface="微软雅黑" panose="020B0503020204020204" pitchFamily="34" charset="-122"/>
                </a:rPr>
                <a:t>作品介绍</a:t>
              </a:r>
              <a:endParaRPr lang="zh-CN" altLang="en-US" sz="2000" dirty="0">
                <a:solidFill>
                  <a:schemeClr val="accent6">
                    <a:lumMod val="7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8012126" y="5229994"/>
            <a:ext cx="3924000" cy="648072"/>
            <a:chOff x="8012126" y="5229994"/>
            <a:chExt cx="3924000" cy="648072"/>
          </a:xfrm>
        </p:grpSpPr>
        <p:sp>
          <p:nvSpPr>
            <p:cNvPr id="13" name="燕尾形 12"/>
            <p:cNvSpPr/>
            <p:nvPr/>
          </p:nvSpPr>
          <p:spPr>
            <a:xfrm>
              <a:off x="8012126" y="5229994"/>
              <a:ext cx="3924000" cy="126000"/>
            </a:xfrm>
            <a:prstGeom prst="chevron">
              <a:avLst/>
            </a:prstGeom>
            <a:gradFill>
              <a:gsLst>
                <a:gs pos="0">
                  <a:schemeClr val="accent6"/>
                </a:gs>
                <a:gs pos="48000">
                  <a:schemeClr val="accent6"/>
                </a:gs>
                <a:gs pos="52000">
                  <a:schemeClr val="accent6">
                    <a:lumMod val="75000"/>
                  </a:schemeClr>
                </a:gs>
              </a:gsLst>
              <a:lin ang="5400000" scaled="0"/>
            </a:gra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34440" fontAlgn="auto">
                <a:spcBef>
                  <a:spcPts val="0"/>
                </a:spcBef>
                <a:spcAft>
                  <a:spcPts val="0"/>
                </a:spcAft>
                <a:defRPr/>
              </a:pPr>
              <a:endParaRPr lang="zh-CN" altLang="en-US">
                <a:solidFill>
                  <a:schemeClr val="tx1"/>
                </a:solidFill>
              </a:endParaRPr>
            </a:p>
          </p:txBody>
        </p:sp>
        <p:sp>
          <p:nvSpPr>
            <p:cNvPr id="14" name="矩形 13"/>
            <p:cNvSpPr>
              <a:spLocks noChangeArrowheads="1"/>
            </p:cNvSpPr>
            <p:nvPr/>
          </p:nvSpPr>
          <p:spPr bwMode="auto">
            <a:xfrm>
              <a:off x="8075846" y="5378442"/>
              <a:ext cx="3780000" cy="499624"/>
            </a:xfrm>
            <a:prstGeom prst="rect">
              <a:avLst/>
            </a:prstGeom>
            <a:noFill/>
            <a:ln w="9525">
              <a:noFill/>
              <a:miter lim="800000"/>
            </a:ln>
          </p:spPr>
          <p:txBody>
            <a:bodyPr wrap="square">
              <a:spAutoFit/>
            </a:bodyPr>
            <a:lstStyle/>
            <a:p>
              <a:pPr algn="ctr">
                <a:lnSpc>
                  <a:spcPct val="150000"/>
                </a:lnSpc>
                <a:spcBef>
                  <a:spcPts val="200"/>
                </a:spcBef>
                <a:spcAft>
                  <a:spcPts val="60"/>
                </a:spcAft>
              </a:pPr>
              <a:r>
                <a:rPr lang="zh-CN" altLang="en-US" sz="2000" dirty="0">
                  <a:solidFill>
                    <a:schemeClr val="accent6">
                      <a:lumMod val="75000"/>
                    </a:schemeClr>
                  </a:solidFill>
                  <a:latin typeface="微软雅黑" panose="020B0503020204020204" pitchFamily="34" charset="-122"/>
                  <a:ea typeface="微软雅黑" panose="020B0503020204020204" pitchFamily="34" charset="-122"/>
                </a:rPr>
                <a:t>下载地址</a:t>
              </a:r>
            </a:p>
          </p:txBody>
        </p:sp>
      </p:grpSp>
      <p:grpSp>
        <p:nvGrpSpPr>
          <p:cNvPr id="15" name="组合 14"/>
          <p:cNvGrpSpPr/>
          <p:nvPr/>
        </p:nvGrpSpPr>
        <p:grpSpPr>
          <a:xfrm>
            <a:off x="4150990" y="1629594"/>
            <a:ext cx="4248472" cy="3600400"/>
            <a:chOff x="4150990" y="1629594"/>
            <a:chExt cx="4248472" cy="3600400"/>
          </a:xfrm>
        </p:grpSpPr>
        <p:sp>
          <p:nvSpPr>
            <p:cNvPr id="16" name="矩形 4"/>
            <p:cNvSpPr>
              <a:spLocks noChangeArrowheads="1"/>
            </p:cNvSpPr>
            <p:nvPr/>
          </p:nvSpPr>
          <p:spPr bwMode="auto">
            <a:xfrm>
              <a:off x="4222998" y="2394822"/>
              <a:ext cx="3351696" cy="418191"/>
            </a:xfrm>
            <a:prstGeom prst="rect">
              <a:avLst/>
            </a:prstGeom>
            <a:noFill/>
            <a:ln w="9525">
              <a:noFill/>
              <a:miter lim="800000"/>
            </a:ln>
          </p:spPr>
          <p:txBody>
            <a:bodyPr wrap="square">
              <a:spAutoFit/>
            </a:bodyPr>
            <a:lstStyle/>
            <a:p>
              <a:pPr lvl="0">
                <a:lnSpc>
                  <a:spcPct val="150000"/>
                </a:lnSpc>
                <a:spcBef>
                  <a:spcPts val="200"/>
                </a:spcBef>
                <a:spcAft>
                  <a:spcPts val="60"/>
                </a:spcAft>
              </a:pPr>
              <a:r>
                <a:rPr lang="zh-CN" altLang="en-US" sz="1600" b="1" dirty="0">
                  <a:solidFill>
                    <a:srgbClr val="99D000"/>
                  </a:solidFill>
                  <a:latin typeface="微软雅黑" panose="020B0503020204020204" pitchFamily="34" charset="-122"/>
                  <a:ea typeface="微软雅黑" panose="020B0503020204020204" pitchFamily="34" charset="-122"/>
                </a:rPr>
                <a:t>完成时间</a:t>
              </a:r>
              <a:r>
                <a:rPr lang="zh-CN" altLang="en-US" sz="1600" dirty="0">
                  <a:solidFill>
                    <a:srgbClr val="A6A6A6"/>
                  </a:solidFill>
                  <a:latin typeface="微软雅黑" panose="020B0503020204020204" pitchFamily="34" charset="-122"/>
                  <a:ea typeface="微软雅黑" panose="020B0503020204020204" pitchFamily="34" charset="-122"/>
                </a:rPr>
                <a:t>：</a:t>
              </a:r>
              <a:r>
                <a:rPr lang="en-US" altLang="zh-CN" sz="1400" dirty="0">
                  <a:solidFill>
                    <a:srgbClr val="A6A6A6"/>
                  </a:solidFill>
                  <a:latin typeface="微软雅黑" panose="020B0503020204020204" pitchFamily="34" charset="-122"/>
                  <a:ea typeface="微软雅黑" panose="020B0503020204020204" pitchFamily="34" charset="-122"/>
                </a:rPr>
                <a:t>2012.07.18</a:t>
              </a:r>
            </a:p>
          </p:txBody>
        </p:sp>
        <p:cxnSp>
          <p:nvCxnSpPr>
            <p:cNvPr id="17" name="直接连接符 16"/>
            <p:cNvCxnSpPr/>
            <p:nvPr/>
          </p:nvCxnSpPr>
          <p:spPr>
            <a:xfrm flipH="1">
              <a:off x="4150990" y="2205658"/>
              <a:ext cx="2880320" cy="0"/>
            </a:xfrm>
            <a:prstGeom prst="line">
              <a:avLst/>
            </a:prstGeom>
            <a:noFill/>
            <a:ln w="9525" cap="flat" cmpd="sng">
              <a:solidFill>
                <a:srgbClr val="DC9F0B"/>
              </a:solidFill>
              <a:prstDash val="dash"/>
              <a:round/>
              <a:headEnd type="oval" w="med" len="med"/>
              <a:tailEnd type="none"/>
            </a:ln>
            <a:extLst>
              <a:ext uri="{909E8E84-426E-40DD-AFC4-6F175D3DCCD1}">
                <a14:hiddenFill xmlns:a14="http://schemas.microsoft.com/office/drawing/2010/main">
                  <a:noFill/>
                </a14:hiddenFill>
              </a:ext>
            </a:extLst>
          </p:spPr>
        </p:cxnSp>
        <p:sp>
          <p:nvSpPr>
            <p:cNvPr id="18" name="矩形 4"/>
            <p:cNvSpPr>
              <a:spLocks noChangeArrowheads="1"/>
            </p:cNvSpPr>
            <p:nvPr/>
          </p:nvSpPr>
          <p:spPr bwMode="auto">
            <a:xfrm>
              <a:off x="4222998" y="2998552"/>
              <a:ext cx="3600400" cy="1754326"/>
            </a:xfrm>
            <a:prstGeom prst="rect">
              <a:avLst/>
            </a:prstGeom>
            <a:noFill/>
            <a:ln w="9525">
              <a:noFill/>
              <a:miter lim="800000"/>
            </a:ln>
          </p:spPr>
          <p:txBody>
            <a:bodyPr wrap="square">
              <a:spAutoFit/>
            </a:bodyPr>
            <a:lstStyle/>
            <a:p>
              <a:pPr lvl="0">
                <a:lnSpc>
                  <a:spcPct val="150000"/>
                </a:lnSpc>
                <a:spcBef>
                  <a:spcPts val="200"/>
                </a:spcBef>
                <a:spcAft>
                  <a:spcPts val="60"/>
                </a:spcAft>
              </a:pPr>
              <a:r>
                <a:rPr lang="zh-CN" altLang="en-US" sz="1600" b="1" dirty="0">
                  <a:solidFill>
                    <a:srgbClr val="99D000"/>
                  </a:solidFill>
                  <a:latin typeface="微软雅黑" panose="020B0503020204020204" pitchFamily="34" charset="-122"/>
                  <a:ea typeface="微软雅黑" panose="020B0503020204020204" pitchFamily="34" charset="-122"/>
                </a:rPr>
                <a:t>内容概要</a:t>
              </a:r>
              <a:r>
                <a:rPr lang="zh-CN" altLang="en-US" sz="1600" dirty="0">
                  <a:solidFill>
                    <a:srgbClr val="A6A6A6"/>
                  </a:solidFill>
                  <a:latin typeface="微软雅黑" panose="020B0503020204020204" pitchFamily="34" charset="-122"/>
                  <a:ea typeface="微软雅黑" panose="020B0503020204020204" pitchFamily="34" charset="-122"/>
                </a:rPr>
                <a:t>：</a:t>
              </a:r>
              <a:r>
                <a:rPr lang="zh-CN" altLang="en-US" sz="1400" dirty="0">
                  <a:solidFill>
                    <a:srgbClr val="A6A6A6"/>
                  </a:solidFill>
                  <a:latin typeface="微软雅黑" panose="020B0503020204020204" pitchFamily="34" charset="-122"/>
                  <a:ea typeface="微软雅黑" panose="020B0503020204020204" pitchFamily="34" charset="-122"/>
                </a:rPr>
                <a:t> “人脉经营”是一个热门话题，也是一个被谈“俗”了的话题，如何能谈出新颖之意，谈出大家认可的观点，实实在在指导朋友们的人脉经营活动？布衣公子做出了一番尝试，欢迎您批评指正。</a:t>
              </a:r>
            </a:p>
          </p:txBody>
        </p:sp>
        <p:pic>
          <p:nvPicPr>
            <p:cNvPr id="19" name="Picture 3" descr="F:\Job\PPT模板\！PPT图片及版面资源\06-PPT精选插图\11-杂烩包\高画质精美透明PNG图标572张\png_icon_0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7334" y="1629594"/>
              <a:ext cx="1152128" cy="1152128"/>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直接连接符 19"/>
            <p:cNvCxnSpPr/>
            <p:nvPr/>
          </p:nvCxnSpPr>
          <p:spPr>
            <a:xfrm>
              <a:off x="7967414" y="2998552"/>
              <a:ext cx="0" cy="2231442"/>
            </a:xfrm>
            <a:prstGeom prst="line">
              <a:avLst/>
            </a:prstGeom>
            <a:noFill/>
            <a:ln w="9525" cap="flat" cmpd="sng" algn="ctr">
              <a:solidFill>
                <a:srgbClr val="FC6204"/>
              </a:solidFill>
              <a:prstDash val="dash"/>
              <a:headEnd type="oval"/>
              <a:tailEnd type="none"/>
            </a:ln>
            <a:effectLst/>
          </p:spPr>
        </p:cxnSp>
      </p:grpSp>
      <p:grpSp>
        <p:nvGrpSpPr>
          <p:cNvPr id="21" name="组合 20"/>
          <p:cNvGrpSpPr/>
          <p:nvPr/>
        </p:nvGrpSpPr>
        <p:grpSpPr>
          <a:xfrm>
            <a:off x="8157426" y="2205658"/>
            <a:ext cx="3748508" cy="3023530"/>
            <a:chOff x="8157426" y="2205658"/>
            <a:chExt cx="3748508" cy="3023530"/>
          </a:xfrm>
        </p:grpSpPr>
        <p:cxnSp>
          <p:nvCxnSpPr>
            <p:cNvPr id="22" name="直接连接符 21"/>
            <p:cNvCxnSpPr/>
            <p:nvPr/>
          </p:nvCxnSpPr>
          <p:spPr>
            <a:xfrm flipH="1">
              <a:off x="8471470" y="2223512"/>
              <a:ext cx="3312368" cy="0"/>
            </a:xfrm>
            <a:prstGeom prst="line">
              <a:avLst/>
            </a:prstGeom>
            <a:noFill/>
            <a:ln w="9525" cap="flat" cmpd="sng">
              <a:solidFill>
                <a:srgbClr val="DC9F0B"/>
              </a:solidFill>
              <a:prstDash val="dash"/>
              <a:round/>
              <a:headEnd type="oval" w="med" len="med"/>
              <a:tailEnd type="oval"/>
            </a:ln>
            <a:extLst>
              <a:ext uri="{909E8E84-426E-40DD-AFC4-6F175D3DCCD1}">
                <a14:hiddenFill xmlns:a14="http://schemas.microsoft.com/office/drawing/2010/main">
                  <a:noFill/>
                </a14:hiddenFill>
              </a:ext>
            </a:extLst>
          </p:spPr>
        </p:cxnSp>
        <p:cxnSp>
          <p:nvCxnSpPr>
            <p:cNvPr id="23" name="直接连接符 22"/>
            <p:cNvCxnSpPr/>
            <p:nvPr/>
          </p:nvCxnSpPr>
          <p:spPr>
            <a:xfrm>
              <a:off x="11905934" y="2205658"/>
              <a:ext cx="0" cy="3023530"/>
            </a:xfrm>
            <a:prstGeom prst="line">
              <a:avLst/>
            </a:prstGeom>
            <a:noFill/>
            <a:ln w="9525" cap="flat" cmpd="sng" algn="ctr">
              <a:solidFill>
                <a:srgbClr val="FC6204"/>
              </a:solidFill>
              <a:prstDash val="dash"/>
              <a:headEnd type="oval"/>
              <a:tailEnd type="none"/>
            </a:ln>
            <a:effectLst/>
          </p:spPr>
        </p:cxnSp>
        <p:sp>
          <p:nvSpPr>
            <p:cNvPr id="24" name="矩形 4"/>
            <p:cNvSpPr>
              <a:spLocks noChangeArrowheads="1"/>
            </p:cNvSpPr>
            <p:nvPr/>
          </p:nvSpPr>
          <p:spPr bwMode="auto">
            <a:xfrm>
              <a:off x="8157426" y="2490783"/>
              <a:ext cx="3626412" cy="2223686"/>
            </a:xfrm>
            <a:prstGeom prst="rect">
              <a:avLst/>
            </a:prstGeom>
            <a:noFill/>
            <a:ln w="9525">
              <a:noFill/>
              <a:miter lim="800000"/>
            </a:ln>
          </p:spPr>
          <p:txBody>
            <a:bodyPr wrap="square">
              <a:spAutoFit/>
            </a:bodyPr>
            <a:lstStyle/>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新浪微盘：</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http://vdisk.weibo.com/s/8UBrP</a:t>
              </a:r>
            </a:p>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华为网盘：</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http://dl.dbank.com/s0iqy2hkzw</a:t>
              </a:r>
            </a:p>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爱问共享：</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http://ishare.iask.sina.com.cn/f/25447432.html</a:t>
              </a:r>
              <a:r>
                <a:rPr kumimoji="1" lang="zh-CN" altLang="en-US" sz="1200" b="1" kern="0" dirty="0">
                  <a:solidFill>
                    <a:srgbClr val="99D000"/>
                  </a:solidFill>
                  <a:latin typeface="微软雅黑" panose="020B0503020204020204" pitchFamily="34" charset="-122"/>
                  <a:ea typeface="微软雅黑" panose="020B0503020204020204" pitchFamily="34" charset="-122"/>
                </a:rPr>
                <a:t>豆丁文档：</a:t>
              </a:r>
              <a:endPar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endParaRPr>
            </a:p>
            <a:p>
              <a:pPr>
                <a:lnSpc>
                  <a:spcPct val="150000"/>
                </a:lnSpc>
                <a:spcBef>
                  <a:spcPts val="200"/>
                </a:spcBef>
                <a:spcAft>
                  <a:spcPts val="60"/>
                </a:spcAft>
              </a:pP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http://www.docin.com/p-443798605.html</a:t>
              </a:r>
            </a:p>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百度文库：</a:t>
              </a:r>
              <a:r>
                <a:rPr kumimoji="1" lang="zh-CN" altLang="en-US" sz="1200" kern="0" dirty="0">
                  <a:solidFill>
                    <a:schemeClr val="bg1">
                      <a:lumMod val="65000"/>
                    </a:schemeClr>
                  </a:solidFill>
                  <a:latin typeface="微软雅黑" panose="020B0503020204020204" pitchFamily="34" charset="-122"/>
                  <a:ea typeface="微软雅黑" panose="020B0503020204020204" pitchFamily="34" charset="-122"/>
                </a:rPr>
                <a:t>上传未通过，说文档格式不对？</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55555</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descr="C:\Documents and Settings\tdz\桌面\未标题-1 拷贝.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20" y="2223513"/>
            <a:ext cx="3815562" cy="2861672"/>
          </a:xfrm>
          <a:prstGeom prst="rect">
            <a:avLst/>
          </a:prstGeom>
          <a:noFill/>
          <a:ln w="28575">
            <a:solidFill>
              <a:schemeClr val="accent6">
                <a:lumMod val="60000"/>
                <a:lumOff val="40000"/>
              </a:schemeClr>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3" name="矩形 62"/>
          <p:cNvSpPr/>
          <p:nvPr/>
        </p:nvSpPr>
        <p:spPr>
          <a:xfrm>
            <a:off x="118541" y="68461"/>
            <a:ext cx="360000" cy="360000"/>
          </a:xfrm>
          <a:prstGeom prst="rect">
            <a:avLst/>
          </a:prstGeom>
          <a:noFill/>
        </p:spPr>
        <p:style>
          <a:lnRef idx="1">
            <a:schemeClr val="accent6"/>
          </a:lnRef>
          <a:fillRef idx="2">
            <a:schemeClr val="accent6"/>
          </a:fillRef>
          <a:effectRef idx="1">
            <a:schemeClr val="accent6"/>
          </a:effectRef>
          <a:fontRef idx="minor">
            <a:schemeClr val="dk1"/>
          </a:fontRef>
        </p:style>
        <p:txBody>
          <a:bodyPr anchor="ctr"/>
          <a:lstStyle/>
          <a:p>
            <a:pPr algn="ctr" defTabSz="914400">
              <a:defRPr/>
            </a:pPr>
            <a:endParaRPr lang="zh-CN" altLang="en-US" sz="1800" kern="0">
              <a:solidFill>
                <a:sysClr val="window" lastClr="FFFFFF"/>
              </a:solidFill>
              <a:ea typeface="微软雅黑" panose="020B0503020204020204" pitchFamily="34" charset="-122"/>
            </a:endParaRPr>
          </a:p>
        </p:txBody>
      </p:sp>
      <p:sp>
        <p:nvSpPr>
          <p:cNvPr id="64" name="矩形 63"/>
          <p:cNvSpPr/>
          <p:nvPr/>
        </p:nvSpPr>
        <p:spPr>
          <a:xfrm>
            <a:off x="395288" y="394690"/>
            <a:ext cx="165600" cy="165600"/>
          </a:xfrm>
          <a:prstGeom prst="rect">
            <a:avLst/>
          </a:prstGeom>
          <a:noFill/>
        </p:spPr>
        <p:style>
          <a:lnRef idx="1">
            <a:schemeClr val="accent6"/>
          </a:lnRef>
          <a:fillRef idx="2">
            <a:schemeClr val="accent6"/>
          </a:fillRef>
          <a:effectRef idx="1">
            <a:schemeClr val="accent6"/>
          </a:effectRef>
          <a:fontRef idx="minor">
            <a:schemeClr val="dk1"/>
          </a:fontRef>
        </p:style>
        <p:txBody>
          <a:bodyPr anchor="ctr"/>
          <a:lstStyle/>
          <a:p>
            <a:pPr algn="ctr" defTabSz="914400">
              <a:defRPr/>
            </a:pPr>
            <a:endParaRPr lang="zh-CN" altLang="en-US" sz="1800" kern="0">
              <a:solidFill>
                <a:sysClr val="window" lastClr="FFFFFF"/>
              </a:solidFill>
              <a:ea typeface="微软雅黑" panose="020B0503020204020204" pitchFamily="34" charset="-122"/>
            </a:endParaRPr>
          </a:p>
        </p:txBody>
      </p:sp>
      <p:sp>
        <p:nvSpPr>
          <p:cNvPr id="65" name="TextBox 64"/>
          <p:cNvSpPr txBox="1"/>
          <p:nvPr/>
        </p:nvSpPr>
        <p:spPr>
          <a:xfrm>
            <a:off x="730571" y="333450"/>
            <a:ext cx="2340299" cy="307777"/>
          </a:xfrm>
          <a:prstGeom prst="rect">
            <a:avLst/>
          </a:prstGeom>
          <a:noFill/>
        </p:spPr>
        <p:txBody>
          <a:bodyPr wrap="square" lIns="0" rtlCol="0">
            <a:spAutoFit/>
          </a:bodyPr>
          <a:lstStyle/>
          <a:p>
            <a:r>
              <a:rPr lang="zh-CN" altLang="en-US" sz="1400" dirty="0">
                <a:solidFill>
                  <a:srgbClr val="92D050"/>
                </a:solidFill>
                <a:latin typeface="微软雅黑" panose="020B0503020204020204" pitchFamily="34" charset="-122"/>
                <a:ea typeface="微软雅黑" panose="020B0503020204020204" pitchFamily="34" charset="-122"/>
              </a:rPr>
              <a:t>其他作品推荐</a:t>
            </a:r>
          </a:p>
        </p:txBody>
      </p:sp>
      <p:grpSp>
        <p:nvGrpSpPr>
          <p:cNvPr id="66" name="组合 65"/>
          <p:cNvGrpSpPr/>
          <p:nvPr/>
        </p:nvGrpSpPr>
        <p:grpSpPr>
          <a:xfrm>
            <a:off x="226990" y="5229995"/>
            <a:ext cx="3924000" cy="643639"/>
            <a:chOff x="226990" y="5229995"/>
            <a:chExt cx="3924000" cy="643639"/>
          </a:xfrm>
        </p:grpSpPr>
        <p:sp>
          <p:nvSpPr>
            <p:cNvPr id="67" name="五边形 66"/>
            <p:cNvSpPr/>
            <p:nvPr/>
          </p:nvSpPr>
          <p:spPr>
            <a:xfrm>
              <a:off x="226990" y="5229995"/>
              <a:ext cx="3924000" cy="126000"/>
            </a:xfrm>
            <a:prstGeom prst="homePlate">
              <a:avLst/>
            </a:prstGeom>
            <a:gradFill>
              <a:gsLst>
                <a:gs pos="0">
                  <a:schemeClr val="accent3">
                    <a:lumMod val="75000"/>
                  </a:schemeClr>
                </a:gs>
                <a:gs pos="47000">
                  <a:srgbClr val="627A32"/>
                </a:gs>
                <a:gs pos="58000">
                  <a:schemeClr val="accent3">
                    <a:lumMod val="50000"/>
                  </a:schemeClr>
                </a:gs>
              </a:gsLst>
              <a:lin ang="5400000" scaled="0"/>
            </a:gradFill>
            <a:ln>
              <a:noFill/>
            </a:ln>
          </p:spPr>
          <p:style>
            <a:lnRef idx="1">
              <a:schemeClr val="accent3"/>
            </a:lnRef>
            <a:fillRef idx="3">
              <a:schemeClr val="accent3"/>
            </a:fillRef>
            <a:effectRef idx="2">
              <a:schemeClr val="accent3"/>
            </a:effectRef>
            <a:fontRef idx="minor">
              <a:schemeClr val="lt1"/>
            </a:fontRef>
          </p:style>
          <p:txBody>
            <a:bodyPr anchor="ctr"/>
            <a:lstStyle/>
            <a:p>
              <a:pPr algn="ctr" defTabSz="1234440" fontAlgn="auto">
                <a:spcBef>
                  <a:spcPts val="0"/>
                </a:spcBef>
                <a:spcAft>
                  <a:spcPts val="0"/>
                </a:spcAft>
                <a:defRPr/>
              </a:pPr>
              <a:endParaRPr lang="zh-CN" altLang="en-US"/>
            </a:p>
          </p:txBody>
        </p:sp>
        <p:sp>
          <p:nvSpPr>
            <p:cNvPr id="68" name="矩形 67"/>
            <p:cNvSpPr>
              <a:spLocks noChangeArrowheads="1"/>
            </p:cNvSpPr>
            <p:nvPr/>
          </p:nvSpPr>
          <p:spPr bwMode="auto">
            <a:xfrm>
              <a:off x="262558" y="5374010"/>
              <a:ext cx="3780000" cy="499624"/>
            </a:xfrm>
            <a:prstGeom prst="rect">
              <a:avLst/>
            </a:prstGeom>
            <a:noFill/>
            <a:ln w="9525">
              <a:noFill/>
              <a:miter lim="800000"/>
            </a:ln>
          </p:spPr>
          <p:txBody>
            <a:bodyPr wrap="square">
              <a:spAutoFit/>
            </a:bodyPr>
            <a:lstStyle/>
            <a:p>
              <a:pPr algn="ctr">
                <a:lnSpc>
                  <a:spcPct val="150000"/>
                </a:lnSpc>
                <a:spcBef>
                  <a:spcPts val="200"/>
                </a:spcBef>
                <a:spcAft>
                  <a:spcPts val="60"/>
                </a:spcAft>
              </a:pPr>
              <a:r>
                <a:rPr lang="zh-CN" altLang="en-US" sz="2000" kern="0" dirty="0">
                  <a:solidFill>
                    <a:srgbClr val="99D000"/>
                  </a:solidFill>
                  <a:latin typeface="微软雅黑" panose="020B0503020204020204" pitchFamily="34" charset="-122"/>
                  <a:ea typeface="微软雅黑" panose="020B0503020204020204" pitchFamily="34" charset="-122"/>
                </a:rPr>
                <a:t>作品封面</a:t>
              </a:r>
              <a:endParaRPr lang="zh-CN" altLang="en-US" sz="2000" dirty="0">
                <a:solidFill>
                  <a:srgbClr val="99D000"/>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4115422" y="5229995"/>
            <a:ext cx="3924000" cy="648071"/>
            <a:chOff x="4115422" y="5229995"/>
            <a:chExt cx="3924000" cy="648071"/>
          </a:xfrm>
        </p:grpSpPr>
        <p:sp>
          <p:nvSpPr>
            <p:cNvPr id="70" name="燕尾形 69"/>
            <p:cNvSpPr/>
            <p:nvPr/>
          </p:nvSpPr>
          <p:spPr>
            <a:xfrm>
              <a:off x="4115422" y="5229995"/>
              <a:ext cx="3924000" cy="126000"/>
            </a:xfrm>
            <a:prstGeom prst="chevron">
              <a:avLst/>
            </a:prstGeom>
            <a:gradFill>
              <a:gsLst>
                <a:gs pos="0">
                  <a:schemeClr val="accent1">
                    <a:lumMod val="75000"/>
                  </a:schemeClr>
                </a:gs>
                <a:gs pos="48000">
                  <a:srgbClr val="4172AD"/>
                </a:gs>
                <a:gs pos="51000">
                  <a:schemeClr val="accent1">
                    <a:lumMod val="75000"/>
                  </a:schemeClr>
                </a:gs>
              </a:gsLst>
              <a:lin ang="5400000" scaled="0"/>
            </a:gradFill>
            <a:ln>
              <a:noFill/>
            </a:ln>
          </p:spPr>
          <p:style>
            <a:lnRef idx="1">
              <a:schemeClr val="accent5"/>
            </a:lnRef>
            <a:fillRef idx="3">
              <a:schemeClr val="accent5"/>
            </a:fillRef>
            <a:effectRef idx="2">
              <a:schemeClr val="accent5"/>
            </a:effectRef>
            <a:fontRef idx="minor">
              <a:schemeClr val="lt1"/>
            </a:fontRef>
          </p:style>
          <p:txBody>
            <a:bodyPr anchor="ctr"/>
            <a:lstStyle/>
            <a:p>
              <a:pPr algn="ctr" defTabSz="1234440" fontAlgn="auto">
                <a:spcBef>
                  <a:spcPts val="0"/>
                </a:spcBef>
                <a:spcAft>
                  <a:spcPts val="0"/>
                </a:spcAft>
                <a:defRPr/>
              </a:pPr>
              <a:endParaRPr lang="zh-CN" altLang="en-US">
                <a:solidFill>
                  <a:schemeClr val="tx1"/>
                </a:solidFill>
              </a:endParaRPr>
            </a:p>
          </p:txBody>
        </p:sp>
        <p:sp>
          <p:nvSpPr>
            <p:cNvPr id="71" name="矩形 70"/>
            <p:cNvSpPr>
              <a:spLocks noChangeArrowheads="1"/>
            </p:cNvSpPr>
            <p:nvPr/>
          </p:nvSpPr>
          <p:spPr bwMode="auto">
            <a:xfrm>
              <a:off x="4150990" y="5378442"/>
              <a:ext cx="3780000" cy="499624"/>
            </a:xfrm>
            <a:prstGeom prst="rect">
              <a:avLst/>
            </a:prstGeom>
            <a:noFill/>
            <a:ln w="9525">
              <a:noFill/>
              <a:miter lim="800000"/>
            </a:ln>
          </p:spPr>
          <p:txBody>
            <a:bodyPr wrap="square">
              <a:spAutoFit/>
            </a:bodyPr>
            <a:lstStyle/>
            <a:p>
              <a:pPr algn="ctr">
                <a:lnSpc>
                  <a:spcPct val="150000"/>
                </a:lnSpc>
                <a:spcBef>
                  <a:spcPts val="200"/>
                </a:spcBef>
                <a:spcAft>
                  <a:spcPts val="60"/>
                </a:spcAft>
              </a:pPr>
              <a:r>
                <a:rPr lang="zh-CN" altLang="en-US" sz="2000" kern="0" dirty="0">
                  <a:solidFill>
                    <a:srgbClr val="00C4F0"/>
                  </a:solidFill>
                  <a:latin typeface="微软雅黑" panose="020B0503020204020204" pitchFamily="34" charset="-122"/>
                  <a:ea typeface="微软雅黑" panose="020B0503020204020204" pitchFamily="34" charset="-122"/>
                </a:rPr>
                <a:t>作品介绍</a:t>
              </a:r>
              <a:endParaRPr lang="zh-CN" altLang="en-US" sz="2000" dirty="0">
                <a:solidFill>
                  <a:schemeClr val="accent6">
                    <a:lumMod val="75000"/>
                  </a:schemeClr>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8012126" y="5229994"/>
            <a:ext cx="3924000" cy="648072"/>
            <a:chOff x="8012126" y="5229994"/>
            <a:chExt cx="3924000" cy="648072"/>
          </a:xfrm>
        </p:grpSpPr>
        <p:sp>
          <p:nvSpPr>
            <p:cNvPr id="73" name="燕尾形 72"/>
            <p:cNvSpPr/>
            <p:nvPr/>
          </p:nvSpPr>
          <p:spPr>
            <a:xfrm>
              <a:off x="8012126" y="5229994"/>
              <a:ext cx="3924000" cy="126000"/>
            </a:xfrm>
            <a:prstGeom prst="chevron">
              <a:avLst/>
            </a:prstGeom>
            <a:gradFill>
              <a:gsLst>
                <a:gs pos="0">
                  <a:schemeClr val="accent6"/>
                </a:gs>
                <a:gs pos="48000">
                  <a:schemeClr val="accent6"/>
                </a:gs>
                <a:gs pos="52000">
                  <a:schemeClr val="accent6">
                    <a:lumMod val="75000"/>
                  </a:schemeClr>
                </a:gs>
              </a:gsLst>
              <a:lin ang="5400000" scaled="0"/>
            </a:gra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34440" fontAlgn="auto">
                <a:spcBef>
                  <a:spcPts val="0"/>
                </a:spcBef>
                <a:spcAft>
                  <a:spcPts val="0"/>
                </a:spcAft>
                <a:defRPr/>
              </a:pPr>
              <a:endParaRPr lang="zh-CN" altLang="en-US">
                <a:solidFill>
                  <a:schemeClr val="tx1"/>
                </a:solidFill>
              </a:endParaRPr>
            </a:p>
          </p:txBody>
        </p:sp>
        <p:sp>
          <p:nvSpPr>
            <p:cNvPr id="74" name="矩形 73"/>
            <p:cNvSpPr>
              <a:spLocks noChangeArrowheads="1"/>
            </p:cNvSpPr>
            <p:nvPr/>
          </p:nvSpPr>
          <p:spPr bwMode="auto">
            <a:xfrm>
              <a:off x="8075846" y="5378442"/>
              <a:ext cx="3780000" cy="499624"/>
            </a:xfrm>
            <a:prstGeom prst="rect">
              <a:avLst/>
            </a:prstGeom>
            <a:noFill/>
            <a:ln w="9525">
              <a:noFill/>
              <a:miter lim="800000"/>
            </a:ln>
          </p:spPr>
          <p:txBody>
            <a:bodyPr wrap="square">
              <a:spAutoFit/>
            </a:bodyPr>
            <a:lstStyle/>
            <a:p>
              <a:pPr algn="ctr">
                <a:lnSpc>
                  <a:spcPct val="150000"/>
                </a:lnSpc>
                <a:spcBef>
                  <a:spcPts val="200"/>
                </a:spcBef>
                <a:spcAft>
                  <a:spcPts val="60"/>
                </a:spcAft>
              </a:pPr>
              <a:r>
                <a:rPr lang="zh-CN" altLang="en-US" sz="2000" dirty="0">
                  <a:solidFill>
                    <a:schemeClr val="accent6">
                      <a:lumMod val="75000"/>
                    </a:schemeClr>
                  </a:solidFill>
                  <a:latin typeface="微软雅黑" panose="020B0503020204020204" pitchFamily="34" charset="-122"/>
                  <a:ea typeface="微软雅黑" panose="020B0503020204020204" pitchFamily="34" charset="-122"/>
                </a:rPr>
                <a:t>下载地址</a:t>
              </a:r>
            </a:p>
          </p:txBody>
        </p:sp>
      </p:grpSp>
      <p:grpSp>
        <p:nvGrpSpPr>
          <p:cNvPr id="75" name="组合 74"/>
          <p:cNvGrpSpPr/>
          <p:nvPr/>
        </p:nvGrpSpPr>
        <p:grpSpPr>
          <a:xfrm>
            <a:off x="4150990" y="1629594"/>
            <a:ext cx="4248472" cy="3600400"/>
            <a:chOff x="4150990" y="1629594"/>
            <a:chExt cx="4248472" cy="3600400"/>
          </a:xfrm>
        </p:grpSpPr>
        <p:sp>
          <p:nvSpPr>
            <p:cNvPr id="76" name="矩形 4"/>
            <p:cNvSpPr>
              <a:spLocks noChangeArrowheads="1"/>
            </p:cNvSpPr>
            <p:nvPr/>
          </p:nvSpPr>
          <p:spPr bwMode="auto">
            <a:xfrm>
              <a:off x="4222998" y="2394822"/>
              <a:ext cx="3351696" cy="461665"/>
            </a:xfrm>
            <a:prstGeom prst="rect">
              <a:avLst/>
            </a:prstGeom>
            <a:noFill/>
            <a:ln w="9525">
              <a:noFill/>
              <a:miter lim="800000"/>
            </a:ln>
          </p:spPr>
          <p:txBody>
            <a:bodyPr wrap="square">
              <a:spAutoFit/>
            </a:bodyPr>
            <a:lstStyle/>
            <a:p>
              <a:pPr lvl="0">
                <a:lnSpc>
                  <a:spcPct val="150000"/>
                </a:lnSpc>
                <a:spcBef>
                  <a:spcPts val="200"/>
                </a:spcBef>
                <a:spcAft>
                  <a:spcPts val="60"/>
                </a:spcAft>
              </a:pPr>
              <a:r>
                <a:rPr lang="zh-CN" altLang="en-US" sz="1600" b="1" dirty="0">
                  <a:solidFill>
                    <a:srgbClr val="99D000"/>
                  </a:solidFill>
                  <a:latin typeface="微软雅黑" panose="020B0503020204020204" pitchFamily="34" charset="-122"/>
                  <a:ea typeface="微软雅黑" panose="020B0503020204020204" pitchFamily="34" charset="-122"/>
                </a:rPr>
                <a:t>完成时间</a:t>
              </a:r>
              <a:r>
                <a:rPr lang="zh-CN" altLang="en-US" sz="1600" dirty="0">
                  <a:solidFill>
                    <a:srgbClr val="A6A6A6"/>
                  </a:solidFill>
                  <a:latin typeface="微软雅黑" panose="020B0503020204020204" pitchFamily="34" charset="-122"/>
                  <a:ea typeface="微软雅黑" panose="020B0503020204020204" pitchFamily="34" charset="-122"/>
                </a:rPr>
                <a:t>：</a:t>
              </a:r>
              <a:r>
                <a:rPr lang="en-US" altLang="zh-CN" sz="1400" dirty="0">
                  <a:solidFill>
                    <a:srgbClr val="A6A6A6"/>
                  </a:solidFill>
                  <a:latin typeface="微软雅黑" panose="020B0503020204020204" pitchFamily="34" charset="-122"/>
                  <a:ea typeface="微软雅黑" panose="020B0503020204020204" pitchFamily="34" charset="-122"/>
                </a:rPr>
                <a:t>2012.07.11</a:t>
              </a:r>
            </a:p>
          </p:txBody>
        </p:sp>
        <p:cxnSp>
          <p:nvCxnSpPr>
            <p:cNvPr id="77" name="直接连接符 76"/>
            <p:cNvCxnSpPr/>
            <p:nvPr/>
          </p:nvCxnSpPr>
          <p:spPr>
            <a:xfrm flipH="1">
              <a:off x="4150990" y="2205658"/>
              <a:ext cx="2880320" cy="0"/>
            </a:xfrm>
            <a:prstGeom prst="line">
              <a:avLst/>
            </a:prstGeom>
            <a:noFill/>
            <a:ln w="9525" cap="flat" cmpd="sng">
              <a:solidFill>
                <a:srgbClr val="DC9F0B"/>
              </a:solidFill>
              <a:prstDash val="dash"/>
              <a:round/>
              <a:headEnd type="oval" w="med" len="med"/>
              <a:tailEnd type="none"/>
            </a:ln>
            <a:extLst>
              <a:ext uri="{909E8E84-426E-40DD-AFC4-6F175D3DCCD1}">
                <a14:hiddenFill xmlns:a14="http://schemas.microsoft.com/office/drawing/2010/main">
                  <a:noFill/>
                </a14:hiddenFill>
              </a:ext>
            </a:extLst>
          </p:spPr>
        </p:cxnSp>
        <p:sp>
          <p:nvSpPr>
            <p:cNvPr id="78" name="矩形 4"/>
            <p:cNvSpPr>
              <a:spLocks noChangeArrowheads="1"/>
            </p:cNvSpPr>
            <p:nvPr/>
          </p:nvSpPr>
          <p:spPr bwMode="auto">
            <a:xfrm>
              <a:off x="4222998" y="2998552"/>
              <a:ext cx="3600400" cy="1431161"/>
            </a:xfrm>
            <a:prstGeom prst="rect">
              <a:avLst/>
            </a:prstGeom>
            <a:noFill/>
            <a:ln w="9525">
              <a:noFill/>
              <a:miter lim="800000"/>
            </a:ln>
          </p:spPr>
          <p:txBody>
            <a:bodyPr wrap="square">
              <a:spAutoFit/>
            </a:bodyPr>
            <a:lstStyle/>
            <a:p>
              <a:pPr lvl="0">
                <a:lnSpc>
                  <a:spcPct val="150000"/>
                </a:lnSpc>
                <a:spcBef>
                  <a:spcPts val="200"/>
                </a:spcBef>
                <a:spcAft>
                  <a:spcPts val="60"/>
                </a:spcAft>
              </a:pPr>
              <a:r>
                <a:rPr lang="zh-CN" altLang="en-US" sz="1600" b="1" dirty="0">
                  <a:solidFill>
                    <a:srgbClr val="99D000"/>
                  </a:solidFill>
                  <a:latin typeface="微软雅黑" panose="020B0503020204020204" pitchFamily="34" charset="-122"/>
                  <a:ea typeface="微软雅黑" panose="020B0503020204020204" pitchFamily="34" charset="-122"/>
                </a:rPr>
                <a:t>内容概要</a:t>
              </a:r>
              <a:r>
                <a:rPr lang="zh-CN" altLang="en-US" sz="1600" dirty="0">
                  <a:solidFill>
                    <a:srgbClr val="A6A6A6"/>
                  </a:solidFill>
                  <a:latin typeface="微软雅黑" panose="020B0503020204020204" pitchFamily="34" charset="-122"/>
                  <a:ea typeface="微软雅黑" panose="020B0503020204020204" pitchFamily="34" charset="-122"/>
                </a:rPr>
                <a:t>：</a:t>
              </a:r>
              <a:r>
                <a:rPr lang="en-US" altLang="zh-CN" sz="1400" dirty="0">
                  <a:solidFill>
                    <a:srgbClr val="A6A6A6"/>
                  </a:solidFill>
                  <a:latin typeface="微软雅黑" panose="020B0503020204020204" pitchFamily="34" charset="-122"/>
                  <a:ea typeface="微软雅黑" panose="020B0503020204020204" pitchFamily="34" charset="-122"/>
                </a:rPr>
                <a:t>80</a:t>
              </a:r>
              <a:r>
                <a:rPr lang="zh-CN" altLang="en-US" sz="1400" dirty="0">
                  <a:solidFill>
                    <a:srgbClr val="A6A6A6"/>
                  </a:solidFill>
                  <a:latin typeface="微软雅黑" panose="020B0503020204020204" pitchFamily="34" charset="-122"/>
                  <a:ea typeface="微软雅黑" panose="020B0503020204020204" pitchFamily="34" charset="-122"/>
                </a:rPr>
                <a:t>页的</a:t>
              </a:r>
              <a:r>
                <a:rPr lang="en-US" altLang="zh-CN" sz="1400" dirty="0">
                  <a:solidFill>
                    <a:srgbClr val="A6A6A6"/>
                  </a:solidFill>
                  <a:latin typeface="微软雅黑" panose="020B0503020204020204" pitchFamily="34" charset="-122"/>
                  <a:ea typeface="微软雅黑" panose="020B0503020204020204" pitchFamily="34" charset="-122"/>
                </a:rPr>
                <a:t>PPT</a:t>
              </a:r>
              <a:r>
                <a:rPr lang="zh-CN" altLang="en-US" sz="1400" dirty="0">
                  <a:solidFill>
                    <a:srgbClr val="A6A6A6"/>
                  </a:solidFill>
                  <a:latin typeface="微软雅黑" panose="020B0503020204020204" pitchFamily="34" charset="-122"/>
                  <a:ea typeface="微软雅黑" panose="020B0503020204020204" pitchFamily="34" charset="-122"/>
                </a:rPr>
                <a:t>饕餮大餐又来啦。延续以往清晰的思路、清澈的画面、清雅的文字等清新的风格，为您带来如清风般柔柔的知识诉说。</a:t>
              </a:r>
            </a:p>
          </p:txBody>
        </p:sp>
        <p:pic>
          <p:nvPicPr>
            <p:cNvPr id="79" name="Picture 3" descr="F:\Job\PPT模板\！PPT图片及版面资源\06-PPT精选插图\11-杂烩包\高画质精美透明PNG图标572张\png_icon_0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7334" y="1629594"/>
              <a:ext cx="1152128" cy="1152128"/>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直接连接符 79"/>
            <p:cNvCxnSpPr/>
            <p:nvPr/>
          </p:nvCxnSpPr>
          <p:spPr>
            <a:xfrm>
              <a:off x="7967414" y="2998552"/>
              <a:ext cx="0" cy="2231442"/>
            </a:xfrm>
            <a:prstGeom prst="line">
              <a:avLst/>
            </a:prstGeom>
            <a:noFill/>
            <a:ln w="9525" cap="flat" cmpd="sng" algn="ctr">
              <a:solidFill>
                <a:srgbClr val="FC6204"/>
              </a:solidFill>
              <a:prstDash val="dash"/>
              <a:headEnd type="oval"/>
              <a:tailEnd type="none"/>
            </a:ln>
            <a:effectLst/>
          </p:spPr>
        </p:cxnSp>
      </p:grpSp>
      <p:grpSp>
        <p:nvGrpSpPr>
          <p:cNvPr id="81" name="组合 80"/>
          <p:cNvGrpSpPr/>
          <p:nvPr/>
        </p:nvGrpSpPr>
        <p:grpSpPr>
          <a:xfrm>
            <a:off x="8157426" y="2205658"/>
            <a:ext cx="3748508" cy="3023530"/>
            <a:chOff x="8157426" y="2205658"/>
            <a:chExt cx="3748508" cy="3023530"/>
          </a:xfrm>
        </p:grpSpPr>
        <p:cxnSp>
          <p:nvCxnSpPr>
            <p:cNvPr id="82" name="直接连接符 81"/>
            <p:cNvCxnSpPr/>
            <p:nvPr/>
          </p:nvCxnSpPr>
          <p:spPr>
            <a:xfrm flipH="1">
              <a:off x="8471470" y="2223512"/>
              <a:ext cx="3312368" cy="0"/>
            </a:xfrm>
            <a:prstGeom prst="line">
              <a:avLst/>
            </a:prstGeom>
            <a:noFill/>
            <a:ln w="9525" cap="flat" cmpd="sng">
              <a:solidFill>
                <a:srgbClr val="DC9F0B"/>
              </a:solidFill>
              <a:prstDash val="dash"/>
              <a:round/>
              <a:headEnd type="oval" w="med" len="med"/>
              <a:tailEnd type="oval"/>
            </a:ln>
            <a:extLst>
              <a:ext uri="{909E8E84-426E-40DD-AFC4-6F175D3DCCD1}">
                <a14:hiddenFill xmlns:a14="http://schemas.microsoft.com/office/drawing/2010/main">
                  <a:noFill/>
                </a14:hiddenFill>
              </a:ext>
            </a:extLst>
          </p:spPr>
        </p:cxnSp>
        <p:cxnSp>
          <p:nvCxnSpPr>
            <p:cNvPr id="83" name="直接连接符 82"/>
            <p:cNvCxnSpPr/>
            <p:nvPr/>
          </p:nvCxnSpPr>
          <p:spPr>
            <a:xfrm>
              <a:off x="11905934" y="2205658"/>
              <a:ext cx="0" cy="3023530"/>
            </a:xfrm>
            <a:prstGeom prst="line">
              <a:avLst/>
            </a:prstGeom>
            <a:noFill/>
            <a:ln w="9525" cap="flat" cmpd="sng" algn="ctr">
              <a:solidFill>
                <a:srgbClr val="FC6204"/>
              </a:solidFill>
              <a:prstDash val="dash"/>
              <a:headEnd type="oval"/>
              <a:tailEnd type="none"/>
            </a:ln>
            <a:effectLst/>
          </p:spPr>
        </p:cxnSp>
        <p:sp>
          <p:nvSpPr>
            <p:cNvPr id="84" name="矩形 4"/>
            <p:cNvSpPr>
              <a:spLocks noChangeArrowheads="1"/>
            </p:cNvSpPr>
            <p:nvPr/>
          </p:nvSpPr>
          <p:spPr bwMode="auto">
            <a:xfrm>
              <a:off x="8157426" y="2490783"/>
              <a:ext cx="3626412" cy="2223686"/>
            </a:xfrm>
            <a:prstGeom prst="rect">
              <a:avLst/>
            </a:prstGeom>
            <a:noFill/>
            <a:ln w="9525">
              <a:noFill/>
              <a:miter lim="800000"/>
            </a:ln>
          </p:spPr>
          <p:txBody>
            <a:bodyPr wrap="square">
              <a:spAutoFit/>
            </a:bodyPr>
            <a:lstStyle/>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新浪微盘：</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http://vdisk.weibo.com/s/8tA-u</a:t>
              </a:r>
            </a:p>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华为网盘：</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http://dl.dbank.com/s03507im63</a:t>
              </a:r>
            </a:p>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爱问共享：</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http://ishare.iask.sina.com.cn/f/25347454.html</a:t>
              </a:r>
            </a:p>
            <a:p>
              <a:pPr lvl="0">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豆丁文档：</a:t>
              </a:r>
              <a:endPar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endParaRPr>
            </a:p>
            <a:p>
              <a:pPr>
                <a:lnSpc>
                  <a:spcPct val="150000"/>
                </a:lnSpc>
                <a:spcBef>
                  <a:spcPts val="200"/>
                </a:spcBef>
                <a:spcAft>
                  <a:spcPts val="60"/>
                </a:spcAft>
              </a:pP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http://www.docin.com/p-439068002.html</a:t>
              </a:r>
            </a:p>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百度文库：</a:t>
              </a:r>
              <a:r>
                <a:rPr kumimoji="1" lang="zh-CN" altLang="en-US" sz="1200" kern="0" dirty="0">
                  <a:solidFill>
                    <a:schemeClr val="bg1">
                      <a:lumMod val="65000"/>
                    </a:schemeClr>
                  </a:solidFill>
                  <a:latin typeface="微软雅黑" panose="020B0503020204020204" pitchFamily="34" charset="-122"/>
                  <a:ea typeface="微软雅黑" panose="020B0503020204020204" pitchFamily="34" charset="-122"/>
                </a:rPr>
                <a:t>上传未通过，说文档格式不对？</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55555</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0-#ppt_w/2"/>
                                          </p:val>
                                        </p:tav>
                                        <p:tav tm="100000">
                                          <p:val>
                                            <p:strVal val="#ppt_x"/>
                                          </p:val>
                                        </p:tav>
                                      </p:tavLst>
                                    </p:anim>
                                    <p:anim calcmode="lin" valueType="num">
                                      <p:cBhvr additive="base">
                                        <p:cTn id="8" dur="500" fill="hold"/>
                                        <p:tgtEl>
                                          <p:spTgt spid="66"/>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fill="hold"/>
                                        <p:tgtEl>
                                          <p:spTgt spid="69"/>
                                        </p:tgtEl>
                                        <p:attrNameLst>
                                          <p:attrName>ppt_x</p:attrName>
                                        </p:attrNameLst>
                                      </p:cBhvr>
                                      <p:tavLst>
                                        <p:tav tm="0">
                                          <p:val>
                                            <p:strVal val="0-#ppt_w/2"/>
                                          </p:val>
                                        </p:tav>
                                        <p:tav tm="100000">
                                          <p:val>
                                            <p:strVal val="#ppt_x"/>
                                          </p:val>
                                        </p:tav>
                                      </p:tavLst>
                                    </p:anim>
                                    <p:anim calcmode="lin" valueType="num">
                                      <p:cBhvr additive="base">
                                        <p:cTn id="18" dur="500" fill="hold"/>
                                        <p:tgtEl>
                                          <p:spTgt spid="69"/>
                                        </p:tgtEl>
                                        <p:attrNameLst>
                                          <p:attrName>ppt_y</p:attrName>
                                        </p:attrNameLst>
                                      </p:cBhvr>
                                      <p:tavLst>
                                        <p:tav tm="0">
                                          <p:val>
                                            <p:strVal val="#ppt_y"/>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1000"/>
                                        <p:tgtEl>
                                          <p:spTgt spid="75"/>
                                        </p:tgtEl>
                                      </p:cBhvr>
                                    </p:animEffect>
                                    <p:anim calcmode="lin" valueType="num">
                                      <p:cBhvr>
                                        <p:cTn id="22" dur="1000" fill="hold"/>
                                        <p:tgtEl>
                                          <p:spTgt spid="75"/>
                                        </p:tgtEl>
                                        <p:attrNameLst>
                                          <p:attrName>ppt_x</p:attrName>
                                        </p:attrNameLst>
                                      </p:cBhvr>
                                      <p:tavLst>
                                        <p:tav tm="0">
                                          <p:val>
                                            <p:strVal val="#ppt_x"/>
                                          </p:val>
                                        </p:tav>
                                        <p:tav tm="100000">
                                          <p:val>
                                            <p:strVal val="#ppt_x"/>
                                          </p:val>
                                        </p:tav>
                                      </p:tavLst>
                                    </p:anim>
                                    <p:anim calcmode="lin" valueType="num">
                                      <p:cBhvr>
                                        <p:cTn id="23" dur="1000" fill="hold"/>
                                        <p:tgtEl>
                                          <p:spTgt spid="75"/>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 presetClass="entr" presetSubtype="8" fill="hold" nodeType="after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500" fill="hold"/>
                                        <p:tgtEl>
                                          <p:spTgt spid="72"/>
                                        </p:tgtEl>
                                        <p:attrNameLst>
                                          <p:attrName>ppt_x</p:attrName>
                                        </p:attrNameLst>
                                      </p:cBhvr>
                                      <p:tavLst>
                                        <p:tav tm="0">
                                          <p:val>
                                            <p:strVal val="0-#ppt_w/2"/>
                                          </p:val>
                                        </p:tav>
                                        <p:tav tm="100000">
                                          <p:val>
                                            <p:strVal val="#ppt_x"/>
                                          </p:val>
                                        </p:tav>
                                      </p:tavLst>
                                    </p:anim>
                                    <p:anim calcmode="lin" valueType="num">
                                      <p:cBhvr additive="base">
                                        <p:cTn id="28" dur="500" fill="hold"/>
                                        <p:tgtEl>
                                          <p:spTgt spid="72"/>
                                        </p:tgtEl>
                                        <p:attrNameLst>
                                          <p:attrName>ppt_y</p:attrName>
                                        </p:attrNameLst>
                                      </p:cBhvr>
                                      <p:tavLst>
                                        <p:tav tm="0">
                                          <p:val>
                                            <p:strVal val="#ppt_y"/>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1000"/>
                                        <p:tgtEl>
                                          <p:spTgt spid="81"/>
                                        </p:tgtEl>
                                      </p:cBhvr>
                                    </p:animEffect>
                                    <p:anim calcmode="lin" valueType="num">
                                      <p:cBhvr>
                                        <p:cTn id="32" dur="1000" fill="hold"/>
                                        <p:tgtEl>
                                          <p:spTgt spid="81"/>
                                        </p:tgtEl>
                                        <p:attrNameLst>
                                          <p:attrName>ppt_x</p:attrName>
                                        </p:attrNameLst>
                                      </p:cBhvr>
                                      <p:tavLst>
                                        <p:tav tm="0">
                                          <p:val>
                                            <p:strVal val="#ppt_x"/>
                                          </p:val>
                                        </p:tav>
                                        <p:tav tm="100000">
                                          <p:val>
                                            <p:strVal val="#ppt_x"/>
                                          </p:val>
                                        </p:tav>
                                      </p:tavLst>
                                    </p:anim>
                                    <p:anim calcmode="lin" valueType="num">
                                      <p:cBhvr>
                                        <p:cTn id="33"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tdz\桌面\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429" y="2226784"/>
            <a:ext cx="3811200" cy="2858400"/>
          </a:xfrm>
          <a:prstGeom prst="rect">
            <a:avLst/>
          </a:prstGeom>
          <a:noFill/>
          <a:ln w="28575">
            <a:solidFill>
              <a:schemeClr val="accent6">
                <a:lumMod val="60000"/>
                <a:lumOff val="40000"/>
              </a:schemeClr>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矩形 2"/>
          <p:cNvSpPr/>
          <p:nvPr/>
        </p:nvSpPr>
        <p:spPr>
          <a:xfrm>
            <a:off x="118541" y="68461"/>
            <a:ext cx="360000" cy="360000"/>
          </a:xfrm>
          <a:prstGeom prst="rect">
            <a:avLst/>
          </a:prstGeom>
          <a:noFill/>
        </p:spPr>
        <p:style>
          <a:lnRef idx="1">
            <a:schemeClr val="accent6"/>
          </a:lnRef>
          <a:fillRef idx="2">
            <a:schemeClr val="accent6"/>
          </a:fillRef>
          <a:effectRef idx="1">
            <a:schemeClr val="accent6"/>
          </a:effectRef>
          <a:fontRef idx="minor">
            <a:schemeClr val="dk1"/>
          </a:fontRef>
        </p:style>
        <p:txBody>
          <a:bodyPr anchor="ctr"/>
          <a:lstStyle/>
          <a:p>
            <a:pPr algn="ctr" defTabSz="914400">
              <a:defRPr/>
            </a:pPr>
            <a:endParaRPr lang="zh-CN" altLang="en-US" sz="1800" kern="0">
              <a:solidFill>
                <a:sysClr val="window" lastClr="FFFFFF"/>
              </a:solidFill>
              <a:ea typeface="微软雅黑" panose="020B0503020204020204" pitchFamily="34" charset="-122"/>
            </a:endParaRPr>
          </a:p>
        </p:txBody>
      </p:sp>
      <p:sp>
        <p:nvSpPr>
          <p:cNvPr id="4" name="矩形 3"/>
          <p:cNvSpPr/>
          <p:nvPr/>
        </p:nvSpPr>
        <p:spPr>
          <a:xfrm>
            <a:off x="395288" y="394690"/>
            <a:ext cx="165600" cy="165600"/>
          </a:xfrm>
          <a:prstGeom prst="rect">
            <a:avLst/>
          </a:prstGeom>
          <a:noFill/>
        </p:spPr>
        <p:style>
          <a:lnRef idx="1">
            <a:schemeClr val="accent6"/>
          </a:lnRef>
          <a:fillRef idx="2">
            <a:schemeClr val="accent6"/>
          </a:fillRef>
          <a:effectRef idx="1">
            <a:schemeClr val="accent6"/>
          </a:effectRef>
          <a:fontRef idx="minor">
            <a:schemeClr val="dk1"/>
          </a:fontRef>
        </p:style>
        <p:txBody>
          <a:bodyPr anchor="ctr"/>
          <a:lstStyle/>
          <a:p>
            <a:pPr algn="ctr" defTabSz="914400">
              <a:defRPr/>
            </a:pPr>
            <a:endParaRPr lang="zh-CN" altLang="en-US" sz="1800" kern="0">
              <a:solidFill>
                <a:sysClr val="window" lastClr="FFFFFF"/>
              </a:solidFill>
              <a:ea typeface="微软雅黑" panose="020B0503020204020204" pitchFamily="34" charset="-122"/>
            </a:endParaRPr>
          </a:p>
        </p:txBody>
      </p:sp>
      <p:sp>
        <p:nvSpPr>
          <p:cNvPr id="5" name="TextBox 4"/>
          <p:cNvSpPr txBox="1"/>
          <p:nvPr/>
        </p:nvSpPr>
        <p:spPr>
          <a:xfrm>
            <a:off x="730571" y="333450"/>
            <a:ext cx="2340299" cy="307777"/>
          </a:xfrm>
          <a:prstGeom prst="rect">
            <a:avLst/>
          </a:prstGeom>
          <a:noFill/>
        </p:spPr>
        <p:txBody>
          <a:bodyPr wrap="square" lIns="0" rtlCol="0">
            <a:spAutoFit/>
          </a:bodyPr>
          <a:lstStyle/>
          <a:p>
            <a:r>
              <a:rPr lang="zh-CN" altLang="en-US" sz="1400" dirty="0">
                <a:solidFill>
                  <a:srgbClr val="92D050"/>
                </a:solidFill>
                <a:latin typeface="微软雅黑" panose="020B0503020204020204" pitchFamily="34" charset="-122"/>
                <a:ea typeface="微软雅黑" panose="020B0503020204020204" pitchFamily="34" charset="-122"/>
              </a:rPr>
              <a:t>其他作品推荐</a:t>
            </a:r>
          </a:p>
        </p:txBody>
      </p:sp>
      <p:grpSp>
        <p:nvGrpSpPr>
          <p:cNvPr id="6" name="组合 5"/>
          <p:cNvGrpSpPr/>
          <p:nvPr/>
        </p:nvGrpSpPr>
        <p:grpSpPr>
          <a:xfrm>
            <a:off x="226990" y="5229995"/>
            <a:ext cx="3924000" cy="643639"/>
            <a:chOff x="226990" y="5229995"/>
            <a:chExt cx="3924000" cy="643639"/>
          </a:xfrm>
        </p:grpSpPr>
        <p:sp>
          <p:nvSpPr>
            <p:cNvPr id="7" name="五边形 6"/>
            <p:cNvSpPr/>
            <p:nvPr/>
          </p:nvSpPr>
          <p:spPr>
            <a:xfrm>
              <a:off x="226990" y="5229995"/>
              <a:ext cx="3924000" cy="126000"/>
            </a:xfrm>
            <a:prstGeom prst="homePlate">
              <a:avLst/>
            </a:prstGeom>
            <a:gradFill>
              <a:gsLst>
                <a:gs pos="0">
                  <a:schemeClr val="accent3">
                    <a:lumMod val="75000"/>
                  </a:schemeClr>
                </a:gs>
                <a:gs pos="47000">
                  <a:srgbClr val="627A32"/>
                </a:gs>
                <a:gs pos="58000">
                  <a:schemeClr val="accent3">
                    <a:lumMod val="50000"/>
                  </a:schemeClr>
                </a:gs>
              </a:gsLst>
              <a:lin ang="5400000" scaled="0"/>
            </a:gradFill>
            <a:ln>
              <a:noFill/>
            </a:ln>
          </p:spPr>
          <p:style>
            <a:lnRef idx="1">
              <a:schemeClr val="accent3"/>
            </a:lnRef>
            <a:fillRef idx="3">
              <a:schemeClr val="accent3"/>
            </a:fillRef>
            <a:effectRef idx="2">
              <a:schemeClr val="accent3"/>
            </a:effectRef>
            <a:fontRef idx="minor">
              <a:schemeClr val="lt1"/>
            </a:fontRef>
          </p:style>
          <p:txBody>
            <a:bodyPr anchor="ctr"/>
            <a:lstStyle/>
            <a:p>
              <a:pPr algn="ctr" defTabSz="1234440" fontAlgn="auto">
                <a:spcBef>
                  <a:spcPts val="0"/>
                </a:spcBef>
                <a:spcAft>
                  <a:spcPts val="0"/>
                </a:spcAft>
                <a:defRPr/>
              </a:pPr>
              <a:endParaRPr lang="zh-CN" altLang="en-US"/>
            </a:p>
          </p:txBody>
        </p:sp>
        <p:sp>
          <p:nvSpPr>
            <p:cNvPr id="8" name="矩形 7"/>
            <p:cNvSpPr>
              <a:spLocks noChangeArrowheads="1"/>
            </p:cNvSpPr>
            <p:nvPr/>
          </p:nvSpPr>
          <p:spPr bwMode="auto">
            <a:xfrm>
              <a:off x="262558" y="5374010"/>
              <a:ext cx="3780000" cy="499624"/>
            </a:xfrm>
            <a:prstGeom prst="rect">
              <a:avLst/>
            </a:prstGeom>
            <a:noFill/>
            <a:ln w="9525">
              <a:noFill/>
              <a:miter lim="800000"/>
            </a:ln>
          </p:spPr>
          <p:txBody>
            <a:bodyPr wrap="square">
              <a:spAutoFit/>
            </a:bodyPr>
            <a:lstStyle/>
            <a:p>
              <a:pPr algn="ctr">
                <a:lnSpc>
                  <a:spcPct val="150000"/>
                </a:lnSpc>
                <a:spcBef>
                  <a:spcPts val="200"/>
                </a:spcBef>
                <a:spcAft>
                  <a:spcPts val="60"/>
                </a:spcAft>
              </a:pPr>
              <a:r>
                <a:rPr lang="zh-CN" altLang="en-US" sz="2000" kern="0" dirty="0">
                  <a:solidFill>
                    <a:srgbClr val="99D000"/>
                  </a:solidFill>
                  <a:latin typeface="微软雅黑" panose="020B0503020204020204" pitchFamily="34" charset="-122"/>
                  <a:ea typeface="微软雅黑" panose="020B0503020204020204" pitchFamily="34" charset="-122"/>
                </a:rPr>
                <a:t>作品封面</a:t>
              </a:r>
              <a:endParaRPr lang="zh-CN" altLang="en-US" sz="2000" dirty="0">
                <a:solidFill>
                  <a:srgbClr val="99D000"/>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115422" y="5229995"/>
            <a:ext cx="3924000" cy="648071"/>
            <a:chOff x="4115422" y="5229995"/>
            <a:chExt cx="3924000" cy="648071"/>
          </a:xfrm>
        </p:grpSpPr>
        <p:sp>
          <p:nvSpPr>
            <p:cNvPr id="10" name="燕尾形 9"/>
            <p:cNvSpPr/>
            <p:nvPr/>
          </p:nvSpPr>
          <p:spPr>
            <a:xfrm>
              <a:off x="4115422" y="5229995"/>
              <a:ext cx="3924000" cy="126000"/>
            </a:xfrm>
            <a:prstGeom prst="chevron">
              <a:avLst/>
            </a:prstGeom>
            <a:gradFill>
              <a:gsLst>
                <a:gs pos="0">
                  <a:schemeClr val="accent1">
                    <a:lumMod val="75000"/>
                  </a:schemeClr>
                </a:gs>
                <a:gs pos="48000">
                  <a:srgbClr val="4172AD"/>
                </a:gs>
                <a:gs pos="51000">
                  <a:schemeClr val="accent1">
                    <a:lumMod val="75000"/>
                  </a:schemeClr>
                </a:gs>
              </a:gsLst>
              <a:lin ang="5400000" scaled="0"/>
            </a:gradFill>
            <a:ln>
              <a:noFill/>
            </a:ln>
          </p:spPr>
          <p:style>
            <a:lnRef idx="1">
              <a:schemeClr val="accent5"/>
            </a:lnRef>
            <a:fillRef idx="3">
              <a:schemeClr val="accent5"/>
            </a:fillRef>
            <a:effectRef idx="2">
              <a:schemeClr val="accent5"/>
            </a:effectRef>
            <a:fontRef idx="minor">
              <a:schemeClr val="lt1"/>
            </a:fontRef>
          </p:style>
          <p:txBody>
            <a:bodyPr anchor="ctr"/>
            <a:lstStyle/>
            <a:p>
              <a:pPr algn="ctr" defTabSz="1234440" fontAlgn="auto">
                <a:spcBef>
                  <a:spcPts val="0"/>
                </a:spcBef>
                <a:spcAft>
                  <a:spcPts val="0"/>
                </a:spcAft>
                <a:defRPr/>
              </a:pPr>
              <a:endParaRPr lang="zh-CN" altLang="en-US">
                <a:solidFill>
                  <a:schemeClr val="tx1"/>
                </a:solidFill>
              </a:endParaRPr>
            </a:p>
          </p:txBody>
        </p:sp>
        <p:sp>
          <p:nvSpPr>
            <p:cNvPr id="11" name="矩形 10"/>
            <p:cNvSpPr>
              <a:spLocks noChangeArrowheads="1"/>
            </p:cNvSpPr>
            <p:nvPr/>
          </p:nvSpPr>
          <p:spPr bwMode="auto">
            <a:xfrm>
              <a:off x="4150990" y="5378442"/>
              <a:ext cx="3780000" cy="499624"/>
            </a:xfrm>
            <a:prstGeom prst="rect">
              <a:avLst/>
            </a:prstGeom>
            <a:noFill/>
            <a:ln w="9525">
              <a:noFill/>
              <a:miter lim="800000"/>
            </a:ln>
          </p:spPr>
          <p:txBody>
            <a:bodyPr wrap="square">
              <a:spAutoFit/>
            </a:bodyPr>
            <a:lstStyle/>
            <a:p>
              <a:pPr algn="ctr">
                <a:lnSpc>
                  <a:spcPct val="150000"/>
                </a:lnSpc>
                <a:spcBef>
                  <a:spcPts val="200"/>
                </a:spcBef>
                <a:spcAft>
                  <a:spcPts val="60"/>
                </a:spcAft>
              </a:pPr>
              <a:r>
                <a:rPr lang="zh-CN" altLang="en-US" sz="2000" kern="0" dirty="0">
                  <a:solidFill>
                    <a:srgbClr val="00C4F0"/>
                  </a:solidFill>
                  <a:latin typeface="微软雅黑" panose="020B0503020204020204" pitchFamily="34" charset="-122"/>
                  <a:ea typeface="微软雅黑" panose="020B0503020204020204" pitchFamily="34" charset="-122"/>
                </a:rPr>
                <a:t>作品介绍</a:t>
              </a:r>
              <a:endParaRPr lang="zh-CN" altLang="en-US" sz="2000" dirty="0">
                <a:solidFill>
                  <a:schemeClr val="accent6">
                    <a:lumMod val="7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8012126" y="5229994"/>
            <a:ext cx="3924000" cy="648072"/>
            <a:chOff x="8012126" y="5229994"/>
            <a:chExt cx="3924000" cy="648072"/>
          </a:xfrm>
        </p:grpSpPr>
        <p:sp>
          <p:nvSpPr>
            <p:cNvPr id="13" name="燕尾形 12"/>
            <p:cNvSpPr/>
            <p:nvPr/>
          </p:nvSpPr>
          <p:spPr>
            <a:xfrm>
              <a:off x="8012126" y="5229994"/>
              <a:ext cx="3924000" cy="126000"/>
            </a:xfrm>
            <a:prstGeom prst="chevron">
              <a:avLst/>
            </a:prstGeom>
            <a:gradFill>
              <a:gsLst>
                <a:gs pos="0">
                  <a:schemeClr val="accent6"/>
                </a:gs>
                <a:gs pos="48000">
                  <a:schemeClr val="accent6"/>
                </a:gs>
                <a:gs pos="52000">
                  <a:schemeClr val="accent6">
                    <a:lumMod val="75000"/>
                  </a:schemeClr>
                </a:gs>
              </a:gsLst>
              <a:lin ang="5400000" scaled="0"/>
            </a:gra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34440" fontAlgn="auto">
                <a:spcBef>
                  <a:spcPts val="0"/>
                </a:spcBef>
                <a:spcAft>
                  <a:spcPts val="0"/>
                </a:spcAft>
                <a:defRPr/>
              </a:pPr>
              <a:endParaRPr lang="zh-CN" altLang="en-US">
                <a:solidFill>
                  <a:schemeClr val="tx1"/>
                </a:solidFill>
              </a:endParaRPr>
            </a:p>
          </p:txBody>
        </p:sp>
        <p:sp>
          <p:nvSpPr>
            <p:cNvPr id="14" name="矩形 13"/>
            <p:cNvSpPr>
              <a:spLocks noChangeArrowheads="1"/>
            </p:cNvSpPr>
            <p:nvPr/>
          </p:nvSpPr>
          <p:spPr bwMode="auto">
            <a:xfrm>
              <a:off x="8075846" y="5378442"/>
              <a:ext cx="3780000" cy="499624"/>
            </a:xfrm>
            <a:prstGeom prst="rect">
              <a:avLst/>
            </a:prstGeom>
            <a:noFill/>
            <a:ln w="9525">
              <a:noFill/>
              <a:miter lim="800000"/>
            </a:ln>
          </p:spPr>
          <p:txBody>
            <a:bodyPr wrap="square">
              <a:spAutoFit/>
            </a:bodyPr>
            <a:lstStyle/>
            <a:p>
              <a:pPr algn="ctr">
                <a:lnSpc>
                  <a:spcPct val="150000"/>
                </a:lnSpc>
                <a:spcBef>
                  <a:spcPts val="200"/>
                </a:spcBef>
                <a:spcAft>
                  <a:spcPts val="60"/>
                </a:spcAft>
              </a:pPr>
              <a:r>
                <a:rPr lang="zh-CN" altLang="en-US" sz="2000" dirty="0">
                  <a:solidFill>
                    <a:schemeClr val="accent6">
                      <a:lumMod val="75000"/>
                    </a:schemeClr>
                  </a:solidFill>
                  <a:latin typeface="微软雅黑" panose="020B0503020204020204" pitchFamily="34" charset="-122"/>
                  <a:ea typeface="微软雅黑" panose="020B0503020204020204" pitchFamily="34" charset="-122"/>
                </a:rPr>
                <a:t>下载地址</a:t>
              </a:r>
            </a:p>
          </p:txBody>
        </p:sp>
      </p:grpSp>
      <p:grpSp>
        <p:nvGrpSpPr>
          <p:cNvPr id="15" name="组合 14"/>
          <p:cNvGrpSpPr/>
          <p:nvPr/>
        </p:nvGrpSpPr>
        <p:grpSpPr>
          <a:xfrm>
            <a:off x="4150990" y="1629594"/>
            <a:ext cx="4248472" cy="3600400"/>
            <a:chOff x="4150990" y="1629594"/>
            <a:chExt cx="4248472" cy="3600400"/>
          </a:xfrm>
        </p:grpSpPr>
        <p:sp>
          <p:nvSpPr>
            <p:cNvPr id="16" name="矩形 4"/>
            <p:cNvSpPr>
              <a:spLocks noChangeArrowheads="1"/>
            </p:cNvSpPr>
            <p:nvPr/>
          </p:nvSpPr>
          <p:spPr bwMode="auto">
            <a:xfrm>
              <a:off x="4222998" y="2394822"/>
              <a:ext cx="3351696" cy="418191"/>
            </a:xfrm>
            <a:prstGeom prst="rect">
              <a:avLst/>
            </a:prstGeom>
            <a:noFill/>
            <a:ln w="9525">
              <a:noFill/>
              <a:miter lim="800000"/>
            </a:ln>
          </p:spPr>
          <p:txBody>
            <a:bodyPr wrap="square">
              <a:spAutoFit/>
            </a:bodyPr>
            <a:lstStyle/>
            <a:p>
              <a:pPr lvl="0">
                <a:lnSpc>
                  <a:spcPct val="150000"/>
                </a:lnSpc>
                <a:spcBef>
                  <a:spcPts val="200"/>
                </a:spcBef>
                <a:spcAft>
                  <a:spcPts val="60"/>
                </a:spcAft>
              </a:pPr>
              <a:r>
                <a:rPr lang="zh-CN" altLang="en-US" sz="1600" b="1" dirty="0">
                  <a:solidFill>
                    <a:srgbClr val="99D000"/>
                  </a:solidFill>
                  <a:latin typeface="微软雅黑" panose="020B0503020204020204" pitchFamily="34" charset="-122"/>
                  <a:ea typeface="微软雅黑" panose="020B0503020204020204" pitchFamily="34" charset="-122"/>
                </a:rPr>
                <a:t>完成时间</a:t>
              </a:r>
              <a:r>
                <a:rPr lang="zh-CN" altLang="en-US" sz="1600" dirty="0">
                  <a:solidFill>
                    <a:srgbClr val="A6A6A6"/>
                  </a:solidFill>
                  <a:latin typeface="微软雅黑" panose="020B0503020204020204" pitchFamily="34" charset="-122"/>
                  <a:ea typeface="微软雅黑" panose="020B0503020204020204" pitchFamily="34" charset="-122"/>
                </a:rPr>
                <a:t>：</a:t>
              </a:r>
              <a:r>
                <a:rPr lang="en-US" altLang="zh-CN" sz="1400" dirty="0">
                  <a:solidFill>
                    <a:srgbClr val="A6A6A6"/>
                  </a:solidFill>
                  <a:latin typeface="微软雅黑" panose="020B0503020204020204" pitchFamily="34" charset="-122"/>
                  <a:ea typeface="微软雅黑" panose="020B0503020204020204" pitchFamily="34" charset="-122"/>
                </a:rPr>
                <a:t>2012.07.04</a:t>
              </a:r>
            </a:p>
          </p:txBody>
        </p:sp>
        <p:cxnSp>
          <p:nvCxnSpPr>
            <p:cNvPr id="17" name="直接连接符 16"/>
            <p:cNvCxnSpPr/>
            <p:nvPr/>
          </p:nvCxnSpPr>
          <p:spPr>
            <a:xfrm flipH="1">
              <a:off x="4150990" y="2205658"/>
              <a:ext cx="2880320" cy="0"/>
            </a:xfrm>
            <a:prstGeom prst="line">
              <a:avLst/>
            </a:prstGeom>
            <a:noFill/>
            <a:ln w="9525" cap="flat" cmpd="sng">
              <a:solidFill>
                <a:srgbClr val="DC9F0B"/>
              </a:solidFill>
              <a:prstDash val="dash"/>
              <a:round/>
              <a:headEnd type="oval" w="med" len="med"/>
              <a:tailEnd type="none"/>
            </a:ln>
            <a:extLst>
              <a:ext uri="{909E8E84-426E-40DD-AFC4-6F175D3DCCD1}">
                <a14:hiddenFill xmlns:a14="http://schemas.microsoft.com/office/drawing/2010/main">
                  <a:noFill/>
                </a14:hiddenFill>
              </a:ext>
            </a:extLst>
          </p:spPr>
        </p:cxnSp>
        <p:sp>
          <p:nvSpPr>
            <p:cNvPr id="18" name="矩形 4"/>
            <p:cNvSpPr>
              <a:spLocks noChangeArrowheads="1"/>
            </p:cNvSpPr>
            <p:nvPr/>
          </p:nvSpPr>
          <p:spPr bwMode="auto">
            <a:xfrm>
              <a:off x="4222998" y="2998552"/>
              <a:ext cx="3600400" cy="2039404"/>
            </a:xfrm>
            <a:prstGeom prst="rect">
              <a:avLst/>
            </a:prstGeom>
            <a:noFill/>
            <a:ln w="9525">
              <a:noFill/>
              <a:miter lim="800000"/>
            </a:ln>
          </p:spPr>
          <p:txBody>
            <a:bodyPr wrap="square">
              <a:spAutoFit/>
            </a:bodyPr>
            <a:lstStyle/>
            <a:p>
              <a:pPr lvl="0">
                <a:lnSpc>
                  <a:spcPct val="150000"/>
                </a:lnSpc>
                <a:spcBef>
                  <a:spcPts val="200"/>
                </a:spcBef>
                <a:spcAft>
                  <a:spcPts val="60"/>
                </a:spcAft>
              </a:pPr>
              <a:r>
                <a:rPr lang="zh-CN" altLang="en-US" sz="1600" b="1" dirty="0">
                  <a:solidFill>
                    <a:srgbClr val="99D000"/>
                  </a:solidFill>
                  <a:latin typeface="微软雅黑" panose="020B0503020204020204" pitchFamily="34" charset="-122"/>
                  <a:ea typeface="微软雅黑" panose="020B0503020204020204" pitchFamily="34" charset="-122"/>
                </a:rPr>
                <a:t>内容概要</a:t>
              </a:r>
              <a:r>
                <a:rPr lang="zh-CN" altLang="en-US" sz="1600" dirty="0">
                  <a:solidFill>
                    <a:srgbClr val="A6A6A6"/>
                  </a:solidFill>
                  <a:latin typeface="微软雅黑" panose="020B0503020204020204" pitchFamily="34" charset="-122"/>
                  <a:ea typeface="微软雅黑" panose="020B0503020204020204" pitchFamily="34" charset="-122"/>
                </a:rPr>
                <a:t>：</a:t>
              </a:r>
              <a:r>
                <a:rPr lang="zh-CN" altLang="en-US" sz="1400" dirty="0">
                  <a:solidFill>
                    <a:srgbClr val="A6A6A6"/>
                  </a:solidFill>
                  <a:latin typeface="微软雅黑" panose="020B0503020204020204" pitchFamily="34" charset="-122"/>
                  <a:ea typeface="微软雅黑" panose="020B0503020204020204" pitchFamily="34" charset="-122"/>
                </a:rPr>
                <a:t>清丽、雅致的排版；清新、婉约的图片，</a:t>
              </a:r>
              <a:r>
                <a:rPr lang="en-US" altLang="zh-CN" sz="1400" dirty="0">
                  <a:solidFill>
                    <a:srgbClr val="A6A6A6"/>
                  </a:solidFill>
                  <a:latin typeface="微软雅黑" panose="020B0503020204020204" pitchFamily="34" charset="-122"/>
                  <a:ea typeface="微软雅黑" panose="020B0503020204020204" pitchFamily="34" charset="-122"/>
                </a:rPr>
                <a:t>80</a:t>
              </a:r>
              <a:r>
                <a:rPr lang="zh-CN" altLang="en-US" sz="1400" dirty="0">
                  <a:solidFill>
                    <a:srgbClr val="A6A6A6"/>
                  </a:solidFill>
                  <a:latin typeface="微软雅黑" panose="020B0503020204020204" pitchFamily="34" charset="-122"/>
                  <a:ea typeface="微软雅黑" panose="020B0503020204020204" pitchFamily="34" charset="-122"/>
                </a:rPr>
                <a:t>页</a:t>
              </a:r>
              <a:r>
                <a:rPr lang="en-US" altLang="zh-CN" sz="1400" dirty="0">
                  <a:solidFill>
                    <a:srgbClr val="A6A6A6"/>
                  </a:solidFill>
                  <a:latin typeface="微软雅黑" panose="020B0503020204020204" pitchFamily="34" charset="-122"/>
                  <a:ea typeface="微软雅黑" panose="020B0503020204020204" pitchFamily="34" charset="-122"/>
                </a:rPr>
                <a:t>PPT</a:t>
              </a:r>
              <a:r>
                <a:rPr lang="zh-CN" altLang="en-US" sz="1400" dirty="0">
                  <a:solidFill>
                    <a:srgbClr val="A6A6A6"/>
                  </a:solidFill>
                  <a:latin typeface="微软雅黑" panose="020B0503020204020204" pitchFamily="34" charset="-122"/>
                  <a:ea typeface="微软雅黑" panose="020B0503020204020204" pitchFamily="34" charset="-122"/>
                </a:rPr>
                <a:t>，为您带来常用社交及商务礼仪知识，该</a:t>
              </a:r>
              <a:r>
                <a:rPr lang="en-US" altLang="zh-CN" sz="1400" dirty="0">
                  <a:solidFill>
                    <a:srgbClr val="A6A6A6"/>
                  </a:solidFill>
                  <a:latin typeface="微软雅黑" panose="020B0503020204020204" pitchFamily="34" charset="-122"/>
                  <a:ea typeface="微软雅黑" panose="020B0503020204020204" pitchFamily="34" charset="-122"/>
                </a:rPr>
                <a:t>PPT</a:t>
              </a:r>
              <a:r>
                <a:rPr lang="zh-CN" altLang="en-US" sz="1400" dirty="0">
                  <a:solidFill>
                    <a:srgbClr val="A6A6A6"/>
                  </a:solidFill>
                  <a:latin typeface="微软雅黑" panose="020B0503020204020204" pitchFamily="34" charset="-122"/>
                  <a:ea typeface="微软雅黑" panose="020B0503020204020204" pitchFamily="34" charset="-122"/>
                </a:rPr>
                <a:t>既可以作为培训经理的课件参考，也可以作为职场人士的礼仪自学，同时，也是一份图文混排的</a:t>
              </a:r>
              <a:r>
                <a:rPr lang="en-US" altLang="zh-CN" sz="1400" dirty="0">
                  <a:solidFill>
                    <a:srgbClr val="A6A6A6"/>
                  </a:solidFill>
                  <a:latin typeface="微软雅黑" panose="020B0503020204020204" pitchFamily="34" charset="-122"/>
                  <a:ea typeface="微软雅黑" panose="020B0503020204020204" pitchFamily="34" charset="-122"/>
                </a:rPr>
                <a:t>PPT</a:t>
              </a:r>
              <a:r>
                <a:rPr lang="zh-CN" altLang="en-US" sz="1400" dirty="0">
                  <a:solidFill>
                    <a:srgbClr val="A6A6A6"/>
                  </a:solidFill>
                  <a:latin typeface="微软雅黑" panose="020B0503020204020204" pitchFamily="34" charset="-122"/>
                  <a:ea typeface="微软雅黑" panose="020B0503020204020204" pitchFamily="34" charset="-122"/>
                </a:rPr>
                <a:t>学习资料。</a:t>
              </a:r>
            </a:p>
          </p:txBody>
        </p:sp>
        <p:pic>
          <p:nvPicPr>
            <p:cNvPr id="19" name="Picture 3" descr="F:\Job\PPT模板\！PPT图片及版面资源\06-PPT精选插图\11-杂烩包\高画质精美透明PNG图标572张\png_icon_0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7334" y="1629594"/>
              <a:ext cx="1152128" cy="1152128"/>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直接连接符 19"/>
            <p:cNvCxnSpPr/>
            <p:nvPr/>
          </p:nvCxnSpPr>
          <p:spPr>
            <a:xfrm>
              <a:off x="7967414" y="2998552"/>
              <a:ext cx="0" cy="2231442"/>
            </a:xfrm>
            <a:prstGeom prst="line">
              <a:avLst/>
            </a:prstGeom>
            <a:noFill/>
            <a:ln w="9525" cap="flat" cmpd="sng" algn="ctr">
              <a:solidFill>
                <a:srgbClr val="FC6204"/>
              </a:solidFill>
              <a:prstDash val="dash"/>
              <a:headEnd type="oval"/>
              <a:tailEnd type="none"/>
            </a:ln>
            <a:effectLst/>
          </p:spPr>
        </p:cxnSp>
      </p:grpSp>
      <p:grpSp>
        <p:nvGrpSpPr>
          <p:cNvPr id="21" name="组合 20"/>
          <p:cNvGrpSpPr/>
          <p:nvPr/>
        </p:nvGrpSpPr>
        <p:grpSpPr>
          <a:xfrm>
            <a:off x="8157426" y="2205658"/>
            <a:ext cx="3748508" cy="3023530"/>
            <a:chOff x="8157426" y="2205658"/>
            <a:chExt cx="3748508" cy="3023530"/>
          </a:xfrm>
        </p:grpSpPr>
        <p:cxnSp>
          <p:nvCxnSpPr>
            <p:cNvPr id="22" name="直接连接符 21"/>
            <p:cNvCxnSpPr/>
            <p:nvPr/>
          </p:nvCxnSpPr>
          <p:spPr>
            <a:xfrm flipH="1">
              <a:off x="8471470" y="2223512"/>
              <a:ext cx="3312368" cy="0"/>
            </a:xfrm>
            <a:prstGeom prst="line">
              <a:avLst/>
            </a:prstGeom>
            <a:noFill/>
            <a:ln w="9525" cap="flat" cmpd="sng">
              <a:solidFill>
                <a:srgbClr val="DC9F0B"/>
              </a:solidFill>
              <a:prstDash val="dash"/>
              <a:round/>
              <a:headEnd type="oval" w="med" len="med"/>
              <a:tailEnd type="oval"/>
            </a:ln>
            <a:extLst>
              <a:ext uri="{909E8E84-426E-40DD-AFC4-6F175D3DCCD1}">
                <a14:hiddenFill xmlns:a14="http://schemas.microsoft.com/office/drawing/2010/main">
                  <a:noFill/>
                </a14:hiddenFill>
              </a:ext>
            </a:extLst>
          </p:spPr>
        </p:cxnSp>
        <p:cxnSp>
          <p:nvCxnSpPr>
            <p:cNvPr id="23" name="直接连接符 22"/>
            <p:cNvCxnSpPr/>
            <p:nvPr/>
          </p:nvCxnSpPr>
          <p:spPr>
            <a:xfrm>
              <a:off x="11905934" y="2205658"/>
              <a:ext cx="0" cy="3023530"/>
            </a:xfrm>
            <a:prstGeom prst="line">
              <a:avLst/>
            </a:prstGeom>
            <a:noFill/>
            <a:ln w="9525" cap="flat" cmpd="sng" algn="ctr">
              <a:solidFill>
                <a:srgbClr val="FC6204"/>
              </a:solidFill>
              <a:prstDash val="dash"/>
              <a:headEnd type="oval"/>
              <a:tailEnd type="none"/>
            </a:ln>
            <a:effectLst/>
          </p:spPr>
        </p:cxnSp>
        <p:sp>
          <p:nvSpPr>
            <p:cNvPr id="24" name="矩形 4"/>
            <p:cNvSpPr>
              <a:spLocks noChangeArrowheads="1"/>
            </p:cNvSpPr>
            <p:nvPr/>
          </p:nvSpPr>
          <p:spPr bwMode="auto">
            <a:xfrm>
              <a:off x="8157426" y="2490783"/>
              <a:ext cx="3626412" cy="1908215"/>
            </a:xfrm>
            <a:prstGeom prst="rect">
              <a:avLst/>
            </a:prstGeom>
            <a:noFill/>
            <a:ln w="9525">
              <a:noFill/>
              <a:miter lim="800000"/>
            </a:ln>
          </p:spPr>
          <p:txBody>
            <a:bodyPr wrap="square">
              <a:spAutoFit/>
            </a:bodyPr>
            <a:lstStyle/>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新浪微盘：</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http://vdisk.weibo.com/s/84GzB</a:t>
              </a:r>
            </a:p>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华为网盘：</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http://dl.dbank.com/s0r7tboi5m</a:t>
              </a:r>
            </a:p>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爱问共享：</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http://ishare.iask.sina.com.cn/f/25229674.html</a:t>
              </a:r>
            </a:p>
            <a:p>
              <a:pPr lvl="0">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豆丁文档：</a:t>
              </a:r>
              <a:r>
                <a:rPr kumimoji="1" lang="zh-CN" altLang="en-US" sz="1200" kern="0" dirty="0">
                  <a:solidFill>
                    <a:schemeClr val="bg1">
                      <a:lumMod val="65000"/>
                    </a:schemeClr>
                  </a:solidFill>
                  <a:latin typeface="微软雅黑" panose="020B0503020204020204" pitchFamily="34" charset="-122"/>
                  <a:ea typeface="微软雅黑" panose="020B0503020204020204" pitchFamily="34" charset="-122"/>
                </a:rPr>
                <a:t>上传未通过，说要尊重版权，晕</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 _-!</a:t>
              </a:r>
            </a:p>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百度文库：</a:t>
              </a:r>
              <a:r>
                <a:rPr kumimoji="1" lang="zh-CN" altLang="en-US" sz="1200" kern="0" dirty="0">
                  <a:solidFill>
                    <a:schemeClr val="bg1">
                      <a:lumMod val="65000"/>
                    </a:schemeClr>
                  </a:solidFill>
                  <a:latin typeface="微软雅黑" panose="020B0503020204020204" pitchFamily="34" charset="-122"/>
                  <a:ea typeface="微软雅黑" panose="020B0503020204020204" pitchFamily="34" charset="-122"/>
                </a:rPr>
                <a:t>上传未通过，说文档格式不对？</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55555</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tdz\桌面\未标题-1 拷贝.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430" y="2226784"/>
            <a:ext cx="3811199" cy="2858400"/>
          </a:xfrm>
          <a:prstGeom prst="rect">
            <a:avLst/>
          </a:prstGeom>
          <a:noFill/>
          <a:ln w="28575">
            <a:solidFill>
              <a:schemeClr val="accent6">
                <a:lumMod val="60000"/>
                <a:lumOff val="40000"/>
              </a:schemeClr>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矩形 2"/>
          <p:cNvSpPr/>
          <p:nvPr/>
        </p:nvSpPr>
        <p:spPr>
          <a:xfrm>
            <a:off x="118541" y="68461"/>
            <a:ext cx="360000" cy="360000"/>
          </a:xfrm>
          <a:prstGeom prst="rect">
            <a:avLst/>
          </a:prstGeom>
          <a:noFill/>
        </p:spPr>
        <p:style>
          <a:lnRef idx="1">
            <a:schemeClr val="accent6"/>
          </a:lnRef>
          <a:fillRef idx="2">
            <a:schemeClr val="accent6"/>
          </a:fillRef>
          <a:effectRef idx="1">
            <a:schemeClr val="accent6"/>
          </a:effectRef>
          <a:fontRef idx="minor">
            <a:schemeClr val="dk1"/>
          </a:fontRef>
        </p:style>
        <p:txBody>
          <a:bodyPr anchor="ctr"/>
          <a:lstStyle/>
          <a:p>
            <a:pPr algn="ctr" defTabSz="914400">
              <a:defRPr/>
            </a:pPr>
            <a:endParaRPr lang="zh-CN" altLang="en-US" sz="1800" kern="0">
              <a:solidFill>
                <a:sysClr val="window" lastClr="FFFFFF"/>
              </a:solidFill>
              <a:ea typeface="微软雅黑" panose="020B0503020204020204" pitchFamily="34" charset="-122"/>
            </a:endParaRPr>
          </a:p>
        </p:txBody>
      </p:sp>
      <p:sp>
        <p:nvSpPr>
          <p:cNvPr id="4" name="矩形 3"/>
          <p:cNvSpPr/>
          <p:nvPr/>
        </p:nvSpPr>
        <p:spPr>
          <a:xfrm>
            <a:off x="395288" y="394690"/>
            <a:ext cx="165600" cy="165600"/>
          </a:xfrm>
          <a:prstGeom prst="rect">
            <a:avLst/>
          </a:prstGeom>
          <a:noFill/>
        </p:spPr>
        <p:style>
          <a:lnRef idx="1">
            <a:schemeClr val="accent6"/>
          </a:lnRef>
          <a:fillRef idx="2">
            <a:schemeClr val="accent6"/>
          </a:fillRef>
          <a:effectRef idx="1">
            <a:schemeClr val="accent6"/>
          </a:effectRef>
          <a:fontRef idx="minor">
            <a:schemeClr val="dk1"/>
          </a:fontRef>
        </p:style>
        <p:txBody>
          <a:bodyPr anchor="ctr"/>
          <a:lstStyle/>
          <a:p>
            <a:pPr algn="ctr" defTabSz="914400">
              <a:defRPr/>
            </a:pPr>
            <a:endParaRPr lang="zh-CN" altLang="en-US" sz="1800" kern="0">
              <a:solidFill>
                <a:sysClr val="window" lastClr="FFFFFF"/>
              </a:solidFill>
              <a:ea typeface="微软雅黑" panose="020B0503020204020204" pitchFamily="34" charset="-122"/>
            </a:endParaRPr>
          </a:p>
        </p:txBody>
      </p:sp>
      <p:sp>
        <p:nvSpPr>
          <p:cNvPr id="5" name="TextBox 4"/>
          <p:cNvSpPr txBox="1"/>
          <p:nvPr/>
        </p:nvSpPr>
        <p:spPr>
          <a:xfrm>
            <a:off x="730571" y="333450"/>
            <a:ext cx="2340299" cy="307777"/>
          </a:xfrm>
          <a:prstGeom prst="rect">
            <a:avLst/>
          </a:prstGeom>
          <a:noFill/>
        </p:spPr>
        <p:txBody>
          <a:bodyPr wrap="square" lIns="0" rtlCol="0">
            <a:spAutoFit/>
          </a:bodyPr>
          <a:lstStyle/>
          <a:p>
            <a:r>
              <a:rPr lang="zh-CN" altLang="en-US" sz="1400" dirty="0">
                <a:solidFill>
                  <a:srgbClr val="92D050"/>
                </a:solidFill>
                <a:latin typeface="微软雅黑" panose="020B0503020204020204" pitchFamily="34" charset="-122"/>
                <a:ea typeface="微软雅黑" panose="020B0503020204020204" pitchFamily="34" charset="-122"/>
              </a:rPr>
              <a:t>其他作品推荐</a:t>
            </a:r>
          </a:p>
        </p:txBody>
      </p:sp>
      <p:grpSp>
        <p:nvGrpSpPr>
          <p:cNvPr id="6" name="组合 5"/>
          <p:cNvGrpSpPr/>
          <p:nvPr/>
        </p:nvGrpSpPr>
        <p:grpSpPr>
          <a:xfrm>
            <a:off x="226990" y="5229995"/>
            <a:ext cx="3924000" cy="643639"/>
            <a:chOff x="226990" y="5229995"/>
            <a:chExt cx="3924000" cy="643639"/>
          </a:xfrm>
        </p:grpSpPr>
        <p:sp>
          <p:nvSpPr>
            <p:cNvPr id="7" name="五边形 6"/>
            <p:cNvSpPr/>
            <p:nvPr/>
          </p:nvSpPr>
          <p:spPr>
            <a:xfrm>
              <a:off x="226990" y="5229995"/>
              <a:ext cx="3924000" cy="126000"/>
            </a:xfrm>
            <a:prstGeom prst="homePlate">
              <a:avLst/>
            </a:prstGeom>
            <a:gradFill>
              <a:gsLst>
                <a:gs pos="0">
                  <a:schemeClr val="accent3">
                    <a:lumMod val="75000"/>
                  </a:schemeClr>
                </a:gs>
                <a:gs pos="47000">
                  <a:srgbClr val="627A32"/>
                </a:gs>
                <a:gs pos="58000">
                  <a:schemeClr val="accent3">
                    <a:lumMod val="50000"/>
                  </a:schemeClr>
                </a:gs>
              </a:gsLst>
              <a:lin ang="5400000" scaled="0"/>
            </a:gradFill>
            <a:ln>
              <a:noFill/>
            </a:ln>
          </p:spPr>
          <p:style>
            <a:lnRef idx="1">
              <a:schemeClr val="accent3"/>
            </a:lnRef>
            <a:fillRef idx="3">
              <a:schemeClr val="accent3"/>
            </a:fillRef>
            <a:effectRef idx="2">
              <a:schemeClr val="accent3"/>
            </a:effectRef>
            <a:fontRef idx="minor">
              <a:schemeClr val="lt1"/>
            </a:fontRef>
          </p:style>
          <p:txBody>
            <a:bodyPr anchor="ctr"/>
            <a:lstStyle/>
            <a:p>
              <a:pPr algn="ctr" defTabSz="1234440" fontAlgn="auto">
                <a:spcBef>
                  <a:spcPts val="0"/>
                </a:spcBef>
                <a:spcAft>
                  <a:spcPts val="0"/>
                </a:spcAft>
                <a:defRPr/>
              </a:pPr>
              <a:endParaRPr lang="zh-CN" altLang="en-US"/>
            </a:p>
          </p:txBody>
        </p:sp>
        <p:sp>
          <p:nvSpPr>
            <p:cNvPr id="8" name="矩形 7"/>
            <p:cNvSpPr>
              <a:spLocks noChangeArrowheads="1"/>
            </p:cNvSpPr>
            <p:nvPr/>
          </p:nvSpPr>
          <p:spPr bwMode="auto">
            <a:xfrm>
              <a:off x="262558" y="5374010"/>
              <a:ext cx="3780000" cy="499624"/>
            </a:xfrm>
            <a:prstGeom prst="rect">
              <a:avLst/>
            </a:prstGeom>
            <a:noFill/>
            <a:ln w="9525">
              <a:noFill/>
              <a:miter lim="800000"/>
            </a:ln>
          </p:spPr>
          <p:txBody>
            <a:bodyPr wrap="square">
              <a:spAutoFit/>
            </a:bodyPr>
            <a:lstStyle/>
            <a:p>
              <a:pPr algn="ctr">
                <a:lnSpc>
                  <a:spcPct val="150000"/>
                </a:lnSpc>
                <a:spcBef>
                  <a:spcPts val="200"/>
                </a:spcBef>
                <a:spcAft>
                  <a:spcPts val="60"/>
                </a:spcAft>
              </a:pPr>
              <a:r>
                <a:rPr lang="zh-CN" altLang="en-US" sz="2000" kern="0" dirty="0">
                  <a:solidFill>
                    <a:srgbClr val="99D000"/>
                  </a:solidFill>
                  <a:latin typeface="微软雅黑" panose="020B0503020204020204" pitchFamily="34" charset="-122"/>
                  <a:ea typeface="微软雅黑" panose="020B0503020204020204" pitchFamily="34" charset="-122"/>
                </a:rPr>
                <a:t>作品封面</a:t>
              </a:r>
              <a:endParaRPr lang="zh-CN" altLang="en-US" sz="2000" dirty="0">
                <a:solidFill>
                  <a:srgbClr val="99D000"/>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115422" y="5229995"/>
            <a:ext cx="3924000" cy="648071"/>
            <a:chOff x="4115422" y="5229995"/>
            <a:chExt cx="3924000" cy="648071"/>
          </a:xfrm>
        </p:grpSpPr>
        <p:sp>
          <p:nvSpPr>
            <p:cNvPr id="10" name="燕尾形 9"/>
            <p:cNvSpPr/>
            <p:nvPr/>
          </p:nvSpPr>
          <p:spPr>
            <a:xfrm>
              <a:off x="4115422" y="5229995"/>
              <a:ext cx="3924000" cy="126000"/>
            </a:xfrm>
            <a:prstGeom prst="chevron">
              <a:avLst/>
            </a:prstGeom>
            <a:gradFill>
              <a:gsLst>
                <a:gs pos="0">
                  <a:schemeClr val="accent1">
                    <a:lumMod val="75000"/>
                  </a:schemeClr>
                </a:gs>
                <a:gs pos="48000">
                  <a:srgbClr val="4172AD"/>
                </a:gs>
                <a:gs pos="51000">
                  <a:schemeClr val="accent1">
                    <a:lumMod val="75000"/>
                  </a:schemeClr>
                </a:gs>
              </a:gsLst>
              <a:lin ang="5400000" scaled="0"/>
            </a:gradFill>
            <a:ln>
              <a:noFill/>
            </a:ln>
          </p:spPr>
          <p:style>
            <a:lnRef idx="1">
              <a:schemeClr val="accent5"/>
            </a:lnRef>
            <a:fillRef idx="3">
              <a:schemeClr val="accent5"/>
            </a:fillRef>
            <a:effectRef idx="2">
              <a:schemeClr val="accent5"/>
            </a:effectRef>
            <a:fontRef idx="minor">
              <a:schemeClr val="lt1"/>
            </a:fontRef>
          </p:style>
          <p:txBody>
            <a:bodyPr anchor="ctr"/>
            <a:lstStyle/>
            <a:p>
              <a:pPr algn="ctr" defTabSz="1234440" fontAlgn="auto">
                <a:spcBef>
                  <a:spcPts val="0"/>
                </a:spcBef>
                <a:spcAft>
                  <a:spcPts val="0"/>
                </a:spcAft>
                <a:defRPr/>
              </a:pPr>
              <a:endParaRPr lang="zh-CN" altLang="en-US">
                <a:solidFill>
                  <a:schemeClr val="tx1"/>
                </a:solidFill>
              </a:endParaRPr>
            </a:p>
          </p:txBody>
        </p:sp>
        <p:sp>
          <p:nvSpPr>
            <p:cNvPr id="11" name="矩形 10"/>
            <p:cNvSpPr>
              <a:spLocks noChangeArrowheads="1"/>
            </p:cNvSpPr>
            <p:nvPr/>
          </p:nvSpPr>
          <p:spPr bwMode="auto">
            <a:xfrm>
              <a:off x="4150990" y="5378442"/>
              <a:ext cx="3780000" cy="499624"/>
            </a:xfrm>
            <a:prstGeom prst="rect">
              <a:avLst/>
            </a:prstGeom>
            <a:noFill/>
            <a:ln w="9525">
              <a:noFill/>
              <a:miter lim="800000"/>
            </a:ln>
          </p:spPr>
          <p:txBody>
            <a:bodyPr wrap="square">
              <a:spAutoFit/>
            </a:bodyPr>
            <a:lstStyle/>
            <a:p>
              <a:pPr algn="ctr">
                <a:lnSpc>
                  <a:spcPct val="150000"/>
                </a:lnSpc>
                <a:spcBef>
                  <a:spcPts val="200"/>
                </a:spcBef>
                <a:spcAft>
                  <a:spcPts val="60"/>
                </a:spcAft>
              </a:pPr>
              <a:r>
                <a:rPr lang="zh-CN" altLang="en-US" sz="2000" kern="0" dirty="0">
                  <a:solidFill>
                    <a:srgbClr val="00C4F0"/>
                  </a:solidFill>
                  <a:latin typeface="微软雅黑" panose="020B0503020204020204" pitchFamily="34" charset="-122"/>
                  <a:ea typeface="微软雅黑" panose="020B0503020204020204" pitchFamily="34" charset="-122"/>
                </a:rPr>
                <a:t>作品介绍</a:t>
              </a:r>
              <a:endParaRPr lang="zh-CN" altLang="en-US" sz="2000" dirty="0">
                <a:solidFill>
                  <a:schemeClr val="accent6">
                    <a:lumMod val="7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8012126" y="5229994"/>
            <a:ext cx="3924000" cy="648072"/>
            <a:chOff x="8012126" y="5229994"/>
            <a:chExt cx="3924000" cy="648072"/>
          </a:xfrm>
        </p:grpSpPr>
        <p:sp>
          <p:nvSpPr>
            <p:cNvPr id="13" name="燕尾形 12"/>
            <p:cNvSpPr/>
            <p:nvPr/>
          </p:nvSpPr>
          <p:spPr>
            <a:xfrm>
              <a:off x="8012126" y="5229994"/>
              <a:ext cx="3924000" cy="126000"/>
            </a:xfrm>
            <a:prstGeom prst="chevron">
              <a:avLst/>
            </a:prstGeom>
            <a:gradFill>
              <a:gsLst>
                <a:gs pos="0">
                  <a:schemeClr val="accent6"/>
                </a:gs>
                <a:gs pos="48000">
                  <a:schemeClr val="accent6"/>
                </a:gs>
                <a:gs pos="52000">
                  <a:schemeClr val="accent6">
                    <a:lumMod val="75000"/>
                  </a:schemeClr>
                </a:gs>
              </a:gsLst>
              <a:lin ang="5400000" scaled="0"/>
            </a:gra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34440" fontAlgn="auto">
                <a:spcBef>
                  <a:spcPts val="0"/>
                </a:spcBef>
                <a:spcAft>
                  <a:spcPts val="0"/>
                </a:spcAft>
                <a:defRPr/>
              </a:pPr>
              <a:endParaRPr lang="zh-CN" altLang="en-US">
                <a:solidFill>
                  <a:schemeClr val="tx1"/>
                </a:solidFill>
              </a:endParaRPr>
            </a:p>
          </p:txBody>
        </p:sp>
        <p:sp>
          <p:nvSpPr>
            <p:cNvPr id="14" name="矩形 13"/>
            <p:cNvSpPr>
              <a:spLocks noChangeArrowheads="1"/>
            </p:cNvSpPr>
            <p:nvPr/>
          </p:nvSpPr>
          <p:spPr bwMode="auto">
            <a:xfrm>
              <a:off x="8075846" y="5378442"/>
              <a:ext cx="3780000" cy="499624"/>
            </a:xfrm>
            <a:prstGeom prst="rect">
              <a:avLst/>
            </a:prstGeom>
            <a:noFill/>
            <a:ln w="9525">
              <a:noFill/>
              <a:miter lim="800000"/>
            </a:ln>
          </p:spPr>
          <p:txBody>
            <a:bodyPr wrap="square">
              <a:spAutoFit/>
            </a:bodyPr>
            <a:lstStyle/>
            <a:p>
              <a:pPr algn="ctr">
                <a:lnSpc>
                  <a:spcPct val="150000"/>
                </a:lnSpc>
                <a:spcBef>
                  <a:spcPts val="200"/>
                </a:spcBef>
                <a:spcAft>
                  <a:spcPts val="60"/>
                </a:spcAft>
              </a:pPr>
              <a:r>
                <a:rPr lang="zh-CN" altLang="en-US" sz="2000" dirty="0">
                  <a:solidFill>
                    <a:schemeClr val="accent6">
                      <a:lumMod val="75000"/>
                    </a:schemeClr>
                  </a:solidFill>
                  <a:latin typeface="微软雅黑" panose="020B0503020204020204" pitchFamily="34" charset="-122"/>
                  <a:ea typeface="微软雅黑" panose="020B0503020204020204" pitchFamily="34" charset="-122"/>
                </a:rPr>
                <a:t>下载地址</a:t>
              </a:r>
            </a:p>
          </p:txBody>
        </p:sp>
      </p:grpSp>
      <p:grpSp>
        <p:nvGrpSpPr>
          <p:cNvPr id="15" name="组合 14"/>
          <p:cNvGrpSpPr/>
          <p:nvPr/>
        </p:nvGrpSpPr>
        <p:grpSpPr>
          <a:xfrm>
            <a:off x="4150990" y="1629594"/>
            <a:ext cx="4248472" cy="3600400"/>
            <a:chOff x="4150990" y="1629594"/>
            <a:chExt cx="4248472" cy="3600400"/>
          </a:xfrm>
        </p:grpSpPr>
        <p:sp>
          <p:nvSpPr>
            <p:cNvPr id="16" name="矩形 4"/>
            <p:cNvSpPr>
              <a:spLocks noChangeArrowheads="1"/>
            </p:cNvSpPr>
            <p:nvPr/>
          </p:nvSpPr>
          <p:spPr bwMode="auto">
            <a:xfrm>
              <a:off x="4222998" y="2394822"/>
              <a:ext cx="3351696" cy="461665"/>
            </a:xfrm>
            <a:prstGeom prst="rect">
              <a:avLst/>
            </a:prstGeom>
            <a:noFill/>
            <a:ln w="9525">
              <a:noFill/>
              <a:miter lim="800000"/>
            </a:ln>
          </p:spPr>
          <p:txBody>
            <a:bodyPr wrap="square">
              <a:spAutoFit/>
            </a:bodyPr>
            <a:lstStyle/>
            <a:p>
              <a:pPr lvl="0">
                <a:lnSpc>
                  <a:spcPct val="150000"/>
                </a:lnSpc>
                <a:spcBef>
                  <a:spcPts val="200"/>
                </a:spcBef>
                <a:spcAft>
                  <a:spcPts val="60"/>
                </a:spcAft>
              </a:pPr>
              <a:r>
                <a:rPr lang="zh-CN" altLang="en-US" sz="1600" b="1" dirty="0">
                  <a:solidFill>
                    <a:srgbClr val="99D000"/>
                  </a:solidFill>
                  <a:latin typeface="微软雅黑" panose="020B0503020204020204" pitchFamily="34" charset="-122"/>
                  <a:ea typeface="微软雅黑" panose="020B0503020204020204" pitchFamily="34" charset="-122"/>
                </a:rPr>
                <a:t>完成时间</a:t>
              </a:r>
              <a:r>
                <a:rPr lang="zh-CN" altLang="en-US" sz="1600" dirty="0">
                  <a:solidFill>
                    <a:srgbClr val="A6A6A6"/>
                  </a:solidFill>
                  <a:latin typeface="微软雅黑" panose="020B0503020204020204" pitchFamily="34" charset="-122"/>
                  <a:ea typeface="微软雅黑" panose="020B0503020204020204" pitchFamily="34" charset="-122"/>
                </a:rPr>
                <a:t>：</a:t>
              </a:r>
              <a:r>
                <a:rPr lang="en-US" altLang="zh-CN" sz="1400" dirty="0">
                  <a:solidFill>
                    <a:srgbClr val="A6A6A6"/>
                  </a:solidFill>
                  <a:latin typeface="微软雅黑" panose="020B0503020204020204" pitchFamily="34" charset="-122"/>
                  <a:ea typeface="微软雅黑" panose="020B0503020204020204" pitchFamily="34" charset="-122"/>
                </a:rPr>
                <a:t>2012.06.28</a:t>
              </a:r>
            </a:p>
          </p:txBody>
        </p:sp>
        <p:cxnSp>
          <p:nvCxnSpPr>
            <p:cNvPr id="17" name="直接连接符 16"/>
            <p:cNvCxnSpPr/>
            <p:nvPr/>
          </p:nvCxnSpPr>
          <p:spPr>
            <a:xfrm flipH="1">
              <a:off x="4150990" y="2205658"/>
              <a:ext cx="2880320" cy="0"/>
            </a:xfrm>
            <a:prstGeom prst="line">
              <a:avLst/>
            </a:prstGeom>
            <a:noFill/>
            <a:ln w="9525" cap="flat" cmpd="sng">
              <a:solidFill>
                <a:srgbClr val="DC9F0B"/>
              </a:solidFill>
              <a:prstDash val="dash"/>
              <a:round/>
              <a:headEnd type="oval" w="med" len="med"/>
              <a:tailEnd type="none"/>
            </a:ln>
            <a:extLst>
              <a:ext uri="{909E8E84-426E-40DD-AFC4-6F175D3DCCD1}">
                <a14:hiddenFill xmlns:a14="http://schemas.microsoft.com/office/drawing/2010/main">
                  <a:noFill/>
                </a14:hiddenFill>
              </a:ext>
            </a:extLst>
          </p:spPr>
        </p:cxnSp>
        <p:sp>
          <p:nvSpPr>
            <p:cNvPr id="18" name="矩形 4"/>
            <p:cNvSpPr>
              <a:spLocks noChangeArrowheads="1"/>
            </p:cNvSpPr>
            <p:nvPr/>
          </p:nvSpPr>
          <p:spPr bwMode="auto">
            <a:xfrm>
              <a:off x="4222998" y="2998552"/>
              <a:ext cx="3600400" cy="1716239"/>
            </a:xfrm>
            <a:prstGeom prst="rect">
              <a:avLst/>
            </a:prstGeom>
            <a:noFill/>
            <a:ln w="9525">
              <a:noFill/>
              <a:miter lim="800000"/>
            </a:ln>
          </p:spPr>
          <p:txBody>
            <a:bodyPr wrap="square">
              <a:spAutoFit/>
            </a:bodyPr>
            <a:lstStyle/>
            <a:p>
              <a:pPr lvl="0">
                <a:lnSpc>
                  <a:spcPct val="150000"/>
                </a:lnSpc>
                <a:spcBef>
                  <a:spcPts val="200"/>
                </a:spcBef>
                <a:spcAft>
                  <a:spcPts val="60"/>
                </a:spcAft>
              </a:pPr>
              <a:r>
                <a:rPr lang="zh-CN" altLang="en-US" sz="1600" b="1" dirty="0">
                  <a:solidFill>
                    <a:srgbClr val="99D000"/>
                  </a:solidFill>
                  <a:latin typeface="微软雅黑" panose="020B0503020204020204" pitchFamily="34" charset="-122"/>
                  <a:ea typeface="微软雅黑" panose="020B0503020204020204" pitchFamily="34" charset="-122"/>
                </a:rPr>
                <a:t>内容概要</a:t>
              </a:r>
              <a:r>
                <a:rPr lang="zh-CN" altLang="en-US" sz="1600" dirty="0">
                  <a:solidFill>
                    <a:srgbClr val="A6A6A6"/>
                  </a:solidFill>
                  <a:latin typeface="微软雅黑" panose="020B0503020204020204" pitchFamily="34" charset="-122"/>
                  <a:ea typeface="微软雅黑" panose="020B0503020204020204" pitchFamily="34" charset="-122"/>
                </a:rPr>
                <a:t>：</a:t>
              </a:r>
              <a:r>
                <a:rPr lang="zh-CN" altLang="en-US" sz="1400" dirty="0">
                  <a:solidFill>
                    <a:srgbClr val="A6A6A6"/>
                  </a:solidFill>
                  <a:latin typeface="微软雅黑" panose="020B0503020204020204" pitchFamily="34" charset="-122"/>
                  <a:ea typeface="微软雅黑" panose="020B0503020204020204" pitchFamily="34" charset="-122"/>
                </a:rPr>
                <a:t>精彩的动画、精美的图片、精心的设计、精致的版面，精湛的文字、精巧的构思</a:t>
              </a:r>
              <a:r>
                <a:rPr lang="en-US" altLang="zh-CN" sz="1400" dirty="0">
                  <a:solidFill>
                    <a:srgbClr val="A6A6A6"/>
                  </a:solidFill>
                  <a:latin typeface="微软雅黑" panose="020B0503020204020204" pitchFamily="34" charset="-122"/>
                  <a:ea typeface="微软雅黑" panose="020B0503020204020204" pitchFamily="34" charset="-122"/>
                </a:rPr>
                <a:t>……</a:t>
              </a:r>
              <a:r>
                <a:rPr lang="zh-CN" altLang="en-US" sz="1400" dirty="0">
                  <a:solidFill>
                    <a:srgbClr val="A6A6A6"/>
                  </a:solidFill>
                  <a:latin typeface="微软雅黑" panose="020B0503020204020204" pitchFamily="34" charset="-122"/>
                  <a:ea typeface="微软雅黑" panose="020B0503020204020204" pitchFamily="34" charset="-122"/>
                </a:rPr>
                <a:t>这是作者呕心沥血一周时间完成的宽屏</a:t>
              </a:r>
              <a:r>
                <a:rPr lang="en-US" altLang="zh-CN" sz="1400" dirty="0">
                  <a:solidFill>
                    <a:srgbClr val="A6A6A6"/>
                  </a:solidFill>
                  <a:latin typeface="微软雅黑" panose="020B0503020204020204" pitchFamily="34" charset="-122"/>
                  <a:ea typeface="微软雅黑" panose="020B0503020204020204" pitchFamily="34" charset="-122"/>
                </a:rPr>
                <a:t>PPT</a:t>
              </a:r>
              <a:r>
                <a:rPr lang="zh-CN" altLang="en-US" sz="1400" dirty="0">
                  <a:solidFill>
                    <a:srgbClr val="A6A6A6"/>
                  </a:solidFill>
                  <a:latin typeface="微软雅黑" panose="020B0503020204020204" pitchFamily="34" charset="-122"/>
                  <a:ea typeface="微软雅黑" panose="020B0503020204020204" pitchFamily="34" charset="-122"/>
                </a:rPr>
                <a:t>。既可以作为学习时间管理的教材，也可以作为学做</a:t>
              </a:r>
              <a:r>
                <a:rPr lang="en-US" altLang="zh-CN" sz="1400" dirty="0">
                  <a:solidFill>
                    <a:srgbClr val="A6A6A6"/>
                  </a:solidFill>
                  <a:latin typeface="微软雅黑" panose="020B0503020204020204" pitchFamily="34" charset="-122"/>
                  <a:ea typeface="微软雅黑" panose="020B0503020204020204" pitchFamily="34" charset="-122"/>
                </a:rPr>
                <a:t>PPT</a:t>
              </a:r>
              <a:r>
                <a:rPr lang="zh-CN" altLang="en-US" sz="1400" dirty="0">
                  <a:solidFill>
                    <a:srgbClr val="A6A6A6"/>
                  </a:solidFill>
                  <a:latin typeface="微软雅黑" panose="020B0503020204020204" pitchFamily="34" charset="-122"/>
                  <a:ea typeface="微软雅黑" panose="020B0503020204020204" pitchFamily="34" charset="-122"/>
                </a:rPr>
                <a:t>的模板。</a:t>
              </a:r>
            </a:p>
          </p:txBody>
        </p:sp>
        <p:pic>
          <p:nvPicPr>
            <p:cNvPr id="19" name="Picture 3" descr="F:\Job\PPT模板\！PPT图片及版面资源\06-PPT精选插图\11-杂烩包\高画质精美透明PNG图标572张\png_icon_0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7334" y="1629594"/>
              <a:ext cx="1152128" cy="1152128"/>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直接连接符 19"/>
            <p:cNvCxnSpPr/>
            <p:nvPr/>
          </p:nvCxnSpPr>
          <p:spPr>
            <a:xfrm>
              <a:off x="7967414" y="2998552"/>
              <a:ext cx="0" cy="2231442"/>
            </a:xfrm>
            <a:prstGeom prst="line">
              <a:avLst/>
            </a:prstGeom>
            <a:noFill/>
            <a:ln w="9525" cap="flat" cmpd="sng" algn="ctr">
              <a:solidFill>
                <a:srgbClr val="FC6204"/>
              </a:solidFill>
              <a:prstDash val="dash"/>
              <a:headEnd type="oval"/>
              <a:tailEnd type="none"/>
            </a:ln>
            <a:effectLst/>
          </p:spPr>
        </p:cxnSp>
      </p:grpSp>
      <p:grpSp>
        <p:nvGrpSpPr>
          <p:cNvPr id="21" name="组合 20"/>
          <p:cNvGrpSpPr/>
          <p:nvPr/>
        </p:nvGrpSpPr>
        <p:grpSpPr>
          <a:xfrm>
            <a:off x="8157426" y="2205658"/>
            <a:ext cx="3748508" cy="3023530"/>
            <a:chOff x="8157426" y="2205658"/>
            <a:chExt cx="3748508" cy="3023530"/>
          </a:xfrm>
        </p:grpSpPr>
        <p:cxnSp>
          <p:nvCxnSpPr>
            <p:cNvPr id="22" name="直接连接符 21"/>
            <p:cNvCxnSpPr/>
            <p:nvPr/>
          </p:nvCxnSpPr>
          <p:spPr>
            <a:xfrm flipH="1">
              <a:off x="8471470" y="2223512"/>
              <a:ext cx="3312368" cy="0"/>
            </a:xfrm>
            <a:prstGeom prst="line">
              <a:avLst/>
            </a:prstGeom>
            <a:noFill/>
            <a:ln w="9525" cap="flat" cmpd="sng">
              <a:solidFill>
                <a:srgbClr val="DC9F0B"/>
              </a:solidFill>
              <a:prstDash val="dash"/>
              <a:round/>
              <a:headEnd type="oval" w="med" len="med"/>
              <a:tailEnd type="oval"/>
            </a:ln>
            <a:extLst>
              <a:ext uri="{909E8E84-426E-40DD-AFC4-6F175D3DCCD1}">
                <a14:hiddenFill xmlns:a14="http://schemas.microsoft.com/office/drawing/2010/main">
                  <a:noFill/>
                </a14:hiddenFill>
              </a:ext>
            </a:extLst>
          </p:spPr>
        </p:cxnSp>
        <p:cxnSp>
          <p:nvCxnSpPr>
            <p:cNvPr id="23" name="直接连接符 22"/>
            <p:cNvCxnSpPr/>
            <p:nvPr/>
          </p:nvCxnSpPr>
          <p:spPr>
            <a:xfrm>
              <a:off x="11905934" y="2205658"/>
              <a:ext cx="0" cy="3023530"/>
            </a:xfrm>
            <a:prstGeom prst="line">
              <a:avLst/>
            </a:prstGeom>
            <a:noFill/>
            <a:ln w="9525" cap="flat" cmpd="sng" algn="ctr">
              <a:solidFill>
                <a:srgbClr val="FC6204"/>
              </a:solidFill>
              <a:prstDash val="dash"/>
              <a:headEnd type="oval"/>
              <a:tailEnd type="none"/>
            </a:ln>
            <a:effectLst/>
          </p:spPr>
        </p:cxnSp>
        <p:sp>
          <p:nvSpPr>
            <p:cNvPr id="24" name="矩形 4"/>
            <p:cNvSpPr>
              <a:spLocks noChangeArrowheads="1"/>
            </p:cNvSpPr>
            <p:nvPr/>
          </p:nvSpPr>
          <p:spPr bwMode="auto">
            <a:xfrm>
              <a:off x="8157426" y="2490783"/>
              <a:ext cx="3626412" cy="2700739"/>
            </a:xfrm>
            <a:prstGeom prst="rect">
              <a:avLst/>
            </a:prstGeom>
            <a:noFill/>
            <a:ln w="9525">
              <a:noFill/>
              <a:miter lim="800000"/>
            </a:ln>
          </p:spPr>
          <p:txBody>
            <a:bodyPr wrap="square">
              <a:spAutoFit/>
            </a:bodyPr>
            <a:lstStyle/>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新浪微盘：</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http://vdisk.weibo.com/s/7KqjA</a:t>
              </a:r>
            </a:p>
            <a:p>
              <a:pPr lvl="0">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华为网盘：</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http://dl.dbank.com/s00q65g527</a:t>
              </a:r>
            </a:p>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新浪资料：</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http://ishare.iask.sina.com.cn/f/25123076.html</a:t>
              </a:r>
              <a:r>
                <a:rPr kumimoji="1" lang="zh-CN" altLang="en-US" sz="1200" b="1" kern="0" dirty="0">
                  <a:solidFill>
                    <a:srgbClr val="99D000"/>
                  </a:solidFill>
                  <a:latin typeface="微软雅黑" panose="020B0503020204020204" pitchFamily="34" charset="-122"/>
                  <a:ea typeface="微软雅黑" panose="020B0503020204020204" pitchFamily="34" charset="-122"/>
                </a:rPr>
                <a:t>豆丁文档：</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http://www.docin.com/p-432116651.html</a:t>
              </a:r>
            </a:p>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百度文库：</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http://wenku.baidu.com/view/92f90e4133687e21af45a9b8.html</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9" name="Picture 3" descr="C:\Documents and Settings\tdz\桌面\未标题-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430" y="2223512"/>
            <a:ext cx="3810000" cy="2857500"/>
          </a:xfrm>
          <a:prstGeom prst="rect">
            <a:avLst/>
          </a:prstGeom>
          <a:noFill/>
          <a:ln w="28575">
            <a:solidFill>
              <a:schemeClr val="accent6">
                <a:lumMod val="60000"/>
                <a:lumOff val="40000"/>
              </a:schemeClr>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矩形 9"/>
          <p:cNvSpPr/>
          <p:nvPr/>
        </p:nvSpPr>
        <p:spPr>
          <a:xfrm>
            <a:off x="118541" y="68461"/>
            <a:ext cx="360000" cy="360000"/>
          </a:xfrm>
          <a:prstGeom prst="rect">
            <a:avLst/>
          </a:prstGeom>
          <a:noFill/>
        </p:spPr>
        <p:style>
          <a:lnRef idx="1">
            <a:schemeClr val="accent6"/>
          </a:lnRef>
          <a:fillRef idx="2">
            <a:schemeClr val="accent6"/>
          </a:fillRef>
          <a:effectRef idx="1">
            <a:schemeClr val="accent6"/>
          </a:effectRef>
          <a:fontRef idx="minor">
            <a:schemeClr val="dk1"/>
          </a:fontRef>
        </p:style>
        <p:txBody>
          <a:bodyPr anchor="ctr"/>
          <a:lstStyle/>
          <a:p>
            <a:pPr algn="ctr" defTabSz="914400">
              <a:defRPr/>
            </a:pPr>
            <a:endParaRPr lang="zh-CN" altLang="en-US" sz="1800" kern="0">
              <a:solidFill>
                <a:sysClr val="window" lastClr="FFFFFF"/>
              </a:solidFill>
              <a:ea typeface="微软雅黑" panose="020B0503020204020204" pitchFamily="34" charset="-122"/>
            </a:endParaRPr>
          </a:p>
        </p:txBody>
      </p:sp>
      <p:sp>
        <p:nvSpPr>
          <p:cNvPr id="11" name="矩形 10"/>
          <p:cNvSpPr/>
          <p:nvPr/>
        </p:nvSpPr>
        <p:spPr>
          <a:xfrm>
            <a:off x="395288" y="394690"/>
            <a:ext cx="165600" cy="165600"/>
          </a:xfrm>
          <a:prstGeom prst="rect">
            <a:avLst/>
          </a:prstGeom>
          <a:noFill/>
        </p:spPr>
        <p:style>
          <a:lnRef idx="1">
            <a:schemeClr val="accent6"/>
          </a:lnRef>
          <a:fillRef idx="2">
            <a:schemeClr val="accent6"/>
          </a:fillRef>
          <a:effectRef idx="1">
            <a:schemeClr val="accent6"/>
          </a:effectRef>
          <a:fontRef idx="minor">
            <a:schemeClr val="dk1"/>
          </a:fontRef>
        </p:style>
        <p:txBody>
          <a:bodyPr anchor="ctr"/>
          <a:lstStyle/>
          <a:p>
            <a:pPr algn="ctr" defTabSz="914400">
              <a:defRPr/>
            </a:pPr>
            <a:endParaRPr lang="zh-CN" altLang="en-US" sz="1800" kern="0">
              <a:solidFill>
                <a:sysClr val="window" lastClr="FFFFFF"/>
              </a:solidFill>
              <a:ea typeface="微软雅黑" panose="020B0503020204020204" pitchFamily="34" charset="-122"/>
            </a:endParaRPr>
          </a:p>
        </p:txBody>
      </p:sp>
      <p:sp>
        <p:nvSpPr>
          <p:cNvPr id="32" name="TextBox 31"/>
          <p:cNvSpPr txBox="1"/>
          <p:nvPr/>
        </p:nvSpPr>
        <p:spPr>
          <a:xfrm>
            <a:off x="730571" y="333450"/>
            <a:ext cx="2340299" cy="307777"/>
          </a:xfrm>
          <a:prstGeom prst="rect">
            <a:avLst/>
          </a:prstGeom>
          <a:noFill/>
        </p:spPr>
        <p:txBody>
          <a:bodyPr wrap="square" lIns="0" rtlCol="0">
            <a:spAutoFit/>
          </a:bodyPr>
          <a:lstStyle/>
          <a:p>
            <a:r>
              <a:rPr lang="zh-CN" altLang="en-US" sz="1400" dirty="0">
                <a:solidFill>
                  <a:srgbClr val="92D050"/>
                </a:solidFill>
                <a:latin typeface="微软雅黑" panose="020B0503020204020204" pitchFamily="34" charset="-122"/>
                <a:ea typeface="微软雅黑" panose="020B0503020204020204" pitchFamily="34" charset="-122"/>
              </a:rPr>
              <a:t>其他作品推荐</a:t>
            </a:r>
          </a:p>
        </p:txBody>
      </p:sp>
      <p:grpSp>
        <p:nvGrpSpPr>
          <p:cNvPr id="21514" name="组合 21513"/>
          <p:cNvGrpSpPr/>
          <p:nvPr/>
        </p:nvGrpSpPr>
        <p:grpSpPr>
          <a:xfrm>
            <a:off x="226990" y="5229995"/>
            <a:ext cx="3924000" cy="643639"/>
            <a:chOff x="226990" y="5229995"/>
            <a:chExt cx="3924000" cy="643639"/>
          </a:xfrm>
        </p:grpSpPr>
        <p:sp>
          <p:nvSpPr>
            <p:cNvPr id="37" name="五边形 36"/>
            <p:cNvSpPr/>
            <p:nvPr/>
          </p:nvSpPr>
          <p:spPr>
            <a:xfrm>
              <a:off x="226990" y="5229995"/>
              <a:ext cx="3924000" cy="126000"/>
            </a:xfrm>
            <a:prstGeom prst="homePlate">
              <a:avLst/>
            </a:prstGeom>
            <a:gradFill>
              <a:gsLst>
                <a:gs pos="0">
                  <a:schemeClr val="accent3">
                    <a:lumMod val="75000"/>
                  </a:schemeClr>
                </a:gs>
                <a:gs pos="47000">
                  <a:srgbClr val="627A32"/>
                </a:gs>
                <a:gs pos="58000">
                  <a:schemeClr val="accent3">
                    <a:lumMod val="50000"/>
                  </a:schemeClr>
                </a:gs>
              </a:gsLst>
              <a:lin ang="5400000" scaled="0"/>
            </a:gradFill>
            <a:ln>
              <a:noFill/>
            </a:ln>
          </p:spPr>
          <p:style>
            <a:lnRef idx="1">
              <a:schemeClr val="accent3"/>
            </a:lnRef>
            <a:fillRef idx="3">
              <a:schemeClr val="accent3"/>
            </a:fillRef>
            <a:effectRef idx="2">
              <a:schemeClr val="accent3"/>
            </a:effectRef>
            <a:fontRef idx="minor">
              <a:schemeClr val="lt1"/>
            </a:fontRef>
          </p:style>
          <p:txBody>
            <a:bodyPr anchor="ctr"/>
            <a:lstStyle/>
            <a:p>
              <a:pPr algn="ctr" defTabSz="1234440" fontAlgn="auto">
                <a:spcBef>
                  <a:spcPts val="0"/>
                </a:spcBef>
                <a:spcAft>
                  <a:spcPts val="0"/>
                </a:spcAft>
                <a:defRPr/>
              </a:pPr>
              <a:endParaRPr lang="zh-CN" altLang="en-US"/>
            </a:p>
          </p:txBody>
        </p:sp>
        <p:sp>
          <p:nvSpPr>
            <p:cNvPr id="40" name="矩形 39"/>
            <p:cNvSpPr>
              <a:spLocks noChangeArrowheads="1"/>
            </p:cNvSpPr>
            <p:nvPr/>
          </p:nvSpPr>
          <p:spPr bwMode="auto">
            <a:xfrm>
              <a:off x="262558" y="5374010"/>
              <a:ext cx="3780000" cy="499624"/>
            </a:xfrm>
            <a:prstGeom prst="rect">
              <a:avLst/>
            </a:prstGeom>
            <a:noFill/>
            <a:ln w="9525">
              <a:noFill/>
              <a:miter lim="800000"/>
            </a:ln>
          </p:spPr>
          <p:txBody>
            <a:bodyPr wrap="square">
              <a:spAutoFit/>
            </a:bodyPr>
            <a:lstStyle/>
            <a:p>
              <a:pPr algn="ctr">
                <a:lnSpc>
                  <a:spcPct val="150000"/>
                </a:lnSpc>
                <a:spcBef>
                  <a:spcPts val="200"/>
                </a:spcBef>
                <a:spcAft>
                  <a:spcPts val="60"/>
                </a:spcAft>
              </a:pPr>
              <a:r>
                <a:rPr lang="zh-CN" altLang="en-US" sz="2000" kern="0" dirty="0">
                  <a:solidFill>
                    <a:srgbClr val="99D000"/>
                  </a:solidFill>
                  <a:latin typeface="微软雅黑" panose="020B0503020204020204" pitchFamily="34" charset="-122"/>
                  <a:ea typeface="微软雅黑" panose="020B0503020204020204" pitchFamily="34" charset="-122"/>
                </a:rPr>
                <a:t>作品封面</a:t>
              </a:r>
              <a:endParaRPr lang="zh-CN" altLang="en-US" sz="2000" dirty="0">
                <a:solidFill>
                  <a:srgbClr val="99D000"/>
                </a:solidFill>
                <a:latin typeface="微软雅黑" panose="020B0503020204020204" pitchFamily="34" charset="-122"/>
                <a:ea typeface="微软雅黑" panose="020B0503020204020204" pitchFamily="34" charset="-122"/>
              </a:endParaRPr>
            </a:p>
          </p:txBody>
        </p:sp>
      </p:grpSp>
      <p:grpSp>
        <p:nvGrpSpPr>
          <p:cNvPr id="21515" name="组合 21514"/>
          <p:cNvGrpSpPr/>
          <p:nvPr/>
        </p:nvGrpSpPr>
        <p:grpSpPr>
          <a:xfrm>
            <a:off x="4115422" y="5229995"/>
            <a:ext cx="3924000" cy="648071"/>
            <a:chOff x="4115422" y="5229995"/>
            <a:chExt cx="3924000" cy="648071"/>
          </a:xfrm>
        </p:grpSpPr>
        <p:sp>
          <p:nvSpPr>
            <p:cNvPr id="38" name="燕尾形 37"/>
            <p:cNvSpPr/>
            <p:nvPr/>
          </p:nvSpPr>
          <p:spPr>
            <a:xfrm>
              <a:off x="4115422" y="5229995"/>
              <a:ext cx="3924000" cy="126000"/>
            </a:xfrm>
            <a:prstGeom prst="chevron">
              <a:avLst/>
            </a:prstGeom>
            <a:gradFill>
              <a:gsLst>
                <a:gs pos="0">
                  <a:schemeClr val="accent1">
                    <a:lumMod val="75000"/>
                  </a:schemeClr>
                </a:gs>
                <a:gs pos="48000">
                  <a:srgbClr val="4172AD"/>
                </a:gs>
                <a:gs pos="51000">
                  <a:schemeClr val="accent1">
                    <a:lumMod val="75000"/>
                  </a:schemeClr>
                </a:gs>
              </a:gsLst>
              <a:lin ang="5400000" scaled="0"/>
            </a:gradFill>
            <a:ln>
              <a:noFill/>
            </a:ln>
          </p:spPr>
          <p:style>
            <a:lnRef idx="1">
              <a:schemeClr val="accent5"/>
            </a:lnRef>
            <a:fillRef idx="3">
              <a:schemeClr val="accent5"/>
            </a:fillRef>
            <a:effectRef idx="2">
              <a:schemeClr val="accent5"/>
            </a:effectRef>
            <a:fontRef idx="minor">
              <a:schemeClr val="lt1"/>
            </a:fontRef>
          </p:style>
          <p:txBody>
            <a:bodyPr anchor="ctr"/>
            <a:lstStyle/>
            <a:p>
              <a:pPr algn="ctr" defTabSz="1234440" fontAlgn="auto">
                <a:spcBef>
                  <a:spcPts val="0"/>
                </a:spcBef>
                <a:spcAft>
                  <a:spcPts val="0"/>
                </a:spcAft>
                <a:defRPr/>
              </a:pPr>
              <a:endParaRPr lang="zh-CN" altLang="en-US">
                <a:solidFill>
                  <a:schemeClr val="tx1"/>
                </a:solidFill>
              </a:endParaRPr>
            </a:p>
          </p:txBody>
        </p:sp>
        <p:sp>
          <p:nvSpPr>
            <p:cNvPr id="41" name="矩形 40"/>
            <p:cNvSpPr>
              <a:spLocks noChangeArrowheads="1"/>
            </p:cNvSpPr>
            <p:nvPr/>
          </p:nvSpPr>
          <p:spPr bwMode="auto">
            <a:xfrm>
              <a:off x="4150990" y="5378442"/>
              <a:ext cx="3780000" cy="499624"/>
            </a:xfrm>
            <a:prstGeom prst="rect">
              <a:avLst/>
            </a:prstGeom>
            <a:noFill/>
            <a:ln w="9525">
              <a:noFill/>
              <a:miter lim="800000"/>
            </a:ln>
          </p:spPr>
          <p:txBody>
            <a:bodyPr wrap="square">
              <a:spAutoFit/>
            </a:bodyPr>
            <a:lstStyle/>
            <a:p>
              <a:pPr algn="ctr">
                <a:lnSpc>
                  <a:spcPct val="150000"/>
                </a:lnSpc>
                <a:spcBef>
                  <a:spcPts val="200"/>
                </a:spcBef>
                <a:spcAft>
                  <a:spcPts val="60"/>
                </a:spcAft>
              </a:pPr>
              <a:r>
                <a:rPr lang="zh-CN" altLang="en-US" sz="2000" kern="0" dirty="0">
                  <a:solidFill>
                    <a:srgbClr val="00C4F0"/>
                  </a:solidFill>
                  <a:latin typeface="微软雅黑" panose="020B0503020204020204" pitchFamily="34" charset="-122"/>
                  <a:ea typeface="微软雅黑" panose="020B0503020204020204" pitchFamily="34" charset="-122"/>
                </a:rPr>
                <a:t>作品介绍</a:t>
              </a:r>
              <a:endParaRPr lang="zh-CN" altLang="en-US" sz="2000" dirty="0">
                <a:solidFill>
                  <a:schemeClr val="accent6">
                    <a:lumMod val="75000"/>
                  </a:schemeClr>
                </a:solidFill>
                <a:latin typeface="微软雅黑" panose="020B0503020204020204" pitchFamily="34" charset="-122"/>
                <a:ea typeface="微软雅黑" panose="020B0503020204020204" pitchFamily="34" charset="-122"/>
              </a:endParaRPr>
            </a:p>
          </p:txBody>
        </p:sp>
      </p:grpSp>
      <p:grpSp>
        <p:nvGrpSpPr>
          <p:cNvPr id="21516" name="组合 21515"/>
          <p:cNvGrpSpPr/>
          <p:nvPr/>
        </p:nvGrpSpPr>
        <p:grpSpPr>
          <a:xfrm>
            <a:off x="8012126" y="5229994"/>
            <a:ext cx="3924000" cy="648072"/>
            <a:chOff x="8012126" y="5229994"/>
            <a:chExt cx="3924000" cy="648072"/>
          </a:xfrm>
        </p:grpSpPr>
        <p:sp>
          <p:nvSpPr>
            <p:cNvPr id="39" name="燕尾形 38"/>
            <p:cNvSpPr/>
            <p:nvPr/>
          </p:nvSpPr>
          <p:spPr>
            <a:xfrm>
              <a:off x="8012126" y="5229994"/>
              <a:ext cx="3924000" cy="126000"/>
            </a:xfrm>
            <a:prstGeom prst="chevron">
              <a:avLst/>
            </a:prstGeom>
            <a:gradFill>
              <a:gsLst>
                <a:gs pos="0">
                  <a:schemeClr val="accent6"/>
                </a:gs>
                <a:gs pos="48000">
                  <a:schemeClr val="accent6"/>
                </a:gs>
                <a:gs pos="52000">
                  <a:schemeClr val="accent6">
                    <a:lumMod val="75000"/>
                  </a:schemeClr>
                </a:gs>
              </a:gsLst>
              <a:lin ang="5400000" scaled="0"/>
            </a:gra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34440" fontAlgn="auto">
                <a:spcBef>
                  <a:spcPts val="0"/>
                </a:spcBef>
                <a:spcAft>
                  <a:spcPts val="0"/>
                </a:spcAft>
                <a:defRPr/>
              </a:pPr>
              <a:endParaRPr lang="zh-CN" altLang="en-US">
                <a:solidFill>
                  <a:schemeClr val="tx1"/>
                </a:solidFill>
              </a:endParaRPr>
            </a:p>
          </p:txBody>
        </p:sp>
        <p:sp>
          <p:nvSpPr>
            <p:cNvPr id="42" name="矩形 41"/>
            <p:cNvSpPr>
              <a:spLocks noChangeArrowheads="1"/>
            </p:cNvSpPr>
            <p:nvPr/>
          </p:nvSpPr>
          <p:spPr bwMode="auto">
            <a:xfrm>
              <a:off x="8075846" y="5378442"/>
              <a:ext cx="3780000" cy="499624"/>
            </a:xfrm>
            <a:prstGeom prst="rect">
              <a:avLst/>
            </a:prstGeom>
            <a:noFill/>
            <a:ln w="9525">
              <a:noFill/>
              <a:miter lim="800000"/>
            </a:ln>
          </p:spPr>
          <p:txBody>
            <a:bodyPr wrap="square">
              <a:spAutoFit/>
            </a:bodyPr>
            <a:lstStyle/>
            <a:p>
              <a:pPr algn="ctr">
                <a:lnSpc>
                  <a:spcPct val="150000"/>
                </a:lnSpc>
                <a:spcBef>
                  <a:spcPts val="200"/>
                </a:spcBef>
                <a:spcAft>
                  <a:spcPts val="60"/>
                </a:spcAft>
              </a:pPr>
              <a:r>
                <a:rPr lang="zh-CN" altLang="en-US" sz="2000" dirty="0">
                  <a:solidFill>
                    <a:schemeClr val="accent6">
                      <a:lumMod val="75000"/>
                    </a:schemeClr>
                  </a:solidFill>
                  <a:latin typeface="微软雅黑" panose="020B0503020204020204" pitchFamily="34" charset="-122"/>
                  <a:ea typeface="微软雅黑" panose="020B0503020204020204" pitchFamily="34" charset="-122"/>
                </a:rPr>
                <a:t>下载地址</a:t>
              </a:r>
            </a:p>
          </p:txBody>
        </p:sp>
      </p:grpSp>
      <p:grpSp>
        <p:nvGrpSpPr>
          <p:cNvPr id="21517" name="组合 21516"/>
          <p:cNvGrpSpPr/>
          <p:nvPr/>
        </p:nvGrpSpPr>
        <p:grpSpPr>
          <a:xfrm>
            <a:off x="4150990" y="1629594"/>
            <a:ext cx="4248472" cy="3600400"/>
            <a:chOff x="4150990" y="1629594"/>
            <a:chExt cx="4248472" cy="3600400"/>
          </a:xfrm>
        </p:grpSpPr>
        <p:sp>
          <p:nvSpPr>
            <p:cNvPr id="50" name="矩形 4"/>
            <p:cNvSpPr>
              <a:spLocks noChangeArrowheads="1"/>
            </p:cNvSpPr>
            <p:nvPr/>
          </p:nvSpPr>
          <p:spPr bwMode="auto">
            <a:xfrm>
              <a:off x="4222998" y="2394822"/>
              <a:ext cx="3351696" cy="461665"/>
            </a:xfrm>
            <a:prstGeom prst="rect">
              <a:avLst/>
            </a:prstGeom>
            <a:noFill/>
            <a:ln w="9525">
              <a:noFill/>
              <a:miter lim="800000"/>
            </a:ln>
          </p:spPr>
          <p:txBody>
            <a:bodyPr wrap="square">
              <a:spAutoFit/>
            </a:bodyPr>
            <a:lstStyle/>
            <a:p>
              <a:pPr lvl="0">
                <a:lnSpc>
                  <a:spcPct val="150000"/>
                </a:lnSpc>
                <a:spcBef>
                  <a:spcPts val="200"/>
                </a:spcBef>
                <a:spcAft>
                  <a:spcPts val="60"/>
                </a:spcAft>
              </a:pPr>
              <a:r>
                <a:rPr lang="zh-CN" altLang="en-US" sz="1600" b="1" dirty="0">
                  <a:solidFill>
                    <a:srgbClr val="99D000"/>
                  </a:solidFill>
                  <a:latin typeface="微软雅黑" panose="020B0503020204020204" pitchFamily="34" charset="-122"/>
                  <a:ea typeface="微软雅黑" panose="020B0503020204020204" pitchFamily="34" charset="-122"/>
                </a:rPr>
                <a:t>完成时间</a:t>
              </a:r>
              <a:r>
                <a:rPr lang="zh-CN" altLang="en-US" sz="1600" dirty="0">
                  <a:solidFill>
                    <a:srgbClr val="A6A6A6"/>
                  </a:solidFill>
                  <a:latin typeface="微软雅黑" panose="020B0503020204020204" pitchFamily="34" charset="-122"/>
                  <a:ea typeface="微软雅黑" panose="020B0503020204020204" pitchFamily="34" charset="-122"/>
                </a:rPr>
                <a:t>：</a:t>
              </a:r>
              <a:r>
                <a:rPr lang="en-US" altLang="zh-CN" sz="1400" dirty="0">
                  <a:solidFill>
                    <a:srgbClr val="A6A6A6"/>
                  </a:solidFill>
                  <a:latin typeface="微软雅黑" panose="020B0503020204020204" pitchFamily="34" charset="-122"/>
                  <a:ea typeface="微软雅黑" panose="020B0503020204020204" pitchFamily="34" charset="-122"/>
                </a:rPr>
                <a:t>2012.05.16</a:t>
              </a:r>
            </a:p>
          </p:txBody>
        </p:sp>
        <p:cxnSp>
          <p:nvCxnSpPr>
            <p:cNvPr id="51" name="直接连接符 50"/>
            <p:cNvCxnSpPr/>
            <p:nvPr/>
          </p:nvCxnSpPr>
          <p:spPr>
            <a:xfrm flipH="1">
              <a:off x="4150990" y="2205658"/>
              <a:ext cx="2880320" cy="0"/>
            </a:xfrm>
            <a:prstGeom prst="line">
              <a:avLst/>
            </a:prstGeom>
            <a:noFill/>
            <a:ln w="9525" cap="flat" cmpd="sng">
              <a:solidFill>
                <a:srgbClr val="DC9F0B"/>
              </a:solidFill>
              <a:prstDash val="dash"/>
              <a:round/>
              <a:headEnd type="oval" w="med" len="med"/>
              <a:tailEnd type="none"/>
            </a:ln>
            <a:extLst>
              <a:ext uri="{909E8E84-426E-40DD-AFC4-6F175D3DCCD1}">
                <a14:hiddenFill xmlns:a14="http://schemas.microsoft.com/office/drawing/2010/main">
                  <a:noFill/>
                </a14:hiddenFill>
              </a:ext>
            </a:extLst>
          </p:spPr>
        </p:cxnSp>
        <p:sp>
          <p:nvSpPr>
            <p:cNvPr id="52" name="矩形 4"/>
            <p:cNvSpPr>
              <a:spLocks noChangeArrowheads="1"/>
            </p:cNvSpPr>
            <p:nvPr/>
          </p:nvSpPr>
          <p:spPr bwMode="auto">
            <a:xfrm>
              <a:off x="4222998" y="2998552"/>
              <a:ext cx="3600400" cy="2077492"/>
            </a:xfrm>
            <a:prstGeom prst="rect">
              <a:avLst/>
            </a:prstGeom>
            <a:noFill/>
            <a:ln w="9525">
              <a:noFill/>
              <a:miter lim="800000"/>
            </a:ln>
          </p:spPr>
          <p:txBody>
            <a:bodyPr wrap="square">
              <a:spAutoFit/>
            </a:bodyPr>
            <a:lstStyle/>
            <a:p>
              <a:pPr lvl="0">
                <a:lnSpc>
                  <a:spcPct val="150000"/>
                </a:lnSpc>
                <a:spcBef>
                  <a:spcPts val="200"/>
                </a:spcBef>
                <a:spcAft>
                  <a:spcPts val="60"/>
                </a:spcAft>
              </a:pPr>
              <a:r>
                <a:rPr lang="zh-CN" altLang="en-US" sz="1600" b="1" dirty="0">
                  <a:solidFill>
                    <a:srgbClr val="99D000"/>
                  </a:solidFill>
                  <a:latin typeface="微软雅黑" panose="020B0503020204020204" pitchFamily="34" charset="-122"/>
                  <a:ea typeface="微软雅黑" panose="020B0503020204020204" pitchFamily="34" charset="-122"/>
                </a:rPr>
                <a:t>内容概要</a:t>
              </a:r>
              <a:r>
                <a:rPr lang="zh-CN" altLang="en-US" sz="1600" dirty="0">
                  <a:solidFill>
                    <a:srgbClr val="A6A6A6"/>
                  </a:solidFill>
                  <a:latin typeface="微软雅黑" panose="020B0503020204020204" pitchFamily="34" charset="-122"/>
                  <a:ea typeface="微软雅黑" panose="020B0503020204020204" pitchFamily="34" charset="-122"/>
                </a:rPr>
                <a:t>：</a:t>
              </a:r>
              <a:r>
                <a:rPr lang="zh-CN" altLang="en-US" sz="1400" dirty="0">
                  <a:solidFill>
                    <a:srgbClr val="A6A6A6"/>
                  </a:solidFill>
                  <a:latin typeface="微软雅黑" panose="020B0503020204020204" pitchFamily="34" charset="-122"/>
                  <a:ea typeface="微软雅黑" panose="020B0503020204020204" pitchFamily="34" charset="-122"/>
                </a:rPr>
                <a:t>针对管理者的角色转变与定位误区，进行管理者的定位分析与认知。深刻剖析中层干部、经理的角色错位与病症，并提出了具体的分析解决方案</a:t>
              </a:r>
              <a:r>
                <a:rPr lang="en-US" altLang="zh-CN" sz="1400" dirty="0">
                  <a:solidFill>
                    <a:srgbClr val="A6A6A6"/>
                  </a:solidFill>
                  <a:latin typeface="微软雅黑" panose="020B0503020204020204" pitchFamily="34" charset="-122"/>
                  <a:ea typeface="微软雅黑" panose="020B0503020204020204" pitchFamily="34" charset="-122"/>
                </a:rPr>
                <a:t>……</a:t>
              </a:r>
              <a:r>
                <a:rPr lang="zh-CN" altLang="en-US" sz="1400" dirty="0">
                  <a:solidFill>
                    <a:srgbClr val="A6A6A6"/>
                  </a:solidFill>
                  <a:latin typeface="微软雅黑" panose="020B0503020204020204" pitchFamily="34" charset="-122"/>
                  <a:ea typeface="微软雅黑" panose="020B0503020204020204" pitchFamily="34" charset="-122"/>
                </a:rPr>
                <a:t>，内容丰富、配图精美，不管您是哪一层级管理者，都会有所启发。</a:t>
              </a:r>
              <a:endParaRPr lang="en-US" altLang="zh-CN" sz="1400" dirty="0">
                <a:solidFill>
                  <a:srgbClr val="A6A6A6"/>
                </a:solidFill>
                <a:latin typeface="微软雅黑" panose="020B0503020204020204" pitchFamily="34" charset="-122"/>
                <a:ea typeface="微软雅黑" panose="020B0503020204020204" pitchFamily="34" charset="-122"/>
              </a:endParaRPr>
            </a:p>
          </p:txBody>
        </p:sp>
        <p:pic>
          <p:nvPicPr>
            <p:cNvPr id="54" name="Picture 3" descr="F:\Job\PPT模板\！PPT图片及版面资源\06-PPT精选插图\11-杂烩包\高画质精美透明PNG图标572张\png_icon_0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7334" y="1629594"/>
              <a:ext cx="1152128" cy="1152128"/>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直接连接符 54"/>
            <p:cNvCxnSpPr/>
            <p:nvPr/>
          </p:nvCxnSpPr>
          <p:spPr>
            <a:xfrm>
              <a:off x="7967414" y="2998552"/>
              <a:ext cx="0" cy="2231442"/>
            </a:xfrm>
            <a:prstGeom prst="line">
              <a:avLst/>
            </a:prstGeom>
            <a:noFill/>
            <a:ln w="9525" cap="flat" cmpd="sng" algn="ctr">
              <a:solidFill>
                <a:srgbClr val="FC6204"/>
              </a:solidFill>
              <a:prstDash val="dash"/>
              <a:headEnd type="oval"/>
              <a:tailEnd type="none"/>
            </a:ln>
            <a:effectLst/>
          </p:spPr>
        </p:cxnSp>
      </p:grpSp>
      <p:grpSp>
        <p:nvGrpSpPr>
          <p:cNvPr id="21518" name="组合 21517"/>
          <p:cNvGrpSpPr/>
          <p:nvPr/>
        </p:nvGrpSpPr>
        <p:grpSpPr>
          <a:xfrm>
            <a:off x="8157426" y="2223512"/>
            <a:ext cx="3770428" cy="3006482"/>
            <a:chOff x="8157426" y="2223512"/>
            <a:chExt cx="3770428" cy="3006482"/>
          </a:xfrm>
        </p:grpSpPr>
        <p:cxnSp>
          <p:nvCxnSpPr>
            <p:cNvPr id="48" name="直接连接符 47"/>
            <p:cNvCxnSpPr/>
            <p:nvPr/>
          </p:nvCxnSpPr>
          <p:spPr>
            <a:xfrm flipH="1">
              <a:off x="8471470" y="2223512"/>
              <a:ext cx="3312368" cy="0"/>
            </a:xfrm>
            <a:prstGeom prst="line">
              <a:avLst/>
            </a:prstGeom>
            <a:noFill/>
            <a:ln w="9525" cap="flat" cmpd="sng">
              <a:solidFill>
                <a:srgbClr val="DC9F0B"/>
              </a:solidFill>
              <a:prstDash val="dash"/>
              <a:round/>
              <a:headEnd type="oval" w="med" len="med"/>
              <a:tailEnd type="oval"/>
            </a:ln>
            <a:extLst>
              <a:ext uri="{909E8E84-426E-40DD-AFC4-6F175D3DCCD1}">
                <a14:hiddenFill xmlns:a14="http://schemas.microsoft.com/office/drawing/2010/main">
                  <a:noFill/>
                </a14:hiddenFill>
              </a:ext>
            </a:extLst>
          </p:spPr>
        </p:cxnSp>
        <p:cxnSp>
          <p:nvCxnSpPr>
            <p:cNvPr id="61" name="直接连接符 60"/>
            <p:cNvCxnSpPr/>
            <p:nvPr/>
          </p:nvCxnSpPr>
          <p:spPr>
            <a:xfrm flipH="1">
              <a:off x="11905934" y="2223512"/>
              <a:ext cx="21920" cy="3005676"/>
            </a:xfrm>
            <a:prstGeom prst="line">
              <a:avLst/>
            </a:prstGeom>
            <a:noFill/>
            <a:ln w="9525" cap="flat" cmpd="sng" algn="ctr">
              <a:solidFill>
                <a:srgbClr val="FC6204"/>
              </a:solidFill>
              <a:prstDash val="dash"/>
              <a:headEnd type="oval"/>
              <a:tailEnd type="none"/>
            </a:ln>
            <a:effectLst/>
          </p:spPr>
        </p:cxnSp>
        <p:sp>
          <p:nvSpPr>
            <p:cNvPr id="63" name="矩形 4"/>
            <p:cNvSpPr>
              <a:spLocks noChangeArrowheads="1"/>
            </p:cNvSpPr>
            <p:nvPr/>
          </p:nvSpPr>
          <p:spPr bwMode="auto">
            <a:xfrm>
              <a:off x="8157426" y="2490783"/>
              <a:ext cx="3626412" cy="2739211"/>
            </a:xfrm>
            <a:prstGeom prst="rect">
              <a:avLst/>
            </a:prstGeom>
            <a:noFill/>
            <a:ln w="9525">
              <a:noFill/>
              <a:miter lim="800000"/>
            </a:ln>
          </p:spPr>
          <p:txBody>
            <a:bodyPr wrap="square">
              <a:spAutoFit/>
            </a:bodyPr>
            <a:lstStyle/>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新浪微盘：</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http://vdisk.weibo.com/s/5rFyW</a:t>
              </a:r>
            </a:p>
            <a:p>
              <a:pPr lvl="0">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华为网盘：</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http://dl.dbank.com/s0dui0ig91</a:t>
              </a:r>
            </a:p>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新浪资料：</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http://ishare.iask.sina.com.cn/f/24454887.html</a:t>
              </a:r>
            </a:p>
            <a:p>
              <a:pPr lvl="0">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豆丁文档：</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http://www.docin.com/p-402639707.html</a:t>
              </a:r>
            </a:p>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百度文库：</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http://wenku.baidu.com/view/b340cc936bec0975f465e20c.html</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514"/>
                                        </p:tgtEl>
                                        <p:attrNameLst>
                                          <p:attrName>style.visibility</p:attrName>
                                        </p:attrNameLst>
                                      </p:cBhvr>
                                      <p:to>
                                        <p:strVal val="visible"/>
                                      </p:to>
                                    </p:set>
                                    <p:anim calcmode="lin" valueType="num">
                                      <p:cBhvr additive="base">
                                        <p:cTn id="7" dur="500" fill="hold"/>
                                        <p:tgtEl>
                                          <p:spTgt spid="21514"/>
                                        </p:tgtEl>
                                        <p:attrNameLst>
                                          <p:attrName>ppt_x</p:attrName>
                                        </p:attrNameLst>
                                      </p:cBhvr>
                                      <p:tavLst>
                                        <p:tav tm="0">
                                          <p:val>
                                            <p:strVal val="0-#ppt_w/2"/>
                                          </p:val>
                                        </p:tav>
                                        <p:tav tm="100000">
                                          <p:val>
                                            <p:strVal val="#ppt_x"/>
                                          </p:val>
                                        </p:tav>
                                      </p:tavLst>
                                    </p:anim>
                                    <p:anim calcmode="lin" valueType="num">
                                      <p:cBhvr additive="base">
                                        <p:cTn id="8" dur="500" fill="hold"/>
                                        <p:tgtEl>
                                          <p:spTgt spid="21514"/>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21519"/>
                                        </p:tgtEl>
                                        <p:attrNameLst>
                                          <p:attrName>style.visibility</p:attrName>
                                        </p:attrNameLst>
                                      </p:cBhvr>
                                      <p:to>
                                        <p:strVal val="visible"/>
                                      </p:to>
                                    </p:set>
                                    <p:animEffect transition="in" filter="fade">
                                      <p:cBhvr>
                                        <p:cTn id="11" dur="1000"/>
                                        <p:tgtEl>
                                          <p:spTgt spid="21519"/>
                                        </p:tgtEl>
                                      </p:cBhvr>
                                    </p:animEffect>
                                    <p:anim calcmode="lin" valueType="num">
                                      <p:cBhvr>
                                        <p:cTn id="12" dur="1000" fill="hold"/>
                                        <p:tgtEl>
                                          <p:spTgt spid="21519"/>
                                        </p:tgtEl>
                                        <p:attrNameLst>
                                          <p:attrName>ppt_x</p:attrName>
                                        </p:attrNameLst>
                                      </p:cBhvr>
                                      <p:tavLst>
                                        <p:tav tm="0">
                                          <p:val>
                                            <p:strVal val="#ppt_x"/>
                                          </p:val>
                                        </p:tav>
                                        <p:tav tm="100000">
                                          <p:val>
                                            <p:strVal val="#ppt_x"/>
                                          </p:val>
                                        </p:tav>
                                      </p:tavLst>
                                    </p:anim>
                                    <p:anim calcmode="lin" valueType="num">
                                      <p:cBhvr>
                                        <p:cTn id="13" dur="1000" fill="hold"/>
                                        <p:tgtEl>
                                          <p:spTgt spid="21519"/>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21515"/>
                                        </p:tgtEl>
                                        <p:attrNameLst>
                                          <p:attrName>style.visibility</p:attrName>
                                        </p:attrNameLst>
                                      </p:cBhvr>
                                      <p:to>
                                        <p:strVal val="visible"/>
                                      </p:to>
                                    </p:set>
                                    <p:anim calcmode="lin" valueType="num">
                                      <p:cBhvr additive="base">
                                        <p:cTn id="17" dur="500" fill="hold"/>
                                        <p:tgtEl>
                                          <p:spTgt spid="21515"/>
                                        </p:tgtEl>
                                        <p:attrNameLst>
                                          <p:attrName>ppt_x</p:attrName>
                                        </p:attrNameLst>
                                      </p:cBhvr>
                                      <p:tavLst>
                                        <p:tav tm="0">
                                          <p:val>
                                            <p:strVal val="0-#ppt_w/2"/>
                                          </p:val>
                                        </p:tav>
                                        <p:tav tm="100000">
                                          <p:val>
                                            <p:strVal val="#ppt_x"/>
                                          </p:val>
                                        </p:tav>
                                      </p:tavLst>
                                    </p:anim>
                                    <p:anim calcmode="lin" valueType="num">
                                      <p:cBhvr additive="base">
                                        <p:cTn id="18" dur="500" fill="hold"/>
                                        <p:tgtEl>
                                          <p:spTgt spid="21515"/>
                                        </p:tgtEl>
                                        <p:attrNameLst>
                                          <p:attrName>ppt_y</p:attrName>
                                        </p:attrNameLst>
                                      </p:cBhvr>
                                      <p:tavLst>
                                        <p:tav tm="0">
                                          <p:val>
                                            <p:strVal val="#ppt_y"/>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21517"/>
                                        </p:tgtEl>
                                        <p:attrNameLst>
                                          <p:attrName>style.visibility</p:attrName>
                                        </p:attrNameLst>
                                      </p:cBhvr>
                                      <p:to>
                                        <p:strVal val="visible"/>
                                      </p:to>
                                    </p:set>
                                    <p:animEffect transition="in" filter="fade">
                                      <p:cBhvr>
                                        <p:cTn id="21" dur="1000"/>
                                        <p:tgtEl>
                                          <p:spTgt spid="21517"/>
                                        </p:tgtEl>
                                      </p:cBhvr>
                                    </p:animEffect>
                                    <p:anim calcmode="lin" valueType="num">
                                      <p:cBhvr>
                                        <p:cTn id="22" dur="1000" fill="hold"/>
                                        <p:tgtEl>
                                          <p:spTgt spid="21517"/>
                                        </p:tgtEl>
                                        <p:attrNameLst>
                                          <p:attrName>ppt_x</p:attrName>
                                        </p:attrNameLst>
                                      </p:cBhvr>
                                      <p:tavLst>
                                        <p:tav tm="0">
                                          <p:val>
                                            <p:strVal val="#ppt_x"/>
                                          </p:val>
                                        </p:tav>
                                        <p:tav tm="100000">
                                          <p:val>
                                            <p:strVal val="#ppt_x"/>
                                          </p:val>
                                        </p:tav>
                                      </p:tavLst>
                                    </p:anim>
                                    <p:anim calcmode="lin" valueType="num">
                                      <p:cBhvr>
                                        <p:cTn id="23" dur="1000" fill="hold"/>
                                        <p:tgtEl>
                                          <p:spTgt spid="21517"/>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 presetClass="entr" presetSubtype="8" fill="hold" nodeType="afterEffect">
                                  <p:stCondLst>
                                    <p:cond delay="0"/>
                                  </p:stCondLst>
                                  <p:childTnLst>
                                    <p:set>
                                      <p:cBhvr>
                                        <p:cTn id="26" dur="1" fill="hold">
                                          <p:stCondLst>
                                            <p:cond delay="0"/>
                                          </p:stCondLst>
                                        </p:cTn>
                                        <p:tgtEl>
                                          <p:spTgt spid="21516"/>
                                        </p:tgtEl>
                                        <p:attrNameLst>
                                          <p:attrName>style.visibility</p:attrName>
                                        </p:attrNameLst>
                                      </p:cBhvr>
                                      <p:to>
                                        <p:strVal val="visible"/>
                                      </p:to>
                                    </p:set>
                                    <p:anim calcmode="lin" valueType="num">
                                      <p:cBhvr additive="base">
                                        <p:cTn id="27" dur="500" fill="hold"/>
                                        <p:tgtEl>
                                          <p:spTgt spid="21516"/>
                                        </p:tgtEl>
                                        <p:attrNameLst>
                                          <p:attrName>ppt_x</p:attrName>
                                        </p:attrNameLst>
                                      </p:cBhvr>
                                      <p:tavLst>
                                        <p:tav tm="0">
                                          <p:val>
                                            <p:strVal val="0-#ppt_w/2"/>
                                          </p:val>
                                        </p:tav>
                                        <p:tav tm="100000">
                                          <p:val>
                                            <p:strVal val="#ppt_x"/>
                                          </p:val>
                                        </p:tav>
                                      </p:tavLst>
                                    </p:anim>
                                    <p:anim calcmode="lin" valueType="num">
                                      <p:cBhvr additive="base">
                                        <p:cTn id="28" dur="500" fill="hold"/>
                                        <p:tgtEl>
                                          <p:spTgt spid="21516"/>
                                        </p:tgtEl>
                                        <p:attrNameLst>
                                          <p:attrName>ppt_y</p:attrName>
                                        </p:attrNameLst>
                                      </p:cBhvr>
                                      <p:tavLst>
                                        <p:tav tm="0">
                                          <p:val>
                                            <p:strVal val="#ppt_y"/>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21518"/>
                                        </p:tgtEl>
                                        <p:attrNameLst>
                                          <p:attrName>style.visibility</p:attrName>
                                        </p:attrNameLst>
                                      </p:cBhvr>
                                      <p:to>
                                        <p:strVal val="visible"/>
                                      </p:to>
                                    </p:set>
                                    <p:animEffect transition="in" filter="fade">
                                      <p:cBhvr>
                                        <p:cTn id="31" dur="1000"/>
                                        <p:tgtEl>
                                          <p:spTgt spid="21518"/>
                                        </p:tgtEl>
                                      </p:cBhvr>
                                    </p:animEffect>
                                    <p:anim calcmode="lin" valueType="num">
                                      <p:cBhvr>
                                        <p:cTn id="32" dur="1000" fill="hold"/>
                                        <p:tgtEl>
                                          <p:spTgt spid="21518"/>
                                        </p:tgtEl>
                                        <p:attrNameLst>
                                          <p:attrName>ppt_x</p:attrName>
                                        </p:attrNameLst>
                                      </p:cBhvr>
                                      <p:tavLst>
                                        <p:tav tm="0">
                                          <p:val>
                                            <p:strVal val="#ppt_x"/>
                                          </p:val>
                                        </p:tav>
                                        <p:tav tm="100000">
                                          <p:val>
                                            <p:strVal val="#ppt_x"/>
                                          </p:val>
                                        </p:tav>
                                      </p:tavLst>
                                    </p:anim>
                                    <p:anim calcmode="lin" valueType="num">
                                      <p:cBhvr>
                                        <p:cTn id="33" dur="1000" fill="hold"/>
                                        <p:tgtEl>
                                          <p:spTgt spid="215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541" y="68461"/>
            <a:ext cx="360000" cy="360000"/>
          </a:xfrm>
          <a:prstGeom prst="rect">
            <a:avLst/>
          </a:prstGeom>
          <a:noFill/>
        </p:spPr>
        <p:style>
          <a:lnRef idx="1">
            <a:schemeClr val="accent6"/>
          </a:lnRef>
          <a:fillRef idx="2">
            <a:schemeClr val="accent6"/>
          </a:fillRef>
          <a:effectRef idx="1">
            <a:schemeClr val="accent6"/>
          </a:effectRef>
          <a:fontRef idx="minor">
            <a:schemeClr val="dk1"/>
          </a:fontRef>
        </p:style>
        <p:txBody>
          <a:bodyPr anchor="ctr"/>
          <a:lstStyle/>
          <a:p>
            <a:pPr algn="ctr" defTabSz="914400">
              <a:defRPr/>
            </a:pPr>
            <a:endParaRPr lang="zh-CN" altLang="en-US" sz="1800" kern="0">
              <a:solidFill>
                <a:sysClr val="window" lastClr="FFFFFF"/>
              </a:solidFill>
              <a:ea typeface="微软雅黑" panose="020B0503020204020204" pitchFamily="34" charset="-122"/>
            </a:endParaRPr>
          </a:p>
        </p:txBody>
      </p:sp>
      <p:sp>
        <p:nvSpPr>
          <p:cNvPr id="13" name="矩形 12"/>
          <p:cNvSpPr/>
          <p:nvPr/>
        </p:nvSpPr>
        <p:spPr>
          <a:xfrm>
            <a:off x="395288" y="394690"/>
            <a:ext cx="165600" cy="165600"/>
          </a:xfrm>
          <a:prstGeom prst="rect">
            <a:avLst/>
          </a:prstGeom>
          <a:noFill/>
        </p:spPr>
        <p:style>
          <a:lnRef idx="1">
            <a:schemeClr val="accent6"/>
          </a:lnRef>
          <a:fillRef idx="2">
            <a:schemeClr val="accent6"/>
          </a:fillRef>
          <a:effectRef idx="1">
            <a:schemeClr val="accent6"/>
          </a:effectRef>
          <a:fontRef idx="minor">
            <a:schemeClr val="dk1"/>
          </a:fontRef>
        </p:style>
        <p:txBody>
          <a:bodyPr anchor="ctr"/>
          <a:lstStyle/>
          <a:p>
            <a:pPr algn="ctr" defTabSz="914400">
              <a:defRPr/>
            </a:pPr>
            <a:endParaRPr lang="zh-CN" altLang="en-US" sz="1800" kern="0">
              <a:solidFill>
                <a:sysClr val="window" lastClr="FFFFFF"/>
              </a:solidFill>
              <a:ea typeface="微软雅黑" panose="020B0503020204020204" pitchFamily="34" charset="-122"/>
            </a:endParaRPr>
          </a:p>
        </p:txBody>
      </p:sp>
      <p:sp>
        <p:nvSpPr>
          <p:cNvPr id="14" name="TextBox 13"/>
          <p:cNvSpPr txBox="1"/>
          <p:nvPr/>
        </p:nvSpPr>
        <p:spPr>
          <a:xfrm>
            <a:off x="730571" y="333450"/>
            <a:ext cx="2340299" cy="307777"/>
          </a:xfrm>
          <a:prstGeom prst="rect">
            <a:avLst/>
          </a:prstGeom>
          <a:noFill/>
        </p:spPr>
        <p:txBody>
          <a:bodyPr wrap="square" lIns="0" rtlCol="0">
            <a:spAutoFit/>
          </a:bodyPr>
          <a:lstStyle/>
          <a:p>
            <a:r>
              <a:rPr lang="zh-CN" altLang="en-US" sz="1400" dirty="0">
                <a:solidFill>
                  <a:srgbClr val="92D050"/>
                </a:solidFill>
                <a:latin typeface="微软雅黑" panose="020B0503020204020204" pitchFamily="34" charset="-122"/>
                <a:ea typeface="微软雅黑" panose="020B0503020204020204" pitchFamily="34" charset="-122"/>
              </a:rPr>
              <a:t>其他作品推荐</a:t>
            </a:r>
          </a:p>
        </p:txBody>
      </p:sp>
      <p:grpSp>
        <p:nvGrpSpPr>
          <p:cNvPr id="15" name="组合 14"/>
          <p:cNvGrpSpPr/>
          <p:nvPr/>
        </p:nvGrpSpPr>
        <p:grpSpPr>
          <a:xfrm>
            <a:off x="226990" y="5229995"/>
            <a:ext cx="3924000" cy="643639"/>
            <a:chOff x="226990" y="5229995"/>
            <a:chExt cx="3924000" cy="643639"/>
          </a:xfrm>
        </p:grpSpPr>
        <p:sp>
          <p:nvSpPr>
            <p:cNvPr id="16" name="五边形 15"/>
            <p:cNvSpPr/>
            <p:nvPr/>
          </p:nvSpPr>
          <p:spPr>
            <a:xfrm>
              <a:off x="226990" y="5229995"/>
              <a:ext cx="3924000" cy="126000"/>
            </a:xfrm>
            <a:prstGeom prst="homePlate">
              <a:avLst/>
            </a:prstGeom>
            <a:gradFill>
              <a:gsLst>
                <a:gs pos="0">
                  <a:schemeClr val="accent3">
                    <a:lumMod val="75000"/>
                  </a:schemeClr>
                </a:gs>
                <a:gs pos="47000">
                  <a:srgbClr val="627A32"/>
                </a:gs>
                <a:gs pos="58000">
                  <a:schemeClr val="accent3">
                    <a:lumMod val="50000"/>
                  </a:schemeClr>
                </a:gs>
              </a:gsLst>
              <a:lin ang="5400000" scaled="0"/>
            </a:gradFill>
            <a:ln>
              <a:noFill/>
            </a:ln>
          </p:spPr>
          <p:style>
            <a:lnRef idx="1">
              <a:schemeClr val="accent3"/>
            </a:lnRef>
            <a:fillRef idx="3">
              <a:schemeClr val="accent3"/>
            </a:fillRef>
            <a:effectRef idx="2">
              <a:schemeClr val="accent3"/>
            </a:effectRef>
            <a:fontRef idx="minor">
              <a:schemeClr val="lt1"/>
            </a:fontRef>
          </p:style>
          <p:txBody>
            <a:bodyPr anchor="ctr"/>
            <a:lstStyle/>
            <a:p>
              <a:pPr algn="ctr" defTabSz="1234440" fontAlgn="auto">
                <a:spcBef>
                  <a:spcPts val="0"/>
                </a:spcBef>
                <a:spcAft>
                  <a:spcPts val="0"/>
                </a:spcAft>
                <a:defRPr/>
              </a:pPr>
              <a:endParaRPr lang="zh-CN" altLang="en-US"/>
            </a:p>
          </p:txBody>
        </p:sp>
        <p:sp>
          <p:nvSpPr>
            <p:cNvPr id="17" name="矩形 16"/>
            <p:cNvSpPr>
              <a:spLocks noChangeArrowheads="1"/>
            </p:cNvSpPr>
            <p:nvPr/>
          </p:nvSpPr>
          <p:spPr bwMode="auto">
            <a:xfrm>
              <a:off x="262558" y="5374010"/>
              <a:ext cx="3780000" cy="499624"/>
            </a:xfrm>
            <a:prstGeom prst="rect">
              <a:avLst/>
            </a:prstGeom>
            <a:noFill/>
            <a:ln w="9525">
              <a:noFill/>
              <a:miter lim="800000"/>
            </a:ln>
          </p:spPr>
          <p:txBody>
            <a:bodyPr wrap="square">
              <a:spAutoFit/>
            </a:bodyPr>
            <a:lstStyle/>
            <a:p>
              <a:pPr algn="ctr">
                <a:lnSpc>
                  <a:spcPct val="150000"/>
                </a:lnSpc>
                <a:spcBef>
                  <a:spcPts val="200"/>
                </a:spcBef>
                <a:spcAft>
                  <a:spcPts val="60"/>
                </a:spcAft>
              </a:pPr>
              <a:r>
                <a:rPr lang="zh-CN" altLang="en-US" sz="2000" kern="0" dirty="0">
                  <a:solidFill>
                    <a:srgbClr val="99D000"/>
                  </a:solidFill>
                  <a:latin typeface="微软雅黑" panose="020B0503020204020204" pitchFamily="34" charset="-122"/>
                  <a:ea typeface="微软雅黑" panose="020B0503020204020204" pitchFamily="34" charset="-122"/>
                </a:rPr>
                <a:t>作品封面</a:t>
              </a:r>
              <a:endParaRPr lang="zh-CN" altLang="en-US" sz="2000" dirty="0">
                <a:solidFill>
                  <a:srgbClr val="99D000"/>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115422" y="5229995"/>
            <a:ext cx="3924000" cy="648071"/>
            <a:chOff x="4115422" y="5229995"/>
            <a:chExt cx="3924000" cy="648071"/>
          </a:xfrm>
        </p:grpSpPr>
        <p:sp>
          <p:nvSpPr>
            <p:cNvPr id="19" name="燕尾形 18"/>
            <p:cNvSpPr/>
            <p:nvPr/>
          </p:nvSpPr>
          <p:spPr>
            <a:xfrm>
              <a:off x="4115422" y="5229995"/>
              <a:ext cx="3924000" cy="126000"/>
            </a:xfrm>
            <a:prstGeom prst="chevron">
              <a:avLst/>
            </a:prstGeom>
            <a:gradFill>
              <a:gsLst>
                <a:gs pos="0">
                  <a:schemeClr val="accent1">
                    <a:lumMod val="75000"/>
                  </a:schemeClr>
                </a:gs>
                <a:gs pos="48000">
                  <a:srgbClr val="4172AD"/>
                </a:gs>
                <a:gs pos="51000">
                  <a:schemeClr val="accent1">
                    <a:lumMod val="75000"/>
                  </a:schemeClr>
                </a:gs>
              </a:gsLst>
              <a:lin ang="5400000" scaled="0"/>
            </a:gradFill>
            <a:ln>
              <a:noFill/>
            </a:ln>
          </p:spPr>
          <p:style>
            <a:lnRef idx="1">
              <a:schemeClr val="accent5"/>
            </a:lnRef>
            <a:fillRef idx="3">
              <a:schemeClr val="accent5"/>
            </a:fillRef>
            <a:effectRef idx="2">
              <a:schemeClr val="accent5"/>
            </a:effectRef>
            <a:fontRef idx="minor">
              <a:schemeClr val="lt1"/>
            </a:fontRef>
          </p:style>
          <p:txBody>
            <a:bodyPr anchor="ctr"/>
            <a:lstStyle/>
            <a:p>
              <a:pPr algn="ctr" defTabSz="1234440" fontAlgn="auto">
                <a:spcBef>
                  <a:spcPts val="0"/>
                </a:spcBef>
                <a:spcAft>
                  <a:spcPts val="0"/>
                </a:spcAft>
                <a:defRPr/>
              </a:pPr>
              <a:endParaRPr lang="zh-CN" altLang="en-US">
                <a:solidFill>
                  <a:schemeClr val="tx1"/>
                </a:solidFill>
              </a:endParaRPr>
            </a:p>
          </p:txBody>
        </p:sp>
        <p:sp>
          <p:nvSpPr>
            <p:cNvPr id="20" name="矩形 19"/>
            <p:cNvSpPr>
              <a:spLocks noChangeArrowheads="1"/>
            </p:cNvSpPr>
            <p:nvPr/>
          </p:nvSpPr>
          <p:spPr bwMode="auto">
            <a:xfrm>
              <a:off x="4150990" y="5378442"/>
              <a:ext cx="3780000" cy="499624"/>
            </a:xfrm>
            <a:prstGeom prst="rect">
              <a:avLst/>
            </a:prstGeom>
            <a:noFill/>
            <a:ln w="9525">
              <a:noFill/>
              <a:miter lim="800000"/>
            </a:ln>
          </p:spPr>
          <p:txBody>
            <a:bodyPr wrap="square">
              <a:spAutoFit/>
            </a:bodyPr>
            <a:lstStyle/>
            <a:p>
              <a:pPr algn="ctr">
                <a:lnSpc>
                  <a:spcPct val="150000"/>
                </a:lnSpc>
                <a:spcBef>
                  <a:spcPts val="200"/>
                </a:spcBef>
                <a:spcAft>
                  <a:spcPts val="60"/>
                </a:spcAft>
              </a:pPr>
              <a:r>
                <a:rPr lang="zh-CN" altLang="en-US" sz="2000" kern="0" dirty="0">
                  <a:solidFill>
                    <a:srgbClr val="00C4F0"/>
                  </a:solidFill>
                  <a:latin typeface="微软雅黑" panose="020B0503020204020204" pitchFamily="34" charset="-122"/>
                  <a:ea typeface="微软雅黑" panose="020B0503020204020204" pitchFamily="34" charset="-122"/>
                </a:rPr>
                <a:t>作品介绍</a:t>
              </a:r>
              <a:endParaRPr lang="zh-CN" altLang="en-US" sz="2000" dirty="0">
                <a:solidFill>
                  <a:schemeClr val="accent6">
                    <a:lumMod val="7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8012126" y="5229994"/>
            <a:ext cx="3924000" cy="648072"/>
            <a:chOff x="8012126" y="5229994"/>
            <a:chExt cx="3924000" cy="648072"/>
          </a:xfrm>
        </p:grpSpPr>
        <p:sp>
          <p:nvSpPr>
            <p:cNvPr id="22" name="燕尾形 21"/>
            <p:cNvSpPr/>
            <p:nvPr/>
          </p:nvSpPr>
          <p:spPr>
            <a:xfrm>
              <a:off x="8012126" y="5229994"/>
              <a:ext cx="3924000" cy="126000"/>
            </a:xfrm>
            <a:prstGeom prst="chevron">
              <a:avLst/>
            </a:prstGeom>
            <a:gradFill>
              <a:gsLst>
                <a:gs pos="0">
                  <a:schemeClr val="accent6"/>
                </a:gs>
                <a:gs pos="48000">
                  <a:schemeClr val="accent6"/>
                </a:gs>
                <a:gs pos="52000">
                  <a:schemeClr val="accent6">
                    <a:lumMod val="75000"/>
                  </a:schemeClr>
                </a:gs>
              </a:gsLst>
              <a:lin ang="5400000" scaled="0"/>
            </a:gra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34440" fontAlgn="auto">
                <a:spcBef>
                  <a:spcPts val="0"/>
                </a:spcBef>
                <a:spcAft>
                  <a:spcPts val="0"/>
                </a:spcAft>
                <a:defRPr/>
              </a:pPr>
              <a:endParaRPr lang="zh-CN" altLang="en-US">
                <a:solidFill>
                  <a:schemeClr val="tx1"/>
                </a:solidFill>
              </a:endParaRPr>
            </a:p>
          </p:txBody>
        </p:sp>
        <p:sp>
          <p:nvSpPr>
            <p:cNvPr id="23" name="矩形 22"/>
            <p:cNvSpPr>
              <a:spLocks noChangeArrowheads="1"/>
            </p:cNvSpPr>
            <p:nvPr/>
          </p:nvSpPr>
          <p:spPr bwMode="auto">
            <a:xfrm>
              <a:off x="8075846" y="5378442"/>
              <a:ext cx="3780000" cy="499624"/>
            </a:xfrm>
            <a:prstGeom prst="rect">
              <a:avLst/>
            </a:prstGeom>
            <a:noFill/>
            <a:ln w="9525">
              <a:noFill/>
              <a:miter lim="800000"/>
            </a:ln>
          </p:spPr>
          <p:txBody>
            <a:bodyPr wrap="square">
              <a:spAutoFit/>
            </a:bodyPr>
            <a:lstStyle/>
            <a:p>
              <a:pPr algn="ctr">
                <a:lnSpc>
                  <a:spcPct val="150000"/>
                </a:lnSpc>
                <a:spcBef>
                  <a:spcPts val="200"/>
                </a:spcBef>
                <a:spcAft>
                  <a:spcPts val="60"/>
                </a:spcAft>
              </a:pPr>
              <a:r>
                <a:rPr lang="zh-CN" altLang="en-US" sz="2000" dirty="0">
                  <a:solidFill>
                    <a:schemeClr val="accent6">
                      <a:lumMod val="75000"/>
                    </a:schemeClr>
                  </a:solidFill>
                  <a:latin typeface="微软雅黑" panose="020B0503020204020204" pitchFamily="34" charset="-122"/>
                  <a:ea typeface="微软雅黑" panose="020B0503020204020204" pitchFamily="34" charset="-122"/>
                </a:rPr>
                <a:t>下载地址</a:t>
              </a:r>
            </a:p>
          </p:txBody>
        </p:sp>
      </p:grpSp>
      <p:pic>
        <p:nvPicPr>
          <p:cNvPr id="24" name="Picture 2" descr="C:\Documents and Settings\tdz\桌面\未标题-2 拷贝.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58" y="2205658"/>
            <a:ext cx="3800872" cy="2850654"/>
          </a:xfrm>
          <a:prstGeom prst="rect">
            <a:avLst/>
          </a:prstGeom>
          <a:noFill/>
          <a:ln w="28575">
            <a:solidFill>
              <a:schemeClr val="accent6">
                <a:lumMod val="60000"/>
                <a:lumOff val="40000"/>
              </a:schemeClr>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5" name="组合 24"/>
          <p:cNvGrpSpPr/>
          <p:nvPr/>
        </p:nvGrpSpPr>
        <p:grpSpPr>
          <a:xfrm>
            <a:off x="4150990" y="1629594"/>
            <a:ext cx="4248472" cy="3600400"/>
            <a:chOff x="4150990" y="1629594"/>
            <a:chExt cx="4248472" cy="3600400"/>
          </a:xfrm>
        </p:grpSpPr>
        <p:sp>
          <p:nvSpPr>
            <p:cNvPr id="26" name="矩形 4"/>
            <p:cNvSpPr>
              <a:spLocks noChangeArrowheads="1"/>
            </p:cNvSpPr>
            <p:nvPr/>
          </p:nvSpPr>
          <p:spPr bwMode="auto">
            <a:xfrm>
              <a:off x="4222998" y="2394822"/>
              <a:ext cx="3351696" cy="418191"/>
            </a:xfrm>
            <a:prstGeom prst="rect">
              <a:avLst/>
            </a:prstGeom>
            <a:noFill/>
            <a:ln w="9525">
              <a:noFill/>
              <a:miter lim="800000"/>
            </a:ln>
          </p:spPr>
          <p:txBody>
            <a:bodyPr wrap="square">
              <a:spAutoFit/>
            </a:bodyPr>
            <a:lstStyle/>
            <a:p>
              <a:pPr lvl="0">
                <a:lnSpc>
                  <a:spcPct val="150000"/>
                </a:lnSpc>
                <a:spcBef>
                  <a:spcPts val="200"/>
                </a:spcBef>
                <a:spcAft>
                  <a:spcPts val="60"/>
                </a:spcAft>
              </a:pPr>
              <a:r>
                <a:rPr lang="zh-CN" altLang="en-US" sz="1600" b="1" dirty="0">
                  <a:solidFill>
                    <a:srgbClr val="99D000"/>
                  </a:solidFill>
                  <a:latin typeface="微软雅黑" panose="020B0503020204020204" pitchFamily="34" charset="-122"/>
                  <a:ea typeface="微软雅黑" panose="020B0503020204020204" pitchFamily="34" charset="-122"/>
                </a:rPr>
                <a:t>完成时间</a:t>
              </a:r>
              <a:r>
                <a:rPr lang="zh-CN" altLang="en-US" sz="1600" dirty="0">
                  <a:solidFill>
                    <a:srgbClr val="A6A6A6"/>
                  </a:solidFill>
                  <a:latin typeface="微软雅黑" panose="020B0503020204020204" pitchFamily="34" charset="-122"/>
                  <a:ea typeface="微软雅黑" panose="020B0503020204020204" pitchFamily="34" charset="-122"/>
                </a:rPr>
                <a:t>：</a:t>
              </a:r>
              <a:r>
                <a:rPr lang="en-US" altLang="zh-CN" sz="1400" dirty="0">
                  <a:solidFill>
                    <a:srgbClr val="A6A6A6"/>
                  </a:solidFill>
                  <a:latin typeface="微软雅黑" panose="020B0503020204020204" pitchFamily="34" charset="-122"/>
                  <a:ea typeface="微软雅黑" panose="020B0503020204020204" pitchFamily="34" charset="-122"/>
                </a:rPr>
                <a:t>2012.04.20</a:t>
              </a:r>
            </a:p>
          </p:txBody>
        </p:sp>
        <p:cxnSp>
          <p:nvCxnSpPr>
            <p:cNvPr id="27" name="直接连接符 26"/>
            <p:cNvCxnSpPr/>
            <p:nvPr/>
          </p:nvCxnSpPr>
          <p:spPr>
            <a:xfrm flipH="1">
              <a:off x="4150990" y="2205658"/>
              <a:ext cx="2880320" cy="0"/>
            </a:xfrm>
            <a:prstGeom prst="line">
              <a:avLst/>
            </a:prstGeom>
            <a:noFill/>
            <a:ln w="9525" cap="flat" cmpd="sng">
              <a:solidFill>
                <a:srgbClr val="DC9F0B"/>
              </a:solidFill>
              <a:prstDash val="dash"/>
              <a:round/>
              <a:headEnd type="oval" w="med" len="med"/>
              <a:tailEnd type="none"/>
            </a:ln>
            <a:extLst>
              <a:ext uri="{909E8E84-426E-40DD-AFC4-6F175D3DCCD1}">
                <a14:hiddenFill xmlns:a14="http://schemas.microsoft.com/office/drawing/2010/main">
                  <a:noFill/>
                </a14:hiddenFill>
              </a:ext>
            </a:extLst>
          </p:spPr>
        </p:cxnSp>
        <p:sp>
          <p:nvSpPr>
            <p:cNvPr id="28" name="矩形 4"/>
            <p:cNvSpPr>
              <a:spLocks noChangeArrowheads="1"/>
            </p:cNvSpPr>
            <p:nvPr/>
          </p:nvSpPr>
          <p:spPr bwMode="auto">
            <a:xfrm>
              <a:off x="4222998" y="2998552"/>
              <a:ext cx="3600400" cy="1754326"/>
            </a:xfrm>
            <a:prstGeom prst="rect">
              <a:avLst/>
            </a:prstGeom>
            <a:noFill/>
            <a:ln w="9525">
              <a:noFill/>
              <a:miter lim="800000"/>
            </a:ln>
          </p:spPr>
          <p:txBody>
            <a:bodyPr wrap="square">
              <a:spAutoFit/>
            </a:bodyPr>
            <a:lstStyle/>
            <a:p>
              <a:pPr lvl="0">
                <a:lnSpc>
                  <a:spcPct val="150000"/>
                </a:lnSpc>
                <a:spcBef>
                  <a:spcPts val="200"/>
                </a:spcBef>
                <a:spcAft>
                  <a:spcPts val="60"/>
                </a:spcAft>
              </a:pPr>
              <a:r>
                <a:rPr lang="zh-CN" altLang="en-US" sz="1600" b="1" dirty="0">
                  <a:solidFill>
                    <a:srgbClr val="99D000"/>
                  </a:solidFill>
                  <a:latin typeface="微软雅黑" panose="020B0503020204020204" pitchFamily="34" charset="-122"/>
                  <a:ea typeface="微软雅黑" panose="020B0503020204020204" pitchFamily="34" charset="-122"/>
                </a:rPr>
                <a:t>内容概要</a:t>
              </a:r>
              <a:r>
                <a:rPr lang="zh-CN" altLang="en-US" sz="1600" dirty="0">
                  <a:solidFill>
                    <a:srgbClr val="A6A6A6"/>
                  </a:solidFill>
                  <a:latin typeface="微软雅黑" panose="020B0503020204020204" pitchFamily="34" charset="-122"/>
                  <a:ea typeface="微软雅黑" panose="020B0503020204020204" pitchFamily="34" charset="-122"/>
                </a:rPr>
                <a:t>：</a:t>
              </a:r>
              <a:r>
                <a:rPr lang="zh-CN" altLang="en-US" sz="1400" dirty="0">
                  <a:solidFill>
                    <a:srgbClr val="A6A6A6"/>
                  </a:solidFill>
                  <a:latin typeface="微软雅黑" panose="020B0503020204020204" pitchFamily="34" charset="-122"/>
                  <a:ea typeface="微软雅黑" panose="020B0503020204020204" pitchFamily="34" charset="-122"/>
                </a:rPr>
                <a:t>关于新员工团队精神和忠诚度的培训，同时也可以作为老员工在职培训素材</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。本课件从团队精神及忠诚度两方面展开，有概念</a:t>
              </a:r>
              <a:r>
                <a:rPr lang="zh-CN" altLang="en-US" sz="1400" dirty="0">
                  <a:solidFill>
                    <a:srgbClr val="A6A6A6"/>
                  </a:solidFill>
                  <a:latin typeface="微软雅黑" panose="020B0503020204020204" pitchFamily="34" charset="-122"/>
                  <a:ea typeface="微软雅黑" panose="020B0503020204020204" pitchFamily="34" charset="-122"/>
                </a:rPr>
                <a:t>解释，有案例点评，层次清晰，图片精致，超丰富信息一网打尽</a:t>
              </a:r>
              <a:r>
                <a:rPr lang="en-US" altLang="zh-CN" sz="1400" dirty="0">
                  <a:solidFill>
                    <a:srgbClr val="A6A6A6"/>
                  </a:solidFill>
                  <a:latin typeface="微软雅黑" panose="020B0503020204020204" pitchFamily="34" charset="-122"/>
                  <a:ea typeface="微软雅黑" panose="020B0503020204020204" pitchFamily="34" charset="-122"/>
                </a:rPr>
                <a:t>……</a:t>
              </a:r>
            </a:p>
          </p:txBody>
        </p:sp>
        <p:pic>
          <p:nvPicPr>
            <p:cNvPr id="29" name="Picture 3" descr="F:\Job\PPT模板\！PPT图片及版面资源\06-PPT精选插图\11-杂烩包\高画质精美透明PNG图标572张\png_icon_0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7334" y="1629594"/>
              <a:ext cx="1152128" cy="1152128"/>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直接连接符 29"/>
            <p:cNvCxnSpPr/>
            <p:nvPr/>
          </p:nvCxnSpPr>
          <p:spPr>
            <a:xfrm>
              <a:off x="7967414" y="2998552"/>
              <a:ext cx="0" cy="2231442"/>
            </a:xfrm>
            <a:prstGeom prst="line">
              <a:avLst/>
            </a:prstGeom>
            <a:noFill/>
            <a:ln w="9525" cap="flat" cmpd="sng" algn="ctr">
              <a:solidFill>
                <a:srgbClr val="FC6204"/>
              </a:solidFill>
              <a:prstDash val="dash"/>
              <a:headEnd type="oval"/>
              <a:tailEnd type="none"/>
            </a:ln>
            <a:effectLst/>
          </p:spPr>
        </p:cxnSp>
      </p:grpSp>
      <p:grpSp>
        <p:nvGrpSpPr>
          <p:cNvPr id="31" name="组合 30"/>
          <p:cNvGrpSpPr/>
          <p:nvPr/>
        </p:nvGrpSpPr>
        <p:grpSpPr>
          <a:xfrm>
            <a:off x="8157426" y="2223512"/>
            <a:ext cx="3770428" cy="3006482"/>
            <a:chOff x="8157426" y="2223512"/>
            <a:chExt cx="3770428" cy="3006482"/>
          </a:xfrm>
        </p:grpSpPr>
        <p:cxnSp>
          <p:nvCxnSpPr>
            <p:cNvPr id="32" name="直接连接符 31"/>
            <p:cNvCxnSpPr/>
            <p:nvPr/>
          </p:nvCxnSpPr>
          <p:spPr>
            <a:xfrm flipH="1">
              <a:off x="8471470" y="2223512"/>
              <a:ext cx="3312368" cy="0"/>
            </a:xfrm>
            <a:prstGeom prst="line">
              <a:avLst/>
            </a:prstGeom>
            <a:noFill/>
            <a:ln w="9525" cap="flat" cmpd="sng">
              <a:solidFill>
                <a:srgbClr val="DC9F0B"/>
              </a:solidFill>
              <a:prstDash val="dash"/>
              <a:round/>
              <a:headEnd type="oval" w="med" len="med"/>
              <a:tailEnd type="oval"/>
            </a:ln>
            <a:extLst>
              <a:ext uri="{909E8E84-426E-40DD-AFC4-6F175D3DCCD1}">
                <a14:hiddenFill xmlns:a14="http://schemas.microsoft.com/office/drawing/2010/main">
                  <a:noFill/>
                </a14:hiddenFill>
              </a:ext>
            </a:extLst>
          </p:spPr>
        </p:cxnSp>
        <p:cxnSp>
          <p:nvCxnSpPr>
            <p:cNvPr id="33" name="直接连接符 32"/>
            <p:cNvCxnSpPr/>
            <p:nvPr/>
          </p:nvCxnSpPr>
          <p:spPr>
            <a:xfrm flipH="1">
              <a:off x="11905934" y="2223512"/>
              <a:ext cx="21920" cy="3005676"/>
            </a:xfrm>
            <a:prstGeom prst="line">
              <a:avLst/>
            </a:prstGeom>
            <a:noFill/>
            <a:ln w="9525" cap="flat" cmpd="sng" algn="ctr">
              <a:solidFill>
                <a:srgbClr val="FC6204"/>
              </a:solidFill>
              <a:prstDash val="dash"/>
              <a:headEnd type="oval"/>
              <a:tailEnd type="none"/>
            </a:ln>
            <a:effectLst/>
          </p:spPr>
        </p:cxnSp>
        <p:sp>
          <p:nvSpPr>
            <p:cNvPr id="34" name="矩形 4"/>
            <p:cNvSpPr>
              <a:spLocks noChangeArrowheads="1"/>
            </p:cNvSpPr>
            <p:nvPr/>
          </p:nvSpPr>
          <p:spPr bwMode="auto">
            <a:xfrm>
              <a:off x="8157426" y="2490783"/>
              <a:ext cx="3626412" cy="2739211"/>
            </a:xfrm>
            <a:prstGeom prst="rect">
              <a:avLst/>
            </a:prstGeom>
            <a:noFill/>
            <a:ln w="9525">
              <a:noFill/>
              <a:miter lim="800000"/>
            </a:ln>
          </p:spPr>
          <p:txBody>
            <a:bodyPr wrap="square">
              <a:spAutoFit/>
            </a:bodyPr>
            <a:lstStyle/>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新浪微盘：</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http://vdisk.weibo.com/s/4j5Az</a:t>
              </a:r>
            </a:p>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华为网盘：</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http://dl.dbank.com/s0viuqubzs</a:t>
              </a:r>
            </a:p>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新浪资料：</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http://ishare.iask.sina.com.cn/f/24454887.html</a:t>
              </a:r>
            </a:p>
            <a:p>
              <a:pPr lvl="0">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豆丁文档：</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http://www.docin.com/p-385846703.html</a:t>
              </a:r>
            </a:p>
            <a:p>
              <a:pPr>
                <a:lnSpc>
                  <a:spcPct val="150000"/>
                </a:lnSpc>
                <a:spcBef>
                  <a:spcPts val="200"/>
                </a:spcBef>
                <a:spcAft>
                  <a:spcPts val="60"/>
                </a:spcAft>
              </a:pPr>
              <a:r>
                <a:rPr kumimoji="1" lang="zh-CN" altLang="en-US" sz="1200" b="1" kern="0" dirty="0">
                  <a:solidFill>
                    <a:srgbClr val="99D000"/>
                  </a:solidFill>
                  <a:latin typeface="微软雅黑" panose="020B0503020204020204" pitchFamily="34" charset="-122"/>
                  <a:ea typeface="微软雅黑" panose="020B0503020204020204" pitchFamily="34" charset="-122"/>
                </a:rPr>
                <a:t>百度文库：</a:t>
              </a:r>
              <a:r>
                <a:rPr kumimoji="1" lang="en-US" altLang="zh-CN" sz="1200" kern="0" dirty="0">
                  <a:solidFill>
                    <a:schemeClr val="bg1">
                      <a:lumMod val="65000"/>
                    </a:schemeClr>
                  </a:solidFill>
                  <a:latin typeface="微软雅黑" panose="020B0503020204020204" pitchFamily="34" charset="-122"/>
                  <a:ea typeface="微软雅黑" panose="020B0503020204020204" pitchFamily="34" charset="-122"/>
                </a:rPr>
                <a:t>http://wenku.baidu.com/view/4343be8471fe910ef12df837.html</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2800" y="2277666"/>
            <a:ext cx="461665" cy="2880320"/>
          </a:xfrm>
          <a:prstGeom prst="rect">
            <a:avLst/>
          </a:prstGeom>
          <a:noFill/>
        </p:spPr>
        <p:txBody>
          <a:bodyPr vert="ea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800" kern="0" spc="200" dirty="0">
                <a:solidFill>
                  <a:srgbClr val="BA08C8"/>
                </a:solidFill>
                <a:latin typeface="微软雅黑" panose="020B0503020204020204" pitchFamily="34" charset="-122"/>
                <a:ea typeface="微软雅黑" panose="020B0503020204020204" pitchFamily="34" charset="-122"/>
              </a:rPr>
              <a:t>知识的特性</a:t>
            </a:r>
            <a:endParaRPr kumimoji="0" lang="en-US" sz="1800" b="0" i="0" u="none" strike="noStrike" kern="0" cap="none" spc="200" normalizeH="0" noProof="0" dirty="0">
              <a:ln>
                <a:noFill/>
              </a:ln>
              <a:solidFill>
                <a:srgbClr val="BA08C8"/>
              </a:solidFill>
              <a:effectLst/>
              <a:uLnTx/>
              <a:uFillTx/>
              <a:latin typeface="微软雅黑" panose="020B0503020204020204" pitchFamily="34" charset="-122"/>
              <a:ea typeface="微软雅黑" panose="020B0503020204020204" pitchFamily="34" charset="-122"/>
            </a:endParaRPr>
          </a:p>
        </p:txBody>
      </p:sp>
      <p:sp>
        <p:nvSpPr>
          <p:cNvPr id="56" name="椭圆 10"/>
          <p:cNvSpPr>
            <a:spLocks noChangeArrowheads="1"/>
          </p:cNvSpPr>
          <p:nvPr/>
        </p:nvSpPr>
        <p:spPr bwMode="auto">
          <a:xfrm>
            <a:off x="2782838" y="4648442"/>
            <a:ext cx="8208912" cy="1085608"/>
          </a:xfrm>
          <a:prstGeom prst="ellipse">
            <a:avLst/>
          </a:prstGeom>
          <a:gradFill rotWithShape="1">
            <a:gsLst>
              <a:gs pos="0">
                <a:schemeClr val="tx1">
                  <a:lumMod val="93000"/>
                  <a:lumOff val="7000"/>
                </a:scheme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p:spPr>
        <p:txBody>
          <a:bodyPr wrap="none" lIns="92075" tIns="46038" rIns="92075" bIns="46038" anchor="ctr"/>
          <a:lstStyle/>
          <a:p>
            <a:pPr algn="ctr">
              <a:defRPr/>
            </a:pPr>
            <a:endParaRPr lang="zh-CN" altLang="zh-CN" kern="0">
              <a:solidFill>
                <a:sysClr val="windowText" lastClr="000000"/>
              </a:solidFill>
              <a:latin typeface="Arial" panose="020B0604020202020204" pitchFamily="34" charset="0"/>
            </a:endParaRPr>
          </a:p>
        </p:txBody>
      </p:sp>
      <p:grpSp>
        <p:nvGrpSpPr>
          <p:cNvPr id="57" name="组合 56"/>
          <p:cNvGrpSpPr/>
          <p:nvPr/>
        </p:nvGrpSpPr>
        <p:grpSpPr>
          <a:xfrm>
            <a:off x="5447003" y="2278564"/>
            <a:ext cx="2882187" cy="2872142"/>
            <a:chOff x="3131708" y="1925084"/>
            <a:chExt cx="2882187" cy="2872142"/>
          </a:xfrm>
          <a:effectLst>
            <a:reflection blurRad="6350" stA="52000" endA="300" endPos="35000" dir="5400000" sy="-100000" algn="bl" rotWithShape="0"/>
          </a:effectLst>
        </p:grpSpPr>
        <p:sp>
          <p:nvSpPr>
            <p:cNvPr id="58" name="新月形 57"/>
            <p:cNvSpPr/>
            <p:nvPr/>
          </p:nvSpPr>
          <p:spPr>
            <a:xfrm rot="20751297">
              <a:off x="3131708" y="2126690"/>
              <a:ext cx="1331655" cy="2663311"/>
            </a:xfrm>
            <a:prstGeom prst="moon">
              <a:avLst>
                <a:gd name="adj" fmla="val 15190"/>
              </a:avLst>
            </a:prstGeom>
            <a:gradFill flip="none" rotWithShape="1">
              <a:gsLst>
                <a:gs pos="17000">
                  <a:srgbClr val="00B0F0">
                    <a:shade val="30000"/>
                    <a:satMod val="115000"/>
                  </a:srgbClr>
                </a:gs>
                <a:gs pos="56000">
                  <a:srgbClr val="00B0F0">
                    <a:shade val="67500"/>
                    <a:satMod val="115000"/>
                  </a:srgbClr>
                </a:gs>
                <a:gs pos="100000">
                  <a:srgbClr val="00B0F0">
                    <a:shade val="100000"/>
                    <a:satMod val="115000"/>
                  </a:srgbClr>
                </a:gs>
              </a:gsLst>
              <a:lin ang="162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59" name="新月形 58"/>
            <p:cNvSpPr/>
            <p:nvPr/>
          </p:nvSpPr>
          <p:spPr>
            <a:xfrm rot="4551297">
              <a:off x="3813700" y="1259257"/>
              <a:ext cx="1331655" cy="2663310"/>
            </a:xfrm>
            <a:prstGeom prst="moon">
              <a:avLst>
                <a:gd name="adj" fmla="val 15190"/>
              </a:avLst>
            </a:prstGeom>
            <a:gradFill flip="none" rotWithShape="1">
              <a:gsLst>
                <a:gs pos="0">
                  <a:srgbClr val="BE1247"/>
                </a:gs>
                <a:gs pos="27000">
                  <a:srgbClr val="D2144F"/>
                </a:gs>
                <a:gs pos="66000">
                  <a:srgbClr val="F87477"/>
                </a:gs>
                <a:gs pos="100000">
                  <a:srgbClr val="FA9496"/>
                </a:gs>
              </a:gsLst>
              <a:lin ang="162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0" name="新月形 59"/>
            <p:cNvSpPr/>
            <p:nvPr/>
          </p:nvSpPr>
          <p:spPr>
            <a:xfrm rot="9951297">
              <a:off x="4682240" y="1941956"/>
              <a:ext cx="1331655" cy="2663311"/>
            </a:xfrm>
            <a:prstGeom prst="moon">
              <a:avLst>
                <a:gd name="adj" fmla="val 15190"/>
              </a:avLst>
            </a:prstGeom>
            <a:gradFill flip="none" rotWithShape="1">
              <a:gsLst>
                <a:gs pos="27000">
                  <a:srgbClr val="FF7711"/>
                </a:gs>
                <a:gs pos="59000">
                  <a:srgbClr val="FFAA01"/>
                </a:gs>
                <a:gs pos="100000">
                  <a:srgbClr val="FECE02"/>
                </a:gs>
                <a:gs pos="0">
                  <a:srgbClr val="C73E01"/>
                </a:gs>
                <a:gs pos="80000">
                  <a:srgbClr val="FFC000"/>
                </a:gs>
              </a:gsLst>
              <a:lin ang="162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1" name="新月形 60"/>
            <p:cNvSpPr/>
            <p:nvPr/>
          </p:nvSpPr>
          <p:spPr>
            <a:xfrm rot="15351297">
              <a:off x="4011669" y="2799744"/>
              <a:ext cx="1331655" cy="2663310"/>
            </a:xfrm>
            <a:prstGeom prst="moon">
              <a:avLst>
                <a:gd name="adj" fmla="val 15190"/>
              </a:avLst>
            </a:prstGeom>
            <a:gradFill flip="none" rotWithShape="1">
              <a:gsLst>
                <a:gs pos="18000">
                  <a:srgbClr val="119707"/>
                </a:gs>
                <a:gs pos="67000">
                  <a:srgbClr val="8AD53F"/>
                </a:gs>
                <a:gs pos="100000">
                  <a:srgbClr val="BCEB6F"/>
                </a:gs>
              </a:gsLst>
              <a:lin ang="162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grpSp>
      <p:cxnSp>
        <p:nvCxnSpPr>
          <p:cNvPr id="63" name="直接连接符 62"/>
          <p:cNvCxnSpPr/>
          <p:nvPr/>
        </p:nvCxnSpPr>
        <p:spPr>
          <a:xfrm flipH="1">
            <a:off x="2422798" y="4787069"/>
            <a:ext cx="3576783" cy="0"/>
          </a:xfrm>
          <a:prstGeom prst="line">
            <a:avLst/>
          </a:prstGeom>
          <a:ln w="12700">
            <a:solidFill>
              <a:srgbClr val="99D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7751390" y="2586407"/>
            <a:ext cx="3744416" cy="0"/>
          </a:xfrm>
          <a:prstGeom prst="line">
            <a:avLst/>
          </a:prstGeom>
          <a:ln w="12700">
            <a:solidFill>
              <a:srgbClr val="FF33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8126136" y="4365331"/>
            <a:ext cx="3369670" cy="0"/>
          </a:xfrm>
          <a:prstGeom prst="line">
            <a:avLst/>
          </a:prstGeom>
          <a:ln w="12700">
            <a:solidFill>
              <a:srgbClr val="FF99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2422798" y="3136390"/>
            <a:ext cx="3198782" cy="0"/>
          </a:xfrm>
          <a:prstGeom prst="line">
            <a:avLst/>
          </a:prstGeom>
          <a:ln w="12700">
            <a:solidFill>
              <a:srgbClr val="00B0F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2476230" y="1917626"/>
            <a:ext cx="2898896" cy="1112431"/>
            <a:chOff x="2044182" y="3132469"/>
            <a:chExt cx="2898896" cy="1112431"/>
          </a:xfrm>
        </p:grpSpPr>
        <p:sp>
          <p:nvSpPr>
            <p:cNvPr id="67" name="矩形 4"/>
            <p:cNvSpPr>
              <a:spLocks noChangeArrowheads="1"/>
            </p:cNvSpPr>
            <p:nvPr/>
          </p:nvSpPr>
          <p:spPr bwMode="auto">
            <a:xfrm>
              <a:off x="2044183" y="3565099"/>
              <a:ext cx="2898895" cy="679801"/>
            </a:xfrm>
            <a:prstGeom prst="rect">
              <a:avLst/>
            </a:prstGeom>
            <a:noFill/>
            <a:ln w="9525">
              <a:noFill/>
              <a:miter lim="800000"/>
            </a:ln>
          </p:spPr>
          <p:txBody>
            <a:bodyPr wrap="square">
              <a:spAutoFit/>
            </a:bodyPr>
            <a:lstStyle/>
            <a:p>
              <a:pPr algn="ctr">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知识不会被消耗，通过互动可以增加知识。</a:t>
              </a:r>
            </a:p>
          </p:txBody>
        </p:sp>
        <p:sp>
          <p:nvSpPr>
            <p:cNvPr id="68" name="TextBox 67"/>
            <p:cNvSpPr txBox="1"/>
            <p:nvPr/>
          </p:nvSpPr>
          <p:spPr>
            <a:xfrm>
              <a:off x="2044182" y="3132469"/>
              <a:ext cx="2898895" cy="369332"/>
            </a:xfrm>
            <a:prstGeom prst="rect">
              <a:avLst/>
            </a:prstGeom>
            <a:noFill/>
          </p:spPr>
          <p:txBody>
            <a:bodyPr vert="horz" wrap="square" rtlCol="0">
              <a:spAutoFit/>
            </a:bodyPr>
            <a:lstStyle/>
            <a:p>
              <a:pPr algn="ctr"/>
              <a:r>
                <a:rPr lang="zh-CN" altLang="en-US" sz="1800" kern="0" dirty="0">
                  <a:solidFill>
                    <a:srgbClr val="F5A7FB"/>
                  </a:solidFill>
                  <a:latin typeface="微软雅黑" panose="020B0503020204020204" pitchFamily="34" charset="-122"/>
                  <a:ea typeface="微软雅黑" panose="020B0503020204020204" pitchFamily="34" charset="-122"/>
                </a:rPr>
                <a:t>共享性</a:t>
              </a:r>
              <a:endParaRPr lang="en-US" altLang="zh-CN" sz="1800" kern="0" dirty="0">
                <a:solidFill>
                  <a:srgbClr val="F5A7FB"/>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2476230" y="3573810"/>
            <a:ext cx="2898896" cy="1112431"/>
            <a:chOff x="2044182" y="3132469"/>
            <a:chExt cx="2898896" cy="1112431"/>
          </a:xfrm>
        </p:grpSpPr>
        <p:sp>
          <p:nvSpPr>
            <p:cNvPr id="70" name="矩形 4"/>
            <p:cNvSpPr>
              <a:spLocks noChangeArrowheads="1"/>
            </p:cNvSpPr>
            <p:nvPr/>
          </p:nvSpPr>
          <p:spPr bwMode="auto">
            <a:xfrm>
              <a:off x="2044183" y="3565099"/>
              <a:ext cx="2898895" cy="679801"/>
            </a:xfrm>
            <a:prstGeom prst="rect">
              <a:avLst/>
            </a:prstGeom>
            <a:noFill/>
            <a:ln w="9525">
              <a:noFill/>
              <a:miter lim="800000"/>
            </a:ln>
          </p:spPr>
          <p:txBody>
            <a:bodyPr wrap="square">
              <a:spAutoFit/>
            </a:bodyPr>
            <a:lstStyle/>
            <a:p>
              <a:pPr algn="ctr">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对于知识的理解是个人的、特殊的、难以充分交流的。</a:t>
              </a:r>
            </a:p>
          </p:txBody>
        </p:sp>
        <p:sp>
          <p:nvSpPr>
            <p:cNvPr id="71" name="TextBox 70"/>
            <p:cNvSpPr txBox="1"/>
            <p:nvPr/>
          </p:nvSpPr>
          <p:spPr>
            <a:xfrm>
              <a:off x="2044182" y="3132469"/>
              <a:ext cx="2898895" cy="369332"/>
            </a:xfrm>
            <a:prstGeom prst="rect">
              <a:avLst/>
            </a:prstGeom>
            <a:noFill/>
          </p:spPr>
          <p:txBody>
            <a:bodyPr vert="horz" wrap="square" rtlCol="0">
              <a:spAutoFit/>
            </a:bodyPr>
            <a:lstStyle/>
            <a:p>
              <a:pPr algn="ctr"/>
              <a:r>
                <a:rPr lang="zh-CN" altLang="en-US" sz="1800" kern="0" dirty="0">
                  <a:solidFill>
                    <a:srgbClr val="F5A7FB"/>
                  </a:solidFill>
                  <a:latin typeface="微软雅黑" panose="020B0503020204020204" pitchFamily="34" charset="-122"/>
                  <a:ea typeface="微软雅黑" panose="020B0503020204020204" pitchFamily="34" charset="-122"/>
                </a:rPr>
                <a:t>隐含性</a:t>
              </a:r>
              <a:endParaRPr lang="en-US" altLang="zh-CN" sz="1800" kern="0" dirty="0">
                <a:solidFill>
                  <a:srgbClr val="F5A7FB"/>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8164862" y="1341562"/>
            <a:ext cx="3330944" cy="1112431"/>
            <a:chOff x="2044182" y="3132469"/>
            <a:chExt cx="3330944" cy="1112431"/>
          </a:xfrm>
        </p:grpSpPr>
        <p:sp>
          <p:nvSpPr>
            <p:cNvPr id="75" name="矩形 4"/>
            <p:cNvSpPr>
              <a:spLocks noChangeArrowheads="1"/>
            </p:cNvSpPr>
            <p:nvPr/>
          </p:nvSpPr>
          <p:spPr bwMode="auto">
            <a:xfrm>
              <a:off x="2044183" y="3565099"/>
              <a:ext cx="3330943" cy="679801"/>
            </a:xfrm>
            <a:prstGeom prst="rect">
              <a:avLst/>
            </a:prstGeom>
            <a:noFill/>
            <a:ln w="9525">
              <a:noFill/>
              <a:miter lim="800000"/>
            </a:ln>
          </p:spPr>
          <p:txBody>
            <a:bodyPr wrap="square">
              <a:spAutoFit/>
            </a:bodyPr>
            <a:lstStyle/>
            <a:p>
              <a:pPr algn="ctr">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知识在传播和使用过程中有不断被丰富、被充实的可能性。</a:t>
              </a:r>
            </a:p>
          </p:txBody>
        </p:sp>
        <p:sp>
          <p:nvSpPr>
            <p:cNvPr id="76" name="TextBox 75"/>
            <p:cNvSpPr txBox="1"/>
            <p:nvPr/>
          </p:nvSpPr>
          <p:spPr>
            <a:xfrm>
              <a:off x="2044182" y="3132469"/>
              <a:ext cx="2898895" cy="369332"/>
            </a:xfrm>
            <a:prstGeom prst="rect">
              <a:avLst/>
            </a:prstGeom>
            <a:noFill/>
          </p:spPr>
          <p:txBody>
            <a:bodyPr vert="horz" wrap="square" rtlCol="0">
              <a:spAutoFit/>
            </a:bodyPr>
            <a:lstStyle/>
            <a:p>
              <a:pPr algn="ctr"/>
              <a:r>
                <a:rPr lang="zh-CN" altLang="en-US" sz="1800" kern="0" dirty="0">
                  <a:solidFill>
                    <a:srgbClr val="F5A7FB"/>
                  </a:solidFill>
                  <a:latin typeface="微软雅黑" panose="020B0503020204020204" pitchFamily="34" charset="-122"/>
                  <a:ea typeface="微软雅黑" panose="020B0503020204020204" pitchFamily="34" charset="-122"/>
                </a:rPr>
                <a:t>增值性</a:t>
              </a:r>
              <a:endParaRPr lang="en-US" altLang="zh-CN" sz="1800" kern="0" dirty="0">
                <a:solidFill>
                  <a:srgbClr val="F5A7FB"/>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8380886" y="3141762"/>
            <a:ext cx="3114920" cy="1112431"/>
            <a:chOff x="2044182" y="3132469"/>
            <a:chExt cx="3114920" cy="1112431"/>
          </a:xfrm>
        </p:grpSpPr>
        <p:sp>
          <p:nvSpPr>
            <p:cNvPr id="80" name="矩形 4"/>
            <p:cNvSpPr>
              <a:spLocks noChangeArrowheads="1"/>
            </p:cNvSpPr>
            <p:nvPr/>
          </p:nvSpPr>
          <p:spPr bwMode="auto">
            <a:xfrm>
              <a:off x="2044183" y="3565099"/>
              <a:ext cx="3114919" cy="679801"/>
            </a:xfrm>
            <a:prstGeom prst="rect">
              <a:avLst/>
            </a:prstGeom>
            <a:noFill/>
            <a:ln w="9525">
              <a:noFill/>
              <a:miter lim="800000"/>
            </a:ln>
          </p:spPr>
          <p:txBody>
            <a:bodyPr wrap="square">
              <a:spAutoFit/>
            </a:bodyPr>
            <a:lstStyle/>
            <a:p>
              <a:pPr algn="ctr">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知识在经济发展中所占比重与创造的价值呈逐年上升趋势。</a:t>
              </a:r>
            </a:p>
          </p:txBody>
        </p:sp>
        <p:sp>
          <p:nvSpPr>
            <p:cNvPr id="81" name="TextBox 80"/>
            <p:cNvSpPr txBox="1"/>
            <p:nvPr/>
          </p:nvSpPr>
          <p:spPr>
            <a:xfrm>
              <a:off x="2044182" y="3132469"/>
              <a:ext cx="2898895" cy="369332"/>
            </a:xfrm>
            <a:prstGeom prst="rect">
              <a:avLst/>
            </a:prstGeom>
            <a:noFill/>
          </p:spPr>
          <p:txBody>
            <a:bodyPr vert="horz" wrap="square" rtlCol="0">
              <a:spAutoFit/>
            </a:bodyPr>
            <a:lstStyle/>
            <a:p>
              <a:pPr algn="ctr"/>
              <a:r>
                <a:rPr lang="zh-CN" altLang="en-US" sz="1800" kern="0" dirty="0">
                  <a:solidFill>
                    <a:srgbClr val="F5A7FB"/>
                  </a:solidFill>
                  <a:latin typeface="微软雅黑" panose="020B0503020204020204" pitchFamily="34" charset="-122"/>
                  <a:ea typeface="微软雅黑" panose="020B0503020204020204" pitchFamily="34" charset="-122"/>
                </a:rPr>
                <a:t>资源性</a:t>
              </a:r>
              <a:endParaRPr lang="en-US" altLang="zh-CN" sz="1800" kern="0" dirty="0">
                <a:solidFill>
                  <a:srgbClr val="F5A7FB"/>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1+#ppt_w/2"/>
                                          </p:val>
                                        </p:tav>
                                        <p:tav tm="100000">
                                          <p:val>
                                            <p:strVal val="#ppt_x"/>
                                          </p:val>
                                        </p:tav>
                                      </p:tavLst>
                                    </p:anim>
                                    <p:anim calcmode="lin" valueType="num">
                                      <p:cBhvr additive="base">
                                        <p:cTn id="8" dur="50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1+#ppt_w/2"/>
                                          </p:val>
                                        </p:tav>
                                        <p:tav tm="100000">
                                          <p:val>
                                            <p:strVal val="#ppt_x"/>
                                          </p:val>
                                        </p:tav>
                                      </p:tavLst>
                                    </p:anim>
                                    <p:anim calcmode="lin" valueType="num">
                                      <p:cBhvr additive="base">
                                        <p:cTn id="12" dur="500" fill="hold"/>
                                        <p:tgtEl>
                                          <p:spTgt spid="6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1+#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500" fill="hold"/>
                                        <p:tgtEl>
                                          <p:spTgt spid="79"/>
                                        </p:tgtEl>
                                        <p:attrNameLst>
                                          <p:attrName>ppt_x</p:attrName>
                                        </p:attrNameLst>
                                      </p:cBhvr>
                                      <p:tavLst>
                                        <p:tav tm="0">
                                          <p:val>
                                            <p:strVal val="1+#ppt_w/2"/>
                                          </p:val>
                                        </p:tav>
                                        <p:tav tm="100000">
                                          <p:val>
                                            <p:strVal val="#ppt_x"/>
                                          </p:val>
                                        </p:tav>
                                      </p:tavLst>
                                    </p:anim>
                                    <p:anim calcmode="lin" valueType="num">
                                      <p:cBhvr additive="base">
                                        <p:cTn id="20"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2800" y="2277666"/>
            <a:ext cx="461665" cy="2880320"/>
          </a:xfrm>
          <a:prstGeom prst="rect">
            <a:avLst/>
          </a:prstGeom>
          <a:noFill/>
        </p:spPr>
        <p:txBody>
          <a:bodyPr vert="ea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800" kern="0" spc="200" dirty="0">
                <a:solidFill>
                  <a:srgbClr val="BA08C8"/>
                </a:solidFill>
                <a:latin typeface="微软雅黑" panose="020B0503020204020204" pitchFamily="34" charset="-122"/>
                <a:ea typeface="微软雅黑" panose="020B0503020204020204" pitchFamily="34" charset="-122"/>
              </a:rPr>
              <a:t>知识的分类</a:t>
            </a:r>
            <a:endParaRPr kumimoji="0" lang="en-US" sz="1800" b="0" i="0" u="none" strike="noStrike" kern="0" cap="none" spc="200" normalizeH="0" noProof="0" dirty="0">
              <a:ln>
                <a:noFill/>
              </a:ln>
              <a:solidFill>
                <a:srgbClr val="BA08C8"/>
              </a:solidFill>
              <a:effectLst/>
              <a:uLnTx/>
              <a:uFillTx/>
              <a:latin typeface="微软雅黑" panose="020B0503020204020204" pitchFamily="34" charset="-122"/>
              <a:ea typeface="微软雅黑" panose="020B0503020204020204" pitchFamily="34" charset="-122"/>
            </a:endParaRPr>
          </a:p>
        </p:txBody>
      </p:sp>
      <p:cxnSp>
        <p:nvCxnSpPr>
          <p:cNvPr id="6" name="肘形连接符 5"/>
          <p:cNvCxnSpPr/>
          <p:nvPr/>
        </p:nvCxnSpPr>
        <p:spPr>
          <a:xfrm>
            <a:off x="1558702" y="5049974"/>
            <a:ext cx="4800298" cy="1509726"/>
          </a:xfrm>
          <a:prstGeom prst="bentConnector3">
            <a:avLst>
              <a:gd name="adj1" fmla="val 5932"/>
            </a:avLst>
          </a:prstGeom>
          <a:ln>
            <a:solidFill>
              <a:srgbClr val="F182FA"/>
            </a:solidFill>
            <a:prstDash val="dash"/>
            <a:headEnd type="oval"/>
            <a:tailEnd type="diamond" w="lg" len="lg"/>
          </a:ln>
        </p:spPr>
        <p:style>
          <a:lnRef idx="1">
            <a:schemeClr val="accent4"/>
          </a:lnRef>
          <a:fillRef idx="0">
            <a:schemeClr val="accent4"/>
          </a:fillRef>
          <a:effectRef idx="0">
            <a:schemeClr val="accent4"/>
          </a:effectRef>
          <a:fontRef idx="minor">
            <a:schemeClr val="tx1"/>
          </a:fontRef>
        </p:style>
      </p:cxnSp>
      <p:grpSp>
        <p:nvGrpSpPr>
          <p:cNvPr id="2" name="组合 1"/>
          <p:cNvGrpSpPr/>
          <p:nvPr/>
        </p:nvGrpSpPr>
        <p:grpSpPr>
          <a:xfrm>
            <a:off x="1558702" y="5277458"/>
            <a:ext cx="5088330" cy="1569660"/>
            <a:chOff x="1558702" y="5277458"/>
            <a:chExt cx="5088330" cy="1569660"/>
          </a:xfrm>
        </p:grpSpPr>
        <p:sp>
          <p:nvSpPr>
            <p:cNvPr id="47" name="矩形 46"/>
            <p:cNvSpPr>
              <a:spLocks noChangeArrowheads="1"/>
            </p:cNvSpPr>
            <p:nvPr/>
          </p:nvSpPr>
          <p:spPr bwMode="auto">
            <a:xfrm>
              <a:off x="2542653" y="6204884"/>
              <a:ext cx="4104379" cy="369332"/>
            </a:xfrm>
            <a:prstGeom prst="rect">
              <a:avLst/>
            </a:prstGeom>
            <a:noFill/>
            <a:ln w="9525">
              <a:noFill/>
              <a:miter lim="800000"/>
            </a:ln>
          </p:spPr>
          <p:txBody>
            <a:bodyPr wrap="square">
              <a:spAutoFit/>
            </a:bodyPr>
            <a:lstStyle/>
            <a:p>
              <a:pPr lvl="0" defTabSz="914400">
                <a:spcBef>
                  <a:spcPts val="200"/>
                </a:spcBef>
                <a:spcAft>
                  <a:spcPts val="60"/>
                </a:spcAft>
              </a:pPr>
              <a:r>
                <a:rPr lang="zh-CN" altLang="en-US" sz="1800" kern="0" dirty="0">
                  <a:solidFill>
                    <a:srgbClr val="F5A7FB"/>
                  </a:solidFill>
                  <a:latin typeface="微软雅黑" panose="020B0503020204020204" pitchFamily="34" charset="-122"/>
                  <a:ea typeface="微软雅黑" panose="020B0503020204020204" pitchFamily="34" charset="-122"/>
                </a:rPr>
                <a:t>按知识所描述对象的性质来分</a:t>
              </a:r>
              <a:endParaRPr kumimoji="0" lang="zh-CN" altLang="en-US" sz="1800" b="0" i="0" u="none" strike="noStrike" kern="0" cap="none" spc="0" normalizeH="0" baseline="0" noProof="0" dirty="0">
                <a:ln>
                  <a:noFill/>
                </a:ln>
                <a:solidFill>
                  <a:srgbClr val="F5A7FB"/>
                </a:solidFill>
                <a:effectLst/>
                <a:uLnTx/>
                <a:uFillTx/>
                <a:latin typeface="微软雅黑" panose="020B0503020204020204" pitchFamily="34" charset="-122"/>
                <a:ea typeface="微软雅黑" panose="020B0503020204020204" pitchFamily="34" charset="-122"/>
              </a:endParaRPr>
            </a:p>
          </p:txBody>
        </p:sp>
        <p:sp>
          <p:nvSpPr>
            <p:cNvPr id="53" name="TextBox 52"/>
            <p:cNvSpPr txBox="1"/>
            <p:nvPr/>
          </p:nvSpPr>
          <p:spPr>
            <a:xfrm>
              <a:off x="1558702" y="5277458"/>
              <a:ext cx="407810" cy="156966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9600" b="1" i="1" u="none" strike="noStrike" kern="0" cap="none" spc="0" normalizeH="0" baseline="0" noProof="0" dirty="0">
                  <a:ln>
                    <a:noFill/>
                  </a:ln>
                  <a:solidFill>
                    <a:srgbClr val="F5A7FB"/>
                  </a:solidFill>
                  <a:effectLst>
                    <a:outerShdw blurRad="38100" dist="38100" dir="2700000" algn="tl">
                      <a:srgbClr val="000000">
                        <a:alpha val="43137"/>
                      </a:srgbClr>
                    </a:outerShdw>
                  </a:effectLst>
                  <a:uLnTx/>
                  <a:uFillTx/>
                  <a:latin typeface="Broadway" pitchFamily="82" charset="0"/>
                  <a:ea typeface="DFPYeaSong-B5" pitchFamily="18" charset="-120"/>
                </a:rPr>
                <a:t>1</a:t>
              </a:r>
              <a:endParaRPr kumimoji="0" lang="zh-CN" altLang="en-US" sz="9600" b="1" i="1" u="none" strike="noStrike" kern="0" cap="none" spc="0" normalizeH="0" baseline="0" noProof="0" dirty="0">
                <a:ln>
                  <a:noFill/>
                </a:ln>
                <a:solidFill>
                  <a:srgbClr val="F5A7FB"/>
                </a:solidFill>
                <a:effectLst>
                  <a:outerShdw blurRad="38100" dist="38100" dir="2700000" algn="tl">
                    <a:srgbClr val="000000">
                      <a:alpha val="43137"/>
                    </a:srgbClr>
                  </a:outerShdw>
                </a:effectLst>
                <a:uLnTx/>
                <a:uFillTx/>
                <a:latin typeface="Broadway" pitchFamily="82" charset="0"/>
                <a:ea typeface="DFPYeaSong-B5" pitchFamily="18" charset="-120"/>
              </a:endParaRPr>
            </a:p>
          </p:txBody>
        </p:sp>
      </p:grpSp>
      <p:pic>
        <p:nvPicPr>
          <p:cNvPr id="1026" name="Picture 2" descr="C:\Documents and Settings\Teliss_Tong\桌面\xpic4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8862" y="1413570"/>
            <a:ext cx="3240000" cy="2154600"/>
          </a:xfrm>
          <a:prstGeom prst="rect">
            <a:avLst/>
          </a:prstGeom>
          <a:noFill/>
          <a:ln w="28575">
            <a:solidFill>
              <a:srgbClr val="F5A7FB"/>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C:\Documents and Settings\Teliss_Tong\桌面\xpic44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862" y="3839270"/>
            <a:ext cx="3240000" cy="2154600"/>
          </a:xfrm>
          <a:prstGeom prst="rect">
            <a:avLst/>
          </a:prstGeom>
          <a:noFill/>
          <a:ln w="28575">
            <a:solidFill>
              <a:srgbClr val="F5A7FB"/>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9" name="Straight Connector 10"/>
          <p:cNvCxnSpPr/>
          <p:nvPr/>
        </p:nvCxnSpPr>
        <p:spPr>
          <a:xfrm>
            <a:off x="6383020" y="3501802"/>
            <a:ext cx="5136806" cy="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13" name="Straight Connector 10"/>
          <p:cNvCxnSpPr/>
          <p:nvPr/>
        </p:nvCxnSpPr>
        <p:spPr>
          <a:xfrm>
            <a:off x="6383238" y="5950074"/>
            <a:ext cx="5136806" cy="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grpSp>
        <p:nvGrpSpPr>
          <p:cNvPr id="7" name="组合 6"/>
          <p:cNvGrpSpPr/>
          <p:nvPr/>
        </p:nvGrpSpPr>
        <p:grpSpPr>
          <a:xfrm>
            <a:off x="6455246" y="1397601"/>
            <a:ext cx="5066132" cy="1996217"/>
            <a:chOff x="6455246" y="1397601"/>
            <a:chExt cx="5066132" cy="1996217"/>
          </a:xfrm>
        </p:grpSpPr>
        <p:cxnSp>
          <p:nvCxnSpPr>
            <p:cNvPr id="10" name="直接连接符 9"/>
            <p:cNvCxnSpPr/>
            <p:nvPr/>
          </p:nvCxnSpPr>
          <p:spPr>
            <a:xfrm flipV="1">
              <a:off x="11521378" y="1485578"/>
              <a:ext cx="0" cy="190824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6" name="矩形 4"/>
            <p:cNvSpPr>
              <a:spLocks noChangeArrowheads="1"/>
            </p:cNvSpPr>
            <p:nvPr/>
          </p:nvSpPr>
          <p:spPr bwMode="auto">
            <a:xfrm>
              <a:off x="6455246" y="1867104"/>
              <a:ext cx="4896544" cy="1295355"/>
            </a:xfrm>
            <a:prstGeom prst="rect">
              <a:avLst/>
            </a:prstGeom>
            <a:noFill/>
            <a:ln w="9525">
              <a:noFill/>
              <a:miter lim="800000"/>
            </a:ln>
          </p:spPr>
          <p:txBody>
            <a:bodyPr wrap="square">
              <a:spAutoFit/>
            </a:bodyPr>
            <a:lstStyle/>
            <a:p>
              <a:pPr>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是指我们所知道的事物、状况的知识，即事实型信息，是关于“是什么（事实）”、“为什么（原理）”的知识。如，蔬菜蕴含丰富的维生素。温度计制作的原理是利用物质的热胀冷缩现象等。</a:t>
              </a:r>
            </a:p>
          </p:txBody>
        </p:sp>
        <p:sp>
          <p:nvSpPr>
            <p:cNvPr id="17" name="TextBox 16"/>
            <p:cNvSpPr txBox="1"/>
            <p:nvPr/>
          </p:nvSpPr>
          <p:spPr>
            <a:xfrm>
              <a:off x="6455246" y="1397601"/>
              <a:ext cx="2732406" cy="369332"/>
            </a:xfrm>
            <a:prstGeom prst="rect">
              <a:avLst/>
            </a:prstGeom>
            <a:noFill/>
          </p:spPr>
          <p:txBody>
            <a:bodyPr vert="horz" wrap="square" rtlCol="0">
              <a:spAutoFit/>
            </a:bodyPr>
            <a:lstStyle/>
            <a:p>
              <a:r>
                <a:rPr lang="zh-CN" altLang="en-US" sz="1800" kern="0" dirty="0">
                  <a:solidFill>
                    <a:srgbClr val="F5A7FB"/>
                  </a:solidFill>
                  <a:latin typeface="微软雅黑" panose="020B0503020204020204" pitchFamily="34" charset="-122"/>
                  <a:ea typeface="微软雅黑" panose="020B0503020204020204" pitchFamily="34" charset="-122"/>
                </a:rPr>
                <a:t>陈述性知识</a:t>
              </a:r>
              <a:endParaRPr lang="en-US" altLang="zh-CN" sz="1800" kern="0" dirty="0">
                <a:solidFill>
                  <a:srgbClr val="F5A7FB"/>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6455246" y="3827289"/>
            <a:ext cx="5066132" cy="2014801"/>
            <a:chOff x="6455246" y="3827289"/>
            <a:chExt cx="5066132" cy="2014801"/>
          </a:xfrm>
        </p:grpSpPr>
        <p:cxnSp>
          <p:nvCxnSpPr>
            <p:cNvPr id="14" name="直接连接符 13"/>
            <p:cNvCxnSpPr/>
            <p:nvPr/>
          </p:nvCxnSpPr>
          <p:spPr>
            <a:xfrm flipV="1">
              <a:off x="11521378" y="3933850"/>
              <a:ext cx="0" cy="190824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8" name="矩形 4"/>
            <p:cNvSpPr>
              <a:spLocks noChangeArrowheads="1"/>
            </p:cNvSpPr>
            <p:nvPr/>
          </p:nvSpPr>
          <p:spPr bwMode="auto">
            <a:xfrm>
              <a:off x="6455246" y="4296792"/>
              <a:ext cx="4896544" cy="679801"/>
            </a:xfrm>
            <a:prstGeom prst="rect">
              <a:avLst/>
            </a:prstGeom>
            <a:noFill/>
            <a:ln w="9525">
              <a:noFill/>
              <a:miter lim="800000"/>
            </a:ln>
          </p:spPr>
          <p:txBody>
            <a:bodyPr wrap="square">
              <a:spAutoFit/>
            </a:bodyPr>
            <a:lstStyle/>
            <a:p>
              <a:pPr>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是关于我们怎样做事的知识，即经验型信息，如技术、技巧、工艺、方法等。</a:t>
              </a:r>
            </a:p>
          </p:txBody>
        </p:sp>
        <p:sp>
          <p:nvSpPr>
            <p:cNvPr id="19" name="TextBox 18"/>
            <p:cNvSpPr txBox="1"/>
            <p:nvPr/>
          </p:nvSpPr>
          <p:spPr>
            <a:xfrm>
              <a:off x="6455246" y="3827289"/>
              <a:ext cx="2732406" cy="369332"/>
            </a:xfrm>
            <a:prstGeom prst="rect">
              <a:avLst/>
            </a:prstGeom>
            <a:noFill/>
          </p:spPr>
          <p:txBody>
            <a:bodyPr vert="horz" wrap="square" rtlCol="0">
              <a:spAutoFit/>
            </a:bodyPr>
            <a:lstStyle/>
            <a:p>
              <a:r>
                <a:rPr lang="zh-CN" altLang="en-US" sz="1800" kern="0" dirty="0">
                  <a:solidFill>
                    <a:srgbClr val="F5A7FB"/>
                  </a:solidFill>
                  <a:latin typeface="微软雅黑" panose="020B0503020204020204" pitchFamily="34" charset="-122"/>
                  <a:ea typeface="微软雅黑" panose="020B0503020204020204" pitchFamily="34" charset="-122"/>
                </a:rPr>
                <a:t>程序性知识</a:t>
              </a:r>
              <a:endParaRPr lang="en-US" altLang="zh-CN" sz="1800" kern="0" dirty="0">
                <a:solidFill>
                  <a:srgbClr val="F5A7FB"/>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2" fill="hold" nodeType="afterEffect">
                                  <p:stCondLst>
                                    <p:cond delay="3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 fill="hold"/>
                                        <p:tgtEl>
                                          <p:spTgt spid="2"/>
                                        </p:tgtEl>
                                        <p:attrNameLst>
                                          <p:attrName>ppt_x</p:attrName>
                                        </p:attrNameLst>
                                      </p:cBhvr>
                                      <p:tavLst>
                                        <p:tav tm="0">
                                          <p:val>
                                            <p:strVal val="1+#ppt_w/2"/>
                                          </p:val>
                                        </p:tav>
                                        <p:tav tm="100000">
                                          <p:val>
                                            <p:strVal val="#ppt_x"/>
                                          </p:val>
                                        </p:tav>
                                      </p:tavLst>
                                    </p:anim>
                                    <p:anim calcmode="lin" valueType="num">
                                      <p:cBhvr additive="base">
                                        <p:cTn id="12" dur="1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300"/>
                            </p:stCondLst>
                            <p:childTnLst>
                              <p:par>
                                <p:cTn id="14" presetID="52"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Scale>
                                      <p:cBhvr>
                                        <p:cTn id="16"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026"/>
                                        </p:tgtEl>
                                        <p:attrNameLst>
                                          <p:attrName>ppt_x</p:attrName>
                                          <p:attrName>ppt_y</p:attrName>
                                        </p:attrNameLst>
                                      </p:cBhvr>
                                    </p:animMotion>
                                    <p:animEffect transition="in" filter="fade">
                                      <p:cBhvr>
                                        <p:cTn id="18" dur="1000"/>
                                        <p:tgtEl>
                                          <p:spTgt spid="1026"/>
                                        </p:tgtEl>
                                      </p:cBhvr>
                                    </p:animEffect>
                                  </p:childTnLst>
                                </p:cTn>
                              </p:par>
                              <p:par>
                                <p:cTn id="19" presetID="52" presetClass="entr" presetSubtype="0" fill="hold" nodeType="withEffect">
                                  <p:stCondLst>
                                    <p:cond delay="200"/>
                                  </p:stCondLst>
                                  <p:childTnLst>
                                    <p:set>
                                      <p:cBhvr>
                                        <p:cTn id="20" dur="1" fill="hold">
                                          <p:stCondLst>
                                            <p:cond delay="0"/>
                                          </p:stCondLst>
                                        </p:cTn>
                                        <p:tgtEl>
                                          <p:spTgt spid="1027"/>
                                        </p:tgtEl>
                                        <p:attrNameLst>
                                          <p:attrName>style.visibility</p:attrName>
                                        </p:attrNameLst>
                                      </p:cBhvr>
                                      <p:to>
                                        <p:strVal val="visible"/>
                                      </p:to>
                                    </p:set>
                                    <p:animScale>
                                      <p:cBhvr>
                                        <p:cTn id="21" dur="1000" decel="50000" fill="hold">
                                          <p:stCondLst>
                                            <p:cond delay="0"/>
                                          </p:stCondLst>
                                        </p:cTn>
                                        <p:tgtEl>
                                          <p:spTgt spid="10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027"/>
                                        </p:tgtEl>
                                        <p:attrNameLst>
                                          <p:attrName>ppt_x</p:attrName>
                                          <p:attrName>ppt_y</p:attrName>
                                        </p:attrNameLst>
                                      </p:cBhvr>
                                    </p:animMotion>
                                    <p:animEffect transition="in" filter="fade">
                                      <p:cBhvr>
                                        <p:cTn id="23" dur="1000"/>
                                        <p:tgtEl>
                                          <p:spTgt spid="1027"/>
                                        </p:tgtEl>
                                      </p:cBhvr>
                                    </p:animEffect>
                                  </p:childTnLst>
                                </p:cTn>
                              </p:par>
                            </p:childTnLst>
                          </p:cTn>
                        </p:par>
                        <p:par>
                          <p:cTn id="24" fill="hold">
                            <p:stCondLst>
                              <p:cond delay="23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28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3800"/>
                            </p:stCondLst>
                            <p:childTnLst>
                              <p:par>
                                <p:cTn id="35" presetID="2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4300"/>
                            </p:stCondLst>
                            <p:childTnLst>
                              <p:par>
                                <p:cTn id="39" presetID="42"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Teliss_Tong\My Documents\！PPT图片及版面资源\06-PPT精选插图\02-商务\冰山.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2926854" y="1491594"/>
            <a:ext cx="3167999" cy="4458479"/>
          </a:xfrm>
          <a:prstGeom prst="rect">
            <a:avLst/>
          </a:prstGeom>
          <a:noFill/>
          <a:ln w="28575">
            <a:solidFill>
              <a:srgbClr val="F5A7FB"/>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9" name="Straight Connector 10"/>
          <p:cNvCxnSpPr/>
          <p:nvPr/>
        </p:nvCxnSpPr>
        <p:spPr>
          <a:xfrm>
            <a:off x="4594842" y="2853730"/>
            <a:ext cx="6924984" cy="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3" name="TextBox 2"/>
          <p:cNvSpPr txBox="1"/>
          <p:nvPr/>
        </p:nvSpPr>
        <p:spPr>
          <a:xfrm>
            <a:off x="1252800" y="2277666"/>
            <a:ext cx="461665" cy="2880320"/>
          </a:xfrm>
          <a:prstGeom prst="rect">
            <a:avLst/>
          </a:prstGeom>
          <a:noFill/>
        </p:spPr>
        <p:txBody>
          <a:bodyPr vert="ea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800" kern="0" spc="200" dirty="0">
                <a:solidFill>
                  <a:srgbClr val="BA08C8"/>
                </a:solidFill>
                <a:latin typeface="微软雅黑" panose="020B0503020204020204" pitchFamily="34" charset="-122"/>
                <a:ea typeface="微软雅黑" panose="020B0503020204020204" pitchFamily="34" charset="-122"/>
              </a:rPr>
              <a:t>知识的分类</a:t>
            </a:r>
            <a:endParaRPr kumimoji="0" lang="en-US" sz="1800" b="0" i="0" u="none" strike="noStrike" kern="0" cap="none" spc="200" normalizeH="0" noProof="0" dirty="0">
              <a:ln>
                <a:noFill/>
              </a:ln>
              <a:solidFill>
                <a:srgbClr val="BA08C8"/>
              </a:solidFill>
              <a:effectLst/>
              <a:uLnTx/>
              <a:uFillTx/>
              <a:latin typeface="微软雅黑" panose="020B0503020204020204" pitchFamily="34" charset="-122"/>
              <a:ea typeface="微软雅黑" panose="020B0503020204020204" pitchFamily="34" charset="-122"/>
            </a:endParaRPr>
          </a:p>
        </p:txBody>
      </p:sp>
      <p:cxnSp>
        <p:nvCxnSpPr>
          <p:cNvPr id="6" name="肘形连接符 5"/>
          <p:cNvCxnSpPr/>
          <p:nvPr/>
        </p:nvCxnSpPr>
        <p:spPr>
          <a:xfrm>
            <a:off x="1558702" y="5049974"/>
            <a:ext cx="4800298" cy="1509726"/>
          </a:xfrm>
          <a:prstGeom prst="bentConnector3">
            <a:avLst>
              <a:gd name="adj1" fmla="val 5932"/>
            </a:avLst>
          </a:prstGeom>
          <a:ln>
            <a:solidFill>
              <a:srgbClr val="F182FA"/>
            </a:solidFill>
            <a:prstDash val="dash"/>
            <a:headEnd type="oval"/>
            <a:tailEnd type="diamond" w="lg" len="lg"/>
          </a:ln>
        </p:spPr>
        <p:style>
          <a:lnRef idx="1">
            <a:schemeClr val="accent4"/>
          </a:lnRef>
          <a:fillRef idx="0">
            <a:schemeClr val="accent4"/>
          </a:fillRef>
          <a:effectRef idx="0">
            <a:schemeClr val="accent4"/>
          </a:effectRef>
          <a:fontRef idx="minor">
            <a:schemeClr val="tx1"/>
          </a:fontRef>
        </p:style>
      </p:cxnSp>
      <p:grpSp>
        <p:nvGrpSpPr>
          <p:cNvPr id="2" name="组合 1"/>
          <p:cNvGrpSpPr/>
          <p:nvPr/>
        </p:nvGrpSpPr>
        <p:grpSpPr>
          <a:xfrm>
            <a:off x="1558702" y="5277458"/>
            <a:ext cx="5088330" cy="1569660"/>
            <a:chOff x="1558702" y="5277458"/>
            <a:chExt cx="5088330" cy="1569660"/>
          </a:xfrm>
        </p:grpSpPr>
        <p:sp>
          <p:nvSpPr>
            <p:cNvPr id="47" name="矩形 46"/>
            <p:cNvSpPr>
              <a:spLocks noChangeArrowheads="1"/>
            </p:cNvSpPr>
            <p:nvPr/>
          </p:nvSpPr>
          <p:spPr bwMode="auto">
            <a:xfrm>
              <a:off x="2542653" y="6204884"/>
              <a:ext cx="4104379" cy="369332"/>
            </a:xfrm>
            <a:prstGeom prst="rect">
              <a:avLst/>
            </a:prstGeom>
            <a:noFill/>
            <a:ln w="9525">
              <a:noFill/>
              <a:miter lim="800000"/>
            </a:ln>
          </p:spPr>
          <p:txBody>
            <a:bodyPr wrap="square">
              <a:spAutoFit/>
            </a:bodyPr>
            <a:lstStyle/>
            <a:p>
              <a:pPr lvl="0" defTabSz="914400">
                <a:spcBef>
                  <a:spcPts val="200"/>
                </a:spcBef>
                <a:spcAft>
                  <a:spcPts val="60"/>
                </a:spcAft>
              </a:pPr>
              <a:r>
                <a:rPr lang="zh-CN" altLang="en-US" sz="1800" kern="0" dirty="0">
                  <a:solidFill>
                    <a:srgbClr val="F5A7FB"/>
                  </a:solidFill>
                  <a:latin typeface="微软雅黑" panose="020B0503020204020204" pitchFamily="34" charset="-122"/>
                  <a:ea typeface="微软雅黑" panose="020B0503020204020204" pitchFamily="34" charset="-122"/>
                </a:rPr>
                <a:t>按知识的显示方式来分</a:t>
              </a:r>
              <a:endParaRPr kumimoji="0" lang="zh-CN" altLang="en-US" sz="1800" b="0" i="0" u="none" strike="noStrike" kern="0" cap="none" spc="0" normalizeH="0" baseline="0" noProof="0" dirty="0">
                <a:ln>
                  <a:noFill/>
                </a:ln>
                <a:solidFill>
                  <a:srgbClr val="F5A7FB"/>
                </a:solidFill>
                <a:effectLst/>
                <a:uLnTx/>
                <a:uFillTx/>
                <a:latin typeface="微软雅黑" panose="020B0503020204020204" pitchFamily="34" charset="-122"/>
                <a:ea typeface="微软雅黑" panose="020B0503020204020204" pitchFamily="34" charset="-122"/>
              </a:endParaRPr>
            </a:p>
          </p:txBody>
        </p:sp>
        <p:sp>
          <p:nvSpPr>
            <p:cNvPr id="53" name="TextBox 52"/>
            <p:cNvSpPr txBox="1"/>
            <p:nvPr/>
          </p:nvSpPr>
          <p:spPr>
            <a:xfrm>
              <a:off x="1558702" y="5277458"/>
              <a:ext cx="407810" cy="156966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9600" b="1" i="1" kern="0" dirty="0">
                  <a:solidFill>
                    <a:srgbClr val="F5A7FB"/>
                  </a:solidFill>
                  <a:effectLst>
                    <a:outerShdw blurRad="38100" dist="38100" dir="2700000" algn="tl">
                      <a:srgbClr val="000000">
                        <a:alpha val="43137"/>
                      </a:srgbClr>
                    </a:outerShdw>
                  </a:effectLst>
                  <a:latin typeface="Broadway" pitchFamily="82" charset="0"/>
                  <a:ea typeface="DFPYeaSong-B5" pitchFamily="18" charset="-120"/>
                </a:rPr>
                <a:t>2</a:t>
              </a:r>
              <a:endParaRPr kumimoji="0" lang="zh-CN" altLang="en-US" sz="9600" b="1" i="1" u="none" strike="noStrike" kern="0" cap="none" spc="0" normalizeH="0" baseline="0" noProof="0" dirty="0">
                <a:ln>
                  <a:noFill/>
                </a:ln>
                <a:solidFill>
                  <a:srgbClr val="F5A7FB"/>
                </a:solidFill>
                <a:effectLst>
                  <a:outerShdw blurRad="38100" dist="38100" dir="2700000" algn="tl">
                    <a:srgbClr val="000000">
                      <a:alpha val="43137"/>
                    </a:srgbClr>
                  </a:outerShdw>
                </a:effectLst>
                <a:uLnTx/>
                <a:uFillTx/>
                <a:latin typeface="Broadway" pitchFamily="82" charset="0"/>
                <a:ea typeface="DFPYeaSong-B5" pitchFamily="18" charset="-120"/>
              </a:endParaRPr>
            </a:p>
          </p:txBody>
        </p:sp>
      </p:grpSp>
      <p:cxnSp>
        <p:nvCxnSpPr>
          <p:cNvPr id="13" name="Straight Connector 10"/>
          <p:cNvCxnSpPr/>
          <p:nvPr/>
        </p:nvCxnSpPr>
        <p:spPr>
          <a:xfrm>
            <a:off x="4594842" y="5446018"/>
            <a:ext cx="6925202" cy="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grpSp>
        <p:nvGrpSpPr>
          <p:cNvPr id="7" name="组合 6"/>
          <p:cNvGrpSpPr/>
          <p:nvPr/>
        </p:nvGrpSpPr>
        <p:grpSpPr>
          <a:xfrm>
            <a:off x="6455246" y="1397601"/>
            <a:ext cx="5066132" cy="1312113"/>
            <a:chOff x="6455246" y="1397601"/>
            <a:chExt cx="5066132" cy="1312113"/>
          </a:xfrm>
        </p:grpSpPr>
        <p:cxnSp>
          <p:nvCxnSpPr>
            <p:cNvPr id="10" name="直接连接符 9"/>
            <p:cNvCxnSpPr/>
            <p:nvPr/>
          </p:nvCxnSpPr>
          <p:spPr>
            <a:xfrm flipV="1">
              <a:off x="11521378" y="1485578"/>
              <a:ext cx="0" cy="1224136"/>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6" name="矩形 4"/>
            <p:cNvSpPr>
              <a:spLocks noChangeArrowheads="1"/>
            </p:cNvSpPr>
            <p:nvPr/>
          </p:nvSpPr>
          <p:spPr bwMode="auto">
            <a:xfrm>
              <a:off x="6455246" y="1867104"/>
              <a:ext cx="4896544" cy="679801"/>
            </a:xfrm>
            <a:prstGeom prst="rect">
              <a:avLst/>
            </a:prstGeom>
            <a:noFill/>
            <a:ln w="9525">
              <a:noFill/>
              <a:miter lim="800000"/>
            </a:ln>
          </p:spPr>
          <p:txBody>
            <a:bodyPr wrap="square">
              <a:spAutoFit/>
            </a:bodyPr>
            <a:lstStyle/>
            <a:p>
              <a:pPr>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显性知识指可以通过正常的语言文字的方式表达、传播和共享的知识。</a:t>
              </a:r>
            </a:p>
          </p:txBody>
        </p:sp>
        <p:sp>
          <p:nvSpPr>
            <p:cNvPr id="17" name="TextBox 16"/>
            <p:cNvSpPr txBox="1"/>
            <p:nvPr/>
          </p:nvSpPr>
          <p:spPr>
            <a:xfrm>
              <a:off x="6455246" y="1397601"/>
              <a:ext cx="2732406" cy="369332"/>
            </a:xfrm>
            <a:prstGeom prst="rect">
              <a:avLst/>
            </a:prstGeom>
            <a:noFill/>
          </p:spPr>
          <p:txBody>
            <a:bodyPr vert="horz" wrap="square" rtlCol="0">
              <a:spAutoFit/>
            </a:bodyPr>
            <a:lstStyle/>
            <a:p>
              <a:r>
                <a:rPr lang="zh-CN" altLang="en-US" sz="1800" kern="0" dirty="0">
                  <a:solidFill>
                    <a:srgbClr val="F5A7FB"/>
                  </a:solidFill>
                  <a:latin typeface="微软雅黑" panose="020B0503020204020204" pitchFamily="34" charset="-122"/>
                  <a:ea typeface="微软雅黑" panose="020B0503020204020204" pitchFamily="34" charset="-122"/>
                </a:rPr>
                <a:t>显性知识</a:t>
              </a:r>
              <a:endParaRPr lang="en-US" altLang="zh-CN" sz="1800" kern="0" dirty="0">
                <a:solidFill>
                  <a:srgbClr val="F5A7FB"/>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6455246" y="3285778"/>
            <a:ext cx="5066132" cy="2072634"/>
            <a:chOff x="6455246" y="3827289"/>
            <a:chExt cx="5066132" cy="2072634"/>
          </a:xfrm>
        </p:grpSpPr>
        <p:cxnSp>
          <p:nvCxnSpPr>
            <p:cNvPr id="14" name="直接连接符 13"/>
            <p:cNvCxnSpPr/>
            <p:nvPr/>
          </p:nvCxnSpPr>
          <p:spPr>
            <a:xfrm flipV="1">
              <a:off x="11521378" y="3933850"/>
              <a:ext cx="0" cy="190824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8" name="矩形 4"/>
            <p:cNvSpPr>
              <a:spLocks noChangeArrowheads="1"/>
            </p:cNvSpPr>
            <p:nvPr/>
          </p:nvSpPr>
          <p:spPr bwMode="auto">
            <a:xfrm>
              <a:off x="6455246" y="4296792"/>
              <a:ext cx="4896544" cy="1603131"/>
            </a:xfrm>
            <a:prstGeom prst="rect">
              <a:avLst/>
            </a:prstGeom>
            <a:noFill/>
            <a:ln w="9525">
              <a:noFill/>
              <a:miter lim="800000"/>
            </a:ln>
          </p:spPr>
          <p:txBody>
            <a:bodyPr wrap="square">
              <a:spAutoFit/>
            </a:bodyPr>
            <a:lstStyle/>
            <a:p>
              <a:pPr>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隐性知识指个人或组织经过长期积累而拥有的知识，具有高度个性化、难以格式化、不易用语言表达及传播的特点。隐性知识多指隐含的经验类知识，难以衡量其价值，不易被人理解和掌握。如厨师和艺术家的“独门绝技”。</a:t>
              </a:r>
            </a:p>
          </p:txBody>
        </p:sp>
        <p:sp>
          <p:nvSpPr>
            <p:cNvPr id="19" name="TextBox 18"/>
            <p:cNvSpPr txBox="1"/>
            <p:nvPr/>
          </p:nvSpPr>
          <p:spPr>
            <a:xfrm>
              <a:off x="6455246" y="3827289"/>
              <a:ext cx="2732406" cy="369332"/>
            </a:xfrm>
            <a:prstGeom prst="rect">
              <a:avLst/>
            </a:prstGeom>
            <a:noFill/>
          </p:spPr>
          <p:txBody>
            <a:bodyPr vert="horz" wrap="square" rtlCol="0">
              <a:spAutoFit/>
            </a:bodyPr>
            <a:lstStyle/>
            <a:p>
              <a:r>
                <a:rPr lang="zh-CN" altLang="en-US" sz="1800" kern="0" dirty="0">
                  <a:solidFill>
                    <a:srgbClr val="F5A7FB"/>
                  </a:solidFill>
                  <a:latin typeface="微软雅黑" panose="020B0503020204020204" pitchFamily="34" charset="-122"/>
                  <a:ea typeface="微软雅黑" panose="020B0503020204020204" pitchFamily="34" charset="-122"/>
                </a:rPr>
                <a:t>隐性知识</a:t>
              </a:r>
              <a:endParaRPr lang="en-US" altLang="zh-CN" sz="1800" kern="0" dirty="0">
                <a:solidFill>
                  <a:srgbClr val="F5A7FB"/>
                </a:solidFill>
                <a:latin typeface="微软雅黑" panose="020B0503020204020204" pitchFamily="34" charset="-122"/>
                <a:ea typeface="微软雅黑" panose="020B0503020204020204" pitchFamily="34" charset="-122"/>
              </a:endParaRPr>
            </a:p>
          </p:txBody>
        </p:sp>
      </p:grpSp>
      <p:sp>
        <p:nvSpPr>
          <p:cNvPr id="27" name="TextBox 26"/>
          <p:cNvSpPr txBox="1">
            <a:spLocks noChangeArrowheads="1"/>
          </p:cNvSpPr>
          <p:nvPr/>
        </p:nvSpPr>
        <p:spPr bwMode="auto">
          <a:xfrm>
            <a:off x="6527254" y="5806058"/>
            <a:ext cx="4992572" cy="67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pPr>
            <a:r>
              <a:rPr lang="zh-CN" altLang="en-US" sz="1600" b="1" dirty="0">
                <a:solidFill>
                  <a:srgbClr val="F5A7FB"/>
                </a:solidFill>
                <a:latin typeface="微软雅黑" panose="020B0503020204020204" pitchFamily="34" charset="-122"/>
                <a:ea typeface="微软雅黑" panose="020B0503020204020204" pitchFamily="34" charset="-122"/>
              </a:rPr>
              <a:t>隐性知识和显性知识在相互转化中形成一个不断成长的知识螺旋。</a:t>
            </a:r>
            <a:endParaRPr lang="zh-CN" altLang="en-US" sz="1600" dirty="0">
              <a:solidFill>
                <a:srgbClr val="F5A7FB"/>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2" fill="hold" nodeType="afterEffect">
                                  <p:stCondLst>
                                    <p:cond delay="3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 fill="hold"/>
                                        <p:tgtEl>
                                          <p:spTgt spid="2"/>
                                        </p:tgtEl>
                                        <p:attrNameLst>
                                          <p:attrName>ppt_x</p:attrName>
                                        </p:attrNameLst>
                                      </p:cBhvr>
                                      <p:tavLst>
                                        <p:tav tm="0">
                                          <p:val>
                                            <p:strVal val="1+#ppt_w/2"/>
                                          </p:val>
                                        </p:tav>
                                        <p:tav tm="100000">
                                          <p:val>
                                            <p:strVal val="#ppt_x"/>
                                          </p:val>
                                        </p:tav>
                                      </p:tavLst>
                                    </p:anim>
                                    <p:anim calcmode="lin" valueType="num">
                                      <p:cBhvr additive="base">
                                        <p:cTn id="12" dur="100" fill="hold"/>
                                        <p:tgtEl>
                                          <p:spTgt spid="2"/>
                                        </p:tgtEl>
                                        <p:attrNameLst>
                                          <p:attrName>ppt_y</p:attrName>
                                        </p:attrNameLst>
                                      </p:cBhvr>
                                      <p:tavLst>
                                        <p:tav tm="0">
                                          <p:val>
                                            <p:strVal val="#ppt_y"/>
                                          </p:val>
                                        </p:tav>
                                        <p:tav tm="100000">
                                          <p:val>
                                            <p:strVal val="#ppt_y"/>
                                          </p:val>
                                        </p:tav>
                                      </p:tavLst>
                                    </p:anim>
                                  </p:childTnLst>
                                </p:cTn>
                              </p:par>
                              <p:par>
                                <p:cTn id="13" presetID="52"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Scale>
                                      <p:cBhvr>
                                        <p:cTn id="15" dur="1000" decel="50000" fill="hold">
                                          <p:stCondLst>
                                            <p:cond delay="0"/>
                                          </p:stCondLst>
                                        </p:cTn>
                                        <p:tgtEl>
                                          <p:spTgt spid="20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051"/>
                                        </p:tgtEl>
                                        <p:attrNameLst>
                                          <p:attrName>ppt_x</p:attrName>
                                          <p:attrName>ppt_y</p:attrName>
                                        </p:attrNameLst>
                                      </p:cBhvr>
                                    </p:animMotion>
                                    <p:animEffect transition="in" filter="fade">
                                      <p:cBhvr>
                                        <p:cTn id="17" dur="1000"/>
                                        <p:tgtEl>
                                          <p:spTgt spid="2051"/>
                                        </p:tgtEl>
                                      </p:cBhvr>
                                    </p:animEffect>
                                  </p:childTnLst>
                                </p:cTn>
                              </p:par>
                            </p:childTnLst>
                          </p:cTn>
                        </p:par>
                        <p:par>
                          <p:cTn id="18" fill="hold">
                            <p:stCondLst>
                              <p:cond delay="13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8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2800"/>
                            </p:stCondLst>
                            <p:childTnLst>
                              <p:par>
                                <p:cTn id="29" presetID="22" presetClass="entr" presetSubtype="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300"/>
                            </p:stCondLst>
                            <p:childTnLst>
                              <p:par>
                                <p:cTn id="33" presetID="42"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iterate type="wd">
                                    <p:tmPct val="10000"/>
                                  </p:iterate>
                                  <p:childTnLst>
                                    <p:set>
                                      <p:cBhvr>
                                        <p:cTn id="41" dur="1" fill="hold">
                                          <p:stCondLst>
                                            <p:cond delay="0"/>
                                          </p:stCondLst>
                                        </p:cTn>
                                        <p:tgtEl>
                                          <p:spTgt spid="27"/>
                                        </p:tgtEl>
                                        <p:attrNameLst>
                                          <p:attrName>style.visibility</p:attrName>
                                        </p:attrNameLst>
                                      </p:cBhvr>
                                      <p:to>
                                        <p:strVal val="visible"/>
                                      </p:to>
                                    </p:set>
                                    <p:animScale>
                                      <p:cBhvr>
                                        <p:cTn id="42"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7"/>
                                        </p:tgtEl>
                                        <p:attrNameLst>
                                          <p:attrName>ppt_x</p:attrName>
                                          <p:attrName>ppt_y</p:attrName>
                                        </p:attrNameLst>
                                      </p:cBhvr>
                                    </p:animMotion>
                                    <p:animEffect transition="in" filter="fade">
                                      <p:cBhvr>
                                        <p:cTn id="4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descr="C:\Documents and Settings\tdz\桌面\6447-110415210U063.jpg"/>
          <p:cNvPicPr>
            <a:picLocks noChangeAspect="1" noChangeArrowheads="1"/>
          </p:cNvPicPr>
          <p:nvPr/>
        </p:nvPicPr>
        <p:blipFill rotWithShape="1">
          <a:blip r:embed="rId2">
            <a:extLst>
              <a:ext uri="{28A0092B-C50C-407E-A947-70E740481C1C}">
                <a14:useLocalDpi xmlns:a14="http://schemas.microsoft.com/office/drawing/2010/main" val="0"/>
              </a:ext>
            </a:extLst>
          </a:blip>
          <a:srcRect l="3876" r="4968" b="5579"/>
          <a:stretch>
            <a:fillRect/>
          </a:stretch>
        </p:blipFill>
        <p:spPr bwMode="auto">
          <a:xfrm>
            <a:off x="2990742" y="1413570"/>
            <a:ext cx="3248120" cy="2160000"/>
          </a:xfrm>
          <a:prstGeom prst="rect">
            <a:avLst/>
          </a:prstGeom>
          <a:noFill/>
          <a:ln w="28575">
            <a:solidFill>
              <a:srgbClr val="F5A7FB"/>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52800" y="2277666"/>
            <a:ext cx="461665" cy="2880320"/>
          </a:xfrm>
          <a:prstGeom prst="rect">
            <a:avLst/>
          </a:prstGeom>
          <a:noFill/>
        </p:spPr>
        <p:txBody>
          <a:bodyPr vert="ea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800" kern="0" spc="200" dirty="0">
                <a:solidFill>
                  <a:srgbClr val="BA08C8"/>
                </a:solidFill>
                <a:latin typeface="微软雅黑" panose="020B0503020204020204" pitchFamily="34" charset="-122"/>
                <a:ea typeface="微软雅黑" panose="020B0503020204020204" pitchFamily="34" charset="-122"/>
              </a:rPr>
              <a:t>知识的分类</a:t>
            </a:r>
            <a:endParaRPr kumimoji="0" lang="en-US" sz="1800" b="0" i="0" u="none" strike="noStrike" kern="0" cap="none" spc="200" normalizeH="0" noProof="0" dirty="0">
              <a:ln>
                <a:noFill/>
              </a:ln>
              <a:solidFill>
                <a:srgbClr val="BA08C8"/>
              </a:solidFill>
              <a:effectLst/>
              <a:uLnTx/>
              <a:uFillTx/>
              <a:latin typeface="微软雅黑" panose="020B0503020204020204" pitchFamily="34" charset="-122"/>
              <a:ea typeface="微软雅黑" panose="020B0503020204020204" pitchFamily="34" charset="-122"/>
            </a:endParaRPr>
          </a:p>
        </p:txBody>
      </p:sp>
      <p:cxnSp>
        <p:nvCxnSpPr>
          <p:cNvPr id="6" name="肘形连接符 5"/>
          <p:cNvCxnSpPr/>
          <p:nvPr/>
        </p:nvCxnSpPr>
        <p:spPr>
          <a:xfrm>
            <a:off x="1558702" y="5049974"/>
            <a:ext cx="4800298" cy="1509726"/>
          </a:xfrm>
          <a:prstGeom prst="bentConnector3">
            <a:avLst>
              <a:gd name="adj1" fmla="val 5932"/>
            </a:avLst>
          </a:prstGeom>
          <a:ln>
            <a:solidFill>
              <a:srgbClr val="F182FA"/>
            </a:solidFill>
            <a:prstDash val="dash"/>
            <a:headEnd type="oval"/>
            <a:tailEnd type="diamond" w="lg" len="lg"/>
          </a:ln>
        </p:spPr>
        <p:style>
          <a:lnRef idx="1">
            <a:schemeClr val="accent4"/>
          </a:lnRef>
          <a:fillRef idx="0">
            <a:schemeClr val="accent4"/>
          </a:fillRef>
          <a:effectRef idx="0">
            <a:schemeClr val="accent4"/>
          </a:effectRef>
          <a:fontRef idx="minor">
            <a:schemeClr val="tx1"/>
          </a:fontRef>
        </p:style>
      </p:cxnSp>
      <p:grpSp>
        <p:nvGrpSpPr>
          <p:cNvPr id="2" name="组合 1"/>
          <p:cNvGrpSpPr/>
          <p:nvPr/>
        </p:nvGrpSpPr>
        <p:grpSpPr>
          <a:xfrm>
            <a:off x="1558702" y="5277458"/>
            <a:ext cx="5088330" cy="1569660"/>
            <a:chOff x="1558702" y="5277458"/>
            <a:chExt cx="5088330" cy="1569660"/>
          </a:xfrm>
        </p:grpSpPr>
        <p:sp>
          <p:nvSpPr>
            <p:cNvPr id="47" name="矩形 46"/>
            <p:cNvSpPr>
              <a:spLocks noChangeArrowheads="1"/>
            </p:cNvSpPr>
            <p:nvPr/>
          </p:nvSpPr>
          <p:spPr bwMode="auto">
            <a:xfrm>
              <a:off x="2542653" y="6204884"/>
              <a:ext cx="4104379" cy="369332"/>
            </a:xfrm>
            <a:prstGeom prst="rect">
              <a:avLst/>
            </a:prstGeom>
            <a:noFill/>
            <a:ln w="9525">
              <a:noFill/>
              <a:miter lim="800000"/>
            </a:ln>
          </p:spPr>
          <p:txBody>
            <a:bodyPr wrap="square">
              <a:spAutoFit/>
            </a:bodyPr>
            <a:lstStyle/>
            <a:p>
              <a:pPr lvl="0" defTabSz="914400">
                <a:spcBef>
                  <a:spcPts val="200"/>
                </a:spcBef>
                <a:spcAft>
                  <a:spcPts val="60"/>
                </a:spcAft>
              </a:pPr>
              <a:r>
                <a:rPr lang="zh-CN" altLang="en-US" sz="1800" kern="0" dirty="0">
                  <a:solidFill>
                    <a:srgbClr val="F5A7FB"/>
                  </a:solidFill>
                  <a:latin typeface="微软雅黑" panose="020B0503020204020204" pitchFamily="34" charset="-122"/>
                  <a:ea typeface="微软雅黑" panose="020B0503020204020204" pitchFamily="34" charset="-122"/>
                </a:rPr>
                <a:t>按知识的载体来分</a:t>
              </a:r>
              <a:endParaRPr kumimoji="0" lang="zh-CN" altLang="en-US" sz="1800" b="0" i="0" u="none" strike="noStrike" kern="0" cap="none" spc="0" normalizeH="0" baseline="0" noProof="0" dirty="0">
                <a:ln>
                  <a:noFill/>
                </a:ln>
                <a:solidFill>
                  <a:srgbClr val="F5A7FB"/>
                </a:solidFill>
                <a:effectLst/>
                <a:uLnTx/>
                <a:uFillTx/>
                <a:latin typeface="微软雅黑" panose="020B0503020204020204" pitchFamily="34" charset="-122"/>
                <a:ea typeface="微软雅黑" panose="020B0503020204020204" pitchFamily="34" charset="-122"/>
              </a:endParaRPr>
            </a:p>
          </p:txBody>
        </p:sp>
        <p:sp>
          <p:nvSpPr>
            <p:cNvPr id="53" name="TextBox 52"/>
            <p:cNvSpPr txBox="1"/>
            <p:nvPr/>
          </p:nvSpPr>
          <p:spPr>
            <a:xfrm>
              <a:off x="1558702" y="5277458"/>
              <a:ext cx="407810" cy="156966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9600" b="1" i="1" kern="0" noProof="0" dirty="0">
                  <a:solidFill>
                    <a:srgbClr val="F5A7FB"/>
                  </a:solidFill>
                  <a:effectLst>
                    <a:outerShdw blurRad="38100" dist="38100" dir="2700000" algn="tl">
                      <a:srgbClr val="000000">
                        <a:alpha val="43137"/>
                      </a:srgbClr>
                    </a:outerShdw>
                  </a:effectLst>
                  <a:latin typeface="Broadway" pitchFamily="82" charset="0"/>
                  <a:ea typeface="DFPYeaSong-B5" pitchFamily="18" charset="-120"/>
                </a:rPr>
                <a:t>3</a:t>
              </a:r>
              <a:endParaRPr kumimoji="0" lang="zh-CN" altLang="en-US" sz="9600" b="1" i="1" u="none" strike="noStrike" kern="0" cap="none" spc="0" normalizeH="0" baseline="0" noProof="0" dirty="0">
                <a:ln>
                  <a:noFill/>
                </a:ln>
                <a:solidFill>
                  <a:srgbClr val="F5A7FB"/>
                </a:solidFill>
                <a:effectLst>
                  <a:outerShdw blurRad="38100" dist="38100" dir="2700000" algn="tl">
                    <a:srgbClr val="000000">
                      <a:alpha val="43137"/>
                    </a:srgbClr>
                  </a:outerShdw>
                </a:effectLst>
                <a:uLnTx/>
                <a:uFillTx/>
                <a:latin typeface="Broadway" pitchFamily="82" charset="0"/>
                <a:ea typeface="DFPYeaSong-B5" pitchFamily="18" charset="-120"/>
              </a:endParaRPr>
            </a:p>
          </p:txBody>
        </p:sp>
      </p:grpSp>
      <p:pic>
        <p:nvPicPr>
          <p:cNvPr id="26" name="Picture 4" descr="C:\Documents and Settings\tdz\桌面\学习.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382" y="3862082"/>
            <a:ext cx="3262840" cy="2160000"/>
          </a:xfrm>
          <a:prstGeom prst="rect">
            <a:avLst/>
          </a:prstGeom>
          <a:noFill/>
          <a:ln w="28575">
            <a:solidFill>
              <a:srgbClr val="F5A7FB"/>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0" name="组合 29"/>
          <p:cNvGrpSpPr/>
          <p:nvPr/>
        </p:nvGrpSpPr>
        <p:grpSpPr>
          <a:xfrm>
            <a:off x="6455246" y="1397601"/>
            <a:ext cx="5066132" cy="1996217"/>
            <a:chOff x="6455246" y="1397601"/>
            <a:chExt cx="5066132" cy="1996217"/>
          </a:xfrm>
        </p:grpSpPr>
        <p:cxnSp>
          <p:nvCxnSpPr>
            <p:cNvPr id="31" name="直接连接符 30"/>
            <p:cNvCxnSpPr/>
            <p:nvPr/>
          </p:nvCxnSpPr>
          <p:spPr>
            <a:xfrm flipV="1">
              <a:off x="11521378" y="1485578"/>
              <a:ext cx="0" cy="190824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32" name="矩形 4"/>
            <p:cNvSpPr>
              <a:spLocks noChangeArrowheads="1"/>
            </p:cNvSpPr>
            <p:nvPr/>
          </p:nvSpPr>
          <p:spPr bwMode="auto">
            <a:xfrm>
              <a:off x="6455246" y="1867104"/>
              <a:ext cx="4896544" cy="679801"/>
            </a:xfrm>
            <a:prstGeom prst="rect">
              <a:avLst/>
            </a:prstGeom>
            <a:noFill/>
            <a:ln w="9525">
              <a:noFill/>
              <a:miter lim="800000"/>
            </a:ln>
          </p:spPr>
          <p:txBody>
            <a:bodyPr wrap="square">
              <a:spAutoFit/>
            </a:bodyPr>
            <a:lstStyle/>
            <a:p>
              <a:pPr>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是指存在于员工自身的知识，包含技能、经验、习惯、自觉、价值观等，属于员工可以带走的知识。</a:t>
              </a:r>
            </a:p>
          </p:txBody>
        </p:sp>
        <p:sp>
          <p:nvSpPr>
            <p:cNvPr id="33" name="TextBox 32"/>
            <p:cNvSpPr txBox="1"/>
            <p:nvPr/>
          </p:nvSpPr>
          <p:spPr>
            <a:xfrm>
              <a:off x="6455246" y="1397601"/>
              <a:ext cx="2732406" cy="369332"/>
            </a:xfrm>
            <a:prstGeom prst="rect">
              <a:avLst/>
            </a:prstGeom>
            <a:noFill/>
          </p:spPr>
          <p:txBody>
            <a:bodyPr vert="horz" wrap="square" rtlCol="0">
              <a:spAutoFit/>
            </a:bodyPr>
            <a:lstStyle/>
            <a:p>
              <a:r>
                <a:rPr lang="zh-CN" altLang="en-US" sz="1800" kern="0" dirty="0">
                  <a:solidFill>
                    <a:srgbClr val="F5A7FB"/>
                  </a:solidFill>
                  <a:latin typeface="微软雅黑" panose="020B0503020204020204" pitchFamily="34" charset="-122"/>
                  <a:ea typeface="微软雅黑" panose="020B0503020204020204" pitchFamily="34" charset="-122"/>
                </a:rPr>
                <a:t>个人知识</a:t>
              </a:r>
              <a:endParaRPr lang="en-US" altLang="zh-CN" sz="1800" kern="0" dirty="0">
                <a:solidFill>
                  <a:srgbClr val="F5A7FB"/>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6455246" y="3827289"/>
            <a:ext cx="5066132" cy="2014801"/>
            <a:chOff x="6455246" y="3827289"/>
            <a:chExt cx="5066132" cy="2014801"/>
          </a:xfrm>
        </p:grpSpPr>
        <p:cxnSp>
          <p:nvCxnSpPr>
            <p:cNvPr id="35" name="直接连接符 34"/>
            <p:cNvCxnSpPr/>
            <p:nvPr/>
          </p:nvCxnSpPr>
          <p:spPr>
            <a:xfrm flipV="1">
              <a:off x="11521378" y="3933850"/>
              <a:ext cx="0" cy="190824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36" name="矩形 4"/>
            <p:cNvSpPr>
              <a:spLocks noChangeArrowheads="1"/>
            </p:cNvSpPr>
            <p:nvPr/>
          </p:nvSpPr>
          <p:spPr bwMode="auto">
            <a:xfrm>
              <a:off x="6455246" y="4296792"/>
              <a:ext cx="4896544" cy="679801"/>
            </a:xfrm>
            <a:prstGeom prst="rect">
              <a:avLst/>
            </a:prstGeom>
            <a:noFill/>
            <a:ln w="9525">
              <a:noFill/>
              <a:miter lim="800000"/>
            </a:ln>
          </p:spPr>
          <p:txBody>
            <a:bodyPr wrap="square">
              <a:spAutoFit/>
            </a:bodyPr>
            <a:lstStyle/>
            <a:p>
              <a:pPr>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是内含于组织实体系统中的知识。包括组织内优秀的技术标准、管理标准、工作标准等。</a:t>
              </a:r>
            </a:p>
          </p:txBody>
        </p:sp>
        <p:sp>
          <p:nvSpPr>
            <p:cNvPr id="37" name="TextBox 36"/>
            <p:cNvSpPr txBox="1"/>
            <p:nvPr/>
          </p:nvSpPr>
          <p:spPr>
            <a:xfrm>
              <a:off x="6455246" y="3827289"/>
              <a:ext cx="2732406" cy="369332"/>
            </a:xfrm>
            <a:prstGeom prst="rect">
              <a:avLst/>
            </a:prstGeom>
            <a:noFill/>
          </p:spPr>
          <p:txBody>
            <a:bodyPr vert="horz" wrap="square" rtlCol="0">
              <a:spAutoFit/>
            </a:bodyPr>
            <a:lstStyle/>
            <a:p>
              <a:r>
                <a:rPr lang="zh-CN" altLang="en-US" sz="1800" kern="0" dirty="0">
                  <a:solidFill>
                    <a:srgbClr val="F5A7FB"/>
                  </a:solidFill>
                  <a:latin typeface="微软雅黑" panose="020B0503020204020204" pitchFamily="34" charset="-122"/>
                  <a:ea typeface="微软雅黑" panose="020B0503020204020204" pitchFamily="34" charset="-122"/>
                </a:rPr>
                <a:t>组织知识</a:t>
              </a:r>
              <a:endParaRPr lang="en-US" altLang="zh-CN" sz="1800" kern="0" dirty="0">
                <a:solidFill>
                  <a:srgbClr val="F5A7FB"/>
                </a:solidFill>
                <a:latin typeface="微软雅黑" panose="020B0503020204020204" pitchFamily="34" charset="-122"/>
                <a:ea typeface="微软雅黑" panose="020B0503020204020204" pitchFamily="34" charset="-122"/>
              </a:endParaRPr>
            </a:p>
          </p:txBody>
        </p:sp>
      </p:grpSp>
      <p:cxnSp>
        <p:nvCxnSpPr>
          <p:cNvPr id="38" name="Straight Connector 10"/>
          <p:cNvCxnSpPr/>
          <p:nvPr/>
        </p:nvCxnSpPr>
        <p:spPr>
          <a:xfrm>
            <a:off x="6383020" y="3501802"/>
            <a:ext cx="5136806" cy="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cxnSp>
        <p:nvCxnSpPr>
          <p:cNvPr id="39" name="Straight Connector 10"/>
          <p:cNvCxnSpPr/>
          <p:nvPr/>
        </p:nvCxnSpPr>
        <p:spPr>
          <a:xfrm>
            <a:off x="6383238" y="5950074"/>
            <a:ext cx="5136806" cy="0"/>
          </a:xfrm>
          <a:prstGeom prst="line">
            <a:avLst/>
          </a:prstGeom>
          <a:ln>
            <a:solidFill>
              <a:srgbClr val="F5A7FB"/>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2" fill="hold" nodeType="afterEffect">
                                  <p:stCondLst>
                                    <p:cond delay="3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 fill="hold"/>
                                        <p:tgtEl>
                                          <p:spTgt spid="2"/>
                                        </p:tgtEl>
                                        <p:attrNameLst>
                                          <p:attrName>ppt_x</p:attrName>
                                        </p:attrNameLst>
                                      </p:cBhvr>
                                      <p:tavLst>
                                        <p:tav tm="0">
                                          <p:val>
                                            <p:strVal val="1+#ppt_w/2"/>
                                          </p:val>
                                        </p:tav>
                                        <p:tav tm="100000">
                                          <p:val>
                                            <p:strVal val="#ppt_x"/>
                                          </p:val>
                                        </p:tav>
                                      </p:tavLst>
                                    </p:anim>
                                    <p:anim calcmode="lin" valueType="num">
                                      <p:cBhvr additive="base">
                                        <p:cTn id="12" dur="1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300"/>
                            </p:stCondLst>
                            <p:childTnLst>
                              <p:par>
                                <p:cTn id="14" presetID="52"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Scale>
                                      <p:cBhvr>
                                        <p:cTn id="16"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5"/>
                                        </p:tgtEl>
                                        <p:attrNameLst>
                                          <p:attrName>ppt_x</p:attrName>
                                          <p:attrName>ppt_y</p:attrName>
                                        </p:attrNameLst>
                                      </p:cBhvr>
                                    </p:animMotion>
                                    <p:animEffect transition="in" filter="fade">
                                      <p:cBhvr>
                                        <p:cTn id="18" dur="1000"/>
                                        <p:tgtEl>
                                          <p:spTgt spid="25"/>
                                        </p:tgtEl>
                                      </p:cBhvr>
                                    </p:animEffect>
                                  </p:childTnLst>
                                </p:cTn>
                              </p:par>
                              <p:par>
                                <p:cTn id="19" presetID="52" presetClass="entr" presetSubtype="0" fill="hold" nodeType="withEffect">
                                  <p:stCondLst>
                                    <p:cond delay="200"/>
                                  </p:stCondLst>
                                  <p:childTnLst>
                                    <p:set>
                                      <p:cBhvr>
                                        <p:cTn id="20" dur="1" fill="hold">
                                          <p:stCondLst>
                                            <p:cond delay="0"/>
                                          </p:stCondLst>
                                        </p:cTn>
                                        <p:tgtEl>
                                          <p:spTgt spid="26"/>
                                        </p:tgtEl>
                                        <p:attrNameLst>
                                          <p:attrName>style.visibility</p:attrName>
                                        </p:attrNameLst>
                                      </p:cBhvr>
                                      <p:to>
                                        <p:strVal val="visible"/>
                                      </p:to>
                                    </p:set>
                                    <p:animScale>
                                      <p:cBhvr>
                                        <p:cTn id="21"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6"/>
                                        </p:tgtEl>
                                        <p:attrNameLst>
                                          <p:attrName>ppt_x</p:attrName>
                                          <p:attrName>ppt_y</p:attrName>
                                        </p:attrNameLst>
                                      </p:cBhvr>
                                    </p:animMotion>
                                    <p:animEffect transition="in" filter="fade">
                                      <p:cBhvr>
                                        <p:cTn id="23" dur="1000"/>
                                        <p:tgtEl>
                                          <p:spTgt spid="26"/>
                                        </p:tgtEl>
                                      </p:cBhvr>
                                    </p:animEffect>
                                  </p:childTnLst>
                                </p:cTn>
                              </p:par>
                            </p:childTnLst>
                          </p:cTn>
                        </p:par>
                        <p:par>
                          <p:cTn id="24" fill="hold">
                            <p:stCondLst>
                              <p:cond delay="2300"/>
                            </p:stCondLst>
                            <p:childTnLst>
                              <p:par>
                                <p:cTn id="25" presetID="22" presetClass="entr" presetSubtype="8"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par>
                          <p:cTn id="28" fill="hold">
                            <p:stCondLst>
                              <p:cond delay="2800"/>
                            </p:stCondLst>
                            <p:childTnLst>
                              <p:par>
                                <p:cTn id="29" presetID="42"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childTnLst>
                          </p:cTn>
                        </p:par>
                        <p:par>
                          <p:cTn id="34" fill="hold">
                            <p:stCondLst>
                              <p:cond delay="38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par>
                          <p:cTn id="38" fill="hold">
                            <p:stCondLst>
                              <p:cond delay="4300"/>
                            </p:stCondLst>
                            <p:childTnLst>
                              <p:par>
                                <p:cTn id="39" presetID="42" presetClass="entr" presetSubtype="0" fill="hold"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2800" y="2277666"/>
            <a:ext cx="461665" cy="2880320"/>
          </a:xfrm>
          <a:prstGeom prst="rect">
            <a:avLst/>
          </a:prstGeom>
          <a:noFill/>
        </p:spPr>
        <p:txBody>
          <a:bodyPr vert="eaVert" wrap="square" rtlCol="0">
            <a:spAutoFit/>
          </a:bodyPr>
          <a:lstStyle/>
          <a:p>
            <a:pPr algn="ctr" defTabSz="914400">
              <a:defRPr/>
            </a:pPr>
            <a:r>
              <a:rPr lang="zh-CN" altLang="en-US" sz="1800" kern="0" spc="200" dirty="0">
                <a:solidFill>
                  <a:srgbClr val="BA08C8"/>
                </a:solidFill>
                <a:latin typeface="微软雅黑" panose="020B0503020204020204" pitchFamily="34" charset="-122"/>
                <a:ea typeface="微软雅黑" panose="020B0503020204020204" pitchFamily="34" charset="-122"/>
              </a:rPr>
              <a:t>知识的分层比较</a:t>
            </a:r>
            <a:endParaRPr lang="en-US" sz="1800" kern="0" spc="200" dirty="0">
              <a:solidFill>
                <a:srgbClr val="BA08C8"/>
              </a:solidFill>
              <a:latin typeface="微软雅黑" panose="020B0503020204020204" pitchFamily="34" charset="-122"/>
              <a:ea typeface="微软雅黑" panose="020B0503020204020204" pitchFamily="34" charset="-122"/>
            </a:endParaRPr>
          </a:p>
        </p:txBody>
      </p:sp>
      <p:grpSp>
        <p:nvGrpSpPr>
          <p:cNvPr id="26" name="深色1"/>
          <p:cNvGrpSpPr/>
          <p:nvPr/>
        </p:nvGrpSpPr>
        <p:grpSpPr>
          <a:xfrm>
            <a:off x="6743278" y="1924174"/>
            <a:ext cx="4013200" cy="4025900"/>
            <a:chOff x="1834496" y="1355922"/>
            <a:chExt cx="4013200" cy="4025900"/>
          </a:xfrm>
        </p:grpSpPr>
        <p:sp>
          <p:nvSpPr>
            <p:cNvPr id="27" name="等腰三角形 26"/>
            <p:cNvSpPr/>
            <p:nvPr/>
          </p:nvSpPr>
          <p:spPr>
            <a:xfrm>
              <a:off x="1834496" y="1355922"/>
              <a:ext cx="4013200" cy="4025900"/>
            </a:xfrm>
            <a:prstGeom prst="triangle">
              <a:avLst/>
            </a:prstGeom>
            <a:gradFill>
              <a:gsLst>
                <a:gs pos="100000">
                  <a:srgbClr val="A379BB">
                    <a:lumMod val="20000"/>
                    <a:lumOff val="80000"/>
                  </a:srgbClr>
                </a:gs>
                <a:gs pos="51657">
                  <a:srgbClr val="A379BB">
                    <a:lumMod val="60000"/>
                    <a:lumOff val="40000"/>
                  </a:srgbClr>
                </a:gs>
                <a:gs pos="0">
                  <a:srgbClr val="A379BB">
                    <a:lumMod val="20000"/>
                    <a:lumOff val="80000"/>
                  </a:srgbClr>
                </a:gs>
              </a:gsLst>
              <a:lin ang="5400000" scaled="1"/>
            </a:gradFill>
            <a:ln w="9525">
              <a:solidFill>
                <a:srgbClr val="A379BB">
                  <a:lumMod val="60000"/>
                  <a:lumOff val="40000"/>
                </a:srgbClr>
              </a:solidFill>
              <a:round/>
            </a:ln>
            <a:effectLst>
              <a:outerShdw blurRad="63500" sx="101000" sy="101000" algn="ctr" rotWithShape="0">
                <a:prstClr val="black">
                  <a:alpha val="18000"/>
                </a:prstClr>
              </a:outerShdw>
            </a:effectLst>
          </p:spPr>
        </p:sp>
        <p:sp>
          <p:nvSpPr>
            <p:cNvPr id="28" name="等腰三角形 27"/>
            <p:cNvSpPr/>
            <p:nvPr/>
          </p:nvSpPr>
          <p:spPr>
            <a:xfrm>
              <a:off x="1876134" y="1404309"/>
              <a:ext cx="3941208" cy="3960440"/>
            </a:xfrm>
            <a:prstGeom prst="triangle">
              <a:avLst/>
            </a:prstGeom>
            <a:gradFill rotWithShape="1">
              <a:gsLst>
                <a:gs pos="98000">
                  <a:srgbClr val="A379BB">
                    <a:lumMod val="60000"/>
                    <a:lumOff val="40000"/>
                  </a:srgbClr>
                </a:gs>
                <a:gs pos="100000">
                  <a:srgbClr val="A379BB">
                    <a:lumMod val="40000"/>
                    <a:lumOff val="60000"/>
                  </a:srgbClr>
                </a:gs>
                <a:gs pos="51657">
                  <a:srgbClr val="A379BB"/>
                </a:gs>
                <a:gs pos="50000">
                  <a:srgbClr val="A379BB">
                    <a:alpha val="70000"/>
                  </a:srgbClr>
                </a:gs>
                <a:gs pos="8000">
                  <a:srgbClr val="A379BB">
                    <a:lumMod val="60000"/>
                    <a:lumOff val="40000"/>
                  </a:srgbClr>
                </a:gs>
              </a:gsLst>
              <a:lin ang="5400000" scaled="1"/>
            </a:gradFill>
            <a:ln w="9525">
              <a:noFill/>
              <a:round/>
            </a:ln>
          </p:spPr>
        </p:sp>
      </p:grpSp>
      <p:grpSp>
        <p:nvGrpSpPr>
          <p:cNvPr id="29" name="文本1"/>
          <p:cNvGrpSpPr/>
          <p:nvPr/>
        </p:nvGrpSpPr>
        <p:grpSpPr>
          <a:xfrm>
            <a:off x="8766402" y="2403254"/>
            <a:ext cx="2641600" cy="577849"/>
            <a:chOff x="4267199" y="1803796"/>
            <a:chExt cx="2641600" cy="577849"/>
          </a:xfrm>
        </p:grpSpPr>
        <p:sp>
          <p:nvSpPr>
            <p:cNvPr id="30" name="任意多边形 29"/>
            <p:cNvSpPr/>
            <p:nvPr/>
          </p:nvSpPr>
          <p:spPr>
            <a:xfrm>
              <a:off x="4267199" y="1803796"/>
              <a:ext cx="2641600" cy="577849"/>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endParaRPr lang="zh-CN" altLang="en-US" sz="1400" kern="0">
                <a:solidFill>
                  <a:sysClr val="windowText" lastClr="000000"/>
                </a:solidFill>
                <a:ea typeface="微软雅黑" panose="020B0503020204020204" pitchFamily="34" charset="-122"/>
              </a:endParaRPr>
            </a:p>
          </p:txBody>
        </p:sp>
        <p:sp>
          <p:nvSpPr>
            <p:cNvPr id="31" name="任意多边形 30"/>
            <p:cNvSpPr/>
            <p:nvPr/>
          </p:nvSpPr>
          <p:spPr>
            <a:xfrm>
              <a:off x="4292599" y="1822846"/>
              <a:ext cx="2590800" cy="539749"/>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gn="ctr">
                <a:lnSpc>
                  <a:spcPct val="150000"/>
                </a:lnSpc>
                <a:defRPr/>
              </a:pPr>
              <a:r>
                <a:rPr lang="zh-CN" altLang="en-US" sz="1800" kern="0" dirty="0">
                  <a:solidFill>
                    <a:srgbClr val="646464"/>
                  </a:solidFill>
                  <a:ea typeface="微软雅黑" panose="020B0503020204020204" pitchFamily="34" charset="-122"/>
                </a:rPr>
                <a:t>智慧</a:t>
              </a:r>
            </a:p>
          </p:txBody>
        </p:sp>
      </p:grpSp>
      <p:grpSp>
        <p:nvGrpSpPr>
          <p:cNvPr id="32" name="文本2"/>
          <p:cNvGrpSpPr/>
          <p:nvPr/>
        </p:nvGrpSpPr>
        <p:grpSpPr>
          <a:xfrm>
            <a:off x="8766402" y="3053336"/>
            <a:ext cx="2641600" cy="577849"/>
            <a:chOff x="4267199" y="2453878"/>
            <a:chExt cx="2641600" cy="577849"/>
          </a:xfrm>
        </p:grpSpPr>
        <p:sp>
          <p:nvSpPr>
            <p:cNvPr id="33" name="任意多边形 32"/>
            <p:cNvSpPr/>
            <p:nvPr/>
          </p:nvSpPr>
          <p:spPr>
            <a:xfrm>
              <a:off x="4267199" y="2453878"/>
              <a:ext cx="2641600" cy="577849"/>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endParaRPr lang="zh-CN" altLang="en-US" sz="1400" kern="0">
                <a:solidFill>
                  <a:sysClr val="windowText" lastClr="000000"/>
                </a:solidFill>
                <a:ea typeface="微软雅黑" panose="020B0503020204020204" pitchFamily="34" charset="-122"/>
              </a:endParaRPr>
            </a:p>
          </p:txBody>
        </p:sp>
        <p:sp>
          <p:nvSpPr>
            <p:cNvPr id="34" name="任意多边形 33"/>
            <p:cNvSpPr/>
            <p:nvPr/>
          </p:nvSpPr>
          <p:spPr>
            <a:xfrm>
              <a:off x="4292599" y="2472928"/>
              <a:ext cx="2590800" cy="539749"/>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gn="ctr">
                <a:lnSpc>
                  <a:spcPct val="150000"/>
                </a:lnSpc>
                <a:defRPr/>
              </a:pPr>
              <a:r>
                <a:rPr lang="zh-CN" altLang="en-US" sz="1800" kern="0" dirty="0">
                  <a:solidFill>
                    <a:srgbClr val="646464"/>
                  </a:solidFill>
                  <a:ea typeface="微软雅黑" panose="020B0503020204020204" pitchFamily="34" charset="-122"/>
                </a:rPr>
                <a:t>能力</a:t>
              </a:r>
            </a:p>
          </p:txBody>
        </p:sp>
      </p:grpSp>
      <p:grpSp>
        <p:nvGrpSpPr>
          <p:cNvPr id="35" name="文本3"/>
          <p:cNvGrpSpPr/>
          <p:nvPr/>
        </p:nvGrpSpPr>
        <p:grpSpPr>
          <a:xfrm>
            <a:off x="8766402" y="3703417"/>
            <a:ext cx="2641600" cy="577849"/>
            <a:chOff x="4267199" y="3103959"/>
            <a:chExt cx="2641600" cy="577849"/>
          </a:xfrm>
        </p:grpSpPr>
        <p:sp>
          <p:nvSpPr>
            <p:cNvPr id="36" name="任意多边形 35"/>
            <p:cNvSpPr/>
            <p:nvPr/>
          </p:nvSpPr>
          <p:spPr>
            <a:xfrm>
              <a:off x="4267199" y="3103959"/>
              <a:ext cx="2641600" cy="577849"/>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endParaRPr lang="zh-CN" altLang="en-US" sz="1400" kern="0">
                <a:solidFill>
                  <a:sysClr val="windowText" lastClr="000000"/>
                </a:solidFill>
                <a:ea typeface="微软雅黑" panose="020B0503020204020204" pitchFamily="34" charset="-122"/>
              </a:endParaRPr>
            </a:p>
          </p:txBody>
        </p:sp>
        <p:sp>
          <p:nvSpPr>
            <p:cNvPr id="37" name="任意多边形 36"/>
            <p:cNvSpPr/>
            <p:nvPr/>
          </p:nvSpPr>
          <p:spPr>
            <a:xfrm>
              <a:off x="4292599" y="3123009"/>
              <a:ext cx="2590800" cy="539749"/>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gn="ctr">
                <a:lnSpc>
                  <a:spcPct val="150000"/>
                </a:lnSpc>
                <a:defRPr/>
              </a:pPr>
              <a:r>
                <a:rPr lang="zh-CN" altLang="en-US" sz="1800" kern="0" dirty="0">
                  <a:solidFill>
                    <a:srgbClr val="646464"/>
                  </a:solidFill>
                  <a:ea typeface="微软雅黑" panose="020B0503020204020204" pitchFamily="34" charset="-122"/>
                </a:rPr>
                <a:t>知识</a:t>
              </a:r>
            </a:p>
          </p:txBody>
        </p:sp>
      </p:grpSp>
      <p:grpSp>
        <p:nvGrpSpPr>
          <p:cNvPr id="38" name="文本4"/>
          <p:cNvGrpSpPr/>
          <p:nvPr/>
        </p:nvGrpSpPr>
        <p:grpSpPr>
          <a:xfrm>
            <a:off x="8766402" y="4353498"/>
            <a:ext cx="2641600" cy="577849"/>
            <a:chOff x="4267199" y="3754040"/>
            <a:chExt cx="2641600" cy="577849"/>
          </a:xfrm>
        </p:grpSpPr>
        <p:sp>
          <p:nvSpPr>
            <p:cNvPr id="39" name="任意多边形 38"/>
            <p:cNvSpPr/>
            <p:nvPr/>
          </p:nvSpPr>
          <p:spPr>
            <a:xfrm>
              <a:off x="4267199" y="3754040"/>
              <a:ext cx="2641600" cy="577849"/>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endParaRPr lang="zh-CN" altLang="en-US" sz="1400" kern="0">
                <a:solidFill>
                  <a:sysClr val="windowText" lastClr="000000"/>
                </a:solidFill>
                <a:ea typeface="微软雅黑" panose="020B0503020204020204" pitchFamily="34" charset="-122"/>
              </a:endParaRPr>
            </a:p>
          </p:txBody>
        </p:sp>
        <p:sp>
          <p:nvSpPr>
            <p:cNvPr id="40" name="任意多边形 39"/>
            <p:cNvSpPr/>
            <p:nvPr/>
          </p:nvSpPr>
          <p:spPr>
            <a:xfrm>
              <a:off x="4292599" y="3773090"/>
              <a:ext cx="2590800" cy="539749"/>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gn="ctr">
                <a:lnSpc>
                  <a:spcPct val="150000"/>
                </a:lnSpc>
                <a:defRPr/>
              </a:pPr>
              <a:r>
                <a:rPr lang="zh-CN" altLang="en-US" sz="1800" kern="0" dirty="0">
                  <a:solidFill>
                    <a:srgbClr val="646464"/>
                  </a:solidFill>
                  <a:ea typeface="微软雅黑" panose="020B0503020204020204" pitchFamily="34" charset="-122"/>
                </a:rPr>
                <a:t>信息</a:t>
              </a:r>
            </a:p>
          </p:txBody>
        </p:sp>
      </p:grpSp>
      <p:grpSp>
        <p:nvGrpSpPr>
          <p:cNvPr id="41" name="文本5"/>
          <p:cNvGrpSpPr/>
          <p:nvPr/>
        </p:nvGrpSpPr>
        <p:grpSpPr>
          <a:xfrm>
            <a:off x="8766402" y="5003579"/>
            <a:ext cx="2641600" cy="577849"/>
            <a:chOff x="3857620" y="4435327"/>
            <a:chExt cx="2641600" cy="577849"/>
          </a:xfrm>
        </p:grpSpPr>
        <p:sp>
          <p:nvSpPr>
            <p:cNvPr id="42" name="任意多边形 41"/>
            <p:cNvSpPr/>
            <p:nvPr/>
          </p:nvSpPr>
          <p:spPr>
            <a:xfrm>
              <a:off x="3857620" y="4435327"/>
              <a:ext cx="2641600" cy="577849"/>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endParaRPr lang="zh-CN" altLang="en-US" sz="1400" kern="0">
                <a:solidFill>
                  <a:sysClr val="windowText" lastClr="000000"/>
                </a:solidFill>
                <a:ea typeface="微软雅黑" panose="020B0503020204020204" pitchFamily="34" charset="-122"/>
              </a:endParaRPr>
            </a:p>
          </p:txBody>
        </p:sp>
        <p:sp>
          <p:nvSpPr>
            <p:cNvPr id="43" name="任意多边形 42"/>
            <p:cNvSpPr/>
            <p:nvPr/>
          </p:nvSpPr>
          <p:spPr>
            <a:xfrm>
              <a:off x="3883020" y="4454377"/>
              <a:ext cx="2590800" cy="539749"/>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gn="ctr">
                <a:lnSpc>
                  <a:spcPct val="150000"/>
                </a:lnSpc>
                <a:defRPr/>
              </a:pPr>
              <a:r>
                <a:rPr lang="zh-CN" altLang="en-US" sz="1800" kern="0" dirty="0">
                  <a:solidFill>
                    <a:srgbClr val="646464"/>
                  </a:solidFill>
                  <a:ea typeface="微软雅黑" panose="020B0503020204020204" pitchFamily="34" charset="-122"/>
                </a:rPr>
                <a:t>数据</a:t>
              </a:r>
            </a:p>
          </p:txBody>
        </p:sp>
      </p:grpSp>
      <p:sp>
        <p:nvSpPr>
          <p:cNvPr id="44" name="矩形 4"/>
          <p:cNvSpPr>
            <a:spLocks noChangeArrowheads="1"/>
          </p:cNvSpPr>
          <p:nvPr/>
        </p:nvSpPr>
        <p:spPr bwMode="auto">
          <a:xfrm>
            <a:off x="2278782" y="1917626"/>
            <a:ext cx="4896544" cy="1323439"/>
          </a:xfrm>
          <a:prstGeom prst="rect">
            <a:avLst/>
          </a:prstGeom>
          <a:noFill/>
          <a:ln w="9525">
            <a:noFill/>
            <a:miter lim="800000"/>
          </a:ln>
        </p:spPr>
        <p:txBody>
          <a:bodyPr wrap="square">
            <a:spAutoFit/>
          </a:bodyPr>
          <a:lstStyle/>
          <a:p>
            <a:pPr indent="457200">
              <a:lnSpc>
                <a:spcPct val="125000"/>
              </a:lnSpc>
            </a:pPr>
            <a:r>
              <a:rPr lang="zh-CN" altLang="en-US" sz="1600" dirty="0">
                <a:solidFill>
                  <a:srgbClr val="A6A6A6"/>
                </a:solidFill>
                <a:latin typeface="微软雅黑" panose="020B0503020204020204" pitchFamily="34" charset="-122"/>
                <a:ea typeface="微软雅黑" panose="020B0503020204020204" pitchFamily="34" charset="-122"/>
              </a:rPr>
              <a:t>我们可以将与知识存在转化关系的五种不同的要素按照从较低价值向较高价值递进的方式划分为五层，分别为：</a:t>
            </a:r>
            <a:r>
              <a:rPr lang="zh-CN" altLang="en-US" sz="1600" b="1" dirty="0">
                <a:solidFill>
                  <a:srgbClr val="F5A7FB"/>
                </a:solidFill>
                <a:latin typeface="微软雅黑" panose="020B0503020204020204" pitchFamily="34" charset="-122"/>
                <a:ea typeface="微软雅黑" panose="020B0503020204020204" pitchFamily="34" charset="-122"/>
              </a:rPr>
              <a:t>数据→信息→知识→能力→智慧。</a:t>
            </a:r>
            <a:r>
              <a:rPr lang="zh-CN" altLang="en-US" sz="1600" dirty="0">
                <a:solidFill>
                  <a:srgbClr val="A6A6A6"/>
                </a:solidFill>
                <a:latin typeface="微软雅黑" panose="020B0503020204020204" pitchFamily="34" charset="-122"/>
                <a:ea typeface="微软雅黑" panose="020B0503020204020204" pitchFamily="34" charset="-122"/>
              </a:rPr>
              <a:t>它们之间互相联系，构成一条有浅入深、由易到难的序列。</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500"/>
                                        <p:tgtEl>
                                          <p:spTgt spid="41"/>
                                        </p:tgtEl>
                                      </p:cBhvr>
                                    </p:animEffect>
                                  </p:childTnLst>
                                </p:cTn>
                              </p:par>
                              <p:par>
                                <p:cTn id="14" presetID="22" presetClass="entr" presetSubtype="8" fill="hold" nodeType="withEffect">
                                  <p:stCondLst>
                                    <p:cond delay="10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2" presetClass="entr" presetSubtype="8" fill="hold" nodeType="withEffect">
                                  <p:stCondLst>
                                    <p:cond delay="20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par>
                                <p:cTn id="20" presetID="22" presetClass="entr" presetSubtype="8" fill="hold" nodeType="withEffect">
                                  <p:stCondLst>
                                    <p:cond delay="30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40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ELECTED" val="True"/>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SELECTED" val="True"/>
</p:tagLst>
</file>

<file path=ppt/tags/tag4.xml><?xml version="1.0" encoding="utf-8"?>
<p:tagLst xmlns:a="http://schemas.openxmlformats.org/drawingml/2006/main" xmlns:r="http://schemas.openxmlformats.org/officeDocument/2006/relationships" xmlns:p="http://schemas.openxmlformats.org/presentationml/2006/main">
  <p:tag name="SELECTED" val="True"/>
</p:tagLst>
</file>

<file path=ppt/tags/tag5.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solidFill>
            <a:srgbClr val="DC9F0B"/>
          </a:solidFill>
          <a:round/>
          <a:headEnd type="oval" w="med" len="med"/>
        </a:ln>
      </a:spPr>
      <a:bodyPr/>
      <a:lstStyle>
        <a:defPPr marL="0" marR="0" indent="0" defTabSz="914400" eaLnBrk="1" fontAlgn="auto" latinLnBrk="0" hangingPunct="1">
          <a:lnSpc>
            <a:spcPct val="100000"/>
          </a:lnSpc>
          <a:spcBef>
            <a:spcPts val="0"/>
          </a:spcBef>
          <a:spcAft>
            <a:spcPts val="0"/>
          </a:spcAft>
          <a:buClrTx/>
          <a:buSzTx/>
          <a:buFontTx/>
          <a:buNone/>
          <a:defRPr kumimoji="0" sz="1800" b="0" i="0" u="none" strike="noStrike" kern="0" cap="none" spc="0" normalizeH="0" baseline="0" noProof="0">
            <a:ln>
              <a:noFill/>
            </a:ln>
            <a:solidFill>
              <a:sysClr val="windowText" lastClr="000000"/>
            </a:solidFill>
            <a:effectLst/>
            <a:uLnTx/>
            <a:uFillTx/>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5762</Words>
  <Application>Microsoft Office PowerPoint</Application>
  <PresentationFormat>自定义</PresentationFormat>
  <Paragraphs>301</Paragraphs>
  <Slides>49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49</vt:i4>
      </vt:variant>
    </vt:vector>
  </HeadingPairs>
  <TitlesOfParts>
    <vt:vector size="56" baseType="lpstr">
      <vt:lpstr>Arial Unicode MS</vt:lpstr>
      <vt:lpstr>微软雅黑</vt:lpstr>
      <vt:lpstr>Arial</vt:lpstr>
      <vt:lpstr>Broadway</vt:lpstr>
      <vt:lpstr>Calibri</vt:lpstr>
      <vt:lpstr>Impact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天 下</cp:lastModifiedBy>
  <cp:revision>823</cp:revision>
  <dcterms:created xsi:type="dcterms:W3CDTF">2012-06-23T13:32:00Z</dcterms:created>
  <dcterms:modified xsi:type="dcterms:W3CDTF">2021-01-05T11:08:08Z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