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embeddedFontLst>
    <p:embeddedFont>
      <p:font typeface="方正水柱简体" panose="03000509000000000000" pitchFamily="65" charset="-122"/>
      <p:regular r:id="rId15"/>
    </p:embeddedFont>
    <p:embeddedFont>
      <p:font typeface="微软雅黑" panose="020B0503020204020204" pitchFamily="34" charset="-122"/>
      <p:regular r:id="rId16"/>
      <p:bold r:id="rId17"/>
    </p:embeddedFont>
    <p:embeddedFont>
      <p:font typeface="Broadway" panose="04040905080B020205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38">
          <p15:clr>
            <a:srgbClr val="A4A3A4"/>
          </p15:clr>
        </p15:guide>
        <p15:guide id="4" pos="7242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096"/>
    <a:srgbClr val="01ACEC"/>
    <a:srgbClr val="A9BF2C"/>
    <a:srgbClr val="6F3996"/>
    <a:srgbClr val="FEFEFE"/>
    <a:srgbClr val="000000"/>
    <a:srgbClr val="045B9B"/>
    <a:srgbClr val="03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98" y="84"/>
      </p:cViewPr>
      <p:guideLst>
        <p:guide orient="horz" pos="2160"/>
        <p:guide pos="3840"/>
        <p:guide pos="438"/>
        <p:guide pos="7242"/>
        <p:guide orient="horz" pos="397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1381-E86D-4E7C-9FEC-70644748FA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D458-680E-43EB-A18D-9C99640417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6482862" cy="6858000"/>
            <a:chOff x="0" y="0"/>
            <a:chExt cx="6482862" cy="6858000"/>
          </a:xfrm>
        </p:grpSpPr>
        <p:sp>
          <p:nvSpPr>
            <p:cNvPr id="36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080612" y="2736502"/>
            <a:ext cx="5416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你被假日</a:t>
            </a:r>
            <a:r>
              <a:rPr lang="zh-CN" altLang="en-US" sz="54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“虐”</a:t>
            </a:r>
            <a:r>
              <a:rPr lang="zh-CN" altLang="en-US" sz="40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了么？</a:t>
            </a:r>
            <a:endParaRPr lang="en-US" altLang="zh-CN" sz="4000" dirty="0">
              <a:solidFill>
                <a:schemeClr val="bg1"/>
              </a:solidFill>
              <a:latin typeface="方正水柱简体" panose="03000509000000000000" pitchFamily="65" charset="-122"/>
              <a:ea typeface="方正水柱简体" panose="03000509000000000000" pitchFamily="65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如何挽救假日综合症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95325" y="1866103"/>
            <a:ext cx="2520000" cy="2520000"/>
            <a:chOff x="813018" y="1635795"/>
            <a:chExt cx="2520000" cy="2520000"/>
          </a:xfrm>
        </p:grpSpPr>
        <p:sp>
          <p:nvSpPr>
            <p:cNvPr id="15" name="椭圆 14"/>
            <p:cNvSpPr/>
            <p:nvPr/>
          </p:nvSpPr>
          <p:spPr>
            <a:xfrm>
              <a:off x="813018" y="1635795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903018" y="1725795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" b="304"/>
            <a:stretch>
              <a:fillRect/>
            </a:stretch>
          </p:blipFill>
          <p:spPr>
            <a:xfrm flipH="1">
              <a:off x="993018" y="1815795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0 w 2160000"/>
                <a:gd name="connsiteY1" fmla="*/ 1080000 h 2160000"/>
                <a:gd name="connsiteX2" fmla="*/ 1080000 w 2160000"/>
                <a:gd name="connsiteY2" fmla="*/ 2160000 h 2160000"/>
                <a:gd name="connsiteX3" fmla="*/ 216000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483532" y="0"/>
                    <a:pt x="0" y="483532"/>
                    <a:pt x="0" y="1080000"/>
                  </a:cubicBezTo>
                  <a:cubicBezTo>
                    <a:pt x="0" y="1676468"/>
                    <a:pt x="483532" y="2160000"/>
                    <a:pt x="1080000" y="2160000"/>
                  </a:cubicBezTo>
                  <a:cubicBezTo>
                    <a:pt x="1676468" y="2160000"/>
                    <a:pt x="2160000" y="1676468"/>
                    <a:pt x="2160000" y="1080000"/>
                  </a:cubicBezTo>
                  <a:cubicBezTo>
                    <a:pt x="2160000" y="483532"/>
                    <a:pt x="1676468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3042340" y="1147342"/>
            <a:ext cx="1796100" cy="1796100"/>
            <a:chOff x="4634751" y="1253907"/>
            <a:chExt cx="1796100" cy="1796100"/>
          </a:xfrm>
        </p:grpSpPr>
        <p:sp>
          <p:nvSpPr>
            <p:cNvPr id="20" name="椭圆 19"/>
            <p:cNvSpPr/>
            <p:nvPr/>
          </p:nvSpPr>
          <p:spPr>
            <a:xfrm>
              <a:off x="4634751" y="1253907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698898" y="1318054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4" t="8863" r="16404" b="46342"/>
            <a:stretch>
              <a:fillRect/>
            </a:stretch>
          </p:blipFill>
          <p:spPr>
            <a:xfrm>
              <a:off x="4763044" y="1382200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3882642" y="2885694"/>
            <a:ext cx="1616955" cy="1616955"/>
            <a:chOff x="5452747" y="2231738"/>
            <a:chExt cx="1885619" cy="1885619"/>
          </a:xfrm>
        </p:grpSpPr>
        <p:sp>
          <p:nvSpPr>
            <p:cNvPr id="28" name="椭圆 27"/>
            <p:cNvSpPr/>
            <p:nvPr/>
          </p:nvSpPr>
          <p:spPr>
            <a:xfrm>
              <a:off x="5452747" y="2231738"/>
              <a:ext cx="1885619" cy="1885619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5520092" y="2299082"/>
              <a:ext cx="1750932" cy="17509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4" t="4488" r="21604" b="4488"/>
            <a:stretch>
              <a:fillRect/>
            </a:stretch>
          </p:blipFill>
          <p:spPr>
            <a:xfrm>
              <a:off x="5587436" y="2366425"/>
              <a:ext cx="1616246" cy="1616246"/>
            </a:xfrm>
            <a:custGeom>
              <a:avLst/>
              <a:gdLst>
                <a:gd name="connsiteX0" fmla="*/ 808123 w 1616246"/>
                <a:gd name="connsiteY0" fmla="*/ 0 h 1616246"/>
                <a:gd name="connsiteX1" fmla="*/ 1616246 w 1616246"/>
                <a:gd name="connsiteY1" fmla="*/ 808123 h 1616246"/>
                <a:gd name="connsiteX2" fmla="*/ 808123 w 1616246"/>
                <a:gd name="connsiteY2" fmla="*/ 1616246 h 1616246"/>
                <a:gd name="connsiteX3" fmla="*/ 0 w 1616246"/>
                <a:gd name="connsiteY3" fmla="*/ 808123 h 1616246"/>
                <a:gd name="connsiteX4" fmla="*/ 808123 w 1616246"/>
                <a:gd name="connsiteY4" fmla="*/ 0 h 161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246" h="1616246">
                  <a:moveTo>
                    <a:pt x="808123" y="0"/>
                  </a:moveTo>
                  <a:cubicBezTo>
                    <a:pt x="1254437" y="0"/>
                    <a:pt x="1616246" y="361809"/>
                    <a:pt x="1616246" y="808123"/>
                  </a:cubicBezTo>
                  <a:cubicBezTo>
                    <a:pt x="1616246" y="1254437"/>
                    <a:pt x="1254437" y="1616246"/>
                    <a:pt x="808123" y="1616246"/>
                  </a:cubicBezTo>
                  <a:cubicBezTo>
                    <a:pt x="361809" y="1616246"/>
                    <a:pt x="0" y="1254437"/>
                    <a:pt x="0" y="808123"/>
                  </a:cubicBezTo>
                  <a:cubicBezTo>
                    <a:pt x="0" y="361809"/>
                    <a:pt x="361809" y="0"/>
                    <a:pt x="808123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  <p:grpSp>
        <p:nvGrpSpPr>
          <p:cNvPr id="38" name="组合 37"/>
          <p:cNvGrpSpPr/>
          <p:nvPr/>
        </p:nvGrpSpPr>
        <p:grpSpPr>
          <a:xfrm>
            <a:off x="10623946" y="247172"/>
            <a:ext cx="1388778" cy="760074"/>
            <a:chOff x="10204846" y="247172"/>
            <a:chExt cx="1388778" cy="760074"/>
          </a:xfrm>
        </p:grpSpPr>
        <p:sp>
          <p:nvSpPr>
            <p:cNvPr id="39" name="文本框 38"/>
            <p:cNvSpPr txBox="1"/>
            <p:nvPr/>
          </p:nvSpPr>
          <p:spPr>
            <a:xfrm rot="20644805">
              <a:off x="10204846" y="247172"/>
              <a:ext cx="794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  <a:ea typeface="方正综艺简体" panose="03000509000000000000" pitchFamily="65" charset="-122"/>
                </a:rPr>
                <a:t>P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  <a:ea typeface="方正综艺简体" panose="03000509000000000000" pitchFamily="65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 rot="235603">
              <a:off x="10501838" y="249289"/>
              <a:ext cx="794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  <a:ea typeface="方正综艺简体" panose="03000509000000000000" pitchFamily="65" charset="-122"/>
                </a:rPr>
                <a:t>P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  <a:ea typeface="方正综艺简体" panose="03000509000000000000" pitchFamily="65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 rot="1190387">
              <a:off x="10798829" y="289654"/>
              <a:ext cx="794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Broadway" panose="04040905080B02020502" pitchFamily="82" charset="0"/>
                  <a:ea typeface="方正综艺简体" panose="03000509000000000000" pitchFamily="65" charset="-122"/>
                </a:rPr>
                <a:t>T</a:t>
              </a:r>
              <a:endParaRPr lang="zh-CN" altLang="en-US" sz="2800" dirty="0">
                <a:solidFill>
                  <a:schemeClr val="bg1"/>
                </a:solidFill>
                <a:latin typeface="Broadway" panose="04040905080B02020502" pitchFamily="82" charset="0"/>
                <a:ea typeface="方正综艺简体" panose="03000509000000000000" pitchFamily="65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493154" y="668692"/>
              <a:ext cx="7947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玩乐会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709138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096000" y="2612704"/>
            <a:ext cx="363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假日综合症七：孤独</a:t>
            </a:r>
          </a:p>
        </p:txBody>
      </p:sp>
      <p:sp>
        <p:nvSpPr>
          <p:cNvPr id="14" name="矩形 13"/>
          <p:cNvSpPr/>
          <p:nvPr/>
        </p:nvSpPr>
        <p:spPr>
          <a:xfrm>
            <a:off x="6096000" y="3335216"/>
            <a:ext cx="556533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症状表现：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不少从家乡返回工作或学校的人，孤独感随着假日的结束而加剧，看到周围的人都欢聚一堂时，情形会变得更糟。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调节方法：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承认并发泄自己的消极感受，不要刻意压抑，尽量调节自己的心态，向家人、朋友倾诉；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邀请同事好友去做运动，放松并调适自己的心情；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3.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必要时寻求心理医生的帮助。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19727" y="3512042"/>
            <a:ext cx="2520000" cy="2520000"/>
            <a:chOff x="719727" y="3512042"/>
            <a:chExt cx="2520000" cy="2520000"/>
          </a:xfrm>
        </p:grpSpPr>
        <p:sp>
          <p:nvSpPr>
            <p:cNvPr id="16" name="椭圆 15"/>
            <p:cNvSpPr/>
            <p:nvPr/>
          </p:nvSpPr>
          <p:spPr>
            <a:xfrm>
              <a:off x="719727" y="3512042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09727" y="360204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9" r="14539"/>
            <a:stretch>
              <a:fillRect/>
            </a:stretch>
          </p:blipFill>
          <p:spPr>
            <a:xfrm>
              <a:off x="899727" y="3692042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33" name="组合 32"/>
          <p:cNvGrpSpPr/>
          <p:nvPr/>
        </p:nvGrpSpPr>
        <p:grpSpPr>
          <a:xfrm>
            <a:off x="3066742" y="2793281"/>
            <a:ext cx="1796100" cy="1796100"/>
            <a:chOff x="3066742" y="2793281"/>
            <a:chExt cx="1796100" cy="1796100"/>
          </a:xfrm>
        </p:grpSpPr>
        <p:sp>
          <p:nvSpPr>
            <p:cNvPr id="20" name="椭圆 19"/>
            <p:cNvSpPr/>
            <p:nvPr/>
          </p:nvSpPr>
          <p:spPr>
            <a:xfrm>
              <a:off x="3066742" y="2793281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130889" y="2857428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3" t="274" r="16833" b="274"/>
            <a:stretch>
              <a:fillRect/>
            </a:stretch>
          </p:blipFill>
          <p:spPr>
            <a:xfrm>
              <a:off x="3195035" y="2921574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36" name="组合 35"/>
          <p:cNvGrpSpPr/>
          <p:nvPr/>
        </p:nvGrpSpPr>
        <p:grpSpPr>
          <a:xfrm>
            <a:off x="3907043" y="4531632"/>
            <a:ext cx="1616955" cy="1616955"/>
            <a:chOff x="3907043" y="4531632"/>
            <a:chExt cx="1616955" cy="1616955"/>
          </a:xfrm>
        </p:grpSpPr>
        <p:sp>
          <p:nvSpPr>
            <p:cNvPr id="24" name="椭圆 23"/>
            <p:cNvSpPr/>
            <p:nvPr/>
          </p:nvSpPr>
          <p:spPr>
            <a:xfrm>
              <a:off x="3907043" y="4531632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964791" y="4589380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5" t="1876" r="4919" b="1876"/>
            <a:stretch>
              <a:fillRect/>
            </a:stretch>
          </p:blipFill>
          <p:spPr>
            <a:xfrm>
              <a:off x="4022539" y="4647128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24784" y="1264598"/>
            <a:ext cx="427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假日综合症八：恐惧上班</a:t>
            </a:r>
          </a:p>
        </p:txBody>
      </p:sp>
      <p:sp>
        <p:nvSpPr>
          <p:cNvPr id="28" name="矩形 27"/>
          <p:cNvSpPr/>
          <p:nvPr/>
        </p:nvSpPr>
        <p:spPr>
          <a:xfrm>
            <a:off x="624784" y="1930204"/>
            <a:ext cx="5471216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症状表现：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重新回到工作岗位无法及时调整心态，特别容易产生焦虑、郁闷、烦躁等情绪，面对工作怀有茫然感和恐惧感。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/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调节方法：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tabLst>
                <a:tab pos="264795" algn="l"/>
              </a:tabLst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1.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前三天不宜安排高强度工作；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2.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每过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个小时进行一次绵长而深厚的呼吸，想象好似随着每次的呼吸，紧张感也离开了身体；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3.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上班前洗个热水澡。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692404" y="1976319"/>
            <a:ext cx="2520000" cy="2520000"/>
            <a:chOff x="6692404" y="1976319"/>
            <a:chExt cx="2520000" cy="2520000"/>
          </a:xfrm>
        </p:grpSpPr>
        <p:sp>
          <p:nvSpPr>
            <p:cNvPr id="16" name="椭圆 15"/>
            <p:cNvSpPr/>
            <p:nvPr/>
          </p:nvSpPr>
          <p:spPr>
            <a:xfrm>
              <a:off x="6692404" y="1976319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782404" y="2066319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0" r="16700"/>
            <a:stretch>
              <a:fillRect/>
            </a:stretch>
          </p:blipFill>
          <p:spPr>
            <a:xfrm>
              <a:off x="6872404" y="2156319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35" name="组合 34"/>
          <p:cNvGrpSpPr/>
          <p:nvPr/>
        </p:nvGrpSpPr>
        <p:grpSpPr>
          <a:xfrm>
            <a:off x="9039419" y="1257558"/>
            <a:ext cx="1796100" cy="1796100"/>
            <a:chOff x="9039419" y="1257558"/>
            <a:chExt cx="1796100" cy="1796100"/>
          </a:xfrm>
        </p:grpSpPr>
        <p:sp>
          <p:nvSpPr>
            <p:cNvPr id="24" name="椭圆 23"/>
            <p:cNvSpPr/>
            <p:nvPr/>
          </p:nvSpPr>
          <p:spPr>
            <a:xfrm>
              <a:off x="9039419" y="1257558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103566" y="1321705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12" t="4043" r="7840" b="10428"/>
            <a:stretch>
              <a:fillRect/>
            </a:stretch>
          </p:blipFill>
          <p:spPr>
            <a:xfrm>
              <a:off x="9167069" y="1385851"/>
              <a:ext cx="1540800" cy="1539514"/>
            </a:xfrm>
            <a:custGeom>
              <a:avLst/>
              <a:gdLst>
                <a:gd name="connsiteX0" fmla="*/ 768120 w 1540800"/>
                <a:gd name="connsiteY0" fmla="*/ 0 h 1539514"/>
                <a:gd name="connsiteX1" fmla="*/ 1540800 w 1540800"/>
                <a:gd name="connsiteY1" fmla="*/ 769757 h 1539514"/>
                <a:gd name="connsiteX2" fmla="*/ 768120 w 1540800"/>
                <a:gd name="connsiteY2" fmla="*/ 1539514 h 1539514"/>
                <a:gd name="connsiteX3" fmla="*/ 11138 w 1540800"/>
                <a:gd name="connsiteY3" fmla="*/ 924890 h 1539514"/>
                <a:gd name="connsiteX4" fmla="*/ 0 w 1540800"/>
                <a:gd name="connsiteY4" fmla="*/ 814823 h 1539514"/>
                <a:gd name="connsiteX5" fmla="*/ 0 w 1540800"/>
                <a:gd name="connsiteY5" fmla="*/ 724692 h 1539514"/>
                <a:gd name="connsiteX6" fmla="*/ 11138 w 1540800"/>
                <a:gd name="connsiteY6" fmla="*/ 614624 h 1539514"/>
                <a:gd name="connsiteX7" fmla="*/ 768120 w 1540800"/>
                <a:gd name="connsiteY7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800" h="1539514">
                  <a:moveTo>
                    <a:pt x="768120" y="0"/>
                  </a:moveTo>
                  <a:cubicBezTo>
                    <a:pt x="1194860" y="0"/>
                    <a:pt x="1540800" y="344632"/>
                    <a:pt x="1540800" y="769757"/>
                  </a:cubicBezTo>
                  <a:cubicBezTo>
                    <a:pt x="1540800" y="1194883"/>
                    <a:pt x="1194860" y="1539514"/>
                    <a:pt x="768120" y="1539514"/>
                  </a:cubicBezTo>
                  <a:cubicBezTo>
                    <a:pt x="394724" y="1539514"/>
                    <a:pt x="83188" y="1275656"/>
                    <a:pt x="11138" y="924890"/>
                  </a:cubicBezTo>
                  <a:lnTo>
                    <a:pt x="0" y="814823"/>
                  </a:lnTo>
                  <a:lnTo>
                    <a:pt x="0" y="724692"/>
                  </a:lnTo>
                  <a:lnTo>
                    <a:pt x="11138" y="614624"/>
                  </a:lnTo>
                  <a:cubicBezTo>
                    <a:pt x="83188" y="263859"/>
                    <a:pt x="394724" y="0"/>
                    <a:pt x="768120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9879720" y="2995909"/>
            <a:ext cx="1616955" cy="1616955"/>
            <a:chOff x="9879720" y="2995909"/>
            <a:chExt cx="1616955" cy="1616955"/>
          </a:xfrm>
        </p:grpSpPr>
        <p:sp>
          <p:nvSpPr>
            <p:cNvPr id="20" name="椭圆 19"/>
            <p:cNvSpPr/>
            <p:nvPr/>
          </p:nvSpPr>
          <p:spPr>
            <a:xfrm>
              <a:off x="9879720" y="2995909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9937468" y="3053657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99" t="1876" r="23247" b="1876"/>
            <a:stretch>
              <a:fillRect/>
            </a:stretch>
          </p:blipFill>
          <p:spPr>
            <a:xfrm>
              <a:off x="9995216" y="3111405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709138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096000" y="1931390"/>
            <a:ext cx="363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编者的话</a:t>
            </a:r>
          </a:p>
        </p:txBody>
      </p:sp>
      <p:sp>
        <p:nvSpPr>
          <p:cNvPr id="14" name="矩形 13"/>
          <p:cNvSpPr/>
          <p:nvPr/>
        </p:nvSpPr>
        <p:spPr>
          <a:xfrm>
            <a:off x="6096000" y="2653902"/>
            <a:ext cx="5565338" cy="297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在忙忙碌碌的现代生活中，假期是许多人的期盼，但是在假期结束后，总会听到 “假期比上班还累“的抱怨。其实我们完全没必要把自己弄得如此狼狈，试着不要将假期塞满，随心所遇的睡个懒觉、与家人聚个餐、找个宁静的午后看一本一直想看的书，或者约上三五好友去逛逛街，假期是用来休闲的，当然这谨代表我的个人意见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…</a:t>
            </a:r>
          </a:p>
          <a:p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假期结束了，你被“虐”了么？</a:t>
            </a:r>
            <a:endParaRPr lang="en-US" altLang="zh-CN" sz="1600" dirty="0">
              <a:solidFill>
                <a:prstClr val="white"/>
              </a:solidFill>
              <a:latin typeface="方正水柱简体" panose="03000509000000000000" pitchFamily="65" charset="-122"/>
              <a:ea typeface="方正水柱简体" panose="03000509000000000000" pitchFamily="65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工作开始了，你的假期综合症“治”好了么？</a:t>
            </a:r>
            <a:endParaRPr lang="en-US" altLang="zh-CN" sz="1600" dirty="0">
              <a:solidFill>
                <a:prstClr val="white"/>
              </a:solidFill>
              <a:latin typeface="方正水柱简体" panose="03000509000000000000" pitchFamily="65" charset="-122"/>
              <a:ea typeface="方正水柱简体" panose="03000509000000000000" pitchFamily="65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075957" y="5783085"/>
            <a:ext cx="3510363" cy="789517"/>
            <a:chOff x="8333062" y="5805099"/>
            <a:chExt cx="3510363" cy="789517"/>
          </a:xfrm>
        </p:grpSpPr>
        <p:sp>
          <p:nvSpPr>
            <p:cNvPr id="28" name="文本框 27"/>
            <p:cNvSpPr txBox="1"/>
            <p:nvPr/>
          </p:nvSpPr>
          <p:spPr>
            <a:xfrm>
              <a:off x="9286457" y="6243751"/>
              <a:ext cx="255696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@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题材（图片）来源于网络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333062" y="5805099"/>
              <a:ext cx="1388778" cy="760074"/>
              <a:chOff x="10204846" y="247172"/>
              <a:chExt cx="1388778" cy="760074"/>
            </a:xfrm>
          </p:grpSpPr>
          <p:sp>
            <p:nvSpPr>
              <p:cNvPr id="31" name="文本框 30"/>
              <p:cNvSpPr txBox="1"/>
              <p:nvPr/>
            </p:nvSpPr>
            <p:spPr>
              <a:xfrm rot="20644805">
                <a:off x="10204846" y="247172"/>
                <a:ext cx="794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Broadway" panose="04040905080B02020502" pitchFamily="82" charset="0"/>
                    <a:ea typeface="方正综艺简体" panose="03000509000000000000" pitchFamily="65" charset="-122"/>
                  </a:rPr>
                  <a:t>P</a:t>
                </a:r>
                <a:endParaRPr lang="zh-CN" altLang="en-US" sz="2800" dirty="0">
                  <a:solidFill>
                    <a:schemeClr val="bg1"/>
                  </a:solidFill>
                  <a:latin typeface="Broadway" panose="04040905080B02020502" pitchFamily="82" charset="0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 rot="235603">
                <a:off x="10501838" y="249289"/>
                <a:ext cx="794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Broadway" panose="04040905080B02020502" pitchFamily="82" charset="0"/>
                    <a:ea typeface="方正综艺简体" panose="03000509000000000000" pitchFamily="65" charset="-122"/>
                  </a:rPr>
                  <a:t>P</a:t>
                </a:r>
                <a:endParaRPr lang="zh-CN" altLang="en-US" sz="2800" dirty="0">
                  <a:solidFill>
                    <a:schemeClr val="bg1"/>
                  </a:solidFill>
                  <a:latin typeface="Broadway" panose="04040905080B02020502" pitchFamily="82" charset="0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 rot="1190387">
                <a:off x="10798829" y="289654"/>
                <a:ext cx="7947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Broadway" panose="04040905080B02020502" pitchFamily="82" charset="0"/>
                    <a:ea typeface="方正综艺简体" panose="03000509000000000000" pitchFamily="65" charset="-122"/>
                  </a:rPr>
                  <a:t>T</a:t>
                </a:r>
                <a:endParaRPr lang="zh-CN" altLang="en-US" sz="2800" dirty="0">
                  <a:solidFill>
                    <a:schemeClr val="bg1"/>
                  </a:solidFill>
                  <a:latin typeface="Broadway" panose="04040905080B02020502" pitchFamily="82" charset="0"/>
                  <a:ea typeface="方正综艺简体" panose="03000509000000000000" pitchFamily="65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0493154" y="668692"/>
                <a:ext cx="7947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玩乐会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9518249" y="5933758"/>
              <a:ext cx="2325176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@Mercury &amp; </a:t>
              </a:r>
              <a:r>
                <a:rPr lang="en-US" altLang="zh-CN" sz="14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iCe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67084" y="2793281"/>
            <a:ext cx="1796100" cy="1796100"/>
            <a:chOff x="3067084" y="2793281"/>
            <a:chExt cx="1796100" cy="1796100"/>
          </a:xfrm>
        </p:grpSpPr>
        <p:sp>
          <p:nvSpPr>
            <p:cNvPr id="20" name="椭圆 19"/>
            <p:cNvSpPr/>
            <p:nvPr/>
          </p:nvSpPr>
          <p:spPr>
            <a:xfrm>
              <a:off x="3067084" y="2793281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131231" y="2857428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1" t="274" r="16401" b="274"/>
            <a:stretch>
              <a:fillRect/>
            </a:stretch>
          </p:blipFill>
          <p:spPr>
            <a:xfrm>
              <a:off x="3195377" y="2921574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</p:spPr>
        </p:pic>
      </p:grpSp>
      <p:grpSp>
        <p:nvGrpSpPr>
          <p:cNvPr id="12" name="组合 11"/>
          <p:cNvGrpSpPr/>
          <p:nvPr/>
        </p:nvGrpSpPr>
        <p:grpSpPr>
          <a:xfrm>
            <a:off x="719727" y="3512042"/>
            <a:ext cx="2520000" cy="2520000"/>
            <a:chOff x="719727" y="3512042"/>
            <a:chExt cx="2520000" cy="2520000"/>
          </a:xfrm>
        </p:grpSpPr>
        <p:sp>
          <p:nvSpPr>
            <p:cNvPr id="16" name="椭圆 15"/>
            <p:cNvSpPr/>
            <p:nvPr/>
          </p:nvSpPr>
          <p:spPr>
            <a:xfrm>
              <a:off x="719727" y="3512042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09727" y="360204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6" r="10316"/>
            <a:stretch>
              <a:fillRect/>
            </a:stretch>
          </p:blipFill>
          <p:spPr>
            <a:xfrm>
              <a:off x="899727" y="3692042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41" name="组合 40"/>
          <p:cNvGrpSpPr/>
          <p:nvPr/>
        </p:nvGrpSpPr>
        <p:grpSpPr>
          <a:xfrm>
            <a:off x="3907043" y="4531632"/>
            <a:ext cx="1616955" cy="1616955"/>
            <a:chOff x="3907043" y="4531632"/>
            <a:chExt cx="1616955" cy="1616955"/>
          </a:xfrm>
        </p:grpSpPr>
        <p:sp>
          <p:nvSpPr>
            <p:cNvPr id="24" name="椭圆 23"/>
            <p:cNvSpPr/>
            <p:nvPr/>
          </p:nvSpPr>
          <p:spPr>
            <a:xfrm>
              <a:off x="3907043" y="4531632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64791" y="4589380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" t="18130" r="1876" b="18130"/>
            <a:stretch>
              <a:fillRect/>
            </a:stretch>
          </p:blipFill>
          <p:spPr>
            <a:xfrm>
              <a:off x="4022539" y="4647128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flipH="1">
            <a:off x="5709138" y="0"/>
            <a:ext cx="6482862" cy="6858000"/>
            <a:chOff x="0" y="0"/>
            <a:chExt cx="6482862" cy="6858000"/>
          </a:xfrm>
        </p:grpSpPr>
        <p:sp>
          <p:nvSpPr>
            <p:cNvPr id="21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272828" y="2846436"/>
            <a:ext cx="363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什么是假日综合症？</a:t>
            </a:r>
          </a:p>
        </p:txBody>
      </p:sp>
      <p:sp>
        <p:nvSpPr>
          <p:cNvPr id="9" name="矩形 8"/>
          <p:cNvSpPr/>
          <p:nvPr/>
        </p:nvSpPr>
        <p:spPr>
          <a:xfrm>
            <a:off x="6096000" y="3594103"/>
            <a:ext cx="5646858" cy="1821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是人们在大假之后（特别是春节黄金周和国庆黄金周）的各种生理或心理的表现。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如今国庆黄金周已经结束，你是否被“虐”了？你是否患上了假日综合症？请跟随我的脚步，自行检查及调适吧！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19727" y="3512042"/>
            <a:ext cx="2520000" cy="2520000"/>
            <a:chOff x="719727" y="3512042"/>
            <a:chExt cx="2520000" cy="2520000"/>
          </a:xfrm>
        </p:grpSpPr>
        <p:sp>
          <p:nvSpPr>
            <p:cNvPr id="24" name="椭圆 23"/>
            <p:cNvSpPr/>
            <p:nvPr/>
          </p:nvSpPr>
          <p:spPr>
            <a:xfrm>
              <a:off x="719727" y="3512042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809727" y="360204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7" t="16865" r="25710" b="21117"/>
            <a:stretch>
              <a:fillRect/>
            </a:stretch>
          </p:blipFill>
          <p:spPr>
            <a:xfrm>
              <a:off x="899727" y="3692042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 w="12700">
              <a:solidFill>
                <a:srgbClr val="01ACEC"/>
              </a:solidFill>
            </a:ln>
          </p:spPr>
        </p:pic>
      </p:grpSp>
      <p:grpSp>
        <p:nvGrpSpPr>
          <p:cNvPr id="39" name="组合 38"/>
          <p:cNvGrpSpPr/>
          <p:nvPr/>
        </p:nvGrpSpPr>
        <p:grpSpPr>
          <a:xfrm>
            <a:off x="3066742" y="2793281"/>
            <a:ext cx="1796100" cy="1796100"/>
            <a:chOff x="3066742" y="2793281"/>
            <a:chExt cx="1796100" cy="1796100"/>
          </a:xfrm>
        </p:grpSpPr>
        <p:sp>
          <p:nvSpPr>
            <p:cNvPr id="28" name="椭圆 27"/>
            <p:cNvSpPr/>
            <p:nvPr/>
          </p:nvSpPr>
          <p:spPr>
            <a:xfrm>
              <a:off x="3066742" y="2793281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130889" y="2857428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5" t="841" r="39124" b="22823"/>
            <a:stretch>
              <a:fillRect/>
            </a:stretch>
          </p:blipFill>
          <p:spPr>
            <a:xfrm>
              <a:off x="3195035" y="2921574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42" name="组合 41"/>
          <p:cNvGrpSpPr/>
          <p:nvPr/>
        </p:nvGrpSpPr>
        <p:grpSpPr>
          <a:xfrm>
            <a:off x="3907043" y="4531632"/>
            <a:ext cx="1616955" cy="1616955"/>
            <a:chOff x="3907043" y="4531632"/>
            <a:chExt cx="1616955" cy="1616955"/>
          </a:xfrm>
        </p:grpSpPr>
        <p:sp>
          <p:nvSpPr>
            <p:cNvPr id="32" name="椭圆 31"/>
            <p:cNvSpPr/>
            <p:nvPr/>
          </p:nvSpPr>
          <p:spPr>
            <a:xfrm>
              <a:off x="3907043" y="4531632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964791" y="4589380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4" t="2718" r="7015" b="38538"/>
            <a:stretch>
              <a:fillRect/>
            </a:stretch>
          </p:blipFill>
          <p:spPr>
            <a:xfrm>
              <a:off x="4022539" y="4647128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0"/>
            <a:ext cx="6482862" cy="6858000"/>
            <a:chOff x="0" y="0"/>
            <a:chExt cx="6482862" cy="6858000"/>
          </a:xfrm>
        </p:grpSpPr>
        <p:sp>
          <p:nvSpPr>
            <p:cNvPr id="12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24784" y="1264598"/>
            <a:ext cx="427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为什么会得假日综合症？</a:t>
            </a:r>
          </a:p>
        </p:txBody>
      </p:sp>
      <p:sp>
        <p:nvSpPr>
          <p:cNvPr id="39" name="矩形 38"/>
          <p:cNvSpPr/>
          <p:nvPr/>
        </p:nvSpPr>
        <p:spPr>
          <a:xfrm>
            <a:off x="624784" y="1930204"/>
            <a:ext cx="547121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人们从周一到周五，辛勤工作，把与工作和学习无关的事置之度外。一到双休日或法定假期，这些被置之度外的事又被提上议事日程。这几天，把原来建立起来的工作与学习的“动力定型”破坏了。待到假日过后的上班日，必须全身心重新投入于工作，即必须重新建立或恢复已被破坏了的“动力定型”，这就难免出现或多或少的不适应，即所谓“假日综合症”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那假日综合症有哪些表现，又该如何调节呢？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692404" y="1976319"/>
            <a:ext cx="2520000" cy="2520000"/>
            <a:chOff x="6692404" y="1976319"/>
            <a:chExt cx="2520000" cy="2520000"/>
          </a:xfrm>
        </p:grpSpPr>
        <p:sp>
          <p:nvSpPr>
            <p:cNvPr id="27" name="椭圆 26"/>
            <p:cNvSpPr/>
            <p:nvPr/>
          </p:nvSpPr>
          <p:spPr>
            <a:xfrm>
              <a:off x="6692404" y="1976319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782404" y="2066319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6" t="1243" r="11341" b="1243"/>
            <a:stretch>
              <a:fillRect/>
            </a:stretch>
          </p:blipFill>
          <p:spPr>
            <a:xfrm>
              <a:off x="6872404" y="2156319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45" name="组合 44"/>
          <p:cNvGrpSpPr/>
          <p:nvPr/>
        </p:nvGrpSpPr>
        <p:grpSpPr>
          <a:xfrm>
            <a:off x="9879720" y="2995909"/>
            <a:ext cx="1616955" cy="1616955"/>
            <a:chOff x="9879720" y="2995909"/>
            <a:chExt cx="1616955" cy="1616955"/>
          </a:xfrm>
        </p:grpSpPr>
        <p:sp>
          <p:nvSpPr>
            <p:cNvPr id="35" name="椭圆 34"/>
            <p:cNvSpPr/>
            <p:nvPr/>
          </p:nvSpPr>
          <p:spPr>
            <a:xfrm>
              <a:off x="9879720" y="2995909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9937468" y="3053657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" t="2964" r="36055" b="4514"/>
            <a:stretch>
              <a:fillRect/>
            </a:stretch>
          </p:blipFill>
          <p:spPr>
            <a:xfrm>
              <a:off x="9995216" y="3111405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  <p:grpSp>
        <p:nvGrpSpPr>
          <p:cNvPr id="48" name="组合 47"/>
          <p:cNvGrpSpPr/>
          <p:nvPr/>
        </p:nvGrpSpPr>
        <p:grpSpPr>
          <a:xfrm>
            <a:off x="9039419" y="1257558"/>
            <a:ext cx="1796100" cy="1796100"/>
            <a:chOff x="9039419" y="1257558"/>
            <a:chExt cx="1796100" cy="1796100"/>
          </a:xfrm>
        </p:grpSpPr>
        <p:sp>
          <p:nvSpPr>
            <p:cNvPr id="31" name="椭圆 30"/>
            <p:cNvSpPr/>
            <p:nvPr/>
          </p:nvSpPr>
          <p:spPr>
            <a:xfrm>
              <a:off x="9039419" y="1257558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103566" y="1321705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" r="39833" b="2484"/>
            <a:stretch>
              <a:fillRect/>
            </a:stretch>
          </p:blipFill>
          <p:spPr>
            <a:xfrm>
              <a:off x="9169984" y="1385851"/>
              <a:ext cx="1534971" cy="1539514"/>
            </a:xfrm>
            <a:custGeom>
              <a:avLst/>
              <a:gdLst>
                <a:gd name="connsiteX0" fmla="*/ 765214 w 1534971"/>
                <a:gd name="connsiteY0" fmla="*/ 0 h 1539514"/>
                <a:gd name="connsiteX1" fmla="*/ 1534971 w 1534971"/>
                <a:gd name="connsiteY1" fmla="*/ 769757 h 1539514"/>
                <a:gd name="connsiteX2" fmla="*/ 765214 w 1534971"/>
                <a:gd name="connsiteY2" fmla="*/ 1539514 h 1539514"/>
                <a:gd name="connsiteX3" fmla="*/ 11096 w 1534971"/>
                <a:gd name="connsiteY3" fmla="*/ 924890 h 1539514"/>
                <a:gd name="connsiteX4" fmla="*/ 0 w 1534971"/>
                <a:gd name="connsiteY4" fmla="*/ 814823 h 1539514"/>
                <a:gd name="connsiteX5" fmla="*/ 0 w 1534971"/>
                <a:gd name="connsiteY5" fmla="*/ 724692 h 1539514"/>
                <a:gd name="connsiteX6" fmla="*/ 11096 w 1534971"/>
                <a:gd name="connsiteY6" fmla="*/ 614624 h 1539514"/>
                <a:gd name="connsiteX7" fmla="*/ 765214 w 1534971"/>
                <a:gd name="connsiteY7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971" h="1539514">
                  <a:moveTo>
                    <a:pt x="765214" y="0"/>
                  </a:moveTo>
                  <a:cubicBezTo>
                    <a:pt x="1190340" y="0"/>
                    <a:pt x="1534971" y="344632"/>
                    <a:pt x="1534971" y="769757"/>
                  </a:cubicBezTo>
                  <a:cubicBezTo>
                    <a:pt x="1534971" y="1194883"/>
                    <a:pt x="1190340" y="1539514"/>
                    <a:pt x="765214" y="1539514"/>
                  </a:cubicBezTo>
                  <a:cubicBezTo>
                    <a:pt x="393230" y="1539514"/>
                    <a:pt x="82873" y="1275656"/>
                    <a:pt x="11096" y="924890"/>
                  </a:cubicBezTo>
                  <a:lnTo>
                    <a:pt x="0" y="814823"/>
                  </a:lnTo>
                  <a:lnTo>
                    <a:pt x="0" y="724692"/>
                  </a:lnTo>
                  <a:lnTo>
                    <a:pt x="11096" y="614624"/>
                  </a:lnTo>
                  <a:cubicBezTo>
                    <a:pt x="82873" y="263859"/>
                    <a:pt x="393230" y="0"/>
                    <a:pt x="765214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709138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096000" y="2612704"/>
            <a:ext cx="363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假日综合症一：疲惫</a:t>
            </a:r>
          </a:p>
        </p:txBody>
      </p:sp>
      <p:sp>
        <p:nvSpPr>
          <p:cNvPr id="9" name="矩形 8"/>
          <p:cNvSpPr/>
          <p:nvPr/>
        </p:nvSpPr>
        <p:spPr>
          <a:xfrm>
            <a:off x="6096000" y="3335216"/>
            <a:ext cx="556533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症状表现：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长假放纵完了，感到心理、生理十分疲惫，希望假期延续。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调节方法：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抓紧时间收心，欢乐的假期已经过去，不能再一味的回味与留恋；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多吃富含蛋白质和维生素的豆类、牛奶、水果、蔬菜、动物肝脏等，能有效缓解身体疲劳。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19727" y="3512042"/>
            <a:ext cx="2520000" cy="2520000"/>
            <a:chOff x="719727" y="3512042"/>
            <a:chExt cx="2520000" cy="2520000"/>
          </a:xfrm>
        </p:grpSpPr>
        <p:sp>
          <p:nvSpPr>
            <p:cNvPr id="17" name="椭圆 16"/>
            <p:cNvSpPr/>
            <p:nvPr/>
          </p:nvSpPr>
          <p:spPr>
            <a:xfrm>
              <a:off x="719727" y="3512042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09727" y="360204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3" r="22796"/>
            <a:stretch>
              <a:fillRect/>
            </a:stretch>
          </p:blipFill>
          <p:spPr>
            <a:xfrm>
              <a:off x="899727" y="3692042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37" name="组合 36"/>
          <p:cNvGrpSpPr/>
          <p:nvPr/>
        </p:nvGrpSpPr>
        <p:grpSpPr>
          <a:xfrm>
            <a:off x="3066742" y="2793281"/>
            <a:ext cx="1796100" cy="1796100"/>
            <a:chOff x="3066742" y="2793281"/>
            <a:chExt cx="1796100" cy="1796100"/>
          </a:xfrm>
        </p:grpSpPr>
        <p:sp>
          <p:nvSpPr>
            <p:cNvPr id="21" name="椭圆 20"/>
            <p:cNvSpPr/>
            <p:nvPr/>
          </p:nvSpPr>
          <p:spPr>
            <a:xfrm>
              <a:off x="3066742" y="2793281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130889" y="2857428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4" t="274" r="27279" b="274"/>
            <a:stretch>
              <a:fillRect/>
            </a:stretch>
          </p:blipFill>
          <p:spPr>
            <a:xfrm>
              <a:off x="3195035" y="2921574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40" name="组合 39"/>
          <p:cNvGrpSpPr/>
          <p:nvPr/>
        </p:nvGrpSpPr>
        <p:grpSpPr>
          <a:xfrm>
            <a:off x="3907043" y="4531632"/>
            <a:ext cx="1616955" cy="1616955"/>
            <a:chOff x="3907043" y="4531632"/>
            <a:chExt cx="1616955" cy="1616955"/>
          </a:xfrm>
        </p:grpSpPr>
        <p:sp>
          <p:nvSpPr>
            <p:cNvPr id="25" name="椭圆 24"/>
            <p:cNvSpPr/>
            <p:nvPr/>
          </p:nvSpPr>
          <p:spPr>
            <a:xfrm>
              <a:off x="3907043" y="4531632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964791" y="4589380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3" t="1695" r="16313" b="2058"/>
            <a:stretch>
              <a:fillRect/>
            </a:stretch>
          </p:blipFill>
          <p:spPr>
            <a:xfrm>
              <a:off x="4022539" y="4647128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24784" y="1264598"/>
            <a:ext cx="427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假日综合症二：睡眠紊乱</a:t>
            </a:r>
          </a:p>
        </p:txBody>
      </p:sp>
      <p:sp>
        <p:nvSpPr>
          <p:cNvPr id="6" name="矩形 5"/>
          <p:cNvSpPr/>
          <p:nvPr/>
        </p:nvSpPr>
        <p:spPr>
          <a:xfrm>
            <a:off x="624784" y="1930204"/>
            <a:ext cx="5471216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症状表现：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假期熬夜过多，导致夜间失眠，白天头昏脑胀，提不起精神。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/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调节方法：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tabLst>
                <a:tab pos="264795" algn="l"/>
              </a:tabLst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1.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恢复正常生活规律，保证睡眠；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2.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睡前不让大脑高度兴奋，可用音乐静心；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3.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每天坚持热水泡脚；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4.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睡前适当饮用热牛奶、热豆浆。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692404" y="1976319"/>
            <a:ext cx="2520000" cy="2520000"/>
            <a:chOff x="6692404" y="1976319"/>
            <a:chExt cx="2520000" cy="2520000"/>
          </a:xfrm>
        </p:grpSpPr>
        <p:sp>
          <p:nvSpPr>
            <p:cNvPr id="8" name="椭圆 7"/>
            <p:cNvSpPr/>
            <p:nvPr/>
          </p:nvSpPr>
          <p:spPr>
            <a:xfrm>
              <a:off x="6692404" y="1976319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782404" y="2066319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r="15565"/>
            <a:stretch>
              <a:fillRect/>
            </a:stretch>
          </p:blipFill>
          <p:spPr>
            <a:xfrm>
              <a:off x="6872404" y="2156319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9039419" y="1257558"/>
            <a:ext cx="1796100" cy="1796100"/>
            <a:chOff x="9039419" y="1257558"/>
            <a:chExt cx="1796100" cy="1796100"/>
          </a:xfrm>
        </p:grpSpPr>
        <p:sp>
          <p:nvSpPr>
            <p:cNvPr id="16" name="椭圆 15"/>
            <p:cNvSpPr/>
            <p:nvPr/>
          </p:nvSpPr>
          <p:spPr>
            <a:xfrm>
              <a:off x="9039419" y="1257558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103566" y="1321705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5" t="2667" r="3952" b="2667"/>
            <a:stretch>
              <a:fillRect/>
            </a:stretch>
          </p:blipFill>
          <p:spPr>
            <a:xfrm>
              <a:off x="9169984" y="1388808"/>
              <a:ext cx="1534971" cy="1533600"/>
            </a:xfrm>
            <a:custGeom>
              <a:avLst/>
              <a:gdLst>
                <a:gd name="connsiteX0" fmla="*/ 765214 w 1534971"/>
                <a:gd name="connsiteY0" fmla="*/ 0 h 1533600"/>
                <a:gd name="connsiteX1" fmla="*/ 1534971 w 1534971"/>
                <a:gd name="connsiteY1" fmla="*/ 766800 h 1533600"/>
                <a:gd name="connsiteX2" fmla="*/ 765214 w 1534971"/>
                <a:gd name="connsiteY2" fmla="*/ 1533600 h 1533600"/>
                <a:gd name="connsiteX3" fmla="*/ 11096 w 1534971"/>
                <a:gd name="connsiteY3" fmla="*/ 921337 h 1533600"/>
                <a:gd name="connsiteX4" fmla="*/ 0 w 1534971"/>
                <a:gd name="connsiteY4" fmla="*/ 811693 h 1533600"/>
                <a:gd name="connsiteX5" fmla="*/ 0 w 1534971"/>
                <a:gd name="connsiteY5" fmla="*/ 721908 h 1533600"/>
                <a:gd name="connsiteX6" fmla="*/ 11096 w 1534971"/>
                <a:gd name="connsiteY6" fmla="*/ 612263 h 1533600"/>
                <a:gd name="connsiteX7" fmla="*/ 765214 w 1534971"/>
                <a:gd name="connsiteY7" fmla="*/ 0 h 15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971" h="1533600">
                  <a:moveTo>
                    <a:pt x="765214" y="0"/>
                  </a:moveTo>
                  <a:cubicBezTo>
                    <a:pt x="1190340" y="0"/>
                    <a:pt x="1534971" y="343308"/>
                    <a:pt x="1534971" y="766800"/>
                  </a:cubicBezTo>
                  <a:cubicBezTo>
                    <a:pt x="1534971" y="1190293"/>
                    <a:pt x="1190340" y="1533600"/>
                    <a:pt x="765214" y="1533600"/>
                  </a:cubicBezTo>
                  <a:cubicBezTo>
                    <a:pt x="393230" y="1533600"/>
                    <a:pt x="82873" y="1270756"/>
                    <a:pt x="11096" y="921337"/>
                  </a:cubicBezTo>
                  <a:lnTo>
                    <a:pt x="0" y="811693"/>
                  </a:lnTo>
                  <a:lnTo>
                    <a:pt x="0" y="721908"/>
                  </a:lnTo>
                  <a:lnTo>
                    <a:pt x="11096" y="612263"/>
                  </a:lnTo>
                  <a:cubicBezTo>
                    <a:pt x="82873" y="262845"/>
                    <a:pt x="393230" y="0"/>
                    <a:pt x="765214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28" name="组合 27"/>
          <p:cNvGrpSpPr/>
          <p:nvPr/>
        </p:nvGrpSpPr>
        <p:grpSpPr>
          <a:xfrm>
            <a:off x="9879720" y="2995909"/>
            <a:ext cx="1616955" cy="1616955"/>
            <a:chOff x="9879720" y="2995909"/>
            <a:chExt cx="1616955" cy="1616955"/>
          </a:xfrm>
        </p:grpSpPr>
        <p:sp>
          <p:nvSpPr>
            <p:cNvPr id="12" name="椭圆 11"/>
            <p:cNvSpPr/>
            <p:nvPr/>
          </p:nvSpPr>
          <p:spPr>
            <a:xfrm>
              <a:off x="9879720" y="2995909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937468" y="3053657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" t="1876" r="1876" b="1876"/>
            <a:stretch>
              <a:fillRect/>
            </a:stretch>
          </p:blipFill>
          <p:spPr>
            <a:xfrm>
              <a:off x="9995216" y="3111405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709138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96000" y="2612704"/>
            <a:ext cx="446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</a:t>
            </a:r>
            <a:r>
              <a:rPr lang="zh-CN" altLang="en-US" sz="280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三：沉溺网络</a:t>
            </a:r>
            <a:endParaRPr lang="zh-CN" altLang="en-US" sz="2800" dirty="0">
              <a:solidFill>
                <a:schemeClr val="bg1"/>
              </a:solidFill>
              <a:latin typeface="方正水柱简体" panose="03000509000000000000" pitchFamily="65" charset="-122"/>
              <a:ea typeface="方正水柱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3335216"/>
            <a:ext cx="556533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症状表现：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足不出户，一天到晚与电脑为伴，眼睛发酸，涩痛不适，看东西甚至出现重影。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调节方法：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控制上网时间，用电脑超过一小时应休息十几分钟；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多吃些动物肝脏、瘦肉、胡萝卜和豆芽等富含维生素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A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和蛋白质的食物，或泡菊花茶、枸杞引用；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3. 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必要时可在医生指导下用一些眼药水。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9727" y="3512042"/>
            <a:ext cx="2520000" cy="2520000"/>
            <a:chOff x="719727" y="3512042"/>
            <a:chExt cx="2520000" cy="2520000"/>
          </a:xfrm>
        </p:grpSpPr>
        <p:sp>
          <p:nvSpPr>
            <p:cNvPr id="8" name="椭圆 7"/>
            <p:cNvSpPr/>
            <p:nvPr/>
          </p:nvSpPr>
          <p:spPr>
            <a:xfrm>
              <a:off x="719727" y="3512042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09727" y="360204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48" r="16748"/>
            <a:stretch>
              <a:fillRect/>
            </a:stretch>
          </p:blipFill>
          <p:spPr>
            <a:xfrm>
              <a:off x="899727" y="3692042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26" name="组合 25"/>
          <p:cNvGrpSpPr/>
          <p:nvPr/>
        </p:nvGrpSpPr>
        <p:grpSpPr>
          <a:xfrm>
            <a:off x="3066742" y="2793281"/>
            <a:ext cx="1796100" cy="1796100"/>
            <a:chOff x="3066742" y="2793281"/>
            <a:chExt cx="1796100" cy="1796100"/>
          </a:xfrm>
        </p:grpSpPr>
        <p:sp>
          <p:nvSpPr>
            <p:cNvPr id="12" name="椭圆 11"/>
            <p:cNvSpPr/>
            <p:nvPr/>
          </p:nvSpPr>
          <p:spPr>
            <a:xfrm>
              <a:off x="3066742" y="2793281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130889" y="2857428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7" t="9103" r="26865" b="9103"/>
            <a:stretch>
              <a:fillRect/>
            </a:stretch>
          </p:blipFill>
          <p:spPr>
            <a:xfrm>
              <a:off x="3195035" y="2921574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29" name="组合 28"/>
          <p:cNvGrpSpPr/>
          <p:nvPr/>
        </p:nvGrpSpPr>
        <p:grpSpPr>
          <a:xfrm>
            <a:off x="3907043" y="4531632"/>
            <a:ext cx="1616955" cy="1616955"/>
            <a:chOff x="3907043" y="4531632"/>
            <a:chExt cx="1616955" cy="1616955"/>
          </a:xfrm>
        </p:grpSpPr>
        <p:sp>
          <p:nvSpPr>
            <p:cNvPr id="16" name="椭圆 15"/>
            <p:cNvSpPr/>
            <p:nvPr/>
          </p:nvSpPr>
          <p:spPr>
            <a:xfrm>
              <a:off x="3907043" y="4531632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964791" y="4589380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4" t="13633" r="2974" b="13633"/>
            <a:stretch>
              <a:fillRect/>
            </a:stretch>
          </p:blipFill>
          <p:spPr>
            <a:xfrm>
              <a:off x="4022539" y="4647128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24784" y="1264598"/>
            <a:ext cx="427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假日综合症四：消化不良</a:t>
            </a:r>
          </a:p>
        </p:txBody>
      </p:sp>
      <p:sp>
        <p:nvSpPr>
          <p:cNvPr id="20" name="矩形 19"/>
          <p:cNvSpPr/>
          <p:nvPr/>
        </p:nvSpPr>
        <p:spPr>
          <a:xfrm>
            <a:off x="624784" y="1930204"/>
            <a:ext cx="5471216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症状表现：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毫无胃口，肚子胀满不适，胃部隐隐作痛，再好的饭菜也不想吃，甚至看见就恶心。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/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调节方法：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tabLst>
                <a:tab pos="264795" algn="l"/>
              </a:tabLst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1.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假期后尽量吃清淡的饭菜，让塞满鱼肉的肠胃歇一歇；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2.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在医生指导下服用保和丸、健胃消食片、香砂养胃丸等；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3.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积极参加有氧运动，胃口也会随之调整到正常状态。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92404" y="1976319"/>
            <a:ext cx="2520000" cy="2520000"/>
            <a:chOff x="6692404" y="1976319"/>
            <a:chExt cx="2520000" cy="2520000"/>
          </a:xfrm>
        </p:grpSpPr>
        <p:sp>
          <p:nvSpPr>
            <p:cNvPr id="8" name="椭圆 7"/>
            <p:cNvSpPr/>
            <p:nvPr/>
          </p:nvSpPr>
          <p:spPr>
            <a:xfrm>
              <a:off x="6692404" y="1976319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782404" y="2066319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1" r="12421"/>
            <a:stretch>
              <a:fillRect/>
            </a:stretch>
          </p:blipFill>
          <p:spPr>
            <a:xfrm>
              <a:off x="6872404" y="2156319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9039419" y="1257558"/>
            <a:ext cx="1796100" cy="1796100"/>
            <a:chOff x="9039419" y="1257558"/>
            <a:chExt cx="1796100" cy="1796100"/>
          </a:xfrm>
        </p:grpSpPr>
        <p:sp>
          <p:nvSpPr>
            <p:cNvPr id="16" name="椭圆 15"/>
            <p:cNvSpPr/>
            <p:nvPr/>
          </p:nvSpPr>
          <p:spPr>
            <a:xfrm>
              <a:off x="9039419" y="1257558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103566" y="1321705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4" t="42" r="16714" b="42"/>
            <a:stretch>
              <a:fillRect/>
            </a:stretch>
          </p:blipFill>
          <p:spPr>
            <a:xfrm>
              <a:off x="9167069" y="1385851"/>
              <a:ext cx="1540800" cy="1539514"/>
            </a:xfrm>
            <a:custGeom>
              <a:avLst/>
              <a:gdLst>
                <a:gd name="connsiteX0" fmla="*/ 768120 w 1540800"/>
                <a:gd name="connsiteY0" fmla="*/ 0 h 1539514"/>
                <a:gd name="connsiteX1" fmla="*/ 1540800 w 1540800"/>
                <a:gd name="connsiteY1" fmla="*/ 769757 h 1539514"/>
                <a:gd name="connsiteX2" fmla="*/ 768120 w 1540800"/>
                <a:gd name="connsiteY2" fmla="*/ 1539514 h 1539514"/>
                <a:gd name="connsiteX3" fmla="*/ 11138 w 1540800"/>
                <a:gd name="connsiteY3" fmla="*/ 924890 h 1539514"/>
                <a:gd name="connsiteX4" fmla="*/ 0 w 1540800"/>
                <a:gd name="connsiteY4" fmla="*/ 814823 h 1539514"/>
                <a:gd name="connsiteX5" fmla="*/ 0 w 1540800"/>
                <a:gd name="connsiteY5" fmla="*/ 724692 h 1539514"/>
                <a:gd name="connsiteX6" fmla="*/ 11138 w 1540800"/>
                <a:gd name="connsiteY6" fmla="*/ 614624 h 1539514"/>
                <a:gd name="connsiteX7" fmla="*/ 768120 w 1540800"/>
                <a:gd name="connsiteY7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800" h="1539514">
                  <a:moveTo>
                    <a:pt x="768120" y="0"/>
                  </a:moveTo>
                  <a:cubicBezTo>
                    <a:pt x="1194860" y="0"/>
                    <a:pt x="1540800" y="344632"/>
                    <a:pt x="1540800" y="769757"/>
                  </a:cubicBezTo>
                  <a:cubicBezTo>
                    <a:pt x="1540800" y="1194883"/>
                    <a:pt x="1194860" y="1539514"/>
                    <a:pt x="768120" y="1539514"/>
                  </a:cubicBezTo>
                  <a:cubicBezTo>
                    <a:pt x="394724" y="1539514"/>
                    <a:pt x="83188" y="1275656"/>
                    <a:pt x="11138" y="924890"/>
                  </a:cubicBezTo>
                  <a:lnTo>
                    <a:pt x="0" y="814823"/>
                  </a:lnTo>
                  <a:lnTo>
                    <a:pt x="0" y="724692"/>
                  </a:lnTo>
                  <a:lnTo>
                    <a:pt x="11138" y="614624"/>
                  </a:lnTo>
                  <a:cubicBezTo>
                    <a:pt x="83188" y="263859"/>
                    <a:pt x="394724" y="0"/>
                    <a:pt x="768120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9879720" y="2995909"/>
            <a:ext cx="1616955" cy="1616955"/>
            <a:chOff x="9879720" y="2995909"/>
            <a:chExt cx="1616955" cy="1616955"/>
          </a:xfrm>
        </p:grpSpPr>
        <p:sp>
          <p:nvSpPr>
            <p:cNvPr id="12" name="椭圆 11"/>
            <p:cNvSpPr/>
            <p:nvPr/>
          </p:nvSpPr>
          <p:spPr>
            <a:xfrm>
              <a:off x="9879720" y="2995909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937468" y="3053657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8" t="1876" r="30221" b="1876"/>
            <a:stretch>
              <a:fillRect/>
            </a:stretch>
          </p:blipFill>
          <p:spPr>
            <a:xfrm>
              <a:off x="9995216" y="3111405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solidFill>
              <a:srgbClr val="C44096"/>
            </a:solidFill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5709138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96000" y="2612704"/>
            <a:ext cx="446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假日综合症五：情感失调</a:t>
            </a:r>
          </a:p>
        </p:txBody>
      </p:sp>
      <p:sp>
        <p:nvSpPr>
          <p:cNvPr id="6" name="矩形 5"/>
          <p:cNvSpPr/>
          <p:nvPr/>
        </p:nvSpPr>
        <p:spPr>
          <a:xfrm>
            <a:off x="6096000" y="3335216"/>
            <a:ext cx="5565338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症状表现：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能忙不能闲，习惯了快节奏的工作和生活，突然停下来无所事事，导致心理失衡，无精打采。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endParaRPr lang="en-US" altLang="zh-CN" sz="16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调节方法：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关键在于进行积极的自我调适，工作时尽量调整状态，投入认真，休息时也要学会给心灵放个假；此外可以多吃富含维生素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C</a:t>
            </a: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的水果，帮助缓解症状。</a:t>
            </a:r>
            <a:endParaRPr lang="en-US" altLang="zh-CN" sz="16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19727" y="3512042"/>
            <a:ext cx="2520000" cy="2520000"/>
            <a:chOff x="719727" y="3512042"/>
            <a:chExt cx="2520000" cy="2520000"/>
          </a:xfrm>
        </p:grpSpPr>
        <p:sp>
          <p:nvSpPr>
            <p:cNvPr id="8" name="椭圆 7"/>
            <p:cNvSpPr/>
            <p:nvPr/>
          </p:nvSpPr>
          <p:spPr>
            <a:xfrm>
              <a:off x="719727" y="3512042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09727" y="3602042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7" r="16167"/>
            <a:stretch>
              <a:fillRect/>
            </a:stretch>
          </p:blipFill>
          <p:spPr>
            <a:xfrm>
              <a:off x="899727" y="3692042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solidFill>
              <a:srgbClr val="01ACEC"/>
            </a:solidFill>
          </p:spPr>
        </p:pic>
      </p:grpSp>
      <p:grpSp>
        <p:nvGrpSpPr>
          <p:cNvPr id="27" name="组合 26"/>
          <p:cNvGrpSpPr/>
          <p:nvPr/>
        </p:nvGrpSpPr>
        <p:grpSpPr>
          <a:xfrm>
            <a:off x="3066742" y="2793281"/>
            <a:ext cx="1796100" cy="1796100"/>
            <a:chOff x="3066742" y="2793281"/>
            <a:chExt cx="1796100" cy="1796100"/>
          </a:xfrm>
        </p:grpSpPr>
        <p:sp>
          <p:nvSpPr>
            <p:cNvPr id="12" name="椭圆 11"/>
            <p:cNvSpPr/>
            <p:nvPr/>
          </p:nvSpPr>
          <p:spPr>
            <a:xfrm>
              <a:off x="3066742" y="2793281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130889" y="2857428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6" t="2484" r="16336" b="2484"/>
            <a:stretch>
              <a:fillRect/>
            </a:stretch>
          </p:blipFill>
          <p:spPr>
            <a:xfrm>
              <a:off x="3195035" y="2921574"/>
              <a:ext cx="1539514" cy="1539514"/>
            </a:xfrm>
            <a:custGeom>
              <a:avLst/>
              <a:gdLst>
                <a:gd name="connsiteX0" fmla="*/ 769757 w 1539514"/>
                <a:gd name="connsiteY0" fmla="*/ 0 h 1539514"/>
                <a:gd name="connsiteX1" fmla="*/ 1539514 w 1539514"/>
                <a:gd name="connsiteY1" fmla="*/ 769757 h 1539514"/>
                <a:gd name="connsiteX2" fmla="*/ 769757 w 1539514"/>
                <a:gd name="connsiteY2" fmla="*/ 1539514 h 1539514"/>
                <a:gd name="connsiteX3" fmla="*/ 0 w 1539514"/>
                <a:gd name="connsiteY3" fmla="*/ 769757 h 1539514"/>
                <a:gd name="connsiteX4" fmla="*/ 769757 w 1539514"/>
                <a:gd name="connsiteY4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514" h="1539514">
                  <a:moveTo>
                    <a:pt x="769757" y="0"/>
                  </a:moveTo>
                  <a:cubicBezTo>
                    <a:pt x="1194883" y="0"/>
                    <a:pt x="1539514" y="344632"/>
                    <a:pt x="1539514" y="769757"/>
                  </a:cubicBezTo>
                  <a:cubicBezTo>
                    <a:pt x="1539514" y="1194883"/>
                    <a:pt x="1194883" y="1539514"/>
                    <a:pt x="769757" y="1539514"/>
                  </a:cubicBezTo>
                  <a:cubicBezTo>
                    <a:pt x="344632" y="1539514"/>
                    <a:pt x="0" y="1194883"/>
                    <a:pt x="0" y="769757"/>
                  </a:cubicBezTo>
                  <a:cubicBezTo>
                    <a:pt x="0" y="344632"/>
                    <a:pt x="344632" y="0"/>
                    <a:pt x="769757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30" name="组合 29"/>
          <p:cNvGrpSpPr/>
          <p:nvPr/>
        </p:nvGrpSpPr>
        <p:grpSpPr>
          <a:xfrm>
            <a:off x="3907043" y="4531632"/>
            <a:ext cx="1616955" cy="1616955"/>
            <a:chOff x="3907043" y="4531632"/>
            <a:chExt cx="1616955" cy="1616955"/>
          </a:xfrm>
        </p:grpSpPr>
        <p:sp>
          <p:nvSpPr>
            <p:cNvPr id="16" name="椭圆 15"/>
            <p:cNvSpPr/>
            <p:nvPr/>
          </p:nvSpPr>
          <p:spPr>
            <a:xfrm>
              <a:off x="3907043" y="4531632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964791" y="4589380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6" t="14417" r="1876" b="14417"/>
            <a:stretch>
              <a:fillRect/>
            </a:stretch>
          </p:blipFill>
          <p:spPr>
            <a:xfrm>
              <a:off x="4022539" y="4647128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6482862" cy="6858000"/>
            <a:chOff x="0" y="0"/>
            <a:chExt cx="6482862" cy="6858000"/>
          </a:xfrm>
        </p:grpSpPr>
        <p:sp>
          <p:nvSpPr>
            <p:cNvPr id="3" name="矩形 34"/>
            <p:cNvSpPr/>
            <p:nvPr/>
          </p:nvSpPr>
          <p:spPr>
            <a:xfrm>
              <a:off x="0" y="199293"/>
              <a:ext cx="6260663" cy="6459415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4"/>
            <p:cNvSpPr/>
            <p:nvPr/>
          </p:nvSpPr>
          <p:spPr>
            <a:xfrm>
              <a:off x="0" y="0"/>
              <a:ext cx="6482862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  <a:gd name="connsiteX4" fmla="*/ 0 w 6096000"/>
                <a:gd name="connsiteY4" fmla="*/ 0 h 6858000"/>
                <a:gd name="connsiteX0-1" fmla="*/ 0 w 6096000"/>
                <a:gd name="connsiteY0-2" fmla="*/ 0 h 6858000"/>
                <a:gd name="connsiteX1-3" fmla="*/ 5498123 w 6096000"/>
                <a:gd name="connsiteY1-4" fmla="*/ 867508 h 6858000"/>
                <a:gd name="connsiteX2-5" fmla="*/ 6096000 w 6096000"/>
                <a:gd name="connsiteY2-6" fmla="*/ 6858000 h 6858000"/>
                <a:gd name="connsiteX3-7" fmla="*/ 0 w 6096000"/>
                <a:gd name="connsiteY3-8" fmla="*/ 6858000 h 6858000"/>
                <a:gd name="connsiteX4-9" fmla="*/ 0 w 6096000"/>
                <a:gd name="connsiteY4-10" fmla="*/ 0 h 6858000"/>
                <a:gd name="connsiteX0-11" fmla="*/ 0 w 6646984"/>
                <a:gd name="connsiteY0-12" fmla="*/ 0 h 6858000"/>
                <a:gd name="connsiteX1-13" fmla="*/ 5498123 w 6646984"/>
                <a:gd name="connsiteY1-14" fmla="*/ 867508 h 6858000"/>
                <a:gd name="connsiteX2-15" fmla="*/ 6646984 w 6646984"/>
                <a:gd name="connsiteY2-16" fmla="*/ 5251938 h 6858000"/>
                <a:gd name="connsiteX3-17" fmla="*/ 0 w 6646984"/>
                <a:gd name="connsiteY3-18" fmla="*/ 6858000 h 6858000"/>
                <a:gd name="connsiteX4-19" fmla="*/ 0 w 6646984"/>
                <a:gd name="connsiteY4-20" fmla="*/ 0 h 6858000"/>
                <a:gd name="connsiteX0-21" fmla="*/ 0 w 6646984"/>
                <a:gd name="connsiteY0-22" fmla="*/ 0 h 6858000"/>
                <a:gd name="connsiteX1-23" fmla="*/ 4994031 w 6646984"/>
                <a:gd name="connsiteY1-24" fmla="*/ 1019908 h 6858000"/>
                <a:gd name="connsiteX2-25" fmla="*/ 6646984 w 6646984"/>
                <a:gd name="connsiteY2-26" fmla="*/ 5251938 h 6858000"/>
                <a:gd name="connsiteX3-27" fmla="*/ 0 w 6646984"/>
                <a:gd name="connsiteY3-28" fmla="*/ 6858000 h 6858000"/>
                <a:gd name="connsiteX4-29" fmla="*/ 0 w 6646984"/>
                <a:gd name="connsiteY4-30" fmla="*/ 0 h 6858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46984" h="6858000">
                  <a:moveTo>
                    <a:pt x="0" y="0"/>
                  </a:moveTo>
                  <a:lnTo>
                    <a:pt x="4994031" y="1019908"/>
                  </a:lnTo>
                  <a:lnTo>
                    <a:pt x="6646984" y="525193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24783" y="1264598"/>
            <a:ext cx="4777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假日综合症六：旅游后遗症</a:t>
            </a:r>
          </a:p>
        </p:txBody>
      </p:sp>
      <p:sp>
        <p:nvSpPr>
          <p:cNvPr id="20" name="矩形 19"/>
          <p:cNvSpPr/>
          <p:nvPr/>
        </p:nvSpPr>
        <p:spPr>
          <a:xfrm>
            <a:off x="624784" y="1930204"/>
            <a:ext cx="5471216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症状表现：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由于旅途劳顿消耗了大量的精力和体力，免疫力降低，出现感冒、发烧、牙痛、口腔溃疡等症状。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/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调节方法：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tabLst>
                <a:tab pos="264795" algn="l"/>
              </a:tabLst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1.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保证有规律的起居，注意劳逸结合，有充足的睡眠时间；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2.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多喝水、多吃水果，补充维生素，提高免疫力；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3.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</a:rPr>
              <a:t>多吃“清火”食物，如新鲜的瓜果蔬菜。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92404" y="1976319"/>
            <a:ext cx="2520000" cy="2520000"/>
            <a:chOff x="6692404" y="1976319"/>
            <a:chExt cx="2520000" cy="2520000"/>
          </a:xfrm>
        </p:grpSpPr>
        <p:sp>
          <p:nvSpPr>
            <p:cNvPr id="8" name="椭圆 7"/>
            <p:cNvSpPr/>
            <p:nvPr/>
          </p:nvSpPr>
          <p:spPr>
            <a:xfrm>
              <a:off x="6692404" y="1976319"/>
              <a:ext cx="2520000" cy="2520000"/>
            </a:xfrm>
            <a:prstGeom prst="ellipse">
              <a:avLst/>
            </a:prstGeom>
            <a:solidFill>
              <a:srgbClr val="01A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782404" y="2066319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5" t="3846" r="15385" b="3846"/>
            <a:stretch>
              <a:fillRect/>
            </a:stretch>
          </p:blipFill>
          <p:spPr>
            <a:xfrm>
              <a:off x="6872404" y="2156319"/>
              <a:ext cx="2160000" cy="2160000"/>
            </a:xfrm>
            <a:custGeom>
              <a:avLst/>
              <a:gdLst>
                <a:gd name="connsiteX0" fmla="*/ 1080000 w 2160000"/>
                <a:gd name="connsiteY0" fmla="*/ 0 h 2160000"/>
                <a:gd name="connsiteX1" fmla="*/ 2160000 w 2160000"/>
                <a:gd name="connsiteY1" fmla="*/ 1080000 h 2160000"/>
                <a:gd name="connsiteX2" fmla="*/ 1080000 w 2160000"/>
                <a:gd name="connsiteY2" fmla="*/ 2160000 h 2160000"/>
                <a:gd name="connsiteX3" fmla="*/ 0 w 2160000"/>
                <a:gd name="connsiteY3" fmla="*/ 1080000 h 2160000"/>
                <a:gd name="connsiteX4" fmla="*/ 1080000 w 2160000"/>
                <a:gd name="connsiteY4" fmla="*/ 0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0" h="2160000">
                  <a:moveTo>
                    <a:pt x="1080000" y="0"/>
                  </a:moveTo>
                  <a:cubicBezTo>
                    <a:pt x="1676468" y="0"/>
                    <a:pt x="2160000" y="483532"/>
                    <a:pt x="2160000" y="1080000"/>
                  </a:cubicBezTo>
                  <a:cubicBezTo>
                    <a:pt x="2160000" y="1676468"/>
                    <a:pt x="1676468" y="2160000"/>
                    <a:pt x="1080000" y="2160000"/>
                  </a:cubicBezTo>
                  <a:cubicBezTo>
                    <a:pt x="483532" y="2160000"/>
                    <a:pt x="0" y="1676468"/>
                    <a:pt x="0" y="1080000"/>
                  </a:cubicBezTo>
                  <a:cubicBezTo>
                    <a:pt x="0" y="483532"/>
                    <a:pt x="483532" y="0"/>
                    <a:pt x="1080000" y="0"/>
                  </a:cubicBezTo>
                  <a:close/>
                </a:path>
              </a:pathLst>
            </a:custGeom>
            <a:ln>
              <a:solidFill>
                <a:srgbClr val="01ACEC"/>
              </a:solidFill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9039419" y="1257558"/>
            <a:ext cx="1796100" cy="1796100"/>
            <a:chOff x="9039419" y="1257558"/>
            <a:chExt cx="1796100" cy="1796100"/>
          </a:xfrm>
        </p:grpSpPr>
        <p:sp>
          <p:nvSpPr>
            <p:cNvPr id="16" name="椭圆 15"/>
            <p:cNvSpPr/>
            <p:nvPr/>
          </p:nvSpPr>
          <p:spPr>
            <a:xfrm>
              <a:off x="9039419" y="1257558"/>
              <a:ext cx="1796100" cy="1796100"/>
            </a:xfrm>
            <a:prstGeom prst="ellipse">
              <a:avLst/>
            </a:prstGeom>
            <a:solidFill>
              <a:srgbClr val="A9BF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9103566" y="1321705"/>
              <a:ext cx="1667807" cy="166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3" t="274" r="18023" b="274"/>
            <a:stretch>
              <a:fillRect/>
            </a:stretch>
          </p:blipFill>
          <p:spPr>
            <a:xfrm>
              <a:off x="9203831" y="1385851"/>
              <a:ext cx="1540800" cy="1539514"/>
            </a:xfrm>
            <a:custGeom>
              <a:avLst/>
              <a:gdLst>
                <a:gd name="connsiteX0" fmla="*/ 768120 w 1540800"/>
                <a:gd name="connsiteY0" fmla="*/ 0 h 1539514"/>
                <a:gd name="connsiteX1" fmla="*/ 1540800 w 1540800"/>
                <a:gd name="connsiteY1" fmla="*/ 769757 h 1539514"/>
                <a:gd name="connsiteX2" fmla="*/ 768120 w 1540800"/>
                <a:gd name="connsiteY2" fmla="*/ 1539514 h 1539514"/>
                <a:gd name="connsiteX3" fmla="*/ 11138 w 1540800"/>
                <a:gd name="connsiteY3" fmla="*/ 924890 h 1539514"/>
                <a:gd name="connsiteX4" fmla="*/ 0 w 1540800"/>
                <a:gd name="connsiteY4" fmla="*/ 814823 h 1539514"/>
                <a:gd name="connsiteX5" fmla="*/ 0 w 1540800"/>
                <a:gd name="connsiteY5" fmla="*/ 724692 h 1539514"/>
                <a:gd name="connsiteX6" fmla="*/ 11138 w 1540800"/>
                <a:gd name="connsiteY6" fmla="*/ 614624 h 1539514"/>
                <a:gd name="connsiteX7" fmla="*/ 768120 w 1540800"/>
                <a:gd name="connsiteY7" fmla="*/ 0 h 1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0800" h="1539514">
                  <a:moveTo>
                    <a:pt x="768120" y="0"/>
                  </a:moveTo>
                  <a:cubicBezTo>
                    <a:pt x="1194860" y="0"/>
                    <a:pt x="1540800" y="344632"/>
                    <a:pt x="1540800" y="769757"/>
                  </a:cubicBezTo>
                  <a:cubicBezTo>
                    <a:pt x="1540800" y="1194883"/>
                    <a:pt x="1194860" y="1539514"/>
                    <a:pt x="768120" y="1539514"/>
                  </a:cubicBezTo>
                  <a:cubicBezTo>
                    <a:pt x="394724" y="1539514"/>
                    <a:pt x="83188" y="1275656"/>
                    <a:pt x="11138" y="924890"/>
                  </a:cubicBezTo>
                  <a:lnTo>
                    <a:pt x="0" y="814823"/>
                  </a:lnTo>
                  <a:lnTo>
                    <a:pt x="0" y="724692"/>
                  </a:lnTo>
                  <a:lnTo>
                    <a:pt x="11138" y="614624"/>
                  </a:lnTo>
                  <a:cubicBezTo>
                    <a:pt x="83188" y="263859"/>
                    <a:pt x="394724" y="0"/>
                    <a:pt x="768120" y="0"/>
                  </a:cubicBezTo>
                  <a:close/>
                </a:path>
              </a:pathLst>
            </a:custGeom>
            <a:ln>
              <a:solidFill>
                <a:srgbClr val="A9BF2C"/>
              </a:solidFill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9879720" y="2995909"/>
            <a:ext cx="1616955" cy="1616955"/>
            <a:chOff x="9879720" y="2995909"/>
            <a:chExt cx="1616955" cy="1616955"/>
          </a:xfrm>
        </p:grpSpPr>
        <p:sp>
          <p:nvSpPr>
            <p:cNvPr id="12" name="椭圆 11"/>
            <p:cNvSpPr/>
            <p:nvPr/>
          </p:nvSpPr>
          <p:spPr>
            <a:xfrm>
              <a:off x="9879720" y="2995909"/>
              <a:ext cx="1616955" cy="1616955"/>
            </a:xfrm>
            <a:prstGeom prst="ellipse">
              <a:avLst/>
            </a:prstGeom>
            <a:solidFill>
              <a:srgbClr val="C44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937468" y="3053657"/>
              <a:ext cx="1501458" cy="1501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3" t="1876" r="19113" b="1876"/>
            <a:stretch>
              <a:fillRect/>
            </a:stretch>
          </p:blipFill>
          <p:spPr>
            <a:xfrm>
              <a:off x="9995216" y="3111405"/>
              <a:ext cx="1385962" cy="1385962"/>
            </a:xfrm>
            <a:custGeom>
              <a:avLst/>
              <a:gdLst>
                <a:gd name="connsiteX0" fmla="*/ 692981 w 1385962"/>
                <a:gd name="connsiteY0" fmla="*/ 0 h 1385962"/>
                <a:gd name="connsiteX1" fmla="*/ 1385962 w 1385962"/>
                <a:gd name="connsiteY1" fmla="*/ 692981 h 1385962"/>
                <a:gd name="connsiteX2" fmla="*/ 692981 w 1385962"/>
                <a:gd name="connsiteY2" fmla="*/ 1385962 h 1385962"/>
                <a:gd name="connsiteX3" fmla="*/ 0 w 1385962"/>
                <a:gd name="connsiteY3" fmla="*/ 692981 h 1385962"/>
                <a:gd name="connsiteX4" fmla="*/ 692981 w 1385962"/>
                <a:gd name="connsiteY4" fmla="*/ 0 h 138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962" h="1385962">
                  <a:moveTo>
                    <a:pt x="692981" y="0"/>
                  </a:moveTo>
                  <a:cubicBezTo>
                    <a:pt x="1075704" y="0"/>
                    <a:pt x="1385962" y="310258"/>
                    <a:pt x="1385962" y="692981"/>
                  </a:cubicBezTo>
                  <a:cubicBezTo>
                    <a:pt x="1385962" y="1075704"/>
                    <a:pt x="1075704" y="1385962"/>
                    <a:pt x="692981" y="1385962"/>
                  </a:cubicBezTo>
                  <a:cubicBezTo>
                    <a:pt x="310258" y="1385962"/>
                    <a:pt x="0" y="1075704"/>
                    <a:pt x="0" y="692981"/>
                  </a:cubicBezTo>
                  <a:cubicBezTo>
                    <a:pt x="0" y="310258"/>
                    <a:pt x="310258" y="0"/>
                    <a:pt x="692981" y="0"/>
                  </a:cubicBezTo>
                  <a:close/>
                </a:path>
              </a:pathLst>
            </a:custGeom>
            <a:ln>
              <a:solidFill>
                <a:srgbClr val="C44096"/>
              </a:solidFill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宽屏</PresentationFormat>
  <Paragraphs>87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微软雅黑</vt:lpstr>
      <vt:lpstr>Calibri</vt:lpstr>
      <vt:lpstr>方正水柱简体</vt:lpstr>
      <vt:lpstr>Arial</vt:lpstr>
      <vt:lpstr>Times New Roman</vt:lpstr>
      <vt:lpstr>Broadway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ivviw</dc:creator>
  <cp:lastModifiedBy>天 下</cp:lastModifiedBy>
  <cp:revision>105</cp:revision>
  <dcterms:created xsi:type="dcterms:W3CDTF">2014-10-08T01:38:00Z</dcterms:created>
  <dcterms:modified xsi:type="dcterms:W3CDTF">2021-01-05T11:08:54Z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