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61"/>
  </p:notesMasterIdLst>
  <p:sldIdLst>
    <p:sldId id="256" r:id="rId2"/>
    <p:sldId id="257" r:id="rId3"/>
    <p:sldId id="258" r:id="rId4"/>
    <p:sldId id="259" r:id="rId5"/>
    <p:sldId id="260" r:id="rId6"/>
    <p:sldId id="261" r:id="rId7"/>
    <p:sldId id="275" r:id="rId8"/>
    <p:sldId id="276" r:id="rId9"/>
    <p:sldId id="277" r:id="rId10"/>
    <p:sldId id="278" r:id="rId11"/>
    <p:sldId id="279" r:id="rId12"/>
    <p:sldId id="280" r:id="rId13"/>
    <p:sldId id="281" r:id="rId14"/>
    <p:sldId id="282" r:id="rId15"/>
    <p:sldId id="283" r:id="rId16"/>
    <p:sldId id="284" r:id="rId17"/>
    <p:sldId id="285" r:id="rId18"/>
    <p:sldId id="286" r:id="rId19"/>
    <p:sldId id="287" r:id="rId20"/>
    <p:sldId id="288" r:id="rId21"/>
    <p:sldId id="262" r:id="rId22"/>
    <p:sldId id="289" r:id="rId23"/>
    <p:sldId id="292" r:id="rId24"/>
    <p:sldId id="291" r:id="rId25"/>
    <p:sldId id="293" r:id="rId26"/>
    <p:sldId id="294" r:id="rId27"/>
    <p:sldId id="295" r:id="rId28"/>
    <p:sldId id="296" r:id="rId29"/>
    <p:sldId id="297" r:id="rId30"/>
    <p:sldId id="298" r:id="rId31"/>
    <p:sldId id="299" r:id="rId32"/>
    <p:sldId id="300" r:id="rId33"/>
    <p:sldId id="301" r:id="rId34"/>
    <p:sldId id="302" r:id="rId35"/>
    <p:sldId id="303" r:id="rId36"/>
    <p:sldId id="304" r:id="rId37"/>
    <p:sldId id="263" r:id="rId38"/>
    <p:sldId id="305" r:id="rId39"/>
    <p:sldId id="306" r:id="rId40"/>
    <p:sldId id="307" r:id="rId41"/>
    <p:sldId id="308" r:id="rId42"/>
    <p:sldId id="309" r:id="rId43"/>
    <p:sldId id="310" r:id="rId44"/>
    <p:sldId id="311" r:id="rId45"/>
    <p:sldId id="312" r:id="rId46"/>
    <p:sldId id="313" r:id="rId47"/>
    <p:sldId id="314" r:id="rId48"/>
    <p:sldId id="315" r:id="rId49"/>
    <p:sldId id="264" r:id="rId50"/>
    <p:sldId id="316" r:id="rId51"/>
    <p:sldId id="317" r:id="rId52"/>
    <p:sldId id="318" r:id="rId53"/>
    <p:sldId id="319" r:id="rId54"/>
    <p:sldId id="320" r:id="rId55"/>
    <p:sldId id="321" r:id="rId56"/>
    <p:sldId id="322" r:id="rId57"/>
    <p:sldId id="323" r:id="rId58"/>
    <p:sldId id="324" r:id="rId59"/>
    <p:sldId id="265" r:id="rId60"/>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B79CE"/>
    <a:srgbClr val="FD7A2A"/>
    <a:srgbClr val="8A3CC4"/>
    <a:srgbClr val="AAD523"/>
    <a:srgbClr val="7030A0"/>
    <a:srgbClr val="FF3399"/>
    <a:srgbClr val="F6F6F6"/>
    <a:srgbClr val="7BC143"/>
    <a:srgbClr val="0070C0"/>
    <a:srgbClr val="FF85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中度样式 2 - 强调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中度样式 2 - 强调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中度样式 2 - 强调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258" y="84"/>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D534892-2594-4348-9B59-391C3F1BE7C4}" type="datetimeFigureOut">
              <a:rPr lang="zh-CN" altLang="en-US" smtClean="0"/>
              <a:t>2021/1/5</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D031C7-A97A-4B3D-B11F-B8701A7D0714}"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 Id="rId6" Type="http://schemas.openxmlformats.org/officeDocument/2006/relationships/image" Target="../media/image10.jpeg"/><Relationship Id="rId5" Type="http://schemas.openxmlformats.org/officeDocument/2006/relationships/image" Target="../media/image9.png"/><Relationship Id="rId4" Type="http://schemas.openxmlformats.org/officeDocument/2006/relationships/hyperlink" Target="http://www.tianya.cn/publicforum/content/no20/1/317960.shtml" TargetMode="Externa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首页">
    <p:bg>
      <p:bgPr>
        <a:solidFill>
          <a:schemeClr val="bg1"/>
        </a:solidFill>
        <a:effectLst/>
      </p:bgPr>
    </p:bg>
    <p:spTree>
      <p:nvGrpSpPr>
        <p:cNvPr id="1" name=""/>
        <p:cNvGrpSpPr/>
        <p:nvPr/>
      </p:nvGrpSpPr>
      <p:grpSpPr>
        <a:xfrm>
          <a:off x="0" y="0"/>
          <a:ext cx="0" cy="0"/>
          <a:chOff x="0" y="0"/>
          <a:chExt cx="0" cy="0"/>
        </a:xfrm>
      </p:grpSpPr>
      <p:sp>
        <p:nvSpPr>
          <p:cNvPr id="8" name="Freeform 11"/>
          <p:cNvSpPr/>
          <p:nvPr userDrawn="1"/>
        </p:nvSpPr>
        <p:spPr bwMode="auto">
          <a:xfrm>
            <a:off x="-812" y="4581132"/>
            <a:ext cx="12193624" cy="2393433"/>
          </a:xfrm>
          <a:custGeom>
            <a:avLst/>
            <a:gdLst/>
            <a:ahLst/>
            <a:cxnLst>
              <a:cxn ang="0">
                <a:pos x="2932" y="144"/>
              </a:cxn>
              <a:cxn ang="0">
                <a:pos x="2932" y="0"/>
              </a:cxn>
              <a:cxn ang="0">
                <a:pos x="0" y="107"/>
              </a:cxn>
              <a:cxn ang="0">
                <a:pos x="0" y="144"/>
              </a:cxn>
              <a:cxn ang="0">
                <a:pos x="2932" y="144"/>
              </a:cxn>
            </a:cxnLst>
            <a:rect l="0" t="0" r="r" b="b"/>
            <a:pathLst>
              <a:path w="2932" h="151">
                <a:moveTo>
                  <a:pt x="2932" y="144"/>
                </a:moveTo>
                <a:cubicBezTo>
                  <a:pt x="2932" y="0"/>
                  <a:pt x="2932" y="0"/>
                  <a:pt x="2932" y="0"/>
                </a:cubicBezTo>
                <a:cubicBezTo>
                  <a:pt x="2207" y="115"/>
                  <a:pt x="1230" y="151"/>
                  <a:pt x="0" y="107"/>
                </a:cubicBezTo>
                <a:cubicBezTo>
                  <a:pt x="0" y="144"/>
                  <a:pt x="0" y="144"/>
                  <a:pt x="0" y="144"/>
                </a:cubicBezTo>
                <a:cubicBezTo>
                  <a:pt x="2932" y="144"/>
                  <a:pt x="2932" y="144"/>
                  <a:pt x="2932" y="144"/>
                </a:cubicBezTo>
                <a:close/>
              </a:path>
            </a:pathLst>
          </a:custGeom>
          <a:solidFill>
            <a:srgbClr val="3B79CE"/>
          </a:solidFill>
          <a:ln w="9525">
            <a:noFill/>
            <a:round/>
          </a:ln>
        </p:spPr>
        <p:txBody>
          <a:bodyPr vert="horz" wrap="square" lIns="91440" tIns="45720" rIns="91440" bIns="45720" numCol="1" anchor="t" anchorCtr="0" compatLnSpc="1"/>
          <a:lstStyle/>
          <a:p>
            <a:endParaRPr lang="zh-CN" altLang="en-US" sz="1800"/>
          </a:p>
        </p:txBody>
      </p:sp>
      <p:sp>
        <p:nvSpPr>
          <p:cNvPr id="6" name="五边形 5"/>
          <p:cNvSpPr/>
          <p:nvPr userDrawn="1"/>
        </p:nvSpPr>
        <p:spPr>
          <a:xfrm>
            <a:off x="3" y="329027"/>
            <a:ext cx="3288418" cy="432048"/>
          </a:xfrm>
          <a:prstGeom prst="homePlate">
            <a:avLst>
              <a:gd name="adj" fmla="val 26606"/>
            </a:avLst>
          </a:prstGeom>
          <a:solidFill>
            <a:srgbClr val="00B0F0"/>
          </a:solidFill>
          <a:ln w="9525">
            <a:noFill/>
            <a:round/>
          </a:ln>
        </p:spPr>
        <p:txBody>
          <a:bodyPr vert="horz" wrap="square" lIns="91440" tIns="45720" rIns="91440" bIns="45720" numCol="1" anchor="t" anchorCtr="0" compatLnSpc="1"/>
          <a:lstStyle/>
          <a:p>
            <a:pPr lvl="0"/>
            <a:endParaRPr lang="zh-CN" altLang="en-US" sz="1800">
              <a:solidFill>
                <a:schemeClr val="tx1"/>
              </a:solidFill>
            </a:endParaRPr>
          </a:p>
        </p:txBody>
      </p:sp>
      <p:sp>
        <p:nvSpPr>
          <p:cNvPr id="14" name="燕尾形 13"/>
          <p:cNvSpPr/>
          <p:nvPr userDrawn="1"/>
        </p:nvSpPr>
        <p:spPr>
          <a:xfrm>
            <a:off x="3277244" y="329027"/>
            <a:ext cx="215968" cy="432048"/>
          </a:xfrm>
          <a:prstGeom prst="chevron">
            <a:avLst/>
          </a:prstGeom>
          <a:solidFill>
            <a:srgbClr val="00B0F0"/>
          </a:solidFill>
          <a:ln w="9525">
            <a:noFill/>
            <a:round/>
          </a:ln>
        </p:spPr>
        <p:txBody>
          <a:bodyPr vert="horz" wrap="square" lIns="91440" tIns="45720" rIns="91440" bIns="45720" numCol="1" anchor="t" anchorCtr="0" compatLnSpc="1"/>
          <a:lstStyle/>
          <a:p>
            <a:pPr lvl="0"/>
            <a:endParaRPr lang="zh-CN" altLang="en-US" sz="1800">
              <a:solidFill>
                <a:schemeClr val="tx1"/>
              </a:solidFill>
            </a:endParaRPr>
          </a:p>
        </p:txBody>
      </p:sp>
      <p:sp>
        <p:nvSpPr>
          <p:cNvPr id="15" name="燕尾形 14"/>
          <p:cNvSpPr/>
          <p:nvPr userDrawn="1"/>
        </p:nvSpPr>
        <p:spPr>
          <a:xfrm>
            <a:off x="3482037" y="329027"/>
            <a:ext cx="215968" cy="432048"/>
          </a:xfrm>
          <a:prstGeom prst="chevron">
            <a:avLst/>
          </a:prstGeom>
          <a:solidFill>
            <a:srgbClr val="00B0F0"/>
          </a:solidFill>
          <a:ln w="9525">
            <a:noFill/>
            <a:round/>
          </a:ln>
        </p:spPr>
        <p:txBody>
          <a:bodyPr vert="horz" wrap="square" lIns="91440" tIns="45720" rIns="91440" bIns="45720" numCol="1" anchor="t" anchorCtr="0" compatLnSpc="1"/>
          <a:lstStyle/>
          <a:p>
            <a:pPr lvl="0"/>
            <a:endParaRPr lang="zh-CN" altLang="en-US" sz="1800">
              <a:solidFill>
                <a:schemeClr val="tx1"/>
              </a:solidFill>
            </a:endParaRPr>
          </a:p>
        </p:txBody>
      </p:sp>
      <p:pic>
        <p:nvPicPr>
          <p:cNvPr id="9" name="Picture 3" descr="C:\Documents and Settings\t11318\桌面\modulo_texto.jpg"/>
          <p:cNvPicPr>
            <a:picLocks noChangeAspect="1" noChangeArrowheads="1"/>
          </p:cNvPicPr>
          <p:nvPr userDrawn="1"/>
        </p:nvPicPr>
        <p:blipFill>
          <a:blip r:embed="rId2"/>
          <a:srcRect/>
          <a:stretch>
            <a:fillRect/>
          </a:stretch>
        </p:blipFill>
        <p:spPr bwMode="auto">
          <a:xfrm>
            <a:off x="0" y="2710469"/>
            <a:ext cx="7703176" cy="3310823"/>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7"/>
          <p:cNvSpPr txBox="1">
            <a:spLocks noChangeArrowheads="1"/>
          </p:cNvSpPr>
          <p:nvPr userDrawn="1"/>
        </p:nvSpPr>
        <p:spPr bwMode="auto">
          <a:xfrm>
            <a:off x="409585" y="375774"/>
            <a:ext cx="246924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Calibri" panose="020F0502020204030204" pitchFamily="34" charset="0"/>
                <a:ea typeface="宋体" panose="02010600030101010101" pitchFamily="2" charset="-122"/>
              </a:defRPr>
            </a:lvl1pPr>
            <a:lvl2pPr marL="742950" indent="-285750" eaLnBrk="0" hangingPunct="0">
              <a:defRPr sz="2000">
                <a:solidFill>
                  <a:schemeClr val="tx1"/>
                </a:solidFill>
                <a:latin typeface="Calibri" panose="020F0502020204030204" pitchFamily="34" charset="0"/>
                <a:ea typeface="宋体" panose="02010600030101010101" pitchFamily="2" charset="-122"/>
              </a:defRPr>
            </a:lvl2pPr>
            <a:lvl3pPr marL="1143000" indent="-228600" eaLnBrk="0" hangingPunct="0">
              <a:defRPr sz="2000">
                <a:solidFill>
                  <a:schemeClr val="tx1"/>
                </a:solidFill>
                <a:latin typeface="Calibri" panose="020F0502020204030204" pitchFamily="34" charset="0"/>
                <a:ea typeface="宋体" panose="02010600030101010101" pitchFamily="2" charset="-122"/>
              </a:defRPr>
            </a:lvl3pPr>
            <a:lvl4pPr marL="1600200" indent="-228600" eaLnBrk="0" hangingPunct="0">
              <a:defRPr sz="2000">
                <a:solidFill>
                  <a:schemeClr val="tx1"/>
                </a:solidFill>
                <a:latin typeface="Calibri" panose="020F0502020204030204" pitchFamily="34" charset="0"/>
                <a:ea typeface="宋体" panose="02010600030101010101" pitchFamily="2" charset="-122"/>
              </a:defRPr>
            </a:lvl4pPr>
            <a:lvl5pPr eaLnBrk="0" hangingPunct="0">
              <a:defRPr sz="2000">
                <a:solidFill>
                  <a:schemeClr val="tx1"/>
                </a:solidFill>
                <a:latin typeface="Calibri" panose="020F0502020204030204" pitchFamily="34" charset="0"/>
                <a:ea typeface="宋体" panose="02010600030101010101" pitchFamily="2" charset="-122"/>
              </a:defRPr>
            </a:lvl5pPr>
            <a:lvl6pPr marL="2514600" indent="-228600" defTabSz="1028700" eaLnBrk="0" fontAlgn="base" hangingPunct="0">
              <a:spcBef>
                <a:spcPct val="0"/>
              </a:spcBef>
              <a:spcAft>
                <a:spcPct val="0"/>
              </a:spcAft>
              <a:defRPr sz="2000">
                <a:solidFill>
                  <a:schemeClr val="tx1"/>
                </a:solidFill>
                <a:latin typeface="Calibri" panose="020F0502020204030204" pitchFamily="34" charset="0"/>
                <a:ea typeface="宋体" panose="02010600030101010101" pitchFamily="2" charset="-122"/>
              </a:defRPr>
            </a:lvl6pPr>
            <a:lvl7pPr marL="2971800" indent="-228600" defTabSz="1028700" eaLnBrk="0" fontAlgn="base" hangingPunct="0">
              <a:spcBef>
                <a:spcPct val="0"/>
              </a:spcBef>
              <a:spcAft>
                <a:spcPct val="0"/>
              </a:spcAft>
              <a:defRPr sz="2000">
                <a:solidFill>
                  <a:schemeClr val="tx1"/>
                </a:solidFill>
                <a:latin typeface="Calibri" panose="020F0502020204030204" pitchFamily="34" charset="0"/>
                <a:ea typeface="宋体" panose="02010600030101010101" pitchFamily="2" charset="-122"/>
              </a:defRPr>
            </a:lvl7pPr>
            <a:lvl8pPr marL="3429000" indent="-228600" defTabSz="1028700" eaLnBrk="0" fontAlgn="base" hangingPunct="0">
              <a:spcBef>
                <a:spcPct val="0"/>
              </a:spcBef>
              <a:spcAft>
                <a:spcPct val="0"/>
              </a:spcAft>
              <a:defRPr sz="2000">
                <a:solidFill>
                  <a:schemeClr val="tx1"/>
                </a:solidFill>
                <a:latin typeface="Calibri" panose="020F0502020204030204" pitchFamily="34" charset="0"/>
                <a:ea typeface="宋体" panose="02010600030101010101" pitchFamily="2" charset="-122"/>
              </a:defRPr>
            </a:lvl8pPr>
            <a:lvl9pPr marL="3886200" indent="-228600" defTabSz="1028700" eaLnBrk="0" fontAlgn="base" hangingPunct="0">
              <a:spcBef>
                <a:spcPct val="0"/>
              </a:spcBef>
              <a:spcAft>
                <a:spcPct val="0"/>
              </a:spcAft>
              <a:defRPr sz="2000">
                <a:solidFill>
                  <a:schemeClr val="tx1"/>
                </a:solidFill>
                <a:latin typeface="Calibri" panose="020F0502020204030204" pitchFamily="34" charset="0"/>
                <a:ea typeface="宋体" panose="02010600030101010101" pitchFamily="2" charset="-122"/>
              </a:defRPr>
            </a:lvl9pPr>
          </a:lstStyle>
          <a:p>
            <a:pPr algn="l" eaLnBrk="1" hangingPunct="1"/>
            <a:r>
              <a:rPr lang="en-US" altLang="zh-CN" sz="1600" dirty="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t>Designed by @</a:t>
            </a:r>
            <a:r>
              <a:rPr lang="en-US" altLang="zh-CN" sz="1600" dirty="0" err="1">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t>Teliss</a:t>
            </a:r>
            <a:endParaRPr lang="zh-CN" altLang="en-US" sz="1600" dirty="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grpSp>
        <p:nvGrpSpPr>
          <p:cNvPr id="11" name="组合 10"/>
          <p:cNvGrpSpPr/>
          <p:nvPr userDrawn="1"/>
        </p:nvGrpSpPr>
        <p:grpSpPr>
          <a:xfrm>
            <a:off x="9991490" y="6245854"/>
            <a:ext cx="1935641" cy="495514"/>
            <a:chOff x="602538" y="6254444"/>
            <a:chExt cx="1936145" cy="495514"/>
          </a:xfrm>
        </p:grpSpPr>
        <p:sp>
          <p:nvSpPr>
            <p:cNvPr id="12" name="Text Box 62"/>
            <p:cNvSpPr txBox="1">
              <a:spLocks noChangeArrowheads="1"/>
            </p:cNvSpPr>
            <p:nvPr/>
          </p:nvSpPr>
          <p:spPr bwMode="auto">
            <a:xfrm>
              <a:off x="1027280" y="6332924"/>
              <a:ext cx="1511403" cy="338554"/>
            </a:xfrm>
            <a:prstGeom prst="rect">
              <a:avLst/>
            </a:prstGeom>
            <a:noFill/>
            <a:effectLst>
              <a:reflection blurRad="6350" stA="50000" endA="300" endPos="38500" dist="50800" dir="5400000" sy="-100000" algn="bl" rotWithShape="0"/>
            </a:effectLst>
          </p:spPr>
          <p:txBody>
            <a:bodyPr wrap="square" rtlCol="0" anchor="ctr">
              <a:spAutoFit/>
            </a:bodyPr>
            <a:lstStyle>
              <a:defPPr>
                <a:defRPr lang="zh-CN"/>
              </a:defPPr>
              <a:lvl1pPr marL="0" defTabSz="914400" eaLnBrk="1" latinLnBrk="0" hangingPunct="1">
                <a:defRPr sz="1800">
                  <a:solidFill>
                    <a:schemeClr val="bg2">
                      <a:lumMod val="25000"/>
                    </a:schemeClr>
                  </a:solidFill>
                  <a:effectLst>
                    <a:reflection blurRad="6350" stA="55000" endA="300" endPos="45500" dir="5400000" sy="-100000" algn="bl" rotWithShape="0"/>
                  </a:effectLst>
                  <a:latin typeface="Broadway" pitchFamily="82" charset="0"/>
                  <a:ea typeface="楷体" panose="02010609060101010101" pitchFamily="49" charset="-122"/>
                  <a:cs typeface="经典繁仿黑" pitchFamily="49" charset="-122"/>
                </a:defRPr>
              </a:lvl1pPr>
              <a:lvl2pPr defTabSz="914400" eaLnBrk="1" latinLnBrk="0" hangingPunct="1">
                <a:defRPr sz="1800">
                  <a:latin typeface="+mn-lt"/>
                  <a:ea typeface="+mn-ea"/>
                </a:defRPr>
              </a:lvl2pPr>
              <a:lvl3pPr defTabSz="914400" eaLnBrk="1" latinLnBrk="0" hangingPunct="1">
                <a:defRPr sz="1800">
                  <a:latin typeface="+mn-lt"/>
                  <a:ea typeface="+mn-ea"/>
                </a:defRPr>
              </a:lvl3pPr>
              <a:lvl4pPr defTabSz="914400" eaLnBrk="1" latinLnBrk="0" hangingPunct="1">
                <a:defRPr sz="1800">
                  <a:latin typeface="+mn-lt"/>
                  <a:ea typeface="+mn-ea"/>
                </a:defRPr>
              </a:lvl4pPr>
              <a:lvl5pPr defTabSz="914400" eaLnBrk="1" latinLnBrk="0" hangingPunct="1">
                <a:defRPr sz="1800">
                  <a:latin typeface="+mn-lt"/>
                  <a:ea typeface="+mn-ea"/>
                </a:defRPr>
              </a:lvl5pPr>
              <a:lvl6pPr>
                <a:defRPr sz="1800">
                  <a:latin typeface="+mn-lt"/>
                  <a:ea typeface="+mn-ea"/>
                </a:defRPr>
              </a:lvl6pPr>
              <a:lvl7pPr>
                <a:defRPr sz="1800">
                  <a:latin typeface="+mn-lt"/>
                  <a:ea typeface="+mn-ea"/>
                </a:defRPr>
              </a:lvl7pPr>
              <a:lvl8pPr>
                <a:defRPr sz="1800">
                  <a:latin typeface="+mn-lt"/>
                  <a:ea typeface="+mn-ea"/>
                </a:defRPr>
              </a:lvl8pPr>
              <a:lvl9pPr>
                <a:defRPr sz="1800">
                  <a:latin typeface="+mn-lt"/>
                  <a:ea typeface="+mn-ea"/>
                </a:defRPr>
              </a:lvl9pPr>
            </a:lstStyle>
            <a:p>
              <a:pPr algn="ctr"/>
              <a:r>
                <a:rPr lang="zh-CN" altLang="en-US" sz="1600" dirty="0">
                  <a:solidFill>
                    <a:srgbClr val="F8F8F8"/>
                  </a:solidFill>
                  <a:latin typeface="微软雅黑" panose="020B0503020204020204" pitchFamily="34" charset="-122"/>
                  <a:ea typeface="微软雅黑" panose="020B0503020204020204" pitchFamily="34" charset="-122"/>
                </a:rPr>
                <a:t>布衣公子</a:t>
              </a:r>
              <a:r>
                <a:rPr lang="zh-CN" altLang="en-US" sz="1600" dirty="0">
                  <a:solidFill>
                    <a:srgbClr val="FFFF00"/>
                  </a:solidFill>
                  <a:latin typeface="微软雅黑" panose="020B0503020204020204" pitchFamily="34" charset="-122"/>
                  <a:ea typeface="微软雅黑" panose="020B0503020204020204" pitchFamily="34" charset="-122"/>
                </a:rPr>
                <a:t>作品</a:t>
              </a:r>
              <a:endParaRPr lang="en-GB" altLang="zh-CN" sz="1600" dirty="0">
                <a:solidFill>
                  <a:srgbClr val="FFFF00"/>
                </a:solidFill>
                <a:latin typeface="微软雅黑" panose="020B0503020204020204" pitchFamily="34" charset="-122"/>
                <a:ea typeface="微软雅黑" panose="020B0503020204020204" pitchFamily="34" charset="-122"/>
              </a:endParaRPr>
            </a:p>
          </p:txBody>
        </p:sp>
        <p:pic>
          <p:nvPicPr>
            <p:cNvPr id="13" name="Picture 9" descr="E:\仝德志文件，勿删！\03-参考文档\！PPT图片及版面资源\06-PPT精选插图\05-头像\嘿嘿.png"/>
            <p:cNvPicPr>
              <a:picLocks noChangeAspect="1" noChangeArrowheads="1"/>
            </p:cNvPicPr>
            <p:nvPr/>
          </p:nvPicPr>
          <p:blipFill>
            <a:blip r:embed="rId3" cstate="screen"/>
            <a:srcRect/>
            <a:stretch>
              <a:fillRect/>
            </a:stretch>
          </p:blipFill>
          <p:spPr bwMode="auto">
            <a:xfrm>
              <a:off x="602538" y="6254444"/>
              <a:ext cx="495514" cy="495514"/>
            </a:xfrm>
            <a:prstGeom prst="rect">
              <a:avLst/>
            </a:prstGeom>
            <a:noFill/>
            <a:extLst>
              <a:ext uri="{909E8E84-426E-40DD-AFC4-6F175D3DCCD1}">
                <a14:hiddenFill xmlns:a14="http://schemas.microsoft.com/office/drawing/2010/main">
                  <a:solidFill>
                    <a:srgbClr val="FFFFFF"/>
                  </a:solidFill>
                </a14:hiddenFill>
              </a:ext>
            </a:extLst>
          </p:spPr>
        </p:pic>
      </p:grpSp>
      <p:sp>
        <p:nvSpPr>
          <p:cNvPr id="16" name="TextBox 15"/>
          <p:cNvSpPr txBox="1"/>
          <p:nvPr userDrawn="1"/>
        </p:nvSpPr>
        <p:spPr>
          <a:xfrm>
            <a:off x="4992725" y="1268762"/>
            <a:ext cx="6934404" cy="1200329"/>
          </a:xfrm>
          <a:prstGeom prst="rect">
            <a:avLst/>
          </a:prstGeom>
          <a:noFill/>
        </p:spPr>
        <p:txBody>
          <a:bodyPr wrap="square" rtlCol="0" anchor="ct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r"/>
            <a:r>
              <a:rPr lang="zh-CN" altLang="en-US" sz="7200" spc="50" dirty="0">
                <a:ln w="11430"/>
                <a:solidFill>
                  <a:schemeClr val="tx1">
                    <a:lumMod val="65000"/>
                    <a:lumOff val="35000"/>
                  </a:schemeClr>
                </a:solidFill>
                <a:effectLst>
                  <a:outerShdw blurRad="38100" dist="38100" dir="2700000" algn="tl">
                    <a:srgbClr val="000000">
                      <a:alpha val="43137"/>
                    </a:srgbClr>
                  </a:outerShdw>
                </a:effectLst>
                <a:latin typeface="华康俪金黑W8(P)" pitchFamily="34" charset="-122"/>
                <a:ea typeface="华康俪金黑W8(P)" pitchFamily="34" charset="-122"/>
                <a:cs typeface="经典繁仿黑" pitchFamily="49" charset="-122"/>
              </a:rPr>
              <a:t>员工培训实务</a:t>
            </a:r>
          </a:p>
        </p:txBody>
      </p:sp>
      <p:sp>
        <p:nvSpPr>
          <p:cNvPr id="17" name="TextBox 16"/>
          <p:cNvSpPr txBox="1"/>
          <p:nvPr userDrawn="1"/>
        </p:nvSpPr>
        <p:spPr>
          <a:xfrm>
            <a:off x="9983419" y="464354"/>
            <a:ext cx="1943710" cy="523220"/>
          </a:xfrm>
          <a:prstGeom prst="rect">
            <a:avLst/>
          </a:prstGeom>
          <a:noFill/>
          <a:effectLst>
            <a:reflection blurRad="6350" stA="50000" endA="300" endPos="38500" dist="50800" dir="5400000" sy="-100000" algn="bl" rotWithShape="0"/>
          </a:effectLst>
        </p:spPr>
        <p:txBody>
          <a:bodyPr wrap="square" rtlCol="0" anchor="ctr">
            <a:spAutoFit/>
          </a:bodyPr>
          <a:lstStyle/>
          <a:p>
            <a:pPr algn="r"/>
            <a:r>
              <a:rPr lang="en-US" altLang="zh-CN" sz="2800" dirty="0">
                <a:solidFill>
                  <a:schemeClr val="bg2">
                    <a:lumMod val="25000"/>
                  </a:schemeClr>
                </a:solidFill>
                <a:effectLst>
                  <a:reflection blurRad="6350" stA="55000" endA="300" endPos="45500" dir="5400000" sy="-100000" algn="bl" rotWithShape="0"/>
                </a:effectLst>
                <a:latin typeface="Broadway" pitchFamily="82" charset="0"/>
                <a:ea typeface="楷体" panose="02010609060101010101" pitchFamily="49" charset="-122"/>
                <a:cs typeface="经典繁仿黑" pitchFamily="49" charset="-122"/>
              </a:rPr>
              <a:t>LOGO</a:t>
            </a:r>
            <a:endParaRPr lang="zh-CN" altLang="en-US" sz="2800" dirty="0">
              <a:solidFill>
                <a:schemeClr val="bg2">
                  <a:lumMod val="25000"/>
                </a:schemeClr>
              </a:solidFill>
              <a:effectLst>
                <a:reflection blurRad="6350" stA="55000" endA="300" endPos="45500" dir="5400000" sy="-100000" algn="bl" rotWithShape="0"/>
              </a:effectLst>
              <a:latin typeface="Broadway" pitchFamily="82" charset="0"/>
              <a:ea typeface="楷体" panose="02010609060101010101" pitchFamily="49" charset="-122"/>
              <a:cs typeface="经典繁仿黑" pitchFamily="49" charset="-122"/>
            </a:endParaRPr>
          </a:p>
        </p:txBody>
      </p:sp>
      <p:sp>
        <p:nvSpPr>
          <p:cNvPr id="18" name="矩形 17"/>
          <p:cNvSpPr/>
          <p:nvPr userDrawn="1"/>
        </p:nvSpPr>
        <p:spPr>
          <a:xfrm>
            <a:off x="8278769" y="2541097"/>
            <a:ext cx="3648360" cy="369332"/>
          </a:xfrm>
          <a:prstGeom prst="rect">
            <a:avLst/>
          </a:prstGeom>
        </p:spPr>
        <p:txBody>
          <a:bodyPr wrap="square" anchor="ctr">
            <a:spAutoFit/>
          </a:bodyPr>
          <a:lstStyle/>
          <a:p>
            <a:pPr algn="r"/>
            <a:r>
              <a:rPr lang="en-US" altLang="zh-CN" sz="1800" dirty="0">
                <a:solidFill>
                  <a:schemeClr val="bg2">
                    <a:lumMod val="25000"/>
                  </a:schemeClr>
                </a:solidFill>
                <a:latin typeface="微软雅黑" panose="020B0503020204020204" pitchFamily="34" charset="-122"/>
                <a:ea typeface="微软雅黑" panose="020B0503020204020204" pitchFamily="34" charset="-122"/>
                <a:cs typeface="经典繁仿黑" pitchFamily="49" charset="-122"/>
              </a:rPr>
              <a:t>——</a:t>
            </a:r>
            <a:r>
              <a:rPr lang="zh-CN" altLang="en-US" sz="1800" dirty="0">
                <a:solidFill>
                  <a:schemeClr val="bg2">
                    <a:lumMod val="25000"/>
                  </a:schemeClr>
                </a:solidFill>
                <a:latin typeface="微软雅黑" panose="020B0503020204020204" pitchFamily="34" charset="-122"/>
                <a:ea typeface="微软雅黑" panose="020B0503020204020204" pitchFamily="34" charset="-122"/>
                <a:cs typeface="经典繁仿黑" pitchFamily="49" charset="-122"/>
              </a:rPr>
              <a:t>人力资源部内训之七</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6" fill="hold" grpId="0" nodeType="afterEffect">
                                  <p:stCondLst>
                                    <p:cond delay="0"/>
                                  </p:stCondLst>
                                  <p:iterate type="lt">
                                    <p:tmPct val="18000"/>
                                  </p:iterate>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strVal val="(6*min(max(#ppt_w*#ppt_h,.3),1)-7.4)/-.7*#ppt_w"/>
                                          </p:val>
                                        </p:tav>
                                        <p:tav tm="100000">
                                          <p:val>
                                            <p:strVal val="#ppt_w"/>
                                          </p:val>
                                        </p:tav>
                                      </p:tavLst>
                                    </p:anim>
                                    <p:anim calcmode="lin" valueType="num">
                                      <p:cBhvr>
                                        <p:cTn id="8" dur="500" fill="hold"/>
                                        <p:tgtEl>
                                          <p:spTgt spid="16"/>
                                        </p:tgtEl>
                                        <p:attrNameLst>
                                          <p:attrName>ppt_h</p:attrName>
                                        </p:attrNameLst>
                                      </p:cBhvr>
                                      <p:tavLst>
                                        <p:tav tm="0">
                                          <p:val>
                                            <p:strVal val="(6*min(max(#ppt_w*#ppt_h,.3),1)-7.4)/-.7*#ppt_h"/>
                                          </p:val>
                                        </p:tav>
                                        <p:tav tm="100000">
                                          <p:val>
                                            <p:strVal val="#ppt_h"/>
                                          </p:val>
                                        </p:tav>
                                      </p:tavLst>
                                    </p:anim>
                                    <p:anim calcmode="lin" valueType="num">
                                      <p:cBhvr>
                                        <p:cTn id="9" dur="500" fill="hold"/>
                                        <p:tgtEl>
                                          <p:spTgt spid="16"/>
                                        </p:tgtEl>
                                        <p:attrNameLst>
                                          <p:attrName>ppt_x</p:attrName>
                                        </p:attrNameLst>
                                      </p:cBhvr>
                                      <p:tavLst>
                                        <p:tav tm="0">
                                          <p:val>
                                            <p:fltVal val="0.5"/>
                                          </p:val>
                                        </p:tav>
                                        <p:tav tm="100000">
                                          <p:val>
                                            <p:strVal val="#ppt_x"/>
                                          </p:val>
                                        </p:tav>
                                      </p:tavLst>
                                    </p:anim>
                                    <p:anim calcmode="lin" valueType="num">
                                      <p:cBhvr>
                                        <p:cTn id="10"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11" fill="hold">
                            <p:stCondLst>
                              <p:cond delay="949"/>
                            </p:stCondLst>
                            <p:childTnLst>
                              <p:par>
                                <p:cTn id="12" presetID="2" presetClass="entr" presetSubtype="2" decel="100000" fill="hold" grpId="0" nodeType="afterEffect">
                                  <p:stCondLst>
                                    <p:cond delay="0"/>
                                  </p:stCondLst>
                                  <p:iterate type="lt">
                                    <p:tmPct val="10000"/>
                                  </p:iterate>
                                  <p:childTnLst>
                                    <p:set>
                                      <p:cBhvr>
                                        <p:cTn id="13" dur="1" fill="hold">
                                          <p:stCondLst>
                                            <p:cond delay="0"/>
                                          </p:stCondLst>
                                        </p:cTn>
                                        <p:tgtEl>
                                          <p:spTgt spid="18"/>
                                        </p:tgtEl>
                                        <p:attrNameLst>
                                          <p:attrName>style.visibility</p:attrName>
                                        </p:attrNameLst>
                                      </p:cBhvr>
                                      <p:to>
                                        <p:strVal val="visible"/>
                                      </p:to>
                                    </p:set>
                                    <p:anim calcmode="lin" valueType="num">
                                      <p:cBhvr additive="base">
                                        <p:cTn id="14" dur="500" fill="hold"/>
                                        <p:tgtEl>
                                          <p:spTgt spid="18"/>
                                        </p:tgtEl>
                                        <p:attrNameLst>
                                          <p:attrName>ppt_x</p:attrName>
                                        </p:attrNameLst>
                                      </p:cBhvr>
                                      <p:tavLst>
                                        <p:tav tm="0">
                                          <p:val>
                                            <p:strVal val="1+#ppt_w/2"/>
                                          </p:val>
                                        </p:tav>
                                        <p:tav tm="100000">
                                          <p:val>
                                            <p:strVal val="#ppt_x"/>
                                          </p:val>
                                        </p:tav>
                                      </p:tavLst>
                                    </p:anim>
                                    <p:anim calcmode="lin" valueType="num">
                                      <p:cBhvr additive="base">
                                        <p:cTn id="15" dur="500" fill="hold"/>
                                        <p:tgtEl>
                                          <p:spTgt spid="18"/>
                                        </p:tgtEl>
                                        <p:attrNameLst>
                                          <p:attrName>ppt_y</p:attrName>
                                        </p:attrNameLst>
                                      </p:cBhvr>
                                      <p:tavLst>
                                        <p:tav tm="0">
                                          <p:val>
                                            <p:strVal val="#ppt_y"/>
                                          </p:val>
                                        </p:tav>
                                        <p:tav tm="100000">
                                          <p:val>
                                            <p:strVal val="#ppt_y"/>
                                          </p:val>
                                        </p:tav>
                                      </p:tavLst>
                                    </p:anim>
                                  </p:childTnLst>
                                </p:cTn>
                              </p:par>
                            </p:childTnLst>
                          </p:cTn>
                        </p:par>
                        <p:par>
                          <p:cTn id="16" fill="hold">
                            <p:stCondLst>
                              <p:cond delay="1950"/>
                            </p:stCondLst>
                            <p:childTnLst>
                              <p:par>
                                <p:cTn id="17" presetID="1" presetClass="entr" presetSubtype="0" fill="hold" nodeType="after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par>
                          <p:cTn id="19" fill="hold">
                            <p:stCondLst>
                              <p:cond delay="1950"/>
                            </p:stCondLst>
                            <p:childTnLst>
                              <p:par>
                                <p:cTn id="20" presetID="0" presetClass="path" presetSubtype="0" accel="50000" decel="50000" fill="hold" nodeType="afterEffect">
                                  <p:stCondLst>
                                    <p:cond delay="0"/>
                                  </p:stCondLst>
                                  <p:childTnLst>
                                    <p:animMotion origin="layout" path="M 1.87451E-6 -1.19861 L 1.87451E-6 -2.59259E-6 L 0.00039 -0.12153 L 1.87451E-6 -2.59259E-6 " pathEditMode="relative" rAng="0" ptsTypes="AAAA">
                                      <p:cBhvr>
                                        <p:cTn id="21" dur="600" fill="hold"/>
                                        <p:tgtEl>
                                          <p:spTgt spid="11"/>
                                        </p:tgtEl>
                                        <p:attrNameLst>
                                          <p:attrName>ppt_x</p:attrName>
                                          <p:attrName>ppt_y</p:attrName>
                                        </p:attrNameLst>
                                      </p:cBhvr>
                                      <p:rCtr x="13" y="5993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8" grpId="0"/>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sp>
        <p:nvSpPr>
          <p:cNvPr id="8" name="TextBox 4"/>
          <p:cNvSpPr txBox="1"/>
          <p:nvPr userDrawn="1"/>
        </p:nvSpPr>
        <p:spPr>
          <a:xfrm>
            <a:off x="10127399" y="44627"/>
            <a:ext cx="1624697" cy="1177245"/>
          </a:xfrm>
          <a:prstGeom prst="rect">
            <a:avLst/>
          </a:prstGeom>
          <a:noFill/>
        </p:spPr>
        <p:txBody>
          <a:bodyPr wrap="square">
            <a:spAutoFit/>
          </a:bodyPr>
          <a:lstStyle/>
          <a:p>
            <a:pPr algn="l">
              <a:spcBef>
                <a:spcPts val="400"/>
              </a:spcBef>
              <a:spcAft>
                <a:spcPts val="300"/>
              </a:spcAft>
              <a:defRPr/>
            </a:pPr>
            <a:r>
              <a:rPr lang="zh-CN" altLang="en-US" sz="1600" b="0" dirty="0">
                <a:solidFill>
                  <a:schemeClr val="bg1"/>
                </a:solidFill>
                <a:latin typeface="微软雅黑" panose="020B0503020204020204" pitchFamily="34" charset="-122"/>
                <a:ea typeface="微软雅黑" panose="020B0503020204020204" pitchFamily="34" charset="-122"/>
              </a:rPr>
              <a:t>第三章  </a:t>
            </a:r>
            <a:endParaRPr lang="en-US" altLang="zh-CN" sz="1600" b="0" dirty="0">
              <a:solidFill>
                <a:schemeClr val="bg1"/>
              </a:solidFill>
              <a:latin typeface="微软雅黑" panose="020B0503020204020204" pitchFamily="34" charset="-122"/>
              <a:ea typeface="微软雅黑" panose="020B0503020204020204" pitchFamily="34" charset="-122"/>
            </a:endParaRPr>
          </a:p>
          <a:p>
            <a:pPr algn="l">
              <a:spcBef>
                <a:spcPts val="0"/>
              </a:spcBef>
              <a:spcAft>
                <a:spcPts val="300"/>
              </a:spcAft>
              <a:defRPr/>
            </a:pPr>
            <a:r>
              <a:rPr lang="zh-CN" altLang="en-US" sz="2600" b="0" dirty="0">
                <a:solidFill>
                  <a:schemeClr val="bg1"/>
                </a:solidFill>
                <a:latin typeface="华康俪金黑W8(P)" pitchFamily="34" charset="-122"/>
                <a:ea typeface="华康俪金黑W8(P)" pitchFamily="34" charset="-122"/>
              </a:rPr>
              <a:t>如何建立培训体系</a:t>
            </a:r>
            <a:endParaRPr lang="en-US" altLang="zh-CN" sz="2600" b="0" dirty="0">
              <a:solidFill>
                <a:schemeClr val="bg1"/>
              </a:solidFill>
              <a:latin typeface="华康俪金黑W8(P)" pitchFamily="34" charset="-122"/>
              <a:ea typeface="华康俪金黑W8(P)" pitchFamily="34" charset="-122"/>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sp>
        <p:nvSpPr>
          <p:cNvPr id="10" name="TextBox 4"/>
          <p:cNvSpPr txBox="1"/>
          <p:nvPr userDrawn="1"/>
        </p:nvSpPr>
        <p:spPr>
          <a:xfrm>
            <a:off x="10127399" y="44627"/>
            <a:ext cx="1624697" cy="1177245"/>
          </a:xfrm>
          <a:prstGeom prst="rect">
            <a:avLst/>
          </a:prstGeom>
          <a:noFill/>
        </p:spPr>
        <p:txBody>
          <a:bodyPr wrap="square">
            <a:spAutoFit/>
          </a:bodyPr>
          <a:lstStyle/>
          <a:p>
            <a:pPr algn="l">
              <a:spcBef>
                <a:spcPts val="400"/>
              </a:spcBef>
              <a:spcAft>
                <a:spcPts val="300"/>
              </a:spcAft>
              <a:defRPr/>
            </a:pPr>
            <a:r>
              <a:rPr lang="zh-CN" altLang="en-US" sz="1600" b="0" dirty="0">
                <a:solidFill>
                  <a:schemeClr val="bg1"/>
                </a:solidFill>
                <a:latin typeface="微软雅黑" panose="020B0503020204020204" pitchFamily="34" charset="-122"/>
                <a:ea typeface="微软雅黑" panose="020B0503020204020204" pitchFamily="34" charset="-122"/>
              </a:rPr>
              <a:t>第四章  </a:t>
            </a:r>
            <a:endParaRPr lang="en-US" altLang="zh-CN" sz="1600" b="0" dirty="0">
              <a:solidFill>
                <a:schemeClr val="bg1"/>
              </a:solidFill>
              <a:latin typeface="微软雅黑" panose="020B0503020204020204" pitchFamily="34" charset="-122"/>
              <a:ea typeface="微软雅黑" panose="020B0503020204020204" pitchFamily="34" charset="-122"/>
            </a:endParaRPr>
          </a:p>
          <a:p>
            <a:pPr algn="l">
              <a:spcBef>
                <a:spcPts val="0"/>
              </a:spcBef>
              <a:spcAft>
                <a:spcPts val="300"/>
              </a:spcAft>
              <a:defRPr/>
            </a:pPr>
            <a:r>
              <a:rPr lang="zh-CN" altLang="en-US" sz="2600" b="0" dirty="0">
                <a:solidFill>
                  <a:schemeClr val="bg1"/>
                </a:solidFill>
                <a:latin typeface="华康俪金黑W8(P)" pitchFamily="34" charset="-122"/>
                <a:ea typeface="华康俪金黑W8(P)" pitchFamily="34" charset="-122"/>
              </a:rPr>
              <a:t>年度培训实施流程</a:t>
            </a:r>
            <a:endParaRPr lang="en-US" altLang="zh-CN" sz="2600" b="0" dirty="0">
              <a:solidFill>
                <a:schemeClr val="bg1"/>
              </a:solidFill>
              <a:latin typeface="华康俪金黑W8(P)" pitchFamily="34" charset="-122"/>
              <a:ea typeface="华康俪金黑W8(P)" pitchFamily="34" charset="-122"/>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2" y="274638"/>
            <a:ext cx="10972800" cy="1143000"/>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609600" y="6356354"/>
            <a:ext cx="2844800" cy="365125"/>
          </a:xfrm>
          <a:prstGeom prst="rect">
            <a:avLst/>
          </a:prstGeom>
        </p:spPr>
        <p:txBody>
          <a:bodyPr/>
          <a:lstStyle/>
          <a:p>
            <a:fld id="{530820CF-B880-4189-942D-D702A7CBA730}" type="datetimeFigureOut">
              <a:rPr lang="zh-CN" altLang="en-US" smtClean="0"/>
              <a:t>2021/1/5</a:t>
            </a:fld>
            <a:endParaRPr lang="zh-CN" altLang="en-US"/>
          </a:p>
        </p:txBody>
      </p:sp>
      <p:sp>
        <p:nvSpPr>
          <p:cNvPr id="4" name="页脚占位符 3"/>
          <p:cNvSpPr>
            <a:spLocks noGrp="1"/>
          </p:cNvSpPr>
          <p:nvPr>
            <p:ph type="ftr" sz="quarter" idx="11"/>
          </p:nvPr>
        </p:nvSpPr>
        <p:spPr>
          <a:xfrm>
            <a:off x="4165602" y="6356354"/>
            <a:ext cx="3860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737600" y="6356354"/>
            <a:ext cx="2844800" cy="365125"/>
          </a:xfrm>
          <a:prstGeom prst="rect">
            <a:avLst/>
          </a:prstGeom>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09600" y="6356354"/>
            <a:ext cx="2844800" cy="365125"/>
          </a:xfrm>
          <a:prstGeom prst="rect">
            <a:avLst/>
          </a:prstGeom>
        </p:spPr>
        <p:txBody>
          <a:bodyPr/>
          <a:lstStyle/>
          <a:p>
            <a:fld id="{530820CF-B880-4189-942D-D702A7CBA730}" type="datetimeFigureOut">
              <a:rPr lang="zh-CN" altLang="en-US" smtClean="0"/>
              <a:t>2021/1/5</a:t>
            </a:fld>
            <a:endParaRPr lang="zh-CN" altLang="en-US"/>
          </a:p>
        </p:txBody>
      </p:sp>
      <p:sp>
        <p:nvSpPr>
          <p:cNvPr id="3" name="页脚占位符 2"/>
          <p:cNvSpPr>
            <a:spLocks noGrp="1"/>
          </p:cNvSpPr>
          <p:nvPr>
            <p:ph type="ftr" sz="quarter" idx="11"/>
          </p:nvPr>
        </p:nvSpPr>
        <p:spPr>
          <a:xfrm>
            <a:off x="4165602" y="6356354"/>
            <a:ext cx="3860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737600" y="6356354"/>
            <a:ext cx="2844800" cy="365125"/>
          </a:xfrm>
          <a:prstGeom prst="rect">
            <a:avLst/>
          </a:prstGeom>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2" y="273050"/>
            <a:ext cx="4011084" cy="1162050"/>
          </a:xfrm>
          <a:prstGeom prst="rect">
            <a:avLst/>
          </a:prstGeo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6733" y="273054"/>
            <a:ext cx="6815666"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2" y="1435103"/>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a:xfrm>
            <a:off x="609600" y="6356354"/>
            <a:ext cx="2844800" cy="365125"/>
          </a:xfrm>
          <a:prstGeom prst="rect">
            <a:avLst/>
          </a:prstGeom>
        </p:spPr>
        <p:txBody>
          <a:bodyPr/>
          <a:lstStyle/>
          <a:p>
            <a:fld id="{530820CF-B880-4189-942D-D702A7CBA730}" type="datetimeFigureOut">
              <a:rPr lang="zh-CN" altLang="en-US" smtClean="0"/>
              <a:t>2021/1/5</a:t>
            </a:fld>
            <a:endParaRPr lang="zh-CN" altLang="en-US"/>
          </a:p>
        </p:txBody>
      </p:sp>
      <p:sp>
        <p:nvSpPr>
          <p:cNvPr id="6" name="页脚占位符 5"/>
          <p:cNvSpPr>
            <a:spLocks noGrp="1"/>
          </p:cNvSpPr>
          <p:nvPr>
            <p:ph type="ftr" sz="quarter" idx="11"/>
          </p:nvPr>
        </p:nvSpPr>
        <p:spPr>
          <a:xfrm>
            <a:off x="4165602" y="6356354"/>
            <a:ext cx="3860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737600" y="6356354"/>
            <a:ext cx="2844800" cy="365125"/>
          </a:xfrm>
          <a:prstGeom prst="rect">
            <a:avLst/>
          </a:prstGeom>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8"/>
          </a:xfrm>
          <a:prstGeom prst="rect">
            <a:avLst/>
          </a:prstGeo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a:xfrm>
            <a:off x="609600" y="6356354"/>
            <a:ext cx="2844800" cy="365125"/>
          </a:xfrm>
          <a:prstGeom prst="rect">
            <a:avLst/>
          </a:prstGeom>
        </p:spPr>
        <p:txBody>
          <a:bodyPr/>
          <a:lstStyle/>
          <a:p>
            <a:fld id="{530820CF-B880-4189-942D-D702A7CBA730}" type="datetimeFigureOut">
              <a:rPr lang="zh-CN" altLang="en-US" smtClean="0"/>
              <a:t>2021/1/5</a:t>
            </a:fld>
            <a:endParaRPr lang="zh-CN" altLang="en-US"/>
          </a:p>
        </p:txBody>
      </p:sp>
      <p:sp>
        <p:nvSpPr>
          <p:cNvPr id="6" name="页脚占位符 5"/>
          <p:cNvSpPr>
            <a:spLocks noGrp="1"/>
          </p:cNvSpPr>
          <p:nvPr>
            <p:ph type="ftr" sz="quarter" idx="11"/>
          </p:nvPr>
        </p:nvSpPr>
        <p:spPr>
          <a:xfrm>
            <a:off x="4165602" y="6356354"/>
            <a:ext cx="3860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737600" y="6356354"/>
            <a:ext cx="2844800" cy="365125"/>
          </a:xfrm>
          <a:prstGeom prst="rect">
            <a:avLst/>
          </a:prstGeom>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2" y="274638"/>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2" y="1600204"/>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4"/>
            <a:ext cx="2844800" cy="365125"/>
          </a:xfrm>
          <a:prstGeom prst="rect">
            <a:avLst/>
          </a:prstGeom>
        </p:spPr>
        <p:txBody>
          <a:bodyPr/>
          <a:lstStyle/>
          <a:p>
            <a:fld id="{530820CF-B880-4189-942D-D702A7CBA730}" type="datetimeFigureOut">
              <a:rPr lang="zh-CN" altLang="en-US" smtClean="0"/>
              <a:t>2021/1/5</a:t>
            </a:fld>
            <a:endParaRPr lang="zh-CN" altLang="en-US"/>
          </a:p>
        </p:txBody>
      </p:sp>
      <p:sp>
        <p:nvSpPr>
          <p:cNvPr id="5" name="页脚占位符 4"/>
          <p:cNvSpPr>
            <a:spLocks noGrp="1"/>
          </p:cNvSpPr>
          <p:nvPr>
            <p:ph type="ftr" sz="quarter" idx="11"/>
          </p:nvPr>
        </p:nvSpPr>
        <p:spPr>
          <a:xfrm>
            <a:off x="4165602" y="6356354"/>
            <a:ext cx="3860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600" y="6356354"/>
            <a:ext cx="2844800" cy="365125"/>
          </a:xfrm>
          <a:prstGeom prst="rect">
            <a:avLst/>
          </a:prstGeom>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垂直排列标题与文本">
    <p:spTree>
      <p:nvGrpSpPr>
        <p:cNvPr id="1" name=""/>
        <p:cNvGrpSpPr/>
        <p:nvPr/>
      </p:nvGrpSpPr>
      <p:grpSpPr>
        <a:xfrm>
          <a:off x="0" y="0"/>
          <a:ext cx="0" cy="0"/>
          <a:chOff x="0" y="0"/>
          <a:chExt cx="0" cy="0"/>
        </a:xfrm>
      </p:grpSpPr>
      <p:pic>
        <p:nvPicPr>
          <p:cNvPr id="7" name="Picture 6" descr="D:\Teliss_Tong\Copy\定期备份\工作备份\！PPT图片及版面资源\06-PPT精选插图\10-综合\脚印.jpg"/>
          <p:cNvPicPr>
            <a:picLocks noChangeAspect="1" noChangeArrowheads="1"/>
          </p:cNvPicPr>
          <p:nvPr userDrawn="1"/>
        </p:nvPicPr>
        <p:blipFill rotWithShape="1">
          <a:blip r:embed="rId2" cstate="email"/>
          <a:srcRect/>
          <a:stretch>
            <a:fillRect/>
          </a:stretch>
        </p:blipFill>
        <p:spPr bwMode="auto">
          <a:xfrm>
            <a:off x="0" y="0"/>
            <a:ext cx="6285756" cy="6859588"/>
          </a:xfrm>
          <a:prstGeom prst="rect">
            <a:avLst/>
          </a:prstGeom>
          <a:noFill/>
          <a:extLst>
            <a:ext uri="{909E8E84-426E-40DD-AFC4-6F175D3DCCD1}">
              <a14:hiddenFill xmlns:a14="http://schemas.microsoft.com/office/drawing/2010/main">
                <a:solidFill>
                  <a:srgbClr val="FFFFFF"/>
                </a:solidFill>
              </a14:hiddenFill>
            </a:ext>
          </a:extLst>
        </p:spPr>
      </p:pic>
      <p:sp>
        <p:nvSpPr>
          <p:cNvPr id="8" name="矩形 7"/>
          <p:cNvSpPr/>
          <p:nvPr userDrawn="1"/>
        </p:nvSpPr>
        <p:spPr bwMode="auto">
          <a:xfrm>
            <a:off x="1490500" y="5188659"/>
            <a:ext cx="3265288" cy="576064"/>
          </a:xfrm>
          <a:prstGeom prst="rect">
            <a:avLst/>
          </a:prstGeom>
          <a:solidFill>
            <a:srgbClr val="FFFFFF">
              <a:alpha val="69804"/>
            </a:srgbClr>
          </a:solidFill>
          <a:ln w="9525" cap="flat" cmpd="sng">
            <a:noFill/>
            <a:round/>
            <a:headEnd type="oval" w="med" len="med"/>
          </a:ln>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9" name="标题 1"/>
          <p:cNvSpPr txBox="1"/>
          <p:nvPr userDrawn="1"/>
        </p:nvSpPr>
        <p:spPr>
          <a:xfrm>
            <a:off x="6816378" y="457160"/>
            <a:ext cx="4895452" cy="1214995"/>
          </a:xfrm>
          <a:prstGeom prst="rect">
            <a:avLst/>
          </a:prstGeom>
        </p:spPr>
        <p:txBody>
          <a:bodyPr vert="horz" lIns="91417" tIns="45708" rIns="91417" bIns="45708" rtlCol="0" anchor="ctr">
            <a:normAutofit fontScale="85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7200" b="1" dirty="0">
                <a:solidFill>
                  <a:srgbClr val="FC6F18"/>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我的黄金十年</a:t>
            </a:r>
          </a:p>
        </p:txBody>
      </p:sp>
      <p:grpSp>
        <p:nvGrpSpPr>
          <p:cNvPr id="10" name="组合 9"/>
          <p:cNvGrpSpPr/>
          <p:nvPr userDrawn="1"/>
        </p:nvGrpSpPr>
        <p:grpSpPr>
          <a:xfrm>
            <a:off x="4337" y="272493"/>
            <a:ext cx="2033736" cy="461665"/>
            <a:chOff x="8525122" y="157879"/>
            <a:chExt cx="651124" cy="461664"/>
          </a:xfrm>
        </p:grpSpPr>
        <p:sp>
          <p:nvSpPr>
            <p:cNvPr id="11" name="矩形 10"/>
            <p:cNvSpPr/>
            <p:nvPr/>
          </p:nvSpPr>
          <p:spPr>
            <a:xfrm>
              <a:off x="8721689" y="167211"/>
              <a:ext cx="432048" cy="360000"/>
            </a:xfrm>
            <a:prstGeom prst="rect">
              <a:avLst/>
            </a:prstGeom>
            <a:solidFill>
              <a:srgbClr val="92D050"/>
            </a:solidFill>
            <a:ln w="25400" cap="flat" cmpd="sng" algn="ctr">
              <a:noFill/>
              <a:prstDash val="solid"/>
            </a:ln>
            <a:effectLst/>
          </p:spPr>
          <p:txBody>
            <a:bodyPr rtlCol="0" anchor="ct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endParaRPr>
            </a:p>
          </p:txBody>
        </p:sp>
        <p:sp>
          <p:nvSpPr>
            <p:cNvPr id="12" name="TextBox 16"/>
            <p:cNvSpPr txBox="1"/>
            <p:nvPr/>
          </p:nvSpPr>
          <p:spPr>
            <a:xfrm>
              <a:off x="8525122" y="157879"/>
              <a:ext cx="651124" cy="461664"/>
            </a:xfrm>
            <a:prstGeom prst="rect">
              <a:avLst/>
            </a:prstGeom>
            <a:solidFill>
              <a:srgbClr val="1094EE"/>
            </a:solidFill>
          </p:spPr>
          <p:txBody>
            <a:bodyPr wrap="square" rtlCol="0">
              <a:spAutoFit/>
            </a:bodyPr>
            <a:lstStyle/>
            <a:p>
              <a:pPr marL="0" marR="0" lvl="0" indent="0" algn="r" defTabSz="1219200" eaLnBrk="1" fontAlgn="auto" latinLnBrk="0" hangingPunct="1">
                <a:lnSpc>
                  <a:spcPct val="100000"/>
                </a:lnSpc>
                <a:spcBef>
                  <a:spcPts val="0"/>
                </a:spcBef>
                <a:spcAft>
                  <a:spcPts val="0"/>
                </a:spcAft>
                <a:buClrTx/>
                <a:buSzTx/>
                <a:buFontTx/>
                <a:buNone/>
                <a:defRPr/>
              </a:pPr>
              <a:r>
                <a:rPr kumimoji="0" lang="en-US" altLang="zh-CN" sz="2400" b="0" i="0" u="none" strike="noStrike" kern="0" cap="none" spc="0" normalizeH="0" baseline="0" noProof="0" dirty="0">
                  <a:ln>
                    <a:noFill/>
                  </a:ln>
                  <a:solidFill>
                    <a:prstClr val="white"/>
                  </a:solidFill>
                  <a:effectLst/>
                  <a:uLnTx/>
                  <a:uFillTx/>
                  <a:ea typeface="专业字体设计服务/WWW.ZTSGC.COM/" pitchFamily="2" charset="-122"/>
                </a:rPr>
                <a:t>  </a:t>
              </a:r>
              <a:r>
                <a:rPr kumimoji="0" lang="zh-CN" altLang="en-US" sz="2400" b="0" i="0" u="none" strike="noStrike" kern="0" cap="none" spc="0" normalizeH="0" baseline="0" noProof="0" dirty="0">
                  <a:ln>
                    <a:noFill/>
                  </a:ln>
                  <a:solidFill>
                    <a:prstClr val="white"/>
                  </a:solidFill>
                  <a:effectLst/>
                  <a:uLnTx/>
                  <a:uFillTx/>
                  <a:ea typeface="微软雅黑" panose="020B0503020204020204" pitchFamily="34" charset="-122"/>
                </a:rPr>
                <a:t>片尾广告</a:t>
              </a:r>
            </a:p>
          </p:txBody>
        </p:sp>
      </p:grpSp>
      <p:sp>
        <p:nvSpPr>
          <p:cNvPr id="13" name="矩形 12"/>
          <p:cNvSpPr/>
          <p:nvPr userDrawn="1"/>
        </p:nvSpPr>
        <p:spPr>
          <a:xfrm>
            <a:off x="7342427" y="1647202"/>
            <a:ext cx="4164052" cy="430863"/>
          </a:xfrm>
          <a:prstGeom prst="rect">
            <a:avLst/>
          </a:prstGeom>
          <a:noFill/>
        </p:spPr>
        <p:txBody>
          <a:bodyPr wrap="square" lIns="91417" tIns="45708" rIns="91417" bIns="45708">
            <a:spAutoFit/>
          </a:bodyPr>
          <a:lstStyle/>
          <a:p>
            <a:pPr defTabSz="1219200"/>
            <a:r>
              <a:rPr lang="zh-CN" altLang="en-US" sz="2200" dirty="0">
                <a:solidFill>
                  <a:srgbClr val="00B0F0"/>
                </a:solidFill>
                <a:latin typeface="微软雅黑" panose="020B0503020204020204" pitchFamily="34" charset="-122"/>
                <a:ea typeface="微软雅黑" panose="020B0503020204020204" pitchFamily="34" charset="-122"/>
              </a:rPr>
              <a:t>一位平凡</a:t>
            </a:r>
            <a:r>
              <a:rPr lang="en-US" altLang="zh-CN" sz="2200" dirty="0">
                <a:solidFill>
                  <a:srgbClr val="00B0F0"/>
                </a:solidFill>
                <a:latin typeface="微软雅黑" panose="020B0503020204020204" pitchFamily="34" charset="-122"/>
                <a:ea typeface="微软雅黑" panose="020B0503020204020204" pitchFamily="34" charset="-122"/>
              </a:rPr>
              <a:t>80</a:t>
            </a:r>
            <a:r>
              <a:rPr lang="zh-CN" altLang="en-US" sz="2200" dirty="0">
                <a:solidFill>
                  <a:srgbClr val="00B0F0"/>
                </a:solidFill>
                <a:latin typeface="微软雅黑" panose="020B0503020204020204" pitchFamily="34" charset="-122"/>
                <a:ea typeface="微软雅黑" panose="020B0503020204020204" pitchFamily="34" charset="-122"/>
              </a:rPr>
              <a:t>后的职场与情感历程</a:t>
            </a:r>
          </a:p>
        </p:txBody>
      </p:sp>
      <p:pic>
        <p:nvPicPr>
          <p:cNvPr id="14" name="Picture 3" descr="D:\Teliss_Tong\Copy\定期备份\工作备份\！PPT图片及版面资源\06-PPT精选插图\05-头像\1000mb.ru (42).png"/>
          <p:cNvPicPr>
            <a:picLocks noChangeAspect="1" noChangeArrowheads="1"/>
          </p:cNvPicPr>
          <p:nvPr userDrawn="1"/>
        </p:nvPicPr>
        <p:blipFill>
          <a:blip r:embed="rId3" cstate="email"/>
          <a:srcRect/>
          <a:stretch>
            <a:fillRect/>
          </a:stretch>
        </p:blipFill>
        <p:spPr bwMode="auto">
          <a:xfrm>
            <a:off x="107504" y="155104"/>
            <a:ext cx="609600" cy="609600"/>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9"/>
          <p:cNvSpPr txBox="1"/>
          <p:nvPr userDrawn="1"/>
        </p:nvSpPr>
        <p:spPr>
          <a:xfrm>
            <a:off x="6816378" y="2492896"/>
            <a:ext cx="4895452" cy="2166723"/>
          </a:xfrm>
          <a:prstGeom prst="rect">
            <a:avLst/>
          </a:prstGeom>
          <a:noFill/>
        </p:spPr>
        <p:txBody>
          <a:bodyPr wrap="square" lIns="91417" tIns="45708" rIns="91417" bIns="45708" rtlCol="0">
            <a:spAutoFit/>
          </a:bodyPr>
          <a:lstStyle/>
          <a:p>
            <a:pPr indent="-457200" defTabSz="1219200">
              <a:lnSpc>
                <a:spcPct val="130000"/>
              </a:lnSpc>
              <a:spcBef>
                <a:spcPts val="600"/>
              </a:spcBef>
              <a:spcAft>
                <a:spcPts val="600"/>
              </a:spcAft>
            </a:pPr>
            <a:r>
              <a:rPr lang="zh-CN" altLang="en-US" sz="1600" dirty="0">
                <a:solidFill>
                  <a:prstClr val="black">
                    <a:lumMod val="65000"/>
                    <a:lumOff val="35000"/>
                  </a:prstClr>
                </a:solidFill>
                <a:latin typeface="微软雅黑" panose="020B0503020204020204" pitchFamily="34" charset="-122"/>
                <a:ea typeface="微软雅黑" panose="020B0503020204020204" pitchFamily="34" charset="-122"/>
              </a:rPr>
              <a:t>我将毕业后的第一个十年称之为“黄金十年”，第二个十年称之为“白金十年”，第三个十年称之为“钻石十年”，以此来形容人生当中最青春蓬勃、年富力强和激情满怀的宝贵三十年。</a:t>
            </a:r>
            <a:endParaRPr lang="en-US" altLang="zh-CN" sz="1600" dirty="0">
              <a:solidFill>
                <a:prstClr val="black">
                  <a:lumMod val="65000"/>
                  <a:lumOff val="35000"/>
                </a:prstClr>
              </a:solidFill>
              <a:latin typeface="微软雅黑" panose="020B0503020204020204" pitchFamily="34" charset="-122"/>
              <a:ea typeface="微软雅黑" panose="020B0503020204020204" pitchFamily="34" charset="-122"/>
            </a:endParaRPr>
          </a:p>
          <a:p>
            <a:pPr indent="-457200" defTabSz="1219200">
              <a:lnSpc>
                <a:spcPct val="130000"/>
              </a:lnSpc>
              <a:spcBef>
                <a:spcPts val="600"/>
              </a:spcBef>
              <a:spcAft>
                <a:spcPts val="600"/>
              </a:spcAft>
            </a:pPr>
            <a:r>
              <a:rPr lang="zh-CN" altLang="en-US" sz="1600" dirty="0">
                <a:solidFill>
                  <a:prstClr val="black">
                    <a:lumMod val="65000"/>
                    <a:lumOff val="35000"/>
                  </a:prstClr>
                </a:solidFill>
                <a:latin typeface="微软雅黑" panose="020B0503020204020204" pitchFamily="34" charset="-122"/>
                <a:ea typeface="微软雅黑" panose="020B0503020204020204" pitchFamily="34" charset="-122"/>
              </a:rPr>
              <a:t>“我的黄金十年”写的就是毕业后，第一个十年所发生的职场与情感的那些事儿</a:t>
            </a:r>
            <a:r>
              <a:rPr lang="en-US" altLang="zh-CN" sz="1600" dirty="0">
                <a:solidFill>
                  <a:prstClr val="black">
                    <a:lumMod val="65000"/>
                    <a:lumOff val="35000"/>
                  </a:prstClr>
                </a:solidFill>
                <a:latin typeface="微软雅黑" panose="020B0503020204020204" pitchFamily="34" charset="-122"/>
                <a:ea typeface="微软雅黑" panose="020B0503020204020204" pitchFamily="34" charset="-122"/>
              </a:rPr>
              <a:t>……</a:t>
            </a:r>
            <a:endParaRPr lang="zh-CN" altLang="en-US" sz="1600" dirty="0">
              <a:solidFill>
                <a:prstClr val="black">
                  <a:lumMod val="65000"/>
                  <a:lumOff val="35000"/>
                </a:prstClr>
              </a:solidFill>
              <a:latin typeface="微软雅黑" panose="020B0503020204020204" pitchFamily="34" charset="-122"/>
              <a:ea typeface="微软雅黑" panose="020B0503020204020204" pitchFamily="34" charset="-122"/>
            </a:endParaRPr>
          </a:p>
        </p:txBody>
      </p:sp>
      <p:sp>
        <p:nvSpPr>
          <p:cNvPr id="16" name="矩形 15"/>
          <p:cNvSpPr/>
          <p:nvPr userDrawn="1"/>
        </p:nvSpPr>
        <p:spPr>
          <a:xfrm>
            <a:off x="7103318" y="5469419"/>
            <a:ext cx="4369405" cy="369308"/>
          </a:xfrm>
          <a:prstGeom prst="rect">
            <a:avLst/>
          </a:prstGeom>
        </p:spPr>
        <p:txBody>
          <a:bodyPr wrap="square" lIns="91417" tIns="45708" rIns="91417" bIns="45708">
            <a:spAutoFit/>
          </a:bodyPr>
          <a:lstStyle/>
          <a:p>
            <a:pPr defTabSz="1219200">
              <a:lnSpc>
                <a:spcPct val="150000"/>
              </a:lnSpc>
            </a:pPr>
            <a:r>
              <a:rPr lang="en-US" altLang="zh-CN" sz="1200" dirty="0">
                <a:solidFill>
                  <a:srgbClr val="1094EE"/>
                </a:solidFill>
                <a:latin typeface="Arial" panose="020B0604020202020204"/>
                <a:ea typeface="微软雅黑" panose="020B0503020204020204" pitchFamily="34" charset="-122"/>
                <a:cs typeface="Arial" panose="020B0604020202020204"/>
                <a:hlinkClick r:id="rId4"/>
              </a:rPr>
              <a:t>http://www.tianya.cn/publicforum/content/no20/1/317960.shtml</a:t>
            </a:r>
            <a:endParaRPr lang="en-US" altLang="zh-CN" sz="1200" dirty="0">
              <a:solidFill>
                <a:srgbClr val="1094EE"/>
              </a:solidFill>
              <a:latin typeface="Arial" panose="020B0604020202020204"/>
              <a:ea typeface="微软雅黑" panose="020B0503020204020204" pitchFamily="34" charset="-122"/>
              <a:cs typeface="Arial" panose="020B0604020202020204"/>
            </a:endParaRPr>
          </a:p>
        </p:txBody>
      </p:sp>
      <p:sp>
        <p:nvSpPr>
          <p:cNvPr id="17" name="矩形 16"/>
          <p:cNvSpPr/>
          <p:nvPr userDrawn="1"/>
        </p:nvSpPr>
        <p:spPr>
          <a:xfrm>
            <a:off x="7486441" y="5849451"/>
            <a:ext cx="3124698" cy="459871"/>
          </a:xfrm>
          <a:prstGeom prst="rect">
            <a:avLst/>
          </a:prstGeom>
          <a:noFill/>
          <a:ln w="25400" cap="flat" cmpd="sng" algn="ctr">
            <a:noFill/>
            <a:prstDash val="solid"/>
          </a:ln>
          <a:effectLst/>
        </p:spPr>
        <p:txBody>
          <a:bodyPr lIns="91417" tIns="45708" rIns="91417" bIns="45708" anchor="ctr"/>
          <a:lstStyle/>
          <a:p>
            <a:pPr algn="ctr" defTabSz="1219200">
              <a:defRPr/>
            </a:pPr>
            <a:r>
              <a:rPr lang="zh-CN" altLang="en-US" sz="1600" kern="0" dirty="0">
                <a:solidFill>
                  <a:prstClr val="white"/>
                </a:solidFill>
                <a:effectLst>
                  <a:glow rad="228600">
                    <a:srgbClr val="4F81BD">
                      <a:satMod val="175000"/>
                      <a:alpha val="40000"/>
                    </a:srgbClr>
                  </a:glow>
                </a:effectLst>
                <a:latin typeface="微软雅黑" panose="020B0503020204020204" pitchFamily="34" charset="-122"/>
                <a:ea typeface="微软雅黑" panose="020B0503020204020204" pitchFamily="34" charset="-122"/>
              </a:rPr>
              <a:t>自传体小说，请您多多捧场</a:t>
            </a:r>
            <a:r>
              <a:rPr lang="zh-CN" altLang="en-US" sz="1600" kern="0" dirty="0">
                <a:solidFill>
                  <a:prstClr val="white"/>
                </a:solidFill>
                <a:effectLst>
                  <a:glow rad="228600">
                    <a:srgbClr val="4F81BD">
                      <a:satMod val="175000"/>
                      <a:alpha val="40000"/>
                    </a:srgbClr>
                  </a:glow>
                </a:effectLst>
                <a:latin typeface="微软雅黑" panose="020B0503020204020204" pitchFamily="34" charset="-122"/>
                <a:ea typeface="微软雅黑" panose="020B0503020204020204" pitchFamily="34" charset="-122"/>
                <a:sym typeface="Wingdings" panose="05000000000000000000" pitchFamily="2" charset="2"/>
              </a:rPr>
              <a:t>：）</a:t>
            </a:r>
            <a:endParaRPr lang="zh-CN" altLang="en-US" sz="1600" kern="0" dirty="0">
              <a:solidFill>
                <a:prstClr val="white"/>
              </a:solidFill>
              <a:effectLst>
                <a:glow rad="228600">
                  <a:srgbClr val="4F81BD">
                    <a:satMod val="175000"/>
                    <a:alpha val="40000"/>
                  </a:srgbClr>
                </a:glow>
              </a:effectLst>
              <a:latin typeface="微软雅黑" panose="020B0503020204020204" pitchFamily="34" charset="-122"/>
              <a:ea typeface="微软雅黑" panose="020B0503020204020204" pitchFamily="34" charset="-122"/>
            </a:endParaRPr>
          </a:p>
        </p:txBody>
      </p:sp>
      <p:pic>
        <p:nvPicPr>
          <p:cNvPr id="18" name="Picture 2" descr="D:\Teliss_Tong\Copy\定期备份\工作备份\！PPT图片及版面资源\06-PPT精选插图\04-图标\54D742BB28AE93477AE1424E5D991B5D.png"/>
          <p:cNvPicPr>
            <a:picLocks noChangeAspect="1" noChangeArrowheads="1"/>
          </p:cNvPicPr>
          <p:nvPr userDrawn="1"/>
        </p:nvPicPr>
        <p:blipFill>
          <a:blip r:embed="rId5" cstate="email"/>
          <a:srcRect/>
          <a:stretch>
            <a:fillRect/>
          </a:stretch>
        </p:blipFill>
        <p:spPr bwMode="auto">
          <a:xfrm>
            <a:off x="10690798" y="5841269"/>
            <a:ext cx="396045" cy="396045"/>
          </a:xfrm>
          <a:prstGeom prst="rect">
            <a:avLst/>
          </a:prstGeom>
          <a:noFill/>
          <a:extLst>
            <a:ext uri="{909E8E84-426E-40DD-AFC4-6F175D3DCCD1}">
              <a14:hiddenFill xmlns:a14="http://schemas.microsoft.com/office/drawing/2010/main">
                <a:solidFill>
                  <a:srgbClr val="FFFFFF"/>
                </a:solidFill>
              </a14:hiddenFill>
            </a:ext>
          </a:extLst>
        </p:spPr>
      </p:pic>
      <p:pic>
        <p:nvPicPr>
          <p:cNvPr id="19" name="图片 18"/>
          <p:cNvPicPr>
            <a:picLocks noChangeAspect="1"/>
          </p:cNvPicPr>
          <p:nvPr userDrawn="1"/>
        </p:nvPicPr>
        <p:blipFill>
          <a:blip r:embed="rId6" cstate="email"/>
          <a:stretch>
            <a:fillRect/>
          </a:stretch>
        </p:blipFill>
        <p:spPr>
          <a:xfrm>
            <a:off x="1490500" y="1673152"/>
            <a:ext cx="3265288" cy="3265288"/>
          </a:xfrm>
          <a:prstGeom prst="rect">
            <a:avLst/>
          </a:prstGeom>
          <a:effectLst>
            <a:outerShdw blurRad="63500" sx="102000" sy="102000" algn="ctr" rotWithShape="0">
              <a:prstClr val="black">
                <a:alpha val="40000"/>
              </a:prstClr>
            </a:outerShdw>
          </a:effectLst>
        </p:spPr>
      </p:pic>
      <p:sp>
        <p:nvSpPr>
          <p:cNvPr id="20" name="文本框 19"/>
          <p:cNvSpPr txBox="1"/>
          <p:nvPr userDrawn="1"/>
        </p:nvSpPr>
        <p:spPr>
          <a:xfrm>
            <a:off x="1490500" y="5219377"/>
            <a:ext cx="3265288" cy="523220"/>
          </a:xfrm>
          <a:prstGeom prst="rect">
            <a:avLst/>
          </a:prstGeom>
          <a:noFill/>
        </p:spPr>
        <p:txBody>
          <a:bodyPr wrap="square" rtlCol="0">
            <a:spAutoFit/>
          </a:bodyPr>
          <a:lstStyle/>
          <a:p>
            <a:pPr defTabSz="1219200"/>
            <a:r>
              <a:rPr lang="zh-CN" altLang="en-US" sz="2400" dirty="0">
                <a:solidFill>
                  <a:srgbClr val="FF6600"/>
                </a:solidFill>
                <a:latin typeface="微软雅黑" panose="020B0503020204020204" pitchFamily="34" charset="-122"/>
                <a:ea typeface="微软雅黑" panose="020B0503020204020204" pitchFamily="34" charset="-122"/>
              </a:rPr>
              <a:t>布衣公众号：</a:t>
            </a:r>
            <a:r>
              <a:rPr lang="en-US" altLang="zh-CN" sz="2800" b="1" dirty="0" err="1">
                <a:solidFill>
                  <a:srgbClr val="FF6600"/>
                </a:solidFill>
                <a:latin typeface="Arial Unicode MS" panose="020B0604020202020204" pitchFamily="34" charset="-122"/>
                <a:ea typeface="Arial Unicode MS" panose="020B0604020202020204" pitchFamily="34" charset="-122"/>
                <a:cs typeface="Arial Unicode MS" panose="020B0604020202020204" pitchFamily="34" charset="-122"/>
              </a:rPr>
              <a:t>hr-ppt</a:t>
            </a:r>
            <a:endParaRPr lang="zh-CN" altLang="en-US" sz="2800" b="1" dirty="0">
              <a:solidFill>
                <a:srgbClr val="FF6600"/>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 presetClass="entr" presetSubtype="2"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 calcmode="lin" valueType="num">
                                      <p:cBhvr additive="base">
                                        <p:cTn id="10" dur="200" fill="hold"/>
                                        <p:tgtEl>
                                          <p:spTgt spid="10"/>
                                        </p:tgtEl>
                                        <p:attrNameLst>
                                          <p:attrName>ppt_x</p:attrName>
                                        </p:attrNameLst>
                                      </p:cBhvr>
                                      <p:tavLst>
                                        <p:tav tm="0">
                                          <p:val>
                                            <p:strVal val="1+#ppt_w/2"/>
                                          </p:val>
                                        </p:tav>
                                        <p:tav tm="100000">
                                          <p:val>
                                            <p:strVal val="#ppt_x"/>
                                          </p:val>
                                        </p:tav>
                                      </p:tavLst>
                                    </p:anim>
                                    <p:anim calcmode="lin" valueType="num">
                                      <p:cBhvr additive="base">
                                        <p:cTn id="11" dur="200" fill="hold"/>
                                        <p:tgtEl>
                                          <p:spTgt spid="10"/>
                                        </p:tgtEl>
                                        <p:attrNameLst>
                                          <p:attrName>ppt_y</p:attrName>
                                        </p:attrNameLst>
                                      </p:cBhvr>
                                      <p:tavLst>
                                        <p:tav tm="0">
                                          <p:val>
                                            <p:strVal val="#ppt_y"/>
                                          </p:val>
                                        </p:tav>
                                        <p:tav tm="100000">
                                          <p:val>
                                            <p:strVal val="#ppt_y"/>
                                          </p:val>
                                        </p:tav>
                                      </p:tavLst>
                                    </p:anim>
                                  </p:childTnLst>
                                </p:cTn>
                              </p:par>
                            </p:childTnLst>
                          </p:cTn>
                        </p:par>
                        <p:par>
                          <p:cTn id="12" fill="hold">
                            <p:stCondLst>
                              <p:cond delay="500"/>
                            </p:stCondLst>
                            <p:childTnLst>
                              <p:par>
                                <p:cTn id="13" presetID="41" presetClass="entr" presetSubtype="0" fill="hold" grpId="0" nodeType="afterEffect">
                                  <p:stCondLst>
                                    <p:cond delay="0"/>
                                  </p:stCondLst>
                                  <p:iterate type="lt">
                                    <p:tmPct val="10000"/>
                                  </p:iterate>
                                  <p:childTnLst>
                                    <p:set>
                                      <p:cBhvr>
                                        <p:cTn id="14" dur="1" fill="hold">
                                          <p:stCondLst>
                                            <p:cond delay="0"/>
                                          </p:stCondLst>
                                        </p:cTn>
                                        <p:tgtEl>
                                          <p:spTgt spid="9"/>
                                        </p:tgtEl>
                                        <p:attrNameLst>
                                          <p:attrName>style.visibility</p:attrName>
                                        </p:attrNameLst>
                                      </p:cBhvr>
                                      <p:to>
                                        <p:strVal val="visible"/>
                                      </p:to>
                                    </p:set>
                                    <p:anim calcmode="lin" valueType="num">
                                      <p:cBhvr>
                                        <p:cTn id="15" dur="5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9"/>
                                        </p:tgtEl>
                                        <p:attrNameLst>
                                          <p:attrName>ppt_y</p:attrName>
                                        </p:attrNameLst>
                                      </p:cBhvr>
                                      <p:tavLst>
                                        <p:tav tm="0">
                                          <p:val>
                                            <p:strVal val="#ppt_y"/>
                                          </p:val>
                                        </p:tav>
                                        <p:tav tm="100000">
                                          <p:val>
                                            <p:strVal val="#ppt_y"/>
                                          </p:val>
                                        </p:tav>
                                      </p:tavLst>
                                    </p:anim>
                                    <p:anim calcmode="lin" valueType="num">
                                      <p:cBhvr>
                                        <p:cTn id="17" dur="5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9"/>
                                        </p:tgtEl>
                                      </p:cBhvr>
                                    </p:animEffect>
                                  </p:childTnLst>
                                </p:cTn>
                              </p:par>
                            </p:childTnLst>
                          </p:cTn>
                        </p:par>
                        <p:par>
                          <p:cTn id="20" fill="hold">
                            <p:stCondLst>
                              <p:cond delay="1250"/>
                            </p:stCondLst>
                            <p:childTnLst>
                              <p:par>
                                <p:cTn id="21" presetID="41" presetClass="entr" presetSubtype="0" fill="hold" grpId="0" nodeType="afterEffect">
                                  <p:stCondLst>
                                    <p:cond delay="0"/>
                                  </p:stCondLst>
                                  <p:iterate type="lt">
                                    <p:tmPct val="10000"/>
                                  </p:iterate>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24" dur="500" fill="hold"/>
                                        <p:tgtEl>
                                          <p:spTgt spid="13"/>
                                        </p:tgtEl>
                                        <p:attrNameLst>
                                          <p:attrName>ppt_y</p:attrName>
                                        </p:attrNameLst>
                                      </p:cBhvr>
                                      <p:tavLst>
                                        <p:tav tm="0">
                                          <p:val>
                                            <p:strVal val="#ppt_y"/>
                                          </p:val>
                                        </p:tav>
                                        <p:tav tm="100000">
                                          <p:val>
                                            <p:strVal val="#ppt_y"/>
                                          </p:val>
                                        </p:tav>
                                      </p:tavLst>
                                    </p:anim>
                                    <p:anim calcmode="lin" valueType="num">
                                      <p:cBhvr>
                                        <p:cTn id="25" dur="500" fill="hold"/>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id="26" dur="500" fill="hold"/>
                                        <p:tgtEl>
                                          <p:spTgt spid="13"/>
                                        </p:tgtEl>
                                        <p:attrNameLst>
                                          <p:attrName>ppt_w</p:attrName>
                                        </p:attrNameLst>
                                      </p:cBhvr>
                                      <p:tavLst>
                                        <p:tav tm="0">
                                          <p:val>
                                            <p:strVal val="#ppt_w/10"/>
                                          </p:val>
                                        </p:tav>
                                        <p:tav tm="50000">
                                          <p:val>
                                            <p:strVal val="#ppt_w+.01"/>
                                          </p:val>
                                        </p:tav>
                                        <p:tav tm="100000">
                                          <p:val>
                                            <p:strVal val="#ppt_w"/>
                                          </p:val>
                                        </p:tav>
                                      </p:tavLst>
                                    </p:anim>
                                    <p:animEffect transition="in" filter="fade">
                                      <p:cBhvr>
                                        <p:cTn id="27" dur="500" tmFilter="0,0; .5, 1; 1, 1"/>
                                        <p:tgtEl>
                                          <p:spTgt spid="13"/>
                                        </p:tgtEl>
                                      </p:cBhvr>
                                    </p:animEffect>
                                  </p:childTnLst>
                                </p:cTn>
                              </p:par>
                            </p:childTnLst>
                          </p:cTn>
                        </p:par>
                        <p:par>
                          <p:cTn id="28" fill="hold">
                            <p:stCondLst>
                              <p:cond delay="2450"/>
                            </p:stCondLst>
                            <p:childTnLst>
                              <p:par>
                                <p:cTn id="29" presetID="27" presetClass="entr" presetSubtype="0" fill="hold" grpId="0" nodeType="afterEffect">
                                  <p:stCondLst>
                                    <p:cond delay="0"/>
                                  </p:stCondLst>
                                  <p:iterate type="lt">
                                    <p:tmPct val="50000"/>
                                  </p:iterate>
                                  <p:childTnLst>
                                    <p:set>
                                      <p:cBhvr>
                                        <p:cTn id="30" dur="1" fill="hold">
                                          <p:stCondLst>
                                            <p:cond delay="0"/>
                                          </p:stCondLst>
                                        </p:cTn>
                                        <p:tgtEl>
                                          <p:spTgt spid="15"/>
                                        </p:tgtEl>
                                        <p:attrNameLst>
                                          <p:attrName>style.visibility</p:attrName>
                                        </p:attrNameLst>
                                      </p:cBhvr>
                                      <p:to>
                                        <p:strVal val="visible"/>
                                      </p:to>
                                    </p:set>
                                    <p:anim calcmode="discrete" valueType="clr">
                                      <p:cBhvr override="childStyle">
                                        <p:cTn id="31" dur="170"/>
                                        <p:tgtEl>
                                          <p:spTgt spid="15"/>
                                        </p:tgtEl>
                                        <p:attrNameLst>
                                          <p:attrName>style.color</p:attrName>
                                        </p:attrNameLst>
                                      </p:cBhvr>
                                      <p:tavLst>
                                        <p:tav tm="0">
                                          <p:val>
                                            <p:clrVal>
                                              <a:schemeClr val="accent2"/>
                                            </p:clrVal>
                                          </p:val>
                                        </p:tav>
                                        <p:tav tm="50000">
                                          <p:val>
                                            <p:clrVal>
                                              <a:schemeClr val="hlink"/>
                                            </p:clrVal>
                                          </p:val>
                                        </p:tav>
                                      </p:tavLst>
                                    </p:anim>
                                    <p:anim calcmode="discrete" valueType="clr">
                                      <p:cBhvr>
                                        <p:cTn id="32" dur="170"/>
                                        <p:tgtEl>
                                          <p:spTgt spid="15"/>
                                        </p:tgtEl>
                                        <p:attrNameLst>
                                          <p:attrName>fillcolor</p:attrName>
                                        </p:attrNameLst>
                                      </p:cBhvr>
                                      <p:tavLst>
                                        <p:tav tm="0">
                                          <p:val>
                                            <p:clrVal>
                                              <a:schemeClr val="accent2"/>
                                            </p:clrVal>
                                          </p:val>
                                        </p:tav>
                                        <p:tav tm="50000">
                                          <p:val>
                                            <p:clrVal>
                                              <a:schemeClr val="hlink"/>
                                            </p:clrVal>
                                          </p:val>
                                        </p:tav>
                                      </p:tavLst>
                                    </p:anim>
                                    <p:set>
                                      <p:cBhvr>
                                        <p:cTn id="33" dur="170"/>
                                        <p:tgtEl>
                                          <p:spTgt spid="15"/>
                                        </p:tgtEl>
                                        <p:attrNameLst>
                                          <p:attrName>fill.type</p:attrName>
                                        </p:attrNameLst>
                                      </p:cBhvr>
                                      <p:to>
                                        <p:strVal val="solid"/>
                                      </p:to>
                                    </p:set>
                                  </p:childTnLst>
                                </p:cTn>
                              </p:par>
                            </p:childTnLst>
                          </p:cTn>
                        </p:par>
                        <p:par>
                          <p:cTn id="34" fill="hold">
                            <p:stCondLst>
                              <p:cond delay="12649"/>
                            </p:stCondLst>
                            <p:childTnLst>
                              <p:par>
                                <p:cTn id="35" presetID="42" presetClass="entr" presetSubtype="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1000"/>
                                        <p:tgtEl>
                                          <p:spTgt spid="16"/>
                                        </p:tgtEl>
                                      </p:cBhvr>
                                    </p:animEffect>
                                    <p:anim calcmode="lin" valueType="num">
                                      <p:cBhvr>
                                        <p:cTn id="38" dur="1000" fill="hold"/>
                                        <p:tgtEl>
                                          <p:spTgt spid="16"/>
                                        </p:tgtEl>
                                        <p:attrNameLst>
                                          <p:attrName>ppt_x</p:attrName>
                                        </p:attrNameLst>
                                      </p:cBhvr>
                                      <p:tavLst>
                                        <p:tav tm="0">
                                          <p:val>
                                            <p:strVal val="#ppt_x"/>
                                          </p:val>
                                        </p:tav>
                                        <p:tav tm="100000">
                                          <p:val>
                                            <p:strVal val="#ppt_x"/>
                                          </p:val>
                                        </p:tav>
                                      </p:tavLst>
                                    </p:anim>
                                    <p:anim calcmode="lin" valueType="num">
                                      <p:cBhvr>
                                        <p:cTn id="39" dur="1000" fill="hold"/>
                                        <p:tgtEl>
                                          <p:spTgt spid="16"/>
                                        </p:tgtEl>
                                        <p:attrNameLst>
                                          <p:attrName>ppt_y</p:attrName>
                                        </p:attrNameLst>
                                      </p:cBhvr>
                                      <p:tavLst>
                                        <p:tav tm="0">
                                          <p:val>
                                            <p:strVal val="#ppt_y+.1"/>
                                          </p:val>
                                        </p:tav>
                                        <p:tav tm="100000">
                                          <p:val>
                                            <p:strVal val="#ppt_y"/>
                                          </p:val>
                                        </p:tav>
                                      </p:tavLst>
                                    </p:anim>
                                  </p:childTnLst>
                                </p:cTn>
                              </p:par>
                            </p:childTnLst>
                          </p:cTn>
                        </p:par>
                        <p:par>
                          <p:cTn id="40" fill="hold">
                            <p:stCondLst>
                              <p:cond delay="13649"/>
                            </p:stCondLst>
                            <p:childTnLst>
                              <p:par>
                                <p:cTn id="41" presetID="10" presetClass="entr" presetSubtype="0" fill="hold"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2000"/>
                                        <p:tgtEl>
                                          <p:spTgt spid="18"/>
                                        </p:tgtEl>
                                      </p:cBhvr>
                                    </p:animEffect>
                                  </p:childTnLst>
                                </p:cTn>
                              </p:par>
                              <p:par>
                                <p:cTn id="44" presetID="26" presetClass="emph" presetSubtype="0" repeatCount="indefinite" fill="hold" nodeType="withEffect">
                                  <p:stCondLst>
                                    <p:cond delay="0"/>
                                  </p:stCondLst>
                                  <p:childTnLst>
                                    <p:animEffect transition="out" filter="fade">
                                      <p:cBhvr>
                                        <p:cTn id="45" dur="1000" tmFilter="0, 0; .2, .5; .8, .5; 1, 0"/>
                                        <p:tgtEl>
                                          <p:spTgt spid="18"/>
                                        </p:tgtEl>
                                      </p:cBhvr>
                                    </p:animEffect>
                                    <p:animScale>
                                      <p:cBhvr>
                                        <p:cTn id="46" dur="500" autoRev="1" fill="hold"/>
                                        <p:tgtEl>
                                          <p:spTgt spid="18"/>
                                        </p:tgtEl>
                                      </p:cBhvr>
                                      <p:by x="105000" y="105000"/>
                                    </p:animScale>
                                  </p:childTnLst>
                                </p:cTn>
                              </p:par>
                              <p:par>
                                <p:cTn id="47" presetID="42" presetClass="entr" presetSubtype="0" fill="hold" nodeType="with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fade">
                                      <p:cBhvr>
                                        <p:cTn id="49" dur="1000"/>
                                        <p:tgtEl>
                                          <p:spTgt spid="17"/>
                                        </p:tgtEl>
                                      </p:cBhvr>
                                    </p:animEffect>
                                    <p:anim calcmode="lin" valueType="num">
                                      <p:cBhvr>
                                        <p:cTn id="50" dur="1000" fill="hold"/>
                                        <p:tgtEl>
                                          <p:spTgt spid="17"/>
                                        </p:tgtEl>
                                        <p:attrNameLst>
                                          <p:attrName>ppt_x</p:attrName>
                                        </p:attrNameLst>
                                      </p:cBhvr>
                                      <p:tavLst>
                                        <p:tav tm="0">
                                          <p:val>
                                            <p:strVal val="#ppt_x"/>
                                          </p:val>
                                        </p:tav>
                                        <p:tav tm="100000">
                                          <p:val>
                                            <p:strVal val="#ppt_x"/>
                                          </p:val>
                                        </p:tav>
                                      </p:tavLst>
                                    </p:anim>
                                    <p:anim calcmode="lin" valueType="num">
                                      <p:cBhvr>
                                        <p:cTn id="51"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3" grpId="0"/>
      <p:bldP spid="15" grpId="0"/>
      <p:bldP spid="16"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userDrawn="1">
  <p:cSld name="2_自定义版式">
    <p:spTree>
      <p:nvGrpSpPr>
        <p:cNvPr id="1" name=""/>
        <p:cNvGrpSpPr/>
        <p:nvPr/>
      </p:nvGrpSpPr>
      <p:grpSpPr>
        <a:xfrm>
          <a:off x="0" y="0"/>
          <a:ext cx="0" cy="0"/>
          <a:chOff x="0" y="0"/>
          <a:chExt cx="0" cy="0"/>
        </a:xfrm>
      </p:grpSpPr>
      <p:sp>
        <p:nvSpPr>
          <p:cNvPr id="4" name="五边形 3"/>
          <p:cNvSpPr/>
          <p:nvPr userDrawn="1"/>
        </p:nvSpPr>
        <p:spPr>
          <a:xfrm>
            <a:off x="3" y="343835"/>
            <a:ext cx="3288418" cy="432048"/>
          </a:xfrm>
          <a:prstGeom prst="homePlate">
            <a:avLst>
              <a:gd name="adj" fmla="val 26606"/>
            </a:avLst>
          </a:prstGeom>
          <a:solidFill>
            <a:srgbClr val="00B0F0"/>
          </a:solidFill>
          <a:ln w="9525">
            <a:noFill/>
            <a:round/>
          </a:ln>
        </p:spPr>
        <p:txBody>
          <a:bodyPr vert="horz" wrap="square" lIns="91440" tIns="45720" rIns="91440" bIns="45720" numCol="1" anchor="t" anchorCtr="0" compatLnSpc="1"/>
          <a:lstStyle/>
          <a:p>
            <a:pPr lvl="0"/>
            <a:endParaRPr lang="zh-CN" altLang="en-US" sz="1800">
              <a:solidFill>
                <a:schemeClr val="tx1"/>
              </a:solidFill>
            </a:endParaRPr>
          </a:p>
        </p:txBody>
      </p:sp>
      <p:sp>
        <p:nvSpPr>
          <p:cNvPr id="5" name="燕尾形 4"/>
          <p:cNvSpPr/>
          <p:nvPr userDrawn="1"/>
        </p:nvSpPr>
        <p:spPr>
          <a:xfrm>
            <a:off x="3277244" y="343835"/>
            <a:ext cx="215968" cy="432048"/>
          </a:xfrm>
          <a:prstGeom prst="chevron">
            <a:avLst/>
          </a:prstGeom>
          <a:solidFill>
            <a:srgbClr val="00B0F0"/>
          </a:solidFill>
          <a:ln w="9525">
            <a:noFill/>
            <a:round/>
          </a:ln>
        </p:spPr>
        <p:txBody>
          <a:bodyPr vert="horz" wrap="square" lIns="91440" tIns="45720" rIns="91440" bIns="45720" numCol="1" anchor="t" anchorCtr="0" compatLnSpc="1"/>
          <a:lstStyle/>
          <a:p>
            <a:pPr lvl="0"/>
            <a:endParaRPr lang="zh-CN" altLang="en-US" sz="1800">
              <a:solidFill>
                <a:schemeClr val="tx1"/>
              </a:solidFill>
            </a:endParaRPr>
          </a:p>
        </p:txBody>
      </p:sp>
      <p:sp>
        <p:nvSpPr>
          <p:cNvPr id="6" name="燕尾形 5"/>
          <p:cNvSpPr/>
          <p:nvPr userDrawn="1"/>
        </p:nvSpPr>
        <p:spPr>
          <a:xfrm>
            <a:off x="3482037" y="343835"/>
            <a:ext cx="215968" cy="432048"/>
          </a:xfrm>
          <a:prstGeom prst="chevron">
            <a:avLst/>
          </a:prstGeom>
          <a:solidFill>
            <a:srgbClr val="00B0F0"/>
          </a:solidFill>
          <a:ln w="9525">
            <a:noFill/>
            <a:round/>
          </a:ln>
        </p:spPr>
        <p:txBody>
          <a:bodyPr vert="horz" wrap="square" lIns="91440" tIns="45720" rIns="91440" bIns="45720" numCol="1" anchor="t" anchorCtr="0" compatLnSpc="1"/>
          <a:lstStyle/>
          <a:p>
            <a:pPr lvl="0"/>
            <a:endParaRPr lang="zh-CN" altLang="en-US" sz="1800">
              <a:solidFill>
                <a:schemeClr val="tx1"/>
              </a:solidFill>
            </a:endParaRPr>
          </a:p>
        </p:txBody>
      </p:sp>
      <p:sp>
        <p:nvSpPr>
          <p:cNvPr id="7" name="矩形 6"/>
          <p:cNvSpPr/>
          <p:nvPr userDrawn="1"/>
        </p:nvSpPr>
        <p:spPr>
          <a:xfrm>
            <a:off x="11495194" y="6257927"/>
            <a:ext cx="696806" cy="441340"/>
          </a:xfrm>
          <a:prstGeom prst="rect">
            <a:avLst/>
          </a:prstGeom>
          <a:solidFill>
            <a:srgbClr val="3F95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8" name="TextBox 15"/>
          <p:cNvSpPr txBox="1"/>
          <p:nvPr userDrawn="1"/>
        </p:nvSpPr>
        <p:spPr>
          <a:xfrm>
            <a:off x="11720411" y="6309320"/>
            <a:ext cx="471481" cy="338554"/>
          </a:xfrm>
          <a:prstGeom prst="rect">
            <a:avLst/>
          </a:prstGeom>
          <a:noFill/>
        </p:spPr>
        <p:txBody>
          <a:bodyPr wrap="none" rtlCol="0">
            <a:spAutoFit/>
          </a:bodyPr>
          <a:lstStyle/>
          <a:p>
            <a:fld id="{2EEF1883-7A0E-4F66-9932-E581691AD397}" type="slidenum">
              <a:rPr lang="zh-CN" altLang="en-US" sz="1600" smtClean="0">
                <a:solidFill>
                  <a:schemeClr val="bg1"/>
                </a:solidFill>
              </a:rPr>
              <a:t>‹#›</a:t>
            </a:fld>
            <a:r>
              <a:rPr lang="zh-CN" altLang="en-US" sz="1600" dirty="0">
                <a:solidFill>
                  <a:schemeClr val="bg1"/>
                </a:solidFill>
              </a:rPr>
              <a:t> </a:t>
            </a:r>
            <a:endParaRPr lang="zh-CN" altLang="en-US" sz="1600" b="0" dirty="0">
              <a:solidFill>
                <a:schemeClr val="bg1"/>
              </a:solidFill>
              <a:latin typeface="微软雅黑" panose="020B0503020204020204" pitchFamily="34" charset="-122"/>
              <a:ea typeface="微软雅黑" panose="020B0503020204020204" pitchFamily="34" charset="-122"/>
            </a:endParaRPr>
          </a:p>
        </p:txBody>
      </p:sp>
      <p:sp>
        <p:nvSpPr>
          <p:cNvPr id="9" name="TextBox 15"/>
          <p:cNvSpPr txBox="1"/>
          <p:nvPr userDrawn="1"/>
        </p:nvSpPr>
        <p:spPr>
          <a:xfrm>
            <a:off x="1200730" y="426150"/>
            <a:ext cx="2076512" cy="338554"/>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defRPr/>
            </a:pPr>
            <a:r>
              <a:rPr lang="en-US" altLang="zh-CN" sz="1600" b="1" dirty="0">
                <a:solidFill>
                  <a:schemeClr val="bg1"/>
                </a:solidFill>
                <a:ea typeface="微软雅黑" panose="020B0503020204020204" pitchFamily="34" charset="-122"/>
                <a:cs typeface="Arial Unicode MS" panose="020B0604020202020204" pitchFamily="34" charset="-122"/>
              </a:rPr>
              <a:t>CONTENTS PAGE </a:t>
            </a:r>
          </a:p>
        </p:txBody>
      </p:sp>
      <p:sp>
        <p:nvSpPr>
          <p:cNvPr id="10" name="文本框 9"/>
          <p:cNvSpPr txBox="1"/>
          <p:nvPr userDrawn="1"/>
        </p:nvSpPr>
        <p:spPr>
          <a:xfrm>
            <a:off x="1" y="344420"/>
            <a:ext cx="1200730" cy="430887"/>
          </a:xfrm>
          <a:prstGeom prst="rect">
            <a:avLst/>
          </a:prstGeom>
          <a:noFill/>
        </p:spPr>
        <p:txBody>
          <a:bodyPr wrap="square" rtlCol="0">
            <a:spAutoFit/>
          </a:bodyPr>
          <a:lstStyle/>
          <a:p>
            <a:pPr algn="r"/>
            <a:r>
              <a:rPr lang="zh-CN" altLang="en-US" sz="2200" dirty="0">
                <a:solidFill>
                  <a:prstClr val="white"/>
                </a:solidFill>
                <a:ea typeface="微软雅黑" panose="020B0503020204020204" pitchFamily="34" charset="-122"/>
              </a:rPr>
              <a:t>目录页</a:t>
            </a:r>
          </a:p>
        </p:txBody>
      </p:sp>
      <p:sp>
        <p:nvSpPr>
          <p:cNvPr id="11" name="任意多边形 10"/>
          <p:cNvSpPr/>
          <p:nvPr userDrawn="1"/>
        </p:nvSpPr>
        <p:spPr>
          <a:xfrm flipV="1">
            <a:off x="-812" y="2591148"/>
            <a:ext cx="12193624" cy="1629940"/>
          </a:xfrm>
          <a:custGeom>
            <a:avLst/>
            <a:gdLst>
              <a:gd name="connsiteX0" fmla="*/ 0 w 10087428"/>
              <a:gd name="connsiteY0" fmla="*/ 0 h 1828800"/>
              <a:gd name="connsiteX1" fmla="*/ 4296228 w 10087428"/>
              <a:gd name="connsiteY1" fmla="*/ 0 h 1828800"/>
              <a:gd name="connsiteX2" fmla="*/ 4978400 w 10087428"/>
              <a:gd name="connsiteY2" fmla="*/ 1828800 h 1828800"/>
              <a:gd name="connsiteX3" fmla="*/ 10087428 w 10087428"/>
              <a:gd name="connsiteY3" fmla="*/ 1828800 h 1828800"/>
              <a:gd name="connsiteX0-1" fmla="*/ 0 w 10087428"/>
              <a:gd name="connsiteY0-2" fmla="*/ 0 h 1828800"/>
              <a:gd name="connsiteX1-3" fmla="*/ 4486301 w 10087428"/>
              <a:gd name="connsiteY1-4" fmla="*/ 0 h 1828800"/>
              <a:gd name="connsiteX2-5" fmla="*/ 4978400 w 10087428"/>
              <a:gd name="connsiteY2-6" fmla="*/ 1828800 h 1828800"/>
              <a:gd name="connsiteX3-7" fmla="*/ 10087428 w 10087428"/>
              <a:gd name="connsiteY3-8" fmla="*/ 1828800 h 1828800"/>
              <a:gd name="connsiteX0-9" fmla="*/ 0 w 10521680"/>
              <a:gd name="connsiteY0-10" fmla="*/ 0 h 1828800"/>
              <a:gd name="connsiteX1-11" fmla="*/ 4920553 w 10521680"/>
              <a:gd name="connsiteY1-12" fmla="*/ 0 h 1828800"/>
              <a:gd name="connsiteX2-13" fmla="*/ 5412652 w 10521680"/>
              <a:gd name="connsiteY2-14" fmla="*/ 1828800 h 1828800"/>
              <a:gd name="connsiteX3-15" fmla="*/ 10521680 w 10521680"/>
              <a:gd name="connsiteY3-16" fmla="*/ 1828800 h 1828800"/>
            </a:gdLst>
            <a:ahLst/>
            <a:cxnLst>
              <a:cxn ang="0">
                <a:pos x="connsiteX0-1" y="connsiteY0-2"/>
              </a:cxn>
              <a:cxn ang="0">
                <a:pos x="connsiteX1-3" y="connsiteY1-4"/>
              </a:cxn>
              <a:cxn ang="0">
                <a:pos x="connsiteX2-5" y="connsiteY2-6"/>
              </a:cxn>
              <a:cxn ang="0">
                <a:pos x="connsiteX3-7" y="connsiteY3-8"/>
              </a:cxn>
            </a:cxnLst>
            <a:rect l="l" t="t" r="r" b="b"/>
            <a:pathLst>
              <a:path w="10521680" h="1828800">
                <a:moveTo>
                  <a:pt x="0" y="0"/>
                </a:moveTo>
                <a:lnTo>
                  <a:pt x="4920553" y="0"/>
                </a:lnTo>
                <a:lnTo>
                  <a:pt x="5412652" y="1828800"/>
                </a:lnTo>
                <a:lnTo>
                  <a:pt x="10521680" y="1828800"/>
                </a:lnTo>
              </a:path>
            </a:pathLst>
          </a:custGeom>
          <a:noFill/>
          <a:ln w="57150">
            <a:solidFill>
              <a:srgbClr val="3B79C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p>
        </p:txBody>
      </p:sp>
      <p:grpSp>
        <p:nvGrpSpPr>
          <p:cNvPr id="12" name="组合 11"/>
          <p:cNvGrpSpPr/>
          <p:nvPr userDrawn="1"/>
        </p:nvGrpSpPr>
        <p:grpSpPr>
          <a:xfrm>
            <a:off x="1084675" y="3875013"/>
            <a:ext cx="691970" cy="692150"/>
            <a:chOff x="990600" y="2613025"/>
            <a:chExt cx="692150" cy="692150"/>
          </a:xfrm>
        </p:grpSpPr>
        <p:sp>
          <p:nvSpPr>
            <p:cNvPr id="13" name="椭圆 12"/>
            <p:cNvSpPr/>
            <p:nvPr/>
          </p:nvSpPr>
          <p:spPr>
            <a:xfrm>
              <a:off x="990600" y="2613025"/>
              <a:ext cx="692150" cy="692150"/>
            </a:xfrm>
            <a:prstGeom prst="ellipse">
              <a:avLst/>
            </a:prstGeom>
            <a:solidFill>
              <a:schemeClr val="bg1"/>
            </a:solidFill>
            <a:ln w="6350">
              <a:solidFill>
                <a:srgbClr val="3B79C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latin typeface="Impact" panose="020B0806030902050204" pitchFamily="34" charset="0"/>
              </a:endParaRPr>
            </a:p>
          </p:txBody>
        </p:sp>
        <p:sp>
          <p:nvSpPr>
            <p:cNvPr id="14" name="椭圆 13"/>
            <p:cNvSpPr/>
            <p:nvPr/>
          </p:nvSpPr>
          <p:spPr>
            <a:xfrm>
              <a:off x="1066800" y="2689225"/>
              <a:ext cx="539750" cy="539750"/>
            </a:xfrm>
            <a:prstGeom prst="ellipse">
              <a:avLst/>
            </a:prstGeom>
            <a:solidFill>
              <a:srgbClr val="3B79CE"/>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1800" dirty="0">
                  <a:latin typeface="Impact" panose="020B0806030902050204" pitchFamily="34" charset="0"/>
                </a:rPr>
                <a:t>1</a:t>
              </a:r>
              <a:endParaRPr lang="zh-CN" altLang="en-US" sz="1800" dirty="0">
                <a:latin typeface="Impact" panose="020B0806030902050204" pitchFamily="34" charset="0"/>
              </a:endParaRPr>
            </a:p>
          </p:txBody>
        </p:sp>
      </p:grpSp>
      <p:sp>
        <p:nvSpPr>
          <p:cNvPr id="15" name="TextBox 8"/>
          <p:cNvSpPr txBox="1"/>
          <p:nvPr userDrawn="1"/>
        </p:nvSpPr>
        <p:spPr>
          <a:xfrm>
            <a:off x="553008" y="3163038"/>
            <a:ext cx="1755305" cy="461665"/>
          </a:xfrm>
          <a:prstGeom prst="rect">
            <a:avLst/>
          </a:prstGeom>
          <a:noFill/>
        </p:spPr>
        <p:txBody>
          <a:bodyPr wrap="square" rtlCol="0">
            <a:spAutoFit/>
          </a:bodyPr>
          <a:lstStyle/>
          <a:p>
            <a:pPr algn="ctr"/>
            <a:r>
              <a:rPr lang="zh-CN" altLang="en-US" sz="2400" b="1" dirty="0">
                <a:solidFill>
                  <a:schemeClr val="tx1">
                    <a:lumMod val="65000"/>
                    <a:lumOff val="35000"/>
                  </a:schemeClr>
                </a:solidFill>
                <a:latin typeface="专业字体设计服务/WWW.ZTSGC.COM/"/>
                <a:ea typeface="微软雅黑" panose="020B0503020204020204" pitchFamily="34" charset="-122"/>
              </a:rPr>
              <a:t>培训概述</a:t>
            </a:r>
          </a:p>
        </p:txBody>
      </p:sp>
      <p:sp>
        <p:nvSpPr>
          <p:cNvPr id="16" name="TextBox 8"/>
          <p:cNvSpPr txBox="1"/>
          <p:nvPr userDrawn="1"/>
        </p:nvSpPr>
        <p:spPr>
          <a:xfrm>
            <a:off x="2547741" y="3163038"/>
            <a:ext cx="2497590" cy="461665"/>
          </a:xfrm>
          <a:prstGeom prst="rect">
            <a:avLst/>
          </a:prstGeom>
          <a:noFill/>
        </p:spPr>
        <p:txBody>
          <a:bodyPr wrap="square" rtlCol="0">
            <a:spAutoFit/>
          </a:bodyPr>
          <a:lstStyle/>
          <a:p>
            <a:pPr algn="ctr"/>
            <a:r>
              <a:rPr lang="zh-CN" altLang="en-US" sz="2400" b="1" dirty="0">
                <a:solidFill>
                  <a:srgbClr val="5F5E5C"/>
                </a:solidFill>
                <a:latin typeface="微软雅黑" panose="020B0503020204020204" pitchFamily="34" charset="-122"/>
                <a:ea typeface="微软雅黑" panose="020B0503020204020204" pitchFamily="34" charset="-122"/>
              </a:rPr>
              <a:t>六大要素分析</a:t>
            </a:r>
          </a:p>
        </p:txBody>
      </p:sp>
      <p:sp>
        <p:nvSpPr>
          <p:cNvPr id="17" name="TextBox 16"/>
          <p:cNvSpPr txBox="1"/>
          <p:nvPr userDrawn="1"/>
        </p:nvSpPr>
        <p:spPr>
          <a:xfrm>
            <a:off x="6947641" y="3163038"/>
            <a:ext cx="2171910" cy="461665"/>
          </a:xfrm>
          <a:prstGeom prst="rect">
            <a:avLst/>
          </a:prstGeom>
          <a:noFill/>
        </p:spPr>
        <p:txBody>
          <a:bodyPr wrap="square" rtlCol="0">
            <a:spAutoFit/>
          </a:bodyPr>
          <a:lstStyle/>
          <a:p>
            <a:pPr algn="ctr"/>
            <a:r>
              <a:rPr lang="zh-CN" altLang="en-US" sz="2400" b="1" dirty="0">
                <a:solidFill>
                  <a:srgbClr val="5F5E5C"/>
                </a:solidFill>
                <a:latin typeface="微软雅黑" panose="020B0503020204020204" pitchFamily="34" charset="-122"/>
                <a:ea typeface="微软雅黑" panose="020B0503020204020204" pitchFamily="34" charset="-122"/>
              </a:rPr>
              <a:t>培训体系建立</a:t>
            </a:r>
          </a:p>
        </p:txBody>
      </p:sp>
      <p:sp>
        <p:nvSpPr>
          <p:cNvPr id="18" name="TextBox 8"/>
          <p:cNvSpPr txBox="1"/>
          <p:nvPr userDrawn="1"/>
        </p:nvSpPr>
        <p:spPr>
          <a:xfrm>
            <a:off x="9234750" y="3163038"/>
            <a:ext cx="2159677" cy="461665"/>
          </a:xfrm>
          <a:prstGeom prst="rect">
            <a:avLst/>
          </a:prstGeom>
          <a:noFill/>
        </p:spPr>
        <p:txBody>
          <a:bodyPr wrap="square" rtlCol="0">
            <a:spAutoFit/>
          </a:bodyPr>
          <a:lstStyle/>
          <a:p>
            <a:pPr algn="ctr"/>
            <a:r>
              <a:rPr lang="zh-CN" altLang="en-US" sz="2400" b="1" dirty="0">
                <a:solidFill>
                  <a:srgbClr val="5F5E5C"/>
                </a:solidFill>
                <a:latin typeface="微软雅黑" panose="020B0503020204020204" pitchFamily="34" charset="-122"/>
                <a:ea typeface="微软雅黑" panose="020B0503020204020204" pitchFamily="34" charset="-122"/>
              </a:rPr>
              <a:t>年度培训实施</a:t>
            </a:r>
          </a:p>
        </p:txBody>
      </p:sp>
      <p:grpSp>
        <p:nvGrpSpPr>
          <p:cNvPr id="19" name="组合 18"/>
          <p:cNvGrpSpPr/>
          <p:nvPr userDrawn="1"/>
        </p:nvGrpSpPr>
        <p:grpSpPr>
          <a:xfrm>
            <a:off x="3450549" y="3875013"/>
            <a:ext cx="691970" cy="692150"/>
            <a:chOff x="990600" y="2613025"/>
            <a:chExt cx="692150" cy="692150"/>
          </a:xfrm>
        </p:grpSpPr>
        <p:sp>
          <p:nvSpPr>
            <p:cNvPr id="20" name="椭圆 19"/>
            <p:cNvSpPr/>
            <p:nvPr/>
          </p:nvSpPr>
          <p:spPr>
            <a:xfrm>
              <a:off x="990600" y="2613025"/>
              <a:ext cx="692150" cy="692150"/>
            </a:xfrm>
            <a:prstGeom prst="ellipse">
              <a:avLst/>
            </a:prstGeom>
            <a:solidFill>
              <a:schemeClr val="bg1"/>
            </a:solidFill>
            <a:ln w="6350">
              <a:solidFill>
                <a:srgbClr val="3B79C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latin typeface="Impact" panose="020B0806030902050204" pitchFamily="34" charset="0"/>
              </a:endParaRPr>
            </a:p>
          </p:txBody>
        </p:sp>
        <p:sp>
          <p:nvSpPr>
            <p:cNvPr id="21" name="椭圆 20"/>
            <p:cNvSpPr/>
            <p:nvPr/>
          </p:nvSpPr>
          <p:spPr>
            <a:xfrm>
              <a:off x="1066800" y="2689225"/>
              <a:ext cx="539750" cy="539750"/>
            </a:xfrm>
            <a:prstGeom prst="ellipse">
              <a:avLst/>
            </a:prstGeom>
            <a:solidFill>
              <a:srgbClr val="3B79CE"/>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1800" dirty="0">
                  <a:latin typeface="Impact" panose="020B0806030902050204" pitchFamily="34" charset="0"/>
                </a:rPr>
                <a:t>2</a:t>
              </a:r>
              <a:endParaRPr lang="zh-CN" altLang="en-US" sz="1800" dirty="0">
                <a:latin typeface="Impact" panose="020B0806030902050204" pitchFamily="34" charset="0"/>
              </a:endParaRPr>
            </a:p>
          </p:txBody>
        </p:sp>
      </p:grpSp>
      <p:grpSp>
        <p:nvGrpSpPr>
          <p:cNvPr id="22" name="组合 21"/>
          <p:cNvGrpSpPr/>
          <p:nvPr userDrawn="1"/>
        </p:nvGrpSpPr>
        <p:grpSpPr>
          <a:xfrm>
            <a:off x="7687609" y="2245073"/>
            <a:ext cx="691970" cy="692150"/>
            <a:chOff x="990600" y="2613025"/>
            <a:chExt cx="692150" cy="692150"/>
          </a:xfrm>
        </p:grpSpPr>
        <p:sp>
          <p:nvSpPr>
            <p:cNvPr id="23" name="椭圆 22"/>
            <p:cNvSpPr/>
            <p:nvPr/>
          </p:nvSpPr>
          <p:spPr>
            <a:xfrm>
              <a:off x="990600" y="2613025"/>
              <a:ext cx="692150" cy="692150"/>
            </a:xfrm>
            <a:prstGeom prst="ellipse">
              <a:avLst/>
            </a:prstGeom>
            <a:solidFill>
              <a:schemeClr val="bg1"/>
            </a:solidFill>
            <a:ln w="6350">
              <a:solidFill>
                <a:srgbClr val="3B79C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latin typeface="Impact" panose="020B0806030902050204" pitchFamily="34" charset="0"/>
              </a:endParaRPr>
            </a:p>
          </p:txBody>
        </p:sp>
        <p:sp>
          <p:nvSpPr>
            <p:cNvPr id="24" name="椭圆 23"/>
            <p:cNvSpPr/>
            <p:nvPr/>
          </p:nvSpPr>
          <p:spPr>
            <a:xfrm>
              <a:off x="1066800" y="2689225"/>
              <a:ext cx="539750" cy="539750"/>
            </a:xfrm>
            <a:prstGeom prst="ellipse">
              <a:avLst/>
            </a:prstGeom>
            <a:solidFill>
              <a:srgbClr val="3B79CE"/>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1800" dirty="0">
                  <a:latin typeface="Impact" panose="020B0806030902050204" pitchFamily="34" charset="0"/>
                </a:rPr>
                <a:t>3</a:t>
              </a:r>
              <a:endParaRPr lang="zh-CN" altLang="en-US" sz="1800" dirty="0">
                <a:latin typeface="Impact" panose="020B0806030902050204" pitchFamily="34" charset="0"/>
              </a:endParaRPr>
            </a:p>
          </p:txBody>
        </p:sp>
      </p:grpSp>
      <p:grpSp>
        <p:nvGrpSpPr>
          <p:cNvPr id="25" name="组合 24"/>
          <p:cNvGrpSpPr/>
          <p:nvPr userDrawn="1"/>
        </p:nvGrpSpPr>
        <p:grpSpPr>
          <a:xfrm>
            <a:off x="9911430" y="2209268"/>
            <a:ext cx="691970" cy="692150"/>
            <a:chOff x="990600" y="2613025"/>
            <a:chExt cx="692150" cy="692150"/>
          </a:xfrm>
        </p:grpSpPr>
        <p:sp>
          <p:nvSpPr>
            <p:cNvPr id="26" name="椭圆 25"/>
            <p:cNvSpPr/>
            <p:nvPr/>
          </p:nvSpPr>
          <p:spPr>
            <a:xfrm>
              <a:off x="990600" y="2613025"/>
              <a:ext cx="692150" cy="692150"/>
            </a:xfrm>
            <a:prstGeom prst="ellipse">
              <a:avLst/>
            </a:prstGeom>
            <a:solidFill>
              <a:schemeClr val="bg1"/>
            </a:solidFill>
            <a:ln w="6350">
              <a:solidFill>
                <a:srgbClr val="3B79C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latin typeface="Impact" panose="020B0806030902050204" pitchFamily="34" charset="0"/>
              </a:endParaRPr>
            </a:p>
          </p:txBody>
        </p:sp>
        <p:sp>
          <p:nvSpPr>
            <p:cNvPr id="27" name="椭圆 26"/>
            <p:cNvSpPr/>
            <p:nvPr/>
          </p:nvSpPr>
          <p:spPr>
            <a:xfrm>
              <a:off x="1066800" y="2689225"/>
              <a:ext cx="539750" cy="539750"/>
            </a:xfrm>
            <a:prstGeom prst="ellipse">
              <a:avLst/>
            </a:prstGeom>
            <a:solidFill>
              <a:srgbClr val="3B79CE"/>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1800" dirty="0">
                  <a:latin typeface="Impact" panose="020B0806030902050204" pitchFamily="34" charset="0"/>
                </a:rPr>
                <a:t>4</a:t>
              </a:r>
              <a:endParaRPr lang="zh-CN" altLang="en-US" sz="1800" dirty="0">
                <a:latin typeface="Impact" panose="020B0806030902050204" pitchFamily="34" charset="0"/>
              </a:endParaRPr>
            </a:p>
          </p:txBody>
        </p:sp>
      </p:grpSp>
      <p:sp>
        <p:nvSpPr>
          <p:cNvPr id="28" name="Text Box 2"/>
          <p:cNvSpPr txBox="1">
            <a:spLocks noChangeArrowheads="1"/>
          </p:cNvSpPr>
          <p:nvPr userDrawn="1"/>
        </p:nvSpPr>
        <p:spPr bwMode="auto">
          <a:xfrm>
            <a:off x="5376107" y="3070705"/>
            <a:ext cx="1295806" cy="646331"/>
          </a:xfrm>
          <a:prstGeom prst="rect">
            <a:avLst/>
          </a:prstGeom>
          <a:solidFill>
            <a:srgbClr val="3B79CE"/>
          </a:solidFill>
          <a:ln>
            <a:noFill/>
          </a:ln>
        </p:spPr>
        <p:txBody>
          <a:bodyPr wrap="square">
            <a:spAutoFit/>
          </a:bodyPr>
          <a:lstStyle>
            <a:lvl1pPr eaLnBrk="0" hangingPunct="0">
              <a:defRPr sz="2000">
                <a:solidFill>
                  <a:schemeClr val="tx1"/>
                </a:solidFill>
                <a:latin typeface="Calibri" panose="020F0502020204030204" pitchFamily="34" charset="0"/>
                <a:ea typeface="宋体" panose="02010600030101010101" pitchFamily="2" charset="-122"/>
              </a:defRPr>
            </a:lvl1pPr>
            <a:lvl2pPr marL="742950" indent="-285750" eaLnBrk="0" hangingPunct="0">
              <a:defRPr sz="2000">
                <a:solidFill>
                  <a:schemeClr val="tx1"/>
                </a:solidFill>
                <a:latin typeface="Calibri" panose="020F0502020204030204" pitchFamily="34" charset="0"/>
                <a:ea typeface="宋体" panose="02010600030101010101" pitchFamily="2" charset="-122"/>
              </a:defRPr>
            </a:lvl2pPr>
            <a:lvl3pPr marL="1143000" indent="-228600" eaLnBrk="0" hangingPunct="0">
              <a:defRPr sz="2000">
                <a:solidFill>
                  <a:schemeClr val="tx1"/>
                </a:solidFill>
                <a:latin typeface="Calibri" panose="020F0502020204030204" pitchFamily="34" charset="0"/>
                <a:ea typeface="宋体" panose="02010600030101010101" pitchFamily="2" charset="-122"/>
              </a:defRPr>
            </a:lvl3pPr>
            <a:lvl4pPr marL="1600200" indent="-228600" eaLnBrk="0" hangingPunct="0">
              <a:defRPr sz="2000">
                <a:solidFill>
                  <a:schemeClr val="tx1"/>
                </a:solidFill>
                <a:latin typeface="Calibri" panose="020F0502020204030204" pitchFamily="34" charset="0"/>
                <a:ea typeface="宋体" panose="02010600030101010101" pitchFamily="2" charset="-122"/>
              </a:defRPr>
            </a:lvl4pPr>
            <a:lvl5pPr eaLnBrk="0" hangingPunct="0">
              <a:defRPr sz="2000">
                <a:solidFill>
                  <a:schemeClr val="tx1"/>
                </a:solidFill>
                <a:latin typeface="Calibri" panose="020F0502020204030204" pitchFamily="34" charset="0"/>
                <a:ea typeface="宋体" panose="02010600030101010101" pitchFamily="2" charset="-122"/>
              </a:defRPr>
            </a:lvl5pPr>
            <a:lvl6pPr marL="2514600" indent="-228600" defTabSz="1028700" eaLnBrk="0" fontAlgn="base" hangingPunct="0">
              <a:spcBef>
                <a:spcPct val="0"/>
              </a:spcBef>
              <a:spcAft>
                <a:spcPct val="0"/>
              </a:spcAft>
              <a:defRPr sz="2000">
                <a:solidFill>
                  <a:schemeClr val="tx1"/>
                </a:solidFill>
                <a:latin typeface="Calibri" panose="020F0502020204030204" pitchFamily="34" charset="0"/>
                <a:ea typeface="宋体" panose="02010600030101010101" pitchFamily="2" charset="-122"/>
              </a:defRPr>
            </a:lvl6pPr>
            <a:lvl7pPr marL="2971800" indent="-228600" defTabSz="1028700" eaLnBrk="0" fontAlgn="base" hangingPunct="0">
              <a:spcBef>
                <a:spcPct val="0"/>
              </a:spcBef>
              <a:spcAft>
                <a:spcPct val="0"/>
              </a:spcAft>
              <a:defRPr sz="2000">
                <a:solidFill>
                  <a:schemeClr val="tx1"/>
                </a:solidFill>
                <a:latin typeface="Calibri" panose="020F0502020204030204" pitchFamily="34" charset="0"/>
                <a:ea typeface="宋体" panose="02010600030101010101" pitchFamily="2" charset="-122"/>
              </a:defRPr>
            </a:lvl7pPr>
            <a:lvl8pPr marL="3429000" indent="-228600" defTabSz="1028700" eaLnBrk="0" fontAlgn="base" hangingPunct="0">
              <a:spcBef>
                <a:spcPct val="0"/>
              </a:spcBef>
              <a:spcAft>
                <a:spcPct val="0"/>
              </a:spcAft>
              <a:defRPr sz="2000">
                <a:solidFill>
                  <a:schemeClr val="tx1"/>
                </a:solidFill>
                <a:latin typeface="Calibri" panose="020F0502020204030204" pitchFamily="34" charset="0"/>
                <a:ea typeface="宋体" panose="02010600030101010101" pitchFamily="2" charset="-122"/>
              </a:defRPr>
            </a:lvl8pPr>
            <a:lvl9pPr marL="3886200" indent="-228600" defTabSz="1028700" eaLnBrk="0" fontAlgn="base" hangingPunct="0">
              <a:spcBef>
                <a:spcPct val="0"/>
              </a:spcBef>
              <a:spcAft>
                <a:spcPct val="0"/>
              </a:spcAft>
              <a:defRPr sz="2000">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3600" b="1" dirty="0">
                <a:solidFill>
                  <a:schemeClr val="bg1"/>
                </a:solidFill>
                <a:latin typeface="微软雅黑" panose="020B0503020204020204" pitchFamily="34" charset="-122"/>
                <a:ea typeface="微软雅黑" panose="020B0503020204020204" pitchFamily="34" charset="-122"/>
              </a:rPr>
              <a:t>目录</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0-#ppt_h/2"/>
                                          </p:val>
                                        </p:tav>
                                        <p:tav tm="100000">
                                          <p:val>
                                            <p:strVal val="#ppt_y"/>
                                          </p:val>
                                        </p:tav>
                                      </p:tavLst>
                                    </p:anim>
                                  </p:childTnLst>
                                </p:cTn>
                              </p:par>
                              <p:par>
                                <p:cTn id="9" presetID="2" presetClass="entr" presetSubtype="1" decel="100000" fill="hold" grpId="0" nodeType="withEffect">
                                  <p:stCondLst>
                                    <p:cond delay="10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500" fill="hold"/>
                                        <p:tgtEl>
                                          <p:spTgt spid="16"/>
                                        </p:tgtEl>
                                        <p:attrNameLst>
                                          <p:attrName>ppt_x</p:attrName>
                                        </p:attrNameLst>
                                      </p:cBhvr>
                                      <p:tavLst>
                                        <p:tav tm="0">
                                          <p:val>
                                            <p:strVal val="#ppt_x"/>
                                          </p:val>
                                        </p:tav>
                                        <p:tav tm="100000">
                                          <p:val>
                                            <p:strVal val="#ppt_x"/>
                                          </p:val>
                                        </p:tav>
                                      </p:tavLst>
                                    </p:anim>
                                    <p:anim calcmode="lin" valueType="num">
                                      <p:cBhvr additive="base">
                                        <p:cTn id="12" dur="500" fill="hold"/>
                                        <p:tgtEl>
                                          <p:spTgt spid="16"/>
                                        </p:tgtEl>
                                        <p:attrNameLst>
                                          <p:attrName>ppt_y</p:attrName>
                                        </p:attrNameLst>
                                      </p:cBhvr>
                                      <p:tavLst>
                                        <p:tav tm="0">
                                          <p:val>
                                            <p:strVal val="0-#ppt_h/2"/>
                                          </p:val>
                                        </p:tav>
                                        <p:tav tm="100000">
                                          <p:val>
                                            <p:strVal val="#ppt_y"/>
                                          </p:val>
                                        </p:tav>
                                      </p:tavLst>
                                    </p:anim>
                                  </p:childTnLst>
                                </p:cTn>
                              </p:par>
                              <p:par>
                                <p:cTn id="13" presetID="2" presetClass="entr" presetSubtype="4" decel="100000" fill="hold" grpId="0" nodeType="withEffect">
                                  <p:stCondLst>
                                    <p:cond delay="20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500" fill="hold"/>
                                        <p:tgtEl>
                                          <p:spTgt spid="17"/>
                                        </p:tgtEl>
                                        <p:attrNameLst>
                                          <p:attrName>ppt_x</p:attrName>
                                        </p:attrNameLst>
                                      </p:cBhvr>
                                      <p:tavLst>
                                        <p:tav tm="0">
                                          <p:val>
                                            <p:strVal val="#ppt_x"/>
                                          </p:val>
                                        </p:tav>
                                        <p:tav tm="100000">
                                          <p:val>
                                            <p:strVal val="#ppt_x"/>
                                          </p:val>
                                        </p:tav>
                                      </p:tavLst>
                                    </p:anim>
                                    <p:anim calcmode="lin" valueType="num">
                                      <p:cBhvr additive="base">
                                        <p:cTn id="16" dur="500" fill="hold"/>
                                        <p:tgtEl>
                                          <p:spTgt spid="17"/>
                                        </p:tgtEl>
                                        <p:attrNameLst>
                                          <p:attrName>ppt_y</p:attrName>
                                        </p:attrNameLst>
                                      </p:cBhvr>
                                      <p:tavLst>
                                        <p:tav tm="0">
                                          <p:val>
                                            <p:strVal val="1+#ppt_h/2"/>
                                          </p:val>
                                        </p:tav>
                                        <p:tav tm="100000">
                                          <p:val>
                                            <p:strVal val="#ppt_y"/>
                                          </p:val>
                                        </p:tav>
                                      </p:tavLst>
                                    </p:anim>
                                  </p:childTnLst>
                                </p:cTn>
                              </p:par>
                              <p:par>
                                <p:cTn id="17" presetID="2" presetClass="entr" presetSubtype="4" decel="100000" fill="hold" grpId="0" nodeType="withEffect">
                                  <p:stCondLst>
                                    <p:cond delay="300"/>
                                  </p:st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500" fill="hold"/>
                                        <p:tgtEl>
                                          <p:spTgt spid="18"/>
                                        </p:tgtEl>
                                        <p:attrNameLst>
                                          <p:attrName>ppt_x</p:attrName>
                                        </p:attrNameLst>
                                      </p:cBhvr>
                                      <p:tavLst>
                                        <p:tav tm="0">
                                          <p:val>
                                            <p:strVal val="#ppt_x"/>
                                          </p:val>
                                        </p:tav>
                                        <p:tav tm="100000">
                                          <p:val>
                                            <p:strVal val="#ppt_x"/>
                                          </p:val>
                                        </p:tav>
                                      </p:tavLst>
                                    </p:anim>
                                    <p:anim calcmode="lin" valueType="num">
                                      <p:cBhvr additive="base">
                                        <p:cTn id="20"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P spid="18" grpId="0"/>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userDrawn="1">
  <p:cSld name="3_自定义版式">
    <p:spTree>
      <p:nvGrpSpPr>
        <p:cNvPr id="1" name=""/>
        <p:cNvGrpSpPr/>
        <p:nvPr/>
      </p:nvGrpSpPr>
      <p:grpSpPr>
        <a:xfrm>
          <a:off x="0" y="0"/>
          <a:ext cx="0" cy="0"/>
          <a:chOff x="0" y="0"/>
          <a:chExt cx="0" cy="0"/>
        </a:xfrm>
      </p:grpSpPr>
      <p:cxnSp>
        <p:nvCxnSpPr>
          <p:cNvPr id="4" name="直接连接符 3"/>
          <p:cNvCxnSpPr/>
          <p:nvPr userDrawn="1"/>
        </p:nvCxnSpPr>
        <p:spPr>
          <a:xfrm>
            <a:off x="2" y="3429000"/>
            <a:ext cx="12193624" cy="0"/>
          </a:xfrm>
          <a:prstGeom prst="line">
            <a:avLst/>
          </a:prstGeom>
          <a:noFill/>
          <a:ln w="57150">
            <a:solidFill>
              <a:srgbClr val="3B79CE"/>
            </a:solidFill>
          </a:ln>
        </p:spPr>
        <p:style>
          <a:lnRef idx="2">
            <a:schemeClr val="accent1">
              <a:shade val="50000"/>
            </a:schemeClr>
          </a:lnRef>
          <a:fillRef idx="1">
            <a:schemeClr val="accent1"/>
          </a:fillRef>
          <a:effectRef idx="0">
            <a:schemeClr val="accent1"/>
          </a:effectRef>
          <a:fontRef idx="minor">
            <a:schemeClr val="lt1"/>
          </a:fontRef>
        </p:style>
      </p:cxnSp>
      <p:sp>
        <p:nvSpPr>
          <p:cNvPr id="5" name="椭圆 4"/>
          <p:cNvSpPr/>
          <p:nvPr userDrawn="1"/>
        </p:nvSpPr>
        <p:spPr>
          <a:xfrm>
            <a:off x="1416698" y="1809000"/>
            <a:ext cx="3239157" cy="3240000"/>
          </a:xfrm>
          <a:prstGeom prst="ellipse">
            <a:avLst/>
          </a:prstGeom>
          <a:solidFill>
            <a:schemeClr val="bg1"/>
          </a:solidFill>
          <a:ln w="19050">
            <a:solidFill>
              <a:srgbClr val="3B79C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fontAlgn="auto">
              <a:spcBef>
                <a:spcPts val="0"/>
              </a:spcBef>
              <a:spcAft>
                <a:spcPts val="0"/>
              </a:spcAft>
            </a:pPr>
            <a:endParaRPr lang="zh-CN" altLang="en-US" sz="1800">
              <a:latin typeface="Impact" panose="020B0806030902050204" pitchFamily="34" charset="0"/>
            </a:endParaRPr>
          </a:p>
        </p:txBody>
      </p:sp>
      <p:sp>
        <p:nvSpPr>
          <p:cNvPr id="7" name="矩形 6"/>
          <p:cNvSpPr/>
          <p:nvPr userDrawn="1"/>
        </p:nvSpPr>
        <p:spPr>
          <a:xfrm>
            <a:off x="11495194" y="6257927"/>
            <a:ext cx="696806" cy="441340"/>
          </a:xfrm>
          <a:prstGeom prst="rect">
            <a:avLst/>
          </a:prstGeom>
          <a:solidFill>
            <a:srgbClr val="3F95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8" name="TextBox 15"/>
          <p:cNvSpPr txBox="1"/>
          <p:nvPr userDrawn="1"/>
        </p:nvSpPr>
        <p:spPr>
          <a:xfrm>
            <a:off x="11720411" y="6309320"/>
            <a:ext cx="471481" cy="338554"/>
          </a:xfrm>
          <a:prstGeom prst="rect">
            <a:avLst/>
          </a:prstGeom>
          <a:noFill/>
        </p:spPr>
        <p:txBody>
          <a:bodyPr wrap="none" rtlCol="0">
            <a:spAutoFit/>
          </a:bodyPr>
          <a:lstStyle/>
          <a:p>
            <a:fld id="{2EEF1883-7A0E-4F66-9932-E581691AD397}" type="slidenum">
              <a:rPr lang="zh-CN" altLang="en-US" sz="1600" smtClean="0">
                <a:solidFill>
                  <a:schemeClr val="bg1"/>
                </a:solidFill>
              </a:rPr>
              <a:t>‹#›</a:t>
            </a:fld>
            <a:r>
              <a:rPr lang="zh-CN" altLang="en-US" sz="1600" dirty="0">
                <a:solidFill>
                  <a:schemeClr val="bg1"/>
                </a:solidFill>
              </a:rPr>
              <a:t> </a:t>
            </a:r>
            <a:endParaRPr lang="zh-CN" altLang="en-US" sz="1600" b="0" dirty="0">
              <a:solidFill>
                <a:schemeClr val="bg1"/>
              </a:solidFill>
              <a:latin typeface="微软雅黑" panose="020B0503020204020204" pitchFamily="34" charset="-122"/>
              <a:ea typeface="微软雅黑" panose="020B0503020204020204" pitchFamily="34" charset="-122"/>
            </a:endParaRPr>
          </a:p>
        </p:txBody>
      </p:sp>
      <p:sp>
        <p:nvSpPr>
          <p:cNvPr id="14" name="五边形 13"/>
          <p:cNvSpPr/>
          <p:nvPr userDrawn="1"/>
        </p:nvSpPr>
        <p:spPr>
          <a:xfrm>
            <a:off x="3" y="343835"/>
            <a:ext cx="3288418" cy="432048"/>
          </a:xfrm>
          <a:prstGeom prst="homePlate">
            <a:avLst>
              <a:gd name="adj" fmla="val 26606"/>
            </a:avLst>
          </a:prstGeom>
          <a:solidFill>
            <a:srgbClr val="00B0F0"/>
          </a:solidFill>
          <a:ln w="9525">
            <a:noFill/>
            <a:round/>
          </a:ln>
        </p:spPr>
        <p:txBody>
          <a:bodyPr vert="horz" wrap="square" lIns="91440" tIns="45720" rIns="91440" bIns="45720" numCol="1" anchor="t" anchorCtr="0" compatLnSpc="1"/>
          <a:lstStyle/>
          <a:p>
            <a:pPr lvl="0"/>
            <a:endParaRPr lang="zh-CN" altLang="en-US" sz="1800">
              <a:solidFill>
                <a:schemeClr val="tx1"/>
              </a:solidFill>
            </a:endParaRPr>
          </a:p>
        </p:txBody>
      </p:sp>
      <p:sp>
        <p:nvSpPr>
          <p:cNvPr id="15" name="燕尾形 14"/>
          <p:cNvSpPr/>
          <p:nvPr userDrawn="1"/>
        </p:nvSpPr>
        <p:spPr>
          <a:xfrm>
            <a:off x="3277244" y="343835"/>
            <a:ext cx="215968" cy="432048"/>
          </a:xfrm>
          <a:prstGeom prst="chevron">
            <a:avLst/>
          </a:prstGeom>
          <a:solidFill>
            <a:srgbClr val="00B0F0"/>
          </a:solidFill>
          <a:ln w="9525">
            <a:noFill/>
            <a:round/>
          </a:ln>
        </p:spPr>
        <p:txBody>
          <a:bodyPr vert="horz" wrap="square" lIns="91440" tIns="45720" rIns="91440" bIns="45720" numCol="1" anchor="t" anchorCtr="0" compatLnSpc="1"/>
          <a:lstStyle/>
          <a:p>
            <a:pPr lvl="0"/>
            <a:endParaRPr lang="zh-CN" altLang="en-US" sz="1800">
              <a:solidFill>
                <a:schemeClr val="tx1"/>
              </a:solidFill>
            </a:endParaRPr>
          </a:p>
        </p:txBody>
      </p:sp>
      <p:sp>
        <p:nvSpPr>
          <p:cNvPr id="16" name="燕尾形 15"/>
          <p:cNvSpPr/>
          <p:nvPr userDrawn="1"/>
        </p:nvSpPr>
        <p:spPr>
          <a:xfrm>
            <a:off x="3482037" y="343835"/>
            <a:ext cx="215968" cy="432048"/>
          </a:xfrm>
          <a:prstGeom prst="chevron">
            <a:avLst/>
          </a:prstGeom>
          <a:solidFill>
            <a:srgbClr val="00B0F0"/>
          </a:solidFill>
          <a:ln w="9525">
            <a:noFill/>
            <a:round/>
          </a:ln>
        </p:spPr>
        <p:txBody>
          <a:bodyPr vert="horz" wrap="square" lIns="91440" tIns="45720" rIns="91440" bIns="45720" numCol="1" anchor="t" anchorCtr="0" compatLnSpc="1"/>
          <a:lstStyle/>
          <a:p>
            <a:pPr lvl="0"/>
            <a:endParaRPr lang="zh-CN" altLang="en-US" sz="1800">
              <a:solidFill>
                <a:schemeClr val="tx1"/>
              </a:solidFill>
            </a:endParaRPr>
          </a:p>
        </p:txBody>
      </p:sp>
      <p:sp>
        <p:nvSpPr>
          <p:cNvPr id="17" name="TextBox 15"/>
          <p:cNvSpPr txBox="1"/>
          <p:nvPr userDrawn="1"/>
        </p:nvSpPr>
        <p:spPr>
          <a:xfrm>
            <a:off x="1200730" y="426150"/>
            <a:ext cx="2076512" cy="338554"/>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defRPr/>
            </a:pPr>
            <a:r>
              <a:rPr lang="en-US" altLang="zh-CN" sz="1600" b="1" dirty="0">
                <a:solidFill>
                  <a:schemeClr val="bg1"/>
                </a:solidFill>
                <a:ea typeface="微软雅黑" panose="020B0503020204020204" pitchFamily="34" charset="-122"/>
                <a:cs typeface="Arial Unicode MS" panose="020B0604020202020204" pitchFamily="34" charset="-122"/>
              </a:rPr>
              <a:t>TRANSITION PAGE </a:t>
            </a:r>
          </a:p>
        </p:txBody>
      </p:sp>
      <p:sp>
        <p:nvSpPr>
          <p:cNvPr id="18" name="文本框 17"/>
          <p:cNvSpPr txBox="1"/>
          <p:nvPr userDrawn="1"/>
        </p:nvSpPr>
        <p:spPr>
          <a:xfrm>
            <a:off x="1" y="344420"/>
            <a:ext cx="1200730" cy="430887"/>
          </a:xfrm>
          <a:prstGeom prst="rect">
            <a:avLst/>
          </a:prstGeom>
          <a:noFill/>
        </p:spPr>
        <p:txBody>
          <a:bodyPr wrap="square" rtlCol="0">
            <a:spAutoFit/>
          </a:bodyPr>
          <a:lstStyle/>
          <a:p>
            <a:pPr algn="r"/>
            <a:r>
              <a:rPr lang="zh-CN" altLang="en-US" sz="2200" dirty="0">
                <a:solidFill>
                  <a:prstClr val="white"/>
                </a:solidFill>
                <a:ea typeface="微软雅黑" panose="020B0503020204020204" pitchFamily="34" charset="-122"/>
              </a:rPr>
              <a:t>过渡页</a:t>
            </a:r>
          </a:p>
        </p:txBody>
      </p:sp>
      <p:sp>
        <p:nvSpPr>
          <p:cNvPr id="2" name="燕尾形 1"/>
          <p:cNvSpPr/>
          <p:nvPr userDrawn="1"/>
        </p:nvSpPr>
        <p:spPr>
          <a:xfrm>
            <a:off x="11851135" y="3537584"/>
            <a:ext cx="107972" cy="288000"/>
          </a:xfrm>
          <a:prstGeom prst="chevron">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endParaRPr>
          </a:p>
        </p:txBody>
      </p:sp>
      <p:sp>
        <p:nvSpPr>
          <p:cNvPr id="23" name="燕尾形 22"/>
          <p:cNvSpPr/>
          <p:nvPr userDrawn="1"/>
        </p:nvSpPr>
        <p:spPr>
          <a:xfrm>
            <a:off x="11963135" y="3537584"/>
            <a:ext cx="107972" cy="288000"/>
          </a:xfrm>
          <a:prstGeom prst="chevron">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自定义版式">
    <p:spTree>
      <p:nvGrpSpPr>
        <p:cNvPr id="1" name=""/>
        <p:cNvGrpSpPr/>
        <p:nvPr/>
      </p:nvGrpSpPr>
      <p:grpSpPr>
        <a:xfrm>
          <a:off x="0" y="0"/>
          <a:ext cx="0" cy="0"/>
          <a:chOff x="0" y="0"/>
          <a:chExt cx="0" cy="0"/>
        </a:xfrm>
      </p:grpSpPr>
      <p:sp>
        <p:nvSpPr>
          <p:cNvPr id="4" name="TextBox 4"/>
          <p:cNvSpPr txBox="1"/>
          <p:nvPr userDrawn="1"/>
        </p:nvSpPr>
        <p:spPr>
          <a:xfrm>
            <a:off x="10127399" y="188644"/>
            <a:ext cx="1624697" cy="838691"/>
          </a:xfrm>
          <a:prstGeom prst="rect">
            <a:avLst/>
          </a:prstGeom>
          <a:noFill/>
        </p:spPr>
        <p:txBody>
          <a:bodyPr wrap="square">
            <a:spAutoFit/>
          </a:bodyPr>
          <a:lstStyle/>
          <a:p>
            <a:pPr algn="l">
              <a:spcBef>
                <a:spcPts val="400"/>
              </a:spcBef>
              <a:spcAft>
                <a:spcPts val="300"/>
              </a:spcAft>
              <a:defRPr/>
            </a:pPr>
            <a:r>
              <a:rPr lang="zh-CN" altLang="en-US" sz="1800" b="0" dirty="0">
                <a:solidFill>
                  <a:schemeClr val="bg1"/>
                </a:solidFill>
                <a:latin typeface="微软雅黑" panose="020B0503020204020204" pitchFamily="34" charset="-122"/>
                <a:ea typeface="微软雅黑" panose="020B0503020204020204" pitchFamily="34" charset="-122"/>
              </a:rPr>
              <a:t>第一章  </a:t>
            </a:r>
            <a:endParaRPr lang="en-US" altLang="zh-CN" sz="1800" b="0" dirty="0">
              <a:solidFill>
                <a:schemeClr val="bg1"/>
              </a:solidFill>
              <a:latin typeface="微软雅黑" panose="020B0503020204020204" pitchFamily="34" charset="-122"/>
              <a:ea typeface="微软雅黑" panose="020B0503020204020204" pitchFamily="34" charset="-122"/>
            </a:endParaRPr>
          </a:p>
          <a:p>
            <a:pPr algn="l">
              <a:spcBef>
                <a:spcPts val="0"/>
              </a:spcBef>
              <a:spcAft>
                <a:spcPts val="300"/>
              </a:spcAft>
              <a:defRPr/>
            </a:pPr>
            <a:r>
              <a:rPr lang="zh-CN" altLang="en-US" sz="2800" b="0" dirty="0">
                <a:solidFill>
                  <a:schemeClr val="bg1"/>
                </a:solidFill>
                <a:latin typeface="华康俪金黑W8(P)" pitchFamily="34" charset="-122"/>
                <a:ea typeface="华康俪金黑W8(P)" pitchFamily="34" charset="-122"/>
              </a:rPr>
              <a:t>培训概述</a:t>
            </a:r>
            <a:endParaRPr lang="en-US" altLang="zh-CN" sz="2800" b="0" dirty="0">
              <a:solidFill>
                <a:schemeClr val="bg1"/>
              </a:solidFill>
              <a:latin typeface="华康俪金黑W8(P)" pitchFamily="34" charset="-122"/>
              <a:ea typeface="华康俪金黑W8(P)" pitchFamily="34" charset="-122"/>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7_自定义版式">
    <p:spTree>
      <p:nvGrpSpPr>
        <p:cNvPr id="1" name=""/>
        <p:cNvGrpSpPr/>
        <p:nvPr/>
      </p:nvGrpSpPr>
      <p:grpSpPr>
        <a:xfrm>
          <a:off x="0" y="0"/>
          <a:ext cx="0" cy="0"/>
          <a:chOff x="0" y="0"/>
          <a:chExt cx="0" cy="0"/>
        </a:xfrm>
      </p:grpSpPr>
      <p:sp>
        <p:nvSpPr>
          <p:cNvPr id="4" name="TextBox 4"/>
          <p:cNvSpPr txBox="1"/>
          <p:nvPr userDrawn="1"/>
        </p:nvSpPr>
        <p:spPr>
          <a:xfrm>
            <a:off x="10127399" y="188644"/>
            <a:ext cx="1624697" cy="838691"/>
          </a:xfrm>
          <a:prstGeom prst="rect">
            <a:avLst/>
          </a:prstGeom>
          <a:noFill/>
        </p:spPr>
        <p:txBody>
          <a:bodyPr wrap="square">
            <a:spAutoFit/>
          </a:bodyPr>
          <a:lstStyle/>
          <a:p>
            <a:pPr algn="l">
              <a:spcBef>
                <a:spcPts val="400"/>
              </a:spcBef>
              <a:spcAft>
                <a:spcPts val="300"/>
              </a:spcAft>
              <a:defRPr/>
            </a:pPr>
            <a:r>
              <a:rPr lang="zh-CN" altLang="en-US" sz="1800" b="0" dirty="0">
                <a:solidFill>
                  <a:schemeClr val="bg1"/>
                </a:solidFill>
                <a:latin typeface="微软雅黑" panose="020B0503020204020204" pitchFamily="34" charset="-122"/>
                <a:ea typeface="微软雅黑" panose="020B0503020204020204" pitchFamily="34" charset="-122"/>
              </a:rPr>
              <a:t>第一章  </a:t>
            </a:r>
            <a:endParaRPr lang="en-US" altLang="zh-CN" sz="1800" b="0" dirty="0">
              <a:solidFill>
                <a:schemeClr val="bg1"/>
              </a:solidFill>
              <a:latin typeface="微软雅黑" panose="020B0503020204020204" pitchFamily="34" charset="-122"/>
              <a:ea typeface="微软雅黑" panose="020B0503020204020204" pitchFamily="34" charset="-122"/>
            </a:endParaRPr>
          </a:p>
          <a:p>
            <a:pPr algn="l">
              <a:spcBef>
                <a:spcPts val="0"/>
              </a:spcBef>
              <a:spcAft>
                <a:spcPts val="300"/>
              </a:spcAft>
              <a:defRPr/>
            </a:pPr>
            <a:r>
              <a:rPr lang="zh-CN" altLang="en-US" sz="2800" b="0" dirty="0">
                <a:solidFill>
                  <a:schemeClr val="bg1"/>
                </a:solidFill>
                <a:latin typeface="华康俪金黑W8(P)" pitchFamily="34" charset="-122"/>
                <a:ea typeface="华康俪金黑W8(P)" pitchFamily="34" charset="-122"/>
              </a:rPr>
              <a:t>培训概述</a:t>
            </a:r>
            <a:endParaRPr lang="en-US" altLang="zh-CN" sz="2800" b="0" dirty="0">
              <a:solidFill>
                <a:schemeClr val="bg1"/>
              </a:solidFill>
              <a:latin typeface="华康俪金黑W8(P)" pitchFamily="34" charset="-122"/>
              <a:ea typeface="华康俪金黑W8(P)" pitchFamily="34" charset="-122"/>
            </a:endParaRPr>
          </a:p>
        </p:txBody>
      </p:sp>
      <p:sp>
        <p:nvSpPr>
          <p:cNvPr id="3" name="TextBox 8"/>
          <p:cNvSpPr txBox="1"/>
          <p:nvPr userDrawn="1"/>
        </p:nvSpPr>
        <p:spPr>
          <a:xfrm>
            <a:off x="336859" y="476676"/>
            <a:ext cx="4967259" cy="461665"/>
          </a:xfrm>
          <a:prstGeom prst="rect">
            <a:avLst/>
          </a:prstGeom>
          <a:noFill/>
        </p:spPr>
        <p:txBody>
          <a:bodyPr wrap="square" rtlCol="0">
            <a:spAutoFit/>
          </a:bodyPr>
          <a:lstStyle/>
          <a:p>
            <a:r>
              <a:rPr lang="zh-CN" altLang="en-US" sz="2400" dirty="0">
                <a:solidFill>
                  <a:srgbClr val="5F5E5C"/>
                </a:solidFill>
                <a:latin typeface="华康俪金黑W8(P)" pitchFamily="34" charset="-122"/>
                <a:ea typeface="华康俪金黑W8(P)" pitchFamily="34" charset="-122"/>
              </a:rPr>
              <a:t>第二节</a:t>
            </a:r>
            <a:r>
              <a:rPr lang="en-US" altLang="zh-CN" sz="2400" dirty="0">
                <a:solidFill>
                  <a:srgbClr val="5F5E5C"/>
                </a:solidFill>
                <a:latin typeface="华康俪金黑W8(P)" pitchFamily="34" charset="-122"/>
                <a:ea typeface="华康俪金黑W8(P)" pitchFamily="34" charset="-122"/>
              </a:rPr>
              <a:t>  </a:t>
            </a:r>
            <a:r>
              <a:rPr lang="zh-CN" altLang="en-US" sz="2400" dirty="0">
                <a:solidFill>
                  <a:srgbClr val="5F5E5C"/>
                </a:solidFill>
                <a:latin typeface="华康俪金黑W8(P)" pitchFamily="34" charset="-122"/>
                <a:ea typeface="华康俪金黑W8(P)" pitchFamily="34" charset="-122"/>
              </a:rPr>
              <a:t>为什么需要培训</a:t>
            </a:r>
          </a:p>
        </p:txBody>
      </p:sp>
      <p:sp>
        <p:nvSpPr>
          <p:cNvPr id="5" name="TextBox 4"/>
          <p:cNvSpPr txBox="1"/>
          <p:nvPr userDrawn="1"/>
        </p:nvSpPr>
        <p:spPr>
          <a:xfrm>
            <a:off x="768796" y="980732"/>
            <a:ext cx="4175376" cy="492443"/>
          </a:xfrm>
          <a:prstGeom prst="rect">
            <a:avLst/>
          </a:prstGeom>
          <a:noFill/>
        </p:spPr>
        <p:txBody>
          <a:bodyPr wrap="square" rtlCol="0">
            <a:spAutoFit/>
          </a:bodyPr>
          <a:lstStyle/>
          <a:p>
            <a:pPr>
              <a:lnSpc>
                <a:spcPct val="130000"/>
              </a:lnSpc>
            </a:pPr>
            <a:r>
              <a:rPr lang="en-US" altLang="zh-CN" sz="2000" dirty="0">
                <a:solidFill>
                  <a:srgbClr val="5F5E5C"/>
                </a:solidFill>
                <a:latin typeface="Impact" panose="020B0806030902050204" pitchFamily="34" charset="0"/>
                <a:ea typeface="华康俪金黑W8(P)" pitchFamily="34" charset="-122"/>
              </a:rPr>
              <a:t>1.2.1</a:t>
            </a:r>
            <a:r>
              <a:rPr lang="en-US" altLang="zh-CN" sz="2000" dirty="0">
                <a:solidFill>
                  <a:srgbClr val="5F5E5C"/>
                </a:solidFill>
                <a:latin typeface="华康俪金黑W8(P)" pitchFamily="34" charset="-122"/>
                <a:ea typeface="华康俪金黑W8(P)" pitchFamily="34" charset="-122"/>
              </a:rPr>
              <a:t> </a:t>
            </a:r>
            <a:r>
              <a:rPr lang="zh-CN" altLang="en-US" sz="2000" dirty="0">
                <a:solidFill>
                  <a:srgbClr val="5F5E5C"/>
                </a:solidFill>
                <a:latin typeface="华康俪金黑W8(P)" pitchFamily="34" charset="-122"/>
                <a:ea typeface="华康俪金黑W8(P)" pitchFamily="34" charset="-122"/>
              </a:rPr>
              <a:t>培训的重要性</a:t>
            </a:r>
          </a:p>
        </p:txBody>
      </p:sp>
      <p:pic>
        <p:nvPicPr>
          <p:cNvPr id="6" name="Picture 2" descr="F:\360云盘\漂亮羽箭.png"/>
          <p:cNvPicPr>
            <a:picLocks noChangeAspect="1" noChangeArrowheads="1"/>
          </p:cNvPicPr>
          <p:nvPr userDrawn="1"/>
        </p:nvPicPr>
        <p:blipFill>
          <a:blip r:embed="rId2" cstate="screen"/>
          <a:srcRect/>
          <a:stretch>
            <a:fillRect/>
          </a:stretch>
        </p:blipFill>
        <p:spPr bwMode="auto">
          <a:xfrm>
            <a:off x="480031" y="1052740"/>
            <a:ext cx="277128" cy="27847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userDrawn="1">
  <p:cSld name="自定义版式">
    <p:spTree>
      <p:nvGrpSpPr>
        <p:cNvPr id="1" name=""/>
        <p:cNvGrpSpPr/>
        <p:nvPr/>
      </p:nvGrpSpPr>
      <p:grpSpPr>
        <a:xfrm>
          <a:off x="0" y="0"/>
          <a:ext cx="0" cy="0"/>
          <a:chOff x="0" y="0"/>
          <a:chExt cx="0" cy="0"/>
        </a:xfrm>
      </p:grpSpPr>
      <p:sp>
        <p:nvSpPr>
          <p:cNvPr id="3" name="矩形 2"/>
          <p:cNvSpPr/>
          <p:nvPr userDrawn="1"/>
        </p:nvSpPr>
        <p:spPr>
          <a:xfrm>
            <a:off x="2" y="0"/>
            <a:ext cx="12193624"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5" name="Rectangle 7"/>
          <p:cNvSpPr/>
          <p:nvPr userDrawn="1"/>
        </p:nvSpPr>
        <p:spPr>
          <a:xfrm>
            <a:off x="8154452" y="0"/>
            <a:ext cx="4037548" cy="6858000"/>
          </a:xfrm>
          <a:prstGeom prst="rect">
            <a:avLst/>
          </a:prstGeom>
          <a:solidFill>
            <a:srgbClr val="3B79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Picture Placeholder 2"/>
          <p:cNvSpPr>
            <a:spLocks noGrp="1"/>
          </p:cNvSpPr>
          <p:nvPr>
            <p:ph type="pic" idx="1"/>
          </p:nvPr>
        </p:nvSpPr>
        <p:spPr>
          <a:xfrm>
            <a:off x="1" y="4"/>
            <a:ext cx="8099475" cy="6857999"/>
          </a:xfrm>
          <a:prstGeom prst="rect">
            <a:avLst/>
          </a:prstGeom>
        </p:spPr>
        <p:txBody>
          <a:bodyPr tIns="45720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zh-CN"/>
              <a:t>Click icon to add picture</a:t>
            </a:r>
            <a:endParaRPr lang="en-US"/>
          </a:p>
        </p:txBody>
      </p:sp>
      <p:sp>
        <p:nvSpPr>
          <p:cNvPr id="7" name="标题 1"/>
          <p:cNvSpPr txBox="1">
            <a:spLocks noChangeArrowheads="1"/>
          </p:cNvSpPr>
          <p:nvPr userDrawn="1"/>
        </p:nvSpPr>
        <p:spPr>
          <a:xfrm>
            <a:off x="8111698" y="1886971"/>
            <a:ext cx="4031398"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8000" b="1" dirty="0">
                <a:solidFill>
                  <a:schemeClr val="bg1"/>
                </a:solidFill>
                <a:effectLst>
                  <a:outerShdw blurRad="38100" dist="38100" dir="2700000" algn="tl">
                    <a:srgbClr val="000000">
                      <a:alpha val="43137"/>
                    </a:srgbClr>
                  </a:outerShdw>
                  <a:reflection blurRad="6350" stA="50000" endA="300" endPos="50000" dist="29997" dir="5400000" sy="-100000" algn="bl" rotWithShape="0"/>
                </a:effectLst>
                <a:latin typeface="微软雅黑" panose="020B0503020204020204" pitchFamily="34" charset="-122"/>
                <a:ea typeface="微软雅黑" panose="020B0503020204020204" pitchFamily="34" charset="-122"/>
              </a:rPr>
              <a:t>谢谢！</a:t>
            </a:r>
          </a:p>
        </p:txBody>
      </p:sp>
      <p:sp>
        <p:nvSpPr>
          <p:cNvPr id="8" name="TextBox 10"/>
          <p:cNvSpPr>
            <a:spLocks noChangeArrowheads="1"/>
          </p:cNvSpPr>
          <p:nvPr userDrawn="1"/>
        </p:nvSpPr>
        <p:spPr bwMode="auto">
          <a:xfrm>
            <a:off x="8862874" y="4814386"/>
            <a:ext cx="3280225" cy="3999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dirty="0">
                <a:solidFill>
                  <a:schemeClr val="bg1">
                    <a:lumMod val="95000"/>
                  </a:schemeClr>
                </a:solidFill>
                <a:latin typeface="微软雅黑" panose="020B0503020204020204" pitchFamily="34" charset="-122"/>
                <a:ea typeface="微软雅黑" panose="020B0503020204020204" pitchFamily="34" charset="-122"/>
                <a:sym typeface="Arial" panose="020B0604020202020204" pitchFamily="34" charset="0"/>
              </a:rPr>
              <a:t>http://weibo.com/teliss</a:t>
            </a:r>
          </a:p>
        </p:txBody>
      </p:sp>
      <p:sp>
        <p:nvSpPr>
          <p:cNvPr id="9" name="TextBox 12"/>
          <p:cNvSpPr>
            <a:spLocks noChangeArrowheads="1"/>
          </p:cNvSpPr>
          <p:nvPr userDrawn="1"/>
        </p:nvSpPr>
        <p:spPr bwMode="auto">
          <a:xfrm>
            <a:off x="8862873" y="4265707"/>
            <a:ext cx="299226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2000" dirty="0">
                <a:solidFill>
                  <a:schemeClr val="bg1">
                    <a:lumMod val="95000"/>
                  </a:schemeClr>
                </a:solidFill>
                <a:latin typeface="微软雅黑" panose="020B0503020204020204" pitchFamily="34" charset="-122"/>
                <a:ea typeface="微软雅黑" panose="020B0503020204020204" pitchFamily="34" charset="-122"/>
                <a:sym typeface="Arial" panose="020B0604020202020204" pitchFamily="34" charset="0"/>
              </a:rPr>
              <a:t>http://t.qq.com/teliss</a:t>
            </a:r>
          </a:p>
        </p:txBody>
      </p:sp>
      <p:sp>
        <p:nvSpPr>
          <p:cNvPr id="10" name="TextBox 13"/>
          <p:cNvSpPr>
            <a:spLocks noChangeArrowheads="1"/>
          </p:cNvSpPr>
          <p:nvPr userDrawn="1"/>
        </p:nvSpPr>
        <p:spPr bwMode="auto">
          <a:xfrm>
            <a:off x="8862874" y="3717032"/>
            <a:ext cx="241635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000" dirty="0">
                <a:solidFill>
                  <a:schemeClr val="bg1">
                    <a:lumMod val="95000"/>
                  </a:schemeClr>
                </a:solidFill>
                <a:latin typeface="微软雅黑" panose="020B0503020204020204" pitchFamily="34" charset="-122"/>
                <a:ea typeface="微软雅黑" panose="020B0503020204020204" pitchFamily="34" charset="-122"/>
                <a:sym typeface="Arial" panose="020B0604020202020204" pitchFamily="34" charset="0"/>
              </a:rPr>
              <a:t>布衣公子</a:t>
            </a:r>
            <a:r>
              <a:rPr lang="en-US" altLang="zh-CN" sz="2000" dirty="0">
                <a:solidFill>
                  <a:schemeClr val="bg1">
                    <a:lumMod val="95000"/>
                  </a:schemeClr>
                </a:solidFill>
                <a:latin typeface="微软雅黑" panose="020B0503020204020204" pitchFamily="34" charset="-122"/>
                <a:ea typeface="微软雅黑" panose="020B0503020204020204" pitchFamily="34" charset="-122"/>
                <a:sym typeface="Arial" panose="020B0604020202020204" pitchFamily="34" charset="0"/>
              </a:rPr>
              <a:t>/@</a:t>
            </a:r>
            <a:r>
              <a:rPr lang="en-US" altLang="zh-CN" sz="2000" dirty="0" err="1">
                <a:solidFill>
                  <a:schemeClr val="bg1">
                    <a:lumMod val="95000"/>
                  </a:schemeClr>
                </a:solidFill>
                <a:latin typeface="微软雅黑" panose="020B0503020204020204" pitchFamily="34" charset="-122"/>
                <a:ea typeface="微软雅黑" panose="020B0503020204020204" pitchFamily="34" charset="-122"/>
                <a:sym typeface="Arial" panose="020B0604020202020204" pitchFamily="34" charset="0"/>
              </a:rPr>
              <a:t>teliss</a:t>
            </a:r>
            <a:endParaRPr lang="zh-CN" altLang="en-US" sz="1800" dirty="0">
              <a:solidFill>
                <a:schemeClr val="bg1">
                  <a:lumMod val="95000"/>
                </a:schemeClr>
              </a:solidFill>
              <a:latin typeface="微软雅黑" panose="020B0503020204020204" pitchFamily="34" charset="-122"/>
              <a:ea typeface="微软雅黑" panose="020B0503020204020204" pitchFamily="34" charset="-122"/>
            </a:endParaRPr>
          </a:p>
        </p:txBody>
      </p:sp>
      <p:pic>
        <p:nvPicPr>
          <p:cNvPr id="11" name="图片 14"/>
          <p:cNvPicPr>
            <a:picLocks noChangeAspect="1" noChangeArrowheads="1"/>
          </p:cNvPicPr>
          <p:nvPr userDrawn="1"/>
        </p:nvPicPr>
        <p:blipFill>
          <a:blip r:embed="rId2"/>
          <a:srcRect/>
          <a:stretch>
            <a:fillRect/>
          </a:stretch>
        </p:blipFill>
        <p:spPr bwMode="auto">
          <a:xfrm>
            <a:off x="8430912" y="3737124"/>
            <a:ext cx="359976" cy="3599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4" descr="C:\Users\user\Desktop\未标题-5 拷贝.png"/>
          <p:cNvPicPr>
            <a:picLocks noChangeAspect="1" noChangeArrowheads="1"/>
          </p:cNvPicPr>
          <p:nvPr userDrawn="1"/>
        </p:nvPicPr>
        <p:blipFill>
          <a:blip r:embed="rId3" cstate="screen"/>
          <a:srcRect/>
          <a:stretch>
            <a:fillRect/>
          </a:stretch>
        </p:blipFill>
        <p:spPr bwMode="auto">
          <a:xfrm>
            <a:off x="8430913" y="4311602"/>
            <a:ext cx="448223" cy="401263"/>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3" descr="C:\Documents and Settings\tdz\桌面\未标题-2.png"/>
          <p:cNvPicPr>
            <a:picLocks noChangeAspect="1" noChangeArrowheads="1"/>
          </p:cNvPicPr>
          <p:nvPr userDrawn="1"/>
        </p:nvPicPr>
        <p:blipFill>
          <a:blip r:embed="rId4" cstate="screen"/>
          <a:srcRect/>
          <a:stretch>
            <a:fillRect/>
          </a:stretch>
        </p:blipFill>
        <p:spPr bwMode="auto">
          <a:xfrm>
            <a:off x="8430913" y="4836244"/>
            <a:ext cx="395897" cy="35626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0" presetClass="path" presetSubtype="0" accel="50000" decel="50000" fill="hold" grpId="1" nodeType="withEffect">
                                  <p:stCondLst>
                                    <p:cond delay="0"/>
                                  </p:stCondLst>
                                  <p:childTnLst>
                                    <p:animMotion origin="layout" path="M 3.30643E-7 -1.19861 L 3.30643E-7 2.59259E-6 L 0.00039 -0.12153 L 3.30643E-7 2.59259E-6 " pathEditMode="relative" rAng="0" ptsTypes="AAAA">
                                      <p:cBhvr>
                                        <p:cTn id="8" dur="600" fill="hold"/>
                                        <p:tgtEl>
                                          <p:spTgt spid="7"/>
                                        </p:tgtEl>
                                        <p:attrNameLst>
                                          <p:attrName>ppt_x</p:attrName>
                                          <p:attrName>ppt_y</p:attrName>
                                        </p:attrNameLst>
                                      </p:cBhvr>
                                      <p:rCtr x="13" y="59931"/>
                                    </p:animMotion>
                                  </p:childTnLst>
                                </p:cTn>
                              </p:par>
                            </p:childTnLst>
                          </p:cTn>
                        </p:par>
                        <p:par>
                          <p:cTn id="9" fill="hold">
                            <p:stCondLst>
                              <p:cond delay="0"/>
                            </p:stCondLst>
                            <p:childTnLst>
                              <p:par>
                                <p:cTn id="10" presetID="10" presetClass="entr" presetSubtype="0" fill="hold" nodeType="after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left)">
                                      <p:cBhvr>
                                        <p:cTn id="16" dur="500"/>
                                        <p:tgtEl>
                                          <p:spTgt spid="10"/>
                                        </p:tgtEl>
                                      </p:cBhvr>
                                    </p:animEffect>
                                  </p:childTnLst>
                                </p:cTn>
                              </p:par>
                            </p:childTnLst>
                          </p:cTn>
                        </p:par>
                        <p:par>
                          <p:cTn id="17" fill="hold">
                            <p:stCondLst>
                              <p:cond delay="1000"/>
                            </p:stCondLst>
                            <p:childTnLst>
                              <p:par>
                                <p:cTn id="18" presetID="10" presetClass="entr" presetSubtype="0"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childTnLst>
                          </p:cTn>
                        </p:par>
                        <p:par>
                          <p:cTn id="21" fill="hold">
                            <p:stCondLst>
                              <p:cond delay="1500"/>
                            </p:stCondLst>
                            <p:childTnLst>
                              <p:par>
                                <p:cTn id="22" presetID="22" presetClass="entr" presetSubtype="8"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left)">
                                      <p:cBhvr>
                                        <p:cTn id="24" dur="500"/>
                                        <p:tgtEl>
                                          <p:spTgt spid="9"/>
                                        </p:tgtEl>
                                      </p:cBhvr>
                                    </p:animEffect>
                                  </p:childTnLst>
                                </p:cTn>
                              </p:par>
                            </p:childTnLst>
                          </p:cTn>
                        </p:par>
                        <p:par>
                          <p:cTn id="25" fill="hold">
                            <p:stCondLst>
                              <p:cond delay="2000"/>
                            </p:stCondLst>
                            <p:childTnLst>
                              <p:par>
                                <p:cTn id="26" presetID="10" presetClass="entr" presetSubtype="0"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500"/>
                                        <p:tgtEl>
                                          <p:spTgt spid="13"/>
                                        </p:tgtEl>
                                      </p:cBhvr>
                                    </p:animEffect>
                                  </p:childTnLst>
                                </p:cTn>
                              </p:par>
                            </p:childTnLst>
                          </p:cTn>
                        </p:par>
                        <p:par>
                          <p:cTn id="29" fill="hold">
                            <p:stCondLst>
                              <p:cond delay="2500"/>
                            </p:stCondLst>
                            <p:childTnLst>
                              <p:par>
                                <p:cTn id="30" presetID="22" presetClass="entr" presetSubtype="8" fill="hold" grpId="0" nodeType="after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ipe(left)">
                                      <p:cBhvr>
                                        <p:cTn id="3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8" grpId="0"/>
      <p:bldP spid="9" grpId="0"/>
      <p:bldP spid="10" grpId="0"/>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7" name="TextBox 4"/>
          <p:cNvSpPr txBox="1"/>
          <p:nvPr userDrawn="1"/>
        </p:nvSpPr>
        <p:spPr>
          <a:xfrm>
            <a:off x="10127399" y="188644"/>
            <a:ext cx="1624697" cy="838691"/>
          </a:xfrm>
          <a:prstGeom prst="rect">
            <a:avLst/>
          </a:prstGeom>
          <a:noFill/>
        </p:spPr>
        <p:txBody>
          <a:bodyPr wrap="square">
            <a:spAutoFit/>
          </a:bodyPr>
          <a:lstStyle/>
          <a:p>
            <a:pPr algn="l">
              <a:spcBef>
                <a:spcPts val="400"/>
              </a:spcBef>
              <a:spcAft>
                <a:spcPts val="300"/>
              </a:spcAft>
              <a:defRPr/>
            </a:pPr>
            <a:r>
              <a:rPr lang="zh-CN" altLang="en-US" sz="1800" b="0" dirty="0">
                <a:solidFill>
                  <a:schemeClr val="bg1"/>
                </a:solidFill>
                <a:latin typeface="微软雅黑" panose="020B0503020204020204" pitchFamily="34" charset="-122"/>
                <a:ea typeface="微软雅黑" panose="020B0503020204020204" pitchFamily="34" charset="-122"/>
              </a:rPr>
              <a:t>第一章  </a:t>
            </a:r>
            <a:endParaRPr lang="en-US" altLang="zh-CN" sz="1800" b="0" dirty="0">
              <a:solidFill>
                <a:schemeClr val="bg1"/>
              </a:solidFill>
              <a:latin typeface="微软雅黑" panose="020B0503020204020204" pitchFamily="34" charset="-122"/>
              <a:ea typeface="微软雅黑" panose="020B0503020204020204" pitchFamily="34" charset="-122"/>
            </a:endParaRPr>
          </a:p>
          <a:p>
            <a:pPr algn="l">
              <a:spcBef>
                <a:spcPts val="0"/>
              </a:spcBef>
              <a:spcAft>
                <a:spcPts val="300"/>
              </a:spcAft>
              <a:defRPr/>
            </a:pPr>
            <a:r>
              <a:rPr lang="zh-CN" altLang="en-US" sz="2800" b="0" dirty="0">
                <a:solidFill>
                  <a:schemeClr val="bg1"/>
                </a:solidFill>
                <a:latin typeface="华康俪金黑W8(P)" pitchFamily="34" charset="-122"/>
                <a:ea typeface="华康俪金黑W8(P)" pitchFamily="34" charset="-122"/>
              </a:rPr>
              <a:t>培训概述</a:t>
            </a:r>
            <a:endParaRPr lang="en-US" altLang="zh-CN" sz="2800" b="0" dirty="0">
              <a:solidFill>
                <a:schemeClr val="bg1"/>
              </a:solidFill>
              <a:latin typeface="华康俪金黑W8(P)" pitchFamily="34" charset="-122"/>
              <a:ea typeface="华康俪金黑W8(P)" pitchFamily="34" charset="-122"/>
            </a:endParaRPr>
          </a:p>
        </p:txBody>
      </p:sp>
      <p:sp>
        <p:nvSpPr>
          <p:cNvPr id="8" name="TextBox 8"/>
          <p:cNvSpPr txBox="1"/>
          <p:nvPr userDrawn="1"/>
        </p:nvSpPr>
        <p:spPr>
          <a:xfrm>
            <a:off x="336859" y="476676"/>
            <a:ext cx="4967259" cy="461665"/>
          </a:xfrm>
          <a:prstGeom prst="rect">
            <a:avLst/>
          </a:prstGeom>
          <a:noFill/>
        </p:spPr>
        <p:txBody>
          <a:bodyPr wrap="square" rtlCol="0">
            <a:spAutoFit/>
          </a:bodyPr>
          <a:lstStyle/>
          <a:p>
            <a:r>
              <a:rPr lang="zh-CN" altLang="en-US" sz="2400" dirty="0">
                <a:solidFill>
                  <a:srgbClr val="5F5E5C"/>
                </a:solidFill>
                <a:latin typeface="华康俪金黑W8(P)" pitchFamily="34" charset="-122"/>
                <a:ea typeface="华康俪金黑W8(P)" pitchFamily="34" charset="-122"/>
              </a:rPr>
              <a:t>第二节</a:t>
            </a:r>
            <a:r>
              <a:rPr lang="en-US" altLang="zh-CN" sz="2400" dirty="0">
                <a:solidFill>
                  <a:srgbClr val="5F5E5C"/>
                </a:solidFill>
                <a:latin typeface="华康俪金黑W8(P)" pitchFamily="34" charset="-122"/>
                <a:ea typeface="华康俪金黑W8(P)" pitchFamily="34" charset="-122"/>
              </a:rPr>
              <a:t>  </a:t>
            </a:r>
            <a:r>
              <a:rPr lang="zh-CN" altLang="en-US" sz="2400" dirty="0">
                <a:solidFill>
                  <a:srgbClr val="5F5E5C"/>
                </a:solidFill>
                <a:latin typeface="华康俪金黑W8(P)" pitchFamily="34" charset="-122"/>
                <a:ea typeface="华康俪金黑W8(P)" pitchFamily="34" charset="-122"/>
              </a:rPr>
              <a:t>为什么需要培训</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7" name="TextBox 4"/>
          <p:cNvSpPr txBox="1"/>
          <p:nvPr userDrawn="1"/>
        </p:nvSpPr>
        <p:spPr>
          <a:xfrm>
            <a:off x="10127399" y="188644"/>
            <a:ext cx="1624697" cy="838691"/>
          </a:xfrm>
          <a:prstGeom prst="rect">
            <a:avLst/>
          </a:prstGeom>
          <a:noFill/>
        </p:spPr>
        <p:txBody>
          <a:bodyPr wrap="square">
            <a:spAutoFit/>
          </a:bodyPr>
          <a:lstStyle/>
          <a:p>
            <a:pPr algn="l">
              <a:spcBef>
                <a:spcPts val="400"/>
              </a:spcBef>
              <a:spcAft>
                <a:spcPts val="300"/>
              </a:spcAft>
              <a:defRPr/>
            </a:pPr>
            <a:r>
              <a:rPr lang="zh-CN" altLang="en-US" sz="1800" b="0" dirty="0">
                <a:solidFill>
                  <a:schemeClr val="bg1"/>
                </a:solidFill>
                <a:latin typeface="微软雅黑" panose="020B0503020204020204" pitchFamily="34" charset="-122"/>
                <a:ea typeface="微软雅黑" panose="020B0503020204020204" pitchFamily="34" charset="-122"/>
              </a:rPr>
              <a:t>第一章  </a:t>
            </a:r>
            <a:endParaRPr lang="en-US" altLang="zh-CN" sz="1800" b="0" dirty="0">
              <a:solidFill>
                <a:schemeClr val="bg1"/>
              </a:solidFill>
              <a:latin typeface="微软雅黑" panose="020B0503020204020204" pitchFamily="34" charset="-122"/>
              <a:ea typeface="微软雅黑" panose="020B0503020204020204" pitchFamily="34" charset="-122"/>
            </a:endParaRPr>
          </a:p>
          <a:p>
            <a:pPr algn="l">
              <a:spcBef>
                <a:spcPts val="0"/>
              </a:spcBef>
              <a:spcAft>
                <a:spcPts val="300"/>
              </a:spcAft>
              <a:defRPr/>
            </a:pPr>
            <a:r>
              <a:rPr lang="zh-CN" altLang="en-US" sz="2800" b="0" dirty="0">
                <a:solidFill>
                  <a:schemeClr val="bg1"/>
                </a:solidFill>
                <a:latin typeface="华康俪金黑W8(P)" pitchFamily="34" charset="-122"/>
                <a:ea typeface="华康俪金黑W8(P)" pitchFamily="34" charset="-122"/>
              </a:rPr>
              <a:t>培训概述</a:t>
            </a:r>
            <a:endParaRPr lang="en-US" altLang="zh-CN" sz="2800" b="0" dirty="0">
              <a:solidFill>
                <a:schemeClr val="bg1"/>
              </a:solidFill>
              <a:latin typeface="华康俪金黑W8(P)" pitchFamily="34" charset="-122"/>
              <a:ea typeface="华康俪金黑W8(P)" pitchFamily="34" charset="-122"/>
            </a:endParaRPr>
          </a:p>
        </p:txBody>
      </p:sp>
      <p:sp>
        <p:nvSpPr>
          <p:cNvPr id="8" name="TextBox 8"/>
          <p:cNvSpPr txBox="1"/>
          <p:nvPr userDrawn="1"/>
        </p:nvSpPr>
        <p:spPr>
          <a:xfrm>
            <a:off x="336859" y="476676"/>
            <a:ext cx="4967259" cy="461665"/>
          </a:xfrm>
          <a:prstGeom prst="rect">
            <a:avLst/>
          </a:prstGeom>
          <a:noFill/>
        </p:spPr>
        <p:txBody>
          <a:bodyPr wrap="square" rtlCol="0">
            <a:spAutoFit/>
          </a:bodyPr>
          <a:lstStyle/>
          <a:p>
            <a:r>
              <a:rPr lang="zh-CN" altLang="en-US" sz="2400" dirty="0">
                <a:solidFill>
                  <a:srgbClr val="5F5E5C"/>
                </a:solidFill>
                <a:latin typeface="华康俪金黑W8(P)" pitchFamily="34" charset="-122"/>
                <a:ea typeface="华康俪金黑W8(P)" pitchFamily="34" charset="-122"/>
              </a:rPr>
              <a:t>第三节</a:t>
            </a:r>
            <a:r>
              <a:rPr lang="en-US" altLang="zh-CN" sz="2400" dirty="0">
                <a:solidFill>
                  <a:srgbClr val="5F5E5C"/>
                </a:solidFill>
                <a:latin typeface="华康俪金黑W8(P)" pitchFamily="34" charset="-122"/>
                <a:ea typeface="华康俪金黑W8(P)" pitchFamily="34" charset="-122"/>
              </a:rPr>
              <a:t>  </a:t>
            </a:r>
            <a:r>
              <a:rPr lang="zh-CN" altLang="en-US" sz="2400" dirty="0">
                <a:solidFill>
                  <a:srgbClr val="5F5E5C"/>
                </a:solidFill>
                <a:latin typeface="华康俪金黑W8(P)" pitchFamily="34" charset="-122"/>
                <a:ea typeface="华康俪金黑W8(P)" pitchFamily="34" charset="-122"/>
              </a:rPr>
              <a:t>对培训的认识误区</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7" name="TextBox 4"/>
          <p:cNvSpPr txBox="1"/>
          <p:nvPr userDrawn="1"/>
        </p:nvSpPr>
        <p:spPr>
          <a:xfrm>
            <a:off x="10127399" y="44627"/>
            <a:ext cx="1624697" cy="1177245"/>
          </a:xfrm>
          <a:prstGeom prst="rect">
            <a:avLst/>
          </a:prstGeom>
          <a:noFill/>
        </p:spPr>
        <p:txBody>
          <a:bodyPr wrap="square">
            <a:spAutoFit/>
          </a:bodyPr>
          <a:lstStyle/>
          <a:p>
            <a:pPr algn="l">
              <a:spcBef>
                <a:spcPts val="400"/>
              </a:spcBef>
              <a:spcAft>
                <a:spcPts val="300"/>
              </a:spcAft>
              <a:defRPr/>
            </a:pPr>
            <a:r>
              <a:rPr lang="zh-CN" altLang="en-US" sz="1600" b="0" dirty="0">
                <a:solidFill>
                  <a:schemeClr val="bg1"/>
                </a:solidFill>
                <a:latin typeface="微软雅黑" panose="020B0503020204020204" pitchFamily="34" charset="-122"/>
                <a:ea typeface="微软雅黑" panose="020B0503020204020204" pitchFamily="34" charset="-122"/>
              </a:rPr>
              <a:t>第二章  </a:t>
            </a:r>
            <a:endParaRPr lang="en-US" altLang="zh-CN" sz="1600" b="0" dirty="0">
              <a:solidFill>
                <a:schemeClr val="bg1"/>
              </a:solidFill>
              <a:latin typeface="微软雅黑" panose="020B0503020204020204" pitchFamily="34" charset="-122"/>
              <a:ea typeface="微软雅黑" panose="020B0503020204020204" pitchFamily="34" charset="-122"/>
            </a:endParaRPr>
          </a:p>
          <a:p>
            <a:pPr algn="l">
              <a:spcBef>
                <a:spcPts val="0"/>
              </a:spcBef>
              <a:spcAft>
                <a:spcPts val="300"/>
              </a:spcAft>
              <a:defRPr/>
            </a:pPr>
            <a:r>
              <a:rPr lang="zh-CN" altLang="en-US" sz="2600" b="0" dirty="0">
                <a:solidFill>
                  <a:schemeClr val="bg1"/>
                </a:solidFill>
                <a:latin typeface="华康俪金黑W8(P)" pitchFamily="34" charset="-122"/>
                <a:ea typeface="华康俪金黑W8(P)" pitchFamily="34" charset="-122"/>
              </a:rPr>
              <a:t>培训六大要素分析</a:t>
            </a:r>
            <a:endParaRPr lang="en-US" altLang="zh-CN" sz="2600" b="0" dirty="0">
              <a:solidFill>
                <a:schemeClr val="bg1"/>
              </a:solidFill>
              <a:latin typeface="华康俪金黑W8(P)" pitchFamily="34" charset="-122"/>
              <a:ea typeface="华康俪金黑W8(P)" pitchFamily="34" charset="-122"/>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6F6F6"/>
        </a:solidFill>
        <a:effectLst/>
      </p:bgPr>
    </p:bg>
    <p:spTree>
      <p:nvGrpSpPr>
        <p:cNvPr id="1" name=""/>
        <p:cNvGrpSpPr/>
        <p:nvPr/>
      </p:nvGrpSpPr>
      <p:grpSpPr>
        <a:xfrm>
          <a:off x="0" y="0"/>
          <a:ext cx="0" cy="0"/>
          <a:chOff x="0" y="0"/>
          <a:chExt cx="0" cy="0"/>
        </a:xfrm>
      </p:grpSpPr>
      <p:sp>
        <p:nvSpPr>
          <p:cNvPr id="7" name="弦形 6"/>
          <p:cNvSpPr/>
          <p:nvPr userDrawn="1"/>
        </p:nvSpPr>
        <p:spPr>
          <a:xfrm rot="6746465">
            <a:off x="5734413" y="6451453"/>
            <a:ext cx="720000" cy="719625"/>
          </a:xfrm>
          <a:prstGeom prst="chord">
            <a:avLst>
              <a:gd name="adj1" fmla="val 3577158"/>
              <a:gd name="adj2" fmla="val 15329001"/>
            </a:avLst>
          </a:prstGeom>
          <a:solidFill>
            <a:srgbClr val="3B79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sz="1800"/>
          </a:p>
        </p:txBody>
      </p:sp>
      <p:cxnSp>
        <p:nvCxnSpPr>
          <p:cNvPr id="8" name="直接连接符 7"/>
          <p:cNvCxnSpPr/>
          <p:nvPr userDrawn="1"/>
        </p:nvCxnSpPr>
        <p:spPr>
          <a:xfrm>
            <a:off x="6554163" y="6741368"/>
            <a:ext cx="5634665" cy="0"/>
          </a:xfrm>
          <a:prstGeom prst="line">
            <a:avLst/>
          </a:prstGeom>
          <a:ln w="22479">
            <a:solidFill>
              <a:srgbClr val="3B79CE"/>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userDrawn="1"/>
        </p:nvCxnSpPr>
        <p:spPr>
          <a:xfrm>
            <a:off x="0" y="6741368"/>
            <a:ext cx="5634665" cy="0"/>
          </a:xfrm>
          <a:prstGeom prst="line">
            <a:avLst/>
          </a:prstGeom>
          <a:ln w="22479">
            <a:solidFill>
              <a:srgbClr val="3B79CE"/>
            </a:solidFill>
          </a:ln>
        </p:spPr>
        <p:style>
          <a:lnRef idx="1">
            <a:schemeClr val="accent1"/>
          </a:lnRef>
          <a:fillRef idx="0">
            <a:schemeClr val="accent1"/>
          </a:fillRef>
          <a:effectRef idx="0">
            <a:schemeClr val="accent1"/>
          </a:effectRef>
          <a:fontRef idx="minor">
            <a:schemeClr val="tx1"/>
          </a:fontRef>
        </p:style>
      </p:cxnSp>
      <p:sp>
        <p:nvSpPr>
          <p:cNvPr id="10" name="TextBox 15"/>
          <p:cNvSpPr txBox="1"/>
          <p:nvPr userDrawn="1"/>
        </p:nvSpPr>
        <p:spPr>
          <a:xfrm>
            <a:off x="5692926" y="6488668"/>
            <a:ext cx="791676" cy="369332"/>
          </a:xfrm>
          <a:prstGeom prst="rect">
            <a:avLst/>
          </a:prstGeom>
          <a:noFill/>
        </p:spPr>
        <p:txBody>
          <a:bodyPr wrap="square" rtlCol="0">
            <a:spAutoFit/>
          </a:bodyPr>
          <a:lstStyle/>
          <a:p>
            <a:pPr algn="ctr"/>
            <a:fld id="{2EEF1883-7A0E-4F66-9932-E581691AD397}" type="slidenum">
              <a:rPr lang="zh-CN" altLang="en-US" sz="1800" smtClean="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t>‹#›</a:t>
            </a:fld>
            <a:r>
              <a:rPr lang="zh-CN" altLang="en-US" sz="1800" dirty="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t> </a:t>
            </a:r>
            <a:endParaRPr lang="zh-CN" altLang="en-US" sz="1800" b="0" dirty="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cxnSp>
        <p:nvCxnSpPr>
          <p:cNvPr id="11" name="直接连接符 10"/>
          <p:cNvCxnSpPr/>
          <p:nvPr userDrawn="1"/>
        </p:nvCxnSpPr>
        <p:spPr>
          <a:xfrm>
            <a:off x="-600" y="332656"/>
            <a:ext cx="12193200" cy="0"/>
          </a:xfrm>
          <a:prstGeom prst="line">
            <a:avLst/>
          </a:prstGeom>
          <a:ln w="152400">
            <a:solidFill>
              <a:srgbClr val="C8C8C8"/>
            </a:solidFill>
          </a:ln>
        </p:spPr>
        <p:style>
          <a:lnRef idx="1">
            <a:schemeClr val="accent1"/>
          </a:lnRef>
          <a:fillRef idx="0">
            <a:schemeClr val="accent1"/>
          </a:fillRef>
          <a:effectRef idx="0">
            <a:schemeClr val="accent1"/>
          </a:effectRef>
          <a:fontRef idx="minor">
            <a:schemeClr val="tx1"/>
          </a:fontRef>
        </p:style>
      </p:cxnSp>
      <p:sp>
        <p:nvSpPr>
          <p:cNvPr id="16" name="弧形 15"/>
          <p:cNvSpPr/>
          <p:nvPr userDrawn="1"/>
        </p:nvSpPr>
        <p:spPr>
          <a:xfrm>
            <a:off x="5626604" y="6343232"/>
            <a:ext cx="935617" cy="936104"/>
          </a:xfrm>
          <a:prstGeom prst="arc">
            <a:avLst>
              <a:gd name="adj1" fmla="val 11317002"/>
              <a:gd name="adj2" fmla="val 21097504"/>
            </a:avLst>
          </a:prstGeom>
          <a:ln w="22479">
            <a:solidFill>
              <a:srgbClr val="3B79C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800"/>
          </a:p>
        </p:txBody>
      </p:sp>
      <p:sp>
        <p:nvSpPr>
          <p:cNvPr id="20" name="任意多边形 19"/>
          <p:cNvSpPr/>
          <p:nvPr userDrawn="1"/>
        </p:nvSpPr>
        <p:spPr>
          <a:xfrm rot="16200000">
            <a:off x="10184813" y="-101185"/>
            <a:ext cx="1463041" cy="1665411"/>
          </a:xfrm>
          <a:custGeom>
            <a:avLst/>
            <a:gdLst>
              <a:gd name="connsiteX0" fmla="*/ 1463041 w 1463041"/>
              <a:gd name="connsiteY0" fmla="*/ 0 h 1665411"/>
              <a:gd name="connsiteX1" fmla="*/ 1463041 w 1463041"/>
              <a:gd name="connsiteY1" fmla="*/ 832707 h 1665411"/>
              <a:gd name="connsiteX2" fmla="*/ 1463041 w 1463041"/>
              <a:gd name="connsiteY2" fmla="*/ 1665411 h 1665411"/>
              <a:gd name="connsiteX3" fmla="*/ 285101 w 1463041"/>
              <a:gd name="connsiteY3" fmla="*/ 1665411 h 1665411"/>
              <a:gd name="connsiteX4" fmla="*/ 217339 w 1463041"/>
              <a:gd name="connsiteY4" fmla="*/ 1665411 h 1665411"/>
              <a:gd name="connsiteX5" fmla="*/ 0 w 1463041"/>
              <a:gd name="connsiteY5" fmla="*/ 1665411 h 1665411"/>
              <a:gd name="connsiteX6" fmla="*/ 152009 w 1463041"/>
              <a:gd name="connsiteY6" fmla="*/ 832707 h 1665411"/>
              <a:gd name="connsiteX7" fmla="*/ 0 w 1463041"/>
              <a:gd name="connsiteY7" fmla="*/ 2 h 1665411"/>
              <a:gd name="connsiteX8" fmla="*/ 217339 w 1463041"/>
              <a:gd name="connsiteY8" fmla="*/ 2 h 1665411"/>
              <a:gd name="connsiteX9" fmla="*/ 217339 w 1463041"/>
              <a:gd name="connsiteY9" fmla="*/ 0 h 1665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63041" h="1665411">
                <a:moveTo>
                  <a:pt x="1463041" y="0"/>
                </a:moveTo>
                <a:lnTo>
                  <a:pt x="1463041" y="832707"/>
                </a:lnTo>
                <a:lnTo>
                  <a:pt x="1463041" y="1665411"/>
                </a:lnTo>
                <a:lnTo>
                  <a:pt x="285101" y="1665411"/>
                </a:lnTo>
                <a:lnTo>
                  <a:pt x="217339" y="1665411"/>
                </a:lnTo>
                <a:lnTo>
                  <a:pt x="0" y="1665411"/>
                </a:lnTo>
                <a:lnTo>
                  <a:pt x="152009" y="832707"/>
                </a:lnTo>
                <a:lnTo>
                  <a:pt x="0" y="2"/>
                </a:lnTo>
                <a:lnTo>
                  <a:pt x="217339" y="2"/>
                </a:lnTo>
                <a:lnTo>
                  <a:pt x="217339" y="0"/>
                </a:lnTo>
                <a:close/>
              </a:path>
            </a:pathLst>
          </a:custGeom>
          <a:solidFill>
            <a:srgbClr val="3B79C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80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png"/><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0.xml"/></Relationships>
</file>

<file path=ppt/slides/_rels/slide49.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1.xml"/></Relationships>
</file>

<file path=ppt/slides/_rels/slide5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png"/><Relationship Id="rId1" Type="http://schemas.openxmlformats.org/officeDocument/2006/relationships/slideLayout" Target="../slideLayouts/slideLayout11.xml"/></Relationships>
</file>

<file path=ppt/slides/_rels/slide54.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png"/><Relationship Id="rId1" Type="http://schemas.openxmlformats.org/officeDocument/2006/relationships/slideLayout" Target="../slideLayouts/slideLayout11.xml"/></Relationships>
</file>

<file path=ppt/slides/_rels/slide5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png"/><Relationship Id="rId1" Type="http://schemas.openxmlformats.org/officeDocument/2006/relationships/slideLayout" Target="../slideLayouts/slideLayout11.xml"/></Relationships>
</file>

<file path=ppt/slides/_rels/slide56.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3.png"/><Relationship Id="rId1" Type="http://schemas.openxmlformats.org/officeDocument/2006/relationships/slideLayout" Target="../slideLayouts/slideLayout11.xml"/></Relationships>
</file>

<file path=ppt/slides/_rels/slide5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1.xml"/></Relationships>
</file>

<file path=ppt/slides/_rels/slide58.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1.xml"/></Relationships>
</file>

<file path=ppt/slides/_rels/slide59.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cove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6"/>
          <p:cNvSpPr txBox="1"/>
          <p:nvPr/>
        </p:nvSpPr>
        <p:spPr>
          <a:xfrm>
            <a:off x="333860" y="1916835"/>
            <a:ext cx="5630340" cy="492443"/>
          </a:xfrm>
          <a:prstGeom prst="rect">
            <a:avLst/>
          </a:prstGeom>
          <a:noFill/>
        </p:spPr>
        <p:txBody>
          <a:bodyPr wrap="square" rtlCol="0">
            <a:spAutoFit/>
          </a:bodyPr>
          <a:lstStyle/>
          <a:p>
            <a:pPr>
              <a:lnSpc>
                <a:spcPct val="130000"/>
              </a:lnSpc>
            </a:pPr>
            <a:r>
              <a:rPr lang="zh-CN" altLang="en-US" sz="2000" dirty="0">
                <a:solidFill>
                  <a:srgbClr val="5F5E5C"/>
                </a:solidFill>
                <a:latin typeface="华康俪金黑W8(P)" pitchFamily="34" charset="-122"/>
                <a:ea typeface="华康俪金黑W8(P)" pitchFamily="34" charset="-122"/>
              </a:rPr>
              <a:t>（</a:t>
            </a:r>
            <a:r>
              <a:rPr lang="en-US" altLang="zh-CN" sz="2000" dirty="0">
                <a:solidFill>
                  <a:srgbClr val="5F5E5C"/>
                </a:solidFill>
                <a:latin typeface="华康俪金黑W8(P)" pitchFamily="34" charset="-122"/>
                <a:ea typeface="华康俪金黑W8(P)" pitchFamily="34" charset="-122"/>
              </a:rPr>
              <a:t>5</a:t>
            </a:r>
            <a:r>
              <a:rPr lang="zh-CN" altLang="en-US" sz="2000" dirty="0">
                <a:solidFill>
                  <a:srgbClr val="5F5E5C"/>
                </a:solidFill>
                <a:latin typeface="华康俪金黑W8(P)" pitchFamily="34" charset="-122"/>
                <a:ea typeface="华康俪金黑W8(P)" pitchFamily="34" charset="-122"/>
              </a:rPr>
              <a:t>）没有经过训练的员工是企业最大的成本</a:t>
            </a:r>
          </a:p>
        </p:txBody>
      </p:sp>
      <p:sp>
        <p:nvSpPr>
          <p:cNvPr id="15" name="TextBox 6"/>
          <p:cNvSpPr txBox="1"/>
          <p:nvPr/>
        </p:nvSpPr>
        <p:spPr>
          <a:xfrm>
            <a:off x="551384" y="3429000"/>
            <a:ext cx="11305256" cy="2845394"/>
          </a:xfrm>
          <a:prstGeom prst="rect">
            <a:avLst/>
          </a:prstGeom>
          <a:noFill/>
        </p:spPr>
        <p:txBody>
          <a:bodyPr wrap="square" rtlCol="0">
            <a:spAutoFit/>
          </a:bodyPr>
          <a:lstStyle/>
          <a:p>
            <a:pPr marL="342900" indent="-342900">
              <a:lnSpc>
                <a:spcPct val="130000"/>
              </a:lnSpc>
              <a:spcAft>
                <a:spcPts val="300"/>
              </a:spcAft>
              <a:buFont typeface="+mj-ea"/>
              <a:buAutoNum type="circleNumDbPlain"/>
            </a:pPr>
            <a:r>
              <a:rPr lang="zh-CN" altLang="en-US" sz="1600" dirty="0">
                <a:solidFill>
                  <a:srgbClr val="5F5E5C"/>
                </a:solidFill>
                <a:latin typeface="微软雅黑" panose="020B0503020204020204" pitchFamily="34" charset="-122"/>
                <a:ea typeface="微软雅黑" panose="020B0503020204020204" pitchFamily="34" charset="-122"/>
              </a:rPr>
              <a:t>服务及技术作业不熟练让顾客对本公司失去信心；</a:t>
            </a:r>
          </a:p>
          <a:p>
            <a:pPr marL="342900" indent="-342900">
              <a:lnSpc>
                <a:spcPct val="130000"/>
              </a:lnSpc>
              <a:spcAft>
                <a:spcPts val="300"/>
              </a:spcAft>
              <a:buFont typeface="+mj-ea"/>
              <a:buAutoNum type="circleNumDbPlain"/>
            </a:pPr>
            <a:r>
              <a:rPr lang="zh-CN" altLang="en-US" sz="1600" dirty="0">
                <a:solidFill>
                  <a:srgbClr val="5F5E5C"/>
                </a:solidFill>
                <a:latin typeface="微软雅黑" panose="020B0503020204020204" pitchFamily="34" charset="-122"/>
                <a:ea typeface="微软雅黑" panose="020B0503020204020204" pitchFamily="34" charset="-122"/>
              </a:rPr>
              <a:t>态度不对造成跟顾客的争执，使顾客不愿意与我们继续交往；</a:t>
            </a:r>
          </a:p>
          <a:p>
            <a:pPr marL="342900" indent="-342900">
              <a:lnSpc>
                <a:spcPct val="130000"/>
              </a:lnSpc>
              <a:spcAft>
                <a:spcPts val="300"/>
              </a:spcAft>
              <a:buFont typeface="+mj-ea"/>
              <a:buAutoNum type="circleNumDbPlain"/>
            </a:pPr>
            <a:r>
              <a:rPr lang="zh-CN" altLang="en-US" sz="1600" dirty="0">
                <a:solidFill>
                  <a:srgbClr val="5F5E5C"/>
                </a:solidFill>
                <a:latin typeface="微软雅黑" panose="020B0503020204020204" pitchFamily="34" charset="-122"/>
                <a:ea typeface="微软雅黑" panose="020B0503020204020204" pitchFamily="34" charset="-122"/>
              </a:rPr>
              <a:t>应对技巧不对造成对顾客讲错话，使本来不是问题的疑问更有疑问，顾客抱怨除了金钱上的损失外，安抚的过程造成人员的处理成本更高；</a:t>
            </a:r>
          </a:p>
          <a:p>
            <a:pPr marL="342900" indent="-342900">
              <a:lnSpc>
                <a:spcPct val="130000"/>
              </a:lnSpc>
              <a:spcAft>
                <a:spcPts val="300"/>
              </a:spcAft>
              <a:buFont typeface="+mj-ea"/>
              <a:buAutoNum type="circleNumDbPlain"/>
            </a:pPr>
            <a:r>
              <a:rPr lang="zh-CN" altLang="en-US" sz="1600" dirty="0">
                <a:solidFill>
                  <a:srgbClr val="5F5E5C"/>
                </a:solidFill>
                <a:latin typeface="微软雅黑" panose="020B0503020204020204" pitchFamily="34" charset="-122"/>
                <a:ea typeface="微软雅黑" panose="020B0503020204020204" pitchFamily="34" charset="-122"/>
              </a:rPr>
              <a:t>遇到紧急状况不会处理或处理的速度不够快，错失处理的最佳时机，处理成本的提升也造成公司的利润降低，员工处理不好也会丧失自信，容易引起离职的问题；</a:t>
            </a:r>
          </a:p>
          <a:p>
            <a:pPr marL="342900" indent="-342900">
              <a:lnSpc>
                <a:spcPct val="130000"/>
              </a:lnSpc>
              <a:spcAft>
                <a:spcPts val="300"/>
              </a:spcAft>
              <a:buFont typeface="+mj-ea"/>
              <a:buAutoNum type="circleNumDbPlain"/>
            </a:pPr>
            <a:r>
              <a:rPr lang="zh-CN" altLang="en-US" sz="1600" dirty="0">
                <a:solidFill>
                  <a:srgbClr val="5F5E5C"/>
                </a:solidFill>
                <a:latin typeface="微软雅黑" panose="020B0503020204020204" pitchFamily="34" charset="-122"/>
                <a:ea typeface="微软雅黑" panose="020B0503020204020204" pitchFamily="34" charset="-122"/>
              </a:rPr>
              <a:t>老顾客的不满意容易造成顾客的忠诚度降低；</a:t>
            </a:r>
          </a:p>
          <a:p>
            <a:pPr marL="342900" indent="-342900">
              <a:lnSpc>
                <a:spcPct val="130000"/>
              </a:lnSpc>
              <a:spcAft>
                <a:spcPts val="300"/>
              </a:spcAft>
              <a:buFont typeface="+mj-ea"/>
              <a:buAutoNum type="circleNumDbPlain"/>
            </a:pPr>
            <a:r>
              <a:rPr lang="zh-CN" altLang="en-US" sz="1600" dirty="0">
                <a:solidFill>
                  <a:srgbClr val="5F5E5C"/>
                </a:solidFill>
                <a:latin typeface="微软雅黑" panose="020B0503020204020204" pitchFamily="34" charset="-122"/>
                <a:ea typeface="微软雅黑" panose="020B0503020204020204" pitchFamily="34" charset="-122"/>
              </a:rPr>
              <a:t>员工没有学习方向，容易使优异的人才流失等。</a:t>
            </a:r>
            <a:endParaRPr lang="zh-CN" altLang="zh-CN" sz="1600" b="1" dirty="0">
              <a:solidFill>
                <a:srgbClr val="FF0000"/>
              </a:solidFill>
              <a:latin typeface="微软雅黑" panose="020B0503020204020204" pitchFamily="34" charset="-122"/>
              <a:ea typeface="微软雅黑" panose="020B0503020204020204" pitchFamily="34" charset="-122"/>
            </a:endParaRPr>
          </a:p>
        </p:txBody>
      </p:sp>
      <p:sp>
        <p:nvSpPr>
          <p:cNvPr id="6" name="TextBox 6"/>
          <p:cNvSpPr txBox="1"/>
          <p:nvPr/>
        </p:nvSpPr>
        <p:spPr>
          <a:xfrm>
            <a:off x="551384" y="2408460"/>
            <a:ext cx="11305256" cy="812530"/>
          </a:xfrm>
          <a:prstGeom prst="rect">
            <a:avLst/>
          </a:prstGeom>
          <a:noFill/>
        </p:spPr>
        <p:txBody>
          <a:bodyPr wrap="square" rtlCol="0">
            <a:spAutoFit/>
          </a:bodyPr>
          <a:lstStyle/>
          <a:p>
            <a:pPr>
              <a:lnSpc>
                <a:spcPct val="130000"/>
              </a:lnSpc>
            </a:pPr>
            <a:r>
              <a:rPr lang="zh-CN" altLang="en-US" b="1" dirty="0">
                <a:solidFill>
                  <a:srgbClr val="5F5E5C"/>
                </a:solidFill>
                <a:latin typeface="微软雅黑" panose="020B0503020204020204" pitchFamily="34" charset="-122"/>
                <a:ea typeface="微软雅黑" panose="020B0503020204020204" pitchFamily="34" charset="-122"/>
              </a:rPr>
              <a:t>有观点说，“没有经过开发的大脑是人生最大的浪费，</a:t>
            </a:r>
            <a:r>
              <a:rPr lang="zh-CN" altLang="en-US" b="1" dirty="0">
                <a:solidFill>
                  <a:srgbClr val="FF0000"/>
                </a:solidFill>
                <a:latin typeface="微软雅黑" panose="020B0503020204020204" pitchFamily="34" charset="-122"/>
                <a:ea typeface="微软雅黑" panose="020B0503020204020204" pitchFamily="34" charset="-122"/>
              </a:rPr>
              <a:t>没有经过训练的员工是企业最大的成本</a:t>
            </a:r>
            <a:r>
              <a:rPr lang="zh-CN" altLang="en-US" b="1" dirty="0">
                <a:solidFill>
                  <a:srgbClr val="5F5E5C"/>
                </a:solidFill>
                <a:latin typeface="微软雅黑" panose="020B0503020204020204" pitchFamily="34" charset="-122"/>
                <a:ea typeface="微软雅黑" panose="020B0503020204020204" pitchFamily="34" charset="-122"/>
              </a:rPr>
              <a:t>。”没经过培训的员工可能会造成以下问题：</a:t>
            </a:r>
            <a:endParaRPr lang="zh-CN" altLang="zh-CN" b="1" dirty="0">
              <a:solidFill>
                <a:srgbClr val="E67819"/>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p14:pan/>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2" presetClass="entr" presetSubtype="1" decel="10000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0-#ppt_h/2"/>
                                          </p:val>
                                        </p:tav>
                                        <p:tav tm="100000">
                                          <p:val>
                                            <p:strVal val="#ppt_y"/>
                                          </p:val>
                                        </p:tav>
                                      </p:tavLst>
                                    </p:anim>
                                  </p:childTnLst>
                                </p:cTn>
                              </p:par>
                              <p:par>
                                <p:cTn id="13" presetID="2" presetClass="entr" presetSubtype="4" decel="10000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6"/>
          <p:cNvSpPr txBox="1"/>
          <p:nvPr/>
        </p:nvSpPr>
        <p:spPr>
          <a:xfrm>
            <a:off x="333860" y="2276875"/>
            <a:ext cx="6698244" cy="492443"/>
          </a:xfrm>
          <a:prstGeom prst="rect">
            <a:avLst/>
          </a:prstGeom>
          <a:noFill/>
        </p:spPr>
        <p:txBody>
          <a:bodyPr wrap="square" rtlCol="0">
            <a:spAutoFit/>
          </a:bodyPr>
          <a:lstStyle/>
          <a:p>
            <a:pPr>
              <a:lnSpc>
                <a:spcPct val="130000"/>
              </a:lnSpc>
            </a:pPr>
            <a:r>
              <a:rPr lang="zh-CN" altLang="en-US" sz="2000" dirty="0">
                <a:solidFill>
                  <a:srgbClr val="5F5E5C"/>
                </a:solidFill>
                <a:latin typeface="华康俪金黑W8(P)" pitchFamily="34" charset="-122"/>
                <a:ea typeface="华康俪金黑W8(P)" pitchFamily="34" charset="-122"/>
              </a:rPr>
              <a:t>（</a:t>
            </a:r>
            <a:r>
              <a:rPr lang="en-US" altLang="zh-CN" sz="2000" dirty="0">
                <a:solidFill>
                  <a:srgbClr val="5F5E5C"/>
                </a:solidFill>
                <a:latin typeface="华康俪金黑W8(P)" pitchFamily="34" charset="-122"/>
                <a:ea typeface="华康俪金黑W8(P)" pitchFamily="34" charset="-122"/>
              </a:rPr>
              <a:t>6</a:t>
            </a:r>
            <a:r>
              <a:rPr lang="zh-CN" altLang="en-US" sz="2000" dirty="0">
                <a:solidFill>
                  <a:srgbClr val="5F5E5C"/>
                </a:solidFill>
                <a:latin typeface="华康俪金黑W8(P)" pitchFamily="34" charset="-122"/>
                <a:ea typeface="华康俪金黑W8(P)" pitchFamily="34" charset="-122"/>
              </a:rPr>
              <a:t>）你不正向培训员工，员工就会被</a:t>
            </a:r>
            <a:r>
              <a:rPr lang="zh-CN" altLang="en-US" sz="2000" dirty="0">
                <a:solidFill>
                  <a:srgbClr val="FF0000"/>
                </a:solidFill>
                <a:latin typeface="华康俪金黑W8(P)" pitchFamily="34" charset="-122"/>
                <a:ea typeface="华康俪金黑W8(P)" pitchFamily="34" charset="-122"/>
              </a:rPr>
              <a:t>负向因素占领</a:t>
            </a:r>
          </a:p>
        </p:txBody>
      </p:sp>
      <p:sp>
        <p:nvSpPr>
          <p:cNvPr id="6" name="TextBox 6"/>
          <p:cNvSpPr txBox="1"/>
          <p:nvPr/>
        </p:nvSpPr>
        <p:spPr>
          <a:xfrm>
            <a:off x="551384" y="2840511"/>
            <a:ext cx="6552728" cy="1372683"/>
          </a:xfrm>
          <a:prstGeom prst="rect">
            <a:avLst/>
          </a:prstGeom>
          <a:noFill/>
        </p:spPr>
        <p:txBody>
          <a:bodyPr wrap="square" rtlCol="0">
            <a:spAutoFit/>
          </a:bodyPr>
          <a:lstStyle/>
          <a:p>
            <a:pPr>
              <a:lnSpc>
                <a:spcPct val="130000"/>
              </a:lnSpc>
            </a:pPr>
            <a:r>
              <a:rPr lang="zh-CN" altLang="en-US" sz="1600" dirty="0">
                <a:solidFill>
                  <a:srgbClr val="5F5E5C"/>
                </a:solidFill>
                <a:latin typeface="微软雅黑" panose="020B0503020204020204" pitchFamily="34" charset="-122"/>
                <a:ea typeface="微软雅黑" panose="020B0503020204020204" pitchFamily="34" charset="-122"/>
              </a:rPr>
              <a:t>员工如果不被正向的、积极的力量充满，就可能会</a:t>
            </a:r>
            <a:r>
              <a:rPr lang="zh-CN" altLang="en-US" sz="1600" b="1" dirty="0">
                <a:solidFill>
                  <a:srgbClr val="FF0000"/>
                </a:solidFill>
                <a:latin typeface="微软雅黑" panose="020B0503020204020204" pitchFamily="34" charset="-122"/>
                <a:ea typeface="微软雅黑" panose="020B0503020204020204" pitchFamily="34" charset="-122"/>
              </a:rPr>
              <a:t>被抱怨、消极、牢骚所占据</a:t>
            </a:r>
            <a:r>
              <a:rPr lang="zh-CN" altLang="en-US" sz="1600" dirty="0">
                <a:solidFill>
                  <a:srgbClr val="5F5E5C"/>
                </a:solidFill>
                <a:latin typeface="微软雅黑" panose="020B0503020204020204" pitchFamily="34" charset="-122"/>
                <a:ea typeface="微软雅黑" panose="020B0503020204020204" pitchFamily="34" charset="-122"/>
              </a:rPr>
              <a:t>，</a:t>
            </a:r>
            <a:r>
              <a:rPr lang="zh-CN" altLang="en-US" sz="1600" b="1" dirty="0">
                <a:solidFill>
                  <a:srgbClr val="FF0000"/>
                </a:solidFill>
                <a:latin typeface="微软雅黑" panose="020B0503020204020204" pitchFamily="34" charset="-122"/>
                <a:ea typeface="微软雅黑" panose="020B0503020204020204" pitchFamily="34" charset="-122"/>
              </a:rPr>
              <a:t>或是被同事们的牢骚或闲言碎语所影响</a:t>
            </a:r>
            <a:r>
              <a:rPr lang="zh-CN" altLang="en-US" sz="1600" dirty="0">
                <a:solidFill>
                  <a:srgbClr val="5F5E5C"/>
                </a:solidFill>
                <a:latin typeface="微软雅黑" panose="020B0503020204020204" pitchFamily="34" charset="-122"/>
                <a:ea typeface="微软雅黑" panose="020B0503020204020204" pitchFamily="34" charset="-122"/>
              </a:rPr>
              <a:t>。因此，我们可以通过培训，引导员工，让他们拥有正向积极的心态，再配备上熟练的技能，这样公司才能无敌于市场。</a:t>
            </a:r>
            <a:endParaRPr lang="zh-CN" altLang="zh-CN" sz="1600" dirty="0">
              <a:solidFill>
                <a:srgbClr val="E67819"/>
              </a:solidFill>
              <a:latin typeface="微软雅黑" panose="020B0503020204020204" pitchFamily="34" charset="-122"/>
              <a:ea typeface="微软雅黑" panose="020B0503020204020204" pitchFamily="34" charset="-122"/>
            </a:endParaRPr>
          </a:p>
        </p:txBody>
      </p:sp>
      <p:sp>
        <p:nvSpPr>
          <p:cNvPr id="5" name="TextBox 6"/>
          <p:cNvSpPr txBox="1"/>
          <p:nvPr/>
        </p:nvSpPr>
        <p:spPr>
          <a:xfrm>
            <a:off x="551387" y="4437112"/>
            <a:ext cx="8631889" cy="452432"/>
          </a:xfrm>
          <a:prstGeom prst="rect">
            <a:avLst/>
          </a:prstGeom>
          <a:noFill/>
        </p:spPr>
        <p:txBody>
          <a:bodyPr wrap="square" rtlCol="0">
            <a:spAutoFit/>
          </a:bodyPr>
          <a:lstStyle/>
          <a:p>
            <a:pPr>
              <a:lnSpc>
                <a:spcPct val="130000"/>
              </a:lnSpc>
            </a:pPr>
            <a:r>
              <a:rPr lang="zh-CN" altLang="en-US" b="1" dirty="0">
                <a:solidFill>
                  <a:srgbClr val="5F5E5C"/>
                </a:solidFill>
                <a:latin typeface="微软雅黑" panose="020B0503020204020204" pitchFamily="34" charset="-122"/>
                <a:ea typeface="微软雅黑" panose="020B0503020204020204" pitchFamily="34" charset="-122"/>
              </a:rPr>
              <a:t>美国著名未来学家约翰</a:t>
            </a:r>
            <a:r>
              <a:rPr lang="en-US" altLang="zh-CN" b="1" dirty="0">
                <a:solidFill>
                  <a:srgbClr val="5F5E5C"/>
                </a:solidFill>
                <a:latin typeface="微软雅黑" panose="020B0503020204020204" pitchFamily="34" charset="-122"/>
                <a:ea typeface="微软雅黑" panose="020B0503020204020204" pitchFamily="34" charset="-122"/>
              </a:rPr>
              <a:t>.</a:t>
            </a:r>
            <a:r>
              <a:rPr lang="zh-CN" altLang="en-US" b="1" dirty="0">
                <a:solidFill>
                  <a:srgbClr val="5F5E5C"/>
                </a:solidFill>
                <a:latin typeface="微软雅黑" panose="020B0503020204020204" pitchFamily="34" charset="-122"/>
                <a:ea typeface="微软雅黑" panose="020B0503020204020204" pitchFamily="34" charset="-122"/>
              </a:rPr>
              <a:t>奈斯比特（</a:t>
            </a:r>
            <a:r>
              <a:rPr lang="en-US" altLang="zh-CN" b="1" dirty="0">
                <a:solidFill>
                  <a:srgbClr val="5F5E5C"/>
                </a:solidFill>
                <a:latin typeface="微软雅黑" panose="020B0503020204020204" pitchFamily="34" charset="-122"/>
                <a:ea typeface="微软雅黑" panose="020B0503020204020204" pitchFamily="34" charset="-122"/>
              </a:rPr>
              <a:t>John </a:t>
            </a:r>
            <a:r>
              <a:rPr lang="en-US" altLang="zh-CN" b="1" dirty="0" err="1">
                <a:solidFill>
                  <a:srgbClr val="5F5E5C"/>
                </a:solidFill>
                <a:latin typeface="微软雅黑" panose="020B0503020204020204" pitchFamily="34" charset="-122"/>
                <a:ea typeface="微软雅黑" panose="020B0503020204020204" pitchFamily="34" charset="-122"/>
              </a:rPr>
              <a:t>Naisbitt</a:t>
            </a:r>
            <a:r>
              <a:rPr lang="zh-CN" altLang="en-US" b="1" dirty="0">
                <a:solidFill>
                  <a:srgbClr val="5F5E5C"/>
                </a:solidFill>
                <a:latin typeface="微软雅黑" panose="020B0503020204020204" pitchFamily="34" charset="-122"/>
                <a:ea typeface="微软雅黑" panose="020B0503020204020204" pitchFamily="34" charset="-122"/>
              </a:rPr>
              <a:t>）</a:t>
            </a:r>
            <a:endParaRPr lang="zh-CN" altLang="en-US" b="1" dirty="0">
              <a:solidFill>
                <a:srgbClr val="FF8500"/>
              </a:solidFill>
              <a:latin typeface="微软雅黑" panose="020B0503020204020204" pitchFamily="34" charset="-122"/>
              <a:ea typeface="微软雅黑" panose="020B0503020204020204" pitchFamily="34" charset="-122"/>
            </a:endParaRPr>
          </a:p>
        </p:txBody>
      </p:sp>
      <p:grpSp>
        <p:nvGrpSpPr>
          <p:cNvPr id="7" name="组合 6"/>
          <p:cNvGrpSpPr/>
          <p:nvPr/>
        </p:nvGrpSpPr>
        <p:grpSpPr>
          <a:xfrm>
            <a:off x="551388" y="4926478"/>
            <a:ext cx="6480719" cy="1094810"/>
            <a:chOff x="1129035" y="2773358"/>
            <a:chExt cx="6480719" cy="1094810"/>
          </a:xfrm>
        </p:grpSpPr>
        <p:sp>
          <p:nvSpPr>
            <p:cNvPr id="8" name="圆角矩形 7"/>
            <p:cNvSpPr/>
            <p:nvPr/>
          </p:nvSpPr>
          <p:spPr>
            <a:xfrm>
              <a:off x="1129035" y="2922831"/>
              <a:ext cx="6480719" cy="945337"/>
            </a:xfrm>
            <a:prstGeom prst="roundRect">
              <a:avLst>
                <a:gd name="adj" fmla="val 4375"/>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等腰三角形 8"/>
            <p:cNvSpPr/>
            <p:nvPr/>
          </p:nvSpPr>
          <p:spPr>
            <a:xfrm>
              <a:off x="7177706" y="2773358"/>
              <a:ext cx="288032" cy="206482"/>
            </a:xfrm>
            <a:prstGeom prst="triangle">
              <a:avLst>
                <a:gd name="adj" fmla="val 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TextBox 6"/>
            <p:cNvSpPr txBox="1"/>
            <p:nvPr/>
          </p:nvSpPr>
          <p:spPr>
            <a:xfrm>
              <a:off x="1273050" y="2989382"/>
              <a:ext cx="6192688" cy="812530"/>
            </a:xfrm>
            <a:prstGeom prst="rect">
              <a:avLst/>
            </a:prstGeom>
            <a:noFill/>
          </p:spPr>
          <p:txBody>
            <a:bodyPr wrap="square" rtlCol="0">
              <a:spAutoFit/>
            </a:bodyPr>
            <a:lstStyle/>
            <a:p>
              <a:pPr>
                <a:lnSpc>
                  <a:spcPct val="130000"/>
                </a:lnSpc>
              </a:pPr>
              <a:r>
                <a:rPr lang="zh-CN" altLang="en-US" b="1" dirty="0">
                  <a:solidFill>
                    <a:schemeClr val="bg1"/>
                  </a:solidFill>
                  <a:latin typeface="微软雅黑" panose="020B0503020204020204" pitchFamily="34" charset="-122"/>
                  <a:ea typeface="微软雅黑" panose="020B0503020204020204" pitchFamily="34" charset="-122"/>
                </a:rPr>
                <a:t>未来成功的企业需要解决两个问题：一个是吸引更有竞争力、更富创造性的管理人员；一个就是把办公室与教室联在一起。</a:t>
              </a:r>
              <a:endParaRPr lang="zh-CN" altLang="zh-CN" b="1" dirty="0">
                <a:solidFill>
                  <a:schemeClr val="bg1"/>
                </a:solidFill>
                <a:latin typeface="微软雅黑" panose="020B0503020204020204" pitchFamily="34" charset="-122"/>
                <a:ea typeface="微软雅黑" panose="020B0503020204020204" pitchFamily="34" charset="-122"/>
              </a:endParaRPr>
            </a:p>
          </p:txBody>
        </p:sp>
      </p:grpSp>
      <p:pic>
        <p:nvPicPr>
          <p:cNvPr id="12" name="Picture 2" descr="F:\360云盘\02-个人资料\！PPT图片及版面资源\06-PPT精选插图\03-人物\2028-12042610493178.jpg"/>
          <p:cNvPicPr>
            <a:picLocks noChangeAspect="1" noChangeArrowheads="1"/>
          </p:cNvPicPr>
          <p:nvPr/>
        </p:nvPicPr>
        <p:blipFill rotWithShape="1">
          <a:blip r:embed="rId2" cstate="screen"/>
          <a:srcRect/>
          <a:stretch>
            <a:fillRect/>
          </a:stretch>
        </p:blipFill>
        <p:spPr bwMode="auto">
          <a:xfrm>
            <a:off x="7320136" y="2276872"/>
            <a:ext cx="4384272" cy="3744416"/>
          </a:xfrm>
          <a:prstGeom prst="rect">
            <a:avLst/>
          </a:prstGeom>
          <a:ln w="28575">
            <a:solidFill>
              <a:schemeClr val="accent1"/>
            </a:solidFill>
          </a:ln>
          <a:effectLst/>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p14:pan/>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 presetClass="entr" presetSubtype="4" decel="10000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childTnLst>
                          </p:cTn>
                        </p:par>
                        <p:par>
                          <p:cTn id="12" fill="hold">
                            <p:stCondLst>
                              <p:cond delay="500"/>
                            </p:stCondLst>
                            <p:childTnLst>
                              <p:par>
                                <p:cTn id="13" presetID="22" presetClass="entr" presetSubtype="8"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500"/>
                                        <p:tgtEl>
                                          <p:spTgt spid="5"/>
                                        </p:tgtEl>
                                      </p:cBhvr>
                                    </p:animEffect>
                                  </p:childTnLst>
                                </p:cTn>
                              </p:par>
                            </p:childTnLst>
                          </p:cTn>
                        </p:par>
                        <p:par>
                          <p:cTn id="16" fill="hold">
                            <p:stCondLst>
                              <p:cond delay="1000"/>
                            </p:stCondLst>
                            <p:childTnLst>
                              <p:par>
                                <p:cTn id="17" presetID="2" presetClass="entr" presetSubtype="1" decel="100000"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6" grpId="0"/>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4"/>
          <p:cNvSpPr txBox="1"/>
          <p:nvPr/>
        </p:nvSpPr>
        <p:spPr>
          <a:xfrm>
            <a:off x="766024" y="980732"/>
            <a:ext cx="4177551" cy="492443"/>
          </a:xfrm>
          <a:prstGeom prst="rect">
            <a:avLst/>
          </a:prstGeom>
          <a:noFill/>
        </p:spPr>
        <p:txBody>
          <a:bodyPr wrap="square" rtlCol="0">
            <a:spAutoFit/>
          </a:bodyPr>
          <a:lstStyle/>
          <a:p>
            <a:pPr>
              <a:lnSpc>
                <a:spcPct val="130000"/>
              </a:lnSpc>
            </a:pPr>
            <a:r>
              <a:rPr lang="en-US" altLang="zh-CN" sz="2000" dirty="0">
                <a:solidFill>
                  <a:srgbClr val="5F5E5C"/>
                </a:solidFill>
                <a:latin typeface="Impact" panose="020B0806030902050204" pitchFamily="34" charset="0"/>
                <a:ea typeface="华康俪金黑W8(P)" pitchFamily="34" charset="-122"/>
              </a:rPr>
              <a:t>1.2.2</a:t>
            </a:r>
            <a:r>
              <a:rPr lang="en-US" altLang="zh-CN" sz="2000" dirty="0">
                <a:solidFill>
                  <a:srgbClr val="5F5E5C"/>
                </a:solidFill>
                <a:latin typeface="华康俪金黑W8(P)" pitchFamily="34" charset="-122"/>
                <a:ea typeface="华康俪金黑W8(P)" pitchFamily="34" charset="-122"/>
              </a:rPr>
              <a:t> </a:t>
            </a:r>
            <a:r>
              <a:rPr lang="zh-CN" altLang="en-US" sz="2000" dirty="0">
                <a:solidFill>
                  <a:srgbClr val="5F5E5C"/>
                </a:solidFill>
                <a:latin typeface="华康俪金黑W8(P)" pitchFamily="34" charset="-122"/>
                <a:ea typeface="华康俪金黑W8(P)" pitchFamily="34" charset="-122"/>
              </a:rPr>
              <a:t>培训的作用</a:t>
            </a:r>
          </a:p>
        </p:txBody>
      </p:sp>
      <p:pic>
        <p:nvPicPr>
          <p:cNvPr id="12" name="Picture 2" descr="F:\360云盘\漂亮羽箭.png"/>
          <p:cNvPicPr>
            <a:picLocks noChangeAspect="1" noChangeArrowheads="1"/>
          </p:cNvPicPr>
          <p:nvPr/>
        </p:nvPicPr>
        <p:blipFill>
          <a:blip r:embed="rId2" cstate="screen"/>
          <a:srcRect/>
          <a:stretch>
            <a:fillRect/>
          </a:stretch>
        </p:blipFill>
        <p:spPr bwMode="auto">
          <a:xfrm>
            <a:off x="477106" y="1052740"/>
            <a:ext cx="277272" cy="278473"/>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6"/>
          <p:cNvSpPr txBox="1"/>
          <p:nvPr/>
        </p:nvSpPr>
        <p:spPr>
          <a:xfrm>
            <a:off x="333860" y="2792544"/>
            <a:ext cx="5630340" cy="492443"/>
          </a:xfrm>
          <a:prstGeom prst="rect">
            <a:avLst/>
          </a:prstGeom>
          <a:noFill/>
        </p:spPr>
        <p:txBody>
          <a:bodyPr wrap="square" rtlCol="0">
            <a:spAutoFit/>
          </a:bodyPr>
          <a:lstStyle/>
          <a:p>
            <a:pPr>
              <a:lnSpc>
                <a:spcPct val="130000"/>
              </a:lnSpc>
            </a:pPr>
            <a:r>
              <a:rPr lang="zh-CN" altLang="en-US" sz="2000" dirty="0">
                <a:solidFill>
                  <a:srgbClr val="5F5E5C"/>
                </a:solidFill>
                <a:latin typeface="华康俪金黑W8(P)" pitchFamily="34" charset="-122"/>
                <a:ea typeface="华康俪金黑W8(P)" pitchFamily="34" charset="-122"/>
              </a:rPr>
              <a:t>（</a:t>
            </a:r>
            <a:r>
              <a:rPr lang="en-US" altLang="zh-CN" sz="2000" dirty="0">
                <a:solidFill>
                  <a:srgbClr val="5F5E5C"/>
                </a:solidFill>
                <a:latin typeface="华康俪金黑W8(P)" pitchFamily="34" charset="-122"/>
                <a:ea typeface="华康俪金黑W8(P)" pitchFamily="34" charset="-122"/>
              </a:rPr>
              <a:t>1</a:t>
            </a:r>
            <a:r>
              <a:rPr lang="zh-CN" altLang="en-US" sz="2000" dirty="0">
                <a:solidFill>
                  <a:srgbClr val="5F5E5C"/>
                </a:solidFill>
                <a:latin typeface="华康俪金黑W8(P)" pitchFamily="34" charset="-122"/>
                <a:ea typeface="华康俪金黑W8(P)" pitchFamily="34" charset="-122"/>
              </a:rPr>
              <a:t>）对组织（企业）的作用</a:t>
            </a:r>
          </a:p>
        </p:txBody>
      </p:sp>
      <p:sp>
        <p:nvSpPr>
          <p:cNvPr id="14" name="TextBox 6"/>
          <p:cNvSpPr txBox="1"/>
          <p:nvPr/>
        </p:nvSpPr>
        <p:spPr>
          <a:xfrm>
            <a:off x="551384" y="3429003"/>
            <a:ext cx="11305256" cy="2525307"/>
          </a:xfrm>
          <a:prstGeom prst="rect">
            <a:avLst/>
          </a:prstGeom>
          <a:noFill/>
        </p:spPr>
        <p:txBody>
          <a:bodyPr wrap="square" rtlCol="0">
            <a:spAutoFit/>
          </a:bodyPr>
          <a:lstStyle/>
          <a:p>
            <a:pPr marL="342900" indent="-342900">
              <a:lnSpc>
                <a:spcPct val="130000"/>
              </a:lnSpc>
              <a:spcAft>
                <a:spcPts val="300"/>
              </a:spcAft>
              <a:buFont typeface="+mj-ea"/>
              <a:buAutoNum type="circleNumDbPlain"/>
            </a:pPr>
            <a:r>
              <a:rPr lang="zh-CN" altLang="en-US" sz="1600" dirty="0">
                <a:solidFill>
                  <a:srgbClr val="5F5E5C"/>
                </a:solidFill>
                <a:latin typeface="微软雅黑" panose="020B0503020204020204" pitchFamily="34" charset="-122"/>
                <a:ea typeface="微软雅黑" panose="020B0503020204020204" pitchFamily="34" charset="-122"/>
              </a:rPr>
              <a:t>通过培训提升员工</a:t>
            </a:r>
            <a:r>
              <a:rPr lang="zh-CN" altLang="en-US" sz="1600" b="1" dirty="0">
                <a:solidFill>
                  <a:srgbClr val="0070C0"/>
                </a:solidFill>
                <a:latin typeface="微软雅黑" panose="020B0503020204020204" pitchFamily="34" charset="-122"/>
                <a:ea typeface="微软雅黑" panose="020B0503020204020204" pitchFamily="34" charset="-122"/>
              </a:rPr>
              <a:t>技能</a:t>
            </a:r>
            <a:r>
              <a:rPr lang="zh-CN" altLang="en-US" sz="1600" dirty="0">
                <a:solidFill>
                  <a:srgbClr val="5F5E5C"/>
                </a:solidFill>
                <a:latin typeface="微软雅黑" panose="020B0503020204020204" pitchFamily="34" charset="-122"/>
                <a:ea typeface="微软雅黑" panose="020B0503020204020204" pitchFamily="34" charset="-122"/>
              </a:rPr>
              <a:t>和改变员工</a:t>
            </a:r>
            <a:r>
              <a:rPr lang="zh-CN" altLang="en-US" sz="1600" b="1" dirty="0">
                <a:solidFill>
                  <a:srgbClr val="0070C0"/>
                </a:solidFill>
                <a:latin typeface="微软雅黑" panose="020B0503020204020204" pitchFamily="34" charset="-122"/>
                <a:ea typeface="微软雅黑" panose="020B0503020204020204" pitchFamily="34" charset="-122"/>
              </a:rPr>
              <a:t>态度</a:t>
            </a:r>
            <a:r>
              <a:rPr lang="zh-CN" altLang="en-US" sz="1600" dirty="0">
                <a:solidFill>
                  <a:srgbClr val="5F5E5C"/>
                </a:solidFill>
                <a:latin typeface="微软雅黑" panose="020B0503020204020204" pitchFamily="34" charset="-122"/>
                <a:ea typeface="微软雅黑" panose="020B0503020204020204" pitchFamily="34" charset="-122"/>
              </a:rPr>
              <a:t>，从而提高工作业绩，确保企业战略目标的达成；</a:t>
            </a:r>
          </a:p>
          <a:p>
            <a:pPr marL="342900" indent="-342900">
              <a:lnSpc>
                <a:spcPct val="130000"/>
              </a:lnSpc>
              <a:spcAft>
                <a:spcPts val="300"/>
              </a:spcAft>
              <a:buFont typeface="+mj-ea"/>
              <a:buAutoNum type="circleNumDbPlain"/>
            </a:pPr>
            <a:r>
              <a:rPr lang="zh-CN" altLang="en-US" sz="1600" dirty="0">
                <a:solidFill>
                  <a:srgbClr val="5F5E5C"/>
                </a:solidFill>
                <a:latin typeface="微软雅黑" panose="020B0503020204020204" pitchFamily="34" charset="-122"/>
                <a:ea typeface="微软雅黑" panose="020B0503020204020204" pitchFamily="34" charset="-122"/>
              </a:rPr>
              <a:t>通过对员工</a:t>
            </a:r>
            <a:r>
              <a:rPr lang="zh-CN" altLang="en-US" sz="1600" b="1" dirty="0">
                <a:solidFill>
                  <a:srgbClr val="0070C0"/>
                </a:solidFill>
                <a:latin typeface="微软雅黑" panose="020B0503020204020204" pitchFamily="34" charset="-122"/>
                <a:ea typeface="微软雅黑" panose="020B0503020204020204" pitchFamily="34" charset="-122"/>
              </a:rPr>
              <a:t>潜能</a:t>
            </a:r>
            <a:r>
              <a:rPr lang="zh-CN" altLang="en-US" sz="1600" dirty="0">
                <a:solidFill>
                  <a:srgbClr val="5F5E5C"/>
                </a:solidFill>
                <a:latin typeface="微软雅黑" panose="020B0503020204020204" pitchFamily="34" charset="-122"/>
                <a:ea typeface="微软雅黑" panose="020B0503020204020204" pitchFamily="34" charset="-122"/>
              </a:rPr>
              <a:t>的开发，为企业后续发展提供人才</a:t>
            </a:r>
            <a:r>
              <a:rPr lang="zh-CN" altLang="en-US" sz="1600" b="1" dirty="0">
                <a:solidFill>
                  <a:srgbClr val="0070C0"/>
                </a:solidFill>
                <a:latin typeface="微软雅黑" panose="020B0503020204020204" pitchFamily="34" charset="-122"/>
                <a:ea typeface="微软雅黑" panose="020B0503020204020204" pitchFamily="34" charset="-122"/>
              </a:rPr>
              <a:t>储备</a:t>
            </a:r>
            <a:r>
              <a:rPr lang="zh-CN" altLang="en-US" sz="1600" dirty="0">
                <a:solidFill>
                  <a:srgbClr val="5F5E5C"/>
                </a:solidFill>
                <a:latin typeface="微软雅黑" panose="020B0503020204020204" pitchFamily="34" charset="-122"/>
                <a:ea typeface="微软雅黑" panose="020B0503020204020204" pitchFamily="34" charset="-122"/>
              </a:rPr>
              <a:t>，为企业创造未来价值；</a:t>
            </a:r>
          </a:p>
          <a:p>
            <a:pPr marL="342900" indent="-342900">
              <a:lnSpc>
                <a:spcPct val="130000"/>
              </a:lnSpc>
              <a:spcAft>
                <a:spcPts val="300"/>
              </a:spcAft>
              <a:buFont typeface="+mj-ea"/>
              <a:buAutoNum type="circleNumDbPlain"/>
            </a:pPr>
            <a:r>
              <a:rPr lang="zh-CN" altLang="en-US" sz="1600" dirty="0">
                <a:solidFill>
                  <a:srgbClr val="5F5E5C"/>
                </a:solidFill>
                <a:latin typeface="微软雅黑" panose="020B0503020204020204" pitchFamily="34" charset="-122"/>
                <a:ea typeface="微软雅黑" panose="020B0503020204020204" pitchFamily="34" charset="-122"/>
              </a:rPr>
              <a:t>通过传递战略</a:t>
            </a:r>
            <a:r>
              <a:rPr lang="zh-CN" altLang="en-US" sz="1600" b="1" dirty="0">
                <a:solidFill>
                  <a:srgbClr val="0070C0"/>
                </a:solidFill>
                <a:latin typeface="微软雅黑" panose="020B0503020204020204" pitchFamily="34" charset="-122"/>
                <a:ea typeface="微软雅黑" panose="020B0503020204020204" pitchFamily="34" charset="-122"/>
              </a:rPr>
              <a:t>愿景</a:t>
            </a:r>
            <a:r>
              <a:rPr lang="zh-CN" altLang="en-US" sz="1600" dirty="0">
                <a:solidFill>
                  <a:srgbClr val="5F5E5C"/>
                </a:solidFill>
                <a:latin typeface="微软雅黑" panose="020B0503020204020204" pitchFamily="34" charset="-122"/>
                <a:ea typeface="微软雅黑" panose="020B0503020204020204" pitchFamily="34" charset="-122"/>
              </a:rPr>
              <a:t>、企业文化和</a:t>
            </a:r>
            <a:r>
              <a:rPr lang="zh-CN" altLang="en-US" sz="1600" b="1" dirty="0">
                <a:solidFill>
                  <a:srgbClr val="0070C0"/>
                </a:solidFill>
                <a:latin typeface="微软雅黑" panose="020B0503020204020204" pitchFamily="34" charset="-122"/>
                <a:ea typeface="微软雅黑" panose="020B0503020204020204" pitchFamily="34" charset="-122"/>
              </a:rPr>
              <a:t>价值观</a:t>
            </a:r>
            <a:r>
              <a:rPr lang="zh-CN" altLang="en-US" sz="1600" dirty="0">
                <a:solidFill>
                  <a:srgbClr val="5F5E5C"/>
                </a:solidFill>
                <a:latin typeface="微软雅黑" panose="020B0503020204020204" pitchFamily="34" charset="-122"/>
                <a:ea typeface="微软雅黑" panose="020B0503020204020204" pitchFamily="34" charset="-122"/>
              </a:rPr>
              <a:t>，增强员工对企业的归属感和荣誉感；</a:t>
            </a:r>
          </a:p>
          <a:p>
            <a:pPr marL="342900" indent="-342900">
              <a:lnSpc>
                <a:spcPct val="130000"/>
              </a:lnSpc>
              <a:spcAft>
                <a:spcPts val="300"/>
              </a:spcAft>
              <a:buFont typeface="+mj-ea"/>
              <a:buAutoNum type="circleNumDbPlain"/>
            </a:pPr>
            <a:r>
              <a:rPr lang="zh-CN" altLang="en-US" sz="1600" dirty="0">
                <a:solidFill>
                  <a:srgbClr val="5F5E5C"/>
                </a:solidFill>
                <a:latin typeface="微软雅黑" panose="020B0503020204020204" pitchFamily="34" charset="-122"/>
                <a:ea typeface="微软雅黑" panose="020B0503020204020204" pitchFamily="34" charset="-122"/>
              </a:rPr>
              <a:t>通过提升团队</a:t>
            </a:r>
            <a:r>
              <a:rPr lang="zh-CN" altLang="en-US" sz="1600" b="1" dirty="0">
                <a:solidFill>
                  <a:srgbClr val="0070C0"/>
                </a:solidFill>
                <a:latin typeface="微软雅黑" panose="020B0503020204020204" pitchFamily="34" charset="-122"/>
                <a:ea typeface="微软雅黑" panose="020B0503020204020204" pitchFamily="34" charset="-122"/>
              </a:rPr>
              <a:t>整体素质</a:t>
            </a:r>
            <a:r>
              <a:rPr lang="zh-CN" altLang="en-US" sz="1600" dirty="0">
                <a:solidFill>
                  <a:srgbClr val="5F5E5C"/>
                </a:solidFill>
                <a:latin typeface="微软雅黑" panose="020B0503020204020204" pitchFamily="34" charset="-122"/>
                <a:ea typeface="微软雅黑" panose="020B0503020204020204" pitchFamily="34" charset="-122"/>
              </a:rPr>
              <a:t>水平，促进企业整体竞争力的提升，从而加强企业对外部环境的适应性，提高变革和创新的能力。</a:t>
            </a:r>
          </a:p>
          <a:p>
            <a:pPr marL="342900" indent="-342900">
              <a:lnSpc>
                <a:spcPct val="130000"/>
              </a:lnSpc>
              <a:spcAft>
                <a:spcPts val="300"/>
              </a:spcAft>
              <a:buFont typeface="+mj-ea"/>
              <a:buAutoNum type="circleNumDbPlain"/>
            </a:pPr>
            <a:r>
              <a:rPr lang="zh-CN" altLang="en-US" sz="1600" dirty="0">
                <a:solidFill>
                  <a:srgbClr val="5F5E5C"/>
                </a:solidFill>
                <a:latin typeface="微软雅黑" panose="020B0503020204020204" pitchFamily="34" charset="-122"/>
                <a:ea typeface="微软雅黑" panose="020B0503020204020204" pitchFamily="34" charset="-122"/>
              </a:rPr>
              <a:t>培训是公司对管理人员的</a:t>
            </a:r>
            <a:r>
              <a:rPr lang="zh-CN" altLang="en-US" sz="1600" b="1" dirty="0">
                <a:solidFill>
                  <a:srgbClr val="0070C0"/>
                </a:solidFill>
                <a:latin typeface="微软雅黑" panose="020B0503020204020204" pitchFamily="34" charset="-122"/>
                <a:ea typeface="微软雅黑" panose="020B0503020204020204" pitchFamily="34" charset="-122"/>
              </a:rPr>
              <a:t>知识管理</a:t>
            </a:r>
            <a:r>
              <a:rPr lang="zh-CN" altLang="en-US" sz="1600" dirty="0">
                <a:solidFill>
                  <a:srgbClr val="5F5E5C"/>
                </a:solidFill>
                <a:latin typeface="微软雅黑" panose="020B0503020204020204" pitchFamily="34" charset="-122"/>
                <a:ea typeface="微软雅黑" panose="020B0503020204020204" pitchFamily="34" charset="-122"/>
              </a:rPr>
              <a:t>，有天人走了，知识留下来了！</a:t>
            </a:r>
          </a:p>
          <a:p>
            <a:pPr marL="342900" indent="-342900">
              <a:lnSpc>
                <a:spcPct val="130000"/>
              </a:lnSpc>
              <a:spcAft>
                <a:spcPts val="300"/>
              </a:spcAft>
              <a:buFont typeface="+mj-ea"/>
              <a:buAutoNum type="circleNumDbPlain"/>
            </a:pPr>
            <a:r>
              <a:rPr lang="zh-CN" altLang="en-US" sz="1600" dirty="0">
                <a:solidFill>
                  <a:srgbClr val="5F5E5C"/>
                </a:solidFill>
                <a:latin typeface="微软雅黑" panose="020B0503020204020204" pitchFamily="34" charset="-122"/>
                <a:ea typeface="微软雅黑" panose="020B0503020204020204" pitchFamily="34" charset="-122"/>
              </a:rPr>
              <a:t>培训是最好的</a:t>
            </a:r>
            <a:r>
              <a:rPr lang="zh-CN" altLang="en-US" sz="1600" b="1" dirty="0">
                <a:solidFill>
                  <a:srgbClr val="0070C0"/>
                </a:solidFill>
                <a:latin typeface="微软雅黑" panose="020B0503020204020204" pitchFamily="34" charset="-122"/>
                <a:ea typeface="微软雅黑" panose="020B0503020204020204" pitchFamily="34" charset="-122"/>
              </a:rPr>
              <a:t>福利</a:t>
            </a:r>
            <a:r>
              <a:rPr lang="zh-CN" altLang="en-US" sz="1600" dirty="0">
                <a:solidFill>
                  <a:srgbClr val="5F5E5C"/>
                </a:solidFill>
                <a:latin typeface="微软雅黑" panose="020B0503020204020204" pitchFamily="34" charset="-122"/>
                <a:ea typeface="微软雅黑" panose="020B0503020204020204" pitchFamily="34" charset="-122"/>
              </a:rPr>
              <a:t>，特别是与员工职业生涯规划结合起来的培训同时满足了组织目标和个人目标的实现，是吸引和留住人才的重要手段。</a:t>
            </a:r>
          </a:p>
        </p:txBody>
      </p:sp>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 presetClass="entr" presetSubtype="1" decel="10000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4"/>
          <p:cNvSpPr txBox="1"/>
          <p:nvPr/>
        </p:nvSpPr>
        <p:spPr>
          <a:xfrm>
            <a:off x="766024" y="980732"/>
            <a:ext cx="4177551" cy="492443"/>
          </a:xfrm>
          <a:prstGeom prst="rect">
            <a:avLst/>
          </a:prstGeom>
          <a:noFill/>
        </p:spPr>
        <p:txBody>
          <a:bodyPr wrap="square" rtlCol="0">
            <a:spAutoFit/>
          </a:bodyPr>
          <a:lstStyle/>
          <a:p>
            <a:pPr>
              <a:lnSpc>
                <a:spcPct val="130000"/>
              </a:lnSpc>
            </a:pPr>
            <a:r>
              <a:rPr lang="en-US" altLang="zh-CN" sz="2000" dirty="0">
                <a:solidFill>
                  <a:srgbClr val="5F5E5C"/>
                </a:solidFill>
                <a:latin typeface="Impact" panose="020B0806030902050204" pitchFamily="34" charset="0"/>
                <a:ea typeface="华康俪金黑W8(P)" pitchFamily="34" charset="-122"/>
              </a:rPr>
              <a:t>1.2.2</a:t>
            </a:r>
            <a:r>
              <a:rPr lang="en-US" altLang="zh-CN" sz="2000" dirty="0">
                <a:solidFill>
                  <a:srgbClr val="5F5E5C"/>
                </a:solidFill>
                <a:latin typeface="华康俪金黑W8(P)" pitchFamily="34" charset="-122"/>
                <a:ea typeface="华康俪金黑W8(P)" pitchFamily="34" charset="-122"/>
              </a:rPr>
              <a:t> </a:t>
            </a:r>
            <a:r>
              <a:rPr lang="zh-CN" altLang="en-US" sz="2000" dirty="0">
                <a:solidFill>
                  <a:srgbClr val="5F5E5C"/>
                </a:solidFill>
                <a:latin typeface="华康俪金黑W8(P)" pitchFamily="34" charset="-122"/>
                <a:ea typeface="华康俪金黑W8(P)" pitchFamily="34" charset="-122"/>
              </a:rPr>
              <a:t>培训的作用</a:t>
            </a:r>
          </a:p>
        </p:txBody>
      </p:sp>
      <p:pic>
        <p:nvPicPr>
          <p:cNvPr id="12" name="Picture 2" descr="F:\360云盘\漂亮羽箭.png"/>
          <p:cNvPicPr>
            <a:picLocks noChangeAspect="1" noChangeArrowheads="1"/>
          </p:cNvPicPr>
          <p:nvPr/>
        </p:nvPicPr>
        <p:blipFill>
          <a:blip r:embed="rId2" cstate="screen"/>
          <a:srcRect/>
          <a:stretch>
            <a:fillRect/>
          </a:stretch>
        </p:blipFill>
        <p:spPr bwMode="auto">
          <a:xfrm>
            <a:off x="477106" y="1052740"/>
            <a:ext cx="277272" cy="278473"/>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6"/>
          <p:cNvSpPr txBox="1"/>
          <p:nvPr/>
        </p:nvSpPr>
        <p:spPr>
          <a:xfrm>
            <a:off x="333860" y="3184549"/>
            <a:ext cx="5630340" cy="492443"/>
          </a:xfrm>
          <a:prstGeom prst="rect">
            <a:avLst/>
          </a:prstGeom>
          <a:noFill/>
        </p:spPr>
        <p:txBody>
          <a:bodyPr wrap="square" rtlCol="0">
            <a:spAutoFit/>
          </a:bodyPr>
          <a:lstStyle/>
          <a:p>
            <a:pPr>
              <a:lnSpc>
                <a:spcPct val="130000"/>
              </a:lnSpc>
            </a:pPr>
            <a:r>
              <a:rPr lang="zh-CN" altLang="en-US" sz="2000" dirty="0">
                <a:solidFill>
                  <a:srgbClr val="5F5E5C"/>
                </a:solidFill>
                <a:latin typeface="华康俪金黑W8(P)" pitchFamily="34" charset="-122"/>
                <a:ea typeface="华康俪金黑W8(P)" pitchFamily="34" charset="-122"/>
              </a:rPr>
              <a:t>（</a:t>
            </a:r>
            <a:r>
              <a:rPr lang="en-US" altLang="zh-CN" sz="2000" dirty="0">
                <a:solidFill>
                  <a:srgbClr val="5F5E5C"/>
                </a:solidFill>
                <a:latin typeface="华康俪金黑W8(P)" pitchFamily="34" charset="-122"/>
                <a:ea typeface="华康俪金黑W8(P)" pitchFamily="34" charset="-122"/>
              </a:rPr>
              <a:t>2</a:t>
            </a:r>
            <a:r>
              <a:rPr lang="zh-CN" altLang="en-US" sz="2000" dirty="0">
                <a:solidFill>
                  <a:srgbClr val="5F5E5C"/>
                </a:solidFill>
                <a:latin typeface="华康俪金黑W8(P)" pitchFamily="34" charset="-122"/>
                <a:ea typeface="华康俪金黑W8(P)" pitchFamily="34" charset="-122"/>
              </a:rPr>
              <a:t>）对员工的作用</a:t>
            </a:r>
          </a:p>
        </p:txBody>
      </p:sp>
      <p:sp>
        <p:nvSpPr>
          <p:cNvPr id="14" name="TextBox 6"/>
          <p:cNvSpPr txBox="1"/>
          <p:nvPr/>
        </p:nvSpPr>
        <p:spPr>
          <a:xfrm>
            <a:off x="551384" y="3821008"/>
            <a:ext cx="5412816" cy="2128275"/>
          </a:xfrm>
          <a:prstGeom prst="rect">
            <a:avLst/>
          </a:prstGeom>
          <a:noFill/>
        </p:spPr>
        <p:txBody>
          <a:bodyPr wrap="square" rtlCol="0">
            <a:spAutoFit/>
          </a:bodyPr>
          <a:lstStyle/>
          <a:p>
            <a:pPr marL="342900" indent="-342900">
              <a:lnSpc>
                <a:spcPct val="130000"/>
              </a:lnSpc>
              <a:spcAft>
                <a:spcPts val="300"/>
              </a:spcAft>
              <a:buFont typeface="+mj-ea"/>
              <a:buAutoNum type="circleNumDbPlain"/>
            </a:pPr>
            <a:r>
              <a:rPr lang="zh-CN" altLang="en-US" sz="1600" dirty="0">
                <a:solidFill>
                  <a:srgbClr val="5F5E5C"/>
                </a:solidFill>
                <a:latin typeface="微软雅黑" panose="020B0503020204020204" pitchFamily="34" charset="-122"/>
                <a:ea typeface="微软雅黑" panose="020B0503020204020204" pitchFamily="34" charset="-122"/>
              </a:rPr>
              <a:t>提升了知识和技能，防止知识老化和技能过时，增强了</a:t>
            </a:r>
            <a:r>
              <a:rPr lang="zh-CN" altLang="en-US" sz="1600" b="1" dirty="0">
                <a:solidFill>
                  <a:srgbClr val="0070C0"/>
                </a:solidFill>
                <a:latin typeface="微软雅黑" panose="020B0503020204020204" pitchFamily="34" charset="-122"/>
                <a:ea typeface="微软雅黑" panose="020B0503020204020204" pitchFamily="34" charset="-122"/>
              </a:rPr>
              <a:t>个人竞争力</a:t>
            </a:r>
            <a:r>
              <a:rPr lang="zh-CN" altLang="en-US" sz="1600" dirty="0">
                <a:solidFill>
                  <a:srgbClr val="5F5E5C"/>
                </a:solidFill>
                <a:latin typeface="微软雅黑" panose="020B0503020204020204" pitchFamily="34" charset="-122"/>
                <a:ea typeface="微软雅黑" panose="020B0503020204020204" pitchFamily="34" charset="-122"/>
              </a:rPr>
              <a:t>；</a:t>
            </a:r>
          </a:p>
          <a:p>
            <a:pPr marL="342900" indent="-342900">
              <a:lnSpc>
                <a:spcPct val="130000"/>
              </a:lnSpc>
              <a:spcAft>
                <a:spcPts val="300"/>
              </a:spcAft>
              <a:buFont typeface="+mj-ea"/>
              <a:buAutoNum type="circleNumDbPlain"/>
            </a:pPr>
            <a:r>
              <a:rPr lang="zh-CN" altLang="en-US" sz="1600" dirty="0">
                <a:solidFill>
                  <a:srgbClr val="5F5E5C"/>
                </a:solidFill>
                <a:latin typeface="微软雅黑" panose="020B0503020204020204" pitchFamily="34" charset="-122"/>
                <a:ea typeface="微软雅黑" panose="020B0503020204020204" pitchFamily="34" charset="-122"/>
              </a:rPr>
              <a:t>提高了员工的</a:t>
            </a:r>
            <a:r>
              <a:rPr lang="zh-CN" altLang="en-US" sz="1600" b="1" dirty="0">
                <a:solidFill>
                  <a:srgbClr val="0070C0"/>
                </a:solidFill>
                <a:latin typeface="微软雅黑" panose="020B0503020204020204" pitchFamily="34" charset="-122"/>
                <a:ea typeface="微软雅黑" panose="020B0503020204020204" pitchFamily="34" charset="-122"/>
              </a:rPr>
              <a:t>学习能力</a:t>
            </a:r>
            <a:r>
              <a:rPr lang="zh-CN" altLang="en-US" sz="1600" dirty="0">
                <a:solidFill>
                  <a:srgbClr val="5F5E5C"/>
                </a:solidFill>
                <a:latin typeface="微软雅黑" panose="020B0503020204020204" pitchFamily="34" charset="-122"/>
                <a:ea typeface="微软雅黑" panose="020B0503020204020204" pitchFamily="34" charset="-122"/>
              </a:rPr>
              <a:t>，增强了自信心和安全感； </a:t>
            </a:r>
          </a:p>
          <a:p>
            <a:pPr marL="342900" indent="-342900">
              <a:lnSpc>
                <a:spcPct val="130000"/>
              </a:lnSpc>
              <a:spcAft>
                <a:spcPts val="300"/>
              </a:spcAft>
              <a:buFont typeface="+mj-ea"/>
              <a:buAutoNum type="circleNumDbPlain"/>
            </a:pPr>
            <a:r>
              <a:rPr lang="zh-CN" altLang="en-US" sz="1600" dirty="0">
                <a:solidFill>
                  <a:srgbClr val="5F5E5C"/>
                </a:solidFill>
                <a:latin typeface="微软雅黑" panose="020B0503020204020204" pitchFamily="34" charset="-122"/>
                <a:ea typeface="微软雅黑" panose="020B0503020204020204" pitchFamily="34" charset="-122"/>
              </a:rPr>
              <a:t>挖掘了自我</a:t>
            </a:r>
            <a:r>
              <a:rPr lang="zh-CN" altLang="en-US" sz="1600" b="1" dirty="0">
                <a:solidFill>
                  <a:srgbClr val="0070C0"/>
                </a:solidFill>
                <a:latin typeface="微软雅黑" panose="020B0503020204020204" pitchFamily="34" charset="-122"/>
                <a:ea typeface="微软雅黑" panose="020B0503020204020204" pitchFamily="34" charset="-122"/>
              </a:rPr>
              <a:t>潜力</a:t>
            </a:r>
            <a:r>
              <a:rPr lang="zh-CN" altLang="en-US" sz="1600" dirty="0">
                <a:solidFill>
                  <a:srgbClr val="5F5E5C"/>
                </a:solidFill>
                <a:latin typeface="微软雅黑" panose="020B0503020204020204" pitchFamily="34" charset="-122"/>
                <a:ea typeface="微软雅黑" panose="020B0503020204020204" pitchFamily="34" charset="-122"/>
              </a:rPr>
              <a:t>，增加升职加薪的机会；</a:t>
            </a:r>
          </a:p>
          <a:p>
            <a:pPr marL="342900" indent="-342900">
              <a:lnSpc>
                <a:spcPct val="130000"/>
              </a:lnSpc>
              <a:spcAft>
                <a:spcPts val="300"/>
              </a:spcAft>
              <a:buFont typeface="+mj-ea"/>
              <a:buAutoNum type="circleNumDbPlain"/>
            </a:pPr>
            <a:r>
              <a:rPr lang="zh-CN" altLang="en-US" sz="1600" dirty="0">
                <a:solidFill>
                  <a:srgbClr val="5F5E5C"/>
                </a:solidFill>
                <a:latin typeface="微软雅黑" panose="020B0503020204020204" pitchFamily="34" charset="-122"/>
                <a:ea typeface="微软雅黑" panose="020B0503020204020204" pitchFamily="34" charset="-122"/>
              </a:rPr>
              <a:t>拓展了自我的</a:t>
            </a:r>
            <a:r>
              <a:rPr lang="zh-CN" altLang="en-US" sz="1600" b="1" dirty="0">
                <a:solidFill>
                  <a:srgbClr val="0070C0"/>
                </a:solidFill>
                <a:latin typeface="微软雅黑" panose="020B0503020204020204" pitchFamily="34" charset="-122"/>
                <a:ea typeface="微软雅黑" panose="020B0503020204020204" pitchFamily="34" charset="-122"/>
              </a:rPr>
              <a:t>视野</a:t>
            </a:r>
            <a:r>
              <a:rPr lang="zh-CN" altLang="en-US" sz="1600" dirty="0">
                <a:solidFill>
                  <a:srgbClr val="5F5E5C"/>
                </a:solidFill>
                <a:latin typeface="微软雅黑" panose="020B0503020204020204" pitchFamily="34" charset="-122"/>
                <a:ea typeface="微软雅黑" panose="020B0503020204020204" pitchFamily="34" charset="-122"/>
              </a:rPr>
              <a:t>，激发了追求进步的意愿，有利于个人职业生涯的</a:t>
            </a:r>
            <a:r>
              <a:rPr lang="zh-CN" altLang="en-US" sz="1600" b="1" dirty="0">
                <a:solidFill>
                  <a:srgbClr val="0070C0"/>
                </a:solidFill>
                <a:latin typeface="微软雅黑" panose="020B0503020204020204" pitchFamily="34" charset="-122"/>
                <a:ea typeface="微软雅黑" panose="020B0503020204020204" pitchFamily="34" charset="-122"/>
              </a:rPr>
              <a:t>发展</a:t>
            </a:r>
            <a:r>
              <a:rPr lang="zh-CN" altLang="en-US" sz="1600" dirty="0">
                <a:solidFill>
                  <a:srgbClr val="5F5E5C"/>
                </a:solidFill>
                <a:latin typeface="微软雅黑" panose="020B0503020204020204" pitchFamily="34" charset="-122"/>
                <a:ea typeface="微软雅黑" panose="020B0503020204020204" pitchFamily="34" charset="-122"/>
              </a:rPr>
              <a:t>。</a:t>
            </a:r>
          </a:p>
        </p:txBody>
      </p:sp>
      <p:sp>
        <p:nvSpPr>
          <p:cNvPr id="6" name="TextBox 6"/>
          <p:cNvSpPr txBox="1"/>
          <p:nvPr/>
        </p:nvSpPr>
        <p:spPr>
          <a:xfrm>
            <a:off x="333860" y="1427466"/>
            <a:ext cx="9813384" cy="452432"/>
          </a:xfrm>
          <a:prstGeom prst="rect">
            <a:avLst/>
          </a:prstGeom>
          <a:noFill/>
        </p:spPr>
        <p:txBody>
          <a:bodyPr wrap="square" rtlCol="0">
            <a:spAutoFit/>
          </a:bodyPr>
          <a:lstStyle/>
          <a:p>
            <a:pPr>
              <a:lnSpc>
                <a:spcPct val="130000"/>
              </a:lnSpc>
            </a:pPr>
            <a:r>
              <a:rPr lang="en-US" altLang="zh-CN" b="1" dirty="0">
                <a:solidFill>
                  <a:srgbClr val="3B79CE"/>
                </a:solidFill>
                <a:latin typeface="微软雅黑" panose="020B0503020204020204" pitchFamily="34" charset="-122"/>
                <a:ea typeface="微软雅黑" panose="020B0503020204020204" pitchFamily="34" charset="-122"/>
              </a:rPr>
              <a:t>【</a:t>
            </a:r>
            <a:r>
              <a:rPr lang="zh-CN" altLang="en-US" b="1" dirty="0">
                <a:solidFill>
                  <a:srgbClr val="3B79CE"/>
                </a:solidFill>
                <a:latin typeface="微软雅黑" panose="020B0503020204020204" pitchFamily="34" charset="-122"/>
                <a:ea typeface="微软雅黑" panose="020B0503020204020204" pitchFamily="34" charset="-122"/>
              </a:rPr>
              <a:t>思考</a:t>
            </a:r>
            <a:r>
              <a:rPr lang="en-US" altLang="zh-CN" b="1" dirty="0">
                <a:solidFill>
                  <a:srgbClr val="3B79CE"/>
                </a:solidFill>
                <a:latin typeface="微软雅黑" panose="020B0503020204020204" pitchFamily="34" charset="-122"/>
                <a:ea typeface="微软雅黑" panose="020B0503020204020204" pitchFamily="34" charset="-122"/>
              </a:rPr>
              <a:t>】</a:t>
            </a:r>
            <a:r>
              <a:rPr lang="zh-CN" altLang="en-US" b="1" dirty="0">
                <a:solidFill>
                  <a:srgbClr val="3B79CE"/>
                </a:solidFill>
                <a:latin typeface="微软雅黑" panose="020B0503020204020204" pitchFamily="34" charset="-122"/>
                <a:ea typeface="微软雅黑" panose="020B0503020204020204" pitchFamily="34" charset="-122"/>
              </a:rPr>
              <a:t>有人认为：培训只是对企业有利，对员工来说是一种说教。您认为呢？</a:t>
            </a:r>
            <a:endParaRPr lang="zh-CN" altLang="zh-CN" b="1" dirty="0">
              <a:solidFill>
                <a:srgbClr val="3B79CE"/>
              </a:solidFill>
              <a:latin typeface="微软雅黑" panose="020B0503020204020204" pitchFamily="34" charset="-122"/>
              <a:ea typeface="微软雅黑" panose="020B0503020204020204" pitchFamily="34" charset="-122"/>
            </a:endParaRPr>
          </a:p>
        </p:txBody>
      </p:sp>
      <p:pic>
        <p:nvPicPr>
          <p:cNvPr id="11" name="Picture 2" descr="http://imagexinli.b0.upaiyun.com/20120619/1742499ab586a34004df4d.jpg"/>
          <p:cNvPicPr>
            <a:picLocks noChangeAspect="1" noChangeArrowheads="1"/>
          </p:cNvPicPr>
          <p:nvPr/>
        </p:nvPicPr>
        <p:blipFill>
          <a:blip r:embed="rId3"/>
          <a:srcRect/>
          <a:stretch>
            <a:fillRect/>
          </a:stretch>
        </p:blipFill>
        <p:spPr bwMode="auto">
          <a:xfrm>
            <a:off x="6267850" y="2404016"/>
            <a:ext cx="5429249" cy="3608189"/>
          </a:xfrm>
          <a:prstGeom prst="rect">
            <a:avLst/>
          </a:prstGeom>
          <a:noFill/>
          <a:ln w="28575">
            <a:solidFill>
              <a:schemeClr val="bg1"/>
            </a:solidFill>
          </a:ln>
          <a:effectLst>
            <a:outerShdw blurRad="635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left)">
                                      <p:cBhvr>
                                        <p:cTn id="12" dur="500"/>
                                        <p:tgtEl>
                                          <p:spTgt spid="13"/>
                                        </p:tgtEl>
                                      </p:cBhvr>
                                    </p:animEffect>
                                  </p:childTnLst>
                                </p:cTn>
                              </p:par>
                            </p:childTnLst>
                          </p:cTn>
                        </p:par>
                        <p:par>
                          <p:cTn id="13" fill="hold">
                            <p:stCondLst>
                              <p:cond delay="1000"/>
                            </p:stCondLst>
                            <p:childTnLst>
                              <p:par>
                                <p:cTn id="14" presetID="2" presetClass="entr" presetSubtype="1" decel="100000" fill="hold" grpId="0" nodeType="afterEffect">
                                  <p:stCondLst>
                                    <p:cond delay="0"/>
                                  </p:stCondLst>
                                  <p:childTnLst>
                                    <p:set>
                                      <p:cBhvr>
                                        <p:cTn id="15" dur="1" fill="hold">
                                          <p:stCondLst>
                                            <p:cond delay="0"/>
                                          </p:stCondLst>
                                        </p:cTn>
                                        <p:tgtEl>
                                          <p:spTgt spid="14"/>
                                        </p:tgtEl>
                                        <p:attrNameLst>
                                          <p:attrName>style.visibility</p:attrName>
                                        </p:attrNameLst>
                                      </p:cBhvr>
                                      <p:to>
                                        <p:strVal val="visible"/>
                                      </p:to>
                                    </p:set>
                                    <p:anim calcmode="lin" valueType="num">
                                      <p:cBhvr additive="base">
                                        <p:cTn id="16" dur="500" fill="hold"/>
                                        <p:tgtEl>
                                          <p:spTgt spid="14"/>
                                        </p:tgtEl>
                                        <p:attrNameLst>
                                          <p:attrName>ppt_x</p:attrName>
                                        </p:attrNameLst>
                                      </p:cBhvr>
                                      <p:tavLst>
                                        <p:tav tm="0">
                                          <p:val>
                                            <p:strVal val="#ppt_x"/>
                                          </p:val>
                                        </p:tav>
                                        <p:tav tm="100000">
                                          <p:val>
                                            <p:strVal val="#ppt_x"/>
                                          </p:val>
                                        </p:tav>
                                      </p:tavLst>
                                    </p:anim>
                                    <p:anim calcmode="lin" valueType="num">
                                      <p:cBhvr additive="base">
                                        <p:cTn id="17" dur="500" fill="hold"/>
                                        <p:tgtEl>
                                          <p:spTgt spid="1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4"/>
          <p:cNvSpPr txBox="1"/>
          <p:nvPr/>
        </p:nvSpPr>
        <p:spPr>
          <a:xfrm>
            <a:off x="766024" y="980732"/>
            <a:ext cx="4177551" cy="492443"/>
          </a:xfrm>
          <a:prstGeom prst="rect">
            <a:avLst/>
          </a:prstGeom>
          <a:noFill/>
        </p:spPr>
        <p:txBody>
          <a:bodyPr wrap="square" rtlCol="0">
            <a:spAutoFit/>
          </a:bodyPr>
          <a:lstStyle/>
          <a:p>
            <a:pPr>
              <a:lnSpc>
                <a:spcPct val="130000"/>
              </a:lnSpc>
            </a:pPr>
            <a:r>
              <a:rPr lang="en-US" altLang="zh-CN" sz="2000" dirty="0">
                <a:solidFill>
                  <a:srgbClr val="5F5E5C"/>
                </a:solidFill>
                <a:latin typeface="Impact" panose="020B0806030902050204" pitchFamily="34" charset="0"/>
                <a:ea typeface="华康俪金黑W8(P)" pitchFamily="34" charset="-122"/>
              </a:rPr>
              <a:t>1.2.3</a:t>
            </a:r>
            <a:r>
              <a:rPr lang="en-US" altLang="zh-CN" sz="2000" dirty="0">
                <a:solidFill>
                  <a:srgbClr val="5F5E5C"/>
                </a:solidFill>
                <a:latin typeface="华康俪金黑W8(P)" pitchFamily="34" charset="-122"/>
                <a:ea typeface="华康俪金黑W8(P)" pitchFamily="34" charset="-122"/>
              </a:rPr>
              <a:t> </a:t>
            </a:r>
            <a:r>
              <a:rPr lang="zh-CN" altLang="en-US" sz="2000" dirty="0">
                <a:solidFill>
                  <a:srgbClr val="5F5E5C"/>
                </a:solidFill>
                <a:latin typeface="华康俪金黑W8(P)" pitchFamily="34" charset="-122"/>
                <a:ea typeface="华康俪金黑W8(P)" pitchFamily="34" charset="-122"/>
              </a:rPr>
              <a:t>培训的收益</a:t>
            </a:r>
          </a:p>
        </p:txBody>
      </p:sp>
      <p:pic>
        <p:nvPicPr>
          <p:cNvPr id="12" name="Picture 2" descr="F:\360云盘\漂亮羽箭.png"/>
          <p:cNvPicPr>
            <a:picLocks noChangeAspect="1" noChangeArrowheads="1"/>
          </p:cNvPicPr>
          <p:nvPr/>
        </p:nvPicPr>
        <p:blipFill>
          <a:blip r:embed="rId2" cstate="screen"/>
          <a:srcRect/>
          <a:stretch>
            <a:fillRect/>
          </a:stretch>
        </p:blipFill>
        <p:spPr bwMode="auto">
          <a:xfrm>
            <a:off x="477106" y="1052740"/>
            <a:ext cx="277272" cy="278473"/>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6"/>
          <p:cNvSpPr txBox="1"/>
          <p:nvPr/>
        </p:nvSpPr>
        <p:spPr>
          <a:xfrm>
            <a:off x="551384" y="3212979"/>
            <a:ext cx="5976664" cy="2012859"/>
          </a:xfrm>
          <a:prstGeom prst="rect">
            <a:avLst/>
          </a:prstGeom>
          <a:noFill/>
        </p:spPr>
        <p:txBody>
          <a:bodyPr wrap="square" rtlCol="0">
            <a:spAutoFit/>
          </a:bodyPr>
          <a:lstStyle/>
          <a:p>
            <a:pPr>
              <a:lnSpc>
                <a:spcPct val="130000"/>
              </a:lnSpc>
              <a:spcAft>
                <a:spcPts val="300"/>
              </a:spcAft>
            </a:pPr>
            <a:r>
              <a:rPr lang="zh-CN" altLang="en-US" sz="1600" dirty="0">
                <a:solidFill>
                  <a:srgbClr val="5F5E5C"/>
                </a:solidFill>
                <a:latin typeface="微软雅黑" panose="020B0503020204020204" pitchFamily="34" charset="-122"/>
                <a:ea typeface="微软雅黑" panose="020B0503020204020204" pitchFamily="34" charset="-122"/>
              </a:rPr>
              <a:t>李嘉诚说，</a:t>
            </a:r>
            <a:r>
              <a:rPr lang="zh-CN" altLang="en-US" sz="1600" b="1" dirty="0">
                <a:solidFill>
                  <a:srgbClr val="0070C0"/>
                </a:solidFill>
                <a:latin typeface="微软雅黑" panose="020B0503020204020204" pitchFamily="34" charset="-122"/>
                <a:ea typeface="微软雅黑" panose="020B0503020204020204" pitchFamily="34" charset="-122"/>
              </a:rPr>
              <a:t>没有什么生意比人才的利润更高！</a:t>
            </a:r>
            <a:r>
              <a:rPr lang="zh-CN" altLang="en-US" sz="1600" dirty="0">
                <a:solidFill>
                  <a:srgbClr val="5F5E5C"/>
                </a:solidFill>
                <a:latin typeface="微软雅黑" panose="020B0503020204020204" pitchFamily="34" charset="-122"/>
                <a:ea typeface="微软雅黑" panose="020B0503020204020204" pitchFamily="34" charset="-122"/>
              </a:rPr>
              <a:t>在外企，培训不被视为费用的支出，而是被视为一种投资。摩托罗拉公司培训部主任比尔</a:t>
            </a:r>
            <a:r>
              <a:rPr lang="en-US" altLang="zh-CN" sz="1600" dirty="0">
                <a:solidFill>
                  <a:srgbClr val="5F5E5C"/>
                </a:solidFill>
                <a:latin typeface="微软雅黑" panose="020B0503020204020204" pitchFamily="34" charset="-122"/>
                <a:ea typeface="微软雅黑" panose="020B0503020204020204" pitchFamily="34" charset="-122"/>
              </a:rPr>
              <a:t>.</a:t>
            </a:r>
            <a:r>
              <a:rPr lang="zh-CN" altLang="en-US" sz="1600" dirty="0">
                <a:solidFill>
                  <a:srgbClr val="5F5E5C"/>
                </a:solidFill>
                <a:latin typeface="微软雅黑" panose="020B0503020204020204" pitchFamily="34" charset="-122"/>
                <a:ea typeface="微软雅黑" panose="020B0503020204020204" pitchFamily="34" charset="-122"/>
              </a:rPr>
              <a:t>维根豪恩说，“我们有可靠的数据说明，</a:t>
            </a:r>
            <a:r>
              <a:rPr lang="zh-CN" altLang="en-US" sz="1600" b="1" dirty="0">
                <a:solidFill>
                  <a:srgbClr val="0070C0"/>
                </a:solidFill>
                <a:latin typeface="微软雅黑" panose="020B0503020204020204" pitchFamily="34" charset="-122"/>
                <a:ea typeface="微软雅黑" panose="020B0503020204020204" pitchFamily="34" charset="-122"/>
              </a:rPr>
              <a:t>培训的投入与产出的比值为</a:t>
            </a:r>
            <a:r>
              <a:rPr lang="en-US" altLang="zh-CN" sz="1600" b="1" dirty="0">
                <a:solidFill>
                  <a:srgbClr val="0070C0"/>
                </a:solidFill>
                <a:latin typeface="微软雅黑" panose="020B0503020204020204" pitchFamily="34" charset="-122"/>
                <a:ea typeface="微软雅黑" panose="020B0503020204020204" pitchFamily="34" charset="-122"/>
              </a:rPr>
              <a:t>1</a:t>
            </a:r>
            <a:r>
              <a:rPr lang="zh-CN" altLang="en-US" sz="1600" b="1" dirty="0">
                <a:solidFill>
                  <a:srgbClr val="0070C0"/>
                </a:solidFill>
                <a:latin typeface="微软雅黑" panose="020B0503020204020204" pitchFamily="34" charset="-122"/>
                <a:ea typeface="微软雅黑" panose="020B0503020204020204" pitchFamily="34" charset="-122"/>
              </a:rPr>
              <a:t>：</a:t>
            </a:r>
            <a:r>
              <a:rPr lang="en-US" altLang="zh-CN" sz="1600" b="1" dirty="0">
                <a:solidFill>
                  <a:srgbClr val="0070C0"/>
                </a:solidFill>
                <a:latin typeface="微软雅黑" panose="020B0503020204020204" pitchFamily="34" charset="-122"/>
                <a:ea typeface="微软雅黑" panose="020B0503020204020204" pitchFamily="34" charset="-122"/>
              </a:rPr>
              <a:t>30</a:t>
            </a:r>
            <a:r>
              <a:rPr lang="zh-CN" altLang="en-US" sz="1600" dirty="0">
                <a:solidFill>
                  <a:srgbClr val="5F5E5C"/>
                </a:solidFill>
                <a:latin typeface="微软雅黑" panose="020B0503020204020204" pitchFamily="34" charset="-122"/>
                <a:ea typeface="微软雅黑" panose="020B0503020204020204" pitchFamily="34" charset="-122"/>
              </a:rPr>
              <a:t>，这就是我们为什么注重人员培训的原因；因为，凡是在工作中出现的问题，最终肯定能从培训中找到原因；大凡从培训中省下来的钱，也最终会从废品中流出去。”</a:t>
            </a:r>
            <a:endParaRPr lang="zh-CN" altLang="en-US" sz="1600" b="1" dirty="0">
              <a:solidFill>
                <a:srgbClr val="FF0000"/>
              </a:solidFill>
              <a:latin typeface="微软雅黑" panose="020B0503020204020204" pitchFamily="34" charset="-122"/>
              <a:ea typeface="微软雅黑" panose="020B0503020204020204" pitchFamily="34" charset="-122"/>
            </a:endParaRPr>
          </a:p>
        </p:txBody>
      </p:sp>
      <p:pic>
        <p:nvPicPr>
          <p:cNvPr id="7" name="Picture 2" descr="http://www.xuanke114.com/userfiles/image/20120307114243167.jpg"/>
          <p:cNvPicPr>
            <a:picLocks noChangeAspect="1" noChangeArrowheads="1"/>
          </p:cNvPicPr>
          <p:nvPr/>
        </p:nvPicPr>
        <p:blipFill rotWithShape="1">
          <a:blip r:embed="rId3" cstate="screen"/>
          <a:srcRect/>
          <a:stretch>
            <a:fillRect/>
          </a:stretch>
        </p:blipFill>
        <p:spPr bwMode="auto">
          <a:xfrm>
            <a:off x="6816083" y="3037436"/>
            <a:ext cx="4881017" cy="2974769"/>
          </a:xfrm>
          <a:prstGeom prst="rect">
            <a:avLst/>
          </a:prstGeom>
          <a:noFill/>
          <a:ln w="28575">
            <a:solidFill>
              <a:schemeClr val="bg1"/>
            </a:solidFill>
          </a:ln>
          <a:effectLst>
            <a:outerShdw blurRad="635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8" name="TextBox 6"/>
          <p:cNvSpPr txBox="1"/>
          <p:nvPr/>
        </p:nvSpPr>
        <p:spPr>
          <a:xfrm>
            <a:off x="551384" y="1571367"/>
            <a:ext cx="11305256" cy="1172629"/>
          </a:xfrm>
          <a:prstGeom prst="rect">
            <a:avLst/>
          </a:prstGeom>
          <a:noFill/>
        </p:spPr>
        <p:txBody>
          <a:bodyPr wrap="square" rtlCol="0">
            <a:spAutoFit/>
          </a:bodyPr>
          <a:lstStyle/>
          <a:p>
            <a:pPr>
              <a:lnSpc>
                <a:spcPct val="130000"/>
              </a:lnSpc>
            </a:pPr>
            <a:r>
              <a:rPr lang="zh-CN" altLang="en-US" b="1" dirty="0">
                <a:solidFill>
                  <a:srgbClr val="5F5E5C"/>
                </a:solidFill>
                <a:latin typeface="微软雅黑" panose="020B0503020204020204" pitchFamily="34" charset="-122"/>
                <a:ea typeface="微软雅黑" panose="020B0503020204020204" pitchFamily="34" charset="-122"/>
              </a:rPr>
              <a:t>尽管目前仍有一些企业认为培训预算应随利润大小而波动，但最初的“培训成本观”已正在逐步淡化，进而转变为如今的“</a:t>
            </a:r>
            <a:r>
              <a:rPr lang="zh-CN" altLang="en-US" b="1" dirty="0">
                <a:solidFill>
                  <a:srgbClr val="0070C0"/>
                </a:solidFill>
                <a:latin typeface="微软雅黑" panose="020B0503020204020204" pitchFamily="34" charset="-122"/>
                <a:ea typeface="微软雅黑" panose="020B0503020204020204" pitchFamily="34" charset="-122"/>
              </a:rPr>
              <a:t>培训投资观</a:t>
            </a:r>
            <a:r>
              <a:rPr lang="zh-CN" altLang="en-US" b="1" dirty="0">
                <a:solidFill>
                  <a:srgbClr val="5F5E5C"/>
                </a:solidFill>
                <a:latin typeface="微软雅黑" panose="020B0503020204020204" pitchFamily="34" charset="-122"/>
                <a:ea typeface="微软雅黑" panose="020B0503020204020204" pitchFamily="34" charset="-122"/>
              </a:rPr>
              <a:t>”。</a:t>
            </a:r>
            <a:r>
              <a:rPr lang="zh-CN" altLang="en-US" b="1" dirty="0">
                <a:solidFill>
                  <a:srgbClr val="0070C0"/>
                </a:solidFill>
                <a:latin typeface="微软雅黑" panose="020B0503020204020204" pitchFamily="34" charset="-122"/>
                <a:ea typeface="微软雅黑" panose="020B0503020204020204" pitchFamily="34" charset="-122"/>
              </a:rPr>
              <a:t>培训实质上就是一种系统化的智力投资</a:t>
            </a:r>
            <a:r>
              <a:rPr lang="zh-CN" altLang="en-US" b="1" dirty="0">
                <a:solidFill>
                  <a:srgbClr val="5F5E5C"/>
                </a:solidFill>
                <a:latin typeface="微软雅黑" panose="020B0503020204020204" pitchFamily="34" charset="-122"/>
                <a:ea typeface="微软雅黑" panose="020B0503020204020204" pitchFamily="34" charset="-122"/>
              </a:rPr>
              <a:t>。企业投入人力、物力对员工进行培训，员工素质提高，人力资本升值，公司业绩改善，获得投资收益。</a:t>
            </a:r>
            <a:endParaRPr lang="zh-CN" altLang="zh-CN" b="1" dirty="0">
              <a:solidFill>
                <a:srgbClr val="E67819"/>
              </a:solidFill>
              <a:latin typeface="微软雅黑" panose="020B0503020204020204" pitchFamily="34" charset="-122"/>
              <a:ea typeface="微软雅黑" panose="020B0503020204020204" pitchFamily="34" charset="-122"/>
            </a:endParaRPr>
          </a:p>
        </p:txBody>
      </p:sp>
      <p:sp>
        <p:nvSpPr>
          <p:cNvPr id="9" name="矩形 8"/>
          <p:cNvSpPr/>
          <p:nvPr/>
        </p:nvSpPr>
        <p:spPr>
          <a:xfrm>
            <a:off x="6816080" y="5085184"/>
            <a:ext cx="4881016" cy="698012"/>
          </a:xfrm>
          <a:prstGeom prst="rect">
            <a:avLst/>
          </a:prstGeom>
          <a:solidFill>
            <a:srgbClr val="0070C0">
              <a:alpha val="6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sz="8000" b="1" dirty="0">
              <a:effectLst>
                <a:reflection blurRad="6350" stA="50000" endA="300" endPos="50000" dist="60007" dir="5400000" sy="-100000" algn="bl" rotWithShape="0"/>
              </a:effectLst>
              <a:latin typeface="微软雅黑" panose="020B0503020204020204" pitchFamily="34" charset="-122"/>
              <a:ea typeface="微软雅黑" panose="020B0503020204020204" pitchFamily="34" charset="-122"/>
            </a:endParaRPr>
          </a:p>
        </p:txBody>
      </p:sp>
      <p:sp>
        <p:nvSpPr>
          <p:cNvPr id="11" name="矩形 10"/>
          <p:cNvSpPr/>
          <p:nvPr/>
        </p:nvSpPr>
        <p:spPr>
          <a:xfrm>
            <a:off x="6816082" y="5220872"/>
            <a:ext cx="4881017" cy="433067"/>
          </a:xfrm>
          <a:prstGeom prst="rect">
            <a:avLst/>
          </a:prstGeom>
        </p:spPr>
        <p:txBody>
          <a:bodyPr wrap="square">
            <a:spAutoFit/>
          </a:bodyPr>
          <a:lstStyle/>
          <a:p>
            <a:pPr algn="ctr">
              <a:lnSpc>
                <a:spcPct val="123000"/>
              </a:lnSpc>
            </a:pPr>
            <a:r>
              <a:rPr lang="zh-CN" altLang="en-US" dirty="0">
                <a:solidFill>
                  <a:schemeClr val="bg1"/>
                </a:solidFill>
                <a:latin typeface="华康俪金黑W8(P)" pitchFamily="34" charset="-122"/>
                <a:ea typeface="华康俪金黑W8(P)" pitchFamily="34" charset="-122"/>
              </a:rPr>
              <a:t>没有什么生意比人才的利润更高！</a:t>
            </a:r>
            <a:r>
              <a:rPr lang="en-US" altLang="zh-CN" dirty="0">
                <a:solidFill>
                  <a:schemeClr val="bg1"/>
                </a:solidFill>
                <a:latin typeface="华康俪金黑W8(P)" pitchFamily="34" charset="-122"/>
                <a:ea typeface="华康俪金黑W8(P)" pitchFamily="34" charset="-122"/>
              </a:rPr>
              <a:t>——</a:t>
            </a:r>
            <a:r>
              <a:rPr lang="zh-CN" altLang="en-US" dirty="0">
                <a:solidFill>
                  <a:schemeClr val="bg1"/>
                </a:solidFill>
                <a:latin typeface="华康俪金黑W8(P)" pitchFamily="34" charset="-122"/>
                <a:ea typeface="华康俪金黑W8(P)" pitchFamily="34" charset="-122"/>
              </a:rPr>
              <a:t>李嘉诚</a:t>
            </a:r>
          </a:p>
        </p:txBody>
      </p:sp>
      <p:sp>
        <p:nvSpPr>
          <p:cNvPr id="2" name="矩形 1"/>
          <p:cNvSpPr/>
          <p:nvPr/>
        </p:nvSpPr>
        <p:spPr>
          <a:xfrm>
            <a:off x="551384" y="5373219"/>
            <a:ext cx="5976664" cy="584775"/>
          </a:xfrm>
          <a:prstGeom prst="rect">
            <a:avLst/>
          </a:prstGeom>
        </p:spPr>
        <p:txBody>
          <a:bodyPr wrap="square">
            <a:spAutoFit/>
          </a:bodyPr>
          <a:lstStyle/>
          <a:p>
            <a:r>
              <a:rPr lang="zh-CN" altLang="en-US" sz="3200" dirty="0">
                <a:solidFill>
                  <a:srgbClr val="FF0000"/>
                </a:solidFill>
                <a:latin typeface="华康俪金黑W8(P)" pitchFamily="34" charset="-122"/>
                <a:ea typeface="华康俪金黑W8(P)" pitchFamily="34" charset="-122"/>
              </a:rPr>
              <a:t>培训很贵，但是不培训会更贵！</a:t>
            </a:r>
            <a:endParaRPr lang="zh-CN" altLang="en-US" sz="3200" dirty="0">
              <a:latin typeface="华康俪金黑W8(P)" pitchFamily="34" charset="-122"/>
              <a:ea typeface="华康俪金黑W8(P)" pitchFamily="34" charset="-122"/>
            </a:endParaRPr>
          </a:p>
        </p:txBody>
      </p:sp>
    </p:spTree>
  </p:cSld>
  <p:clrMapOvr>
    <a:masterClrMapping/>
  </p:clrMapOvr>
  <p:transition>
    <p:push/>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0-#ppt_h/2"/>
                                              </p:val>
                                            </p:tav>
                                            <p:tav tm="100000">
                                              <p:val>
                                                <p:strVal val="#ppt_y"/>
                                              </p:val>
                                            </p:tav>
                                          </p:tavLst>
                                        </p:anim>
                                      </p:childTnLst>
                                    </p:cTn>
                                  </p:par>
                                  <p:par>
                                    <p:cTn id="9" presetID="2" presetClass="entr" presetSubtype="4" decel="10000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23" presetClass="entr" presetSubtype="3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400" fill="hold"/>
                                            <p:tgtEl>
                                              <p:spTgt spid="9"/>
                                            </p:tgtEl>
                                            <p:attrNameLst>
                                              <p:attrName>ppt_w</p:attrName>
                                            </p:attrNameLst>
                                          </p:cBhvr>
                                          <p:tavLst>
                                            <p:tav tm="0">
                                              <p:val>
                                                <p:strVal val="(6*min(max(#ppt_w*#ppt_h,.3),1)-7.4)/-.7*#ppt_w"/>
                                              </p:val>
                                            </p:tav>
                                            <p:tav tm="100000">
                                              <p:val>
                                                <p:strVal val="#ppt_w"/>
                                              </p:val>
                                            </p:tav>
                                          </p:tavLst>
                                        </p:anim>
                                        <p:anim calcmode="lin" valueType="num">
                                          <p:cBhvr>
                                            <p:cTn id="17" dur="400" fill="hold"/>
                                            <p:tgtEl>
                                              <p:spTgt spid="9"/>
                                            </p:tgtEl>
                                            <p:attrNameLst>
                                              <p:attrName>ppt_h</p:attrName>
                                            </p:attrNameLst>
                                          </p:cBhvr>
                                          <p:tavLst>
                                            <p:tav tm="0">
                                              <p:val>
                                                <p:strVal val="(6*min(max(#ppt_w*#ppt_h,.3),1)-7.4)/-.7*#ppt_h"/>
                                              </p:val>
                                            </p:tav>
                                            <p:tav tm="100000">
                                              <p:val>
                                                <p:strVal val="#ppt_h"/>
                                              </p:val>
                                            </p:tav>
                                          </p:tavLst>
                                        </p:anim>
                                        <p:anim calcmode="lin" valueType="num">
                                          <p:cBhvr>
                                            <p:cTn id="18" dur="400" fill="hold"/>
                                            <p:tgtEl>
                                              <p:spTgt spid="9"/>
                                            </p:tgtEl>
                                            <p:attrNameLst>
                                              <p:attrName>ppt_x</p:attrName>
                                            </p:attrNameLst>
                                          </p:cBhvr>
                                          <p:tavLst>
                                            <p:tav tm="0">
                                              <p:val>
                                                <p:fltVal val="0.5"/>
                                              </p:val>
                                            </p:tav>
                                            <p:tav tm="100000">
                                              <p:val>
                                                <p:strVal val="#ppt_x"/>
                                              </p:val>
                                            </p:tav>
                                          </p:tavLst>
                                        </p:anim>
                                        <p:anim calcmode="lin" valueType="num">
                                          <p:cBhvr>
                                            <p:cTn id="19" dur="400" fill="hold"/>
                                            <p:tgtEl>
                                              <p:spTgt spid="9"/>
                                            </p:tgtEl>
                                            <p:attrNameLst>
                                              <p:attrName>ppt_y</p:attrName>
                                            </p:attrNameLst>
                                          </p:cBhvr>
                                          <p:tavLst>
                                            <p:tav tm="0">
                                              <p:val>
                                                <p:strVal val="1+(6*min(max(#ppt_w*#ppt_h,.3),1)-7.4)/-.7*#ppt_h/2"/>
                                              </p:val>
                                            </p:tav>
                                            <p:tav tm="100000">
                                              <p:val>
                                                <p:strVal val="#ppt_y"/>
                                              </p:val>
                                            </p:tav>
                                          </p:tavLst>
                                        </p:anim>
                                      </p:childTnLst>
                                    </p:cTn>
                                  </p:par>
                                </p:childTnLst>
                              </p:cTn>
                            </p:par>
                            <p:par>
                              <p:cTn id="20" fill="hold">
                                <p:stCondLst>
                                  <p:cond delay="1000"/>
                                </p:stCondLst>
                                <p:childTnLst>
                                  <p:par>
                                    <p:cTn id="21" presetID="2" presetClass="entr" presetSubtype="1" fill="hold" grpId="0" nodeType="afterEffect" p14:presetBounceEnd="64000">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14:bounceEnd="64000">
                                          <p:cBhvr additive="base">
                                            <p:cTn id="23" dur="500" fill="hold"/>
                                            <p:tgtEl>
                                              <p:spTgt spid="11"/>
                                            </p:tgtEl>
                                            <p:attrNameLst>
                                              <p:attrName>ppt_x</p:attrName>
                                            </p:attrNameLst>
                                          </p:cBhvr>
                                          <p:tavLst>
                                            <p:tav tm="0">
                                              <p:val>
                                                <p:strVal val="#ppt_x"/>
                                              </p:val>
                                            </p:tav>
                                            <p:tav tm="100000">
                                              <p:val>
                                                <p:strVal val="#ppt_x"/>
                                              </p:val>
                                            </p:tav>
                                          </p:tavLst>
                                        </p:anim>
                                        <p:anim calcmode="lin" valueType="num" p14:bounceEnd="64000">
                                          <p:cBhvr additive="base">
                                            <p:cTn id="24"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8" grpId="0"/>
          <p:bldP spid="9" grpId="0" animBg="1"/>
          <p:bldP spid="11"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0-#ppt_h/2"/>
                                              </p:val>
                                            </p:tav>
                                            <p:tav tm="100000">
                                              <p:val>
                                                <p:strVal val="#ppt_y"/>
                                              </p:val>
                                            </p:tav>
                                          </p:tavLst>
                                        </p:anim>
                                      </p:childTnLst>
                                    </p:cTn>
                                  </p:par>
                                  <p:par>
                                    <p:cTn id="9" presetID="2" presetClass="entr" presetSubtype="4" decel="10000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23" presetClass="entr" presetSubtype="3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400" fill="hold"/>
                                            <p:tgtEl>
                                              <p:spTgt spid="9"/>
                                            </p:tgtEl>
                                            <p:attrNameLst>
                                              <p:attrName>ppt_w</p:attrName>
                                            </p:attrNameLst>
                                          </p:cBhvr>
                                          <p:tavLst>
                                            <p:tav tm="0">
                                              <p:val>
                                                <p:strVal val="(6*min(max(#ppt_w*#ppt_h,.3),1)-7.4)/-.7*#ppt_w"/>
                                              </p:val>
                                            </p:tav>
                                            <p:tav tm="100000">
                                              <p:val>
                                                <p:strVal val="#ppt_w"/>
                                              </p:val>
                                            </p:tav>
                                          </p:tavLst>
                                        </p:anim>
                                        <p:anim calcmode="lin" valueType="num">
                                          <p:cBhvr>
                                            <p:cTn id="17" dur="400" fill="hold"/>
                                            <p:tgtEl>
                                              <p:spTgt spid="9"/>
                                            </p:tgtEl>
                                            <p:attrNameLst>
                                              <p:attrName>ppt_h</p:attrName>
                                            </p:attrNameLst>
                                          </p:cBhvr>
                                          <p:tavLst>
                                            <p:tav tm="0">
                                              <p:val>
                                                <p:strVal val="(6*min(max(#ppt_w*#ppt_h,.3),1)-7.4)/-.7*#ppt_h"/>
                                              </p:val>
                                            </p:tav>
                                            <p:tav tm="100000">
                                              <p:val>
                                                <p:strVal val="#ppt_h"/>
                                              </p:val>
                                            </p:tav>
                                          </p:tavLst>
                                        </p:anim>
                                        <p:anim calcmode="lin" valueType="num">
                                          <p:cBhvr>
                                            <p:cTn id="18" dur="400" fill="hold"/>
                                            <p:tgtEl>
                                              <p:spTgt spid="9"/>
                                            </p:tgtEl>
                                            <p:attrNameLst>
                                              <p:attrName>ppt_x</p:attrName>
                                            </p:attrNameLst>
                                          </p:cBhvr>
                                          <p:tavLst>
                                            <p:tav tm="0">
                                              <p:val>
                                                <p:fltVal val="0.5"/>
                                              </p:val>
                                            </p:tav>
                                            <p:tav tm="100000">
                                              <p:val>
                                                <p:strVal val="#ppt_x"/>
                                              </p:val>
                                            </p:tav>
                                          </p:tavLst>
                                        </p:anim>
                                        <p:anim calcmode="lin" valueType="num">
                                          <p:cBhvr>
                                            <p:cTn id="19" dur="400" fill="hold"/>
                                            <p:tgtEl>
                                              <p:spTgt spid="9"/>
                                            </p:tgtEl>
                                            <p:attrNameLst>
                                              <p:attrName>ppt_y</p:attrName>
                                            </p:attrNameLst>
                                          </p:cBhvr>
                                          <p:tavLst>
                                            <p:tav tm="0">
                                              <p:val>
                                                <p:strVal val="1+(6*min(max(#ppt_w*#ppt_h,.3),1)-7.4)/-.7*#ppt_h/2"/>
                                              </p:val>
                                            </p:tav>
                                            <p:tav tm="100000">
                                              <p:val>
                                                <p:strVal val="#ppt_y"/>
                                              </p:val>
                                            </p:tav>
                                          </p:tavLst>
                                        </p:anim>
                                      </p:childTnLst>
                                    </p:cTn>
                                  </p:par>
                                </p:childTnLst>
                              </p:cTn>
                            </p:par>
                            <p:par>
                              <p:cTn id="20" fill="hold">
                                <p:stCondLst>
                                  <p:cond delay="1000"/>
                                </p:stCondLst>
                                <p:childTnLst>
                                  <p:par>
                                    <p:cTn id="21" presetID="2" presetClass="entr" presetSubtype="1"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500" fill="hold"/>
                                            <p:tgtEl>
                                              <p:spTgt spid="11"/>
                                            </p:tgtEl>
                                            <p:attrNameLst>
                                              <p:attrName>ppt_x</p:attrName>
                                            </p:attrNameLst>
                                          </p:cBhvr>
                                          <p:tavLst>
                                            <p:tav tm="0">
                                              <p:val>
                                                <p:strVal val="#ppt_x"/>
                                              </p:val>
                                            </p:tav>
                                            <p:tav tm="100000">
                                              <p:val>
                                                <p:strVal val="#ppt_x"/>
                                              </p:val>
                                            </p:tav>
                                          </p:tavLst>
                                        </p:anim>
                                        <p:anim calcmode="lin" valueType="num">
                                          <p:cBhvr additive="base">
                                            <p:cTn id="24"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8" grpId="0"/>
          <p:bldP spid="9" grpId="0" animBg="1"/>
          <p:bldP spid="11" grpId="0"/>
        </p:bldLst>
      </p:timing>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6"/>
          <p:cNvSpPr txBox="1"/>
          <p:nvPr/>
        </p:nvSpPr>
        <p:spPr>
          <a:xfrm>
            <a:off x="477915" y="1484784"/>
            <a:ext cx="9669331" cy="452432"/>
          </a:xfrm>
          <a:prstGeom prst="rect">
            <a:avLst/>
          </a:prstGeom>
          <a:noFill/>
        </p:spPr>
        <p:txBody>
          <a:bodyPr wrap="square" rtlCol="0">
            <a:spAutoFit/>
          </a:bodyPr>
          <a:lstStyle/>
          <a:p>
            <a:pPr>
              <a:lnSpc>
                <a:spcPct val="130000"/>
              </a:lnSpc>
            </a:pPr>
            <a:r>
              <a:rPr lang="en-US" altLang="zh-CN" dirty="0">
                <a:solidFill>
                  <a:srgbClr val="5F5E5C"/>
                </a:solidFill>
                <a:latin typeface="华康俪金黑W8(P)" pitchFamily="34" charset="-122"/>
                <a:ea typeface="华康俪金黑W8(P)" pitchFamily="34" charset="-122"/>
              </a:rPr>
              <a:t>1</a:t>
            </a:r>
            <a:r>
              <a:rPr lang="zh-CN" altLang="en-US" dirty="0">
                <a:solidFill>
                  <a:srgbClr val="5F5E5C"/>
                </a:solidFill>
                <a:latin typeface="华康俪金黑W8(P)" pitchFamily="34" charset="-122"/>
                <a:ea typeface="华康俪金黑W8(P)" pitchFamily="34" charset="-122"/>
              </a:rPr>
              <a:t>、认为培训花钱不讨好，是替别人做嫁衣，员工学好了，学精了，他们会跳槽。</a:t>
            </a:r>
            <a:endParaRPr lang="zh-CN" altLang="zh-CN" dirty="0">
              <a:solidFill>
                <a:srgbClr val="5F5E5C"/>
              </a:solidFill>
              <a:latin typeface="华康俪金黑W8(P)" pitchFamily="34" charset="-122"/>
              <a:ea typeface="华康俪金黑W8(P)" pitchFamily="34" charset="-122"/>
            </a:endParaRPr>
          </a:p>
        </p:txBody>
      </p:sp>
      <p:sp>
        <p:nvSpPr>
          <p:cNvPr id="8" name="矩形 7"/>
          <p:cNvSpPr/>
          <p:nvPr/>
        </p:nvSpPr>
        <p:spPr>
          <a:xfrm>
            <a:off x="477916" y="2295606"/>
            <a:ext cx="11234711" cy="3581666"/>
          </a:xfrm>
          <a:prstGeom prst="rect">
            <a:avLst/>
          </a:prstGeom>
          <a:solidFill>
            <a:schemeClr val="bg1"/>
          </a:solid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9" name="矩形 8"/>
          <p:cNvSpPr/>
          <p:nvPr/>
        </p:nvSpPr>
        <p:spPr>
          <a:xfrm>
            <a:off x="657411" y="2060851"/>
            <a:ext cx="695377" cy="4066997"/>
          </a:xfrm>
          <a:prstGeom prst="rect">
            <a:avLst/>
          </a:prstGeom>
          <a:solidFill>
            <a:srgbClr val="3B79C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eaVert" lIns="0" rIns="0" rtlCol="0" anchor="ctr"/>
          <a:lstStyle/>
          <a:p>
            <a:pPr algn="ctr">
              <a:lnSpc>
                <a:spcPct val="123000"/>
              </a:lnSpc>
            </a:pPr>
            <a:r>
              <a:rPr lang="zh-CN" altLang="en-US" sz="2400" dirty="0">
                <a:latin typeface="华康俪金黑W8(P)" pitchFamily="34" charset="-122"/>
                <a:ea typeface="华康俪金黑W8(P)" pitchFamily="34" charset="-122"/>
              </a:rPr>
              <a:t>惠普公司的培训进修政策</a:t>
            </a:r>
          </a:p>
        </p:txBody>
      </p:sp>
      <p:sp>
        <p:nvSpPr>
          <p:cNvPr id="10" name="TextBox 6"/>
          <p:cNvSpPr txBox="1"/>
          <p:nvPr/>
        </p:nvSpPr>
        <p:spPr>
          <a:xfrm>
            <a:off x="1570910" y="2522885"/>
            <a:ext cx="4525090" cy="2012859"/>
          </a:xfrm>
          <a:prstGeom prst="rect">
            <a:avLst/>
          </a:prstGeom>
          <a:noFill/>
        </p:spPr>
        <p:txBody>
          <a:bodyPr wrap="square" rtlCol="0">
            <a:spAutoFit/>
          </a:bodyPr>
          <a:lstStyle/>
          <a:p>
            <a:pPr>
              <a:lnSpc>
                <a:spcPct val="130000"/>
              </a:lnSpc>
            </a:pPr>
            <a:r>
              <a:rPr lang="zh-CN" altLang="en-US" sz="1600" dirty="0">
                <a:solidFill>
                  <a:srgbClr val="5F5E5C"/>
                </a:solidFill>
                <a:latin typeface="微软雅黑" panose="020B0503020204020204" pitchFamily="34" charset="-122"/>
                <a:ea typeface="微软雅黑" panose="020B0503020204020204" pitchFamily="34" charset="-122"/>
              </a:rPr>
              <a:t>惠普公司的两位创始人之</a:t>
            </a:r>
            <a:r>
              <a:rPr lang="en-US" altLang="zh-CN" sz="1600" dirty="0">
                <a:solidFill>
                  <a:srgbClr val="5F5E5C"/>
                </a:solidFill>
                <a:latin typeface="微软雅黑" panose="020B0503020204020204" pitchFamily="34" charset="-122"/>
                <a:ea typeface="微软雅黑" panose="020B0503020204020204" pitchFamily="34" charset="-122"/>
              </a:rPr>
              <a:t>———</a:t>
            </a:r>
            <a:r>
              <a:rPr lang="zh-CN" altLang="en-US" sz="1600" dirty="0">
                <a:solidFill>
                  <a:srgbClr val="5F5E5C"/>
                </a:solidFill>
                <a:latin typeface="微软雅黑" panose="020B0503020204020204" pitchFamily="34" charset="-122"/>
                <a:ea typeface="微软雅黑" panose="020B0503020204020204" pitchFamily="34" charset="-122"/>
              </a:rPr>
              <a:t>第一任总经理威廉</a:t>
            </a:r>
            <a:r>
              <a:rPr lang="en-US" altLang="zh-CN" sz="1600" dirty="0">
                <a:solidFill>
                  <a:srgbClr val="5F5E5C"/>
                </a:solidFill>
                <a:latin typeface="微软雅黑" panose="020B0503020204020204" pitchFamily="34" charset="-122"/>
                <a:ea typeface="微软雅黑" panose="020B0503020204020204" pitchFamily="34" charset="-122"/>
              </a:rPr>
              <a:t>•</a:t>
            </a:r>
            <a:r>
              <a:rPr lang="zh-CN" altLang="en-US" sz="1600" dirty="0">
                <a:solidFill>
                  <a:srgbClr val="5F5E5C"/>
                </a:solidFill>
                <a:latin typeface="微软雅黑" panose="020B0503020204020204" pitchFamily="34" charset="-122"/>
                <a:ea typeface="微软雅黑" panose="020B0503020204020204" pitchFamily="34" charset="-122"/>
              </a:rPr>
              <a:t>休立特（</a:t>
            </a:r>
            <a:r>
              <a:rPr lang="en-US" altLang="zh-CN" sz="1600" dirty="0">
                <a:solidFill>
                  <a:srgbClr val="5F5E5C"/>
                </a:solidFill>
                <a:latin typeface="微软雅黑" panose="020B0503020204020204" pitchFamily="34" charset="-122"/>
                <a:ea typeface="微软雅黑" panose="020B0503020204020204" pitchFamily="34" charset="-122"/>
              </a:rPr>
              <a:t>Hewlett</a:t>
            </a:r>
            <a:r>
              <a:rPr lang="zh-CN" altLang="en-US" sz="1600" dirty="0">
                <a:solidFill>
                  <a:srgbClr val="5F5E5C"/>
                </a:solidFill>
                <a:latin typeface="微软雅黑" panose="020B0503020204020204" pitchFamily="34" charset="-122"/>
                <a:ea typeface="微软雅黑" panose="020B0503020204020204" pitchFamily="34" charset="-122"/>
              </a:rPr>
              <a:t>）在员工培训进修方面制定了一条政策：“</a:t>
            </a:r>
            <a:r>
              <a:rPr lang="zh-CN" altLang="en-US" sz="1600" b="1" dirty="0">
                <a:solidFill>
                  <a:srgbClr val="0070C0"/>
                </a:solidFill>
                <a:latin typeface="微软雅黑" panose="020B0503020204020204" pitchFamily="34" charset="-122"/>
                <a:ea typeface="微软雅黑" panose="020B0503020204020204" pitchFamily="34" charset="-122"/>
              </a:rPr>
              <a:t>对员工自愿业余进修深造，无论攻读什么和什么学位，需要多长时间，公司一律全额资助；而且学成后去留自便，不必负担任何偿还或强制留任年限之类的义务</a:t>
            </a:r>
            <a:r>
              <a:rPr lang="zh-CN" altLang="en-US" sz="1600" dirty="0">
                <a:solidFill>
                  <a:srgbClr val="5F5E5C"/>
                </a:solidFill>
                <a:latin typeface="微软雅黑" panose="020B0503020204020204" pitchFamily="34" charset="-122"/>
                <a:ea typeface="微软雅黑" panose="020B0503020204020204" pitchFamily="34" charset="-122"/>
              </a:rPr>
              <a:t>。”</a:t>
            </a:r>
            <a:endParaRPr lang="zh-CN" altLang="zh-CN" sz="1600" b="1" dirty="0">
              <a:solidFill>
                <a:srgbClr val="3B79CE"/>
              </a:solidFill>
              <a:latin typeface="微软雅黑" panose="020B0503020204020204" pitchFamily="34" charset="-122"/>
              <a:ea typeface="微软雅黑" panose="020B0503020204020204" pitchFamily="34" charset="-122"/>
            </a:endParaRPr>
          </a:p>
        </p:txBody>
      </p:sp>
      <p:sp>
        <p:nvSpPr>
          <p:cNvPr id="12" name="TextBox 6"/>
          <p:cNvSpPr txBox="1"/>
          <p:nvPr/>
        </p:nvSpPr>
        <p:spPr>
          <a:xfrm>
            <a:off x="1570910" y="4763495"/>
            <a:ext cx="4525090" cy="1052596"/>
          </a:xfrm>
          <a:prstGeom prst="rect">
            <a:avLst/>
          </a:prstGeom>
          <a:noFill/>
        </p:spPr>
        <p:txBody>
          <a:bodyPr wrap="square" rtlCol="0">
            <a:spAutoFit/>
          </a:bodyPr>
          <a:lstStyle/>
          <a:p>
            <a:pPr>
              <a:lnSpc>
                <a:spcPct val="130000"/>
              </a:lnSpc>
            </a:pPr>
            <a:r>
              <a:rPr lang="zh-CN" altLang="en-US" sz="1600" dirty="0">
                <a:solidFill>
                  <a:srgbClr val="5F5E5C"/>
                </a:solidFill>
                <a:latin typeface="微软雅黑" panose="020B0503020204020204" pitchFamily="34" charset="-122"/>
                <a:ea typeface="微软雅黑" panose="020B0503020204020204" pitchFamily="34" charset="-122"/>
              </a:rPr>
              <a:t>在回答人们探寻此政策依据是什么，为什么不怕“赔了夫人又折兵”的损失时，休立特是这样回答的：“（此政策制定）的逻辑有三：</a:t>
            </a:r>
            <a:endParaRPr lang="zh-CN" altLang="zh-CN" sz="1600" b="1" dirty="0">
              <a:solidFill>
                <a:srgbClr val="3B79CE"/>
              </a:solidFill>
              <a:latin typeface="微软雅黑" panose="020B0503020204020204" pitchFamily="34" charset="-122"/>
              <a:ea typeface="微软雅黑" panose="020B0503020204020204" pitchFamily="34" charset="-122"/>
            </a:endParaRPr>
          </a:p>
        </p:txBody>
      </p:sp>
      <p:sp>
        <p:nvSpPr>
          <p:cNvPr id="13" name="TextBox 6"/>
          <p:cNvSpPr txBox="1"/>
          <p:nvPr/>
        </p:nvSpPr>
        <p:spPr>
          <a:xfrm>
            <a:off x="6314124" y="2522885"/>
            <a:ext cx="5254484" cy="3293209"/>
          </a:xfrm>
          <a:prstGeom prst="rect">
            <a:avLst/>
          </a:prstGeom>
          <a:noFill/>
        </p:spPr>
        <p:txBody>
          <a:bodyPr wrap="square" rtlCol="0">
            <a:spAutoFit/>
          </a:bodyPr>
          <a:lstStyle/>
          <a:p>
            <a:pPr>
              <a:lnSpc>
                <a:spcPct val="130000"/>
              </a:lnSpc>
            </a:pPr>
            <a:r>
              <a:rPr lang="zh-CN" altLang="en-US" sz="1600" dirty="0">
                <a:solidFill>
                  <a:srgbClr val="5F5E5C"/>
                </a:solidFill>
                <a:latin typeface="微软雅黑" panose="020B0503020204020204" pitchFamily="34" charset="-122"/>
                <a:ea typeface="微软雅黑" panose="020B0503020204020204" pitchFamily="34" charset="-122"/>
              </a:rPr>
              <a:t>一是认为员工要想充实提高自己，实现个人的成长，是一个人不容剥夺的天赋权力，本公司有义务对员工的这个要求予以满足；二则此独特政策不同于我们对手之处，不在于资助员工深造，这点不少企业也有同样政策。不同处在于学成后不受任何约束，而人们总是喜欢不受约束的，以它（此政策）是我们争取天下英才的有力手段；三则是员工想走，强留无益，而要走的原因，是由于我们管理不善，吸引力不足，责在自身，何必设置障碍进行阻拦？”这种豁达开明的管理哲学，显然是惠普公司得以出类拔萃的主要原因。</a:t>
            </a:r>
            <a:endParaRPr lang="zh-CN" altLang="zh-CN" sz="1600" b="1" dirty="0">
              <a:solidFill>
                <a:srgbClr val="3B79CE"/>
              </a:solidFill>
              <a:latin typeface="微软雅黑" panose="020B0503020204020204" pitchFamily="34" charset="-122"/>
              <a:ea typeface="微软雅黑" panose="020B0503020204020204" pitchFamily="34" charset="-122"/>
            </a:endParaRPr>
          </a:p>
        </p:txBody>
      </p:sp>
      <p:cxnSp>
        <p:nvCxnSpPr>
          <p:cNvPr id="14" name="直接连接符 13"/>
          <p:cNvCxnSpPr/>
          <p:nvPr/>
        </p:nvCxnSpPr>
        <p:spPr>
          <a:xfrm>
            <a:off x="6168008" y="2636912"/>
            <a:ext cx="0" cy="3024336"/>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1" decel="100000"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0-#ppt_h/2"/>
                                          </p:val>
                                        </p:tav>
                                        <p:tav tm="100000">
                                          <p:val>
                                            <p:strVal val="#ppt_y"/>
                                          </p:val>
                                        </p:tav>
                                      </p:tavLst>
                                    </p:anim>
                                  </p:childTnLst>
                                </p:cTn>
                              </p:par>
                              <p:par>
                                <p:cTn id="14" presetID="2" presetClass="entr" presetSubtype="4" decel="100000"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additive="base">
                                        <p:cTn id="16" dur="500" fill="hold"/>
                                        <p:tgtEl>
                                          <p:spTgt spid="12"/>
                                        </p:tgtEl>
                                        <p:attrNameLst>
                                          <p:attrName>ppt_x</p:attrName>
                                        </p:attrNameLst>
                                      </p:cBhvr>
                                      <p:tavLst>
                                        <p:tav tm="0">
                                          <p:val>
                                            <p:strVal val="#ppt_x"/>
                                          </p:val>
                                        </p:tav>
                                        <p:tav tm="100000">
                                          <p:val>
                                            <p:strVal val="#ppt_x"/>
                                          </p:val>
                                        </p:tav>
                                      </p:tavLst>
                                    </p:anim>
                                    <p:anim calcmode="lin" valueType="num">
                                      <p:cBhvr additive="base">
                                        <p:cTn id="17" dur="500" fill="hold"/>
                                        <p:tgtEl>
                                          <p:spTgt spid="12"/>
                                        </p:tgtEl>
                                        <p:attrNameLst>
                                          <p:attrName>ppt_y</p:attrName>
                                        </p:attrNameLst>
                                      </p:cBhvr>
                                      <p:tavLst>
                                        <p:tav tm="0">
                                          <p:val>
                                            <p:strVal val="1+#ppt_h/2"/>
                                          </p:val>
                                        </p:tav>
                                        <p:tav tm="100000">
                                          <p:val>
                                            <p:strVal val="#ppt_y"/>
                                          </p:val>
                                        </p:tav>
                                      </p:tavLst>
                                    </p:anim>
                                  </p:childTnLst>
                                </p:cTn>
                              </p:par>
                              <p:par>
                                <p:cTn id="18" presetID="2" presetClass="entr" presetSubtype="2" decel="100000"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additive="base">
                                        <p:cTn id="20" dur="500" fill="hold"/>
                                        <p:tgtEl>
                                          <p:spTgt spid="13"/>
                                        </p:tgtEl>
                                        <p:attrNameLst>
                                          <p:attrName>ppt_x</p:attrName>
                                        </p:attrNameLst>
                                      </p:cBhvr>
                                      <p:tavLst>
                                        <p:tav tm="0">
                                          <p:val>
                                            <p:strVal val="1+#ppt_w/2"/>
                                          </p:val>
                                        </p:tav>
                                        <p:tav tm="100000">
                                          <p:val>
                                            <p:strVal val="#ppt_x"/>
                                          </p:val>
                                        </p:tav>
                                      </p:tavLst>
                                    </p:anim>
                                    <p:anim calcmode="lin" valueType="num">
                                      <p:cBhvr additive="base">
                                        <p:cTn id="21"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p:bldP spid="12" grpId="0"/>
      <p:bldP spid="1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F:\360云盘\02-个人资料\！PPT图片及版面资源\06-PPT精选插图\04-图标\ooopic_1343100467.png"/>
          <p:cNvPicPr>
            <a:picLocks noChangeAspect="1" noChangeArrowheads="1"/>
          </p:cNvPicPr>
          <p:nvPr/>
        </p:nvPicPr>
        <p:blipFill>
          <a:blip r:embed="rId2" cstate="screen"/>
          <a:srcRect/>
          <a:stretch>
            <a:fillRect/>
          </a:stretch>
        </p:blipFill>
        <p:spPr bwMode="auto">
          <a:xfrm>
            <a:off x="526366" y="1390914"/>
            <a:ext cx="864096" cy="762062"/>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6"/>
          <p:cNvSpPr txBox="1"/>
          <p:nvPr/>
        </p:nvSpPr>
        <p:spPr>
          <a:xfrm>
            <a:off x="1390462" y="1624272"/>
            <a:ext cx="4752526" cy="492443"/>
          </a:xfrm>
          <a:prstGeom prst="rect">
            <a:avLst/>
          </a:prstGeom>
          <a:noFill/>
        </p:spPr>
        <p:txBody>
          <a:bodyPr wrap="square" rtlCol="0">
            <a:spAutoFit/>
          </a:bodyPr>
          <a:lstStyle/>
          <a:p>
            <a:pPr>
              <a:lnSpc>
                <a:spcPct val="130000"/>
              </a:lnSpc>
            </a:pPr>
            <a:r>
              <a:rPr lang="en-US" altLang="zh-CN" sz="2000" dirty="0">
                <a:solidFill>
                  <a:srgbClr val="5F5E5C"/>
                </a:solidFill>
                <a:latin typeface="华康俪金黑W8(P)" pitchFamily="34" charset="-122"/>
                <a:ea typeface="华康俪金黑W8(P)" pitchFamily="34" charset="-122"/>
              </a:rPr>
              <a:t>【</a:t>
            </a:r>
            <a:r>
              <a:rPr lang="zh-CN" altLang="en-US" sz="2000" dirty="0">
                <a:solidFill>
                  <a:srgbClr val="5F5E5C"/>
                </a:solidFill>
                <a:latin typeface="华康俪金黑W8(P)" pitchFamily="34" charset="-122"/>
                <a:ea typeface="华康俪金黑W8(P)" pitchFamily="34" charset="-122"/>
              </a:rPr>
              <a:t>微博段子：</a:t>
            </a:r>
            <a:r>
              <a:rPr lang="zh-CN" altLang="en-US" sz="2000" dirty="0">
                <a:solidFill>
                  <a:srgbClr val="0070C0"/>
                </a:solidFill>
                <a:latin typeface="华康俪金黑W8(P)" pitchFamily="34" charset="-122"/>
                <a:ea typeface="华康俪金黑W8(P)" pitchFamily="34" charset="-122"/>
              </a:rPr>
              <a:t>关于员工成长</a:t>
            </a:r>
            <a:r>
              <a:rPr lang="en-US" altLang="zh-CN" sz="2000" dirty="0">
                <a:solidFill>
                  <a:srgbClr val="5F5E5C"/>
                </a:solidFill>
                <a:latin typeface="华康俪金黑W8(P)" pitchFamily="34" charset="-122"/>
                <a:ea typeface="华康俪金黑W8(P)" pitchFamily="34" charset="-122"/>
              </a:rPr>
              <a:t>】</a:t>
            </a:r>
            <a:endParaRPr lang="zh-CN" altLang="en-US" sz="2000" dirty="0">
              <a:solidFill>
                <a:srgbClr val="5F5E5C"/>
              </a:solidFill>
              <a:latin typeface="华康俪金黑W8(P)" pitchFamily="34" charset="-122"/>
              <a:ea typeface="华康俪金黑W8(P)" pitchFamily="34" charset="-122"/>
            </a:endParaRPr>
          </a:p>
        </p:txBody>
      </p:sp>
      <p:grpSp>
        <p:nvGrpSpPr>
          <p:cNvPr id="16" name="组合 15"/>
          <p:cNvGrpSpPr/>
          <p:nvPr/>
        </p:nvGrpSpPr>
        <p:grpSpPr>
          <a:xfrm>
            <a:off x="563436" y="2226296"/>
            <a:ext cx="11149188" cy="1490736"/>
            <a:chOff x="-155055" y="2770631"/>
            <a:chExt cx="11149188" cy="1490736"/>
          </a:xfrm>
        </p:grpSpPr>
        <p:sp>
          <p:nvSpPr>
            <p:cNvPr id="17" name="圆角矩形 16"/>
            <p:cNvSpPr/>
            <p:nvPr/>
          </p:nvSpPr>
          <p:spPr>
            <a:xfrm>
              <a:off x="-155055" y="2922831"/>
              <a:ext cx="11149188" cy="1338536"/>
            </a:xfrm>
            <a:prstGeom prst="roundRect">
              <a:avLst>
                <a:gd name="adj" fmla="val 4375"/>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8" name="等腰三角形 17"/>
            <p:cNvSpPr/>
            <p:nvPr/>
          </p:nvSpPr>
          <p:spPr>
            <a:xfrm flipH="1">
              <a:off x="-48110" y="2770631"/>
              <a:ext cx="288032" cy="171464"/>
            </a:xfrm>
            <a:prstGeom prst="triangle">
              <a:avLst>
                <a:gd name="adj" fmla="val 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9" name="TextBox 6"/>
            <p:cNvSpPr txBox="1"/>
            <p:nvPr/>
          </p:nvSpPr>
          <p:spPr>
            <a:xfrm>
              <a:off x="-95099" y="3023321"/>
              <a:ext cx="11017224" cy="1172629"/>
            </a:xfrm>
            <a:prstGeom prst="rect">
              <a:avLst/>
            </a:prstGeom>
            <a:noFill/>
          </p:spPr>
          <p:txBody>
            <a:bodyPr wrap="square" rtlCol="0">
              <a:spAutoFit/>
            </a:bodyPr>
            <a:lstStyle/>
            <a:p>
              <a:pPr>
                <a:lnSpc>
                  <a:spcPct val="130000"/>
                </a:lnSpc>
              </a:pPr>
              <a:r>
                <a:rPr lang="en-US" altLang="zh-CN" dirty="0">
                  <a:solidFill>
                    <a:prstClr val="white"/>
                  </a:solidFill>
                  <a:latin typeface="微软雅黑" panose="020B0503020204020204" pitchFamily="34" charset="-122"/>
                  <a:ea typeface="微软雅黑" panose="020B0503020204020204" pitchFamily="34" charset="-122"/>
                </a:rPr>
                <a:t>1</a:t>
              </a:r>
              <a:r>
                <a:rPr lang="zh-CN" altLang="en-US" dirty="0">
                  <a:solidFill>
                    <a:prstClr val="white"/>
                  </a:solidFill>
                  <a:latin typeface="微软雅黑" panose="020B0503020204020204" pitchFamily="34" charset="-122"/>
                  <a:ea typeface="微软雅黑" panose="020B0503020204020204" pitchFamily="34" charset="-122"/>
                </a:rPr>
                <a:t>）只有成就员工，才能成就团队、成就公司，进而成就老板；</a:t>
              </a:r>
              <a:endParaRPr lang="en-US" altLang="zh-CN" dirty="0">
                <a:solidFill>
                  <a:prstClr val="white"/>
                </a:solidFill>
                <a:latin typeface="微软雅黑" panose="020B0503020204020204" pitchFamily="34" charset="-122"/>
                <a:ea typeface="微软雅黑" panose="020B0503020204020204" pitchFamily="34" charset="-122"/>
              </a:endParaRPr>
            </a:p>
            <a:p>
              <a:pPr>
                <a:lnSpc>
                  <a:spcPct val="130000"/>
                </a:lnSpc>
              </a:pPr>
              <a:r>
                <a:rPr lang="en-US" altLang="zh-CN" dirty="0">
                  <a:solidFill>
                    <a:prstClr val="white"/>
                  </a:solidFill>
                  <a:latin typeface="微软雅黑" panose="020B0503020204020204" pitchFamily="34" charset="-122"/>
                  <a:ea typeface="微软雅黑" panose="020B0503020204020204" pitchFamily="34" charset="-122"/>
                </a:rPr>
                <a:t>2</a:t>
              </a:r>
              <a:r>
                <a:rPr lang="zh-CN" altLang="en-US" dirty="0">
                  <a:solidFill>
                    <a:prstClr val="white"/>
                  </a:solidFill>
                  <a:latin typeface="微软雅黑" panose="020B0503020204020204" pitchFamily="34" charset="-122"/>
                  <a:ea typeface="微软雅黑" panose="020B0503020204020204" pitchFamily="34" charset="-122"/>
                </a:rPr>
                <a:t>）怕员工出风头、居功自傲，那是因为你要么心胸不够，要么你仅仅是利用员工而已；</a:t>
              </a:r>
              <a:endParaRPr lang="en-US" altLang="zh-CN" dirty="0">
                <a:solidFill>
                  <a:prstClr val="white"/>
                </a:solidFill>
                <a:latin typeface="微软雅黑" panose="020B0503020204020204" pitchFamily="34" charset="-122"/>
                <a:ea typeface="微软雅黑" panose="020B0503020204020204" pitchFamily="34" charset="-122"/>
              </a:endParaRPr>
            </a:p>
            <a:p>
              <a:pPr>
                <a:lnSpc>
                  <a:spcPct val="130000"/>
                </a:lnSpc>
              </a:pPr>
              <a:r>
                <a:rPr lang="en-US" altLang="zh-CN" dirty="0">
                  <a:solidFill>
                    <a:prstClr val="white"/>
                  </a:solidFill>
                  <a:latin typeface="微软雅黑" panose="020B0503020204020204" pitchFamily="34" charset="-122"/>
                  <a:ea typeface="微软雅黑" panose="020B0503020204020204" pitchFamily="34" charset="-122"/>
                </a:rPr>
                <a:t>3</a:t>
              </a:r>
              <a:r>
                <a:rPr lang="zh-CN" altLang="en-US" dirty="0">
                  <a:solidFill>
                    <a:prstClr val="white"/>
                  </a:solidFill>
                  <a:latin typeface="微软雅黑" panose="020B0503020204020204" pitchFamily="34" charset="-122"/>
                  <a:ea typeface="微软雅黑" panose="020B0503020204020204" pitchFamily="34" charset="-122"/>
                </a:rPr>
                <a:t>）好老板一定要关注员工的成长，公司最大的投入也应该放在员工身上而不是固定资产、营销等。</a:t>
              </a:r>
              <a:endParaRPr lang="zh-CN" altLang="zh-CN" dirty="0">
                <a:solidFill>
                  <a:prstClr val="white"/>
                </a:solidFill>
                <a:latin typeface="微软雅黑" panose="020B0503020204020204" pitchFamily="34" charset="-122"/>
                <a:ea typeface="微软雅黑" panose="020B0503020204020204" pitchFamily="34" charset="-122"/>
              </a:endParaRPr>
            </a:p>
          </p:txBody>
        </p:sp>
      </p:grpSp>
      <p:sp>
        <p:nvSpPr>
          <p:cNvPr id="20" name="TextBox 14"/>
          <p:cNvSpPr txBox="1"/>
          <p:nvPr/>
        </p:nvSpPr>
        <p:spPr>
          <a:xfrm>
            <a:off x="382350" y="4016680"/>
            <a:ext cx="9462642" cy="492443"/>
          </a:xfrm>
          <a:prstGeom prst="rect">
            <a:avLst/>
          </a:prstGeom>
          <a:noFill/>
        </p:spPr>
        <p:txBody>
          <a:bodyPr wrap="square" rtlCol="0">
            <a:spAutoFit/>
          </a:bodyPr>
          <a:lstStyle/>
          <a:p>
            <a:pPr>
              <a:lnSpc>
                <a:spcPct val="130000"/>
              </a:lnSpc>
            </a:pPr>
            <a:r>
              <a:rPr lang="en-US" altLang="zh-CN" sz="2000" dirty="0">
                <a:solidFill>
                  <a:srgbClr val="5F5E5C"/>
                </a:solidFill>
                <a:latin typeface="华康俪金黑W8(P)" pitchFamily="34" charset="-122"/>
                <a:ea typeface="华康俪金黑W8(P)" pitchFamily="34" charset="-122"/>
              </a:rPr>
              <a:t>【</a:t>
            </a:r>
            <a:r>
              <a:rPr lang="zh-CN" altLang="en-US" sz="2000" dirty="0">
                <a:solidFill>
                  <a:srgbClr val="FF0000"/>
                </a:solidFill>
                <a:latin typeface="华康俪金黑W8(P)" pitchFamily="34" charset="-122"/>
                <a:ea typeface="华康俪金黑W8(P)" pitchFamily="34" charset="-122"/>
              </a:rPr>
              <a:t>请思考：</a:t>
            </a:r>
            <a:r>
              <a:rPr lang="zh-CN" altLang="en-US" sz="2000" dirty="0">
                <a:solidFill>
                  <a:srgbClr val="5F5E5C"/>
                </a:solidFill>
                <a:latin typeface="华康俪金黑W8(P)" pitchFamily="34" charset="-122"/>
                <a:ea typeface="华康俪金黑W8(P)" pitchFamily="34" charset="-122"/>
              </a:rPr>
              <a:t>如果您精心培育的员工流失了，怎么办？</a:t>
            </a:r>
            <a:r>
              <a:rPr lang="en-US" altLang="zh-CN" sz="2000" dirty="0">
                <a:solidFill>
                  <a:srgbClr val="5F5E5C"/>
                </a:solidFill>
                <a:latin typeface="华康俪金黑W8(P)" pitchFamily="34" charset="-122"/>
                <a:ea typeface="华康俪金黑W8(P)" pitchFamily="34" charset="-122"/>
              </a:rPr>
              <a:t>】</a:t>
            </a:r>
            <a:endParaRPr lang="zh-CN" altLang="en-US" sz="2000" dirty="0">
              <a:solidFill>
                <a:srgbClr val="5F5E5C"/>
              </a:solidFill>
              <a:latin typeface="华康俪金黑W8(P)" pitchFamily="34" charset="-122"/>
              <a:ea typeface="华康俪金黑W8(P)" pitchFamily="34" charset="-122"/>
            </a:endParaRPr>
          </a:p>
        </p:txBody>
      </p:sp>
      <p:sp>
        <p:nvSpPr>
          <p:cNvPr id="21" name="TextBox 6"/>
          <p:cNvSpPr txBox="1"/>
          <p:nvPr/>
        </p:nvSpPr>
        <p:spPr>
          <a:xfrm>
            <a:off x="454359" y="4504589"/>
            <a:ext cx="11330275" cy="1052596"/>
          </a:xfrm>
          <a:prstGeom prst="rect">
            <a:avLst/>
          </a:prstGeom>
          <a:noFill/>
        </p:spPr>
        <p:txBody>
          <a:bodyPr wrap="square" rtlCol="0">
            <a:spAutoFit/>
          </a:bodyPr>
          <a:lstStyle/>
          <a:p>
            <a:pPr>
              <a:lnSpc>
                <a:spcPct val="130000"/>
              </a:lnSpc>
            </a:pPr>
            <a:r>
              <a:rPr lang="zh-CN" altLang="en-US" sz="1600" dirty="0">
                <a:solidFill>
                  <a:srgbClr val="5F5E5C"/>
                </a:solidFill>
                <a:latin typeface="微软雅黑" panose="020B0503020204020204" pitchFamily="34" charset="-122"/>
                <a:ea typeface="微软雅黑" panose="020B0503020204020204" pitchFamily="34" charset="-122"/>
              </a:rPr>
              <a:t>不要怕花费过你巨额培训费用的员工有朝一日离你而去，这是人才发展的正常规律。试想，如果你所培育的人才像</a:t>
            </a:r>
            <a:r>
              <a:rPr lang="en-US" altLang="zh-CN" sz="1600" dirty="0">
                <a:solidFill>
                  <a:srgbClr val="5F5E5C"/>
                </a:solidFill>
                <a:latin typeface="微软雅黑" panose="020B0503020204020204" pitchFamily="34" charset="-122"/>
                <a:ea typeface="微软雅黑" panose="020B0503020204020204" pitchFamily="34" charset="-122"/>
              </a:rPr>
              <a:t>GE</a:t>
            </a:r>
            <a:r>
              <a:rPr lang="zh-CN" altLang="en-US" sz="1600" dirty="0">
                <a:solidFill>
                  <a:srgbClr val="5F5E5C"/>
                </a:solidFill>
                <a:latin typeface="微软雅黑" panose="020B0503020204020204" pitchFamily="34" charset="-122"/>
                <a:ea typeface="微软雅黑" panose="020B0503020204020204" pitchFamily="34" charset="-122"/>
              </a:rPr>
              <a:t>一样，能够成为</a:t>
            </a:r>
            <a:r>
              <a:rPr lang="en-US" altLang="zh-CN" sz="1600" dirty="0">
                <a:solidFill>
                  <a:srgbClr val="5F5E5C"/>
                </a:solidFill>
                <a:latin typeface="微软雅黑" panose="020B0503020204020204" pitchFamily="34" charset="-122"/>
                <a:ea typeface="微软雅黑" panose="020B0503020204020204" pitchFamily="34" charset="-122"/>
              </a:rPr>
              <a:t>1/3</a:t>
            </a:r>
            <a:r>
              <a:rPr lang="zh-CN" altLang="en-US" sz="1600" dirty="0">
                <a:solidFill>
                  <a:srgbClr val="5F5E5C"/>
                </a:solidFill>
                <a:latin typeface="微软雅黑" panose="020B0503020204020204" pitchFamily="34" charset="-122"/>
                <a:ea typeface="微软雅黑" panose="020B0503020204020204" pitchFamily="34" charset="-122"/>
              </a:rPr>
              <a:t>全球</a:t>
            </a:r>
            <a:r>
              <a:rPr lang="en-US" altLang="zh-CN" sz="1600" dirty="0">
                <a:solidFill>
                  <a:srgbClr val="5F5E5C"/>
                </a:solidFill>
                <a:latin typeface="微软雅黑" panose="020B0503020204020204" pitchFamily="34" charset="-122"/>
                <a:ea typeface="微软雅黑" panose="020B0503020204020204" pitchFamily="34" charset="-122"/>
              </a:rPr>
              <a:t>500</a:t>
            </a:r>
            <a:r>
              <a:rPr lang="zh-CN" altLang="en-US" sz="1600" dirty="0">
                <a:solidFill>
                  <a:srgbClr val="5F5E5C"/>
                </a:solidFill>
                <a:latin typeface="微软雅黑" panose="020B0503020204020204" pitchFamily="34" charset="-122"/>
                <a:ea typeface="微软雅黑" panose="020B0503020204020204" pitchFamily="34" charset="-122"/>
              </a:rPr>
              <a:t>强巨头的</a:t>
            </a:r>
            <a:r>
              <a:rPr lang="en-US" altLang="zh-CN" sz="1600" dirty="0">
                <a:solidFill>
                  <a:srgbClr val="5F5E5C"/>
                </a:solidFill>
                <a:latin typeface="微软雅黑" panose="020B0503020204020204" pitchFamily="34" charset="-122"/>
                <a:ea typeface="微软雅黑" panose="020B0503020204020204" pitchFamily="34" charset="-122"/>
              </a:rPr>
              <a:t>CEO</a:t>
            </a:r>
            <a:r>
              <a:rPr lang="zh-CN" altLang="en-US" sz="1600" dirty="0">
                <a:solidFill>
                  <a:srgbClr val="5F5E5C"/>
                </a:solidFill>
                <a:latin typeface="微软雅黑" panose="020B0503020204020204" pitchFamily="34" charset="-122"/>
                <a:ea typeface="微软雅黑" panose="020B0503020204020204" pitchFamily="34" charset="-122"/>
              </a:rPr>
              <a:t>，你的公司将在业界有多么强大！从另一个角度讲，若员工离你而去，你反而首先还是应该自问：我精心培育、重用他（她）了吗？他（她）为什么离我而去？我们首先都会从自身找原因！</a:t>
            </a:r>
            <a:endParaRPr lang="zh-CN" altLang="zh-CN" sz="1600" b="1" dirty="0">
              <a:solidFill>
                <a:srgbClr val="FF8500"/>
              </a:solidFill>
              <a:latin typeface="微软雅黑" panose="020B0503020204020204" pitchFamily="34" charset="-122"/>
              <a:ea typeface="微软雅黑" panose="020B0503020204020204" pitchFamily="34" charset="-122"/>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2" presetClass="entr" presetSubtype="4" decel="10000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500" fill="hold"/>
                                        <p:tgtEl>
                                          <p:spTgt spid="16"/>
                                        </p:tgtEl>
                                        <p:attrNameLst>
                                          <p:attrName>ppt_x</p:attrName>
                                        </p:attrNameLst>
                                      </p:cBhvr>
                                      <p:tavLst>
                                        <p:tav tm="0">
                                          <p:val>
                                            <p:strVal val="#ppt_x"/>
                                          </p:val>
                                        </p:tav>
                                        <p:tav tm="100000">
                                          <p:val>
                                            <p:strVal val="#ppt_x"/>
                                          </p:val>
                                        </p:tav>
                                      </p:tavLst>
                                    </p:anim>
                                    <p:anim calcmode="lin" valueType="num">
                                      <p:cBhvr additive="base">
                                        <p:cTn id="12" dur="500" fill="hold"/>
                                        <p:tgtEl>
                                          <p:spTgt spid="1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left)">
                                      <p:cBhvr>
                                        <p:cTn id="16" dur="500"/>
                                        <p:tgtEl>
                                          <p:spTgt spid="20"/>
                                        </p:tgtEl>
                                      </p:cBhvr>
                                    </p:animEffect>
                                  </p:childTnLst>
                                </p:cTn>
                              </p:par>
                            </p:childTnLst>
                          </p:cTn>
                        </p:par>
                        <p:par>
                          <p:cTn id="17" fill="hold">
                            <p:stCondLst>
                              <p:cond delay="1500"/>
                            </p:stCondLst>
                            <p:childTnLst>
                              <p:par>
                                <p:cTn id="18" presetID="2" presetClass="entr" presetSubtype="1" decel="100000" fill="hold" grpId="0" nodeType="afterEffect">
                                  <p:stCondLst>
                                    <p:cond delay="0"/>
                                  </p:stCondLst>
                                  <p:childTnLst>
                                    <p:set>
                                      <p:cBhvr>
                                        <p:cTn id="19" dur="1" fill="hold">
                                          <p:stCondLst>
                                            <p:cond delay="0"/>
                                          </p:stCondLst>
                                        </p:cTn>
                                        <p:tgtEl>
                                          <p:spTgt spid="21"/>
                                        </p:tgtEl>
                                        <p:attrNameLst>
                                          <p:attrName>style.visibility</p:attrName>
                                        </p:attrNameLst>
                                      </p:cBhvr>
                                      <p:to>
                                        <p:strVal val="visible"/>
                                      </p:to>
                                    </p:set>
                                    <p:anim calcmode="lin" valueType="num">
                                      <p:cBhvr additive="base">
                                        <p:cTn id="20" dur="500" fill="hold"/>
                                        <p:tgtEl>
                                          <p:spTgt spid="21"/>
                                        </p:tgtEl>
                                        <p:attrNameLst>
                                          <p:attrName>ppt_x</p:attrName>
                                        </p:attrNameLst>
                                      </p:cBhvr>
                                      <p:tavLst>
                                        <p:tav tm="0">
                                          <p:val>
                                            <p:strVal val="#ppt_x"/>
                                          </p:val>
                                        </p:tav>
                                        <p:tav tm="100000">
                                          <p:val>
                                            <p:strVal val="#ppt_x"/>
                                          </p:val>
                                        </p:tav>
                                      </p:tavLst>
                                    </p:anim>
                                    <p:anim calcmode="lin" valueType="num">
                                      <p:cBhvr additive="base">
                                        <p:cTn id="21" dur="500" fill="hold"/>
                                        <p:tgtEl>
                                          <p:spTgt spid="2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0" grpId="0"/>
      <p:bldP spid="2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stretch>
            <a:fillRect/>
          </a:stretch>
        </p:blipFill>
        <p:spPr>
          <a:xfrm>
            <a:off x="623392" y="3438874"/>
            <a:ext cx="6350000" cy="2570802"/>
          </a:xfrm>
          <a:prstGeom prst="rect">
            <a:avLst/>
          </a:prstGeom>
          <a:noFill/>
          <a:ln w="28575">
            <a:solidFill>
              <a:schemeClr val="bg1"/>
            </a:solidFill>
          </a:ln>
          <a:effectLst>
            <a:outerShdw blurRad="63500" algn="ctr" rotWithShape="0">
              <a:prstClr val="black">
                <a:alpha val="40000"/>
              </a:prstClr>
            </a:outerShdw>
          </a:effectLst>
        </p:spPr>
      </p:pic>
      <p:sp>
        <p:nvSpPr>
          <p:cNvPr id="2" name="TextBox 6"/>
          <p:cNvSpPr txBox="1"/>
          <p:nvPr/>
        </p:nvSpPr>
        <p:spPr>
          <a:xfrm>
            <a:off x="477912" y="1484784"/>
            <a:ext cx="9669332" cy="452432"/>
          </a:xfrm>
          <a:prstGeom prst="rect">
            <a:avLst/>
          </a:prstGeom>
          <a:noFill/>
        </p:spPr>
        <p:txBody>
          <a:bodyPr wrap="square" rtlCol="0">
            <a:spAutoFit/>
          </a:bodyPr>
          <a:lstStyle/>
          <a:p>
            <a:pPr>
              <a:lnSpc>
                <a:spcPct val="130000"/>
              </a:lnSpc>
            </a:pPr>
            <a:r>
              <a:rPr lang="en-US" altLang="zh-CN" dirty="0">
                <a:solidFill>
                  <a:srgbClr val="5F5E5C"/>
                </a:solidFill>
                <a:latin typeface="华康俪金黑W8(P)" pitchFamily="34" charset="-122"/>
                <a:ea typeface="华康俪金黑W8(P)" pitchFamily="34" charset="-122"/>
              </a:rPr>
              <a:t>2</a:t>
            </a:r>
            <a:r>
              <a:rPr lang="zh-CN" altLang="en-US" dirty="0">
                <a:solidFill>
                  <a:srgbClr val="5F5E5C"/>
                </a:solidFill>
                <a:latin typeface="华康俪金黑W8(P)" pitchFamily="34" charset="-122"/>
                <a:ea typeface="华康俪金黑W8(P)" pitchFamily="34" charset="-122"/>
              </a:rPr>
              <a:t>、认为效益好时不须培训，效益差时没钱培训。</a:t>
            </a:r>
            <a:endParaRPr lang="zh-CN" altLang="zh-CN" dirty="0">
              <a:solidFill>
                <a:srgbClr val="5F5E5C"/>
              </a:solidFill>
              <a:latin typeface="华康俪金黑W8(P)" pitchFamily="34" charset="-122"/>
              <a:ea typeface="华康俪金黑W8(P)" pitchFamily="34" charset="-122"/>
            </a:endParaRPr>
          </a:p>
        </p:txBody>
      </p:sp>
      <p:sp>
        <p:nvSpPr>
          <p:cNvPr id="11" name="TextBox 6"/>
          <p:cNvSpPr txBox="1"/>
          <p:nvPr/>
        </p:nvSpPr>
        <p:spPr>
          <a:xfrm>
            <a:off x="551384" y="2040347"/>
            <a:ext cx="11305256" cy="812530"/>
          </a:xfrm>
          <a:prstGeom prst="rect">
            <a:avLst/>
          </a:prstGeom>
          <a:noFill/>
        </p:spPr>
        <p:txBody>
          <a:bodyPr wrap="square" rtlCol="0">
            <a:spAutoFit/>
          </a:bodyPr>
          <a:lstStyle/>
          <a:p>
            <a:pPr marL="285750" indent="-285750">
              <a:lnSpc>
                <a:spcPct val="130000"/>
              </a:lnSpc>
              <a:buFont typeface="Arial" panose="020B0604020202020204" pitchFamily="34" charset="0"/>
              <a:buChar char="•"/>
            </a:pPr>
            <a:r>
              <a:rPr lang="zh-CN" altLang="en-US" b="1" dirty="0">
                <a:solidFill>
                  <a:srgbClr val="5F5E5C"/>
                </a:solidFill>
                <a:latin typeface="微软雅黑" panose="020B0503020204020204" pitchFamily="34" charset="-122"/>
                <a:ea typeface="微软雅黑" panose="020B0503020204020204" pitchFamily="34" charset="-122"/>
              </a:rPr>
              <a:t>效益好，不能确保未来一直好，要有危机感，俗话说，</a:t>
            </a:r>
            <a:r>
              <a:rPr lang="zh-CN" altLang="en-US" b="1" dirty="0">
                <a:solidFill>
                  <a:srgbClr val="0070C0"/>
                </a:solidFill>
                <a:latin typeface="微软雅黑" panose="020B0503020204020204" pitchFamily="34" charset="-122"/>
                <a:ea typeface="微软雅黑" panose="020B0503020204020204" pitchFamily="34" charset="-122"/>
              </a:rPr>
              <a:t>要在晴天的时候修屋顶</a:t>
            </a:r>
            <a:r>
              <a:rPr lang="zh-CN" altLang="en-US" b="1" dirty="0">
                <a:solidFill>
                  <a:srgbClr val="5F5E5C"/>
                </a:solidFill>
                <a:latin typeface="微软雅黑" panose="020B0503020204020204" pitchFamily="34" charset="-122"/>
                <a:ea typeface="微软雅黑" panose="020B0503020204020204" pitchFamily="34" charset="-122"/>
              </a:rPr>
              <a:t>；</a:t>
            </a:r>
          </a:p>
          <a:p>
            <a:pPr marL="285750" indent="-285750">
              <a:lnSpc>
                <a:spcPct val="130000"/>
              </a:lnSpc>
              <a:buFont typeface="Arial" panose="020B0604020202020204" pitchFamily="34" charset="0"/>
              <a:buChar char="•"/>
            </a:pPr>
            <a:r>
              <a:rPr lang="zh-CN" altLang="en-US" b="1" dirty="0">
                <a:solidFill>
                  <a:srgbClr val="5F5E5C"/>
                </a:solidFill>
                <a:latin typeface="微软雅黑" panose="020B0503020204020204" pitchFamily="34" charset="-122"/>
                <a:ea typeface="微软雅黑" panose="020B0503020204020204" pitchFamily="34" charset="-122"/>
              </a:rPr>
              <a:t>效益差，更需要练好内功。</a:t>
            </a:r>
            <a:r>
              <a:rPr lang="zh-CN" altLang="en-US" b="1" dirty="0">
                <a:solidFill>
                  <a:srgbClr val="FF0000"/>
                </a:solidFill>
                <a:latin typeface="微软雅黑" panose="020B0503020204020204" pitchFamily="34" charset="-122"/>
                <a:ea typeface="微软雅黑" panose="020B0503020204020204" pitchFamily="34" charset="-122"/>
              </a:rPr>
              <a:t>效益差时工作量不大，此时不练等死吗？</a:t>
            </a:r>
          </a:p>
        </p:txBody>
      </p:sp>
      <p:sp>
        <p:nvSpPr>
          <p:cNvPr id="16" name="TextBox 14"/>
          <p:cNvSpPr txBox="1"/>
          <p:nvPr/>
        </p:nvSpPr>
        <p:spPr>
          <a:xfrm>
            <a:off x="7139998" y="4149083"/>
            <a:ext cx="4932669" cy="492443"/>
          </a:xfrm>
          <a:prstGeom prst="rect">
            <a:avLst/>
          </a:prstGeom>
          <a:noFill/>
        </p:spPr>
        <p:txBody>
          <a:bodyPr wrap="square" rtlCol="0">
            <a:spAutoFit/>
          </a:bodyPr>
          <a:lstStyle/>
          <a:p>
            <a:pPr>
              <a:lnSpc>
                <a:spcPct val="130000"/>
              </a:lnSpc>
            </a:pPr>
            <a:r>
              <a:rPr lang="en-US" altLang="zh-CN" sz="2000" dirty="0">
                <a:solidFill>
                  <a:srgbClr val="5F5E5C"/>
                </a:solidFill>
                <a:latin typeface="华康俪金黑W8(P)" pitchFamily="34" charset="-122"/>
                <a:ea typeface="华康俪金黑W8(P)" pitchFamily="34" charset="-122"/>
              </a:rPr>
              <a:t>【</a:t>
            </a:r>
            <a:r>
              <a:rPr lang="zh-CN" altLang="en-US" sz="2000" dirty="0">
                <a:solidFill>
                  <a:srgbClr val="0070C0"/>
                </a:solidFill>
                <a:latin typeface="华康俪金黑W8(P)" pitchFamily="34" charset="-122"/>
                <a:ea typeface="华康俪金黑W8(P)" pitchFamily="34" charset="-122"/>
              </a:rPr>
              <a:t>案例：海尔的培训</a:t>
            </a:r>
            <a:r>
              <a:rPr lang="en-US" altLang="zh-CN" sz="2000" dirty="0">
                <a:solidFill>
                  <a:srgbClr val="5F5E5C"/>
                </a:solidFill>
                <a:latin typeface="华康俪金黑W8(P)" pitchFamily="34" charset="-122"/>
                <a:ea typeface="华康俪金黑W8(P)" pitchFamily="34" charset="-122"/>
              </a:rPr>
              <a:t>】</a:t>
            </a:r>
            <a:endParaRPr lang="zh-CN" altLang="en-US" sz="2000" dirty="0">
              <a:solidFill>
                <a:srgbClr val="5F5E5C"/>
              </a:solidFill>
              <a:latin typeface="华康俪金黑W8(P)" pitchFamily="34" charset="-122"/>
              <a:ea typeface="华康俪金黑W8(P)" pitchFamily="34" charset="-122"/>
            </a:endParaRPr>
          </a:p>
        </p:txBody>
      </p:sp>
      <p:sp>
        <p:nvSpPr>
          <p:cNvPr id="17" name="TextBox 6"/>
          <p:cNvSpPr txBox="1"/>
          <p:nvPr/>
        </p:nvSpPr>
        <p:spPr>
          <a:xfrm>
            <a:off x="7212004" y="4636995"/>
            <a:ext cx="4644639" cy="1372683"/>
          </a:xfrm>
          <a:prstGeom prst="rect">
            <a:avLst/>
          </a:prstGeom>
          <a:noFill/>
        </p:spPr>
        <p:txBody>
          <a:bodyPr wrap="square" rtlCol="0">
            <a:spAutoFit/>
          </a:bodyPr>
          <a:lstStyle/>
          <a:p>
            <a:pPr>
              <a:lnSpc>
                <a:spcPct val="130000"/>
              </a:lnSpc>
            </a:pPr>
            <a:r>
              <a:rPr lang="zh-CN" altLang="en-US" sz="1600" dirty="0">
                <a:solidFill>
                  <a:srgbClr val="5F5E5C"/>
                </a:solidFill>
                <a:latin typeface="微软雅黑" panose="020B0503020204020204" pitchFamily="34" charset="-122"/>
                <a:ea typeface="微软雅黑" panose="020B0503020204020204" pitchFamily="34" charset="-122"/>
              </a:rPr>
              <a:t>海尔一直将培训工作放在首位，上至高层领导，下至操作工人。海尔的培训原则是“</a:t>
            </a:r>
            <a:r>
              <a:rPr lang="zh-CN" altLang="en-US" sz="1600" b="1" dirty="0">
                <a:solidFill>
                  <a:srgbClr val="0070C0"/>
                </a:solidFill>
                <a:latin typeface="微软雅黑" panose="020B0503020204020204" pitchFamily="34" charset="-122"/>
                <a:ea typeface="微软雅黑" panose="020B0503020204020204" pitchFamily="34" charset="-122"/>
              </a:rPr>
              <a:t>选准母本、清楚目标、找出差距、需什么学什么、缺什么补什么，急用先学，立竿见影</a:t>
            </a:r>
            <a:r>
              <a:rPr lang="zh-CN" altLang="en-US" sz="1600" dirty="0">
                <a:solidFill>
                  <a:srgbClr val="5F5E5C"/>
                </a:solidFill>
                <a:latin typeface="微软雅黑" panose="020B0503020204020204" pitchFamily="34" charset="-122"/>
                <a:ea typeface="微软雅黑" panose="020B0503020204020204" pitchFamily="34" charset="-122"/>
              </a:rPr>
              <a:t>”。</a:t>
            </a:r>
            <a:endParaRPr lang="zh-CN" altLang="zh-CN" sz="1600" b="1" dirty="0">
              <a:solidFill>
                <a:srgbClr val="FF8500"/>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p14:pan/>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par>
                                <p:cTn id="9" presetID="2" presetClass="entr" presetSubtype="4" decel="10000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wipe(left)">
                                      <p:cBhvr>
                                        <p:cTn id="16" dur="500"/>
                                        <p:tgtEl>
                                          <p:spTgt spid="16"/>
                                        </p:tgtEl>
                                      </p:cBhvr>
                                    </p:animEffect>
                                  </p:childTnLst>
                                </p:cTn>
                              </p:par>
                            </p:childTnLst>
                          </p:cTn>
                        </p:par>
                        <p:par>
                          <p:cTn id="17" fill="hold">
                            <p:stCondLst>
                              <p:cond delay="1000"/>
                            </p:stCondLst>
                            <p:childTnLst>
                              <p:par>
                                <p:cTn id="18" presetID="2" presetClass="entr" presetSubtype="1" decel="100000" fill="hold" grpId="0"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additive="base">
                                        <p:cTn id="20" dur="500" fill="hold"/>
                                        <p:tgtEl>
                                          <p:spTgt spid="17"/>
                                        </p:tgtEl>
                                        <p:attrNameLst>
                                          <p:attrName>ppt_x</p:attrName>
                                        </p:attrNameLst>
                                      </p:cBhvr>
                                      <p:tavLst>
                                        <p:tav tm="0">
                                          <p:val>
                                            <p:strVal val="#ppt_x"/>
                                          </p:val>
                                        </p:tav>
                                        <p:tav tm="100000">
                                          <p:val>
                                            <p:strVal val="#ppt_x"/>
                                          </p:val>
                                        </p:tav>
                                      </p:tavLst>
                                    </p:anim>
                                    <p:anim calcmode="lin" valueType="num">
                                      <p:cBhvr additive="base">
                                        <p:cTn id="21" dur="500" fill="hold"/>
                                        <p:tgtEl>
                                          <p:spTgt spid="1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p:bldP spid="16" grpId="0"/>
      <p:bldP spid="1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6"/>
          <p:cNvSpPr txBox="1"/>
          <p:nvPr/>
        </p:nvSpPr>
        <p:spPr>
          <a:xfrm>
            <a:off x="477912" y="2256488"/>
            <a:ext cx="5258048" cy="452432"/>
          </a:xfrm>
          <a:prstGeom prst="rect">
            <a:avLst/>
          </a:prstGeom>
          <a:noFill/>
        </p:spPr>
        <p:txBody>
          <a:bodyPr wrap="square" rtlCol="0">
            <a:spAutoFit/>
          </a:bodyPr>
          <a:lstStyle/>
          <a:p>
            <a:pPr>
              <a:lnSpc>
                <a:spcPct val="130000"/>
              </a:lnSpc>
            </a:pPr>
            <a:r>
              <a:rPr lang="en-US" altLang="zh-CN" dirty="0">
                <a:solidFill>
                  <a:srgbClr val="5F5E5C"/>
                </a:solidFill>
                <a:latin typeface="华康俪金黑W8(P)" pitchFamily="34" charset="-122"/>
                <a:ea typeface="华康俪金黑W8(P)" pitchFamily="34" charset="-122"/>
              </a:rPr>
              <a:t>3</a:t>
            </a:r>
            <a:r>
              <a:rPr lang="zh-CN" altLang="en-US" dirty="0">
                <a:solidFill>
                  <a:srgbClr val="5F5E5C"/>
                </a:solidFill>
                <a:latin typeface="华康俪金黑W8(P)" pitchFamily="34" charset="-122"/>
                <a:ea typeface="华康俪金黑W8(P)" pitchFamily="34" charset="-122"/>
              </a:rPr>
              <a:t>、认为培训都是</a:t>
            </a:r>
            <a:r>
              <a:rPr lang="en-US" altLang="zh-CN" dirty="0">
                <a:solidFill>
                  <a:srgbClr val="5F5E5C"/>
                </a:solidFill>
                <a:latin typeface="华康俪金黑W8(P)" pitchFamily="34" charset="-122"/>
                <a:ea typeface="华康俪金黑W8(P)" pitchFamily="34" charset="-122"/>
              </a:rPr>
              <a:t>HR</a:t>
            </a:r>
            <a:r>
              <a:rPr lang="zh-CN" altLang="en-US" dirty="0">
                <a:solidFill>
                  <a:srgbClr val="5F5E5C"/>
                </a:solidFill>
                <a:latin typeface="华康俪金黑W8(P)" pitchFamily="34" charset="-122"/>
                <a:ea typeface="华康俪金黑W8(P)" pitchFamily="34" charset="-122"/>
              </a:rPr>
              <a:t>的事，与直线领导无关。</a:t>
            </a:r>
            <a:endParaRPr lang="zh-CN" altLang="zh-CN" dirty="0">
              <a:solidFill>
                <a:srgbClr val="5F5E5C"/>
              </a:solidFill>
              <a:latin typeface="华康俪金黑W8(P)" pitchFamily="34" charset="-122"/>
              <a:ea typeface="华康俪金黑W8(P)" pitchFamily="34" charset="-122"/>
            </a:endParaRPr>
          </a:p>
        </p:txBody>
      </p:sp>
      <p:sp>
        <p:nvSpPr>
          <p:cNvPr id="5" name="TextBox 6"/>
          <p:cNvSpPr txBox="1"/>
          <p:nvPr/>
        </p:nvSpPr>
        <p:spPr>
          <a:xfrm>
            <a:off x="477913" y="2867143"/>
            <a:ext cx="5042024" cy="1372683"/>
          </a:xfrm>
          <a:prstGeom prst="rect">
            <a:avLst/>
          </a:prstGeom>
          <a:noFill/>
        </p:spPr>
        <p:txBody>
          <a:bodyPr wrap="square" rtlCol="0">
            <a:spAutoFit/>
          </a:bodyPr>
          <a:lstStyle/>
          <a:p>
            <a:pPr>
              <a:lnSpc>
                <a:spcPct val="130000"/>
              </a:lnSpc>
            </a:pPr>
            <a:r>
              <a:rPr lang="zh-CN" altLang="en-US" sz="1600" dirty="0">
                <a:solidFill>
                  <a:srgbClr val="5F5E5C"/>
                </a:solidFill>
                <a:latin typeface="微软雅黑" panose="020B0503020204020204" pitchFamily="34" charset="-122"/>
                <a:ea typeface="微软雅黑" panose="020B0503020204020204" pitchFamily="34" charset="-122"/>
              </a:rPr>
              <a:t>一个好的领导，首先是一个好的教练。有句话说，“</a:t>
            </a:r>
            <a:r>
              <a:rPr lang="zh-CN" altLang="en-US" sz="1600" b="1" dirty="0">
                <a:solidFill>
                  <a:srgbClr val="0070C0"/>
                </a:solidFill>
                <a:latin typeface="微软雅黑" panose="020B0503020204020204" pitchFamily="34" charset="-122"/>
                <a:ea typeface="微软雅黑" panose="020B0503020204020204" pitchFamily="34" charset="-122"/>
              </a:rPr>
              <a:t>下属跟着领导，不管钱挣的多少，但个人所掌握的知识、技能和工作能力一定要能够不断的提升</a:t>
            </a:r>
            <a:r>
              <a:rPr lang="zh-CN" altLang="en-US" sz="1600" dirty="0">
                <a:solidFill>
                  <a:srgbClr val="5F5E5C"/>
                </a:solidFill>
                <a:latin typeface="微软雅黑" panose="020B0503020204020204" pitchFamily="34" charset="-122"/>
                <a:ea typeface="微软雅黑" panose="020B0503020204020204" pitchFamily="34" charset="-122"/>
              </a:rPr>
              <a:t>，</a:t>
            </a:r>
            <a:r>
              <a:rPr lang="zh-CN" altLang="en-US" sz="1600" b="1" dirty="0">
                <a:solidFill>
                  <a:srgbClr val="FF0000"/>
                </a:solidFill>
                <a:latin typeface="微软雅黑" panose="020B0503020204020204" pitchFamily="34" charset="-122"/>
                <a:ea typeface="微软雅黑" panose="020B0503020204020204" pitchFamily="34" charset="-122"/>
              </a:rPr>
              <a:t>否则，这个领导就是没有良心的。</a:t>
            </a:r>
            <a:r>
              <a:rPr lang="zh-CN" altLang="en-US" sz="1600" dirty="0">
                <a:solidFill>
                  <a:srgbClr val="5F5E5C"/>
                </a:solidFill>
                <a:latin typeface="微软雅黑" panose="020B0503020204020204" pitchFamily="34" charset="-122"/>
                <a:ea typeface="微软雅黑" panose="020B0503020204020204" pitchFamily="34" charset="-122"/>
              </a:rPr>
              <a:t>”</a:t>
            </a:r>
            <a:endParaRPr lang="zh-CN" altLang="zh-CN" sz="1600" b="1" dirty="0">
              <a:solidFill>
                <a:srgbClr val="E67819"/>
              </a:solidFill>
              <a:latin typeface="微软雅黑" panose="020B0503020204020204" pitchFamily="34" charset="-122"/>
              <a:ea typeface="微软雅黑" panose="020B0503020204020204" pitchFamily="34" charset="-122"/>
            </a:endParaRPr>
          </a:p>
        </p:txBody>
      </p:sp>
      <p:sp>
        <p:nvSpPr>
          <p:cNvPr id="6" name="TextBox 6"/>
          <p:cNvSpPr txBox="1"/>
          <p:nvPr/>
        </p:nvSpPr>
        <p:spPr>
          <a:xfrm>
            <a:off x="477913" y="4400528"/>
            <a:ext cx="5042024" cy="1692771"/>
          </a:xfrm>
          <a:prstGeom prst="rect">
            <a:avLst/>
          </a:prstGeom>
          <a:noFill/>
        </p:spPr>
        <p:txBody>
          <a:bodyPr wrap="square" rtlCol="0">
            <a:spAutoFit/>
          </a:bodyPr>
          <a:lstStyle/>
          <a:p>
            <a:pPr>
              <a:lnSpc>
                <a:spcPct val="130000"/>
              </a:lnSpc>
              <a:spcAft>
                <a:spcPts val="600"/>
              </a:spcAft>
            </a:pPr>
            <a:r>
              <a:rPr lang="zh-CN" altLang="en-US" sz="1600" dirty="0">
                <a:solidFill>
                  <a:srgbClr val="5F5E5C"/>
                </a:solidFill>
                <a:latin typeface="微软雅黑" panose="020B0503020204020204" pitchFamily="34" charset="-122"/>
                <a:ea typeface="微软雅黑" panose="020B0503020204020204" pitchFamily="34" charset="-122"/>
              </a:rPr>
              <a:t>培养下属乃是领导者应尽的责任。领导者的任务之一，就是培养下属，把下属培养成才了，绩效提升了，那么团队的绩效也就上来了！另外，</a:t>
            </a:r>
            <a:r>
              <a:rPr lang="zh-CN" altLang="en-US" sz="1600" b="1" dirty="0">
                <a:solidFill>
                  <a:srgbClr val="0070C0"/>
                </a:solidFill>
                <a:latin typeface="微软雅黑" panose="020B0503020204020204" pitchFamily="34" charset="-122"/>
                <a:ea typeface="微软雅黑" panose="020B0503020204020204" pitchFamily="34" charset="-122"/>
              </a:rPr>
              <a:t>自己用的人，要自己去培养</a:t>
            </a:r>
            <a:r>
              <a:rPr lang="zh-CN" altLang="en-US" sz="1600" dirty="0">
                <a:solidFill>
                  <a:srgbClr val="5F5E5C"/>
                </a:solidFill>
                <a:latin typeface="微软雅黑" panose="020B0503020204020204" pitchFamily="34" charset="-122"/>
                <a:ea typeface="微软雅黑" panose="020B0503020204020204" pitchFamily="34" charset="-122"/>
              </a:rPr>
              <a:t>。这样，员工才有感恩的心，才懂得忠诚，才更愿意自动自发的去工作。</a:t>
            </a:r>
            <a:endParaRPr lang="zh-CN" altLang="zh-CN" sz="1600" dirty="0">
              <a:solidFill>
                <a:srgbClr val="5F5E5C"/>
              </a:solidFill>
              <a:latin typeface="微软雅黑" panose="020B0503020204020204" pitchFamily="34" charset="-122"/>
              <a:ea typeface="微软雅黑" panose="020B0503020204020204" pitchFamily="34" charset="-122"/>
            </a:endParaRPr>
          </a:p>
        </p:txBody>
      </p:sp>
      <p:pic>
        <p:nvPicPr>
          <p:cNvPr id="8" name="图片 7"/>
          <p:cNvPicPr>
            <a:picLocks noChangeAspect="1"/>
          </p:cNvPicPr>
          <p:nvPr/>
        </p:nvPicPr>
        <p:blipFill>
          <a:blip r:embed="rId2" cstate="screen"/>
          <a:stretch>
            <a:fillRect/>
          </a:stretch>
        </p:blipFill>
        <p:spPr>
          <a:xfrm>
            <a:off x="5807968" y="2356734"/>
            <a:ext cx="5872902" cy="3652945"/>
          </a:xfrm>
          <a:prstGeom prst="rect">
            <a:avLst/>
          </a:prstGeom>
          <a:noFill/>
          <a:ln w="28575">
            <a:solidFill>
              <a:schemeClr val="bg1"/>
            </a:solidFill>
          </a:ln>
          <a:effectLst>
            <a:outerShdw blurRad="63500" algn="ctr" rotWithShape="0">
              <a:prstClr val="black">
                <a:alpha val="40000"/>
              </a:prstClr>
            </a:outerShdw>
          </a:effectLst>
        </p:spPr>
      </p:pic>
    </p:spTree>
  </p:cSld>
  <p:clrMapOvr>
    <a:masterClrMapping/>
  </p:clrMapOvr>
  <mc:AlternateContent xmlns:mc="http://schemas.openxmlformats.org/markup-compatibility/2006" xmlns:p14="http://schemas.microsoft.com/office/powerpoint/2010/main">
    <mc:Choice Requires="p14">
      <p:transition>
        <p14:pan/>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8" decel="100000"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0-#ppt_w/2"/>
                                          </p:val>
                                        </p:tav>
                                        <p:tav tm="100000">
                                          <p:val>
                                            <p:strVal val="#ppt_x"/>
                                          </p:val>
                                        </p:tav>
                                      </p:tavLst>
                                    </p:anim>
                                    <p:anim calcmode="lin" valueType="num">
                                      <p:cBhvr additive="base">
                                        <p:cTn id="13" dur="500" fill="hold"/>
                                        <p:tgtEl>
                                          <p:spTgt spid="5"/>
                                        </p:tgtEl>
                                        <p:attrNameLst>
                                          <p:attrName>ppt_y</p:attrName>
                                        </p:attrNameLst>
                                      </p:cBhvr>
                                      <p:tavLst>
                                        <p:tav tm="0">
                                          <p:val>
                                            <p:strVal val="#ppt_y"/>
                                          </p:val>
                                        </p:tav>
                                        <p:tav tm="100000">
                                          <p:val>
                                            <p:strVal val="#ppt_y"/>
                                          </p:val>
                                        </p:tav>
                                      </p:tavLst>
                                    </p:anim>
                                  </p:childTnLst>
                                </p:cTn>
                              </p:par>
                              <p:par>
                                <p:cTn id="14" presetID="2" presetClass="entr" presetSubtype="2" decel="100000"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1+#ppt_w/2"/>
                                          </p:val>
                                        </p:tav>
                                        <p:tav tm="100000">
                                          <p:val>
                                            <p:strVal val="#ppt_x"/>
                                          </p:val>
                                        </p:tav>
                                      </p:tavLst>
                                    </p:anim>
                                    <p:anim calcmode="lin" valueType="num">
                                      <p:cBhvr additive="base">
                                        <p:cTn id="17"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77912" y="1772875"/>
            <a:ext cx="9669332" cy="452432"/>
          </a:xfrm>
          <a:prstGeom prst="rect">
            <a:avLst/>
          </a:prstGeom>
          <a:noFill/>
        </p:spPr>
        <p:txBody>
          <a:bodyPr wrap="square" rtlCol="0">
            <a:spAutoFit/>
          </a:bodyPr>
          <a:lstStyle/>
          <a:p>
            <a:pPr>
              <a:lnSpc>
                <a:spcPct val="130000"/>
              </a:lnSpc>
            </a:pPr>
            <a:r>
              <a:rPr lang="en-US" altLang="zh-CN" dirty="0">
                <a:solidFill>
                  <a:srgbClr val="5F5E5C"/>
                </a:solidFill>
                <a:latin typeface="华康俪金黑W8(P)" pitchFamily="34" charset="-122"/>
                <a:ea typeface="华康俪金黑W8(P)" pitchFamily="34" charset="-122"/>
              </a:rPr>
              <a:t>4</a:t>
            </a:r>
            <a:r>
              <a:rPr lang="zh-CN" altLang="en-US" dirty="0">
                <a:solidFill>
                  <a:srgbClr val="5F5E5C"/>
                </a:solidFill>
                <a:latin typeface="华康俪金黑W8(P)" pitchFamily="34" charset="-122"/>
                <a:ea typeface="华康俪金黑W8(P)" pitchFamily="34" charset="-122"/>
              </a:rPr>
              <a:t>、认为抓住知识和技能的培训就可以了，而忽视观念和态度的培训。</a:t>
            </a:r>
            <a:endParaRPr lang="zh-CN" altLang="zh-CN" dirty="0">
              <a:solidFill>
                <a:srgbClr val="5F5E5C"/>
              </a:solidFill>
              <a:latin typeface="华康俪金黑W8(P)" pitchFamily="34" charset="-122"/>
              <a:ea typeface="华康俪金黑W8(P)" pitchFamily="34" charset="-122"/>
            </a:endParaRPr>
          </a:p>
        </p:txBody>
      </p:sp>
      <p:sp>
        <p:nvSpPr>
          <p:cNvPr id="9" name="TextBox 6"/>
          <p:cNvSpPr txBox="1"/>
          <p:nvPr/>
        </p:nvSpPr>
        <p:spPr>
          <a:xfrm>
            <a:off x="551384" y="2328438"/>
            <a:ext cx="11305256" cy="812530"/>
          </a:xfrm>
          <a:prstGeom prst="rect">
            <a:avLst/>
          </a:prstGeom>
          <a:noFill/>
        </p:spPr>
        <p:txBody>
          <a:bodyPr wrap="square" rtlCol="0">
            <a:spAutoFit/>
          </a:bodyPr>
          <a:lstStyle/>
          <a:p>
            <a:pPr>
              <a:lnSpc>
                <a:spcPct val="130000"/>
              </a:lnSpc>
            </a:pPr>
            <a:r>
              <a:rPr lang="zh-CN" altLang="en-US" b="1" dirty="0">
                <a:solidFill>
                  <a:srgbClr val="5F5E5C"/>
                </a:solidFill>
                <a:latin typeface="微软雅黑" panose="020B0503020204020204" pitchFamily="34" charset="-122"/>
                <a:ea typeface="微软雅黑" panose="020B0503020204020204" pitchFamily="34" charset="-122"/>
              </a:rPr>
              <a:t>企业的根本问题是人的问题，人的根本问题是思想问题。因此，“</a:t>
            </a:r>
            <a:r>
              <a:rPr lang="zh-CN" altLang="en-US" b="1" dirty="0">
                <a:solidFill>
                  <a:srgbClr val="0070C0"/>
                </a:solidFill>
                <a:latin typeface="微软雅黑" panose="020B0503020204020204" pitchFamily="34" charset="-122"/>
                <a:ea typeface="微软雅黑" panose="020B0503020204020204" pitchFamily="34" charset="-122"/>
              </a:rPr>
              <a:t>我们应该花很多时间去培训干部的责任感和使命感，而不只是培训各种知识和技能</a:t>
            </a:r>
            <a:r>
              <a:rPr lang="zh-CN" altLang="en-US" b="1" dirty="0">
                <a:solidFill>
                  <a:srgbClr val="5F5E5C"/>
                </a:solidFill>
                <a:latin typeface="微软雅黑" panose="020B0503020204020204" pitchFamily="34" charset="-122"/>
                <a:ea typeface="微软雅黑" panose="020B0503020204020204" pitchFamily="34" charset="-122"/>
              </a:rPr>
              <a:t>。”（曾仕强）。</a:t>
            </a:r>
            <a:endParaRPr lang="zh-CN" altLang="en-US" b="1" dirty="0">
              <a:solidFill>
                <a:srgbClr val="FF0000"/>
              </a:solidFill>
              <a:latin typeface="微软雅黑" panose="020B0503020204020204" pitchFamily="34" charset="-122"/>
              <a:ea typeface="微软雅黑" panose="020B0503020204020204" pitchFamily="34" charset="-122"/>
            </a:endParaRPr>
          </a:p>
        </p:txBody>
      </p:sp>
      <p:pic>
        <p:nvPicPr>
          <p:cNvPr id="10" name="Picture 2" descr="F:\360云盘\02-个人资料\！PPT图片及版面资源\06-PPT精选插图\04-图标\ooopic_1343100467.png"/>
          <p:cNvPicPr>
            <a:picLocks noChangeAspect="1" noChangeArrowheads="1"/>
          </p:cNvPicPr>
          <p:nvPr/>
        </p:nvPicPr>
        <p:blipFill>
          <a:blip r:embed="rId2" cstate="screen"/>
          <a:srcRect/>
          <a:stretch>
            <a:fillRect/>
          </a:stretch>
        </p:blipFill>
        <p:spPr bwMode="auto">
          <a:xfrm>
            <a:off x="526366" y="3479146"/>
            <a:ext cx="864096" cy="762062"/>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6"/>
          <p:cNvSpPr txBox="1"/>
          <p:nvPr/>
        </p:nvSpPr>
        <p:spPr>
          <a:xfrm>
            <a:off x="1390462" y="3712504"/>
            <a:ext cx="4752526" cy="492443"/>
          </a:xfrm>
          <a:prstGeom prst="rect">
            <a:avLst/>
          </a:prstGeom>
          <a:noFill/>
        </p:spPr>
        <p:txBody>
          <a:bodyPr wrap="square" rtlCol="0">
            <a:spAutoFit/>
          </a:bodyPr>
          <a:lstStyle/>
          <a:p>
            <a:pPr>
              <a:lnSpc>
                <a:spcPct val="130000"/>
              </a:lnSpc>
            </a:pPr>
            <a:r>
              <a:rPr lang="en-US" altLang="zh-CN" sz="2000" dirty="0">
                <a:solidFill>
                  <a:srgbClr val="5F5E5C"/>
                </a:solidFill>
                <a:latin typeface="华康俪金黑W8(P)" pitchFamily="34" charset="-122"/>
                <a:ea typeface="华康俪金黑W8(P)" pitchFamily="34" charset="-122"/>
              </a:rPr>
              <a:t>【</a:t>
            </a:r>
            <a:r>
              <a:rPr lang="zh-CN" altLang="en-US" sz="2000" dirty="0">
                <a:solidFill>
                  <a:srgbClr val="5F5E5C"/>
                </a:solidFill>
                <a:latin typeface="华康俪金黑W8(P)" pitchFamily="34" charset="-122"/>
                <a:ea typeface="华康俪金黑W8(P)" pitchFamily="34" charset="-122"/>
              </a:rPr>
              <a:t>微博段子：</a:t>
            </a:r>
            <a:r>
              <a:rPr lang="zh-CN" altLang="en-US" sz="2000" dirty="0">
                <a:solidFill>
                  <a:srgbClr val="0070C0"/>
                </a:solidFill>
                <a:latin typeface="华康俪金黑W8(P)" pitchFamily="34" charset="-122"/>
                <a:ea typeface="华康俪金黑W8(P)" pitchFamily="34" charset="-122"/>
              </a:rPr>
              <a:t>为什么都还给老师了？</a:t>
            </a:r>
            <a:r>
              <a:rPr lang="en-US" altLang="zh-CN" sz="2000" dirty="0">
                <a:solidFill>
                  <a:srgbClr val="5F5E5C"/>
                </a:solidFill>
                <a:latin typeface="华康俪金黑W8(P)" pitchFamily="34" charset="-122"/>
                <a:ea typeface="华康俪金黑W8(P)" pitchFamily="34" charset="-122"/>
              </a:rPr>
              <a:t>】</a:t>
            </a:r>
            <a:endParaRPr lang="zh-CN" altLang="en-US" sz="2000" dirty="0">
              <a:solidFill>
                <a:srgbClr val="5F5E5C"/>
              </a:solidFill>
              <a:latin typeface="华康俪金黑W8(P)" pitchFamily="34" charset="-122"/>
              <a:ea typeface="华康俪金黑W8(P)" pitchFamily="34" charset="-122"/>
            </a:endParaRPr>
          </a:p>
        </p:txBody>
      </p:sp>
      <p:grpSp>
        <p:nvGrpSpPr>
          <p:cNvPr id="12" name="组合 11"/>
          <p:cNvGrpSpPr/>
          <p:nvPr/>
        </p:nvGrpSpPr>
        <p:grpSpPr>
          <a:xfrm>
            <a:off x="563436" y="4314528"/>
            <a:ext cx="11149188" cy="1490736"/>
            <a:chOff x="-155055" y="2770631"/>
            <a:chExt cx="11149188" cy="1490736"/>
          </a:xfrm>
        </p:grpSpPr>
        <p:sp>
          <p:nvSpPr>
            <p:cNvPr id="13" name="圆角矩形 12"/>
            <p:cNvSpPr/>
            <p:nvPr/>
          </p:nvSpPr>
          <p:spPr>
            <a:xfrm>
              <a:off x="-155055" y="2922831"/>
              <a:ext cx="11149188" cy="1338536"/>
            </a:xfrm>
            <a:prstGeom prst="roundRect">
              <a:avLst>
                <a:gd name="adj" fmla="val 4375"/>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4" name="等腰三角形 13"/>
            <p:cNvSpPr/>
            <p:nvPr/>
          </p:nvSpPr>
          <p:spPr>
            <a:xfrm flipH="1">
              <a:off x="-48110" y="2770631"/>
              <a:ext cx="288032" cy="171464"/>
            </a:xfrm>
            <a:prstGeom prst="triangle">
              <a:avLst>
                <a:gd name="adj" fmla="val 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5" name="TextBox 6"/>
            <p:cNvSpPr txBox="1"/>
            <p:nvPr/>
          </p:nvSpPr>
          <p:spPr>
            <a:xfrm>
              <a:off x="-95099" y="3023321"/>
              <a:ext cx="11017224" cy="1172629"/>
            </a:xfrm>
            <a:prstGeom prst="rect">
              <a:avLst/>
            </a:prstGeom>
            <a:noFill/>
          </p:spPr>
          <p:txBody>
            <a:bodyPr wrap="square" rtlCol="0">
              <a:spAutoFit/>
            </a:bodyPr>
            <a:lstStyle/>
            <a:p>
              <a:pPr>
                <a:lnSpc>
                  <a:spcPct val="130000"/>
                </a:lnSpc>
              </a:pPr>
              <a:r>
                <a:rPr lang="zh-CN" altLang="en-US" dirty="0">
                  <a:solidFill>
                    <a:prstClr val="white"/>
                  </a:solidFill>
                  <a:latin typeface="微软雅黑" panose="020B0503020204020204" pitchFamily="34" charset="-122"/>
                  <a:ea typeface="微软雅黑" panose="020B0503020204020204" pitchFamily="34" charset="-122"/>
                </a:rPr>
                <a:t>师者，传道、授业、解惑也。今之师者，或可授业，或可解惑，而能传道者鲜也。师如此，弟子可知。人们在忘掉所学过的知识之后，常自嘲道，都还给老师了。是啊，都还给老师了。那是因为，老师并没有教给过你任何你所不能还给他的东西。再重复一遍，那是因为，老师并没有教给过你任何你所不能还给他的东西。</a:t>
              </a:r>
              <a:endParaRPr lang="zh-CN" altLang="zh-CN" dirty="0">
                <a:solidFill>
                  <a:prstClr val="white"/>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p14:pan/>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0-#ppt_h/2"/>
                                          </p:val>
                                        </p:tav>
                                        <p:tav tm="100000">
                                          <p:val>
                                            <p:strVal val="#ppt_y"/>
                                          </p:val>
                                        </p:tav>
                                      </p:tavLst>
                                    </p:anim>
                                  </p:childTnLst>
                                </p:cTn>
                              </p:par>
                              <p:par>
                                <p:cTn id="9" presetID="2" presetClass="entr" presetSubtype="4" decel="10000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left)">
                                      <p:cBhvr>
                                        <p:cTn id="16" dur="500"/>
                                        <p:tgtEl>
                                          <p:spTgt spid="11"/>
                                        </p:tgtEl>
                                      </p:cBhvr>
                                    </p:animEffect>
                                  </p:childTnLst>
                                </p:cTn>
                              </p:par>
                            </p:childTnLst>
                          </p:cTn>
                        </p:par>
                        <p:par>
                          <p:cTn id="17" fill="hold">
                            <p:stCondLst>
                              <p:cond delay="1000"/>
                            </p:stCondLst>
                            <p:childTnLst>
                              <p:par>
                                <p:cTn id="18" presetID="2" presetClass="entr" presetSubtype="4" decel="100000"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 calcmode="lin" valueType="num">
                                      <p:cBhvr additive="base">
                                        <p:cTn id="20" dur="500" fill="hold"/>
                                        <p:tgtEl>
                                          <p:spTgt spid="12"/>
                                        </p:tgtEl>
                                        <p:attrNameLst>
                                          <p:attrName>ppt_x</p:attrName>
                                        </p:attrNameLst>
                                      </p:cBhvr>
                                      <p:tavLst>
                                        <p:tav tm="0">
                                          <p:val>
                                            <p:strVal val="#ppt_x"/>
                                          </p:val>
                                        </p:tav>
                                        <p:tav tm="100000">
                                          <p:val>
                                            <p:strVal val="#ppt_x"/>
                                          </p:val>
                                        </p:tav>
                                      </p:tavLst>
                                    </p:anim>
                                    <p:anim calcmode="lin" valueType="num">
                                      <p:cBhvr additive="base">
                                        <p:cTn id="21"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5="http://schemas.microsoft.com/office/powerpoint/2012/main">
    <mc:Choice Requires="p15">
      <p:transition spd="slow">
        <p15:prstTrans prst="wind" invX="1"/>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8"/>
          <p:cNvSpPr txBox="1"/>
          <p:nvPr/>
        </p:nvSpPr>
        <p:spPr>
          <a:xfrm>
            <a:off x="333860" y="476676"/>
            <a:ext cx="4969846" cy="461665"/>
          </a:xfrm>
          <a:prstGeom prst="rect">
            <a:avLst/>
          </a:prstGeom>
          <a:noFill/>
        </p:spPr>
        <p:txBody>
          <a:bodyPr wrap="square" rtlCol="0">
            <a:spAutoFit/>
          </a:bodyPr>
          <a:lstStyle/>
          <a:p>
            <a:r>
              <a:rPr lang="zh-CN" altLang="en-US" sz="2400" dirty="0">
                <a:solidFill>
                  <a:srgbClr val="5F5E5C"/>
                </a:solidFill>
                <a:latin typeface="华康俪金黑W8(P)" pitchFamily="34" charset="-122"/>
                <a:ea typeface="华康俪金黑W8(P)" pitchFamily="34" charset="-122"/>
              </a:rPr>
              <a:t>第四节</a:t>
            </a:r>
            <a:r>
              <a:rPr lang="en-US" altLang="zh-CN" sz="2400" dirty="0">
                <a:solidFill>
                  <a:srgbClr val="5F5E5C"/>
                </a:solidFill>
                <a:latin typeface="华康俪金黑W8(P)" pitchFamily="34" charset="-122"/>
                <a:ea typeface="华康俪金黑W8(P)" pitchFamily="34" charset="-122"/>
              </a:rPr>
              <a:t>  </a:t>
            </a:r>
            <a:r>
              <a:rPr lang="zh-CN" altLang="en-US" sz="2400" dirty="0">
                <a:solidFill>
                  <a:srgbClr val="5F5E5C"/>
                </a:solidFill>
                <a:latin typeface="华康俪金黑W8(P)" pitchFamily="34" charset="-122"/>
                <a:ea typeface="华康俪金黑W8(P)" pitchFamily="34" charset="-122"/>
              </a:rPr>
              <a:t>培训的实施原则</a:t>
            </a:r>
          </a:p>
        </p:txBody>
      </p:sp>
      <p:grpSp>
        <p:nvGrpSpPr>
          <p:cNvPr id="7" name="组合 6"/>
          <p:cNvGrpSpPr/>
          <p:nvPr/>
        </p:nvGrpSpPr>
        <p:grpSpPr>
          <a:xfrm>
            <a:off x="1055441" y="1907831"/>
            <a:ext cx="3330371" cy="1998222"/>
            <a:chOff x="841001" y="1516287"/>
            <a:chExt cx="3330371" cy="1998222"/>
          </a:xfrm>
        </p:grpSpPr>
        <p:sp>
          <p:nvSpPr>
            <p:cNvPr id="8" name="任意多边形 7"/>
            <p:cNvSpPr/>
            <p:nvPr/>
          </p:nvSpPr>
          <p:spPr>
            <a:xfrm>
              <a:off x="841003" y="1516287"/>
              <a:ext cx="3330369" cy="1998222"/>
            </a:xfrm>
            <a:custGeom>
              <a:avLst/>
              <a:gdLst>
                <a:gd name="connsiteX0" fmla="*/ 0 w 3330369"/>
                <a:gd name="connsiteY0" fmla="*/ 0 h 1998222"/>
                <a:gd name="connsiteX1" fmla="*/ 3330369 w 3330369"/>
                <a:gd name="connsiteY1" fmla="*/ 0 h 1998222"/>
                <a:gd name="connsiteX2" fmla="*/ 3330369 w 3330369"/>
                <a:gd name="connsiteY2" fmla="*/ 1998222 h 1998222"/>
                <a:gd name="connsiteX3" fmla="*/ 0 w 3330369"/>
                <a:gd name="connsiteY3" fmla="*/ 1998222 h 1998222"/>
                <a:gd name="connsiteX4" fmla="*/ 0 w 3330369"/>
                <a:gd name="connsiteY4" fmla="*/ 0 h 19982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30369" h="1998222">
                  <a:moveTo>
                    <a:pt x="0" y="0"/>
                  </a:moveTo>
                  <a:lnTo>
                    <a:pt x="3330369" y="0"/>
                  </a:lnTo>
                  <a:lnTo>
                    <a:pt x="3330369" y="1998222"/>
                  </a:lnTo>
                  <a:lnTo>
                    <a:pt x="0" y="1998222"/>
                  </a:lnTo>
                  <a:lnTo>
                    <a:pt x="0" y="0"/>
                  </a:lnTo>
                  <a:close/>
                </a:path>
              </a:pathLst>
            </a:custGeom>
            <a:solidFill>
              <a:srgbClr val="0070C0"/>
            </a:solidFill>
            <a:ln>
              <a:noFill/>
            </a:ln>
            <a:effectLst>
              <a:outerShdw blurRad="40000" dist="23000" dir="5400000" rotWithShape="0">
                <a:srgbClr val="000000">
                  <a:alpha val="35000"/>
                </a:srgbClr>
              </a:outerShdw>
            </a:effectLst>
          </p:spPr>
          <p:style>
            <a:lnRef idx="0">
              <a:scrgbClr r="0" g="0" b="0"/>
            </a:lnRef>
            <a:fillRef idx="3">
              <a:scrgbClr r="0" g="0" b="0"/>
            </a:fillRef>
            <a:effectRef idx="2">
              <a:scrgbClr r="0" g="0" b="0"/>
            </a:effectRef>
            <a:fontRef idx="minor">
              <a:schemeClr val="lt1"/>
            </a:fontRef>
          </p:style>
          <p:txBody>
            <a:bodyPr spcFirstLastPara="0" vert="horz" wrap="square" lIns="121920" tIns="121920" rIns="121920" bIns="121920" numCol="1" spcCol="1270" anchor="ctr" anchorCtr="0">
              <a:noAutofit/>
            </a:bodyPr>
            <a:lstStyle/>
            <a:p>
              <a:pPr algn="ctr" defTabSz="1422400">
                <a:lnSpc>
                  <a:spcPct val="90000"/>
                </a:lnSpc>
                <a:spcBef>
                  <a:spcPct val="0"/>
                </a:spcBef>
                <a:spcAft>
                  <a:spcPct val="35000"/>
                </a:spcAft>
              </a:pPr>
              <a:endParaRPr lang="en-US" sz="1600" dirty="0">
                <a:solidFill>
                  <a:srgbClr val="FFFFFF"/>
                </a:solidFill>
                <a:latin typeface="微软雅黑" panose="020B0503020204020204" pitchFamily="34" charset="-122"/>
                <a:ea typeface="微软雅黑" panose="020B0503020204020204" pitchFamily="34" charset="-122"/>
              </a:endParaRPr>
            </a:p>
          </p:txBody>
        </p:sp>
        <p:grpSp>
          <p:nvGrpSpPr>
            <p:cNvPr id="9" name="组合 8"/>
            <p:cNvGrpSpPr/>
            <p:nvPr/>
          </p:nvGrpSpPr>
          <p:grpSpPr>
            <a:xfrm>
              <a:off x="841001" y="1628800"/>
              <a:ext cx="3330370" cy="432048"/>
              <a:chOff x="841001" y="1628800"/>
              <a:chExt cx="3330370" cy="432048"/>
            </a:xfrm>
          </p:grpSpPr>
          <p:sp>
            <p:nvSpPr>
              <p:cNvPr id="11" name="矩形 10"/>
              <p:cNvSpPr/>
              <p:nvPr/>
            </p:nvSpPr>
            <p:spPr>
              <a:xfrm>
                <a:off x="841002" y="1628800"/>
                <a:ext cx="3330369" cy="432048"/>
              </a:xfrm>
              <a:prstGeom prst="rect">
                <a:avLst/>
              </a:prstGeom>
              <a:solidFill>
                <a:schemeClr val="bg1">
                  <a:lumMod val="95000"/>
                  <a:alpha val="8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2" name="TextBox 6"/>
              <p:cNvSpPr txBox="1"/>
              <p:nvPr/>
            </p:nvSpPr>
            <p:spPr>
              <a:xfrm>
                <a:off x="841001" y="1638614"/>
                <a:ext cx="3330370" cy="412421"/>
              </a:xfrm>
              <a:prstGeom prst="rect">
                <a:avLst/>
              </a:prstGeom>
              <a:noFill/>
            </p:spPr>
            <p:txBody>
              <a:bodyPr wrap="square" rtlCol="0">
                <a:spAutoFit/>
              </a:bodyPr>
              <a:lstStyle/>
              <a:p>
                <a:pPr algn="ctr">
                  <a:lnSpc>
                    <a:spcPct val="130000"/>
                  </a:lnSpc>
                </a:pPr>
                <a:r>
                  <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rPr>
                  <a:t>一、战略性的原则</a:t>
                </a:r>
              </a:p>
            </p:txBody>
          </p:sp>
        </p:grpSp>
        <p:sp>
          <p:nvSpPr>
            <p:cNvPr id="10" name="TextBox 6"/>
            <p:cNvSpPr txBox="1"/>
            <p:nvPr/>
          </p:nvSpPr>
          <p:spPr>
            <a:xfrm>
              <a:off x="913011" y="2109731"/>
              <a:ext cx="3186352" cy="732508"/>
            </a:xfrm>
            <a:prstGeom prst="rect">
              <a:avLst/>
            </a:prstGeom>
            <a:noFill/>
          </p:spPr>
          <p:txBody>
            <a:bodyPr wrap="square" rtlCol="0">
              <a:spAutoFit/>
            </a:bodyPr>
            <a:lstStyle/>
            <a:p>
              <a:pPr>
                <a:lnSpc>
                  <a:spcPct val="130000"/>
                </a:lnSpc>
              </a:pPr>
              <a:r>
                <a:rPr lang="zh-CN" altLang="en-US" sz="1600" dirty="0">
                  <a:solidFill>
                    <a:schemeClr val="bg1"/>
                  </a:solidFill>
                  <a:latin typeface="微软雅黑" panose="020B0503020204020204" pitchFamily="34" charset="-122"/>
                  <a:ea typeface="微软雅黑" panose="020B0503020204020204" pitchFamily="34" charset="-122"/>
                </a:rPr>
                <a:t>培训要服务组织战略，拥有长期的目标和系统的规划并形成制度；</a:t>
              </a:r>
            </a:p>
          </p:txBody>
        </p:sp>
      </p:grpSp>
      <p:grpSp>
        <p:nvGrpSpPr>
          <p:cNvPr id="13" name="组合 12"/>
          <p:cNvGrpSpPr/>
          <p:nvPr/>
        </p:nvGrpSpPr>
        <p:grpSpPr>
          <a:xfrm>
            <a:off x="4718847" y="1907831"/>
            <a:ext cx="3330370" cy="1998222"/>
            <a:chOff x="4504410" y="1516287"/>
            <a:chExt cx="3330370" cy="1998222"/>
          </a:xfrm>
        </p:grpSpPr>
        <p:sp>
          <p:nvSpPr>
            <p:cNvPr id="14" name="任意多边形 13"/>
            <p:cNvSpPr/>
            <p:nvPr/>
          </p:nvSpPr>
          <p:spPr>
            <a:xfrm>
              <a:off x="4504410" y="1516287"/>
              <a:ext cx="3330369" cy="1998222"/>
            </a:xfrm>
            <a:custGeom>
              <a:avLst/>
              <a:gdLst>
                <a:gd name="connsiteX0" fmla="*/ 0 w 3330369"/>
                <a:gd name="connsiteY0" fmla="*/ 0 h 1998222"/>
                <a:gd name="connsiteX1" fmla="*/ 3330369 w 3330369"/>
                <a:gd name="connsiteY1" fmla="*/ 0 h 1998222"/>
                <a:gd name="connsiteX2" fmla="*/ 3330369 w 3330369"/>
                <a:gd name="connsiteY2" fmla="*/ 1998222 h 1998222"/>
                <a:gd name="connsiteX3" fmla="*/ 0 w 3330369"/>
                <a:gd name="connsiteY3" fmla="*/ 1998222 h 1998222"/>
                <a:gd name="connsiteX4" fmla="*/ 0 w 3330369"/>
                <a:gd name="connsiteY4" fmla="*/ 0 h 19982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30369" h="1998222">
                  <a:moveTo>
                    <a:pt x="0" y="0"/>
                  </a:moveTo>
                  <a:lnTo>
                    <a:pt x="3330369" y="0"/>
                  </a:lnTo>
                  <a:lnTo>
                    <a:pt x="3330369" y="1998222"/>
                  </a:lnTo>
                  <a:lnTo>
                    <a:pt x="0" y="1998222"/>
                  </a:lnTo>
                  <a:lnTo>
                    <a:pt x="0" y="0"/>
                  </a:lnTo>
                  <a:close/>
                </a:path>
              </a:pathLst>
            </a:custGeom>
            <a:solidFill>
              <a:srgbClr val="0070C0"/>
            </a:solidFill>
            <a:ln>
              <a:noFill/>
            </a:ln>
            <a:effectLst>
              <a:outerShdw blurRad="40000" dist="23000" dir="5400000" rotWithShape="0">
                <a:srgbClr val="000000">
                  <a:alpha val="35000"/>
                </a:srgbClr>
              </a:outerShdw>
            </a:effectLst>
          </p:spPr>
          <p:style>
            <a:lnRef idx="0">
              <a:scrgbClr r="0" g="0" b="0"/>
            </a:lnRef>
            <a:fillRef idx="3">
              <a:scrgbClr r="0" g="0" b="0"/>
            </a:fillRef>
            <a:effectRef idx="2">
              <a:scrgbClr r="0" g="0" b="0"/>
            </a:effectRef>
            <a:fontRef idx="minor">
              <a:schemeClr val="lt1"/>
            </a:fontRef>
          </p:style>
          <p:txBody>
            <a:bodyPr spcFirstLastPara="0" vert="horz" wrap="square" lIns="121920" tIns="121920" rIns="121920" bIns="121920" numCol="1" spcCol="1270" anchor="ctr" anchorCtr="0">
              <a:noAutofit/>
            </a:bodyPr>
            <a:lstStyle/>
            <a:p>
              <a:pPr algn="ctr" defTabSz="1422400">
                <a:lnSpc>
                  <a:spcPct val="90000"/>
                </a:lnSpc>
                <a:spcBef>
                  <a:spcPct val="0"/>
                </a:spcBef>
                <a:spcAft>
                  <a:spcPct val="35000"/>
                </a:spcAft>
              </a:pPr>
              <a:endParaRPr lang="en-US" sz="3200" dirty="0">
                <a:solidFill>
                  <a:srgbClr val="FFFFFF"/>
                </a:solidFill>
                <a:latin typeface="Segoe UI" panose="020B0502040204020203"/>
              </a:endParaRPr>
            </a:p>
          </p:txBody>
        </p:sp>
        <p:grpSp>
          <p:nvGrpSpPr>
            <p:cNvPr id="15" name="组合 14"/>
            <p:cNvGrpSpPr/>
            <p:nvPr/>
          </p:nvGrpSpPr>
          <p:grpSpPr>
            <a:xfrm>
              <a:off x="4504410" y="1628800"/>
              <a:ext cx="3330370" cy="432048"/>
              <a:chOff x="841001" y="1628800"/>
              <a:chExt cx="3330370" cy="432048"/>
            </a:xfrm>
          </p:grpSpPr>
          <p:sp>
            <p:nvSpPr>
              <p:cNvPr id="17" name="矩形 16"/>
              <p:cNvSpPr/>
              <p:nvPr/>
            </p:nvSpPr>
            <p:spPr>
              <a:xfrm>
                <a:off x="841002" y="1628800"/>
                <a:ext cx="3330369" cy="432048"/>
              </a:xfrm>
              <a:prstGeom prst="rect">
                <a:avLst/>
              </a:prstGeom>
              <a:solidFill>
                <a:schemeClr val="bg1">
                  <a:lumMod val="95000"/>
                  <a:alpha val="8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8" name="TextBox 6"/>
              <p:cNvSpPr txBox="1"/>
              <p:nvPr/>
            </p:nvSpPr>
            <p:spPr>
              <a:xfrm>
                <a:off x="841001" y="1638614"/>
                <a:ext cx="3330370" cy="412421"/>
              </a:xfrm>
              <a:prstGeom prst="rect">
                <a:avLst/>
              </a:prstGeom>
              <a:noFill/>
            </p:spPr>
            <p:txBody>
              <a:bodyPr wrap="square" rtlCol="0">
                <a:spAutoFit/>
              </a:bodyPr>
              <a:lstStyle/>
              <a:p>
                <a:pPr algn="ctr">
                  <a:lnSpc>
                    <a:spcPct val="130000"/>
                  </a:lnSpc>
                </a:pPr>
                <a:r>
                  <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rPr>
                  <a:t>二、按需施教、学以致用原则</a:t>
                </a:r>
              </a:p>
            </p:txBody>
          </p:sp>
        </p:grpSp>
        <p:sp>
          <p:nvSpPr>
            <p:cNvPr id="16" name="TextBox 6"/>
            <p:cNvSpPr txBox="1"/>
            <p:nvPr/>
          </p:nvSpPr>
          <p:spPr>
            <a:xfrm>
              <a:off x="4576419" y="2109731"/>
              <a:ext cx="3186352" cy="1052596"/>
            </a:xfrm>
            <a:prstGeom prst="rect">
              <a:avLst/>
            </a:prstGeom>
            <a:noFill/>
          </p:spPr>
          <p:txBody>
            <a:bodyPr wrap="square" rtlCol="0">
              <a:spAutoFit/>
            </a:bodyPr>
            <a:lstStyle/>
            <a:p>
              <a:pPr>
                <a:lnSpc>
                  <a:spcPct val="130000"/>
                </a:lnSpc>
              </a:pPr>
              <a:r>
                <a:rPr lang="zh-CN" altLang="en-US" sz="1600" dirty="0">
                  <a:solidFill>
                    <a:schemeClr val="bg1"/>
                  </a:solidFill>
                  <a:latin typeface="微软雅黑" panose="020B0503020204020204" pitchFamily="34" charset="-122"/>
                  <a:ea typeface="微软雅黑" panose="020B0503020204020204" pitchFamily="34" charset="-122"/>
                </a:rPr>
                <a:t>培训的内容务必要与实践相结合，按需施教、学以致用，要务实、有效；</a:t>
              </a:r>
            </a:p>
          </p:txBody>
        </p:sp>
      </p:grpSp>
      <p:grpSp>
        <p:nvGrpSpPr>
          <p:cNvPr id="19" name="组合 18"/>
          <p:cNvGrpSpPr/>
          <p:nvPr/>
        </p:nvGrpSpPr>
        <p:grpSpPr>
          <a:xfrm>
            <a:off x="8382253" y="1907831"/>
            <a:ext cx="3330370" cy="1998222"/>
            <a:chOff x="8167816" y="1516287"/>
            <a:chExt cx="3330370" cy="1998222"/>
          </a:xfrm>
        </p:grpSpPr>
        <p:sp>
          <p:nvSpPr>
            <p:cNvPr id="20" name="任意多边形 19"/>
            <p:cNvSpPr/>
            <p:nvPr/>
          </p:nvSpPr>
          <p:spPr>
            <a:xfrm>
              <a:off x="8167817" y="1516287"/>
              <a:ext cx="3330369" cy="1998222"/>
            </a:xfrm>
            <a:custGeom>
              <a:avLst/>
              <a:gdLst>
                <a:gd name="connsiteX0" fmla="*/ 0 w 3330369"/>
                <a:gd name="connsiteY0" fmla="*/ 0 h 1998222"/>
                <a:gd name="connsiteX1" fmla="*/ 3330369 w 3330369"/>
                <a:gd name="connsiteY1" fmla="*/ 0 h 1998222"/>
                <a:gd name="connsiteX2" fmla="*/ 3330369 w 3330369"/>
                <a:gd name="connsiteY2" fmla="*/ 1998222 h 1998222"/>
                <a:gd name="connsiteX3" fmla="*/ 0 w 3330369"/>
                <a:gd name="connsiteY3" fmla="*/ 1998222 h 1998222"/>
                <a:gd name="connsiteX4" fmla="*/ 0 w 3330369"/>
                <a:gd name="connsiteY4" fmla="*/ 0 h 19982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30369" h="1998222">
                  <a:moveTo>
                    <a:pt x="0" y="0"/>
                  </a:moveTo>
                  <a:lnTo>
                    <a:pt x="3330369" y="0"/>
                  </a:lnTo>
                  <a:lnTo>
                    <a:pt x="3330369" y="1998222"/>
                  </a:lnTo>
                  <a:lnTo>
                    <a:pt x="0" y="1998222"/>
                  </a:lnTo>
                  <a:lnTo>
                    <a:pt x="0" y="0"/>
                  </a:lnTo>
                  <a:close/>
                </a:path>
              </a:pathLst>
            </a:custGeom>
            <a:solidFill>
              <a:srgbClr val="0070C0"/>
            </a:solidFill>
          </p:spPr>
          <p:style>
            <a:lnRef idx="1">
              <a:schemeClr val="accent5"/>
            </a:lnRef>
            <a:fillRef idx="3">
              <a:schemeClr val="accent5"/>
            </a:fillRef>
            <a:effectRef idx="2">
              <a:schemeClr val="accent5"/>
            </a:effectRef>
            <a:fontRef idx="minor">
              <a:schemeClr val="lt1"/>
            </a:fontRef>
          </p:style>
          <p:txBody>
            <a:bodyPr spcFirstLastPara="0" vert="horz" wrap="square" lIns="121920" tIns="121920" rIns="121920" bIns="121920" numCol="1" spcCol="1270" anchor="ctr" anchorCtr="0">
              <a:noAutofit/>
            </a:bodyPr>
            <a:lstStyle/>
            <a:p>
              <a:pPr algn="ctr" defTabSz="1422400">
                <a:lnSpc>
                  <a:spcPct val="90000"/>
                </a:lnSpc>
                <a:spcBef>
                  <a:spcPct val="0"/>
                </a:spcBef>
                <a:spcAft>
                  <a:spcPct val="35000"/>
                </a:spcAft>
              </a:pPr>
              <a:endParaRPr lang="en-US" sz="3200" dirty="0">
                <a:solidFill>
                  <a:srgbClr val="FFFFFF"/>
                </a:solidFill>
                <a:latin typeface="Segoe UI" panose="020B0502040204020203"/>
              </a:endParaRPr>
            </a:p>
          </p:txBody>
        </p:sp>
        <p:grpSp>
          <p:nvGrpSpPr>
            <p:cNvPr id="21" name="组合 20"/>
            <p:cNvGrpSpPr/>
            <p:nvPr/>
          </p:nvGrpSpPr>
          <p:grpSpPr>
            <a:xfrm>
              <a:off x="8167816" y="1628800"/>
              <a:ext cx="3330370" cy="432048"/>
              <a:chOff x="841001" y="1628800"/>
              <a:chExt cx="3330370" cy="432048"/>
            </a:xfrm>
          </p:grpSpPr>
          <p:sp>
            <p:nvSpPr>
              <p:cNvPr id="23" name="矩形 22"/>
              <p:cNvSpPr/>
              <p:nvPr/>
            </p:nvSpPr>
            <p:spPr>
              <a:xfrm>
                <a:off x="841002" y="1628800"/>
                <a:ext cx="3330369" cy="432048"/>
              </a:xfrm>
              <a:prstGeom prst="rect">
                <a:avLst/>
              </a:prstGeom>
              <a:solidFill>
                <a:schemeClr val="bg1">
                  <a:lumMod val="95000"/>
                  <a:alpha val="8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4" name="TextBox 6"/>
              <p:cNvSpPr txBox="1"/>
              <p:nvPr/>
            </p:nvSpPr>
            <p:spPr>
              <a:xfrm>
                <a:off x="841001" y="1638614"/>
                <a:ext cx="3330370" cy="412421"/>
              </a:xfrm>
              <a:prstGeom prst="rect">
                <a:avLst/>
              </a:prstGeom>
              <a:noFill/>
            </p:spPr>
            <p:txBody>
              <a:bodyPr wrap="square" rtlCol="0">
                <a:spAutoFit/>
              </a:bodyPr>
              <a:lstStyle/>
              <a:p>
                <a:pPr algn="ctr">
                  <a:lnSpc>
                    <a:spcPct val="130000"/>
                  </a:lnSpc>
                </a:pPr>
                <a:r>
                  <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rPr>
                  <a:t>三、主动性的原则</a:t>
                </a:r>
              </a:p>
            </p:txBody>
          </p:sp>
        </p:grpSp>
        <p:sp>
          <p:nvSpPr>
            <p:cNvPr id="22" name="TextBox 6"/>
            <p:cNvSpPr txBox="1"/>
            <p:nvPr/>
          </p:nvSpPr>
          <p:spPr>
            <a:xfrm>
              <a:off x="8239827" y="2109731"/>
              <a:ext cx="3186352" cy="1052596"/>
            </a:xfrm>
            <a:prstGeom prst="rect">
              <a:avLst/>
            </a:prstGeom>
            <a:noFill/>
          </p:spPr>
          <p:txBody>
            <a:bodyPr wrap="square" rtlCol="0">
              <a:spAutoFit/>
            </a:bodyPr>
            <a:lstStyle/>
            <a:p>
              <a:pPr>
                <a:lnSpc>
                  <a:spcPct val="130000"/>
                </a:lnSpc>
              </a:pPr>
              <a:r>
                <a:rPr lang="zh-CN" altLang="en-US" sz="1600" dirty="0">
                  <a:solidFill>
                    <a:schemeClr val="bg1"/>
                  </a:solidFill>
                  <a:latin typeface="微软雅黑" panose="020B0503020204020204" pitchFamily="34" charset="-122"/>
                  <a:ea typeface="微软雅黑" panose="020B0503020204020204" pitchFamily="34" charset="-122"/>
                </a:rPr>
                <a:t>要引导员工的学习兴趣和激发员工的学习意愿，变“要我学”为“我要学”；</a:t>
              </a:r>
            </a:p>
          </p:txBody>
        </p:sp>
      </p:grpSp>
      <p:grpSp>
        <p:nvGrpSpPr>
          <p:cNvPr id="25" name="组合 24"/>
          <p:cNvGrpSpPr/>
          <p:nvPr/>
        </p:nvGrpSpPr>
        <p:grpSpPr>
          <a:xfrm>
            <a:off x="1055439" y="4239090"/>
            <a:ext cx="3330370" cy="1998222"/>
            <a:chOff x="841002" y="3847546"/>
            <a:chExt cx="3330370" cy="1998222"/>
          </a:xfrm>
        </p:grpSpPr>
        <p:sp>
          <p:nvSpPr>
            <p:cNvPr id="26" name="任意多边形 25"/>
            <p:cNvSpPr/>
            <p:nvPr/>
          </p:nvSpPr>
          <p:spPr>
            <a:xfrm>
              <a:off x="841003" y="3847546"/>
              <a:ext cx="3330369" cy="1998222"/>
            </a:xfrm>
            <a:custGeom>
              <a:avLst/>
              <a:gdLst>
                <a:gd name="connsiteX0" fmla="*/ 0 w 3330369"/>
                <a:gd name="connsiteY0" fmla="*/ 0 h 1998222"/>
                <a:gd name="connsiteX1" fmla="*/ 3330369 w 3330369"/>
                <a:gd name="connsiteY1" fmla="*/ 0 h 1998222"/>
                <a:gd name="connsiteX2" fmla="*/ 3330369 w 3330369"/>
                <a:gd name="connsiteY2" fmla="*/ 1998222 h 1998222"/>
                <a:gd name="connsiteX3" fmla="*/ 0 w 3330369"/>
                <a:gd name="connsiteY3" fmla="*/ 1998222 h 1998222"/>
                <a:gd name="connsiteX4" fmla="*/ 0 w 3330369"/>
                <a:gd name="connsiteY4" fmla="*/ 0 h 19982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30369" h="1998222">
                  <a:moveTo>
                    <a:pt x="0" y="0"/>
                  </a:moveTo>
                  <a:lnTo>
                    <a:pt x="3330369" y="0"/>
                  </a:lnTo>
                  <a:lnTo>
                    <a:pt x="3330369" y="1998222"/>
                  </a:lnTo>
                  <a:lnTo>
                    <a:pt x="0" y="1998222"/>
                  </a:lnTo>
                  <a:lnTo>
                    <a:pt x="0" y="0"/>
                  </a:lnTo>
                  <a:close/>
                </a:path>
              </a:pathLst>
            </a:custGeom>
            <a:solidFill>
              <a:srgbClr val="0070C0"/>
            </a:solidFill>
            <a:ln>
              <a:noFill/>
            </a:ln>
            <a:effectLst>
              <a:outerShdw blurRad="40000" dist="23000" dir="5400000" rotWithShape="0">
                <a:srgbClr val="000000">
                  <a:alpha val="35000"/>
                </a:srgbClr>
              </a:outerShdw>
            </a:effectLst>
          </p:spPr>
          <p:style>
            <a:lnRef idx="0">
              <a:scrgbClr r="0" g="0" b="0"/>
            </a:lnRef>
            <a:fillRef idx="3">
              <a:scrgbClr r="0" g="0" b="0"/>
            </a:fillRef>
            <a:effectRef idx="2">
              <a:scrgbClr r="0" g="0" b="0"/>
            </a:effectRef>
            <a:fontRef idx="minor">
              <a:schemeClr val="lt1"/>
            </a:fontRef>
          </p:style>
          <p:txBody>
            <a:bodyPr spcFirstLastPara="0" vert="horz" wrap="square" lIns="121920" tIns="121920" rIns="121920" bIns="121920" numCol="1" spcCol="1270" anchor="ctr" anchorCtr="0">
              <a:noAutofit/>
            </a:bodyPr>
            <a:lstStyle/>
            <a:p>
              <a:pPr algn="ctr" defTabSz="1422400">
                <a:lnSpc>
                  <a:spcPct val="90000"/>
                </a:lnSpc>
                <a:spcBef>
                  <a:spcPct val="0"/>
                </a:spcBef>
                <a:spcAft>
                  <a:spcPct val="35000"/>
                </a:spcAft>
              </a:pPr>
              <a:endParaRPr lang="en-US" sz="3200" dirty="0">
                <a:solidFill>
                  <a:srgbClr val="FFFFFF"/>
                </a:solidFill>
                <a:latin typeface="Segoe UI" panose="020B0502040204020203"/>
              </a:endParaRPr>
            </a:p>
          </p:txBody>
        </p:sp>
        <p:grpSp>
          <p:nvGrpSpPr>
            <p:cNvPr id="27" name="组合 26"/>
            <p:cNvGrpSpPr/>
            <p:nvPr/>
          </p:nvGrpSpPr>
          <p:grpSpPr>
            <a:xfrm>
              <a:off x="841002" y="3979306"/>
              <a:ext cx="3330370" cy="432048"/>
              <a:chOff x="841001" y="1628800"/>
              <a:chExt cx="3330370" cy="432048"/>
            </a:xfrm>
          </p:grpSpPr>
          <p:sp>
            <p:nvSpPr>
              <p:cNvPr id="29" name="矩形 28"/>
              <p:cNvSpPr/>
              <p:nvPr/>
            </p:nvSpPr>
            <p:spPr>
              <a:xfrm>
                <a:off x="841002" y="1628800"/>
                <a:ext cx="3330369" cy="432048"/>
              </a:xfrm>
              <a:prstGeom prst="rect">
                <a:avLst/>
              </a:prstGeom>
              <a:solidFill>
                <a:schemeClr val="bg1">
                  <a:lumMod val="95000"/>
                  <a:alpha val="8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30" name="TextBox 6"/>
              <p:cNvSpPr txBox="1"/>
              <p:nvPr/>
            </p:nvSpPr>
            <p:spPr>
              <a:xfrm>
                <a:off x="841001" y="1638614"/>
                <a:ext cx="3330370" cy="412421"/>
              </a:xfrm>
              <a:prstGeom prst="rect">
                <a:avLst/>
              </a:prstGeom>
              <a:noFill/>
            </p:spPr>
            <p:txBody>
              <a:bodyPr wrap="square" rtlCol="0">
                <a:spAutoFit/>
              </a:bodyPr>
              <a:lstStyle/>
              <a:p>
                <a:pPr algn="ctr">
                  <a:lnSpc>
                    <a:spcPct val="130000"/>
                  </a:lnSpc>
                </a:pPr>
                <a:r>
                  <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rPr>
                  <a:t>四、思想</a:t>
                </a:r>
                <a:r>
                  <a:rPr lang="zh-CN" altLang="en-US" sz="1600" b="1">
                    <a:solidFill>
                      <a:schemeClr val="tx1">
                        <a:lumMod val="65000"/>
                        <a:lumOff val="35000"/>
                      </a:schemeClr>
                    </a:solidFill>
                    <a:latin typeface="微软雅黑" panose="020B0503020204020204" pitchFamily="34" charset="-122"/>
                    <a:ea typeface="微软雅黑" panose="020B0503020204020204" pitchFamily="34" charset="-122"/>
                  </a:rPr>
                  <a:t>为先的原则</a:t>
                </a:r>
                <a:endPar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sp>
          <p:nvSpPr>
            <p:cNvPr id="28" name="TextBox 6"/>
            <p:cNvSpPr txBox="1"/>
            <p:nvPr/>
          </p:nvSpPr>
          <p:spPr>
            <a:xfrm>
              <a:off x="913011" y="4437847"/>
              <a:ext cx="3186352" cy="1372683"/>
            </a:xfrm>
            <a:prstGeom prst="rect">
              <a:avLst/>
            </a:prstGeom>
            <a:noFill/>
          </p:spPr>
          <p:txBody>
            <a:bodyPr wrap="square" rtlCol="0">
              <a:spAutoFit/>
            </a:bodyPr>
            <a:lstStyle/>
            <a:p>
              <a:pPr>
                <a:lnSpc>
                  <a:spcPct val="130000"/>
                </a:lnSpc>
              </a:pPr>
              <a:r>
                <a:rPr lang="zh-CN" altLang="en-US" sz="1600" dirty="0">
                  <a:solidFill>
                    <a:schemeClr val="bg1"/>
                  </a:solidFill>
                  <a:latin typeface="微软雅黑" panose="020B0503020204020204" pitchFamily="34" charset="-122"/>
                  <a:ea typeface="微软雅黑" panose="020B0503020204020204" pitchFamily="34" charset="-122"/>
                </a:rPr>
                <a:t>要首先注重对员工思想观念等的培训，要有真正打动人心的思想、引起听众强烈的共鸣，才更有可能引起预期的行动；</a:t>
              </a:r>
            </a:p>
          </p:txBody>
        </p:sp>
      </p:grpSp>
      <p:grpSp>
        <p:nvGrpSpPr>
          <p:cNvPr id="31" name="组合 30"/>
          <p:cNvGrpSpPr/>
          <p:nvPr/>
        </p:nvGrpSpPr>
        <p:grpSpPr>
          <a:xfrm>
            <a:off x="4718850" y="4239090"/>
            <a:ext cx="3330371" cy="1998222"/>
            <a:chOff x="4504410" y="3847546"/>
            <a:chExt cx="3330371" cy="1998222"/>
          </a:xfrm>
        </p:grpSpPr>
        <p:sp>
          <p:nvSpPr>
            <p:cNvPr id="32" name="任意多边形 31"/>
            <p:cNvSpPr/>
            <p:nvPr/>
          </p:nvSpPr>
          <p:spPr>
            <a:xfrm>
              <a:off x="4504410" y="3847546"/>
              <a:ext cx="3330369" cy="1998222"/>
            </a:xfrm>
            <a:custGeom>
              <a:avLst/>
              <a:gdLst>
                <a:gd name="connsiteX0" fmla="*/ 0 w 3330369"/>
                <a:gd name="connsiteY0" fmla="*/ 0 h 1998222"/>
                <a:gd name="connsiteX1" fmla="*/ 3330369 w 3330369"/>
                <a:gd name="connsiteY1" fmla="*/ 0 h 1998222"/>
                <a:gd name="connsiteX2" fmla="*/ 3330369 w 3330369"/>
                <a:gd name="connsiteY2" fmla="*/ 1998222 h 1998222"/>
                <a:gd name="connsiteX3" fmla="*/ 0 w 3330369"/>
                <a:gd name="connsiteY3" fmla="*/ 1998222 h 1998222"/>
                <a:gd name="connsiteX4" fmla="*/ 0 w 3330369"/>
                <a:gd name="connsiteY4" fmla="*/ 0 h 19982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30369" h="1998222">
                  <a:moveTo>
                    <a:pt x="0" y="0"/>
                  </a:moveTo>
                  <a:lnTo>
                    <a:pt x="3330369" y="0"/>
                  </a:lnTo>
                  <a:lnTo>
                    <a:pt x="3330369" y="1998222"/>
                  </a:lnTo>
                  <a:lnTo>
                    <a:pt x="0" y="1998222"/>
                  </a:lnTo>
                  <a:lnTo>
                    <a:pt x="0" y="0"/>
                  </a:lnTo>
                  <a:close/>
                </a:path>
              </a:pathLst>
            </a:custGeom>
            <a:solidFill>
              <a:srgbClr val="0070C0"/>
            </a:solidFill>
            <a:ln>
              <a:noFill/>
            </a:ln>
            <a:effectLst>
              <a:outerShdw blurRad="40000" dist="23000" dir="5400000" rotWithShape="0">
                <a:srgbClr val="000000">
                  <a:alpha val="35000"/>
                </a:srgbClr>
              </a:outerShdw>
            </a:effectLst>
          </p:spPr>
          <p:style>
            <a:lnRef idx="0">
              <a:scrgbClr r="0" g="0" b="0"/>
            </a:lnRef>
            <a:fillRef idx="3">
              <a:scrgbClr r="0" g="0" b="0"/>
            </a:fillRef>
            <a:effectRef idx="2">
              <a:scrgbClr r="0" g="0" b="0"/>
            </a:effectRef>
            <a:fontRef idx="minor">
              <a:schemeClr val="lt1"/>
            </a:fontRef>
          </p:style>
          <p:txBody>
            <a:bodyPr spcFirstLastPara="0" vert="horz" wrap="square" lIns="121920" tIns="121920" rIns="121920" bIns="121920" numCol="1" spcCol="1270" anchor="ctr" anchorCtr="0">
              <a:noAutofit/>
            </a:bodyPr>
            <a:lstStyle/>
            <a:p>
              <a:pPr algn="ctr" defTabSz="1422400">
                <a:lnSpc>
                  <a:spcPct val="90000"/>
                </a:lnSpc>
                <a:spcBef>
                  <a:spcPct val="0"/>
                </a:spcBef>
                <a:spcAft>
                  <a:spcPct val="35000"/>
                </a:spcAft>
              </a:pPr>
              <a:endParaRPr lang="en-US" sz="3200" dirty="0">
                <a:solidFill>
                  <a:srgbClr val="FFFFFF"/>
                </a:solidFill>
                <a:latin typeface="Segoe UI" panose="020B0502040204020203"/>
              </a:endParaRPr>
            </a:p>
          </p:txBody>
        </p:sp>
        <p:grpSp>
          <p:nvGrpSpPr>
            <p:cNvPr id="33" name="组合 32"/>
            <p:cNvGrpSpPr/>
            <p:nvPr/>
          </p:nvGrpSpPr>
          <p:grpSpPr>
            <a:xfrm>
              <a:off x="4504411" y="3979306"/>
              <a:ext cx="3330370" cy="432048"/>
              <a:chOff x="841001" y="1628800"/>
              <a:chExt cx="3330370" cy="432048"/>
            </a:xfrm>
          </p:grpSpPr>
          <p:sp>
            <p:nvSpPr>
              <p:cNvPr id="35" name="矩形 34"/>
              <p:cNvSpPr/>
              <p:nvPr/>
            </p:nvSpPr>
            <p:spPr>
              <a:xfrm>
                <a:off x="841002" y="1628800"/>
                <a:ext cx="3330369" cy="432048"/>
              </a:xfrm>
              <a:prstGeom prst="rect">
                <a:avLst/>
              </a:prstGeom>
              <a:solidFill>
                <a:schemeClr val="bg1">
                  <a:lumMod val="95000"/>
                  <a:alpha val="8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36" name="TextBox 6"/>
              <p:cNvSpPr txBox="1"/>
              <p:nvPr/>
            </p:nvSpPr>
            <p:spPr>
              <a:xfrm>
                <a:off x="841001" y="1638614"/>
                <a:ext cx="3330370" cy="412421"/>
              </a:xfrm>
              <a:prstGeom prst="rect">
                <a:avLst/>
              </a:prstGeom>
              <a:noFill/>
            </p:spPr>
            <p:txBody>
              <a:bodyPr wrap="square" rtlCol="0">
                <a:spAutoFit/>
              </a:bodyPr>
              <a:lstStyle/>
              <a:p>
                <a:pPr algn="ctr">
                  <a:lnSpc>
                    <a:spcPct val="130000"/>
                  </a:lnSpc>
                </a:pPr>
                <a:r>
                  <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rPr>
                  <a:t>五、效果评估的原则</a:t>
                </a:r>
              </a:p>
            </p:txBody>
          </p:sp>
        </p:grpSp>
        <p:sp>
          <p:nvSpPr>
            <p:cNvPr id="34" name="TextBox 6"/>
            <p:cNvSpPr txBox="1"/>
            <p:nvPr/>
          </p:nvSpPr>
          <p:spPr>
            <a:xfrm>
              <a:off x="4576419" y="4437847"/>
              <a:ext cx="3186352" cy="732508"/>
            </a:xfrm>
            <a:prstGeom prst="rect">
              <a:avLst/>
            </a:prstGeom>
            <a:noFill/>
          </p:spPr>
          <p:txBody>
            <a:bodyPr wrap="square" rtlCol="0">
              <a:spAutoFit/>
            </a:bodyPr>
            <a:lstStyle/>
            <a:p>
              <a:pPr>
                <a:lnSpc>
                  <a:spcPct val="130000"/>
                </a:lnSpc>
              </a:pPr>
              <a:r>
                <a:rPr lang="zh-CN" altLang="en-US" sz="1600" dirty="0">
                  <a:solidFill>
                    <a:schemeClr val="bg1"/>
                  </a:solidFill>
                  <a:latin typeface="微软雅黑" panose="020B0503020204020204" pitchFamily="34" charset="-122"/>
                  <a:ea typeface="微软雅黑" panose="020B0503020204020204" pitchFamily="34" charset="-122"/>
                </a:rPr>
                <a:t>培训后要对培训效果进行评估，以促进培训工作的持续提升；</a:t>
              </a:r>
            </a:p>
          </p:txBody>
        </p:sp>
      </p:grpSp>
      <p:grpSp>
        <p:nvGrpSpPr>
          <p:cNvPr id="37" name="组合 36"/>
          <p:cNvGrpSpPr/>
          <p:nvPr/>
        </p:nvGrpSpPr>
        <p:grpSpPr>
          <a:xfrm>
            <a:off x="8382254" y="4239090"/>
            <a:ext cx="3330370" cy="1998222"/>
            <a:chOff x="8167817" y="3847546"/>
            <a:chExt cx="3330370" cy="1998222"/>
          </a:xfrm>
        </p:grpSpPr>
        <p:sp>
          <p:nvSpPr>
            <p:cNvPr id="38" name="任意多边形 37"/>
            <p:cNvSpPr/>
            <p:nvPr/>
          </p:nvSpPr>
          <p:spPr>
            <a:xfrm>
              <a:off x="8167817" y="3847546"/>
              <a:ext cx="3330369" cy="1998222"/>
            </a:xfrm>
            <a:custGeom>
              <a:avLst/>
              <a:gdLst>
                <a:gd name="connsiteX0" fmla="*/ 0 w 3330369"/>
                <a:gd name="connsiteY0" fmla="*/ 0 h 1998222"/>
                <a:gd name="connsiteX1" fmla="*/ 3330369 w 3330369"/>
                <a:gd name="connsiteY1" fmla="*/ 0 h 1998222"/>
                <a:gd name="connsiteX2" fmla="*/ 3330369 w 3330369"/>
                <a:gd name="connsiteY2" fmla="*/ 1998222 h 1998222"/>
                <a:gd name="connsiteX3" fmla="*/ 0 w 3330369"/>
                <a:gd name="connsiteY3" fmla="*/ 1998222 h 1998222"/>
                <a:gd name="connsiteX4" fmla="*/ 0 w 3330369"/>
                <a:gd name="connsiteY4" fmla="*/ 0 h 19982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30369" h="1998222">
                  <a:moveTo>
                    <a:pt x="0" y="0"/>
                  </a:moveTo>
                  <a:lnTo>
                    <a:pt x="3330369" y="0"/>
                  </a:lnTo>
                  <a:lnTo>
                    <a:pt x="3330369" y="1998222"/>
                  </a:lnTo>
                  <a:lnTo>
                    <a:pt x="0" y="1998222"/>
                  </a:lnTo>
                  <a:lnTo>
                    <a:pt x="0" y="0"/>
                  </a:lnTo>
                  <a:close/>
                </a:path>
              </a:pathLst>
            </a:custGeom>
            <a:solidFill>
              <a:srgbClr val="0070C0"/>
            </a:solidFill>
            <a:ln>
              <a:noFill/>
            </a:ln>
            <a:effectLst>
              <a:outerShdw blurRad="40000" dist="23000" dir="5400000" rotWithShape="0">
                <a:srgbClr val="000000">
                  <a:alpha val="35000"/>
                </a:srgbClr>
              </a:outerShdw>
            </a:effectLst>
          </p:spPr>
          <p:style>
            <a:lnRef idx="0">
              <a:scrgbClr r="0" g="0" b="0"/>
            </a:lnRef>
            <a:fillRef idx="3">
              <a:scrgbClr r="0" g="0" b="0"/>
            </a:fillRef>
            <a:effectRef idx="2">
              <a:scrgbClr r="0" g="0" b="0"/>
            </a:effectRef>
            <a:fontRef idx="minor">
              <a:schemeClr val="lt1"/>
            </a:fontRef>
          </p:style>
          <p:txBody>
            <a:bodyPr spcFirstLastPara="0" vert="horz" wrap="square" lIns="121920" tIns="121920" rIns="121920" bIns="121920" numCol="1" spcCol="1270" anchor="ctr" anchorCtr="0">
              <a:noAutofit/>
            </a:bodyPr>
            <a:lstStyle/>
            <a:p>
              <a:pPr algn="ctr" defTabSz="1422400">
                <a:lnSpc>
                  <a:spcPct val="90000"/>
                </a:lnSpc>
                <a:spcBef>
                  <a:spcPct val="0"/>
                </a:spcBef>
                <a:spcAft>
                  <a:spcPct val="35000"/>
                </a:spcAft>
              </a:pPr>
              <a:endParaRPr lang="en-US" sz="3200" dirty="0">
                <a:solidFill>
                  <a:srgbClr val="FFFFFF"/>
                </a:solidFill>
                <a:latin typeface="Segoe UI" panose="020B0502040204020203"/>
              </a:endParaRPr>
            </a:p>
          </p:txBody>
        </p:sp>
        <p:grpSp>
          <p:nvGrpSpPr>
            <p:cNvPr id="39" name="组合 38"/>
            <p:cNvGrpSpPr/>
            <p:nvPr/>
          </p:nvGrpSpPr>
          <p:grpSpPr>
            <a:xfrm>
              <a:off x="8167817" y="3979306"/>
              <a:ext cx="3330370" cy="432048"/>
              <a:chOff x="841001" y="1628800"/>
              <a:chExt cx="3330370" cy="432048"/>
            </a:xfrm>
          </p:grpSpPr>
          <p:sp>
            <p:nvSpPr>
              <p:cNvPr id="41" name="矩形 40"/>
              <p:cNvSpPr/>
              <p:nvPr/>
            </p:nvSpPr>
            <p:spPr>
              <a:xfrm>
                <a:off x="841002" y="1628800"/>
                <a:ext cx="3330369" cy="432048"/>
              </a:xfrm>
              <a:prstGeom prst="rect">
                <a:avLst/>
              </a:prstGeom>
              <a:solidFill>
                <a:schemeClr val="bg1">
                  <a:lumMod val="95000"/>
                  <a:alpha val="8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42" name="TextBox 6"/>
              <p:cNvSpPr txBox="1"/>
              <p:nvPr/>
            </p:nvSpPr>
            <p:spPr>
              <a:xfrm>
                <a:off x="841001" y="1638614"/>
                <a:ext cx="3330370" cy="412421"/>
              </a:xfrm>
              <a:prstGeom prst="rect">
                <a:avLst/>
              </a:prstGeom>
              <a:noFill/>
            </p:spPr>
            <p:txBody>
              <a:bodyPr wrap="square" rtlCol="0">
                <a:spAutoFit/>
              </a:bodyPr>
              <a:lstStyle/>
              <a:p>
                <a:pPr algn="ctr">
                  <a:lnSpc>
                    <a:spcPct val="130000"/>
                  </a:lnSpc>
                </a:pPr>
                <a:r>
                  <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rPr>
                  <a:t>六、效果反馈的原则</a:t>
                </a:r>
              </a:p>
            </p:txBody>
          </p:sp>
        </p:grpSp>
        <p:sp>
          <p:nvSpPr>
            <p:cNvPr id="40" name="TextBox 6"/>
            <p:cNvSpPr txBox="1"/>
            <p:nvPr/>
          </p:nvSpPr>
          <p:spPr>
            <a:xfrm>
              <a:off x="8239827" y="4437847"/>
              <a:ext cx="3186352" cy="1052596"/>
            </a:xfrm>
            <a:prstGeom prst="rect">
              <a:avLst/>
            </a:prstGeom>
            <a:noFill/>
          </p:spPr>
          <p:txBody>
            <a:bodyPr wrap="square" rtlCol="0">
              <a:spAutoFit/>
            </a:bodyPr>
            <a:lstStyle/>
            <a:p>
              <a:pPr>
                <a:lnSpc>
                  <a:spcPct val="130000"/>
                </a:lnSpc>
              </a:pPr>
              <a:r>
                <a:rPr lang="zh-CN" altLang="en-US" sz="1600" dirty="0">
                  <a:solidFill>
                    <a:schemeClr val="bg1"/>
                  </a:solidFill>
                  <a:latin typeface="微软雅黑" panose="020B0503020204020204" pitchFamily="34" charset="-122"/>
                  <a:ea typeface="微软雅黑" panose="020B0503020204020204" pitchFamily="34" charset="-122"/>
                </a:rPr>
                <a:t>培训后要巩固所学，强化应用，并定期检查，及时纠正错误和偏差。</a:t>
              </a:r>
            </a:p>
          </p:txBody>
        </p:sp>
      </p:gr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 presetClass="entr" presetSubtype="8" decel="100000"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500" fill="hold"/>
                                        <p:tgtEl>
                                          <p:spTgt spid="19"/>
                                        </p:tgtEl>
                                        <p:attrNameLst>
                                          <p:attrName>ppt_x</p:attrName>
                                        </p:attrNameLst>
                                      </p:cBhvr>
                                      <p:tavLst>
                                        <p:tav tm="0">
                                          <p:val>
                                            <p:strVal val="0-#ppt_w/2"/>
                                          </p:val>
                                        </p:tav>
                                        <p:tav tm="100000">
                                          <p:val>
                                            <p:strVal val="#ppt_x"/>
                                          </p:val>
                                        </p:tav>
                                      </p:tavLst>
                                    </p:anim>
                                    <p:anim calcmode="lin" valueType="num">
                                      <p:cBhvr additive="base">
                                        <p:cTn id="12" dur="500" fill="hold"/>
                                        <p:tgtEl>
                                          <p:spTgt spid="19"/>
                                        </p:tgtEl>
                                        <p:attrNameLst>
                                          <p:attrName>ppt_y</p:attrName>
                                        </p:attrNameLst>
                                      </p:cBhvr>
                                      <p:tavLst>
                                        <p:tav tm="0">
                                          <p:val>
                                            <p:strVal val="#ppt_y"/>
                                          </p:val>
                                        </p:tav>
                                        <p:tav tm="100000">
                                          <p:val>
                                            <p:strVal val="#ppt_y"/>
                                          </p:val>
                                        </p:tav>
                                      </p:tavLst>
                                    </p:anim>
                                  </p:childTnLst>
                                </p:cTn>
                              </p:par>
                              <p:par>
                                <p:cTn id="13" presetID="2" presetClass="entr" presetSubtype="8" decel="100000" fill="hold" nodeType="withEffect">
                                  <p:stCondLst>
                                    <p:cond delay="20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0-#ppt_w/2"/>
                                          </p:val>
                                        </p:tav>
                                        <p:tav tm="100000">
                                          <p:val>
                                            <p:strVal val="#ppt_x"/>
                                          </p:val>
                                        </p:tav>
                                      </p:tavLst>
                                    </p:anim>
                                    <p:anim calcmode="lin" valueType="num">
                                      <p:cBhvr additive="base">
                                        <p:cTn id="16" dur="500" fill="hold"/>
                                        <p:tgtEl>
                                          <p:spTgt spid="13"/>
                                        </p:tgtEl>
                                        <p:attrNameLst>
                                          <p:attrName>ppt_y</p:attrName>
                                        </p:attrNameLst>
                                      </p:cBhvr>
                                      <p:tavLst>
                                        <p:tav tm="0">
                                          <p:val>
                                            <p:strVal val="#ppt_y"/>
                                          </p:val>
                                        </p:tav>
                                        <p:tav tm="100000">
                                          <p:val>
                                            <p:strVal val="#ppt_y"/>
                                          </p:val>
                                        </p:tav>
                                      </p:tavLst>
                                    </p:anim>
                                  </p:childTnLst>
                                </p:cTn>
                              </p:par>
                              <p:par>
                                <p:cTn id="17" presetID="2" presetClass="entr" presetSubtype="8" decel="100000" fill="hold" nodeType="withEffect">
                                  <p:stCondLst>
                                    <p:cond delay="40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0-#ppt_w/2"/>
                                          </p:val>
                                        </p:tav>
                                        <p:tav tm="100000">
                                          <p:val>
                                            <p:strVal val="#ppt_x"/>
                                          </p:val>
                                        </p:tav>
                                      </p:tavLst>
                                    </p:anim>
                                    <p:anim calcmode="lin" valueType="num">
                                      <p:cBhvr additive="base">
                                        <p:cTn id="20" dur="500" fill="hold"/>
                                        <p:tgtEl>
                                          <p:spTgt spid="7"/>
                                        </p:tgtEl>
                                        <p:attrNameLst>
                                          <p:attrName>ppt_y</p:attrName>
                                        </p:attrNameLst>
                                      </p:cBhvr>
                                      <p:tavLst>
                                        <p:tav tm="0">
                                          <p:val>
                                            <p:strVal val="#ppt_y"/>
                                          </p:val>
                                        </p:tav>
                                        <p:tav tm="100000">
                                          <p:val>
                                            <p:strVal val="#ppt_y"/>
                                          </p:val>
                                        </p:tav>
                                      </p:tavLst>
                                    </p:anim>
                                  </p:childTnLst>
                                </p:cTn>
                              </p:par>
                              <p:par>
                                <p:cTn id="21" presetID="2" presetClass="entr" presetSubtype="2" decel="100000" fill="hold" nodeType="withEffect">
                                  <p:stCondLst>
                                    <p:cond delay="60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1+#ppt_w/2"/>
                                          </p:val>
                                        </p:tav>
                                        <p:tav tm="100000">
                                          <p:val>
                                            <p:strVal val="#ppt_x"/>
                                          </p:val>
                                        </p:tav>
                                      </p:tavLst>
                                    </p:anim>
                                    <p:anim calcmode="lin" valueType="num">
                                      <p:cBhvr additive="base">
                                        <p:cTn id="24" dur="500" fill="hold"/>
                                        <p:tgtEl>
                                          <p:spTgt spid="25"/>
                                        </p:tgtEl>
                                        <p:attrNameLst>
                                          <p:attrName>ppt_y</p:attrName>
                                        </p:attrNameLst>
                                      </p:cBhvr>
                                      <p:tavLst>
                                        <p:tav tm="0">
                                          <p:val>
                                            <p:strVal val="#ppt_y"/>
                                          </p:val>
                                        </p:tav>
                                        <p:tav tm="100000">
                                          <p:val>
                                            <p:strVal val="#ppt_y"/>
                                          </p:val>
                                        </p:tav>
                                      </p:tavLst>
                                    </p:anim>
                                  </p:childTnLst>
                                </p:cTn>
                              </p:par>
                              <p:par>
                                <p:cTn id="25" presetID="2" presetClass="entr" presetSubtype="2" decel="100000" fill="hold" nodeType="withEffect">
                                  <p:stCondLst>
                                    <p:cond delay="800"/>
                                  </p:stCondLst>
                                  <p:childTnLst>
                                    <p:set>
                                      <p:cBhvr>
                                        <p:cTn id="26" dur="1" fill="hold">
                                          <p:stCondLst>
                                            <p:cond delay="0"/>
                                          </p:stCondLst>
                                        </p:cTn>
                                        <p:tgtEl>
                                          <p:spTgt spid="31"/>
                                        </p:tgtEl>
                                        <p:attrNameLst>
                                          <p:attrName>style.visibility</p:attrName>
                                        </p:attrNameLst>
                                      </p:cBhvr>
                                      <p:to>
                                        <p:strVal val="visible"/>
                                      </p:to>
                                    </p:set>
                                    <p:anim calcmode="lin" valueType="num">
                                      <p:cBhvr additive="base">
                                        <p:cTn id="27" dur="500" fill="hold"/>
                                        <p:tgtEl>
                                          <p:spTgt spid="31"/>
                                        </p:tgtEl>
                                        <p:attrNameLst>
                                          <p:attrName>ppt_x</p:attrName>
                                        </p:attrNameLst>
                                      </p:cBhvr>
                                      <p:tavLst>
                                        <p:tav tm="0">
                                          <p:val>
                                            <p:strVal val="1+#ppt_w/2"/>
                                          </p:val>
                                        </p:tav>
                                        <p:tav tm="100000">
                                          <p:val>
                                            <p:strVal val="#ppt_x"/>
                                          </p:val>
                                        </p:tav>
                                      </p:tavLst>
                                    </p:anim>
                                    <p:anim calcmode="lin" valueType="num">
                                      <p:cBhvr additive="base">
                                        <p:cTn id="28" dur="500" fill="hold"/>
                                        <p:tgtEl>
                                          <p:spTgt spid="31"/>
                                        </p:tgtEl>
                                        <p:attrNameLst>
                                          <p:attrName>ppt_y</p:attrName>
                                        </p:attrNameLst>
                                      </p:cBhvr>
                                      <p:tavLst>
                                        <p:tav tm="0">
                                          <p:val>
                                            <p:strVal val="#ppt_y"/>
                                          </p:val>
                                        </p:tav>
                                        <p:tav tm="100000">
                                          <p:val>
                                            <p:strVal val="#ppt_y"/>
                                          </p:val>
                                        </p:tav>
                                      </p:tavLst>
                                    </p:anim>
                                  </p:childTnLst>
                                </p:cTn>
                              </p:par>
                              <p:par>
                                <p:cTn id="29" presetID="2" presetClass="entr" presetSubtype="2" decel="100000" fill="hold" nodeType="withEffect">
                                  <p:stCondLst>
                                    <p:cond delay="1000"/>
                                  </p:stCondLst>
                                  <p:childTnLst>
                                    <p:set>
                                      <p:cBhvr>
                                        <p:cTn id="30" dur="1" fill="hold">
                                          <p:stCondLst>
                                            <p:cond delay="0"/>
                                          </p:stCondLst>
                                        </p:cTn>
                                        <p:tgtEl>
                                          <p:spTgt spid="37"/>
                                        </p:tgtEl>
                                        <p:attrNameLst>
                                          <p:attrName>style.visibility</p:attrName>
                                        </p:attrNameLst>
                                      </p:cBhvr>
                                      <p:to>
                                        <p:strVal val="visible"/>
                                      </p:to>
                                    </p:set>
                                    <p:anim calcmode="lin" valueType="num">
                                      <p:cBhvr additive="base">
                                        <p:cTn id="31" dur="500" fill="hold"/>
                                        <p:tgtEl>
                                          <p:spTgt spid="37"/>
                                        </p:tgtEl>
                                        <p:attrNameLst>
                                          <p:attrName>ppt_x</p:attrName>
                                        </p:attrNameLst>
                                      </p:cBhvr>
                                      <p:tavLst>
                                        <p:tav tm="0">
                                          <p:val>
                                            <p:strVal val="1+#ppt_w/2"/>
                                          </p:val>
                                        </p:tav>
                                        <p:tav tm="100000">
                                          <p:val>
                                            <p:strVal val="#ppt_x"/>
                                          </p:val>
                                        </p:tav>
                                      </p:tavLst>
                                    </p:anim>
                                    <p:anim calcmode="lin" valueType="num">
                                      <p:cBhvr additive="base">
                                        <p:cTn id="32" dur="500" fill="hold"/>
                                        <p:tgtEl>
                                          <p:spTgt spid="3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p:cNvSpPr/>
          <p:nvPr/>
        </p:nvSpPr>
        <p:spPr>
          <a:xfrm>
            <a:off x="1594308" y="1989000"/>
            <a:ext cx="2880750" cy="2880000"/>
          </a:xfrm>
          <a:prstGeom prst="ellipse">
            <a:avLst/>
          </a:prstGeom>
          <a:blipFill dpi="0" rotWithShape="1">
            <a:blip r:embed="rId2"/>
            <a:srcRect/>
            <a:stretch>
              <a:fillRect/>
            </a:stretch>
          </a:blipFill>
          <a:ln w="57150">
            <a:solidFill>
              <a:srgbClr val="3B79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6600190" y="3605296"/>
            <a:ext cx="3599341" cy="369332"/>
          </a:xfrm>
          <a:prstGeom prst="rect">
            <a:avLst/>
          </a:prstGeom>
        </p:spPr>
        <p:txBody>
          <a:bodyPr wrap="square">
            <a:spAutoFit/>
          </a:bodyPr>
          <a:lstStyle/>
          <a:p>
            <a:pPr marL="285750" indent="-285750">
              <a:buFont typeface="Arial" panose="020B0604020202020204" pitchFamily="34" charset="0"/>
              <a:buChar char="•"/>
              <a:defRPr/>
            </a:pPr>
            <a:r>
              <a:rPr lang="zh-CN" altLang="en-US" kern="0" dirty="0">
                <a:solidFill>
                  <a:schemeClr val="tx1">
                    <a:lumMod val="65000"/>
                    <a:lumOff val="35000"/>
                  </a:schemeClr>
                </a:solidFill>
                <a:latin typeface="微软雅黑" panose="020B0503020204020204" pitchFamily="34" charset="-122"/>
                <a:ea typeface="微软雅黑" panose="020B0503020204020204" pitchFamily="34" charset="-122"/>
              </a:rPr>
              <a:t>什么时候需要培训</a:t>
            </a:r>
          </a:p>
        </p:txBody>
      </p:sp>
      <p:sp>
        <p:nvSpPr>
          <p:cNvPr id="4" name="矩形 3"/>
          <p:cNvSpPr/>
          <p:nvPr/>
        </p:nvSpPr>
        <p:spPr>
          <a:xfrm>
            <a:off x="6600190" y="4035745"/>
            <a:ext cx="3599341" cy="369332"/>
          </a:xfrm>
          <a:prstGeom prst="rect">
            <a:avLst/>
          </a:prstGeom>
        </p:spPr>
        <p:txBody>
          <a:bodyPr wrap="square">
            <a:spAutoFit/>
          </a:bodyPr>
          <a:lstStyle/>
          <a:p>
            <a:pPr marL="285750" indent="-285750">
              <a:buFont typeface="Arial" panose="020B0604020202020204" pitchFamily="34" charset="0"/>
              <a:buChar char="•"/>
              <a:defRPr/>
            </a:pPr>
            <a:r>
              <a:rPr lang="zh-CN" altLang="en-US" kern="0" dirty="0">
                <a:solidFill>
                  <a:schemeClr val="tx1">
                    <a:lumMod val="65000"/>
                    <a:lumOff val="35000"/>
                  </a:schemeClr>
                </a:solidFill>
                <a:latin typeface="微软雅黑" panose="020B0503020204020204" pitchFamily="34" charset="-122"/>
                <a:ea typeface="微软雅黑" panose="020B0503020204020204" pitchFamily="34" charset="-122"/>
              </a:rPr>
              <a:t>培训谁（对象）</a:t>
            </a:r>
          </a:p>
        </p:txBody>
      </p:sp>
      <p:sp>
        <p:nvSpPr>
          <p:cNvPr id="5" name="TextBox 8"/>
          <p:cNvSpPr txBox="1"/>
          <p:nvPr/>
        </p:nvSpPr>
        <p:spPr>
          <a:xfrm>
            <a:off x="5089624" y="2708924"/>
            <a:ext cx="5111903" cy="646331"/>
          </a:xfrm>
          <a:prstGeom prst="rect">
            <a:avLst/>
          </a:prstGeom>
          <a:noFill/>
        </p:spPr>
        <p:txBody>
          <a:bodyPr wrap="square" rtlCol="0">
            <a:spAutoFit/>
          </a:bodyPr>
          <a:lstStyle/>
          <a:p>
            <a:pPr algn="ctr"/>
            <a:r>
              <a:rPr lang="zh-CN" altLang="en-US" sz="3600" b="1" dirty="0">
                <a:solidFill>
                  <a:schemeClr val="tx1">
                    <a:lumMod val="65000"/>
                    <a:lumOff val="35000"/>
                  </a:schemeClr>
                </a:solidFill>
                <a:latin typeface="微软雅黑" panose="020B0503020204020204" pitchFamily="34" charset="-122"/>
                <a:ea typeface="微软雅黑" panose="020B0503020204020204" pitchFamily="34" charset="-122"/>
              </a:rPr>
              <a:t>第二章  六大要素分析</a:t>
            </a:r>
          </a:p>
        </p:txBody>
      </p:sp>
      <p:sp>
        <p:nvSpPr>
          <p:cNvPr id="6" name="矩形 5"/>
          <p:cNvSpPr/>
          <p:nvPr/>
        </p:nvSpPr>
        <p:spPr>
          <a:xfrm>
            <a:off x="6600190" y="4466194"/>
            <a:ext cx="3599341" cy="369332"/>
          </a:xfrm>
          <a:prstGeom prst="rect">
            <a:avLst/>
          </a:prstGeom>
        </p:spPr>
        <p:txBody>
          <a:bodyPr wrap="square">
            <a:spAutoFit/>
          </a:bodyPr>
          <a:lstStyle/>
          <a:p>
            <a:pPr marL="285750" indent="-285750">
              <a:buFont typeface="Arial" panose="020B0604020202020204" pitchFamily="34" charset="0"/>
              <a:buChar char="•"/>
              <a:defRPr/>
            </a:pPr>
            <a:r>
              <a:rPr lang="zh-CN" altLang="en-US" kern="0" dirty="0">
                <a:solidFill>
                  <a:schemeClr val="tx1">
                    <a:lumMod val="65000"/>
                    <a:lumOff val="35000"/>
                  </a:schemeClr>
                </a:solidFill>
                <a:latin typeface="微软雅黑" panose="020B0503020204020204" pitchFamily="34" charset="-122"/>
                <a:ea typeface="微软雅黑" panose="020B0503020204020204" pitchFamily="34" charset="-122"/>
              </a:rPr>
              <a:t>谁培训（师资）</a:t>
            </a:r>
          </a:p>
        </p:txBody>
      </p:sp>
      <p:sp>
        <p:nvSpPr>
          <p:cNvPr id="7" name="矩形 6"/>
          <p:cNvSpPr/>
          <p:nvPr/>
        </p:nvSpPr>
        <p:spPr>
          <a:xfrm>
            <a:off x="6600190" y="4896643"/>
            <a:ext cx="3599341" cy="369332"/>
          </a:xfrm>
          <a:prstGeom prst="rect">
            <a:avLst/>
          </a:prstGeom>
        </p:spPr>
        <p:txBody>
          <a:bodyPr wrap="square">
            <a:spAutoFit/>
          </a:bodyPr>
          <a:lstStyle/>
          <a:p>
            <a:pPr marL="285750" indent="-285750">
              <a:buFont typeface="Arial" panose="020B0604020202020204" pitchFamily="34" charset="0"/>
              <a:buChar char="•"/>
              <a:defRPr/>
            </a:pPr>
            <a:r>
              <a:rPr lang="zh-CN" altLang="en-US" kern="0" dirty="0">
                <a:solidFill>
                  <a:schemeClr val="tx1">
                    <a:lumMod val="65000"/>
                    <a:lumOff val="35000"/>
                  </a:schemeClr>
                </a:solidFill>
                <a:latin typeface="微软雅黑" panose="020B0503020204020204" pitchFamily="34" charset="-122"/>
                <a:ea typeface="微软雅黑" panose="020B0503020204020204" pitchFamily="34" charset="-122"/>
              </a:rPr>
              <a:t>培训啥（需求）</a:t>
            </a:r>
          </a:p>
        </p:txBody>
      </p:sp>
      <p:sp>
        <p:nvSpPr>
          <p:cNvPr id="8" name="矩形 7"/>
          <p:cNvSpPr/>
          <p:nvPr/>
        </p:nvSpPr>
        <p:spPr>
          <a:xfrm>
            <a:off x="6600190" y="5327092"/>
            <a:ext cx="3599341" cy="369332"/>
          </a:xfrm>
          <a:prstGeom prst="rect">
            <a:avLst/>
          </a:prstGeom>
        </p:spPr>
        <p:txBody>
          <a:bodyPr wrap="square">
            <a:spAutoFit/>
          </a:bodyPr>
          <a:lstStyle/>
          <a:p>
            <a:pPr marL="285750" indent="-285750">
              <a:buFont typeface="Arial" panose="020B0604020202020204" pitchFamily="34" charset="0"/>
              <a:buChar char="•"/>
              <a:defRPr/>
            </a:pPr>
            <a:r>
              <a:rPr lang="zh-CN" altLang="en-US" kern="0" dirty="0">
                <a:solidFill>
                  <a:schemeClr val="tx1">
                    <a:lumMod val="65000"/>
                    <a:lumOff val="35000"/>
                  </a:schemeClr>
                </a:solidFill>
                <a:latin typeface="微软雅黑" panose="020B0503020204020204" pitchFamily="34" charset="-122"/>
                <a:ea typeface="微软雅黑" panose="020B0503020204020204" pitchFamily="34" charset="-122"/>
              </a:rPr>
              <a:t>咋培训（方法）</a:t>
            </a:r>
          </a:p>
        </p:txBody>
      </p:sp>
      <p:sp>
        <p:nvSpPr>
          <p:cNvPr id="9" name="矩形 8"/>
          <p:cNvSpPr/>
          <p:nvPr/>
        </p:nvSpPr>
        <p:spPr>
          <a:xfrm>
            <a:off x="6600190" y="5757540"/>
            <a:ext cx="3599341" cy="369332"/>
          </a:xfrm>
          <a:prstGeom prst="rect">
            <a:avLst/>
          </a:prstGeom>
        </p:spPr>
        <p:txBody>
          <a:bodyPr wrap="square">
            <a:spAutoFit/>
          </a:bodyPr>
          <a:lstStyle/>
          <a:p>
            <a:pPr marL="285750" indent="-285750">
              <a:buFont typeface="Arial" panose="020B0604020202020204" pitchFamily="34" charset="0"/>
              <a:buChar char="•"/>
              <a:defRPr/>
            </a:pPr>
            <a:r>
              <a:rPr lang="zh-CN" altLang="en-US" kern="0" dirty="0">
                <a:solidFill>
                  <a:schemeClr val="tx1">
                    <a:lumMod val="65000"/>
                    <a:lumOff val="35000"/>
                  </a:schemeClr>
                </a:solidFill>
                <a:latin typeface="微软雅黑" panose="020B0503020204020204" pitchFamily="34" charset="-122"/>
                <a:ea typeface="微软雅黑" panose="020B0503020204020204" pitchFamily="34" charset="-122"/>
              </a:rPr>
              <a:t>如何评估培训效果</a:t>
            </a:r>
          </a:p>
        </p:txBody>
      </p:sp>
    </p:spTree>
  </p:cSld>
  <p:clrMapOvr>
    <a:masterClrMapping/>
  </p:clrMapOvr>
  <mc:AlternateContent xmlns:mc="http://schemas.openxmlformats.org/markup-compatibility/2006" xmlns:p14="http://schemas.microsoft.com/office/powerpoint/2010/main">
    <mc:Choice Requires="p14">
      <p:transition spd="med">
        <p14:switch dir="r"/>
      </p:transition>
    </mc:Choice>
    <mc:Fallback xmlns="">
      <p:transition spd="med">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63" presetClass="path" presetSubtype="0" accel="50000" fill="hold" grpId="1" nodeType="withEffect" p14:presetBounceEnd="64000">
                                      <p:stCondLst>
                                        <p:cond delay="0"/>
                                      </p:stCondLst>
                                      <p:childTnLst>
                                        <p:animMotion origin="layout" path="M -0.87919 -4.81481E-6 L -3.14501E-6 -4.81481E-6 " pathEditMode="relative" rAng="0" ptsTypes="AA" p14:bounceEnd="64000">
                                          <p:cBhvr>
                                            <p:cTn id="9" dur="500" fill="hold"/>
                                            <p:tgtEl>
                                              <p:spTgt spid="5"/>
                                            </p:tgtEl>
                                            <p:attrNameLst>
                                              <p:attrName>ppt_x</p:attrName>
                                              <p:attrName>ppt_y</p:attrName>
                                            </p:attrNameLst>
                                          </p:cBhvr>
                                          <p:rCtr x="43960" y="0"/>
                                        </p:animMotion>
                                      </p:childTnLst>
                                    </p:cTn>
                                  </p:par>
                                </p:childTnLst>
                              </p:cTn>
                            </p:par>
                            <p:par>
                              <p:cTn id="10" fill="hold">
                                <p:stCondLst>
                                  <p:cond delay="500"/>
                                </p:stCondLst>
                                <p:childTnLst>
                                  <p:par>
                                    <p:cTn id="11" presetID="52"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Scale>
                                          <p:cBhvr>
                                            <p:cTn id="13" dur="1000" decel="50000" fill="hold">
                                              <p:stCondLst>
                                                <p:cond delay="0"/>
                                              </p:stCondLst>
                                            </p:cTn>
                                            <p:tgtEl>
                                              <p:spTgt spid="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4" dur="1000" decel="50000" fill="hold">
                                              <p:stCondLst>
                                                <p:cond delay="0"/>
                                              </p:stCondLst>
                                            </p:cTn>
                                            <p:tgtEl>
                                              <p:spTgt spid="3"/>
                                            </p:tgtEl>
                                            <p:attrNameLst>
                                              <p:attrName>ppt_x</p:attrName>
                                              <p:attrName>ppt_y</p:attrName>
                                            </p:attrNameLst>
                                          </p:cBhvr>
                                        </p:animMotion>
                                        <p:animEffect transition="in" filter="fade">
                                          <p:cBhvr>
                                            <p:cTn id="15" dur="1000"/>
                                            <p:tgtEl>
                                              <p:spTgt spid="3"/>
                                            </p:tgtEl>
                                          </p:cBhvr>
                                        </p:animEffect>
                                      </p:childTnLst>
                                    </p:cTn>
                                  </p:par>
                                  <p:par>
                                    <p:cTn id="16" presetID="52" presetClass="entr" presetSubtype="0" fill="hold" grpId="0" nodeType="withEffect">
                                      <p:stCondLst>
                                        <p:cond delay="200"/>
                                      </p:stCondLst>
                                      <p:iterate type="lt">
                                        <p:tmPct val="0"/>
                                      </p:iterate>
                                      <p:childTnLst>
                                        <p:set>
                                          <p:cBhvr>
                                            <p:cTn id="17" dur="1" fill="hold">
                                              <p:stCondLst>
                                                <p:cond delay="0"/>
                                              </p:stCondLst>
                                            </p:cTn>
                                            <p:tgtEl>
                                              <p:spTgt spid="4"/>
                                            </p:tgtEl>
                                            <p:attrNameLst>
                                              <p:attrName>style.visibility</p:attrName>
                                            </p:attrNameLst>
                                          </p:cBhvr>
                                          <p:to>
                                            <p:strVal val="visible"/>
                                          </p:to>
                                        </p:set>
                                        <p:animScale>
                                          <p:cBhvr>
                                            <p:cTn id="18" dur="10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9" dur="1000" decel="50000" fill="hold">
                                              <p:stCondLst>
                                                <p:cond delay="0"/>
                                              </p:stCondLst>
                                            </p:cTn>
                                            <p:tgtEl>
                                              <p:spTgt spid="4"/>
                                            </p:tgtEl>
                                            <p:attrNameLst>
                                              <p:attrName>ppt_x</p:attrName>
                                              <p:attrName>ppt_y</p:attrName>
                                            </p:attrNameLst>
                                          </p:cBhvr>
                                        </p:animMotion>
                                        <p:animEffect transition="in" filter="fade">
                                          <p:cBhvr>
                                            <p:cTn id="20" dur="1000"/>
                                            <p:tgtEl>
                                              <p:spTgt spid="4"/>
                                            </p:tgtEl>
                                          </p:cBhvr>
                                        </p:animEffect>
                                      </p:childTnLst>
                                    </p:cTn>
                                  </p:par>
                                  <p:par>
                                    <p:cTn id="21" presetID="52" presetClass="entr" presetSubtype="0" fill="hold" grpId="0" nodeType="withEffect">
                                      <p:stCondLst>
                                        <p:cond delay="400"/>
                                      </p:stCondLst>
                                      <p:childTnLst>
                                        <p:set>
                                          <p:cBhvr>
                                            <p:cTn id="22" dur="1" fill="hold">
                                              <p:stCondLst>
                                                <p:cond delay="0"/>
                                              </p:stCondLst>
                                            </p:cTn>
                                            <p:tgtEl>
                                              <p:spTgt spid="6"/>
                                            </p:tgtEl>
                                            <p:attrNameLst>
                                              <p:attrName>style.visibility</p:attrName>
                                            </p:attrNameLst>
                                          </p:cBhvr>
                                          <p:to>
                                            <p:strVal val="visible"/>
                                          </p:to>
                                        </p:set>
                                        <p:animScale>
                                          <p:cBhvr>
                                            <p:cTn id="23" dur="100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4" dur="1000" decel="50000" fill="hold">
                                              <p:stCondLst>
                                                <p:cond delay="0"/>
                                              </p:stCondLst>
                                            </p:cTn>
                                            <p:tgtEl>
                                              <p:spTgt spid="6"/>
                                            </p:tgtEl>
                                            <p:attrNameLst>
                                              <p:attrName>ppt_x</p:attrName>
                                              <p:attrName>ppt_y</p:attrName>
                                            </p:attrNameLst>
                                          </p:cBhvr>
                                        </p:animMotion>
                                        <p:animEffect transition="in" filter="fade">
                                          <p:cBhvr>
                                            <p:cTn id="25" dur="1000"/>
                                            <p:tgtEl>
                                              <p:spTgt spid="6"/>
                                            </p:tgtEl>
                                          </p:cBhvr>
                                        </p:animEffect>
                                      </p:childTnLst>
                                    </p:cTn>
                                  </p:par>
                                  <p:par>
                                    <p:cTn id="26" presetID="52" presetClass="entr" presetSubtype="0" fill="hold" grpId="0" nodeType="withEffect">
                                      <p:stCondLst>
                                        <p:cond delay="600"/>
                                      </p:stCondLst>
                                      <p:iterate type="lt">
                                        <p:tmPct val="0"/>
                                      </p:iterate>
                                      <p:childTnLst>
                                        <p:set>
                                          <p:cBhvr>
                                            <p:cTn id="27" dur="1" fill="hold">
                                              <p:stCondLst>
                                                <p:cond delay="0"/>
                                              </p:stCondLst>
                                            </p:cTn>
                                            <p:tgtEl>
                                              <p:spTgt spid="7"/>
                                            </p:tgtEl>
                                            <p:attrNameLst>
                                              <p:attrName>style.visibility</p:attrName>
                                            </p:attrNameLst>
                                          </p:cBhvr>
                                          <p:to>
                                            <p:strVal val="visible"/>
                                          </p:to>
                                        </p:set>
                                        <p:animScale>
                                          <p:cBhvr>
                                            <p:cTn id="28"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9" dur="1000" decel="50000" fill="hold">
                                              <p:stCondLst>
                                                <p:cond delay="0"/>
                                              </p:stCondLst>
                                            </p:cTn>
                                            <p:tgtEl>
                                              <p:spTgt spid="7"/>
                                            </p:tgtEl>
                                            <p:attrNameLst>
                                              <p:attrName>ppt_x</p:attrName>
                                              <p:attrName>ppt_y</p:attrName>
                                            </p:attrNameLst>
                                          </p:cBhvr>
                                        </p:animMotion>
                                        <p:animEffect transition="in" filter="fade">
                                          <p:cBhvr>
                                            <p:cTn id="30" dur="1000"/>
                                            <p:tgtEl>
                                              <p:spTgt spid="7"/>
                                            </p:tgtEl>
                                          </p:cBhvr>
                                        </p:animEffect>
                                      </p:childTnLst>
                                    </p:cTn>
                                  </p:par>
                                  <p:par>
                                    <p:cTn id="31" presetID="52" presetClass="entr" presetSubtype="0" fill="hold" grpId="0" nodeType="withEffect">
                                      <p:stCondLst>
                                        <p:cond delay="800"/>
                                      </p:stCondLst>
                                      <p:childTnLst>
                                        <p:set>
                                          <p:cBhvr>
                                            <p:cTn id="32" dur="1" fill="hold">
                                              <p:stCondLst>
                                                <p:cond delay="0"/>
                                              </p:stCondLst>
                                            </p:cTn>
                                            <p:tgtEl>
                                              <p:spTgt spid="8"/>
                                            </p:tgtEl>
                                            <p:attrNameLst>
                                              <p:attrName>style.visibility</p:attrName>
                                            </p:attrNameLst>
                                          </p:cBhvr>
                                          <p:to>
                                            <p:strVal val="visible"/>
                                          </p:to>
                                        </p:set>
                                        <p:animScale>
                                          <p:cBhvr>
                                            <p:cTn id="33" dur="1000" decel="50000" fill="hold">
                                              <p:stCondLst>
                                                <p:cond delay="0"/>
                                              </p:stCondLst>
                                            </p:cTn>
                                            <p:tgtEl>
                                              <p:spTgt spid="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4" dur="1000" decel="50000" fill="hold">
                                              <p:stCondLst>
                                                <p:cond delay="0"/>
                                              </p:stCondLst>
                                            </p:cTn>
                                            <p:tgtEl>
                                              <p:spTgt spid="8"/>
                                            </p:tgtEl>
                                            <p:attrNameLst>
                                              <p:attrName>ppt_x</p:attrName>
                                              <p:attrName>ppt_y</p:attrName>
                                            </p:attrNameLst>
                                          </p:cBhvr>
                                        </p:animMotion>
                                        <p:animEffect transition="in" filter="fade">
                                          <p:cBhvr>
                                            <p:cTn id="35" dur="1000"/>
                                            <p:tgtEl>
                                              <p:spTgt spid="8"/>
                                            </p:tgtEl>
                                          </p:cBhvr>
                                        </p:animEffect>
                                      </p:childTnLst>
                                    </p:cTn>
                                  </p:par>
                                  <p:par>
                                    <p:cTn id="36" presetID="52" presetClass="entr" presetSubtype="0" fill="hold" grpId="0" nodeType="withEffect">
                                      <p:stCondLst>
                                        <p:cond delay="1000"/>
                                      </p:stCondLst>
                                      <p:iterate type="lt">
                                        <p:tmPct val="0"/>
                                      </p:iterate>
                                      <p:childTnLst>
                                        <p:set>
                                          <p:cBhvr>
                                            <p:cTn id="37" dur="1" fill="hold">
                                              <p:stCondLst>
                                                <p:cond delay="0"/>
                                              </p:stCondLst>
                                            </p:cTn>
                                            <p:tgtEl>
                                              <p:spTgt spid="9"/>
                                            </p:tgtEl>
                                            <p:attrNameLst>
                                              <p:attrName>style.visibility</p:attrName>
                                            </p:attrNameLst>
                                          </p:cBhvr>
                                          <p:to>
                                            <p:strVal val="visible"/>
                                          </p:to>
                                        </p:set>
                                        <p:animScale>
                                          <p:cBhvr>
                                            <p:cTn id="38" dur="1000" decel="50000" fill="hold">
                                              <p:stCondLst>
                                                <p:cond delay="0"/>
                                              </p:stCondLst>
                                            </p:cTn>
                                            <p:tgtEl>
                                              <p:spTgt spid="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9" dur="1000" decel="50000" fill="hold">
                                              <p:stCondLst>
                                                <p:cond delay="0"/>
                                              </p:stCondLst>
                                            </p:cTn>
                                            <p:tgtEl>
                                              <p:spTgt spid="9"/>
                                            </p:tgtEl>
                                            <p:attrNameLst>
                                              <p:attrName>ppt_x</p:attrName>
                                              <p:attrName>ppt_y</p:attrName>
                                            </p:attrNameLst>
                                          </p:cBhvr>
                                        </p:animMotion>
                                        <p:animEffect transition="in" filter="fade">
                                          <p:cBhvr>
                                            <p:cTn id="40"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5" grpId="1"/>
          <p:bldP spid="6" grpId="0"/>
          <p:bldP spid="7" grpId="0"/>
          <p:bldP spid="8" grpId="0"/>
          <p:bldP spid="9"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63" presetClass="path" presetSubtype="0" accel="50000" fill="hold" grpId="1" nodeType="withEffect">
                                      <p:stCondLst>
                                        <p:cond delay="0"/>
                                      </p:stCondLst>
                                      <p:childTnLst>
                                        <p:animMotion origin="layout" path="M -0.87919 -4.81481E-6 L -3.14501E-6 -4.81481E-6 " pathEditMode="relative" rAng="0" ptsTypes="AA">
                                          <p:cBhvr>
                                            <p:cTn id="9" dur="500" fill="hold"/>
                                            <p:tgtEl>
                                              <p:spTgt spid="5"/>
                                            </p:tgtEl>
                                            <p:attrNameLst>
                                              <p:attrName>ppt_x</p:attrName>
                                              <p:attrName>ppt_y</p:attrName>
                                            </p:attrNameLst>
                                          </p:cBhvr>
                                          <p:rCtr x="43960" y="0"/>
                                        </p:animMotion>
                                      </p:childTnLst>
                                    </p:cTn>
                                  </p:par>
                                </p:childTnLst>
                              </p:cTn>
                            </p:par>
                            <p:par>
                              <p:cTn id="10" fill="hold">
                                <p:stCondLst>
                                  <p:cond delay="500"/>
                                </p:stCondLst>
                                <p:childTnLst>
                                  <p:par>
                                    <p:cTn id="11" presetID="52"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Scale>
                                          <p:cBhvr>
                                            <p:cTn id="13" dur="1000" decel="50000" fill="hold">
                                              <p:stCondLst>
                                                <p:cond delay="0"/>
                                              </p:stCondLst>
                                            </p:cTn>
                                            <p:tgtEl>
                                              <p:spTgt spid="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4" dur="1000" decel="50000" fill="hold">
                                              <p:stCondLst>
                                                <p:cond delay="0"/>
                                              </p:stCondLst>
                                            </p:cTn>
                                            <p:tgtEl>
                                              <p:spTgt spid="3"/>
                                            </p:tgtEl>
                                            <p:attrNameLst>
                                              <p:attrName>ppt_x</p:attrName>
                                              <p:attrName>ppt_y</p:attrName>
                                            </p:attrNameLst>
                                          </p:cBhvr>
                                        </p:animMotion>
                                        <p:animEffect transition="in" filter="fade">
                                          <p:cBhvr>
                                            <p:cTn id="15" dur="1000"/>
                                            <p:tgtEl>
                                              <p:spTgt spid="3"/>
                                            </p:tgtEl>
                                          </p:cBhvr>
                                        </p:animEffect>
                                      </p:childTnLst>
                                    </p:cTn>
                                  </p:par>
                                  <p:par>
                                    <p:cTn id="16" presetID="52" presetClass="entr" presetSubtype="0" fill="hold" grpId="0" nodeType="withEffect">
                                      <p:stCondLst>
                                        <p:cond delay="200"/>
                                      </p:stCondLst>
                                      <p:iterate type="lt">
                                        <p:tmPct val="0"/>
                                      </p:iterate>
                                      <p:childTnLst>
                                        <p:set>
                                          <p:cBhvr>
                                            <p:cTn id="17" dur="1" fill="hold">
                                              <p:stCondLst>
                                                <p:cond delay="0"/>
                                              </p:stCondLst>
                                            </p:cTn>
                                            <p:tgtEl>
                                              <p:spTgt spid="4"/>
                                            </p:tgtEl>
                                            <p:attrNameLst>
                                              <p:attrName>style.visibility</p:attrName>
                                            </p:attrNameLst>
                                          </p:cBhvr>
                                          <p:to>
                                            <p:strVal val="visible"/>
                                          </p:to>
                                        </p:set>
                                        <p:animScale>
                                          <p:cBhvr>
                                            <p:cTn id="18" dur="10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9" dur="1000" decel="50000" fill="hold">
                                              <p:stCondLst>
                                                <p:cond delay="0"/>
                                              </p:stCondLst>
                                            </p:cTn>
                                            <p:tgtEl>
                                              <p:spTgt spid="4"/>
                                            </p:tgtEl>
                                            <p:attrNameLst>
                                              <p:attrName>ppt_x</p:attrName>
                                              <p:attrName>ppt_y</p:attrName>
                                            </p:attrNameLst>
                                          </p:cBhvr>
                                        </p:animMotion>
                                        <p:animEffect transition="in" filter="fade">
                                          <p:cBhvr>
                                            <p:cTn id="20" dur="1000"/>
                                            <p:tgtEl>
                                              <p:spTgt spid="4"/>
                                            </p:tgtEl>
                                          </p:cBhvr>
                                        </p:animEffect>
                                      </p:childTnLst>
                                    </p:cTn>
                                  </p:par>
                                  <p:par>
                                    <p:cTn id="21" presetID="52" presetClass="entr" presetSubtype="0" fill="hold" grpId="0" nodeType="withEffect">
                                      <p:stCondLst>
                                        <p:cond delay="400"/>
                                      </p:stCondLst>
                                      <p:childTnLst>
                                        <p:set>
                                          <p:cBhvr>
                                            <p:cTn id="22" dur="1" fill="hold">
                                              <p:stCondLst>
                                                <p:cond delay="0"/>
                                              </p:stCondLst>
                                            </p:cTn>
                                            <p:tgtEl>
                                              <p:spTgt spid="6"/>
                                            </p:tgtEl>
                                            <p:attrNameLst>
                                              <p:attrName>style.visibility</p:attrName>
                                            </p:attrNameLst>
                                          </p:cBhvr>
                                          <p:to>
                                            <p:strVal val="visible"/>
                                          </p:to>
                                        </p:set>
                                        <p:animScale>
                                          <p:cBhvr>
                                            <p:cTn id="23" dur="100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4" dur="1000" decel="50000" fill="hold">
                                              <p:stCondLst>
                                                <p:cond delay="0"/>
                                              </p:stCondLst>
                                            </p:cTn>
                                            <p:tgtEl>
                                              <p:spTgt spid="6"/>
                                            </p:tgtEl>
                                            <p:attrNameLst>
                                              <p:attrName>ppt_x</p:attrName>
                                              <p:attrName>ppt_y</p:attrName>
                                            </p:attrNameLst>
                                          </p:cBhvr>
                                        </p:animMotion>
                                        <p:animEffect transition="in" filter="fade">
                                          <p:cBhvr>
                                            <p:cTn id="25" dur="1000"/>
                                            <p:tgtEl>
                                              <p:spTgt spid="6"/>
                                            </p:tgtEl>
                                          </p:cBhvr>
                                        </p:animEffect>
                                      </p:childTnLst>
                                    </p:cTn>
                                  </p:par>
                                  <p:par>
                                    <p:cTn id="26" presetID="52" presetClass="entr" presetSubtype="0" fill="hold" grpId="0" nodeType="withEffect">
                                      <p:stCondLst>
                                        <p:cond delay="600"/>
                                      </p:stCondLst>
                                      <p:iterate type="lt">
                                        <p:tmPct val="0"/>
                                      </p:iterate>
                                      <p:childTnLst>
                                        <p:set>
                                          <p:cBhvr>
                                            <p:cTn id="27" dur="1" fill="hold">
                                              <p:stCondLst>
                                                <p:cond delay="0"/>
                                              </p:stCondLst>
                                            </p:cTn>
                                            <p:tgtEl>
                                              <p:spTgt spid="7"/>
                                            </p:tgtEl>
                                            <p:attrNameLst>
                                              <p:attrName>style.visibility</p:attrName>
                                            </p:attrNameLst>
                                          </p:cBhvr>
                                          <p:to>
                                            <p:strVal val="visible"/>
                                          </p:to>
                                        </p:set>
                                        <p:animScale>
                                          <p:cBhvr>
                                            <p:cTn id="28"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9" dur="1000" decel="50000" fill="hold">
                                              <p:stCondLst>
                                                <p:cond delay="0"/>
                                              </p:stCondLst>
                                            </p:cTn>
                                            <p:tgtEl>
                                              <p:spTgt spid="7"/>
                                            </p:tgtEl>
                                            <p:attrNameLst>
                                              <p:attrName>ppt_x</p:attrName>
                                              <p:attrName>ppt_y</p:attrName>
                                            </p:attrNameLst>
                                          </p:cBhvr>
                                        </p:animMotion>
                                        <p:animEffect transition="in" filter="fade">
                                          <p:cBhvr>
                                            <p:cTn id="30" dur="1000"/>
                                            <p:tgtEl>
                                              <p:spTgt spid="7"/>
                                            </p:tgtEl>
                                          </p:cBhvr>
                                        </p:animEffect>
                                      </p:childTnLst>
                                    </p:cTn>
                                  </p:par>
                                  <p:par>
                                    <p:cTn id="31" presetID="52" presetClass="entr" presetSubtype="0" fill="hold" grpId="0" nodeType="withEffect">
                                      <p:stCondLst>
                                        <p:cond delay="800"/>
                                      </p:stCondLst>
                                      <p:childTnLst>
                                        <p:set>
                                          <p:cBhvr>
                                            <p:cTn id="32" dur="1" fill="hold">
                                              <p:stCondLst>
                                                <p:cond delay="0"/>
                                              </p:stCondLst>
                                            </p:cTn>
                                            <p:tgtEl>
                                              <p:spTgt spid="8"/>
                                            </p:tgtEl>
                                            <p:attrNameLst>
                                              <p:attrName>style.visibility</p:attrName>
                                            </p:attrNameLst>
                                          </p:cBhvr>
                                          <p:to>
                                            <p:strVal val="visible"/>
                                          </p:to>
                                        </p:set>
                                        <p:animScale>
                                          <p:cBhvr>
                                            <p:cTn id="33" dur="1000" decel="50000" fill="hold">
                                              <p:stCondLst>
                                                <p:cond delay="0"/>
                                              </p:stCondLst>
                                            </p:cTn>
                                            <p:tgtEl>
                                              <p:spTgt spid="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4" dur="1000" decel="50000" fill="hold">
                                              <p:stCondLst>
                                                <p:cond delay="0"/>
                                              </p:stCondLst>
                                            </p:cTn>
                                            <p:tgtEl>
                                              <p:spTgt spid="8"/>
                                            </p:tgtEl>
                                            <p:attrNameLst>
                                              <p:attrName>ppt_x</p:attrName>
                                              <p:attrName>ppt_y</p:attrName>
                                            </p:attrNameLst>
                                          </p:cBhvr>
                                        </p:animMotion>
                                        <p:animEffect transition="in" filter="fade">
                                          <p:cBhvr>
                                            <p:cTn id="35" dur="1000"/>
                                            <p:tgtEl>
                                              <p:spTgt spid="8"/>
                                            </p:tgtEl>
                                          </p:cBhvr>
                                        </p:animEffect>
                                      </p:childTnLst>
                                    </p:cTn>
                                  </p:par>
                                  <p:par>
                                    <p:cTn id="36" presetID="52" presetClass="entr" presetSubtype="0" fill="hold" grpId="0" nodeType="withEffect">
                                      <p:stCondLst>
                                        <p:cond delay="1000"/>
                                      </p:stCondLst>
                                      <p:iterate type="lt">
                                        <p:tmPct val="0"/>
                                      </p:iterate>
                                      <p:childTnLst>
                                        <p:set>
                                          <p:cBhvr>
                                            <p:cTn id="37" dur="1" fill="hold">
                                              <p:stCondLst>
                                                <p:cond delay="0"/>
                                              </p:stCondLst>
                                            </p:cTn>
                                            <p:tgtEl>
                                              <p:spTgt spid="9"/>
                                            </p:tgtEl>
                                            <p:attrNameLst>
                                              <p:attrName>style.visibility</p:attrName>
                                            </p:attrNameLst>
                                          </p:cBhvr>
                                          <p:to>
                                            <p:strVal val="visible"/>
                                          </p:to>
                                        </p:set>
                                        <p:animScale>
                                          <p:cBhvr>
                                            <p:cTn id="38" dur="1000" decel="50000" fill="hold">
                                              <p:stCondLst>
                                                <p:cond delay="0"/>
                                              </p:stCondLst>
                                            </p:cTn>
                                            <p:tgtEl>
                                              <p:spTgt spid="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9" dur="1000" decel="50000" fill="hold">
                                              <p:stCondLst>
                                                <p:cond delay="0"/>
                                              </p:stCondLst>
                                            </p:cTn>
                                            <p:tgtEl>
                                              <p:spTgt spid="9"/>
                                            </p:tgtEl>
                                            <p:attrNameLst>
                                              <p:attrName>ppt_x</p:attrName>
                                              <p:attrName>ppt_y</p:attrName>
                                            </p:attrNameLst>
                                          </p:cBhvr>
                                        </p:animMotion>
                                        <p:animEffect transition="in" filter="fade">
                                          <p:cBhvr>
                                            <p:cTn id="40"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5" grpId="1"/>
          <p:bldP spid="6" grpId="0"/>
          <p:bldP spid="7" grpId="0"/>
          <p:bldP spid="8" grpId="0"/>
          <p:bldP spid="9" grpId="0"/>
        </p:bldLst>
      </p:timing>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8"/>
          <p:cNvSpPr txBox="1"/>
          <p:nvPr/>
        </p:nvSpPr>
        <p:spPr>
          <a:xfrm>
            <a:off x="333860" y="476676"/>
            <a:ext cx="4969846" cy="461665"/>
          </a:xfrm>
          <a:prstGeom prst="rect">
            <a:avLst/>
          </a:prstGeom>
          <a:noFill/>
        </p:spPr>
        <p:txBody>
          <a:bodyPr wrap="square" rtlCol="0">
            <a:spAutoFit/>
          </a:bodyPr>
          <a:lstStyle/>
          <a:p>
            <a:r>
              <a:rPr lang="zh-CN" altLang="en-US" sz="2400" dirty="0">
                <a:solidFill>
                  <a:srgbClr val="5F5E5C"/>
                </a:solidFill>
                <a:latin typeface="华康俪金黑W8(P)" pitchFamily="34" charset="-122"/>
                <a:ea typeface="华康俪金黑W8(P)" pitchFamily="34" charset="-122"/>
              </a:rPr>
              <a:t>第一节</a:t>
            </a:r>
            <a:r>
              <a:rPr lang="en-US" altLang="zh-CN" sz="2400" dirty="0">
                <a:solidFill>
                  <a:srgbClr val="5F5E5C"/>
                </a:solidFill>
                <a:latin typeface="华康俪金黑W8(P)" pitchFamily="34" charset="-122"/>
                <a:ea typeface="华康俪金黑W8(P)" pitchFamily="34" charset="-122"/>
              </a:rPr>
              <a:t>  </a:t>
            </a:r>
            <a:r>
              <a:rPr lang="zh-CN" altLang="en-US" sz="2400" dirty="0">
                <a:solidFill>
                  <a:srgbClr val="5F5E5C"/>
                </a:solidFill>
                <a:latin typeface="华康俪金黑W8(P)" pitchFamily="34" charset="-122"/>
                <a:ea typeface="华康俪金黑W8(P)" pitchFamily="34" charset="-122"/>
              </a:rPr>
              <a:t>什么时候需要培训</a:t>
            </a:r>
          </a:p>
        </p:txBody>
      </p:sp>
      <p:sp>
        <p:nvSpPr>
          <p:cNvPr id="43" name="TextBox 6"/>
          <p:cNvSpPr txBox="1"/>
          <p:nvPr/>
        </p:nvSpPr>
        <p:spPr>
          <a:xfrm>
            <a:off x="551384" y="2924944"/>
            <a:ext cx="6912768" cy="452432"/>
          </a:xfrm>
          <a:prstGeom prst="rect">
            <a:avLst/>
          </a:prstGeom>
          <a:noFill/>
        </p:spPr>
        <p:txBody>
          <a:bodyPr wrap="square" rtlCol="0">
            <a:spAutoFit/>
          </a:bodyPr>
          <a:lstStyle/>
          <a:p>
            <a:pPr>
              <a:lnSpc>
                <a:spcPct val="130000"/>
              </a:lnSpc>
            </a:pPr>
            <a:r>
              <a:rPr lang="zh-CN" altLang="en-US" b="1" dirty="0">
                <a:solidFill>
                  <a:srgbClr val="0070C0"/>
                </a:solidFill>
                <a:latin typeface="微软雅黑" panose="020B0503020204020204" pitchFamily="34" charset="-122"/>
                <a:ea typeface="微软雅黑" panose="020B0503020204020204" pitchFamily="34" charset="-122"/>
              </a:rPr>
              <a:t>最需要培训的几种情况是：</a:t>
            </a:r>
            <a:endParaRPr lang="zh-CN" altLang="zh-CN" b="1" dirty="0">
              <a:solidFill>
                <a:srgbClr val="0070C0"/>
              </a:solidFill>
              <a:latin typeface="微软雅黑" panose="020B0503020204020204" pitchFamily="34" charset="-122"/>
              <a:ea typeface="微软雅黑" panose="020B0503020204020204" pitchFamily="34" charset="-122"/>
            </a:endParaRPr>
          </a:p>
        </p:txBody>
      </p:sp>
      <p:sp>
        <p:nvSpPr>
          <p:cNvPr id="44" name="TextBox 6"/>
          <p:cNvSpPr txBox="1"/>
          <p:nvPr/>
        </p:nvSpPr>
        <p:spPr>
          <a:xfrm>
            <a:off x="551384" y="3590294"/>
            <a:ext cx="6912768" cy="2445285"/>
          </a:xfrm>
          <a:prstGeom prst="rect">
            <a:avLst/>
          </a:prstGeom>
          <a:noFill/>
        </p:spPr>
        <p:txBody>
          <a:bodyPr wrap="square" rtlCol="0">
            <a:spAutoFit/>
          </a:bodyPr>
          <a:lstStyle/>
          <a:p>
            <a:pPr marL="342900" indent="-342900">
              <a:lnSpc>
                <a:spcPct val="130000"/>
              </a:lnSpc>
              <a:spcAft>
                <a:spcPts val="300"/>
              </a:spcAft>
              <a:buFont typeface="+mj-ea"/>
              <a:buAutoNum type="circleNumDbPlain"/>
            </a:pPr>
            <a:r>
              <a:rPr lang="zh-CN" altLang="en-US" b="1" dirty="0">
                <a:solidFill>
                  <a:srgbClr val="5F5E5C"/>
                </a:solidFill>
                <a:latin typeface="微软雅黑" panose="020B0503020204020204" pitchFamily="34" charset="-122"/>
                <a:ea typeface="微软雅黑" panose="020B0503020204020204" pitchFamily="34" charset="-122"/>
              </a:rPr>
              <a:t>新员工入职时；</a:t>
            </a:r>
          </a:p>
          <a:p>
            <a:pPr marL="342900" indent="-342900">
              <a:lnSpc>
                <a:spcPct val="130000"/>
              </a:lnSpc>
              <a:spcAft>
                <a:spcPts val="300"/>
              </a:spcAft>
              <a:buFont typeface="+mj-ea"/>
              <a:buAutoNum type="circleNumDbPlain"/>
            </a:pPr>
            <a:r>
              <a:rPr lang="zh-CN" altLang="en-US" b="1" dirty="0">
                <a:solidFill>
                  <a:srgbClr val="5F5E5C"/>
                </a:solidFill>
                <a:latin typeface="微软雅黑" panose="020B0503020204020204" pitchFamily="34" charset="-122"/>
                <a:ea typeface="微软雅黑" panose="020B0503020204020204" pitchFamily="34" charset="-122"/>
              </a:rPr>
              <a:t>组织效率低下，急需改进组织绩效；</a:t>
            </a:r>
          </a:p>
          <a:p>
            <a:pPr marL="342900" indent="-342900">
              <a:lnSpc>
                <a:spcPct val="130000"/>
              </a:lnSpc>
              <a:spcAft>
                <a:spcPts val="300"/>
              </a:spcAft>
              <a:buFont typeface="+mj-ea"/>
              <a:buAutoNum type="circleNumDbPlain"/>
            </a:pPr>
            <a:r>
              <a:rPr lang="zh-CN" altLang="en-US" b="1" dirty="0">
                <a:solidFill>
                  <a:srgbClr val="5F5E5C"/>
                </a:solidFill>
                <a:latin typeface="微软雅黑" panose="020B0503020204020204" pitchFamily="34" charset="-122"/>
                <a:ea typeface="微软雅黑" panose="020B0503020204020204" pitchFamily="34" charset="-122"/>
              </a:rPr>
              <a:t>提升整个团队的能力素质及凝聚力，以适应需要；</a:t>
            </a:r>
          </a:p>
          <a:p>
            <a:pPr marL="342900" indent="-342900">
              <a:lnSpc>
                <a:spcPct val="130000"/>
              </a:lnSpc>
              <a:spcAft>
                <a:spcPts val="300"/>
              </a:spcAft>
              <a:buFont typeface="+mj-ea"/>
              <a:buAutoNum type="circleNumDbPlain"/>
            </a:pPr>
            <a:r>
              <a:rPr lang="zh-CN" altLang="en-US" b="1" dirty="0">
                <a:solidFill>
                  <a:srgbClr val="5F5E5C"/>
                </a:solidFill>
                <a:latin typeface="微软雅黑" panose="020B0503020204020204" pitchFamily="34" charset="-122"/>
                <a:ea typeface="微软雅黑" panose="020B0503020204020204" pitchFamily="34" charset="-122"/>
              </a:rPr>
              <a:t>员工晋级、晋升或岗位转换时；</a:t>
            </a:r>
          </a:p>
          <a:p>
            <a:pPr marL="342900" indent="-342900">
              <a:lnSpc>
                <a:spcPct val="130000"/>
              </a:lnSpc>
              <a:spcAft>
                <a:spcPts val="300"/>
              </a:spcAft>
              <a:buFont typeface="+mj-ea"/>
              <a:buAutoNum type="circleNumDbPlain"/>
            </a:pPr>
            <a:r>
              <a:rPr lang="zh-CN" altLang="en-US" b="1" dirty="0">
                <a:solidFill>
                  <a:srgbClr val="5F5E5C"/>
                </a:solidFill>
                <a:latin typeface="微软雅黑" panose="020B0503020204020204" pitchFamily="34" charset="-122"/>
                <a:ea typeface="微软雅黑" panose="020B0503020204020204" pitchFamily="34" charset="-122"/>
              </a:rPr>
              <a:t>新制度的颁布或新技术、新系统、新流程的引进及使用；</a:t>
            </a:r>
          </a:p>
          <a:p>
            <a:pPr marL="342900" indent="-342900">
              <a:lnSpc>
                <a:spcPct val="130000"/>
              </a:lnSpc>
              <a:spcAft>
                <a:spcPts val="300"/>
              </a:spcAft>
              <a:buFont typeface="+mj-ea"/>
              <a:buAutoNum type="circleNumDbPlain"/>
            </a:pPr>
            <a:r>
              <a:rPr lang="zh-CN" altLang="en-US" b="1" dirty="0">
                <a:solidFill>
                  <a:srgbClr val="5F5E5C"/>
                </a:solidFill>
                <a:latin typeface="微软雅黑" panose="020B0503020204020204" pitchFamily="34" charset="-122"/>
                <a:ea typeface="微软雅黑" panose="020B0503020204020204" pitchFamily="34" charset="-122"/>
              </a:rPr>
              <a:t>新的职能与业务的拓展；</a:t>
            </a:r>
          </a:p>
        </p:txBody>
      </p:sp>
      <p:pic>
        <p:nvPicPr>
          <p:cNvPr id="45" name="图片 44"/>
          <p:cNvPicPr>
            <a:picLocks noChangeAspect="1"/>
          </p:cNvPicPr>
          <p:nvPr/>
        </p:nvPicPr>
        <p:blipFill rotWithShape="1">
          <a:blip r:embed="rId2" cstate="screen"/>
          <a:srcRect/>
          <a:stretch>
            <a:fillRect/>
          </a:stretch>
        </p:blipFill>
        <p:spPr>
          <a:xfrm>
            <a:off x="6888088" y="2947556"/>
            <a:ext cx="4792782" cy="3001727"/>
          </a:xfrm>
          <a:prstGeom prst="rect">
            <a:avLst/>
          </a:prstGeom>
          <a:noFill/>
          <a:ln w="28575">
            <a:solidFill>
              <a:schemeClr val="bg1"/>
            </a:solidFill>
          </a:ln>
          <a:effectLst>
            <a:outerShdw blurRad="63500" algn="ctr" rotWithShape="0">
              <a:prstClr val="black">
                <a:alpha val="40000"/>
              </a:prstClr>
            </a:outerShdw>
          </a:effectLst>
        </p:spPr>
      </p:pic>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 presetClass="entr" presetSubtype="8" decel="100000"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additive="base">
                                        <p:cTn id="11" dur="500" fill="hold"/>
                                        <p:tgtEl>
                                          <p:spTgt spid="43"/>
                                        </p:tgtEl>
                                        <p:attrNameLst>
                                          <p:attrName>ppt_x</p:attrName>
                                        </p:attrNameLst>
                                      </p:cBhvr>
                                      <p:tavLst>
                                        <p:tav tm="0">
                                          <p:val>
                                            <p:strVal val="0-#ppt_w/2"/>
                                          </p:val>
                                        </p:tav>
                                        <p:tav tm="100000">
                                          <p:val>
                                            <p:strVal val="#ppt_x"/>
                                          </p:val>
                                        </p:tav>
                                      </p:tavLst>
                                    </p:anim>
                                    <p:anim calcmode="lin" valueType="num">
                                      <p:cBhvr additive="base">
                                        <p:cTn id="12" dur="500" fill="hold"/>
                                        <p:tgtEl>
                                          <p:spTgt spid="4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1" decel="100000" fill="hold" grpId="0" nodeType="afterEffect">
                                  <p:stCondLst>
                                    <p:cond delay="0"/>
                                  </p:stCondLst>
                                  <p:childTnLst>
                                    <p:set>
                                      <p:cBhvr>
                                        <p:cTn id="15" dur="1" fill="hold">
                                          <p:stCondLst>
                                            <p:cond delay="0"/>
                                          </p:stCondLst>
                                        </p:cTn>
                                        <p:tgtEl>
                                          <p:spTgt spid="44"/>
                                        </p:tgtEl>
                                        <p:attrNameLst>
                                          <p:attrName>style.visibility</p:attrName>
                                        </p:attrNameLst>
                                      </p:cBhvr>
                                      <p:to>
                                        <p:strVal val="visible"/>
                                      </p:to>
                                    </p:set>
                                    <p:anim calcmode="lin" valueType="num">
                                      <p:cBhvr additive="base">
                                        <p:cTn id="16" dur="500" fill="hold"/>
                                        <p:tgtEl>
                                          <p:spTgt spid="44"/>
                                        </p:tgtEl>
                                        <p:attrNameLst>
                                          <p:attrName>ppt_x</p:attrName>
                                        </p:attrNameLst>
                                      </p:cBhvr>
                                      <p:tavLst>
                                        <p:tav tm="0">
                                          <p:val>
                                            <p:strVal val="#ppt_x"/>
                                          </p:val>
                                        </p:tav>
                                        <p:tav tm="100000">
                                          <p:val>
                                            <p:strVal val="#ppt_x"/>
                                          </p:val>
                                        </p:tav>
                                      </p:tavLst>
                                    </p:anim>
                                    <p:anim calcmode="lin" valueType="num">
                                      <p:cBhvr additive="base">
                                        <p:cTn id="17" dur="500" fill="hold"/>
                                        <p:tgtEl>
                                          <p:spTgt spid="4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3" grpId="0"/>
      <p:bldP spid="4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8"/>
          <p:cNvSpPr txBox="1"/>
          <p:nvPr/>
        </p:nvSpPr>
        <p:spPr>
          <a:xfrm>
            <a:off x="333860" y="476676"/>
            <a:ext cx="4969846" cy="461665"/>
          </a:xfrm>
          <a:prstGeom prst="rect">
            <a:avLst/>
          </a:prstGeom>
          <a:noFill/>
        </p:spPr>
        <p:txBody>
          <a:bodyPr wrap="square" rtlCol="0">
            <a:spAutoFit/>
          </a:bodyPr>
          <a:lstStyle/>
          <a:p>
            <a:r>
              <a:rPr lang="zh-CN" altLang="en-US" sz="2400" dirty="0">
                <a:solidFill>
                  <a:srgbClr val="5F5E5C"/>
                </a:solidFill>
                <a:latin typeface="华康俪金黑W8(P)" pitchFamily="34" charset="-122"/>
                <a:ea typeface="华康俪金黑W8(P)" pitchFamily="34" charset="-122"/>
              </a:rPr>
              <a:t>第二节</a:t>
            </a:r>
            <a:r>
              <a:rPr lang="en-US" altLang="zh-CN" sz="2400" dirty="0">
                <a:solidFill>
                  <a:srgbClr val="5F5E5C"/>
                </a:solidFill>
                <a:latin typeface="华康俪金黑W8(P)" pitchFamily="34" charset="-122"/>
                <a:ea typeface="华康俪金黑W8(P)" pitchFamily="34" charset="-122"/>
              </a:rPr>
              <a:t>  </a:t>
            </a:r>
            <a:r>
              <a:rPr lang="zh-CN" altLang="en-US" sz="2400" dirty="0">
                <a:solidFill>
                  <a:srgbClr val="5F5E5C"/>
                </a:solidFill>
                <a:latin typeface="华康俪金黑W8(P)" pitchFamily="34" charset="-122"/>
                <a:ea typeface="华康俪金黑W8(P)" pitchFamily="34" charset="-122"/>
              </a:rPr>
              <a:t>培训谁（对象）</a:t>
            </a:r>
          </a:p>
        </p:txBody>
      </p:sp>
      <p:sp>
        <p:nvSpPr>
          <p:cNvPr id="26" name="TextBox 6"/>
          <p:cNvSpPr txBox="1"/>
          <p:nvPr/>
        </p:nvSpPr>
        <p:spPr>
          <a:xfrm>
            <a:off x="333860" y="1052736"/>
            <a:ext cx="7130292" cy="452432"/>
          </a:xfrm>
          <a:prstGeom prst="rect">
            <a:avLst/>
          </a:prstGeom>
          <a:noFill/>
        </p:spPr>
        <p:txBody>
          <a:bodyPr wrap="square" rtlCol="0">
            <a:spAutoFit/>
          </a:bodyPr>
          <a:lstStyle/>
          <a:p>
            <a:pPr>
              <a:lnSpc>
                <a:spcPct val="130000"/>
              </a:lnSpc>
            </a:pPr>
            <a:r>
              <a:rPr lang="zh-CN" altLang="en-US" b="1" dirty="0">
                <a:solidFill>
                  <a:srgbClr val="0070C0"/>
                </a:solidFill>
                <a:latin typeface="微软雅黑" panose="020B0503020204020204" pitchFamily="34" charset="-122"/>
                <a:ea typeface="微软雅黑" panose="020B0503020204020204" pitchFamily="34" charset="-122"/>
              </a:rPr>
              <a:t>确定培训对象的基本原则是：</a:t>
            </a:r>
            <a:endParaRPr lang="zh-CN" altLang="zh-CN" b="1" dirty="0">
              <a:solidFill>
                <a:srgbClr val="0070C0"/>
              </a:solidFill>
              <a:latin typeface="微软雅黑" panose="020B0503020204020204" pitchFamily="34" charset="-122"/>
              <a:ea typeface="微软雅黑" panose="020B0503020204020204" pitchFamily="34" charset="-122"/>
            </a:endParaRPr>
          </a:p>
        </p:txBody>
      </p:sp>
      <p:sp>
        <p:nvSpPr>
          <p:cNvPr id="27" name="TextBox 6"/>
          <p:cNvSpPr txBox="1"/>
          <p:nvPr/>
        </p:nvSpPr>
        <p:spPr>
          <a:xfrm>
            <a:off x="551384" y="5387847"/>
            <a:ext cx="11305256" cy="812530"/>
          </a:xfrm>
          <a:prstGeom prst="rect">
            <a:avLst/>
          </a:prstGeom>
          <a:noFill/>
        </p:spPr>
        <p:txBody>
          <a:bodyPr wrap="square" rtlCol="0">
            <a:spAutoFit/>
          </a:bodyPr>
          <a:lstStyle/>
          <a:p>
            <a:pPr>
              <a:lnSpc>
                <a:spcPct val="130000"/>
              </a:lnSpc>
            </a:pPr>
            <a:r>
              <a:rPr lang="zh-CN" altLang="en-US" b="1" dirty="0">
                <a:solidFill>
                  <a:srgbClr val="5F5E5C"/>
                </a:solidFill>
                <a:latin typeface="微软雅黑" panose="020B0503020204020204" pitchFamily="34" charset="-122"/>
                <a:ea typeface="微软雅黑" panose="020B0503020204020204" pitchFamily="34" charset="-122"/>
              </a:rPr>
              <a:t>但总的说来，所有人都需要培训。无论是高层领导还是中层经理，无论是一般干部还是基层员工，</a:t>
            </a:r>
            <a:r>
              <a:rPr lang="zh-CN" altLang="en-US" b="1" dirty="0">
                <a:solidFill>
                  <a:srgbClr val="0070C0"/>
                </a:solidFill>
                <a:latin typeface="微软雅黑" panose="020B0503020204020204" pitchFamily="34" charset="-122"/>
                <a:ea typeface="微软雅黑" panose="020B0503020204020204" pitchFamily="34" charset="-122"/>
              </a:rPr>
              <a:t>从现在开始都要把培训摆到工作日程中去，给予重视。</a:t>
            </a:r>
            <a:endParaRPr lang="zh-CN" altLang="zh-CN" b="1" dirty="0">
              <a:solidFill>
                <a:srgbClr val="0070C0"/>
              </a:solidFill>
              <a:latin typeface="微软雅黑" panose="020B0503020204020204" pitchFamily="34" charset="-122"/>
              <a:ea typeface="微软雅黑" panose="020B0503020204020204" pitchFamily="34" charset="-122"/>
            </a:endParaRPr>
          </a:p>
        </p:txBody>
      </p:sp>
      <p:grpSp>
        <p:nvGrpSpPr>
          <p:cNvPr id="5" name="组合 4"/>
          <p:cNvGrpSpPr/>
          <p:nvPr/>
        </p:nvGrpSpPr>
        <p:grpSpPr>
          <a:xfrm>
            <a:off x="815622" y="1988844"/>
            <a:ext cx="2429370" cy="1725415"/>
            <a:chOff x="867011" y="1988841"/>
            <a:chExt cx="2429370" cy="1725415"/>
          </a:xfrm>
        </p:grpSpPr>
        <p:grpSp>
          <p:nvGrpSpPr>
            <p:cNvPr id="2" name="组合 1"/>
            <p:cNvGrpSpPr/>
            <p:nvPr/>
          </p:nvGrpSpPr>
          <p:grpSpPr>
            <a:xfrm>
              <a:off x="867011" y="1988841"/>
              <a:ext cx="2429370" cy="1725415"/>
              <a:chOff x="457200" y="2484438"/>
              <a:chExt cx="2548357" cy="2093912"/>
            </a:xfrm>
          </p:grpSpPr>
          <p:sp>
            <p:nvSpPr>
              <p:cNvPr id="6" name="五边形 5"/>
              <p:cNvSpPr/>
              <p:nvPr/>
            </p:nvSpPr>
            <p:spPr>
              <a:xfrm>
                <a:off x="463550" y="2484438"/>
                <a:ext cx="2163763" cy="1595437"/>
              </a:xfrm>
              <a:prstGeom prst="homePlate">
                <a:avLst>
                  <a:gd name="adj" fmla="val 24923"/>
                </a:avLst>
              </a:prstGeom>
              <a:gradFill rotWithShape="1">
                <a:gsLst>
                  <a:gs pos="0">
                    <a:srgbClr val="FFFFFF">
                      <a:lumMod val="50000"/>
                    </a:srgbClr>
                  </a:gs>
                  <a:gs pos="80000">
                    <a:srgbClr val="FFFFFF">
                      <a:lumMod val="75000"/>
                    </a:srgbClr>
                  </a:gs>
                  <a:gs pos="100000">
                    <a:srgbClr val="FFFFFF">
                      <a:lumMod val="85000"/>
                    </a:srgbClr>
                  </a:gs>
                </a:gsLst>
                <a:lin ang="16200000" scaled="0"/>
              </a:gradFill>
              <a:ln w="9525" cap="flat" cmpd="sng" algn="ctr">
                <a:noFill/>
                <a:prstDash val="solid"/>
              </a:ln>
              <a:effectLst/>
            </p:spPr>
            <p:txBody>
              <a:bodyPr anchor="ctr"/>
              <a:lstStyle/>
              <a:p>
                <a:pPr algn="ctr">
                  <a:defRPr/>
                </a:pPr>
                <a:endParaRPr lang="zh-CN" altLang="en-US" sz="2000" kern="0" dirty="0">
                  <a:solidFill>
                    <a:srgbClr val="FFFFFF"/>
                  </a:solidFill>
                  <a:latin typeface="Arial" panose="020B0604020202020204"/>
                  <a:ea typeface="微软雅黑" panose="020B0503020204020204" pitchFamily="34" charset="-122"/>
                </a:endParaRPr>
              </a:p>
            </p:txBody>
          </p:sp>
          <p:sp>
            <p:nvSpPr>
              <p:cNvPr id="10" name="五边形 9"/>
              <p:cNvSpPr/>
              <p:nvPr/>
            </p:nvSpPr>
            <p:spPr>
              <a:xfrm>
                <a:off x="823386" y="2803655"/>
                <a:ext cx="2182171" cy="1774494"/>
              </a:xfrm>
              <a:prstGeom prst="homePlate">
                <a:avLst>
                  <a:gd name="adj" fmla="val 20797"/>
                </a:avLst>
              </a:prstGeom>
              <a:gradFill rotWithShape="1">
                <a:gsLst>
                  <a:gs pos="0">
                    <a:srgbClr val="0070C0">
                      <a:shade val="51000"/>
                      <a:satMod val="130000"/>
                    </a:srgbClr>
                  </a:gs>
                  <a:gs pos="80000">
                    <a:srgbClr val="0070C0">
                      <a:shade val="93000"/>
                      <a:satMod val="130000"/>
                    </a:srgbClr>
                  </a:gs>
                  <a:gs pos="100000">
                    <a:srgbClr val="0070C0">
                      <a:shade val="94000"/>
                      <a:satMod val="135000"/>
                    </a:srgbClr>
                  </a:gs>
                </a:gsLst>
                <a:lin ang="16200000" scaled="0"/>
              </a:gradFill>
              <a:ln w="9525" cap="flat" cmpd="sng" algn="ctr">
                <a:noFill/>
                <a:prstDash val="solid"/>
              </a:ln>
              <a:effectLst/>
            </p:spPr>
            <p:txBody>
              <a:bodyPr/>
              <a:lstStyle/>
              <a:p>
                <a:pPr marL="177800">
                  <a:defRPr/>
                </a:pPr>
                <a:endParaRPr lang="zh-CN" altLang="en-US" sz="3200" b="1" kern="0" dirty="0">
                  <a:solidFill>
                    <a:srgbClr val="FFFFFF"/>
                  </a:solidFill>
                  <a:effectLst>
                    <a:innerShdw dist="50800" dir="16200000">
                      <a:prstClr val="black">
                        <a:alpha val="80000"/>
                      </a:prstClr>
                    </a:innerShdw>
                  </a:effectLst>
                  <a:latin typeface="Arial" panose="020B0604020202020204"/>
                  <a:ea typeface="微软雅黑" panose="020B0503020204020204" pitchFamily="34" charset="-122"/>
                </a:endParaRPr>
              </a:p>
            </p:txBody>
          </p:sp>
          <p:sp>
            <p:nvSpPr>
              <p:cNvPr id="11" name="平行四边形 10"/>
              <p:cNvSpPr/>
              <p:nvPr/>
            </p:nvSpPr>
            <p:spPr>
              <a:xfrm rot="16200000">
                <a:off x="-406399" y="3348037"/>
                <a:ext cx="2093912" cy="366713"/>
              </a:xfrm>
              <a:prstGeom prst="parallelogram">
                <a:avLst>
                  <a:gd name="adj" fmla="val 73301"/>
                </a:avLst>
              </a:prstGeom>
              <a:gradFill rotWithShape="1">
                <a:gsLst>
                  <a:gs pos="0">
                    <a:srgbClr val="0070C0">
                      <a:lumMod val="50000"/>
                    </a:srgbClr>
                  </a:gs>
                  <a:gs pos="80000">
                    <a:srgbClr val="0070C0">
                      <a:shade val="93000"/>
                      <a:satMod val="130000"/>
                    </a:srgbClr>
                  </a:gs>
                  <a:gs pos="100000">
                    <a:srgbClr val="0070C0">
                      <a:shade val="94000"/>
                      <a:satMod val="135000"/>
                    </a:srgbClr>
                  </a:gs>
                </a:gsLst>
                <a:lin ang="18000000" scaled="0"/>
              </a:gradFill>
              <a:ln w="9525" cap="flat" cmpd="sng" algn="ctr">
                <a:noFill/>
                <a:prstDash val="solid"/>
              </a:ln>
              <a:effectLst/>
            </p:spPr>
            <p:txBody>
              <a:bodyPr anchor="ctr"/>
              <a:lstStyle/>
              <a:p>
                <a:pPr algn="ctr">
                  <a:defRPr/>
                </a:pPr>
                <a:endParaRPr lang="zh-CN" altLang="en-US" sz="2000" kern="0" dirty="0">
                  <a:solidFill>
                    <a:srgbClr val="FFFFFF"/>
                  </a:solidFill>
                  <a:latin typeface="Arial" panose="020B0604020202020204"/>
                  <a:ea typeface="微软雅黑" panose="020B0503020204020204" pitchFamily="34" charset="-122"/>
                </a:endParaRPr>
              </a:p>
            </p:txBody>
          </p:sp>
        </p:grpSp>
        <p:sp>
          <p:nvSpPr>
            <p:cNvPr id="4" name="矩形 3"/>
            <p:cNvSpPr/>
            <p:nvPr/>
          </p:nvSpPr>
          <p:spPr>
            <a:xfrm>
              <a:off x="1339356" y="2594718"/>
              <a:ext cx="1723549" cy="707886"/>
            </a:xfrm>
            <a:prstGeom prst="rect">
              <a:avLst/>
            </a:prstGeom>
          </p:spPr>
          <p:txBody>
            <a:bodyPr wrap="none">
              <a:spAutoFit/>
            </a:bodyPr>
            <a:lstStyle/>
            <a:p>
              <a:r>
                <a:rPr lang="zh-CN" altLang="en-US" sz="4000" dirty="0">
                  <a:solidFill>
                    <a:schemeClr val="bg1"/>
                  </a:solidFill>
                  <a:latin typeface="华康俪金黑W8(P)" pitchFamily="34" charset="-122"/>
                  <a:ea typeface="华康俪金黑W8(P)" pitchFamily="34" charset="-122"/>
                </a:rPr>
                <a:t>当其需</a:t>
              </a:r>
            </a:p>
          </p:txBody>
        </p:sp>
      </p:grpSp>
      <p:grpSp>
        <p:nvGrpSpPr>
          <p:cNvPr id="28" name="组合 27"/>
          <p:cNvGrpSpPr/>
          <p:nvPr/>
        </p:nvGrpSpPr>
        <p:grpSpPr>
          <a:xfrm>
            <a:off x="4200191" y="1988840"/>
            <a:ext cx="2402150" cy="1725414"/>
            <a:chOff x="867011" y="1988840"/>
            <a:chExt cx="2402150" cy="1725414"/>
          </a:xfrm>
        </p:grpSpPr>
        <p:grpSp>
          <p:nvGrpSpPr>
            <p:cNvPr id="29" name="组合 28"/>
            <p:cNvGrpSpPr/>
            <p:nvPr/>
          </p:nvGrpSpPr>
          <p:grpSpPr>
            <a:xfrm>
              <a:off x="867011" y="1988840"/>
              <a:ext cx="2402150" cy="1725414"/>
              <a:chOff x="457200" y="2484438"/>
              <a:chExt cx="2519803" cy="2093912"/>
            </a:xfrm>
          </p:grpSpPr>
          <p:sp>
            <p:nvSpPr>
              <p:cNvPr id="31" name="五边形 30"/>
              <p:cNvSpPr/>
              <p:nvPr/>
            </p:nvSpPr>
            <p:spPr>
              <a:xfrm>
                <a:off x="463550" y="2484438"/>
                <a:ext cx="2163763" cy="1595437"/>
              </a:xfrm>
              <a:prstGeom prst="homePlate">
                <a:avLst>
                  <a:gd name="adj" fmla="val 24923"/>
                </a:avLst>
              </a:prstGeom>
              <a:gradFill rotWithShape="1">
                <a:gsLst>
                  <a:gs pos="0">
                    <a:srgbClr val="FFFFFF">
                      <a:lumMod val="50000"/>
                    </a:srgbClr>
                  </a:gs>
                  <a:gs pos="80000">
                    <a:srgbClr val="FFFFFF">
                      <a:lumMod val="75000"/>
                    </a:srgbClr>
                  </a:gs>
                  <a:gs pos="100000">
                    <a:srgbClr val="FFFFFF">
                      <a:lumMod val="85000"/>
                    </a:srgbClr>
                  </a:gs>
                </a:gsLst>
                <a:lin ang="16200000" scaled="0"/>
              </a:gradFill>
              <a:ln w="9525" cap="flat" cmpd="sng" algn="ctr">
                <a:noFill/>
                <a:prstDash val="solid"/>
              </a:ln>
              <a:effectLst/>
            </p:spPr>
            <p:txBody>
              <a:bodyPr anchor="ctr"/>
              <a:lstStyle/>
              <a:p>
                <a:pPr algn="ctr">
                  <a:defRPr/>
                </a:pPr>
                <a:endParaRPr lang="zh-CN" altLang="en-US" sz="2000" kern="0" dirty="0">
                  <a:solidFill>
                    <a:srgbClr val="FFFFFF"/>
                  </a:solidFill>
                  <a:latin typeface="Arial" panose="020B0604020202020204"/>
                  <a:ea typeface="微软雅黑" panose="020B0503020204020204" pitchFamily="34" charset="-122"/>
                </a:endParaRPr>
              </a:p>
            </p:txBody>
          </p:sp>
          <p:sp>
            <p:nvSpPr>
              <p:cNvPr id="32" name="五边形 31"/>
              <p:cNvSpPr/>
              <p:nvPr/>
            </p:nvSpPr>
            <p:spPr>
              <a:xfrm>
                <a:off x="823386" y="2803657"/>
                <a:ext cx="2153617" cy="1774495"/>
              </a:xfrm>
              <a:prstGeom prst="homePlate">
                <a:avLst>
                  <a:gd name="adj" fmla="val 20797"/>
                </a:avLst>
              </a:prstGeom>
              <a:gradFill rotWithShape="1">
                <a:gsLst>
                  <a:gs pos="0">
                    <a:srgbClr val="0070C0">
                      <a:shade val="51000"/>
                      <a:satMod val="130000"/>
                    </a:srgbClr>
                  </a:gs>
                  <a:gs pos="80000">
                    <a:srgbClr val="0070C0">
                      <a:shade val="93000"/>
                      <a:satMod val="130000"/>
                    </a:srgbClr>
                  </a:gs>
                  <a:gs pos="100000">
                    <a:srgbClr val="0070C0">
                      <a:shade val="94000"/>
                      <a:satMod val="135000"/>
                    </a:srgbClr>
                  </a:gs>
                </a:gsLst>
                <a:lin ang="16200000" scaled="0"/>
              </a:gradFill>
              <a:ln w="9525" cap="flat" cmpd="sng" algn="ctr">
                <a:noFill/>
                <a:prstDash val="solid"/>
              </a:ln>
              <a:effectLst/>
            </p:spPr>
            <p:txBody>
              <a:bodyPr/>
              <a:lstStyle/>
              <a:p>
                <a:pPr marL="177800">
                  <a:defRPr/>
                </a:pPr>
                <a:endParaRPr lang="zh-CN" altLang="en-US" sz="3200" b="1" kern="0" dirty="0">
                  <a:solidFill>
                    <a:srgbClr val="FFFFFF"/>
                  </a:solidFill>
                  <a:effectLst>
                    <a:innerShdw dist="50800" dir="16200000">
                      <a:prstClr val="black">
                        <a:alpha val="80000"/>
                      </a:prstClr>
                    </a:innerShdw>
                  </a:effectLst>
                  <a:latin typeface="Arial" panose="020B0604020202020204"/>
                  <a:ea typeface="微软雅黑" panose="020B0503020204020204" pitchFamily="34" charset="-122"/>
                </a:endParaRPr>
              </a:p>
            </p:txBody>
          </p:sp>
          <p:sp>
            <p:nvSpPr>
              <p:cNvPr id="33" name="平行四边形 32"/>
              <p:cNvSpPr/>
              <p:nvPr/>
            </p:nvSpPr>
            <p:spPr>
              <a:xfrm rot="16200000">
                <a:off x="-406399" y="3348037"/>
                <a:ext cx="2093912" cy="366713"/>
              </a:xfrm>
              <a:prstGeom prst="parallelogram">
                <a:avLst>
                  <a:gd name="adj" fmla="val 73301"/>
                </a:avLst>
              </a:prstGeom>
              <a:gradFill rotWithShape="1">
                <a:gsLst>
                  <a:gs pos="0">
                    <a:srgbClr val="0070C0">
                      <a:lumMod val="50000"/>
                    </a:srgbClr>
                  </a:gs>
                  <a:gs pos="80000">
                    <a:srgbClr val="0070C0">
                      <a:shade val="93000"/>
                      <a:satMod val="130000"/>
                    </a:srgbClr>
                  </a:gs>
                  <a:gs pos="100000">
                    <a:srgbClr val="0070C0">
                      <a:shade val="94000"/>
                      <a:satMod val="135000"/>
                    </a:srgbClr>
                  </a:gs>
                </a:gsLst>
                <a:lin ang="18000000" scaled="0"/>
              </a:gradFill>
              <a:ln w="9525" cap="flat" cmpd="sng" algn="ctr">
                <a:noFill/>
                <a:prstDash val="solid"/>
              </a:ln>
              <a:effectLst/>
            </p:spPr>
            <p:txBody>
              <a:bodyPr anchor="ctr"/>
              <a:lstStyle/>
              <a:p>
                <a:pPr algn="ctr">
                  <a:defRPr/>
                </a:pPr>
                <a:endParaRPr lang="zh-CN" altLang="en-US" sz="2000" kern="0" dirty="0">
                  <a:solidFill>
                    <a:srgbClr val="FFFFFF"/>
                  </a:solidFill>
                  <a:latin typeface="Arial" panose="020B0604020202020204"/>
                  <a:ea typeface="微软雅黑" panose="020B0503020204020204" pitchFamily="34" charset="-122"/>
                </a:endParaRPr>
              </a:p>
            </p:txBody>
          </p:sp>
        </p:grpSp>
        <p:sp>
          <p:nvSpPr>
            <p:cNvPr id="30" name="矩形 29"/>
            <p:cNvSpPr/>
            <p:nvPr/>
          </p:nvSpPr>
          <p:spPr>
            <a:xfrm>
              <a:off x="1339356" y="2594718"/>
              <a:ext cx="1723549" cy="707886"/>
            </a:xfrm>
            <a:prstGeom prst="rect">
              <a:avLst/>
            </a:prstGeom>
          </p:spPr>
          <p:txBody>
            <a:bodyPr wrap="none">
              <a:spAutoFit/>
            </a:bodyPr>
            <a:lstStyle/>
            <a:p>
              <a:r>
                <a:rPr lang="zh-CN" altLang="en-US" sz="4000" dirty="0">
                  <a:solidFill>
                    <a:schemeClr val="bg1"/>
                  </a:solidFill>
                  <a:latin typeface="华康俪金黑W8(P)" pitchFamily="34" charset="-122"/>
                  <a:ea typeface="华康俪金黑W8(P)" pitchFamily="34" charset="-122"/>
                </a:rPr>
                <a:t>当其位</a:t>
              </a:r>
            </a:p>
          </p:txBody>
        </p:sp>
      </p:grpSp>
      <p:grpSp>
        <p:nvGrpSpPr>
          <p:cNvPr id="34" name="组合 33"/>
          <p:cNvGrpSpPr/>
          <p:nvPr/>
        </p:nvGrpSpPr>
        <p:grpSpPr>
          <a:xfrm>
            <a:off x="7536546" y="1988840"/>
            <a:ext cx="2423146" cy="1725414"/>
            <a:chOff x="867011" y="1988840"/>
            <a:chExt cx="2423146" cy="1725414"/>
          </a:xfrm>
        </p:grpSpPr>
        <p:grpSp>
          <p:nvGrpSpPr>
            <p:cNvPr id="35" name="组合 34"/>
            <p:cNvGrpSpPr/>
            <p:nvPr/>
          </p:nvGrpSpPr>
          <p:grpSpPr>
            <a:xfrm>
              <a:off x="867011" y="1988840"/>
              <a:ext cx="2423146" cy="1725414"/>
              <a:chOff x="457200" y="2484438"/>
              <a:chExt cx="2541827" cy="2093912"/>
            </a:xfrm>
          </p:grpSpPr>
          <p:sp>
            <p:nvSpPr>
              <p:cNvPr id="37" name="五边形 36"/>
              <p:cNvSpPr/>
              <p:nvPr/>
            </p:nvSpPr>
            <p:spPr>
              <a:xfrm>
                <a:off x="463550" y="2484438"/>
                <a:ext cx="2163763" cy="1595437"/>
              </a:xfrm>
              <a:prstGeom prst="homePlate">
                <a:avLst>
                  <a:gd name="adj" fmla="val 24923"/>
                </a:avLst>
              </a:prstGeom>
              <a:gradFill rotWithShape="1">
                <a:gsLst>
                  <a:gs pos="0">
                    <a:srgbClr val="FFFFFF">
                      <a:lumMod val="50000"/>
                    </a:srgbClr>
                  </a:gs>
                  <a:gs pos="80000">
                    <a:srgbClr val="FFFFFF">
                      <a:lumMod val="75000"/>
                    </a:srgbClr>
                  </a:gs>
                  <a:gs pos="100000">
                    <a:srgbClr val="FFFFFF">
                      <a:lumMod val="85000"/>
                    </a:srgbClr>
                  </a:gs>
                </a:gsLst>
                <a:lin ang="16200000" scaled="0"/>
              </a:gradFill>
              <a:ln w="9525" cap="flat" cmpd="sng" algn="ctr">
                <a:noFill/>
                <a:prstDash val="solid"/>
              </a:ln>
              <a:effectLst/>
            </p:spPr>
            <p:txBody>
              <a:bodyPr anchor="ctr"/>
              <a:lstStyle/>
              <a:p>
                <a:pPr algn="ctr">
                  <a:defRPr/>
                </a:pPr>
                <a:endParaRPr lang="zh-CN" altLang="en-US" sz="2000" kern="0" dirty="0">
                  <a:solidFill>
                    <a:srgbClr val="FFFFFF"/>
                  </a:solidFill>
                  <a:latin typeface="Arial" panose="020B0604020202020204"/>
                  <a:ea typeface="微软雅黑" panose="020B0503020204020204" pitchFamily="34" charset="-122"/>
                </a:endParaRPr>
              </a:p>
            </p:txBody>
          </p:sp>
          <p:sp>
            <p:nvSpPr>
              <p:cNvPr id="38" name="五边形 37"/>
              <p:cNvSpPr/>
              <p:nvPr/>
            </p:nvSpPr>
            <p:spPr>
              <a:xfrm>
                <a:off x="823386" y="2803657"/>
                <a:ext cx="2175641" cy="1774495"/>
              </a:xfrm>
              <a:prstGeom prst="homePlate">
                <a:avLst>
                  <a:gd name="adj" fmla="val 20797"/>
                </a:avLst>
              </a:prstGeom>
              <a:gradFill rotWithShape="1">
                <a:gsLst>
                  <a:gs pos="0">
                    <a:srgbClr val="0070C0">
                      <a:shade val="51000"/>
                      <a:satMod val="130000"/>
                    </a:srgbClr>
                  </a:gs>
                  <a:gs pos="80000">
                    <a:srgbClr val="0070C0">
                      <a:shade val="93000"/>
                      <a:satMod val="130000"/>
                    </a:srgbClr>
                  </a:gs>
                  <a:gs pos="100000">
                    <a:srgbClr val="0070C0">
                      <a:shade val="94000"/>
                      <a:satMod val="135000"/>
                    </a:srgbClr>
                  </a:gs>
                </a:gsLst>
                <a:lin ang="16200000" scaled="0"/>
              </a:gradFill>
              <a:ln w="9525" cap="flat" cmpd="sng" algn="ctr">
                <a:noFill/>
                <a:prstDash val="solid"/>
              </a:ln>
              <a:effectLst/>
            </p:spPr>
            <p:txBody>
              <a:bodyPr/>
              <a:lstStyle/>
              <a:p>
                <a:pPr marL="177800">
                  <a:defRPr/>
                </a:pPr>
                <a:endParaRPr lang="zh-CN" altLang="en-US" sz="3200" b="1" kern="0" dirty="0">
                  <a:solidFill>
                    <a:srgbClr val="FFFFFF"/>
                  </a:solidFill>
                  <a:effectLst>
                    <a:innerShdw dist="50800" dir="16200000">
                      <a:prstClr val="black">
                        <a:alpha val="80000"/>
                      </a:prstClr>
                    </a:innerShdw>
                  </a:effectLst>
                  <a:latin typeface="Arial" panose="020B0604020202020204"/>
                  <a:ea typeface="微软雅黑" panose="020B0503020204020204" pitchFamily="34" charset="-122"/>
                </a:endParaRPr>
              </a:p>
            </p:txBody>
          </p:sp>
          <p:sp>
            <p:nvSpPr>
              <p:cNvPr id="39" name="平行四边形 38"/>
              <p:cNvSpPr/>
              <p:nvPr/>
            </p:nvSpPr>
            <p:spPr>
              <a:xfrm rot="16200000">
                <a:off x="-406399" y="3348037"/>
                <a:ext cx="2093912" cy="366713"/>
              </a:xfrm>
              <a:prstGeom prst="parallelogram">
                <a:avLst>
                  <a:gd name="adj" fmla="val 73301"/>
                </a:avLst>
              </a:prstGeom>
              <a:gradFill rotWithShape="1">
                <a:gsLst>
                  <a:gs pos="0">
                    <a:srgbClr val="0070C0">
                      <a:lumMod val="50000"/>
                    </a:srgbClr>
                  </a:gs>
                  <a:gs pos="80000">
                    <a:srgbClr val="0070C0">
                      <a:shade val="93000"/>
                      <a:satMod val="130000"/>
                    </a:srgbClr>
                  </a:gs>
                  <a:gs pos="100000">
                    <a:srgbClr val="0070C0">
                      <a:shade val="94000"/>
                      <a:satMod val="135000"/>
                    </a:srgbClr>
                  </a:gs>
                </a:gsLst>
                <a:lin ang="18000000" scaled="0"/>
              </a:gradFill>
              <a:ln w="9525" cap="flat" cmpd="sng" algn="ctr">
                <a:noFill/>
                <a:prstDash val="solid"/>
              </a:ln>
              <a:effectLst/>
            </p:spPr>
            <p:txBody>
              <a:bodyPr anchor="ctr"/>
              <a:lstStyle/>
              <a:p>
                <a:pPr algn="ctr">
                  <a:defRPr/>
                </a:pPr>
                <a:endParaRPr lang="zh-CN" altLang="en-US" sz="2000" kern="0" dirty="0">
                  <a:solidFill>
                    <a:srgbClr val="FFFFFF"/>
                  </a:solidFill>
                  <a:latin typeface="Arial" panose="020B0604020202020204"/>
                  <a:ea typeface="微软雅黑" panose="020B0503020204020204" pitchFamily="34" charset="-122"/>
                </a:endParaRPr>
              </a:p>
            </p:txBody>
          </p:sp>
        </p:grpSp>
        <p:sp>
          <p:nvSpPr>
            <p:cNvPr id="36" name="矩形 35"/>
            <p:cNvSpPr/>
            <p:nvPr/>
          </p:nvSpPr>
          <p:spPr>
            <a:xfrm>
              <a:off x="1339356" y="2594718"/>
              <a:ext cx="1723549" cy="707886"/>
            </a:xfrm>
            <a:prstGeom prst="rect">
              <a:avLst/>
            </a:prstGeom>
          </p:spPr>
          <p:txBody>
            <a:bodyPr wrap="none">
              <a:spAutoFit/>
            </a:bodyPr>
            <a:lstStyle/>
            <a:p>
              <a:r>
                <a:rPr lang="zh-CN" altLang="en-US" sz="4000" dirty="0">
                  <a:solidFill>
                    <a:schemeClr val="bg1"/>
                  </a:solidFill>
                  <a:latin typeface="华康俪金黑W8(P)" pitchFamily="34" charset="-122"/>
                  <a:ea typeface="华康俪金黑W8(P)" pitchFamily="34" charset="-122"/>
                </a:rPr>
                <a:t>当其愿</a:t>
              </a:r>
            </a:p>
          </p:txBody>
        </p:sp>
      </p:grpSp>
      <p:sp>
        <p:nvSpPr>
          <p:cNvPr id="40" name="TextBox 6"/>
          <p:cNvSpPr txBox="1"/>
          <p:nvPr/>
        </p:nvSpPr>
        <p:spPr>
          <a:xfrm>
            <a:off x="551384" y="4005064"/>
            <a:ext cx="2952328" cy="1052596"/>
          </a:xfrm>
          <a:prstGeom prst="rect">
            <a:avLst/>
          </a:prstGeom>
          <a:noFill/>
        </p:spPr>
        <p:txBody>
          <a:bodyPr wrap="square" rtlCol="0">
            <a:spAutoFit/>
          </a:bodyPr>
          <a:lstStyle/>
          <a:p>
            <a:pPr>
              <a:lnSpc>
                <a:spcPct val="130000"/>
              </a:lnSpc>
              <a:spcAft>
                <a:spcPts val="600"/>
              </a:spcAft>
            </a:pPr>
            <a:r>
              <a:rPr lang="zh-CN" altLang="en-US" sz="1600" dirty="0">
                <a:solidFill>
                  <a:srgbClr val="5F5E5C"/>
                </a:solidFill>
                <a:latin typeface="微软雅黑" panose="020B0503020204020204" pitchFamily="34" charset="-122"/>
                <a:ea typeface="微软雅黑" panose="020B0503020204020204" pitchFamily="34" charset="-122"/>
              </a:rPr>
              <a:t>在最需要的时候选择最需要培训的人进行培训。比如，</a:t>
            </a:r>
            <a:r>
              <a:rPr lang="en-US" altLang="zh-CN" sz="1600" dirty="0">
                <a:solidFill>
                  <a:srgbClr val="5F5E5C"/>
                </a:solidFill>
                <a:latin typeface="微软雅黑" panose="020B0503020204020204" pitchFamily="34" charset="-122"/>
                <a:ea typeface="微软雅黑" panose="020B0503020204020204" pitchFamily="34" charset="-122"/>
              </a:rPr>
              <a:t> </a:t>
            </a:r>
            <a:r>
              <a:rPr lang="zh-CN" altLang="en-US" sz="1600" dirty="0">
                <a:solidFill>
                  <a:srgbClr val="5F5E5C"/>
                </a:solidFill>
                <a:latin typeface="微软雅黑" panose="020B0503020204020204" pitchFamily="34" charset="-122"/>
                <a:ea typeface="微软雅黑" panose="020B0503020204020204" pitchFamily="34" charset="-122"/>
              </a:rPr>
              <a:t>①新员工；②拟晋升或调岗人员。</a:t>
            </a:r>
          </a:p>
        </p:txBody>
      </p:sp>
      <p:sp>
        <p:nvSpPr>
          <p:cNvPr id="41" name="TextBox 6"/>
          <p:cNvSpPr txBox="1"/>
          <p:nvPr/>
        </p:nvSpPr>
        <p:spPr>
          <a:xfrm>
            <a:off x="4110497" y="4005064"/>
            <a:ext cx="2952328" cy="1052596"/>
          </a:xfrm>
          <a:prstGeom prst="rect">
            <a:avLst/>
          </a:prstGeom>
          <a:noFill/>
        </p:spPr>
        <p:txBody>
          <a:bodyPr wrap="square" rtlCol="0">
            <a:spAutoFit/>
          </a:bodyPr>
          <a:lstStyle/>
          <a:p>
            <a:pPr>
              <a:lnSpc>
                <a:spcPct val="130000"/>
              </a:lnSpc>
              <a:spcAft>
                <a:spcPts val="600"/>
              </a:spcAft>
            </a:pPr>
            <a:r>
              <a:rPr lang="zh-CN" altLang="en-US" sz="1600" dirty="0">
                <a:solidFill>
                  <a:srgbClr val="5F5E5C"/>
                </a:solidFill>
                <a:latin typeface="微软雅黑" panose="020B0503020204020204" pitchFamily="34" charset="-122"/>
                <a:ea typeface="微软雅黑" panose="020B0503020204020204" pitchFamily="34" charset="-122"/>
              </a:rPr>
              <a:t>针对具体的岗位或职位及其在组织运营中的重要程度来选定、如一般公司优先培训业务人员。</a:t>
            </a:r>
          </a:p>
        </p:txBody>
      </p:sp>
      <p:sp>
        <p:nvSpPr>
          <p:cNvPr id="42" name="TextBox 6"/>
          <p:cNvSpPr txBox="1"/>
          <p:nvPr/>
        </p:nvSpPr>
        <p:spPr>
          <a:xfrm>
            <a:off x="7394501" y="4005064"/>
            <a:ext cx="2952328" cy="1052596"/>
          </a:xfrm>
          <a:prstGeom prst="rect">
            <a:avLst/>
          </a:prstGeom>
          <a:noFill/>
        </p:spPr>
        <p:txBody>
          <a:bodyPr wrap="square" rtlCol="0">
            <a:spAutoFit/>
          </a:bodyPr>
          <a:lstStyle/>
          <a:p>
            <a:pPr>
              <a:lnSpc>
                <a:spcPct val="130000"/>
              </a:lnSpc>
              <a:spcAft>
                <a:spcPts val="600"/>
              </a:spcAft>
            </a:pPr>
            <a:r>
              <a:rPr lang="zh-CN" altLang="en-US" sz="1600" dirty="0">
                <a:solidFill>
                  <a:srgbClr val="5F5E5C"/>
                </a:solidFill>
                <a:latin typeface="微软雅黑" panose="020B0503020204020204" pitchFamily="34" charset="-122"/>
                <a:ea typeface="微软雅黑" panose="020B0503020204020204" pitchFamily="34" charset="-122"/>
              </a:rPr>
              <a:t>充分体现员工个人发展愿望与组织需要的结合。如根据公司职业生涯规划安排的系列培训。</a:t>
            </a:r>
          </a:p>
        </p:txBody>
      </p:sp>
    </p:spTree>
  </p:cSld>
  <p:clrMapOvr>
    <a:masterClrMapping/>
  </p:clrMapOvr>
  <mc:AlternateContent xmlns:mc="http://schemas.openxmlformats.org/markup-compatibility/2006" xmlns:p14="http://schemas.microsoft.com/office/powerpoint/2010/main">
    <mc:Choice Requires="p14">
      <p:transition>
        <p14:pan dir="u"/>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fill="hold"/>
                                        <p:tgtEl>
                                          <p:spTgt spid="26"/>
                                        </p:tgtEl>
                                        <p:attrNameLst>
                                          <p:attrName>ppt_x</p:attrName>
                                        </p:attrNameLst>
                                      </p:cBhvr>
                                      <p:tavLst>
                                        <p:tav tm="0">
                                          <p:val>
                                            <p:strVal val="0-#ppt_w/2"/>
                                          </p:val>
                                        </p:tav>
                                        <p:tav tm="100000">
                                          <p:val>
                                            <p:strVal val="#ppt_x"/>
                                          </p:val>
                                        </p:tav>
                                      </p:tavLst>
                                    </p:anim>
                                    <p:anim calcmode="lin" valueType="num">
                                      <p:cBhvr additive="base">
                                        <p:cTn id="8" dur="500" fill="hold"/>
                                        <p:tgtEl>
                                          <p:spTgt spid="2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2" presetClass="entr" presetSubtype="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anim calcmode="lin" valueType="num">
                                      <p:cBhvr>
                                        <p:cTn id="13" dur="500" fill="hold"/>
                                        <p:tgtEl>
                                          <p:spTgt spid="5"/>
                                        </p:tgtEl>
                                        <p:attrNameLst>
                                          <p:attrName>ppt_x</p:attrName>
                                        </p:attrNameLst>
                                      </p:cBhvr>
                                      <p:tavLst>
                                        <p:tav tm="0">
                                          <p:val>
                                            <p:strVal val="#ppt_x"/>
                                          </p:val>
                                        </p:tav>
                                        <p:tav tm="100000">
                                          <p:val>
                                            <p:strVal val="#ppt_x"/>
                                          </p:val>
                                        </p:tav>
                                      </p:tavLst>
                                    </p:anim>
                                    <p:anim calcmode="lin" valueType="num">
                                      <p:cBhvr>
                                        <p:cTn id="14" dur="500" fill="hold"/>
                                        <p:tgtEl>
                                          <p:spTgt spid="5"/>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200"/>
                                  </p:stCondLst>
                                  <p:childTnLst>
                                    <p:set>
                                      <p:cBhvr>
                                        <p:cTn id="16" dur="1" fill="hold">
                                          <p:stCondLst>
                                            <p:cond delay="0"/>
                                          </p:stCondLst>
                                        </p:cTn>
                                        <p:tgtEl>
                                          <p:spTgt spid="40"/>
                                        </p:tgtEl>
                                        <p:attrNameLst>
                                          <p:attrName>style.visibility</p:attrName>
                                        </p:attrNameLst>
                                      </p:cBhvr>
                                      <p:to>
                                        <p:strVal val="visible"/>
                                      </p:to>
                                    </p:set>
                                    <p:animEffect transition="in" filter="fade">
                                      <p:cBhvr>
                                        <p:cTn id="17" dur="750"/>
                                        <p:tgtEl>
                                          <p:spTgt spid="40"/>
                                        </p:tgtEl>
                                      </p:cBhvr>
                                    </p:animEffect>
                                    <p:anim calcmode="lin" valueType="num">
                                      <p:cBhvr>
                                        <p:cTn id="18" dur="750" fill="hold"/>
                                        <p:tgtEl>
                                          <p:spTgt spid="40"/>
                                        </p:tgtEl>
                                        <p:attrNameLst>
                                          <p:attrName>ppt_x</p:attrName>
                                        </p:attrNameLst>
                                      </p:cBhvr>
                                      <p:tavLst>
                                        <p:tav tm="0">
                                          <p:val>
                                            <p:strVal val="#ppt_x"/>
                                          </p:val>
                                        </p:tav>
                                        <p:tav tm="100000">
                                          <p:val>
                                            <p:strVal val="#ppt_x"/>
                                          </p:val>
                                        </p:tav>
                                      </p:tavLst>
                                    </p:anim>
                                    <p:anim calcmode="lin" valueType="num">
                                      <p:cBhvr>
                                        <p:cTn id="19" dur="750" fill="hold"/>
                                        <p:tgtEl>
                                          <p:spTgt spid="40"/>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100"/>
                                  </p:stCondLst>
                                  <p:childTnLst>
                                    <p:set>
                                      <p:cBhvr>
                                        <p:cTn id="21" dur="1" fill="hold">
                                          <p:stCondLst>
                                            <p:cond delay="0"/>
                                          </p:stCondLst>
                                        </p:cTn>
                                        <p:tgtEl>
                                          <p:spTgt spid="28"/>
                                        </p:tgtEl>
                                        <p:attrNameLst>
                                          <p:attrName>style.visibility</p:attrName>
                                        </p:attrNameLst>
                                      </p:cBhvr>
                                      <p:to>
                                        <p:strVal val="visible"/>
                                      </p:to>
                                    </p:set>
                                    <p:animEffect transition="in" filter="fade">
                                      <p:cBhvr>
                                        <p:cTn id="22" dur="500"/>
                                        <p:tgtEl>
                                          <p:spTgt spid="28"/>
                                        </p:tgtEl>
                                      </p:cBhvr>
                                    </p:animEffect>
                                    <p:anim calcmode="lin" valueType="num">
                                      <p:cBhvr>
                                        <p:cTn id="23" dur="500" fill="hold"/>
                                        <p:tgtEl>
                                          <p:spTgt spid="28"/>
                                        </p:tgtEl>
                                        <p:attrNameLst>
                                          <p:attrName>ppt_x</p:attrName>
                                        </p:attrNameLst>
                                      </p:cBhvr>
                                      <p:tavLst>
                                        <p:tav tm="0">
                                          <p:val>
                                            <p:strVal val="#ppt_x"/>
                                          </p:val>
                                        </p:tav>
                                        <p:tav tm="100000">
                                          <p:val>
                                            <p:strVal val="#ppt_x"/>
                                          </p:val>
                                        </p:tav>
                                      </p:tavLst>
                                    </p:anim>
                                    <p:anim calcmode="lin" valueType="num">
                                      <p:cBhvr>
                                        <p:cTn id="24" dur="500" fill="hold"/>
                                        <p:tgtEl>
                                          <p:spTgt spid="28"/>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300"/>
                                  </p:stCondLst>
                                  <p:childTnLst>
                                    <p:set>
                                      <p:cBhvr>
                                        <p:cTn id="26" dur="1" fill="hold">
                                          <p:stCondLst>
                                            <p:cond delay="0"/>
                                          </p:stCondLst>
                                        </p:cTn>
                                        <p:tgtEl>
                                          <p:spTgt spid="41"/>
                                        </p:tgtEl>
                                        <p:attrNameLst>
                                          <p:attrName>style.visibility</p:attrName>
                                        </p:attrNameLst>
                                      </p:cBhvr>
                                      <p:to>
                                        <p:strVal val="visible"/>
                                      </p:to>
                                    </p:set>
                                    <p:animEffect transition="in" filter="fade">
                                      <p:cBhvr>
                                        <p:cTn id="27" dur="750"/>
                                        <p:tgtEl>
                                          <p:spTgt spid="41"/>
                                        </p:tgtEl>
                                      </p:cBhvr>
                                    </p:animEffect>
                                    <p:anim calcmode="lin" valueType="num">
                                      <p:cBhvr>
                                        <p:cTn id="28" dur="750" fill="hold"/>
                                        <p:tgtEl>
                                          <p:spTgt spid="41"/>
                                        </p:tgtEl>
                                        <p:attrNameLst>
                                          <p:attrName>ppt_x</p:attrName>
                                        </p:attrNameLst>
                                      </p:cBhvr>
                                      <p:tavLst>
                                        <p:tav tm="0">
                                          <p:val>
                                            <p:strVal val="#ppt_x"/>
                                          </p:val>
                                        </p:tav>
                                        <p:tav tm="100000">
                                          <p:val>
                                            <p:strVal val="#ppt_x"/>
                                          </p:val>
                                        </p:tav>
                                      </p:tavLst>
                                    </p:anim>
                                    <p:anim calcmode="lin" valueType="num">
                                      <p:cBhvr>
                                        <p:cTn id="29" dur="750" fill="hold"/>
                                        <p:tgtEl>
                                          <p:spTgt spid="41"/>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200"/>
                                  </p:stCondLst>
                                  <p:childTnLst>
                                    <p:set>
                                      <p:cBhvr>
                                        <p:cTn id="31" dur="1" fill="hold">
                                          <p:stCondLst>
                                            <p:cond delay="0"/>
                                          </p:stCondLst>
                                        </p:cTn>
                                        <p:tgtEl>
                                          <p:spTgt spid="34"/>
                                        </p:tgtEl>
                                        <p:attrNameLst>
                                          <p:attrName>style.visibility</p:attrName>
                                        </p:attrNameLst>
                                      </p:cBhvr>
                                      <p:to>
                                        <p:strVal val="visible"/>
                                      </p:to>
                                    </p:set>
                                    <p:animEffect transition="in" filter="fade">
                                      <p:cBhvr>
                                        <p:cTn id="32" dur="500"/>
                                        <p:tgtEl>
                                          <p:spTgt spid="34"/>
                                        </p:tgtEl>
                                      </p:cBhvr>
                                    </p:animEffect>
                                    <p:anim calcmode="lin" valueType="num">
                                      <p:cBhvr>
                                        <p:cTn id="33" dur="500" fill="hold"/>
                                        <p:tgtEl>
                                          <p:spTgt spid="34"/>
                                        </p:tgtEl>
                                        <p:attrNameLst>
                                          <p:attrName>ppt_x</p:attrName>
                                        </p:attrNameLst>
                                      </p:cBhvr>
                                      <p:tavLst>
                                        <p:tav tm="0">
                                          <p:val>
                                            <p:strVal val="#ppt_x"/>
                                          </p:val>
                                        </p:tav>
                                        <p:tav tm="100000">
                                          <p:val>
                                            <p:strVal val="#ppt_x"/>
                                          </p:val>
                                        </p:tav>
                                      </p:tavLst>
                                    </p:anim>
                                    <p:anim calcmode="lin" valueType="num">
                                      <p:cBhvr>
                                        <p:cTn id="34" dur="500" fill="hold"/>
                                        <p:tgtEl>
                                          <p:spTgt spid="34"/>
                                        </p:tgtEl>
                                        <p:attrNameLst>
                                          <p:attrName>ppt_y</p:attrName>
                                        </p:attrNameLst>
                                      </p:cBhvr>
                                      <p:tavLst>
                                        <p:tav tm="0">
                                          <p:val>
                                            <p:strVal val="#ppt_y+.1"/>
                                          </p:val>
                                        </p:tav>
                                        <p:tav tm="100000">
                                          <p:val>
                                            <p:strVal val="#ppt_y"/>
                                          </p:val>
                                        </p:tav>
                                      </p:tavLst>
                                    </p:anim>
                                  </p:childTnLst>
                                </p:cTn>
                              </p:par>
                              <p:par>
                                <p:cTn id="35" presetID="47" presetClass="entr" presetSubtype="0" fill="hold" grpId="0" nodeType="withEffect">
                                  <p:stCondLst>
                                    <p:cond delay="400"/>
                                  </p:stCondLst>
                                  <p:childTnLst>
                                    <p:set>
                                      <p:cBhvr>
                                        <p:cTn id="36" dur="1" fill="hold">
                                          <p:stCondLst>
                                            <p:cond delay="0"/>
                                          </p:stCondLst>
                                        </p:cTn>
                                        <p:tgtEl>
                                          <p:spTgt spid="42"/>
                                        </p:tgtEl>
                                        <p:attrNameLst>
                                          <p:attrName>style.visibility</p:attrName>
                                        </p:attrNameLst>
                                      </p:cBhvr>
                                      <p:to>
                                        <p:strVal val="visible"/>
                                      </p:to>
                                    </p:set>
                                    <p:animEffect transition="in" filter="fade">
                                      <p:cBhvr>
                                        <p:cTn id="37" dur="750"/>
                                        <p:tgtEl>
                                          <p:spTgt spid="42"/>
                                        </p:tgtEl>
                                      </p:cBhvr>
                                    </p:animEffect>
                                    <p:anim calcmode="lin" valueType="num">
                                      <p:cBhvr>
                                        <p:cTn id="38" dur="750" fill="hold"/>
                                        <p:tgtEl>
                                          <p:spTgt spid="42"/>
                                        </p:tgtEl>
                                        <p:attrNameLst>
                                          <p:attrName>ppt_x</p:attrName>
                                        </p:attrNameLst>
                                      </p:cBhvr>
                                      <p:tavLst>
                                        <p:tav tm="0">
                                          <p:val>
                                            <p:strVal val="#ppt_x"/>
                                          </p:val>
                                        </p:tav>
                                        <p:tav tm="100000">
                                          <p:val>
                                            <p:strVal val="#ppt_x"/>
                                          </p:val>
                                        </p:tav>
                                      </p:tavLst>
                                    </p:anim>
                                    <p:anim calcmode="lin" valueType="num">
                                      <p:cBhvr>
                                        <p:cTn id="39" dur="750" fill="hold"/>
                                        <p:tgtEl>
                                          <p:spTgt spid="42"/>
                                        </p:tgtEl>
                                        <p:attrNameLst>
                                          <p:attrName>ppt_y</p:attrName>
                                        </p:attrNameLst>
                                      </p:cBhvr>
                                      <p:tavLst>
                                        <p:tav tm="0">
                                          <p:val>
                                            <p:strVal val="#ppt_y-.1"/>
                                          </p:val>
                                        </p:tav>
                                        <p:tav tm="100000">
                                          <p:val>
                                            <p:strVal val="#ppt_y"/>
                                          </p:val>
                                        </p:tav>
                                      </p:tavLst>
                                    </p:anim>
                                  </p:childTnLst>
                                </p:cTn>
                              </p:par>
                            </p:childTnLst>
                          </p:cTn>
                        </p:par>
                        <p:par>
                          <p:cTn id="40" fill="hold">
                            <p:stCondLst>
                              <p:cond delay="1000"/>
                            </p:stCondLst>
                            <p:childTnLst>
                              <p:par>
                                <p:cTn id="41" presetID="2" presetClass="entr" presetSubtype="4" decel="100000" fill="hold" grpId="0" nodeType="afterEffect">
                                  <p:stCondLst>
                                    <p:cond delay="0"/>
                                  </p:stCondLst>
                                  <p:childTnLst>
                                    <p:set>
                                      <p:cBhvr>
                                        <p:cTn id="42" dur="1" fill="hold">
                                          <p:stCondLst>
                                            <p:cond delay="0"/>
                                          </p:stCondLst>
                                        </p:cTn>
                                        <p:tgtEl>
                                          <p:spTgt spid="27"/>
                                        </p:tgtEl>
                                        <p:attrNameLst>
                                          <p:attrName>style.visibility</p:attrName>
                                        </p:attrNameLst>
                                      </p:cBhvr>
                                      <p:to>
                                        <p:strVal val="visible"/>
                                      </p:to>
                                    </p:set>
                                    <p:anim calcmode="lin" valueType="num">
                                      <p:cBhvr additive="base">
                                        <p:cTn id="43" dur="500" fill="hold"/>
                                        <p:tgtEl>
                                          <p:spTgt spid="27"/>
                                        </p:tgtEl>
                                        <p:attrNameLst>
                                          <p:attrName>ppt_x</p:attrName>
                                        </p:attrNameLst>
                                      </p:cBhvr>
                                      <p:tavLst>
                                        <p:tav tm="0">
                                          <p:val>
                                            <p:strVal val="#ppt_x"/>
                                          </p:val>
                                        </p:tav>
                                        <p:tav tm="100000">
                                          <p:val>
                                            <p:strVal val="#ppt_x"/>
                                          </p:val>
                                        </p:tav>
                                      </p:tavLst>
                                    </p:anim>
                                    <p:anim calcmode="lin" valueType="num">
                                      <p:cBhvr additive="base">
                                        <p:cTn id="44"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P spid="40" grpId="0"/>
      <p:bldP spid="41" grpId="0"/>
      <p:bldP spid="4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8"/>
          <p:cNvSpPr txBox="1"/>
          <p:nvPr/>
        </p:nvSpPr>
        <p:spPr>
          <a:xfrm>
            <a:off x="333860" y="476676"/>
            <a:ext cx="4969846" cy="461665"/>
          </a:xfrm>
          <a:prstGeom prst="rect">
            <a:avLst/>
          </a:prstGeom>
          <a:noFill/>
        </p:spPr>
        <p:txBody>
          <a:bodyPr wrap="square" rtlCol="0">
            <a:spAutoFit/>
          </a:bodyPr>
          <a:lstStyle/>
          <a:p>
            <a:r>
              <a:rPr lang="zh-CN" altLang="en-US" sz="2400" dirty="0">
                <a:solidFill>
                  <a:srgbClr val="5F5E5C"/>
                </a:solidFill>
                <a:latin typeface="华康俪金黑W8(P)" pitchFamily="34" charset="-122"/>
                <a:ea typeface="华康俪金黑W8(P)" pitchFamily="34" charset="-122"/>
              </a:rPr>
              <a:t>第三节</a:t>
            </a:r>
            <a:r>
              <a:rPr lang="en-US" altLang="zh-CN" sz="2400" dirty="0">
                <a:solidFill>
                  <a:srgbClr val="5F5E5C"/>
                </a:solidFill>
                <a:latin typeface="华康俪金黑W8(P)" pitchFamily="34" charset="-122"/>
                <a:ea typeface="华康俪金黑W8(P)" pitchFamily="34" charset="-122"/>
              </a:rPr>
              <a:t>  </a:t>
            </a:r>
            <a:r>
              <a:rPr lang="zh-CN" altLang="en-US" sz="2400" dirty="0">
                <a:solidFill>
                  <a:srgbClr val="5F5E5C"/>
                </a:solidFill>
                <a:latin typeface="华康俪金黑W8(P)" pitchFamily="34" charset="-122"/>
                <a:ea typeface="华康俪金黑W8(P)" pitchFamily="34" charset="-122"/>
              </a:rPr>
              <a:t>谁培训（师资）</a:t>
            </a:r>
          </a:p>
        </p:txBody>
      </p:sp>
      <p:sp>
        <p:nvSpPr>
          <p:cNvPr id="7" name="TextBox 6"/>
          <p:cNvSpPr txBox="1"/>
          <p:nvPr/>
        </p:nvSpPr>
        <p:spPr>
          <a:xfrm>
            <a:off x="392610" y="1484784"/>
            <a:ext cx="9735838" cy="812530"/>
          </a:xfrm>
          <a:prstGeom prst="rect">
            <a:avLst/>
          </a:prstGeom>
          <a:noFill/>
        </p:spPr>
        <p:txBody>
          <a:bodyPr wrap="square" rtlCol="0">
            <a:spAutoFit/>
          </a:bodyPr>
          <a:lstStyle/>
          <a:p>
            <a:pPr>
              <a:lnSpc>
                <a:spcPct val="130000"/>
              </a:lnSpc>
            </a:pPr>
            <a:r>
              <a:rPr lang="zh-CN" altLang="en-US" b="1" dirty="0">
                <a:solidFill>
                  <a:srgbClr val="5F5E5C"/>
                </a:solidFill>
                <a:latin typeface="微软雅黑" panose="020B0503020204020204" pitchFamily="34" charset="-122"/>
                <a:ea typeface="微软雅黑" panose="020B0503020204020204" pitchFamily="34" charset="-122"/>
              </a:rPr>
              <a:t>讲师选择的核心理念是：</a:t>
            </a:r>
            <a:r>
              <a:rPr lang="zh-CN" altLang="en-US" b="1" dirty="0">
                <a:solidFill>
                  <a:srgbClr val="0070C0"/>
                </a:solidFill>
                <a:latin typeface="微软雅黑" panose="020B0503020204020204" pitchFamily="34" charset="-122"/>
                <a:ea typeface="微软雅黑" panose="020B0503020204020204" pitchFamily="34" charset="-122"/>
              </a:rPr>
              <a:t>一定要选择最好的讲师！</a:t>
            </a:r>
            <a:r>
              <a:rPr lang="zh-CN" altLang="en-US" b="1" dirty="0">
                <a:solidFill>
                  <a:srgbClr val="5F5E5C"/>
                </a:solidFill>
                <a:latin typeface="微软雅黑" panose="020B0503020204020204" pitchFamily="34" charset="-122"/>
                <a:ea typeface="微软雅黑" panose="020B0503020204020204" pitchFamily="34" charset="-122"/>
              </a:rPr>
              <a:t>讲师的来源主要有企业内部开发和企业外部聘请两大来源。</a:t>
            </a:r>
            <a:endParaRPr lang="zh-CN" altLang="zh-CN" b="1" dirty="0">
              <a:solidFill>
                <a:srgbClr val="5F5E5C"/>
              </a:solidFill>
              <a:latin typeface="微软雅黑" panose="020B0503020204020204" pitchFamily="34" charset="-122"/>
              <a:ea typeface="微软雅黑" panose="020B0503020204020204" pitchFamily="34" charset="-122"/>
            </a:endParaRPr>
          </a:p>
        </p:txBody>
      </p:sp>
      <p:sp>
        <p:nvSpPr>
          <p:cNvPr id="12" name="矩形 11"/>
          <p:cNvSpPr/>
          <p:nvPr/>
        </p:nvSpPr>
        <p:spPr>
          <a:xfrm>
            <a:off x="477876" y="2420888"/>
            <a:ext cx="9650572" cy="3744416"/>
          </a:xfrm>
          <a:prstGeom prst="rect">
            <a:avLst/>
          </a:prstGeom>
          <a:solidFill>
            <a:sysClr val="window" lastClr="FFFFFF"/>
          </a:solidFill>
          <a:ln w="3175" cap="flat" cmpd="sng" algn="ctr">
            <a:solidFill>
              <a:sysClr val="window" lastClr="FFFFFF">
                <a:lumMod val="75000"/>
              </a:sysClr>
            </a:solidFill>
            <a:prstDash val="solid"/>
          </a:ln>
          <a:effectLst>
            <a:outerShdw blurRad="50800" dist="38100" dir="5400000" algn="t" rotWithShape="0">
              <a:prstClr val="black">
                <a:alpha val="40000"/>
              </a:prstClr>
            </a:outerShdw>
          </a:effectLst>
        </p:spPr>
        <p:txBody>
          <a:bodyPr anchor="ctr"/>
          <a:lstStyle/>
          <a:p>
            <a:pPr algn="ctr">
              <a:defRPr/>
            </a:pPr>
            <a:endParaRPr lang="zh-CN" altLang="en-US" kern="0">
              <a:solidFill>
                <a:sysClr val="window" lastClr="FFFFFF"/>
              </a:solidFill>
              <a:latin typeface="Tahoma" panose="020B0604030504040204"/>
              <a:ea typeface="微软雅黑" panose="020B0503020204020204" pitchFamily="34" charset="-122"/>
            </a:endParaRPr>
          </a:p>
        </p:txBody>
      </p:sp>
      <p:graphicFrame>
        <p:nvGraphicFramePr>
          <p:cNvPr id="2" name="表格 1"/>
          <p:cNvGraphicFramePr>
            <a:graphicFrameLocks noGrp="1"/>
          </p:cNvGraphicFramePr>
          <p:nvPr/>
        </p:nvGraphicFramePr>
        <p:xfrm>
          <a:off x="623392" y="2537389"/>
          <a:ext cx="9361040" cy="3511414"/>
        </p:xfrm>
        <a:graphic>
          <a:graphicData uri="http://schemas.openxmlformats.org/drawingml/2006/table">
            <a:tbl>
              <a:tblPr firstRow="1" firstCol="1" bandRow="1">
                <a:tableStyleId>{5C22544A-7EE6-4342-B048-85BDC9FD1C3A}</a:tableStyleId>
              </a:tblPr>
              <a:tblGrid>
                <a:gridCol w="1296144">
                  <a:extLst>
                    <a:ext uri="{9D8B030D-6E8A-4147-A177-3AD203B41FA5}">
                      <a16:colId xmlns:a16="http://schemas.microsoft.com/office/drawing/2014/main" val="20000"/>
                    </a:ext>
                  </a:extLst>
                </a:gridCol>
                <a:gridCol w="4700107">
                  <a:extLst>
                    <a:ext uri="{9D8B030D-6E8A-4147-A177-3AD203B41FA5}">
                      <a16:colId xmlns:a16="http://schemas.microsoft.com/office/drawing/2014/main" val="20001"/>
                    </a:ext>
                  </a:extLst>
                </a:gridCol>
                <a:gridCol w="3364789">
                  <a:extLst>
                    <a:ext uri="{9D8B030D-6E8A-4147-A177-3AD203B41FA5}">
                      <a16:colId xmlns:a16="http://schemas.microsoft.com/office/drawing/2014/main" val="20002"/>
                    </a:ext>
                  </a:extLst>
                </a:gridCol>
              </a:tblGrid>
              <a:tr h="726477">
                <a:tc>
                  <a:txBody>
                    <a:bodyPr/>
                    <a:lstStyle/>
                    <a:p>
                      <a:pPr algn="ctr">
                        <a:lnSpc>
                          <a:spcPct val="115000"/>
                        </a:lnSpc>
                        <a:spcAft>
                          <a:spcPts val="0"/>
                        </a:spcAft>
                      </a:pPr>
                      <a:r>
                        <a:rPr lang="zh-CN" sz="2000" kern="100" dirty="0">
                          <a:effectLst/>
                          <a:latin typeface="微软雅黑" panose="020B0503020204020204" pitchFamily="34" charset="-122"/>
                          <a:ea typeface="微软雅黑" panose="020B0503020204020204" pitchFamily="34" charset="-122"/>
                        </a:rPr>
                        <a:t>讲师来源</a:t>
                      </a:r>
                    </a:p>
                  </a:txBody>
                  <a:tcPr marL="68580" marR="68580" marT="0" marB="0" anchor="ctr"/>
                </a:tc>
                <a:tc>
                  <a:txBody>
                    <a:bodyPr/>
                    <a:lstStyle/>
                    <a:p>
                      <a:pPr algn="ctr">
                        <a:lnSpc>
                          <a:spcPct val="115000"/>
                        </a:lnSpc>
                        <a:spcAft>
                          <a:spcPts val="0"/>
                        </a:spcAft>
                      </a:pPr>
                      <a:r>
                        <a:rPr lang="zh-CN" sz="2000" kern="100" dirty="0">
                          <a:effectLst/>
                          <a:latin typeface="微软雅黑" panose="020B0503020204020204" pitchFamily="34" charset="-122"/>
                          <a:ea typeface="微软雅黑" panose="020B0503020204020204" pitchFamily="34" charset="-122"/>
                        </a:rPr>
                        <a:t>优点</a:t>
                      </a:r>
                    </a:p>
                  </a:txBody>
                  <a:tcPr marL="68580" marR="68580" marT="0" marB="0" anchor="ctr"/>
                </a:tc>
                <a:tc>
                  <a:txBody>
                    <a:bodyPr/>
                    <a:lstStyle/>
                    <a:p>
                      <a:pPr algn="ctr">
                        <a:lnSpc>
                          <a:spcPct val="115000"/>
                        </a:lnSpc>
                        <a:spcAft>
                          <a:spcPts val="0"/>
                        </a:spcAft>
                      </a:pPr>
                      <a:r>
                        <a:rPr lang="zh-CN" sz="2000" kern="100" dirty="0">
                          <a:effectLst/>
                          <a:latin typeface="微软雅黑" panose="020B0503020204020204" pitchFamily="34" charset="-122"/>
                          <a:ea typeface="微软雅黑" panose="020B0503020204020204" pitchFamily="34" charset="-122"/>
                        </a:rPr>
                        <a:t>缺点</a:t>
                      </a:r>
                    </a:p>
                  </a:txBody>
                  <a:tcPr marL="68580" marR="68580" marT="0" marB="0" anchor="ctr"/>
                </a:tc>
                <a:extLst>
                  <a:ext uri="{0D108BD9-81ED-4DB2-BD59-A6C34878D82A}">
                    <a16:rowId xmlns:a16="http://schemas.microsoft.com/office/drawing/2014/main" val="10000"/>
                  </a:ext>
                </a:extLst>
              </a:tr>
              <a:tr h="1406080">
                <a:tc>
                  <a:txBody>
                    <a:bodyPr/>
                    <a:lstStyle/>
                    <a:p>
                      <a:pPr algn="ctr">
                        <a:lnSpc>
                          <a:spcPct val="115000"/>
                        </a:lnSpc>
                        <a:spcAft>
                          <a:spcPts val="0"/>
                        </a:spcAft>
                      </a:pPr>
                      <a:r>
                        <a:rPr lang="zh-CN" sz="1800" kern="100" dirty="0">
                          <a:effectLst/>
                          <a:latin typeface="微软雅黑" panose="020B0503020204020204" pitchFamily="34" charset="-122"/>
                          <a:ea typeface="微软雅黑" panose="020B0503020204020204" pitchFamily="34" charset="-122"/>
                        </a:rPr>
                        <a:t>内部开发</a:t>
                      </a:r>
                    </a:p>
                  </a:txBody>
                  <a:tcPr marL="68580" marR="68580" marT="0" marB="0" anchor="ctr"/>
                </a:tc>
                <a:tc>
                  <a:txBody>
                    <a:bodyPr/>
                    <a:lstStyle/>
                    <a:p>
                      <a:pPr algn="just">
                        <a:lnSpc>
                          <a:spcPct val="120000"/>
                        </a:lnSpc>
                        <a:spcAft>
                          <a:spcPts val="0"/>
                        </a:spcAft>
                      </a:pPr>
                      <a:r>
                        <a:rPr lang="zh-CN" sz="1600" kern="100" dirty="0">
                          <a:solidFill>
                            <a:srgbClr val="5F5E5C"/>
                          </a:solidFill>
                          <a:effectLst/>
                          <a:latin typeface="微软雅黑" panose="020B0503020204020204" pitchFamily="34" charset="-122"/>
                          <a:ea typeface="微软雅黑" panose="020B0503020204020204" pitchFamily="34" charset="-122"/>
                        </a:rPr>
                        <a:t>①熟悉企业内部情况，且培训中交流顺畅；</a:t>
                      </a:r>
                    </a:p>
                    <a:p>
                      <a:pPr algn="just">
                        <a:lnSpc>
                          <a:spcPct val="120000"/>
                        </a:lnSpc>
                        <a:spcAft>
                          <a:spcPts val="0"/>
                        </a:spcAft>
                      </a:pPr>
                      <a:r>
                        <a:rPr lang="zh-CN" sz="1600" kern="100" dirty="0">
                          <a:solidFill>
                            <a:srgbClr val="5F5E5C"/>
                          </a:solidFill>
                          <a:effectLst/>
                          <a:latin typeface="微软雅黑" panose="020B0503020204020204" pitchFamily="34" charset="-122"/>
                          <a:ea typeface="微软雅黑" panose="020B0503020204020204" pitchFamily="34" charset="-122"/>
                        </a:rPr>
                        <a:t>②自身成长树立榜样；</a:t>
                      </a:r>
                    </a:p>
                    <a:p>
                      <a:pPr algn="just">
                        <a:lnSpc>
                          <a:spcPct val="120000"/>
                        </a:lnSpc>
                        <a:spcAft>
                          <a:spcPts val="0"/>
                        </a:spcAft>
                      </a:pPr>
                      <a:r>
                        <a:rPr lang="zh-CN" sz="1600" kern="100" dirty="0">
                          <a:solidFill>
                            <a:srgbClr val="5F5E5C"/>
                          </a:solidFill>
                          <a:effectLst/>
                          <a:latin typeface="微软雅黑" panose="020B0503020204020204" pitchFamily="34" charset="-122"/>
                          <a:ea typeface="微软雅黑" panose="020B0503020204020204" pitchFamily="34" charset="-122"/>
                        </a:rPr>
                        <a:t>③易于管理；</a:t>
                      </a:r>
                    </a:p>
                    <a:p>
                      <a:pPr algn="just">
                        <a:lnSpc>
                          <a:spcPct val="120000"/>
                        </a:lnSpc>
                        <a:spcAft>
                          <a:spcPts val="0"/>
                        </a:spcAft>
                      </a:pPr>
                      <a:r>
                        <a:rPr lang="zh-CN" sz="1600" kern="100" dirty="0">
                          <a:solidFill>
                            <a:srgbClr val="5F5E5C"/>
                          </a:solidFill>
                          <a:effectLst/>
                          <a:latin typeface="微软雅黑" panose="020B0503020204020204" pitchFamily="34" charset="-122"/>
                          <a:ea typeface="微软雅黑" panose="020B0503020204020204" pitchFamily="34" charset="-122"/>
                        </a:rPr>
                        <a:t>④成本低。</a:t>
                      </a:r>
                    </a:p>
                  </a:txBody>
                  <a:tcPr marL="68580" marR="68580" marT="0" marB="0" anchor="ctr"/>
                </a:tc>
                <a:tc>
                  <a:txBody>
                    <a:bodyPr/>
                    <a:lstStyle/>
                    <a:p>
                      <a:pPr algn="just">
                        <a:lnSpc>
                          <a:spcPct val="120000"/>
                        </a:lnSpc>
                        <a:spcAft>
                          <a:spcPts val="0"/>
                        </a:spcAft>
                      </a:pPr>
                      <a:r>
                        <a:rPr lang="zh-CN" sz="1600" kern="100" dirty="0">
                          <a:solidFill>
                            <a:srgbClr val="5F5E5C"/>
                          </a:solidFill>
                          <a:effectLst/>
                          <a:latin typeface="微软雅黑" panose="020B0503020204020204" pitchFamily="34" charset="-122"/>
                          <a:ea typeface="微软雅黑" panose="020B0503020204020204" pitchFamily="34" charset="-122"/>
                        </a:rPr>
                        <a:t>①没有权威性；</a:t>
                      </a:r>
                    </a:p>
                    <a:p>
                      <a:pPr algn="just">
                        <a:lnSpc>
                          <a:spcPct val="120000"/>
                        </a:lnSpc>
                        <a:spcAft>
                          <a:spcPts val="0"/>
                        </a:spcAft>
                      </a:pPr>
                      <a:r>
                        <a:rPr lang="zh-CN" sz="1600" kern="100" dirty="0">
                          <a:solidFill>
                            <a:srgbClr val="5F5E5C"/>
                          </a:solidFill>
                          <a:effectLst/>
                          <a:latin typeface="微软雅黑" panose="020B0503020204020204" pitchFamily="34" charset="-122"/>
                          <a:ea typeface="微软雅黑" panose="020B0503020204020204" pitchFamily="34" charset="-122"/>
                        </a:rPr>
                        <a:t>②选择范围小，难出高手；</a:t>
                      </a:r>
                    </a:p>
                    <a:p>
                      <a:pPr algn="just">
                        <a:lnSpc>
                          <a:spcPct val="120000"/>
                        </a:lnSpc>
                        <a:spcAft>
                          <a:spcPts val="0"/>
                        </a:spcAft>
                      </a:pPr>
                      <a:r>
                        <a:rPr lang="zh-CN" sz="1600" kern="100" dirty="0">
                          <a:solidFill>
                            <a:srgbClr val="5F5E5C"/>
                          </a:solidFill>
                          <a:effectLst/>
                          <a:latin typeface="微软雅黑" panose="020B0503020204020204" pitchFamily="34" charset="-122"/>
                          <a:ea typeface="微软雅黑" panose="020B0503020204020204" pitchFamily="34" charset="-122"/>
                        </a:rPr>
                        <a:t>③近亲繁殖；</a:t>
                      </a:r>
                    </a:p>
                    <a:p>
                      <a:pPr algn="just">
                        <a:lnSpc>
                          <a:spcPct val="120000"/>
                        </a:lnSpc>
                        <a:spcAft>
                          <a:spcPts val="0"/>
                        </a:spcAft>
                      </a:pPr>
                      <a:r>
                        <a:rPr lang="zh-CN" sz="1600" kern="100" dirty="0">
                          <a:solidFill>
                            <a:srgbClr val="5F5E5C"/>
                          </a:solidFill>
                          <a:effectLst/>
                          <a:latin typeface="微软雅黑" panose="020B0503020204020204" pitchFamily="34" charset="-122"/>
                          <a:ea typeface="微软雅黑" panose="020B0503020204020204" pitchFamily="34" charset="-122"/>
                        </a:rPr>
                        <a:t>④受训者热情不够。</a:t>
                      </a:r>
                    </a:p>
                  </a:txBody>
                  <a:tcPr marL="68580" marR="68580" marT="0" marB="0" anchor="ctr"/>
                </a:tc>
                <a:extLst>
                  <a:ext uri="{0D108BD9-81ED-4DB2-BD59-A6C34878D82A}">
                    <a16:rowId xmlns:a16="http://schemas.microsoft.com/office/drawing/2014/main" val="10001"/>
                  </a:ext>
                </a:extLst>
              </a:tr>
              <a:tr h="1378857">
                <a:tc>
                  <a:txBody>
                    <a:bodyPr/>
                    <a:lstStyle/>
                    <a:p>
                      <a:pPr algn="ctr">
                        <a:lnSpc>
                          <a:spcPct val="115000"/>
                        </a:lnSpc>
                        <a:spcAft>
                          <a:spcPts val="0"/>
                        </a:spcAft>
                      </a:pPr>
                      <a:r>
                        <a:rPr lang="zh-CN" sz="1800" kern="100" dirty="0">
                          <a:effectLst/>
                          <a:latin typeface="微软雅黑" panose="020B0503020204020204" pitchFamily="34" charset="-122"/>
                          <a:ea typeface="微软雅黑" panose="020B0503020204020204" pitchFamily="34" charset="-122"/>
                        </a:rPr>
                        <a:t>外部聘请</a:t>
                      </a:r>
                    </a:p>
                  </a:txBody>
                  <a:tcPr marL="68580" marR="68580" marT="0" marB="0" anchor="ctr"/>
                </a:tc>
                <a:tc>
                  <a:txBody>
                    <a:bodyPr/>
                    <a:lstStyle/>
                    <a:p>
                      <a:pPr algn="just">
                        <a:lnSpc>
                          <a:spcPct val="120000"/>
                        </a:lnSpc>
                        <a:spcAft>
                          <a:spcPts val="0"/>
                        </a:spcAft>
                      </a:pPr>
                      <a:r>
                        <a:rPr lang="zh-CN" sz="1600" kern="100" dirty="0">
                          <a:solidFill>
                            <a:srgbClr val="5F5E5C"/>
                          </a:solidFill>
                          <a:effectLst/>
                          <a:latin typeface="微软雅黑" panose="020B0503020204020204" pitchFamily="34" charset="-122"/>
                          <a:ea typeface="微软雅黑" panose="020B0503020204020204" pitchFamily="34" charset="-122"/>
                        </a:rPr>
                        <a:t>①选择范围大，可获取到高质量的讲师资源；</a:t>
                      </a:r>
                    </a:p>
                    <a:p>
                      <a:pPr algn="just">
                        <a:lnSpc>
                          <a:spcPct val="120000"/>
                        </a:lnSpc>
                        <a:spcAft>
                          <a:spcPts val="0"/>
                        </a:spcAft>
                      </a:pPr>
                      <a:r>
                        <a:rPr lang="zh-CN" sz="1600" kern="100" dirty="0">
                          <a:solidFill>
                            <a:srgbClr val="5F5E5C"/>
                          </a:solidFill>
                          <a:effectLst/>
                          <a:latin typeface="微软雅黑" panose="020B0503020204020204" pitchFamily="34" charset="-122"/>
                          <a:ea typeface="微软雅黑" panose="020B0503020204020204" pitchFamily="34" charset="-122"/>
                        </a:rPr>
                        <a:t>②可带来许多全新的理念；</a:t>
                      </a:r>
                    </a:p>
                    <a:p>
                      <a:pPr algn="just">
                        <a:lnSpc>
                          <a:spcPct val="120000"/>
                        </a:lnSpc>
                        <a:spcAft>
                          <a:spcPts val="0"/>
                        </a:spcAft>
                      </a:pPr>
                      <a:r>
                        <a:rPr lang="zh-CN" sz="1600" kern="100" dirty="0">
                          <a:solidFill>
                            <a:srgbClr val="5F5E5C"/>
                          </a:solidFill>
                          <a:effectLst/>
                          <a:latin typeface="微软雅黑" panose="020B0503020204020204" pitchFamily="34" charset="-122"/>
                          <a:ea typeface="微软雅黑" panose="020B0503020204020204" pitchFamily="34" charset="-122"/>
                        </a:rPr>
                        <a:t>③对学员有较大的吸引力，获得良好的培训效果；</a:t>
                      </a:r>
                    </a:p>
                    <a:p>
                      <a:pPr algn="just">
                        <a:lnSpc>
                          <a:spcPct val="120000"/>
                        </a:lnSpc>
                        <a:spcAft>
                          <a:spcPts val="0"/>
                        </a:spcAft>
                      </a:pPr>
                      <a:r>
                        <a:rPr lang="zh-CN" sz="1600" kern="100" dirty="0">
                          <a:solidFill>
                            <a:srgbClr val="5F5E5C"/>
                          </a:solidFill>
                          <a:effectLst/>
                          <a:latin typeface="微软雅黑" panose="020B0503020204020204" pitchFamily="34" charset="-122"/>
                          <a:ea typeface="微软雅黑" panose="020B0503020204020204" pitchFamily="34" charset="-122"/>
                        </a:rPr>
                        <a:t>④可提高培训档次，引起企业各方面的重视。</a:t>
                      </a:r>
                    </a:p>
                  </a:txBody>
                  <a:tcPr marL="68580" marR="68580" marT="0" marB="0" anchor="ctr"/>
                </a:tc>
                <a:tc>
                  <a:txBody>
                    <a:bodyPr/>
                    <a:lstStyle/>
                    <a:p>
                      <a:pPr algn="just">
                        <a:lnSpc>
                          <a:spcPct val="120000"/>
                        </a:lnSpc>
                        <a:spcAft>
                          <a:spcPts val="0"/>
                        </a:spcAft>
                      </a:pPr>
                      <a:r>
                        <a:rPr lang="zh-CN" sz="1600" kern="100" dirty="0">
                          <a:solidFill>
                            <a:srgbClr val="5F5E5C"/>
                          </a:solidFill>
                          <a:effectLst/>
                          <a:latin typeface="微软雅黑" panose="020B0503020204020204" pitchFamily="34" charset="-122"/>
                          <a:ea typeface="微软雅黑" panose="020B0503020204020204" pitchFamily="34" charset="-122"/>
                        </a:rPr>
                        <a:t>①缺乏了解，培训风险大；</a:t>
                      </a:r>
                    </a:p>
                    <a:p>
                      <a:pPr algn="just">
                        <a:lnSpc>
                          <a:spcPct val="120000"/>
                        </a:lnSpc>
                        <a:spcAft>
                          <a:spcPts val="0"/>
                        </a:spcAft>
                      </a:pPr>
                      <a:r>
                        <a:rPr lang="zh-CN" sz="1600" kern="100" dirty="0">
                          <a:solidFill>
                            <a:srgbClr val="5F5E5C"/>
                          </a:solidFill>
                          <a:effectLst/>
                          <a:latin typeface="微软雅黑" panose="020B0503020204020204" pitchFamily="34" charset="-122"/>
                          <a:ea typeface="微软雅黑" panose="020B0503020204020204" pitchFamily="34" charset="-122"/>
                        </a:rPr>
                        <a:t>②培训缺乏针对性，适用性低；</a:t>
                      </a:r>
                    </a:p>
                    <a:p>
                      <a:pPr algn="just">
                        <a:lnSpc>
                          <a:spcPct val="120000"/>
                        </a:lnSpc>
                        <a:spcAft>
                          <a:spcPts val="0"/>
                        </a:spcAft>
                      </a:pPr>
                      <a:r>
                        <a:rPr lang="zh-CN" sz="1600" kern="100" dirty="0">
                          <a:solidFill>
                            <a:srgbClr val="5F5E5C"/>
                          </a:solidFill>
                          <a:effectLst/>
                          <a:latin typeface="微软雅黑" panose="020B0503020204020204" pitchFamily="34" charset="-122"/>
                          <a:ea typeface="微软雅黑" panose="020B0503020204020204" pitchFamily="34" charset="-122"/>
                        </a:rPr>
                        <a:t>③难以形成系统；</a:t>
                      </a:r>
                    </a:p>
                    <a:p>
                      <a:pPr algn="just">
                        <a:lnSpc>
                          <a:spcPct val="120000"/>
                        </a:lnSpc>
                        <a:spcAft>
                          <a:spcPts val="0"/>
                        </a:spcAft>
                      </a:pPr>
                      <a:r>
                        <a:rPr lang="zh-CN" sz="1600" kern="100" dirty="0">
                          <a:solidFill>
                            <a:srgbClr val="5F5E5C"/>
                          </a:solidFill>
                          <a:effectLst/>
                          <a:latin typeface="微软雅黑" panose="020B0503020204020204" pitchFamily="34" charset="-122"/>
                          <a:ea typeface="微软雅黑" panose="020B0503020204020204" pitchFamily="34" charset="-122"/>
                        </a:rPr>
                        <a:t>④成本高。</a:t>
                      </a:r>
                    </a:p>
                  </a:txBody>
                  <a:tcPr marL="68580" marR="68580" marT="0" marB="0" anchor="ctr"/>
                </a:tc>
                <a:extLst>
                  <a:ext uri="{0D108BD9-81ED-4DB2-BD59-A6C34878D82A}">
                    <a16:rowId xmlns:a16="http://schemas.microsoft.com/office/drawing/2014/main" val="10002"/>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p14:pan dir="u"/>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3" presetClass="entr" presetSubtype="36"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strVal val="(6*min(max(#ppt_w*#ppt_h,.3),1)-7.4)/-.7*#ppt_w"/>
                                          </p:val>
                                        </p:tav>
                                        <p:tav tm="100000">
                                          <p:val>
                                            <p:strVal val="#ppt_w"/>
                                          </p:val>
                                        </p:tav>
                                      </p:tavLst>
                                    </p:anim>
                                    <p:anim calcmode="lin" valueType="num">
                                      <p:cBhvr>
                                        <p:cTn id="13" dur="500" fill="hold"/>
                                        <p:tgtEl>
                                          <p:spTgt spid="2"/>
                                        </p:tgtEl>
                                        <p:attrNameLst>
                                          <p:attrName>ppt_h</p:attrName>
                                        </p:attrNameLst>
                                      </p:cBhvr>
                                      <p:tavLst>
                                        <p:tav tm="0">
                                          <p:val>
                                            <p:strVal val="(6*min(max(#ppt_w*#ppt_h,.3),1)-7.4)/-.7*#ppt_h"/>
                                          </p:val>
                                        </p:tav>
                                        <p:tav tm="100000">
                                          <p:val>
                                            <p:strVal val="#ppt_h"/>
                                          </p:val>
                                        </p:tav>
                                      </p:tavLst>
                                    </p:anim>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8"/>
          <p:cNvSpPr txBox="1"/>
          <p:nvPr/>
        </p:nvSpPr>
        <p:spPr>
          <a:xfrm>
            <a:off x="333860" y="476676"/>
            <a:ext cx="4969846" cy="461665"/>
          </a:xfrm>
          <a:prstGeom prst="rect">
            <a:avLst/>
          </a:prstGeom>
          <a:noFill/>
        </p:spPr>
        <p:txBody>
          <a:bodyPr wrap="square" rtlCol="0">
            <a:spAutoFit/>
          </a:bodyPr>
          <a:lstStyle/>
          <a:p>
            <a:r>
              <a:rPr lang="zh-CN" altLang="en-US" sz="2400" dirty="0">
                <a:solidFill>
                  <a:srgbClr val="5F5E5C"/>
                </a:solidFill>
                <a:latin typeface="华康俪金黑W8(P)" pitchFamily="34" charset="-122"/>
                <a:ea typeface="华康俪金黑W8(P)" pitchFamily="34" charset="-122"/>
              </a:rPr>
              <a:t>第三节</a:t>
            </a:r>
            <a:r>
              <a:rPr lang="en-US" altLang="zh-CN" sz="2400" dirty="0">
                <a:solidFill>
                  <a:srgbClr val="5F5E5C"/>
                </a:solidFill>
                <a:latin typeface="华康俪金黑W8(P)" pitchFamily="34" charset="-122"/>
                <a:ea typeface="华康俪金黑W8(P)" pitchFamily="34" charset="-122"/>
              </a:rPr>
              <a:t>  </a:t>
            </a:r>
            <a:r>
              <a:rPr lang="zh-CN" altLang="en-US" sz="2400" dirty="0">
                <a:solidFill>
                  <a:srgbClr val="5F5E5C"/>
                </a:solidFill>
                <a:latin typeface="华康俪金黑W8(P)" pitchFamily="34" charset="-122"/>
                <a:ea typeface="华康俪金黑W8(P)" pitchFamily="34" charset="-122"/>
              </a:rPr>
              <a:t>谁培训（师资）</a:t>
            </a:r>
          </a:p>
        </p:txBody>
      </p:sp>
      <p:pic>
        <p:nvPicPr>
          <p:cNvPr id="8" name="图片 7"/>
          <p:cNvPicPr>
            <a:picLocks noChangeAspect="1"/>
          </p:cNvPicPr>
          <p:nvPr/>
        </p:nvPicPr>
        <p:blipFill>
          <a:blip r:embed="rId2" cstate="screen"/>
          <a:stretch>
            <a:fillRect/>
          </a:stretch>
        </p:blipFill>
        <p:spPr>
          <a:xfrm>
            <a:off x="5211490" y="1640170"/>
            <a:ext cx="6469380" cy="4309110"/>
          </a:xfrm>
          <a:prstGeom prst="rect">
            <a:avLst/>
          </a:prstGeom>
          <a:noFill/>
          <a:ln w="28575">
            <a:solidFill>
              <a:schemeClr val="bg1"/>
            </a:solidFill>
          </a:ln>
          <a:effectLst>
            <a:outerShdw blurRad="63500" algn="ctr" rotWithShape="0">
              <a:prstClr val="black">
                <a:alpha val="40000"/>
              </a:prstClr>
            </a:outerShdw>
          </a:effectLst>
        </p:spPr>
      </p:pic>
      <p:grpSp>
        <p:nvGrpSpPr>
          <p:cNvPr id="9" name="组合 8"/>
          <p:cNvGrpSpPr/>
          <p:nvPr/>
        </p:nvGrpSpPr>
        <p:grpSpPr>
          <a:xfrm>
            <a:off x="563436" y="4221088"/>
            <a:ext cx="11149188" cy="1592858"/>
            <a:chOff x="-155055" y="2770631"/>
            <a:chExt cx="11149188" cy="1592858"/>
          </a:xfrm>
        </p:grpSpPr>
        <p:sp>
          <p:nvSpPr>
            <p:cNvPr id="10" name="圆角矩形 9"/>
            <p:cNvSpPr/>
            <p:nvPr/>
          </p:nvSpPr>
          <p:spPr>
            <a:xfrm>
              <a:off x="-155055" y="2922831"/>
              <a:ext cx="11149188" cy="1440658"/>
            </a:xfrm>
            <a:prstGeom prst="roundRect">
              <a:avLst>
                <a:gd name="adj" fmla="val 4375"/>
              </a:avLst>
            </a:prstGeom>
            <a:solidFill>
              <a:srgbClr val="0070C0">
                <a:alpha val="8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1" name="等腰三角形 10"/>
            <p:cNvSpPr/>
            <p:nvPr/>
          </p:nvSpPr>
          <p:spPr>
            <a:xfrm flipH="1">
              <a:off x="-48110" y="2770631"/>
              <a:ext cx="288032" cy="171464"/>
            </a:xfrm>
            <a:prstGeom prst="triangle">
              <a:avLst>
                <a:gd name="adj" fmla="val 0"/>
              </a:avLst>
            </a:prstGeom>
            <a:solidFill>
              <a:srgbClr val="0070C0">
                <a:alpha val="8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3" name="TextBox 6"/>
            <p:cNvSpPr txBox="1"/>
            <p:nvPr/>
          </p:nvSpPr>
          <p:spPr>
            <a:xfrm>
              <a:off x="-95099" y="3023321"/>
              <a:ext cx="11017224" cy="1292662"/>
            </a:xfrm>
            <a:prstGeom prst="rect">
              <a:avLst/>
            </a:prstGeom>
            <a:noFill/>
          </p:spPr>
          <p:txBody>
            <a:bodyPr wrap="square" rtlCol="0">
              <a:spAutoFit/>
            </a:bodyPr>
            <a:lstStyle/>
            <a:p>
              <a:pPr>
                <a:lnSpc>
                  <a:spcPct val="130000"/>
                </a:lnSpc>
              </a:pPr>
              <a:r>
                <a:rPr lang="zh-CN" altLang="en-US" sz="2000" dirty="0">
                  <a:solidFill>
                    <a:prstClr val="white"/>
                  </a:solidFill>
                  <a:latin typeface="微软雅黑" panose="020B0503020204020204" pitchFamily="34" charset="-122"/>
                  <a:ea typeface="微软雅黑" panose="020B0503020204020204" pitchFamily="34" charset="-122"/>
                </a:rPr>
                <a:t>“我通常要求高层经理加入讲师培训中心，给中低层经理进行培训，而不从外部请不了解情况的培训师。”要是经理说他太忙没时间上课，“我会认为他对公司没有太大价值，让他一直呆在这个位子上不提拨。”</a:t>
              </a:r>
              <a:endParaRPr lang="zh-CN" altLang="zh-CN" sz="2000" dirty="0">
                <a:solidFill>
                  <a:prstClr val="white"/>
                </a:solidFill>
                <a:latin typeface="微软雅黑" panose="020B0503020204020204" pitchFamily="34" charset="-122"/>
                <a:ea typeface="微软雅黑" panose="020B0503020204020204" pitchFamily="34" charset="-122"/>
              </a:endParaRPr>
            </a:p>
          </p:txBody>
        </p:sp>
      </p:grpSp>
      <p:sp>
        <p:nvSpPr>
          <p:cNvPr id="14" name="TextBox 6"/>
          <p:cNvSpPr txBox="1"/>
          <p:nvPr/>
        </p:nvSpPr>
        <p:spPr>
          <a:xfrm>
            <a:off x="551387" y="3717035"/>
            <a:ext cx="8631889" cy="492443"/>
          </a:xfrm>
          <a:prstGeom prst="rect">
            <a:avLst/>
          </a:prstGeom>
          <a:noFill/>
        </p:spPr>
        <p:txBody>
          <a:bodyPr wrap="square" rtlCol="0">
            <a:spAutoFit/>
          </a:bodyPr>
          <a:lstStyle/>
          <a:p>
            <a:pPr>
              <a:lnSpc>
                <a:spcPct val="130000"/>
              </a:lnSpc>
            </a:pPr>
            <a:r>
              <a:rPr lang="en-US" altLang="zh-CN" b="1" dirty="0">
                <a:solidFill>
                  <a:srgbClr val="5F5E5C"/>
                </a:solidFill>
                <a:latin typeface="微软雅黑" panose="020B0503020204020204" pitchFamily="34" charset="-122"/>
                <a:ea typeface="微软雅黑" panose="020B0503020204020204" pitchFamily="34" charset="-122"/>
              </a:rPr>
              <a:t>【</a:t>
            </a:r>
            <a:r>
              <a:rPr lang="zh-CN" altLang="en-US" b="1" dirty="0">
                <a:solidFill>
                  <a:srgbClr val="5F5E5C"/>
                </a:solidFill>
                <a:latin typeface="微软雅黑" panose="020B0503020204020204" pitchFamily="34" charset="-122"/>
                <a:ea typeface="微软雅黑" panose="020B0503020204020204" pitchFamily="34" charset="-122"/>
              </a:rPr>
              <a:t>杰克韦尔奇：</a:t>
            </a:r>
            <a:r>
              <a:rPr lang="zh-CN" altLang="en-US" sz="2000" b="1" dirty="0">
                <a:solidFill>
                  <a:srgbClr val="0070C0"/>
                </a:solidFill>
                <a:latin typeface="微软雅黑" panose="020B0503020204020204" pitchFamily="34" charset="-122"/>
                <a:ea typeface="微软雅黑" panose="020B0503020204020204" pitchFamily="34" charset="-122"/>
              </a:rPr>
              <a:t>培训应由内部经理来做</a:t>
            </a:r>
            <a:r>
              <a:rPr lang="en-US" altLang="zh-CN" b="1" dirty="0">
                <a:solidFill>
                  <a:srgbClr val="5F5E5C"/>
                </a:solidFill>
                <a:latin typeface="微软雅黑" panose="020B0503020204020204" pitchFamily="34" charset="-122"/>
                <a:ea typeface="微软雅黑" panose="020B0503020204020204" pitchFamily="34" charset="-122"/>
              </a:rPr>
              <a:t>】</a:t>
            </a:r>
            <a:endParaRPr lang="zh-CN" altLang="en-US" b="1" dirty="0">
              <a:solidFill>
                <a:srgbClr val="FF8500"/>
              </a:solidFill>
              <a:latin typeface="微软雅黑" panose="020B0503020204020204" pitchFamily="34" charset="-122"/>
              <a:ea typeface="微软雅黑" panose="020B0503020204020204" pitchFamily="34" charset="-122"/>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2" presetClass="entr" presetSubtype="4" decel="10000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551384" y="3645024"/>
            <a:ext cx="4608512" cy="452432"/>
          </a:xfrm>
          <a:prstGeom prst="rect">
            <a:avLst/>
          </a:prstGeom>
          <a:solidFill>
            <a:srgbClr val="0070C0">
              <a:alpha val="8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1" name="图片 10"/>
          <p:cNvPicPr>
            <a:picLocks noChangeAspect="1"/>
          </p:cNvPicPr>
          <p:nvPr/>
        </p:nvPicPr>
        <p:blipFill rotWithShape="1">
          <a:blip r:embed="rId2" cstate="print"/>
          <a:srcRect/>
          <a:stretch>
            <a:fillRect/>
          </a:stretch>
        </p:blipFill>
        <p:spPr>
          <a:xfrm>
            <a:off x="4871864" y="2803864"/>
            <a:ext cx="6809006" cy="3145416"/>
          </a:xfrm>
          <a:prstGeom prst="rect">
            <a:avLst/>
          </a:prstGeom>
          <a:noFill/>
          <a:ln w="28575">
            <a:solidFill>
              <a:schemeClr val="bg1"/>
            </a:solidFill>
          </a:ln>
          <a:effectLst>
            <a:outerShdw blurRad="63500" algn="ctr" rotWithShape="0">
              <a:prstClr val="black">
                <a:alpha val="40000"/>
              </a:prstClr>
            </a:outerShdw>
          </a:effectLst>
        </p:spPr>
      </p:pic>
      <p:sp>
        <p:nvSpPr>
          <p:cNvPr id="3" name="TextBox 8"/>
          <p:cNvSpPr txBox="1"/>
          <p:nvPr/>
        </p:nvSpPr>
        <p:spPr>
          <a:xfrm>
            <a:off x="333860" y="476676"/>
            <a:ext cx="4969846" cy="461665"/>
          </a:xfrm>
          <a:prstGeom prst="rect">
            <a:avLst/>
          </a:prstGeom>
          <a:noFill/>
        </p:spPr>
        <p:txBody>
          <a:bodyPr wrap="square" rtlCol="0">
            <a:spAutoFit/>
          </a:bodyPr>
          <a:lstStyle/>
          <a:p>
            <a:r>
              <a:rPr lang="zh-CN" altLang="en-US" sz="2400" dirty="0">
                <a:solidFill>
                  <a:srgbClr val="5F5E5C"/>
                </a:solidFill>
                <a:latin typeface="华康俪金黑W8(P)" pitchFamily="34" charset="-122"/>
                <a:ea typeface="华康俪金黑W8(P)" pitchFamily="34" charset="-122"/>
              </a:rPr>
              <a:t>第四节</a:t>
            </a:r>
            <a:r>
              <a:rPr lang="en-US" altLang="zh-CN" sz="2400" dirty="0">
                <a:solidFill>
                  <a:srgbClr val="5F5E5C"/>
                </a:solidFill>
                <a:latin typeface="华康俪金黑W8(P)" pitchFamily="34" charset="-122"/>
                <a:ea typeface="华康俪金黑W8(P)" pitchFamily="34" charset="-122"/>
              </a:rPr>
              <a:t>  </a:t>
            </a:r>
            <a:r>
              <a:rPr lang="zh-CN" altLang="en-US" sz="2400" dirty="0">
                <a:solidFill>
                  <a:srgbClr val="5F5E5C"/>
                </a:solidFill>
                <a:latin typeface="华康俪金黑W8(P)" pitchFamily="34" charset="-122"/>
                <a:ea typeface="华康俪金黑W8(P)" pitchFamily="34" charset="-122"/>
              </a:rPr>
              <a:t>培训啥（需求）</a:t>
            </a:r>
          </a:p>
        </p:txBody>
      </p:sp>
      <p:sp>
        <p:nvSpPr>
          <p:cNvPr id="7" name="TextBox 6"/>
          <p:cNvSpPr txBox="1"/>
          <p:nvPr/>
        </p:nvSpPr>
        <p:spPr>
          <a:xfrm>
            <a:off x="392610" y="1052739"/>
            <a:ext cx="9663830" cy="1172629"/>
          </a:xfrm>
          <a:prstGeom prst="rect">
            <a:avLst/>
          </a:prstGeom>
          <a:noFill/>
        </p:spPr>
        <p:txBody>
          <a:bodyPr wrap="square" rtlCol="0">
            <a:spAutoFit/>
          </a:bodyPr>
          <a:lstStyle/>
          <a:p>
            <a:pPr>
              <a:lnSpc>
                <a:spcPct val="130000"/>
              </a:lnSpc>
            </a:pPr>
            <a:r>
              <a:rPr lang="zh-CN" altLang="en-US" sz="1600" dirty="0">
                <a:solidFill>
                  <a:srgbClr val="5F5E5C"/>
                </a:solidFill>
                <a:latin typeface="微软雅黑" panose="020B0503020204020204" pitchFamily="34" charset="-122"/>
                <a:ea typeface="微软雅黑" panose="020B0503020204020204" pitchFamily="34" charset="-122"/>
              </a:rPr>
              <a:t>许多企业在开展培训时，不知该培训什么，因此，常常是</a:t>
            </a:r>
            <a:r>
              <a:rPr lang="zh-CN" altLang="en-US" b="1" dirty="0">
                <a:solidFill>
                  <a:srgbClr val="FF0000"/>
                </a:solidFill>
                <a:latin typeface="微软雅黑" panose="020B0503020204020204" pitchFamily="34" charset="-122"/>
                <a:ea typeface="微软雅黑" panose="020B0503020204020204" pitchFamily="34" charset="-122"/>
              </a:rPr>
              <a:t>流行什么培训什么，抓住什么培训什么</a:t>
            </a:r>
            <a:r>
              <a:rPr lang="zh-CN" altLang="en-US" sz="1600" dirty="0">
                <a:solidFill>
                  <a:srgbClr val="5F5E5C"/>
                </a:solidFill>
                <a:latin typeface="微软雅黑" panose="020B0503020204020204" pitchFamily="34" charset="-122"/>
                <a:ea typeface="微软雅黑" panose="020B0503020204020204" pitchFamily="34" charset="-122"/>
              </a:rPr>
              <a:t>。培训没有建立在需求分析的基础上，浪费了很多的资源，做了许多无用功。</a:t>
            </a:r>
            <a:r>
              <a:rPr lang="zh-CN" altLang="en-US" b="1" dirty="0">
                <a:solidFill>
                  <a:srgbClr val="0070C0"/>
                </a:solidFill>
                <a:latin typeface="微软雅黑" panose="020B0503020204020204" pitchFamily="34" charset="-122"/>
                <a:ea typeface="微软雅黑" panose="020B0503020204020204" pitchFamily="34" charset="-122"/>
              </a:rPr>
              <a:t>只有挖掘到真正的需求，才能对症下药，设计出具有针对性的培训课程，以达到最佳的培训效果</a:t>
            </a:r>
            <a:r>
              <a:rPr lang="zh-CN" altLang="en-US" sz="1600" dirty="0">
                <a:solidFill>
                  <a:srgbClr val="5F5E5C"/>
                </a:solidFill>
                <a:latin typeface="微软雅黑" panose="020B0503020204020204" pitchFamily="34" charset="-122"/>
                <a:ea typeface="微软雅黑" panose="020B0503020204020204" pitchFamily="34" charset="-122"/>
              </a:rPr>
              <a:t>。</a:t>
            </a:r>
            <a:endParaRPr lang="zh-CN" altLang="zh-CN" sz="1600" dirty="0">
              <a:solidFill>
                <a:srgbClr val="5F5E5C"/>
              </a:solidFill>
              <a:latin typeface="微软雅黑" panose="020B0503020204020204" pitchFamily="34" charset="-122"/>
              <a:ea typeface="微软雅黑" panose="020B0503020204020204" pitchFamily="34" charset="-122"/>
            </a:endParaRPr>
          </a:p>
        </p:txBody>
      </p:sp>
      <p:sp>
        <p:nvSpPr>
          <p:cNvPr id="6" name="TextBox 6"/>
          <p:cNvSpPr txBox="1"/>
          <p:nvPr/>
        </p:nvSpPr>
        <p:spPr>
          <a:xfrm>
            <a:off x="551384" y="3645024"/>
            <a:ext cx="4320480" cy="452432"/>
          </a:xfrm>
          <a:prstGeom prst="rect">
            <a:avLst/>
          </a:prstGeom>
          <a:noFill/>
        </p:spPr>
        <p:txBody>
          <a:bodyPr wrap="square" rtlCol="0">
            <a:spAutoFit/>
          </a:bodyPr>
          <a:lstStyle/>
          <a:p>
            <a:pPr>
              <a:lnSpc>
                <a:spcPct val="130000"/>
              </a:lnSpc>
            </a:pPr>
            <a:r>
              <a:rPr lang="en-US" altLang="zh-CN" dirty="0">
                <a:solidFill>
                  <a:schemeClr val="bg1"/>
                </a:solidFill>
                <a:latin typeface="华康俪金黑W8(P)" pitchFamily="34" charset="-122"/>
                <a:ea typeface="华康俪金黑W8(P)" pitchFamily="34" charset="-122"/>
              </a:rPr>
              <a:t>1</a:t>
            </a:r>
            <a:r>
              <a:rPr lang="zh-CN" altLang="en-US" dirty="0">
                <a:solidFill>
                  <a:schemeClr val="bg1"/>
                </a:solidFill>
                <a:latin typeface="华康俪金黑W8(P)" pitchFamily="34" charset="-122"/>
                <a:ea typeface="华康俪金黑W8(P)" pitchFamily="34" charset="-122"/>
              </a:rPr>
              <a:t>、培训需求分析的作用是：</a:t>
            </a:r>
            <a:endParaRPr lang="zh-CN" altLang="zh-CN" dirty="0">
              <a:solidFill>
                <a:schemeClr val="bg1"/>
              </a:solidFill>
              <a:latin typeface="华康俪金黑W8(P)" pitchFamily="34" charset="-122"/>
              <a:ea typeface="华康俪金黑W8(P)" pitchFamily="34" charset="-122"/>
            </a:endParaRPr>
          </a:p>
        </p:txBody>
      </p:sp>
      <p:sp>
        <p:nvSpPr>
          <p:cNvPr id="8" name="TextBox 6"/>
          <p:cNvSpPr txBox="1"/>
          <p:nvPr/>
        </p:nvSpPr>
        <p:spPr>
          <a:xfrm>
            <a:off x="551384" y="4310374"/>
            <a:ext cx="4320480" cy="1648143"/>
          </a:xfrm>
          <a:prstGeom prst="rect">
            <a:avLst/>
          </a:prstGeom>
          <a:noFill/>
        </p:spPr>
        <p:txBody>
          <a:bodyPr wrap="square" rtlCol="0">
            <a:spAutoFit/>
          </a:bodyPr>
          <a:lstStyle/>
          <a:p>
            <a:pPr marL="342900" indent="-342900">
              <a:lnSpc>
                <a:spcPct val="130000"/>
              </a:lnSpc>
              <a:spcAft>
                <a:spcPts val="300"/>
              </a:spcAft>
              <a:buFont typeface="+mj-ea"/>
              <a:buAutoNum type="circleNumDbPlain"/>
            </a:pPr>
            <a:r>
              <a:rPr lang="zh-CN" altLang="en-US" b="1" dirty="0">
                <a:solidFill>
                  <a:srgbClr val="5F5E5C"/>
                </a:solidFill>
                <a:latin typeface="微软雅黑" panose="020B0503020204020204" pitchFamily="34" charset="-122"/>
                <a:ea typeface="微软雅黑" panose="020B0503020204020204" pitchFamily="34" charset="-122"/>
              </a:rPr>
              <a:t>有利于找出差距，确立培训目标；</a:t>
            </a:r>
          </a:p>
          <a:p>
            <a:pPr marL="342900" indent="-342900">
              <a:lnSpc>
                <a:spcPct val="130000"/>
              </a:lnSpc>
              <a:spcAft>
                <a:spcPts val="300"/>
              </a:spcAft>
              <a:buFont typeface="+mj-ea"/>
              <a:buAutoNum type="circleNumDbPlain"/>
            </a:pPr>
            <a:r>
              <a:rPr lang="zh-CN" altLang="en-US" b="1" dirty="0">
                <a:solidFill>
                  <a:srgbClr val="5F5E5C"/>
                </a:solidFill>
                <a:latin typeface="微软雅黑" panose="020B0503020204020204" pitchFamily="34" charset="-122"/>
                <a:ea typeface="微软雅黑" panose="020B0503020204020204" pitchFamily="34" charset="-122"/>
              </a:rPr>
              <a:t>有利于进行前瞻性的预测分析；</a:t>
            </a:r>
          </a:p>
          <a:p>
            <a:pPr marL="342900" indent="-342900">
              <a:lnSpc>
                <a:spcPct val="130000"/>
              </a:lnSpc>
              <a:spcAft>
                <a:spcPts val="300"/>
              </a:spcAft>
              <a:buFont typeface="+mj-ea"/>
              <a:buAutoNum type="circleNumDbPlain"/>
            </a:pPr>
            <a:r>
              <a:rPr lang="zh-CN" altLang="en-US" b="1" dirty="0">
                <a:solidFill>
                  <a:srgbClr val="5F5E5C"/>
                </a:solidFill>
                <a:latin typeface="微软雅黑" panose="020B0503020204020204" pitchFamily="34" charset="-122"/>
                <a:ea typeface="微软雅黑" panose="020B0503020204020204" pitchFamily="34" charset="-122"/>
              </a:rPr>
              <a:t>有利于进行培训成本的预算；</a:t>
            </a:r>
          </a:p>
          <a:p>
            <a:pPr marL="342900" indent="-342900">
              <a:lnSpc>
                <a:spcPct val="130000"/>
              </a:lnSpc>
              <a:spcAft>
                <a:spcPts val="300"/>
              </a:spcAft>
              <a:buFont typeface="+mj-ea"/>
              <a:buAutoNum type="circleNumDbPlain"/>
            </a:pPr>
            <a:r>
              <a:rPr lang="zh-CN" altLang="en-US" b="1" dirty="0">
                <a:solidFill>
                  <a:srgbClr val="5F5E5C"/>
                </a:solidFill>
                <a:latin typeface="微软雅黑" panose="020B0503020204020204" pitchFamily="34" charset="-122"/>
                <a:ea typeface="微软雅黑" panose="020B0503020204020204" pitchFamily="34" charset="-122"/>
              </a:rPr>
              <a:t>有利于促进企业各方达成共识；</a:t>
            </a:r>
          </a:p>
        </p:txBody>
      </p:sp>
    </p:spTree>
  </p:cSld>
  <p:clrMapOvr>
    <a:masterClrMapping/>
  </p:clrMapOvr>
  <mc:AlternateContent xmlns:mc="http://schemas.openxmlformats.org/markup-compatibility/2006" xmlns:p14="http://schemas.microsoft.com/office/powerpoint/2010/main">
    <mc:Choice Requires="p14">
      <p:transition>
        <p14:pan dir="u"/>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1+#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decel="100000"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0-#ppt_w/2"/>
                                          </p:val>
                                        </p:tav>
                                        <p:tav tm="100000">
                                          <p:val>
                                            <p:strVal val="#ppt_x"/>
                                          </p:val>
                                        </p:tav>
                                      </p:tavLst>
                                    </p:anim>
                                    <p:anim calcmode="lin" valueType="num">
                                      <p:cBhvr additive="base">
                                        <p:cTn id="13" dur="500" fill="hold"/>
                                        <p:tgtEl>
                                          <p:spTgt spid="6"/>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1" decel="100000"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6" grpId="0"/>
      <p:bldP spid="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8"/>
          <p:cNvSpPr txBox="1"/>
          <p:nvPr/>
        </p:nvSpPr>
        <p:spPr>
          <a:xfrm>
            <a:off x="333860" y="476676"/>
            <a:ext cx="4969846" cy="461665"/>
          </a:xfrm>
          <a:prstGeom prst="rect">
            <a:avLst/>
          </a:prstGeom>
          <a:noFill/>
        </p:spPr>
        <p:txBody>
          <a:bodyPr wrap="square" rtlCol="0">
            <a:spAutoFit/>
          </a:bodyPr>
          <a:lstStyle/>
          <a:p>
            <a:r>
              <a:rPr lang="zh-CN" altLang="en-US" sz="2400" dirty="0">
                <a:solidFill>
                  <a:srgbClr val="5F5E5C"/>
                </a:solidFill>
                <a:latin typeface="华康俪金黑W8(P)" pitchFamily="34" charset="-122"/>
                <a:ea typeface="华康俪金黑W8(P)" pitchFamily="34" charset="-122"/>
              </a:rPr>
              <a:t>第四节</a:t>
            </a:r>
            <a:r>
              <a:rPr lang="en-US" altLang="zh-CN" sz="2400" dirty="0">
                <a:solidFill>
                  <a:srgbClr val="5F5E5C"/>
                </a:solidFill>
                <a:latin typeface="华康俪金黑W8(P)" pitchFamily="34" charset="-122"/>
                <a:ea typeface="华康俪金黑W8(P)" pitchFamily="34" charset="-122"/>
              </a:rPr>
              <a:t>  </a:t>
            </a:r>
            <a:r>
              <a:rPr lang="zh-CN" altLang="en-US" sz="2400" dirty="0">
                <a:solidFill>
                  <a:srgbClr val="5F5E5C"/>
                </a:solidFill>
                <a:latin typeface="华康俪金黑W8(P)" pitchFamily="34" charset="-122"/>
                <a:ea typeface="华康俪金黑W8(P)" pitchFamily="34" charset="-122"/>
              </a:rPr>
              <a:t>培训啥（需求）</a:t>
            </a:r>
          </a:p>
        </p:txBody>
      </p:sp>
      <p:sp>
        <p:nvSpPr>
          <p:cNvPr id="7" name="TextBox 6"/>
          <p:cNvSpPr txBox="1"/>
          <p:nvPr/>
        </p:nvSpPr>
        <p:spPr>
          <a:xfrm>
            <a:off x="392610" y="1575526"/>
            <a:ext cx="9735838" cy="732508"/>
          </a:xfrm>
          <a:prstGeom prst="rect">
            <a:avLst/>
          </a:prstGeom>
          <a:noFill/>
        </p:spPr>
        <p:txBody>
          <a:bodyPr wrap="square" rtlCol="0">
            <a:spAutoFit/>
          </a:bodyPr>
          <a:lstStyle/>
          <a:p>
            <a:pPr>
              <a:lnSpc>
                <a:spcPct val="130000"/>
              </a:lnSpc>
            </a:pPr>
            <a:r>
              <a:rPr lang="en-US" altLang="zh-CN" sz="1600" dirty="0">
                <a:solidFill>
                  <a:srgbClr val="5F5E5C"/>
                </a:solidFill>
                <a:latin typeface="微软雅黑" panose="020B0503020204020204" pitchFamily="34" charset="-122"/>
                <a:ea typeface="微软雅黑" panose="020B0503020204020204" pitchFamily="34" charset="-122"/>
              </a:rPr>
              <a:t>1961</a:t>
            </a:r>
            <a:r>
              <a:rPr lang="zh-CN" altLang="en-US" sz="1600" dirty="0">
                <a:solidFill>
                  <a:srgbClr val="5F5E5C"/>
                </a:solidFill>
                <a:latin typeface="微软雅黑" panose="020B0503020204020204" pitchFamily="34" charset="-122"/>
                <a:ea typeface="微软雅黑" panose="020B0503020204020204" pitchFamily="34" charset="-122"/>
              </a:rPr>
              <a:t>年，麦格希</a:t>
            </a:r>
            <a:r>
              <a:rPr lang="en-US" altLang="zh-CN" sz="1600" dirty="0">
                <a:solidFill>
                  <a:srgbClr val="5F5E5C"/>
                </a:solidFill>
                <a:latin typeface="微软雅黑" panose="020B0503020204020204" pitchFamily="34" charset="-122"/>
                <a:ea typeface="微软雅黑" panose="020B0503020204020204" pitchFamily="34" charset="-122"/>
              </a:rPr>
              <a:t>(</a:t>
            </a:r>
            <a:r>
              <a:rPr lang="en-US" altLang="zh-CN" sz="1600" dirty="0" err="1">
                <a:solidFill>
                  <a:srgbClr val="5F5E5C"/>
                </a:solidFill>
                <a:latin typeface="微软雅黑" panose="020B0503020204020204" pitchFamily="34" charset="-122"/>
                <a:ea typeface="微软雅黑" panose="020B0503020204020204" pitchFamily="34" charset="-122"/>
              </a:rPr>
              <a:t>W.Mcgehee</a:t>
            </a:r>
            <a:r>
              <a:rPr lang="en-US" altLang="zh-CN" sz="1600" dirty="0">
                <a:solidFill>
                  <a:srgbClr val="5F5E5C"/>
                </a:solidFill>
                <a:latin typeface="微软雅黑" panose="020B0503020204020204" pitchFamily="34" charset="-122"/>
                <a:ea typeface="微软雅黑" panose="020B0503020204020204" pitchFamily="34" charset="-122"/>
              </a:rPr>
              <a:t>)</a:t>
            </a:r>
            <a:r>
              <a:rPr lang="zh-CN" altLang="en-US" sz="1600" dirty="0">
                <a:solidFill>
                  <a:srgbClr val="5F5E5C"/>
                </a:solidFill>
                <a:latin typeface="微软雅黑" panose="020B0503020204020204" pitchFamily="34" charset="-122"/>
                <a:ea typeface="微软雅黑" panose="020B0503020204020204" pitchFamily="34" charset="-122"/>
              </a:rPr>
              <a:t>和赛耶</a:t>
            </a:r>
            <a:r>
              <a:rPr lang="en-US" altLang="zh-CN" sz="1600" dirty="0">
                <a:solidFill>
                  <a:srgbClr val="5F5E5C"/>
                </a:solidFill>
                <a:latin typeface="微软雅黑" panose="020B0503020204020204" pitchFamily="34" charset="-122"/>
                <a:ea typeface="微软雅黑" panose="020B0503020204020204" pitchFamily="34" charset="-122"/>
              </a:rPr>
              <a:t>(P.W. Thayer)</a:t>
            </a:r>
            <a:r>
              <a:rPr lang="zh-CN" altLang="en-US" sz="1600" dirty="0">
                <a:solidFill>
                  <a:srgbClr val="5F5E5C"/>
                </a:solidFill>
                <a:latin typeface="微软雅黑" panose="020B0503020204020204" pitchFamily="34" charset="-122"/>
                <a:ea typeface="微软雅黑" panose="020B0503020204020204" pitchFamily="34" charset="-122"/>
              </a:rPr>
              <a:t>出版了他们合著的</a:t>
            </a:r>
            <a:r>
              <a:rPr lang="en-US" altLang="zh-CN" sz="1600" dirty="0">
                <a:solidFill>
                  <a:srgbClr val="5F5E5C"/>
                </a:solidFill>
                <a:latin typeface="微软雅黑" panose="020B0503020204020204" pitchFamily="34" charset="-122"/>
                <a:ea typeface="微软雅黑" panose="020B0503020204020204" pitchFamily="34" charset="-122"/>
              </a:rPr>
              <a:t>《</a:t>
            </a:r>
            <a:r>
              <a:rPr lang="zh-CN" altLang="en-US" sz="1600" dirty="0">
                <a:solidFill>
                  <a:srgbClr val="5F5E5C"/>
                </a:solidFill>
                <a:latin typeface="微软雅黑" panose="020B0503020204020204" pitchFamily="34" charset="-122"/>
                <a:ea typeface="微软雅黑" panose="020B0503020204020204" pitchFamily="34" charset="-122"/>
              </a:rPr>
              <a:t>企业与工业中的培训</a:t>
            </a:r>
            <a:r>
              <a:rPr lang="en-US" altLang="zh-CN" sz="1600" dirty="0">
                <a:solidFill>
                  <a:srgbClr val="5F5E5C"/>
                </a:solidFill>
                <a:latin typeface="微软雅黑" panose="020B0503020204020204" pitchFamily="34" charset="-122"/>
                <a:ea typeface="微软雅黑" panose="020B0503020204020204" pitchFamily="34" charset="-122"/>
              </a:rPr>
              <a:t>》)</a:t>
            </a:r>
            <a:r>
              <a:rPr lang="zh-CN" altLang="en-US" sz="1600" dirty="0">
                <a:solidFill>
                  <a:srgbClr val="5F5E5C"/>
                </a:solidFill>
                <a:latin typeface="微软雅黑" panose="020B0503020204020204" pitchFamily="34" charset="-122"/>
                <a:ea typeface="微软雅黑" panose="020B0503020204020204" pitchFamily="34" charset="-122"/>
              </a:rPr>
              <a:t>一书，提出了三种分析法，至今仍是指导培训工作的主要方法。</a:t>
            </a:r>
            <a:endParaRPr lang="zh-CN" altLang="zh-CN" sz="1600" dirty="0">
              <a:solidFill>
                <a:srgbClr val="5F5E5C"/>
              </a:solidFill>
              <a:latin typeface="微软雅黑" panose="020B0503020204020204" pitchFamily="34" charset="-122"/>
              <a:ea typeface="微软雅黑" panose="020B0503020204020204" pitchFamily="34" charset="-122"/>
            </a:endParaRPr>
          </a:p>
        </p:txBody>
      </p:sp>
      <p:sp>
        <p:nvSpPr>
          <p:cNvPr id="9" name="矩形 8"/>
          <p:cNvSpPr/>
          <p:nvPr/>
        </p:nvSpPr>
        <p:spPr>
          <a:xfrm>
            <a:off x="551384" y="1032352"/>
            <a:ext cx="9289032" cy="452432"/>
          </a:xfrm>
          <a:prstGeom prst="rect">
            <a:avLst/>
          </a:prstGeom>
          <a:solidFill>
            <a:srgbClr val="0070C0">
              <a:alpha val="8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TextBox 6"/>
          <p:cNvSpPr txBox="1"/>
          <p:nvPr/>
        </p:nvSpPr>
        <p:spPr>
          <a:xfrm>
            <a:off x="551384" y="1032352"/>
            <a:ext cx="4320480" cy="452432"/>
          </a:xfrm>
          <a:prstGeom prst="rect">
            <a:avLst/>
          </a:prstGeom>
          <a:noFill/>
        </p:spPr>
        <p:txBody>
          <a:bodyPr wrap="square" rtlCol="0">
            <a:spAutoFit/>
          </a:bodyPr>
          <a:lstStyle/>
          <a:p>
            <a:pPr>
              <a:lnSpc>
                <a:spcPct val="130000"/>
              </a:lnSpc>
            </a:pPr>
            <a:r>
              <a:rPr lang="en-US" altLang="zh-CN" dirty="0">
                <a:solidFill>
                  <a:schemeClr val="bg1"/>
                </a:solidFill>
                <a:latin typeface="华康俪金黑W8(P)" pitchFamily="34" charset="-122"/>
                <a:ea typeface="华康俪金黑W8(P)" pitchFamily="34" charset="-122"/>
              </a:rPr>
              <a:t>2</a:t>
            </a:r>
            <a:r>
              <a:rPr lang="zh-CN" altLang="en-US" dirty="0">
                <a:solidFill>
                  <a:schemeClr val="bg1"/>
                </a:solidFill>
                <a:latin typeface="华康俪金黑W8(P)" pitchFamily="34" charset="-122"/>
                <a:ea typeface="华康俪金黑W8(P)" pitchFamily="34" charset="-122"/>
              </a:rPr>
              <a:t>、培训需求的分析方法：</a:t>
            </a:r>
            <a:endParaRPr lang="zh-CN" altLang="zh-CN" dirty="0">
              <a:solidFill>
                <a:schemeClr val="bg1"/>
              </a:solidFill>
              <a:latin typeface="华康俪金黑W8(P)" pitchFamily="34" charset="-122"/>
              <a:ea typeface="华康俪金黑W8(P)" pitchFamily="34" charset="-122"/>
            </a:endParaRPr>
          </a:p>
        </p:txBody>
      </p:sp>
      <p:grpSp>
        <p:nvGrpSpPr>
          <p:cNvPr id="4" name="组合 3"/>
          <p:cNvGrpSpPr/>
          <p:nvPr/>
        </p:nvGrpSpPr>
        <p:grpSpPr>
          <a:xfrm>
            <a:off x="1127269" y="2595308"/>
            <a:ext cx="1800558" cy="1530894"/>
            <a:chOff x="2354759" y="2595308"/>
            <a:chExt cx="1800558" cy="1530894"/>
          </a:xfrm>
        </p:grpSpPr>
        <p:sp>
          <p:nvSpPr>
            <p:cNvPr id="8" name="立方体 7"/>
            <p:cNvSpPr/>
            <p:nvPr/>
          </p:nvSpPr>
          <p:spPr>
            <a:xfrm>
              <a:off x="2354759" y="2595308"/>
              <a:ext cx="1800558" cy="1530894"/>
            </a:xfrm>
            <a:prstGeom prst="cube">
              <a:avLst/>
            </a:prstGeom>
            <a:solidFill>
              <a:srgbClr val="0070C0"/>
            </a:solidFill>
            <a:ln>
              <a:noFill/>
            </a:ln>
            <a:effectLst>
              <a:reflection stA="76000" endPos="14000" dist="25400" dir="5400000" sy="-100000" algn="bl" rotWithShape="0"/>
            </a:effectLst>
          </p:spPr>
          <p:txBody>
            <a:bodyPr vert="horz" wrap="square" lIns="91440" tIns="45720" rIns="91440" bIns="45720" numCol="1" anchor="t" anchorCtr="0" compatLnSpc="1"/>
            <a:lstStyle/>
            <a:p>
              <a:endParaRPr lang="zh-CN" altLang="en-US"/>
            </a:p>
          </p:txBody>
        </p:sp>
        <p:sp>
          <p:nvSpPr>
            <p:cNvPr id="13" name="矩形 12"/>
            <p:cNvSpPr/>
            <p:nvPr/>
          </p:nvSpPr>
          <p:spPr>
            <a:xfrm>
              <a:off x="2498775" y="3068960"/>
              <a:ext cx="1114387" cy="954107"/>
            </a:xfrm>
            <a:prstGeom prst="rect">
              <a:avLst/>
            </a:prstGeom>
          </p:spPr>
          <p:txBody>
            <a:bodyPr wrap="square">
              <a:spAutoFit/>
            </a:bodyPr>
            <a:lstStyle/>
            <a:p>
              <a:pPr algn="ctr"/>
              <a:r>
                <a:rPr lang="zh-CN" altLang="en-US" sz="2800" dirty="0">
                  <a:solidFill>
                    <a:schemeClr val="bg1"/>
                  </a:solidFill>
                  <a:latin typeface="华康俪金黑W8(P)" pitchFamily="34" charset="-122"/>
                  <a:ea typeface="华康俪金黑W8(P)" pitchFamily="34" charset="-122"/>
                </a:rPr>
                <a:t>组织分析</a:t>
              </a:r>
              <a:endParaRPr lang="en-US" altLang="zh-CN" sz="2800" dirty="0">
                <a:solidFill>
                  <a:schemeClr val="bg1"/>
                </a:solidFill>
                <a:latin typeface="华康俪金黑W8(P)" pitchFamily="34" charset="-122"/>
                <a:ea typeface="华康俪金黑W8(P)" pitchFamily="34" charset="-122"/>
              </a:endParaRPr>
            </a:p>
          </p:txBody>
        </p:sp>
      </p:grpSp>
      <p:grpSp>
        <p:nvGrpSpPr>
          <p:cNvPr id="2" name="组合 1"/>
          <p:cNvGrpSpPr/>
          <p:nvPr/>
        </p:nvGrpSpPr>
        <p:grpSpPr>
          <a:xfrm>
            <a:off x="7608168" y="2595939"/>
            <a:ext cx="1799082" cy="1529639"/>
            <a:chOff x="6316317" y="2595936"/>
            <a:chExt cx="1799082" cy="1529639"/>
          </a:xfrm>
        </p:grpSpPr>
        <p:sp>
          <p:nvSpPr>
            <p:cNvPr id="12" name="立方体 11"/>
            <p:cNvSpPr/>
            <p:nvPr/>
          </p:nvSpPr>
          <p:spPr>
            <a:xfrm>
              <a:off x="6316317" y="2595936"/>
              <a:ext cx="1799082" cy="1529639"/>
            </a:xfrm>
            <a:prstGeom prst="cube">
              <a:avLst/>
            </a:prstGeom>
            <a:solidFill>
              <a:srgbClr val="F05425"/>
            </a:solidFill>
            <a:ln>
              <a:noFill/>
            </a:ln>
            <a:effectLst>
              <a:reflection stA="76000" endPos="14000" dist="254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5" name="矩形 14"/>
            <p:cNvSpPr/>
            <p:nvPr/>
          </p:nvSpPr>
          <p:spPr>
            <a:xfrm>
              <a:off x="6485137" y="3068959"/>
              <a:ext cx="1114387" cy="954107"/>
            </a:xfrm>
            <a:prstGeom prst="rect">
              <a:avLst/>
            </a:prstGeom>
          </p:spPr>
          <p:txBody>
            <a:bodyPr wrap="square">
              <a:spAutoFit/>
            </a:bodyPr>
            <a:lstStyle/>
            <a:p>
              <a:pPr algn="ctr"/>
              <a:r>
                <a:rPr lang="zh-CN" altLang="en-US" sz="2800" dirty="0">
                  <a:solidFill>
                    <a:schemeClr val="bg1"/>
                  </a:solidFill>
                  <a:latin typeface="华康俪金黑W8(P)" pitchFamily="34" charset="-122"/>
                  <a:ea typeface="华康俪金黑W8(P)" pitchFamily="34" charset="-122"/>
                </a:rPr>
                <a:t>人员</a:t>
              </a:r>
              <a:endParaRPr lang="en-US" altLang="zh-CN" sz="2800" dirty="0">
                <a:solidFill>
                  <a:schemeClr val="bg1"/>
                </a:solidFill>
                <a:latin typeface="华康俪金黑W8(P)" pitchFamily="34" charset="-122"/>
                <a:ea typeface="华康俪金黑W8(P)" pitchFamily="34" charset="-122"/>
              </a:endParaRPr>
            </a:p>
            <a:p>
              <a:pPr algn="ctr"/>
              <a:r>
                <a:rPr lang="zh-CN" altLang="en-US" sz="2800" dirty="0">
                  <a:solidFill>
                    <a:schemeClr val="bg1"/>
                  </a:solidFill>
                  <a:latin typeface="华康俪金黑W8(P)" pitchFamily="34" charset="-122"/>
                  <a:ea typeface="华康俪金黑W8(P)" pitchFamily="34" charset="-122"/>
                </a:rPr>
                <a:t>分析</a:t>
              </a:r>
              <a:endParaRPr lang="en-US" altLang="zh-CN" sz="2800" dirty="0">
                <a:solidFill>
                  <a:schemeClr val="bg1"/>
                </a:solidFill>
                <a:latin typeface="华康俪金黑W8(P)" pitchFamily="34" charset="-122"/>
                <a:ea typeface="华康俪金黑W8(P)" pitchFamily="34" charset="-122"/>
              </a:endParaRPr>
            </a:p>
          </p:txBody>
        </p:sp>
      </p:grpSp>
      <p:sp>
        <p:nvSpPr>
          <p:cNvPr id="16" name="TextBox 6"/>
          <p:cNvSpPr txBox="1"/>
          <p:nvPr/>
        </p:nvSpPr>
        <p:spPr>
          <a:xfrm>
            <a:off x="551384" y="4365107"/>
            <a:ext cx="2952328" cy="1372683"/>
          </a:xfrm>
          <a:prstGeom prst="rect">
            <a:avLst/>
          </a:prstGeom>
          <a:noFill/>
        </p:spPr>
        <p:txBody>
          <a:bodyPr wrap="square" rtlCol="0">
            <a:spAutoFit/>
          </a:bodyPr>
          <a:lstStyle/>
          <a:p>
            <a:pPr>
              <a:lnSpc>
                <a:spcPct val="130000"/>
              </a:lnSpc>
              <a:spcAft>
                <a:spcPts val="600"/>
              </a:spcAft>
            </a:pPr>
            <a:r>
              <a:rPr lang="zh-CN" altLang="en-US" sz="1600" dirty="0">
                <a:solidFill>
                  <a:srgbClr val="5F5E5C"/>
                </a:solidFill>
                <a:latin typeface="微软雅黑" panose="020B0503020204020204" pitchFamily="34" charset="-122"/>
                <a:ea typeface="微软雅黑" panose="020B0503020204020204" pitchFamily="34" charset="-122"/>
              </a:rPr>
              <a:t>从整个组织层面的需求来分析，如组织目标需求、组织效率与质量期望、人事接续计划、市场竞争需求与核心能力培养等。</a:t>
            </a:r>
          </a:p>
        </p:txBody>
      </p:sp>
      <p:cxnSp>
        <p:nvCxnSpPr>
          <p:cNvPr id="20" name="直接连接符 19"/>
          <p:cNvCxnSpPr/>
          <p:nvPr/>
        </p:nvCxnSpPr>
        <p:spPr>
          <a:xfrm>
            <a:off x="2783635" y="3356992"/>
            <a:ext cx="1584087"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grpSp>
        <p:nvGrpSpPr>
          <p:cNvPr id="5" name="组合 4"/>
          <p:cNvGrpSpPr/>
          <p:nvPr/>
        </p:nvGrpSpPr>
        <p:grpSpPr>
          <a:xfrm>
            <a:off x="4367722" y="2595308"/>
            <a:ext cx="1800557" cy="1530894"/>
            <a:chOff x="4335538" y="2595308"/>
            <a:chExt cx="1800557" cy="1530894"/>
          </a:xfrm>
        </p:grpSpPr>
        <p:sp>
          <p:nvSpPr>
            <p:cNvPr id="11" name="立方体 10"/>
            <p:cNvSpPr/>
            <p:nvPr/>
          </p:nvSpPr>
          <p:spPr>
            <a:xfrm>
              <a:off x="4335538" y="2595308"/>
              <a:ext cx="1800557" cy="1530894"/>
            </a:xfrm>
            <a:prstGeom prst="cube">
              <a:avLst/>
            </a:prstGeom>
            <a:solidFill>
              <a:srgbClr val="7BC143"/>
            </a:solidFill>
            <a:ln>
              <a:noFill/>
            </a:ln>
            <a:effectLst>
              <a:reflection stA="76000" endPos="14000" dist="25400" dir="5400000" sy="-100000" algn="bl" rotWithShape="0"/>
            </a:effectLst>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 name="矩形 13"/>
            <p:cNvSpPr/>
            <p:nvPr/>
          </p:nvSpPr>
          <p:spPr>
            <a:xfrm>
              <a:off x="4491956" y="3068960"/>
              <a:ext cx="1114387" cy="954107"/>
            </a:xfrm>
            <a:prstGeom prst="rect">
              <a:avLst/>
            </a:prstGeom>
          </p:spPr>
          <p:txBody>
            <a:bodyPr wrap="square">
              <a:spAutoFit/>
            </a:bodyPr>
            <a:lstStyle/>
            <a:p>
              <a:pPr algn="ctr"/>
              <a:r>
                <a:rPr lang="zh-CN" altLang="en-US" sz="2800" dirty="0">
                  <a:solidFill>
                    <a:schemeClr val="bg1"/>
                  </a:solidFill>
                  <a:latin typeface="华康俪金黑W8(P)" pitchFamily="34" charset="-122"/>
                  <a:ea typeface="华康俪金黑W8(P)" pitchFamily="34" charset="-122"/>
                </a:rPr>
                <a:t>工作分析</a:t>
              </a:r>
              <a:endParaRPr lang="en-US" altLang="zh-CN" sz="2800" dirty="0">
                <a:solidFill>
                  <a:schemeClr val="bg1"/>
                </a:solidFill>
                <a:latin typeface="华康俪金黑W8(P)" pitchFamily="34" charset="-122"/>
                <a:ea typeface="华康俪金黑W8(P)" pitchFamily="34" charset="-122"/>
              </a:endParaRPr>
            </a:p>
          </p:txBody>
        </p:sp>
      </p:grpSp>
      <p:cxnSp>
        <p:nvCxnSpPr>
          <p:cNvPr id="22" name="直接连接符 21"/>
          <p:cNvCxnSpPr/>
          <p:nvPr/>
        </p:nvCxnSpPr>
        <p:spPr>
          <a:xfrm>
            <a:off x="6024084" y="3356992"/>
            <a:ext cx="1584087" cy="0"/>
          </a:xfrm>
          <a:prstGeom prst="line">
            <a:avLst/>
          </a:prstGeom>
          <a:ln w="28575">
            <a:solidFill>
              <a:srgbClr val="7BC143"/>
            </a:solidFill>
          </a:ln>
        </p:spPr>
        <p:style>
          <a:lnRef idx="1">
            <a:schemeClr val="accent1"/>
          </a:lnRef>
          <a:fillRef idx="0">
            <a:schemeClr val="accent1"/>
          </a:fillRef>
          <a:effectRef idx="0">
            <a:schemeClr val="accent1"/>
          </a:effectRef>
          <a:fontRef idx="minor">
            <a:schemeClr val="tx1"/>
          </a:fontRef>
        </p:style>
      </p:cxnSp>
      <p:sp>
        <p:nvSpPr>
          <p:cNvPr id="23" name="TextBox 6"/>
          <p:cNvSpPr txBox="1"/>
          <p:nvPr/>
        </p:nvSpPr>
        <p:spPr>
          <a:xfrm>
            <a:off x="3784365" y="4365107"/>
            <a:ext cx="2952328" cy="1372683"/>
          </a:xfrm>
          <a:prstGeom prst="rect">
            <a:avLst/>
          </a:prstGeom>
          <a:noFill/>
        </p:spPr>
        <p:txBody>
          <a:bodyPr wrap="square" rtlCol="0">
            <a:spAutoFit/>
          </a:bodyPr>
          <a:lstStyle/>
          <a:p>
            <a:pPr>
              <a:lnSpc>
                <a:spcPct val="130000"/>
              </a:lnSpc>
              <a:spcAft>
                <a:spcPts val="600"/>
              </a:spcAft>
            </a:pPr>
            <a:r>
              <a:rPr lang="zh-CN" altLang="en-US" sz="1600" dirty="0">
                <a:solidFill>
                  <a:srgbClr val="5F5E5C"/>
                </a:solidFill>
                <a:latin typeface="微软雅黑" panose="020B0503020204020204" pitchFamily="34" charset="-122"/>
                <a:ea typeface="微软雅黑" panose="020B0503020204020204" pitchFamily="34" charset="-122"/>
              </a:rPr>
              <a:t>根据岗位素质模型的要求或成功完成某项任务的要求来分析（知识、技能、态度等），也可称为职位分解法</a:t>
            </a:r>
            <a:r>
              <a:rPr lang="en-US" altLang="zh-CN" sz="1600" dirty="0">
                <a:solidFill>
                  <a:srgbClr val="5F5E5C"/>
                </a:solidFill>
                <a:latin typeface="微软雅黑" panose="020B0503020204020204" pitchFamily="34" charset="-122"/>
                <a:ea typeface="微软雅黑" panose="020B0503020204020204" pitchFamily="34" charset="-122"/>
              </a:rPr>
              <a:t>/</a:t>
            </a:r>
            <a:r>
              <a:rPr lang="zh-CN" altLang="en-US" sz="1600" dirty="0">
                <a:solidFill>
                  <a:srgbClr val="5F5E5C"/>
                </a:solidFill>
                <a:latin typeface="微软雅黑" panose="020B0503020204020204" pitchFamily="34" charset="-122"/>
                <a:ea typeface="微软雅黑" panose="020B0503020204020204" pitchFamily="34" charset="-122"/>
              </a:rPr>
              <a:t>任务分析法。</a:t>
            </a:r>
          </a:p>
        </p:txBody>
      </p:sp>
      <p:sp>
        <p:nvSpPr>
          <p:cNvPr id="24" name="TextBox 6"/>
          <p:cNvSpPr txBox="1"/>
          <p:nvPr/>
        </p:nvSpPr>
        <p:spPr>
          <a:xfrm>
            <a:off x="7031545" y="4365107"/>
            <a:ext cx="2952328" cy="1692771"/>
          </a:xfrm>
          <a:prstGeom prst="rect">
            <a:avLst/>
          </a:prstGeom>
          <a:noFill/>
        </p:spPr>
        <p:txBody>
          <a:bodyPr wrap="square" rtlCol="0">
            <a:spAutoFit/>
          </a:bodyPr>
          <a:lstStyle/>
          <a:p>
            <a:pPr>
              <a:lnSpc>
                <a:spcPct val="130000"/>
              </a:lnSpc>
              <a:spcAft>
                <a:spcPts val="600"/>
              </a:spcAft>
            </a:pPr>
            <a:r>
              <a:rPr lang="zh-CN" altLang="en-US" sz="1600" dirty="0">
                <a:solidFill>
                  <a:srgbClr val="5F5E5C"/>
                </a:solidFill>
                <a:latin typeface="微软雅黑" panose="020B0503020204020204" pitchFamily="34" charset="-122"/>
                <a:ea typeface="微软雅黑" panose="020B0503020204020204" pitchFamily="34" charset="-122"/>
              </a:rPr>
              <a:t>或称绩效分析法。确定理想状况与现有业绩之间的差距，分析造成业绩差距的原因，并结合员工个人职业生涯规划，从而得出培训需求。</a:t>
            </a:r>
          </a:p>
        </p:txBody>
      </p:sp>
      <p:sp>
        <p:nvSpPr>
          <p:cNvPr id="25" name="TextBox 6"/>
          <p:cNvSpPr txBox="1"/>
          <p:nvPr/>
        </p:nvSpPr>
        <p:spPr>
          <a:xfrm>
            <a:off x="551384" y="5805264"/>
            <a:ext cx="11305256" cy="452432"/>
          </a:xfrm>
          <a:prstGeom prst="rect">
            <a:avLst/>
          </a:prstGeom>
          <a:noFill/>
        </p:spPr>
        <p:txBody>
          <a:bodyPr wrap="square" rtlCol="0">
            <a:spAutoFit/>
          </a:bodyPr>
          <a:lstStyle/>
          <a:p>
            <a:pPr>
              <a:lnSpc>
                <a:spcPct val="130000"/>
              </a:lnSpc>
            </a:pPr>
            <a:r>
              <a:rPr lang="zh-CN" altLang="en-US" b="1" dirty="0">
                <a:solidFill>
                  <a:srgbClr val="5F5E5C"/>
                </a:solidFill>
                <a:latin typeface="微软雅黑" panose="020B0503020204020204" pitchFamily="34" charset="-122"/>
                <a:ea typeface="微软雅黑" panose="020B0503020204020204" pitchFamily="34" charset="-122"/>
              </a:rPr>
              <a:t>另还有</a:t>
            </a:r>
            <a:r>
              <a:rPr lang="zh-CN" altLang="en-US" b="1" dirty="0">
                <a:solidFill>
                  <a:srgbClr val="0070C0"/>
                </a:solidFill>
                <a:latin typeface="微软雅黑" panose="020B0503020204020204" pitchFamily="34" charset="-122"/>
                <a:ea typeface="微软雅黑" panose="020B0503020204020204" pitchFamily="34" charset="-122"/>
              </a:rPr>
              <a:t>问卷法（匿名）</a:t>
            </a:r>
            <a:r>
              <a:rPr lang="zh-CN" altLang="en-US" b="1" dirty="0">
                <a:solidFill>
                  <a:srgbClr val="5F5E5C"/>
                </a:solidFill>
                <a:latin typeface="微软雅黑" panose="020B0503020204020204" pitchFamily="34" charset="-122"/>
                <a:ea typeface="微软雅黑" panose="020B0503020204020204" pitchFamily="34" charset="-122"/>
              </a:rPr>
              <a:t>、</a:t>
            </a:r>
            <a:r>
              <a:rPr lang="zh-CN" altLang="en-US" b="1" dirty="0">
                <a:solidFill>
                  <a:srgbClr val="0070C0"/>
                </a:solidFill>
                <a:latin typeface="微软雅黑" panose="020B0503020204020204" pitchFamily="34" charset="-122"/>
                <a:ea typeface="微软雅黑" panose="020B0503020204020204" pitchFamily="34" charset="-122"/>
              </a:rPr>
              <a:t>座谈法</a:t>
            </a:r>
            <a:r>
              <a:rPr lang="zh-CN" altLang="en-US" b="1" dirty="0">
                <a:solidFill>
                  <a:srgbClr val="5F5E5C"/>
                </a:solidFill>
                <a:latin typeface="微软雅黑" panose="020B0503020204020204" pitchFamily="34" charset="-122"/>
                <a:ea typeface="微软雅黑" panose="020B0503020204020204" pitchFamily="34" charset="-122"/>
              </a:rPr>
              <a:t>、</a:t>
            </a:r>
            <a:r>
              <a:rPr lang="zh-CN" altLang="en-US" b="1" dirty="0">
                <a:solidFill>
                  <a:srgbClr val="0070C0"/>
                </a:solidFill>
                <a:latin typeface="微软雅黑" panose="020B0503020204020204" pitchFamily="34" charset="-122"/>
                <a:ea typeface="微软雅黑" panose="020B0503020204020204" pitchFamily="34" charset="-122"/>
              </a:rPr>
              <a:t>观察法</a:t>
            </a:r>
            <a:r>
              <a:rPr lang="zh-CN" altLang="en-US" b="1" dirty="0">
                <a:solidFill>
                  <a:srgbClr val="5F5E5C"/>
                </a:solidFill>
                <a:latin typeface="微软雅黑" panose="020B0503020204020204" pitchFamily="34" charset="-122"/>
                <a:ea typeface="微软雅黑" panose="020B0503020204020204" pitchFamily="34" charset="-122"/>
              </a:rPr>
              <a:t>、</a:t>
            </a:r>
            <a:r>
              <a:rPr lang="zh-CN" altLang="en-US" b="1" dirty="0">
                <a:solidFill>
                  <a:srgbClr val="0070C0"/>
                </a:solidFill>
                <a:latin typeface="微软雅黑" panose="020B0503020204020204" pitchFamily="34" charset="-122"/>
                <a:ea typeface="微软雅黑" panose="020B0503020204020204" pitchFamily="34" charset="-122"/>
              </a:rPr>
              <a:t>问题分析法</a:t>
            </a:r>
            <a:r>
              <a:rPr lang="zh-CN" altLang="en-US" b="1" dirty="0">
                <a:solidFill>
                  <a:srgbClr val="5F5E5C"/>
                </a:solidFill>
                <a:latin typeface="微软雅黑" panose="020B0503020204020204" pitchFamily="34" charset="-122"/>
                <a:ea typeface="微软雅黑" panose="020B0503020204020204" pitchFamily="34" charset="-122"/>
              </a:rPr>
              <a:t>等。</a:t>
            </a:r>
            <a:endParaRPr lang="zh-CN" altLang="zh-CN" b="1" dirty="0">
              <a:solidFill>
                <a:srgbClr val="0070C0"/>
              </a:solidFill>
              <a:latin typeface="微软雅黑" panose="020B0503020204020204" pitchFamily="34" charset="-122"/>
              <a:ea typeface="微软雅黑" panose="020B0503020204020204" pitchFamily="34" charset="-122"/>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1" decel="100000"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anim calcmode="lin" valueType="num">
                                      <p:cBhvr>
                                        <p:cTn id="18" dur="500" fill="hold"/>
                                        <p:tgtEl>
                                          <p:spTgt spid="4"/>
                                        </p:tgtEl>
                                        <p:attrNameLst>
                                          <p:attrName>ppt_x</p:attrName>
                                        </p:attrNameLst>
                                      </p:cBhvr>
                                      <p:tavLst>
                                        <p:tav tm="0">
                                          <p:val>
                                            <p:strVal val="#ppt_x"/>
                                          </p:val>
                                        </p:tav>
                                        <p:tav tm="100000">
                                          <p:val>
                                            <p:strVal val="#ppt_x"/>
                                          </p:val>
                                        </p:tav>
                                      </p:tavLst>
                                    </p:anim>
                                    <p:anim calcmode="lin" valueType="num">
                                      <p:cBhvr>
                                        <p:cTn id="19" dur="500" fill="hold"/>
                                        <p:tgtEl>
                                          <p:spTgt spid="4"/>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20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750"/>
                                        <p:tgtEl>
                                          <p:spTgt spid="16"/>
                                        </p:tgtEl>
                                      </p:cBhvr>
                                    </p:animEffect>
                                    <p:anim calcmode="lin" valueType="num">
                                      <p:cBhvr>
                                        <p:cTn id="23" dur="750" fill="hold"/>
                                        <p:tgtEl>
                                          <p:spTgt spid="16"/>
                                        </p:tgtEl>
                                        <p:attrNameLst>
                                          <p:attrName>ppt_x</p:attrName>
                                        </p:attrNameLst>
                                      </p:cBhvr>
                                      <p:tavLst>
                                        <p:tav tm="0">
                                          <p:val>
                                            <p:strVal val="#ppt_x"/>
                                          </p:val>
                                        </p:tav>
                                        <p:tav tm="100000">
                                          <p:val>
                                            <p:strVal val="#ppt_x"/>
                                          </p:val>
                                        </p:tav>
                                      </p:tavLst>
                                    </p:anim>
                                    <p:anim calcmode="lin" valueType="num">
                                      <p:cBhvr>
                                        <p:cTn id="24" dur="750" fill="hold"/>
                                        <p:tgtEl>
                                          <p:spTgt spid="16"/>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10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anim calcmode="lin" valueType="num">
                                      <p:cBhvr>
                                        <p:cTn id="28" dur="500" fill="hold"/>
                                        <p:tgtEl>
                                          <p:spTgt spid="5"/>
                                        </p:tgtEl>
                                        <p:attrNameLst>
                                          <p:attrName>ppt_x</p:attrName>
                                        </p:attrNameLst>
                                      </p:cBhvr>
                                      <p:tavLst>
                                        <p:tav tm="0">
                                          <p:val>
                                            <p:strVal val="#ppt_x"/>
                                          </p:val>
                                        </p:tav>
                                        <p:tav tm="100000">
                                          <p:val>
                                            <p:strVal val="#ppt_x"/>
                                          </p:val>
                                        </p:tav>
                                      </p:tavLst>
                                    </p:anim>
                                    <p:anim calcmode="lin" valueType="num">
                                      <p:cBhvr>
                                        <p:cTn id="29" dur="500" fill="hold"/>
                                        <p:tgtEl>
                                          <p:spTgt spid="5"/>
                                        </p:tgtEl>
                                        <p:attrNameLst>
                                          <p:attrName>ppt_y</p:attrName>
                                        </p:attrNameLst>
                                      </p:cBhvr>
                                      <p:tavLst>
                                        <p:tav tm="0">
                                          <p:val>
                                            <p:strVal val="#ppt_y+.1"/>
                                          </p:val>
                                        </p:tav>
                                        <p:tav tm="100000">
                                          <p:val>
                                            <p:strVal val="#ppt_y"/>
                                          </p:val>
                                        </p:tav>
                                      </p:tavLst>
                                    </p:anim>
                                  </p:childTnLst>
                                </p:cTn>
                              </p:par>
                              <p:par>
                                <p:cTn id="30" presetID="47" presetClass="entr" presetSubtype="0" fill="hold" grpId="0" nodeType="withEffect">
                                  <p:stCondLst>
                                    <p:cond delay="30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750"/>
                                        <p:tgtEl>
                                          <p:spTgt spid="23"/>
                                        </p:tgtEl>
                                      </p:cBhvr>
                                    </p:animEffect>
                                    <p:anim calcmode="lin" valueType="num">
                                      <p:cBhvr>
                                        <p:cTn id="33" dur="750" fill="hold"/>
                                        <p:tgtEl>
                                          <p:spTgt spid="23"/>
                                        </p:tgtEl>
                                        <p:attrNameLst>
                                          <p:attrName>ppt_x</p:attrName>
                                        </p:attrNameLst>
                                      </p:cBhvr>
                                      <p:tavLst>
                                        <p:tav tm="0">
                                          <p:val>
                                            <p:strVal val="#ppt_x"/>
                                          </p:val>
                                        </p:tav>
                                        <p:tav tm="100000">
                                          <p:val>
                                            <p:strVal val="#ppt_x"/>
                                          </p:val>
                                        </p:tav>
                                      </p:tavLst>
                                    </p:anim>
                                    <p:anim calcmode="lin" valueType="num">
                                      <p:cBhvr>
                                        <p:cTn id="34" dur="750" fill="hold"/>
                                        <p:tgtEl>
                                          <p:spTgt spid="23"/>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20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500"/>
                                        <p:tgtEl>
                                          <p:spTgt spid="2"/>
                                        </p:tgtEl>
                                      </p:cBhvr>
                                    </p:animEffect>
                                    <p:anim calcmode="lin" valueType="num">
                                      <p:cBhvr>
                                        <p:cTn id="38" dur="500" fill="hold"/>
                                        <p:tgtEl>
                                          <p:spTgt spid="2"/>
                                        </p:tgtEl>
                                        <p:attrNameLst>
                                          <p:attrName>ppt_x</p:attrName>
                                        </p:attrNameLst>
                                      </p:cBhvr>
                                      <p:tavLst>
                                        <p:tav tm="0">
                                          <p:val>
                                            <p:strVal val="#ppt_x"/>
                                          </p:val>
                                        </p:tav>
                                        <p:tav tm="100000">
                                          <p:val>
                                            <p:strVal val="#ppt_x"/>
                                          </p:val>
                                        </p:tav>
                                      </p:tavLst>
                                    </p:anim>
                                    <p:anim calcmode="lin" valueType="num">
                                      <p:cBhvr>
                                        <p:cTn id="39" dur="500" fill="hold"/>
                                        <p:tgtEl>
                                          <p:spTgt spid="2"/>
                                        </p:tgtEl>
                                        <p:attrNameLst>
                                          <p:attrName>ppt_y</p:attrName>
                                        </p:attrNameLst>
                                      </p:cBhvr>
                                      <p:tavLst>
                                        <p:tav tm="0">
                                          <p:val>
                                            <p:strVal val="#ppt_y+.1"/>
                                          </p:val>
                                        </p:tav>
                                        <p:tav tm="100000">
                                          <p:val>
                                            <p:strVal val="#ppt_y"/>
                                          </p:val>
                                        </p:tav>
                                      </p:tavLst>
                                    </p:anim>
                                  </p:childTnLst>
                                </p:cTn>
                              </p:par>
                              <p:par>
                                <p:cTn id="40" presetID="47" presetClass="entr" presetSubtype="0" fill="hold" grpId="0" nodeType="withEffect">
                                  <p:stCondLst>
                                    <p:cond delay="400"/>
                                  </p:stCondLst>
                                  <p:childTnLst>
                                    <p:set>
                                      <p:cBhvr>
                                        <p:cTn id="41" dur="1" fill="hold">
                                          <p:stCondLst>
                                            <p:cond delay="0"/>
                                          </p:stCondLst>
                                        </p:cTn>
                                        <p:tgtEl>
                                          <p:spTgt spid="24"/>
                                        </p:tgtEl>
                                        <p:attrNameLst>
                                          <p:attrName>style.visibility</p:attrName>
                                        </p:attrNameLst>
                                      </p:cBhvr>
                                      <p:to>
                                        <p:strVal val="visible"/>
                                      </p:to>
                                    </p:set>
                                    <p:animEffect transition="in" filter="fade">
                                      <p:cBhvr>
                                        <p:cTn id="42" dur="750"/>
                                        <p:tgtEl>
                                          <p:spTgt spid="24"/>
                                        </p:tgtEl>
                                      </p:cBhvr>
                                    </p:animEffect>
                                    <p:anim calcmode="lin" valueType="num">
                                      <p:cBhvr>
                                        <p:cTn id="43" dur="750" fill="hold"/>
                                        <p:tgtEl>
                                          <p:spTgt spid="24"/>
                                        </p:tgtEl>
                                        <p:attrNameLst>
                                          <p:attrName>ppt_x</p:attrName>
                                        </p:attrNameLst>
                                      </p:cBhvr>
                                      <p:tavLst>
                                        <p:tav tm="0">
                                          <p:val>
                                            <p:strVal val="#ppt_x"/>
                                          </p:val>
                                        </p:tav>
                                        <p:tav tm="100000">
                                          <p:val>
                                            <p:strVal val="#ppt_x"/>
                                          </p:val>
                                        </p:tav>
                                      </p:tavLst>
                                    </p:anim>
                                    <p:anim calcmode="lin" valueType="num">
                                      <p:cBhvr>
                                        <p:cTn id="44" dur="750" fill="hold"/>
                                        <p:tgtEl>
                                          <p:spTgt spid="24"/>
                                        </p:tgtEl>
                                        <p:attrNameLst>
                                          <p:attrName>ppt_y</p:attrName>
                                        </p:attrNameLst>
                                      </p:cBhvr>
                                      <p:tavLst>
                                        <p:tav tm="0">
                                          <p:val>
                                            <p:strVal val="#ppt_y-.1"/>
                                          </p:val>
                                        </p:tav>
                                        <p:tav tm="100000">
                                          <p:val>
                                            <p:strVal val="#ppt_y"/>
                                          </p:val>
                                        </p:tav>
                                      </p:tavLst>
                                    </p:anim>
                                  </p:childTnLst>
                                </p:cTn>
                              </p:par>
                            </p:childTnLst>
                          </p:cTn>
                        </p:par>
                        <p:par>
                          <p:cTn id="45" fill="hold">
                            <p:stCondLst>
                              <p:cond delay="1500"/>
                            </p:stCondLst>
                            <p:childTnLst>
                              <p:par>
                                <p:cTn id="46" presetID="2" presetClass="entr" presetSubtype="4" decel="100000" fill="hold" grpId="0" nodeType="afterEffect">
                                  <p:stCondLst>
                                    <p:cond delay="0"/>
                                  </p:stCondLst>
                                  <p:childTnLst>
                                    <p:set>
                                      <p:cBhvr>
                                        <p:cTn id="47" dur="1" fill="hold">
                                          <p:stCondLst>
                                            <p:cond delay="0"/>
                                          </p:stCondLst>
                                        </p:cTn>
                                        <p:tgtEl>
                                          <p:spTgt spid="25"/>
                                        </p:tgtEl>
                                        <p:attrNameLst>
                                          <p:attrName>style.visibility</p:attrName>
                                        </p:attrNameLst>
                                      </p:cBhvr>
                                      <p:to>
                                        <p:strVal val="visible"/>
                                      </p:to>
                                    </p:set>
                                    <p:anim calcmode="lin" valueType="num">
                                      <p:cBhvr additive="base">
                                        <p:cTn id="48" dur="500" fill="hold"/>
                                        <p:tgtEl>
                                          <p:spTgt spid="25"/>
                                        </p:tgtEl>
                                        <p:attrNameLst>
                                          <p:attrName>ppt_x</p:attrName>
                                        </p:attrNameLst>
                                      </p:cBhvr>
                                      <p:tavLst>
                                        <p:tav tm="0">
                                          <p:val>
                                            <p:strVal val="#ppt_x"/>
                                          </p:val>
                                        </p:tav>
                                        <p:tav tm="100000">
                                          <p:val>
                                            <p:strVal val="#ppt_x"/>
                                          </p:val>
                                        </p:tav>
                                      </p:tavLst>
                                    </p:anim>
                                    <p:anim calcmode="lin" valueType="num">
                                      <p:cBhvr additive="base">
                                        <p:cTn id="49"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16" grpId="0"/>
      <p:bldP spid="23" grpId="0"/>
      <p:bldP spid="24" grpId="0"/>
      <p:bldP spid="2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8"/>
          <p:cNvSpPr txBox="1"/>
          <p:nvPr/>
        </p:nvSpPr>
        <p:spPr>
          <a:xfrm>
            <a:off x="333860" y="476676"/>
            <a:ext cx="4969846" cy="461665"/>
          </a:xfrm>
          <a:prstGeom prst="rect">
            <a:avLst/>
          </a:prstGeom>
          <a:noFill/>
        </p:spPr>
        <p:txBody>
          <a:bodyPr wrap="square" rtlCol="0">
            <a:spAutoFit/>
          </a:bodyPr>
          <a:lstStyle/>
          <a:p>
            <a:r>
              <a:rPr lang="zh-CN" altLang="en-US" sz="2400" dirty="0">
                <a:solidFill>
                  <a:srgbClr val="5F5E5C"/>
                </a:solidFill>
                <a:latin typeface="华康俪金黑W8(P)" pitchFamily="34" charset="-122"/>
                <a:ea typeface="华康俪金黑W8(P)" pitchFamily="34" charset="-122"/>
              </a:rPr>
              <a:t>第四节</a:t>
            </a:r>
            <a:r>
              <a:rPr lang="en-US" altLang="zh-CN" sz="2400" dirty="0">
                <a:solidFill>
                  <a:srgbClr val="5F5E5C"/>
                </a:solidFill>
                <a:latin typeface="华康俪金黑W8(P)" pitchFamily="34" charset="-122"/>
                <a:ea typeface="华康俪金黑W8(P)" pitchFamily="34" charset="-122"/>
              </a:rPr>
              <a:t>  </a:t>
            </a:r>
            <a:r>
              <a:rPr lang="zh-CN" altLang="en-US" sz="2400" dirty="0">
                <a:solidFill>
                  <a:srgbClr val="5F5E5C"/>
                </a:solidFill>
                <a:latin typeface="华康俪金黑W8(P)" pitchFamily="34" charset="-122"/>
                <a:ea typeface="华康俪金黑W8(P)" pitchFamily="34" charset="-122"/>
              </a:rPr>
              <a:t>培训啥（需求）</a:t>
            </a:r>
          </a:p>
        </p:txBody>
      </p:sp>
      <p:sp>
        <p:nvSpPr>
          <p:cNvPr id="9" name="矩形 8"/>
          <p:cNvSpPr/>
          <p:nvPr/>
        </p:nvSpPr>
        <p:spPr>
          <a:xfrm>
            <a:off x="551384" y="1032352"/>
            <a:ext cx="9289032" cy="452432"/>
          </a:xfrm>
          <a:prstGeom prst="rect">
            <a:avLst/>
          </a:prstGeom>
          <a:solidFill>
            <a:srgbClr val="0070C0">
              <a:alpha val="8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TextBox 6"/>
          <p:cNvSpPr txBox="1"/>
          <p:nvPr/>
        </p:nvSpPr>
        <p:spPr>
          <a:xfrm>
            <a:off x="551384" y="1032352"/>
            <a:ext cx="4320480" cy="452432"/>
          </a:xfrm>
          <a:prstGeom prst="rect">
            <a:avLst/>
          </a:prstGeom>
          <a:noFill/>
        </p:spPr>
        <p:txBody>
          <a:bodyPr wrap="square" rtlCol="0">
            <a:spAutoFit/>
          </a:bodyPr>
          <a:lstStyle/>
          <a:p>
            <a:pPr>
              <a:lnSpc>
                <a:spcPct val="130000"/>
              </a:lnSpc>
            </a:pPr>
            <a:r>
              <a:rPr lang="en-US" altLang="zh-CN" dirty="0">
                <a:solidFill>
                  <a:schemeClr val="bg1"/>
                </a:solidFill>
                <a:latin typeface="华康俪金黑W8(P)" pitchFamily="34" charset="-122"/>
                <a:ea typeface="华康俪金黑W8(P)" pitchFamily="34" charset="-122"/>
              </a:rPr>
              <a:t>3</a:t>
            </a:r>
            <a:r>
              <a:rPr lang="zh-CN" altLang="en-US" dirty="0">
                <a:solidFill>
                  <a:schemeClr val="bg1"/>
                </a:solidFill>
                <a:latin typeface="华康俪金黑W8(P)" pitchFamily="34" charset="-122"/>
                <a:ea typeface="华康俪金黑W8(P)" pitchFamily="34" charset="-122"/>
              </a:rPr>
              <a:t>、员工培训需求分析报告的撰写：</a:t>
            </a:r>
            <a:endParaRPr lang="zh-CN" altLang="zh-CN" dirty="0">
              <a:solidFill>
                <a:schemeClr val="bg1"/>
              </a:solidFill>
              <a:latin typeface="华康俪金黑W8(P)" pitchFamily="34" charset="-122"/>
              <a:ea typeface="华康俪金黑W8(P)" pitchFamily="34" charset="-122"/>
            </a:endParaRPr>
          </a:p>
        </p:txBody>
      </p:sp>
      <p:sp>
        <p:nvSpPr>
          <p:cNvPr id="21" name="TextBox 6"/>
          <p:cNvSpPr txBox="1"/>
          <p:nvPr/>
        </p:nvSpPr>
        <p:spPr>
          <a:xfrm>
            <a:off x="1775520" y="2924944"/>
            <a:ext cx="5688632" cy="452432"/>
          </a:xfrm>
          <a:prstGeom prst="rect">
            <a:avLst/>
          </a:prstGeom>
          <a:noFill/>
        </p:spPr>
        <p:txBody>
          <a:bodyPr wrap="square" rtlCol="0">
            <a:spAutoFit/>
          </a:bodyPr>
          <a:lstStyle/>
          <a:p>
            <a:pPr>
              <a:lnSpc>
                <a:spcPct val="130000"/>
              </a:lnSpc>
            </a:pPr>
            <a:r>
              <a:rPr lang="zh-CN" altLang="en-US" b="1" dirty="0">
                <a:solidFill>
                  <a:srgbClr val="0070C0"/>
                </a:solidFill>
                <a:latin typeface="微软雅黑" panose="020B0503020204020204" pitchFamily="34" charset="-122"/>
                <a:ea typeface="微软雅黑" panose="020B0503020204020204" pitchFamily="34" charset="-122"/>
              </a:rPr>
              <a:t>培训需求报告的主要内容有：</a:t>
            </a:r>
            <a:endParaRPr lang="zh-CN" altLang="zh-CN" b="1" dirty="0">
              <a:solidFill>
                <a:srgbClr val="0070C0"/>
              </a:solidFill>
              <a:latin typeface="微软雅黑" panose="020B0503020204020204" pitchFamily="34" charset="-122"/>
              <a:ea typeface="微软雅黑" panose="020B0503020204020204" pitchFamily="34" charset="-122"/>
            </a:endParaRPr>
          </a:p>
        </p:txBody>
      </p:sp>
      <p:sp>
        <p:nvSpPr>
          <p:cNvPr id="26" name="TextBox 6"/>
          <p:cNvSpPr txBox="1"/>
          <p:nvPr/>
        </p:nvSpPr>
        <p:spPr>
          <a:xfrm>
            <a:off x="551384" y="3590294"/>
            <a:ext cx="6912768" cy="2445285"/>
          </a:xfrm>
          <a:prstGeom prst="rect">
            <a:avLst/>
          </a:prstGeom>
          <a:noFill/>
        </p:spPr>
        <p:txBody>
          <a:bodyPr wrap="square" rtlCol="0">
            <a:spAutoFit/>
          </a:bodyPr>
          <a:lstStyle/>
          <a:p>
            <a:pPr marL="342900" indent="-342900">
              <a:lnSpc>
                <a:spcPct val="130000"/>
              </a:lnSpc>
              <a:spcAft>
                <a:spcPts val="300"/>
              </a:spcAft>
              <a:buFont typeface="+mj-ea"/>
              <a:buAutoNum type="circleNumDbPlain"/>
            </a:pPr>
            <a:r>
              <a:rPr lang="zh-CN" altLang="en-US" b="1" dirty="0">
                <a:solidFill>
                  <a:srgbClr val="5F5E5C"/>
                </a:solidFill>
                <a:latin typeface="微软雅黑" panose="020B0503020204020204" pitchFamily="34" charset="-122"/>
                <a:ea typeface="微软雅黑" panose="020B0503020204020204" pitchFamily="34" charset="-122"/>
              </a:rPr>
              <a:t>需求分析实施的背景，即产生培训需求的原因；</a:t>
            </a:r>
          </a:p>
          <a:p>
            <a:pPr marL="342900" indent="-342900">
              <a:lnSpc>
                <a:spcPct val="130000"/>
              </a:lnSpc>
              <a:spcAft>
                <a:spcPts val="300"/>
              </a:spcAft>
              <a:buFont typeface="+mj-ea"/>
              <a:buAutoNum type="circleNumDbPlain"/>
            </a:pPr>
            <a:r>
              <a:rPr lang="zh-CN" altLang="en-US" b="1" dirty="0">
                <a:solidFill>
                  <a:srgbClr val="5F5E5C"/>
                </a:solidFill>
                <a:latin typeface="微软雅黑" panose="020B0503020204020204" pitchFamily="34" charset="-122"/>
                <a:ea typeface="微软雅黑" panose="020B0503020204020204" pitchFamily="34" charset="-122"/>
              </a:rPr>
              <a:t>开展需求分析的目的和性质；</a:t>
            </a:r>
          </a:p>
          <a:p>
            <a:pPr marL="342900" indent="-342900">
              <a:lnSpc>
                <a:spcPct val="130000"/>
              </a:lnSpc>
              <a:spcAft>
                <a:spcPts val="300"/>
              </a:spcAft>
              <a:buFont typeface="+mj-ea"/>
              <a:buAutoNum type="circleNumDbPlain"/>
            </a:pPr>
            <a:r>
              <a:rPr lang="zh-CN" altLang="en-US" b="1" dirty="0">
                <a:solidFill>
                  <a:srgbClr val="5F5E5C"/>
                </a:solidFill>
                <a:latin typeface="微软雅黑" panose="020B0503020204020204" pitchFamily="34" charset="-122"/>
                <a:ea typeface="微软雅黑" panose="020B0503020204020204" pitchFamily="34" charset="-122"/>
              </a:rPr>
              <a:t>概述需求分析实施的方法和过程；</a:t>
            </a:r>
          </a:p>
          <a:p>
            <a:pPr marL="342900" indent="-342900">
              <a:lnSpc>
                <a:spcPct val="130000"/>
              </a:lnSpc>
              <a:spcAft>
                <a:spcPts val="300"/>
              </a:spcAft>
              <a:buFont typeface="+mj-ea"/>
              <a:buAutoNum type="circleNumDbPlain"/>
            </a:pPr>
            <a:r>
              <a:rPr lang="zh-CN" altLang="en-US" b="1" dirty="0">
                <a:solidFill>
                  <a:srgbClr val="5F5E5C"/>
                </a:solidFill>
                <a:latin typeface="微软雅黑" panose="020B0503020204020204" pitchFamily="34" charset="-122"/>
                <a:ea typeface="微软雅黑" panose="020B0503020204020204" pitchFamily="34" charset="-122"/>
              </a:rPr>
              <a:t>阐明分析结果；</a:t>
            </a:r>
          </a:p>
          <a:p>
            <a:pPr marL="342900" indent="-342900">
              <a:lnSpc>
                <a:spcPct val="130000"/>
              </a:lnSpc>
              <a:spcAft>
                <a:spcPts val="300"/>
              </a:spcAft>
              <a:buFont typeface="+mj-ea"/>
              <a:buAutoNum type="circleNumDbPlain"/>
            </a:pPr>
            <a:r>
              <a:rPr lang="zh-CN" altLang="en-US" b="1" dirty="0">
                <a:solidFill>
                  <a:srgbClr val="5F5E5C"/>
                </a:solidFill>
                <a:latin typeface="微软雅黑" panose="020B0503020204020204" pitchFamily="34" charset="-122"/>
                <a:ea typeface="微软雅黑" panose="020B0503020204020204" pitchFamily="34" charset="-122"/>
              </a:rPr>
              <a:t>解释、点评分析结果和提供参考意见；</a:t>
            </a:r>
          </a:p>
          <a:p>
            <a:pPr marL="342900" indent="-342900">
              <a:lnSpc>
                <a:spcPct val="130000"/>
              </a:lnSpc>
              <a:spcAft>
                <a:spcPts val="300"/>
              </a:spcAft>
              <a:buFont typeface="+mj-ea"/>
              <a:buAutoNum type="circleNumDbPlain"/>
            </a:pPr>
            <a:r>
              <a:rPr lang="zh-CN" altLang="en-US" b="1" dirty="0">
                <a:solidFill>
                  <a:srgbClr val="5F5E5C"/>
                </a:solidFill>
                <a:latin typeface="微软雅黑" panose="020B0503020204020204" pitchFamily="34" charset="-122"/>
                <a:ea typeface="微软雅黑" panose="020B0503020204020204" pitchFamily="34" charset="-122"/>
              </a:rPr>
              <a:t>附件或附表。</a:t>
            </a:r>
          </a:p>
        </p:txBody>
      </p:sp>
      <p:pic>
        <p:nvPicPr>
          <p:cNvPr id="6" name="图片 5"/>
          <p:cNvPicPr>
            <a:picLocks noChangeAspect="1"/>
          </p:cNvPicPr>
          <p:nvPr/>
        </p:nvPicPr>
        <p:blipFill>
          <a:blip r:embed="rId2"/>
          <a:stretch>
            <a:fillRect/>
          </a:stretch>
        </p:blipFill>
        <p:spPr>
          <a:xfrm>
            <a:off x="551384" y="2371091"/>
            <a:ext cx="1219200" cy="1219200"/>
          </a:xfrm>
          <a:prstGeom prst="rect">
            <a:avLst/>
          </a:prstGeom>
        </p:spPr>
      </p:pic>
      <p:pic>
        <p:nvPicPr>
          <p:cNvPr id="17" name="图片 16"/>
          <p:cNvPicPr>
            <a:picLocks noChangeAspect="1"/>
          </p:cNvPicPr>
          <p:nvPr/>
        </p:nvPicPr>
        <p:blipFill>
          <a:blip r:embed="rId3" cstate="print"/>
          <a:stretch>
            <a:fillRect/>
          </a:stretch>
        </p:blipFill>
        <p:spPr>
          <a:xfrm>
            <a:off x="6167763" y="2132856"/>
            <a:ext cx="5666960" cy="4725144"/>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decel="10000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additive="base">
                                        <p:cTn id="12" dur="500" fill="hold"/>
                                        <p:tgtEl>
                                          <p:spTgt spid="21"/>
                                        </p:tgtEl>
                                        <p:attrNameLst>
                                          <p:attrName>ppt_x</p:attrName>
                                        </p:attrNameLst>
                                      </p:cBhvr>
                                      <p:tavLst>
                                        <p:tav tm="0">
                                          <p:val>
                                            <p:strVal val="0-#ppt_w/2"/>
                                          </p:val>
                                        </p:tav>
                                        <p:tav tm="100000">
                                          <p:val>
                                            <p:strVal val="#ppt_x"/>
                                          </p:val>
                                        </p:tav>
                                      </p:tavLst>
                                    </p:anim>
                                    <p:anim calcmode="lin" valueType="num">
                                      <p:cBhvr additive="base">
                                        <p:cTn id="13" dur="500" fill="hold"/>
                                        <p:tgtEl>
                                          <p:spTgt spid="2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1" decel="100000"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additive="base">
                                        <p:cTn id="17" dur="500" fill="hold"/>
                                        <p:tgtEl>
                                          <p:spTgt spid="26"/>
                                        </p:tgtEl>
                                        <p:attrNameLst>
                                          <p:attrName>ppt_x</p:attrName>
                                        </p:attrNameLst>
                                      </p:cBhvr>
                                      <p:tavLst>
                                        <p:tav tm="0">
                                          <p:val>
                                            <p:strVal val="#ppt_x"/>
                                          </p:val>
                                        </p:tav>
                                        <p:tav tm="100000">
                                          <p:val>
                                            <p:strVal val="#ppt_x"/>
                                          </p:val>
                                        </p:tav>
                                      </p:tavLst>
                                    </p:anim>
                                    <p:anim calcmode="lin" valueType="num">
                                      <p:cBhvr additive="base">
                                        <p:cTn id="18" dur="500" fill="hold"/>
                                        <p:tgtEl>
                                          <p:spTgt spid="2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1" grpId="0"/>
      <p:bldP spid="2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8"/>
          <p:cNvSpPr txBox="1"/>
          <p:nvPr/>
        </p:nvSpPr>
        <p:spPr>
          <a:xfrm>
            <a:off x="333860" y="476676"/>
            <a:ext cx="4969846" cy="461665"/>
          </a:xfrm>
          <a:prstGeom prst="rect">
            <a:avLst/>
          </a:prstGeom>
          <a:noFill/>
        </p:spPr>
        <p:txBody>
          <a:bodyPr wrap="square" rtlCol="0">
            <a:spAutoFit/>
          </a:bodyPr>
          <a:lstStyle/>
          <a:p>
            <a:r>
              <a:rPr lang="zh-CN" altLang="en-US" sz="2400" dirty="0">
                <a:solidFill>
                  <a:srgbClr val="5F5E5C"/>
                </a:solidFill>
                <a:latin typeface="华康俪金黑W8(P)" pitchFamily="34" charset="-122"/>
                <a:ea typeface="华康俪金黑W8(P)" pitchFamily="34" charset="-122"/>
              </a:rPr>
              <a:t>第五节</a:t>
            </a:r>
            <a:r>
              <a:rPr lang="en-US" altLang="zh-CN" sz="2400" dirty="0">
                <a:solidFill>
                  <a:srgbClr val="5F5E5C"/>
                </a:solidFill>
                <a:latin typeface="华康俪金黑W8(P)" pitchFamily="34" charset="-122"/>
                <a:ea typeface="华康俪金黑W8(P)" pitchFamily="34" charset="-122"/>
              </a:rPr>
              <a:t>  </a:t>
            </a:r>
            <a:r>
              <a:rPr lang="zh-CN" altLang="en-US" sz="2400" dirty="0">
                <a:solidFill>
                  <a:srgbClr val="5F5E5C"/>
                </a:solidFill>
                <a:latin typeface="华康俪金黑W8(P)" pitchFamily="34" charset="-122"/>
                <a:ea typeface="华康俪金黑W8(P)" pitchFamily="34" charset="-122"/>
              </a:rPr>
              <a:t>咋培训（方法）</a:t>
            </a:r>
          </a:p>
        </p:txBody>
      </p:sp>
      <p:sp>
        <p:nvSpPr>
          <p:cNvPr id="7" name="TextBox 6"/>
          <p:cNvSpPr txBox="1"/>
          <p:nvPr/>
        </p:nvSpPr>
        <p:spPr>
          <a:xfrm>
            <a:off x="392610" y="1052739"/>
            <a:ext cx="9663830" cy="772519"/>
          </a:xfrm>
          <a:prstGeom prst="rect">
            <a:avLst/>
          </a:prstGeom>
          <a:noFill/>
        </p:spPr>
        <p:txBody>
          <a:bodyPr wrap="square" rtlCol="0">
            <a:spAutoFit/>
          </a:bodyPr>
          <a:lstStyle/>
          <a:p>
            <a:pPr>
              <a:lnSpc>
                <a:spcPct val="130000"/>
              </a:lnSpc>
            </a:pPr>
            <a:r>
              <a:rPr lang="zh-CN" altLang="en-US" sz="1600" dirty="0">
                <a:solidFill>
                  <a:srgbClr val="5F5E5C"/>
                </a:solidFill>
                <a:latin typeface="微软雅黑" panose="020B0503020204020204" pitchFamily="34" charset="-122"/>
                <a:ea typeface="微软雅黑" panose="020B0503020204020204" pitchFamily="34" charset="-122"/>
              </a:rPr>
              <a:t>培训方法很重要。很多企业开展培训时，存在</a:t>
            </a:r>
            <a:r>
              <a:rPr lang="zh-CN" altLang="en-US" b="1" dirty="0">
                <a:solidFill>
                  <a:srgbClr val="FF0000"/>
                </a:solidFill>
                <a:latin typeface="微软雅黑" panose="020B0503020204020204" pitchFamily="34" charset="-122"/>
                <a:ea typeface="微软雅黑" panose="020B0503020204020204" pitchFamily="34" charset="-122"/>
              </a:rPr>
              <a:t>培训方法单一</a:t>
            </a:r>
            <a:r>
              <a:rPr lang="zh-CN" altLang="en-US" sz="1600" dirty="0">
                <a:solidFill>
                  <a:srgbClr val="5F5E5C"/>
                </a:solidFill>
                <a:latin typeface="微软雅黑" panose="020B0503020204020204" pitchFamily="34" charset="-122"/>
                <a:ea typeface="微软雅黑" panose="020B0503020204020204" pitchFamily="34" charset="-122"/>
              </a:rPr>
              <a:t>或</a:t>
            </a:r>
            <a:r>
              <a:rPr lang="zh-CN" altLang="en-US" b="1" dirty="0">
                <a:solidFill>
                  <a:srgbClr val="FF0000"/>
                </a:solidFill>
                <a:latin typeface="微软雅黑" panose="020B0503020204020204" pitchFamily="34" charset="-122"/>
                <a:ea typeface="微软雅黑" panose="020B0503020204020204" pitchFamily="34" charset="-122"/>
              </a:rPr>
              <a:t>没有找到恰当的培训方法</a:t>
            </a:r>
            <a:r>
              <a:rPr lang="zh-CN" altLang="en-US" sz="1600" dirty="0">
                <a:solidFill>
                  <a:srgbClr val="5F5E5C"/>
                </a:solidFill>
                <a:latin typeface="微软雅黑" panose="020B0503020204020204" pitchFamily="34" charset="-122"/>
                <a:ea typeface="微软雅黑" panose="020B0503020204020204" pitchFamily="34" charset="-122"/>
              </a:rPr>
              <a:t>，很迷惘不知该怎么去开展培训。 </a:t>
            </a:r>
            <a:endParaRPr lang="zh-CN" altLang="zh-CN" sz="1600" dirty="0">
              <a:solidFill>
                <a:srgbClr val="5F5E5C"/>
              </a:solidFill>
              <a:latin typeface="微软雅黑" panose="020B0503020204020204" pitchFamily="34" charset="-122"/>
              <a:ea typeface="微软雅黑" panose="020B0503020204020204" pitchFamily="34" charset="-122"/>
            </a:endParaRPr>
          </a:p>
        </p:txBody>
      </p:sp>
      <p:sp>
        <p:nvSpPr>
          <p:cNvPr id="9" name="TextBox 6"/>
          <p:cNvSpPr txBox="1"/>
          <p:nvPr/>
        </p:nvSpPr>
        <p:spPr>
          <a:xfrm>
            <a:off x="333860" y="1928448"/>
            <a:ext cx="9722580" cy="492443"/>
          </a:xfrm>
          <a:prstGeom prst="rect">
            <a:avLst/>
          </a:prstGeom>
          <a:noFill/>
        </p:spPr>
        <p:txBody>
          <a:bodyPr wrap="square" rtlCol="0">
            <a:spAutoFit/>
          </a:bodyPr>
          <a:lstStyle/>
          <a:p>
            <a:pPr>
              <a:lnSpc>
                <a:spcPct val="130000"/>
              </a:lnSpc>
            </a:pPr>
            <a:r>
              <a:rPr lang="zh-CN" altLang="en-US" sz="2000" dirty="0">
                <a:solidFill>
                  <a:srgbClr val="5F5E5C"/>
                </a:solidFill>
                <a:latin typeface="华康俪金黑W8(P)" pitchFamily="34" charset="-122"/>
                <a:ea typeface="华康俪金黑W8(P)" pitchFamily="34" charset="-122"/>
              </a:rPr>
              <a:t>（</a:t>
            </a:r>
            <a:r>
              <a:rPr lang="en-US" altLang="zh-CN" sz="2000" dirty="0">
                <a:solidFill>
                  <a:srgbClr val="5F5E5C"/>
                </a:solidFill>
                <a:latin typeface="华康俪金黑W8(P)" pitchFamily="34" charset="-122"/>
                <a:ea typeface="华康俪金黑W8(P)" pitchFamily="34" charset="-122"/>
              </a:rPr>
              <a:t>1</a:t>
            </a:r>
            <a:r>
              <a:rPr lang="zh-CN" altLang="en-US" sz="2000" dirty="0">
                <a:solidFill>
                  <a:srgbClr val="5F5E5C"/>
                </a:solidFill>
                <a:latin typeface="华康俪金黑W8(P)" pitchFamily="34" charset="-122"/>
                <a:ea typeface="华康俪金黑W8(P)" pitchFamily="34" charset="-122"/>
              </a:rPr>
              <a:t>）直接传授型培训法（讲授法、专题讲座法）</a:t>
            </a:r>
          </a:p>
        </p:txBody>
      </p:sp>
      <p:sp>
        <p:nvSpPr>
          <p:cNvPr id="10" name="矩形 9"/>
          <p:cNvSpPr/>
          <p:nvPr/>
        </p:nvSpPr>
        <p:spPr>
          <a:xfrm>
            <a:off x="477876" y="2524078"/>
            <a:ext cx="11234748" cy="3641226"/>
          </a:xfrm>
          <a:prstGeom prst="rect">
            <a:avLst/>
          </a:prstGeom>
          <a:solidFill>
            <a:sysClr val="window" lastClr="FFFFFF"/>
          </a:solidFill>
          <a:ln w="3175" cap="flat" cmpd="sng" algn="ctr">
            <a:solidFill>
              <a:sysClr val="window" lastClr="FFFFFF">
                <a:lumMod val="75000"/>
              </a:sysClr>
            </a:solidFill>
            <a:prstDash val="solid"/>
          </a:ln>
          <a:effectLst>
            <a:outerShdw blurRad="50800" dist="38100" dir="5400000" algn="t" rotWithShape="0">
              <a:prstClr val="black">
                <a:alpha val="40000"/>
              </a:prstClr>
            </a:outerShdw>
          </a:effectLst>
        </p:spPr>
        <p:txBody>
          <a:bodyPr anchor="ctr"/>
          <a:lstStyle/>
          <a:p>
            <a:pPr algn="ctr">
              <a:defRPr/>
            </a:pPr>
            <a:endParaRPr lang="zh-CN" altLang="en-US" kern="0">
              <a:solidFill>
                <a:sysClr val="window" lastClr="FFFFFF"/>
              </a:solidFill>
              <a:latin typeface="Tahoma" panose="020B0604030504040204"/>
              <a:ea typeface="微软雅黑" panose="020B0503020204020204" pitchFamily="34" charset="-122"/>
            </a:endParaRPr>
          </a:p>
        </p:txBody>
      </p:sp>
      <p:graphicFrame>
        <p:nvGraphicFramePr>
          <p:cNvPr id="12" name="表格 11"/>
          <p:cNvGraphicFramePr>
            <a:graphicFrameLocks noGrp="1"/>
          </p:cNvGraphicFramePr>
          <p:nvPr/>
        </p:nvGraphicFramePr>
        <p:xfrm>
          <a:off x="623392" y="2650560"/>
          <a:ext cx="10945216" cy="3411890"/>
        </p:xfrm>
        <a:graphic>
          <a:graphicData uri="http://schemas.openxmlformats.org/drawingml/2006/table">
            <a:tbl>
              <a:tblPr firstRow="1" firstCol="1" bandRow="1">
                <a:tableStyleId>{5C22544A-7EE6-4342-B048-85BDC9FD1C3A}</a:tableStyleId>
              </a:tblPr>
              <a:tblGrid>
                <a:gridCol w="1515491">
                  <a:extLst>
                    <a:ext uri="{9D8B030D-6E8A-4147-A177-3AD203B41FA5}">
                      <a16:colId xmlns:a16="http://schemas.microsoft.com/office/drawing/2014/main" val="20000"/>
                    </a:ext>
                  </a:extLst>
                </a:gridCol>
                <a:gridCol w="5253261">
                  <a:extLst>
                    <a:ext uri="{9D8B030D-6E8A-4147-A177-3AD203B41FA5}">
                      <a16:colId xmlns:a16="http://schemas.microsoft.com/office/drawing/2014/main" val="20001"/>
                    </a:ext>
                  </a:extLst>
                </a:gridCol>
                <a:gridCol w="4176464">
                  <a:extLst>
                    <a:ext uri="{9D8B030D-6E8A-4147-A177-3AD203B41FA5}">
                      <a16:colId xmlns:a16="http://schemas.microsoft.com/office/drawing/2014/main" val="20002"/>
                    </a:ext>
                  </a:extLst>
                </a:gridCol>
              </a:tblGrid>
              <a:tr h="667989">
                <a:tc>
                  <a:txBody>
                    <a:bodyPr/>
                    <a:lstStyle/>
                    <a:p>
                      <a:pPr algn="ctr">
                        <a:lnSpc>
                          <a:spcPct val="115000"/>
                        </a:lnSpc>
                        <a:spcAft>
                          <a:spcPts val="0"/>
                        </a:spcAft>
                      </a:pPr>
                      <a:r>
                        <a:rPr lang="zh-CN" altLang="en-US" sz="2000" kern="100" dirty="0">
                          <a:effectLst/>
                          <a:latin typeface="微软雅黑" panose="020B0503020204020204" pitchFamily="34" charset="-122"/>
                          <a:ea typeface="微软雅黑" panose="020B0503020204020204" pitchFamily="34" charset="-122"/>
                        </a:rPr>
                        <a:t>直接传授型</a:t>
                      </a:r>
                      <a:endParaRPr lang="zh-CN" sz="2000" kern="100" dirty="0">
                        <a:effectLst/>
                        <a:latin typeface="微软雅黑" panose="020B0503020204020204" pitchFamily="34" charset="-122"/>
                        <a:ea typeface="微软雅黑" panose="020B0503020204020204" pitchFamily="34" charset="-122"/>
                      </a:endParaRPr>
                    </a:p>
                  </a:txBody>
                  <a:tcPr marL="68580" marR="68580" marT="0" marB="0" anchor="ctr"/>
                </a:tc>
                <a:tc>
                  <a:txBody>
                    <a:bodyPr/>
                    <a:lstStyle/>
                    <a:p>
                      <a:pPr algn="ctr">
                        <a:lnSpc>
                          <a:spcPct val="115000"/>
                        </a:lnSpc>
                        <a:spcAft>
                          <a:spcPts val="0"/>
                        </a:spcAft>
                      </a:pPr>
                      <a:r>
                        <a:rPr lang="zh-CN" sz="2000" kern="100" dirty="0">
                          <a:effectLst/>
                          <a:latin typeface="微软雅黑" panose="020B0503020204020204" pitchFamily="34" charset="-122"/>
                          <a:ea typeface="微软雅黑" panose="020B0503020204020204" pitchFamily="34" charset="-122"/>
                        </a:rPr>
                        <a:t>优点</a:t>
                      </a:r>
                    </a:p>
                  </a:txBody>
                  <a:tcPr marL="68580" marR="68580" marT="0" marB="0" anchor="ctr"/>
                </a:tc>
                <a:tc>
                  <a:txBody>
                    <a:bodyPr/>
                    <a:lstStyle/>
                    <a:p>
                      <a:pPr algn="ctr">
                        <a:lnSpc>
                          <a:spcPct val="115000"/>
                        </a:lnSpc>
                        <a:spcAft>
                          <a:spcPts val="0"/>
                        </a:spcAft>
                      </a:pPr>
                      <a:r>
                        <a:rPr lang="zh-CN" sz="2000" kern="100" dirty="0">
                          <a:effectLst/>
                          <a:latin typeface="微软雅黑" panose="020B0503020204020204" pitchFamily="34" charset="-122"/>
                          <a:ea typeface="微软雅黑" panose="020B0503020204020204" pitchFamily="34" charset="-122"/>
                        </a:rPr>
                        <a:t>缺点</a:t>
                      </a:r>
                    </a:p>
                  </a:txBody>
                  <a:tcPr marL="68580" marR="68580" marT="0" marB="0" anchor="ctr"/>
                </a:tc>
                <a:extLst>
                  <a:ext uri="{0D108BD9-81ED-4DB2-BD59-A6C34878D82A}">
                    <a16:rowId xmlns:a16="http://schemas.microsoft.com/office/drawing/2014/main" val="10000"/>
                  </a:ext>
                </a:extLst>
              </a:tr>
              <a:tr h="1476054">
                <a:tc>
                  <a:txBody>
                    <a:bodyPr/>
                    <a:lstStyle/>
                    <a:p>
                      <a:pPr algn="ctr">
                        <a:lnSpc>
                          <a:spcPct val="115000"/>
                        </a:lnSpc>
                        <a:spcAft>
                          <a:spcPts val="0"/>
                        </a:spcAft>
                      </a:pPr>
                      <a:r>
                        <a:rPr lang="zh-CN" altLang="en-US" sz="1800" kern="100" dirty="0">
                          <a:effectLst/>
                          <a:latin typeface="微软雅黑" panose="020B0503020204020204" pitchFamily="34" charset="-122"/>
                          <a:ea typeface="微软雅黑" panose="020B0503020204020204" pitchFamily="34" charset="-122"/>
                        </a:rPr>
                        <a:t>讲授法</a:t>
                      </a:r>
                      <a:endParaRPr lang="zh-CN" sz="1800" kern="100" dirty="0">
                        <a:effectLst/>
                        <a:latin typeface="微软雅黑" panose="020B0503020204020204" pitchFamily="34" charset="-122"/>
                        <a:ea typeface="微软雅黑" panose="020B0503020204020204" pitchFamily="34" charset="-122"/>
                      </a:endParaRPr>
                    </a:p>
                  </a:txBody>
                  <a:tcPr marL="68580" marR="68580" marT="0" marB="0" anchor="ctr"/>
                </a:tc>
                <a:tc>
                  <a:txBody>
                    <a:bodyPr/>
                    <a:lstStyle/>
                    <a:p>
                      <a:pPr marL="285750" indent="-285750" algn="just">
                        <a:lnSpc>
                          <a:spcPct val="120000"/>
                        </a:lnSpc>
                        <a:spcAft>
                          <a:spcPts val="0"/>
                        </a:spcAft>
                        <a:buFont typeface="Arial" panose="020B0604020202020204" pitchFamily="34" charset="0"/>
                        <a:buChar char="•"/>
                      </a:pPr>
                      <a:r>
                        <a:rPr lang="zh-CN" altLang="en-US" sz="1600" kern="100" dirty="0">
                          <a:solidFill>
                            <a:srgbClr val="5F5E5C"/>
                          </a:solidFill>
                          <a:effectLst/>
                          <a:latin typeface="微软雅黑" panose="020B0503020204020204" pitchFamily="34" charset="-122"/>
                          <a:ea typeface="微软雅黑" panose="020B0503020204020204" pitchFamily="34" charset="-122"/>
                        </a:rPr>
                        <a:t>传授内容多，知识系统、全面，有利于大面积培养人才；</a:t>
                      </a:r>
                      <a:endParaRPr lang="en-US" altLang="zh-CN" sz="1600" kern="100" dirty="0">
                        <a:solidFill>
                          <a:srgbClr val="5F5E5C"/>
                        </a:solidFill>
                        <a:effectLst/>
                        <a:latin typeface="微软雅黑" panose="020B0503020204020204" pitchFamily="34" charset="-122"/>
                        <a:ea typeface="微软雅黑" panose="020B0503020204020204" pitchFamily="34" charset="-122"/>
                      </a:endParaRPr>
                    </a:p>
                    <a:p>
                      <a:pPr marL="285750" indent="-285750" algn="just">
                        <a:lnSpc>
                          <a:spcPct val="120000"/>
                        </a:lnSpc>
                        <a:spcAft>
                          <a:spcPts val="0"/>
                        </a:spcAft>
                        <a:buFont typeface="Arial" panose="020B0604020202020204" pitchFamily="34" charset="0"/>
                        <a:buChar char="•"/>
                      </a:pPr>
                      <a:r>
                        <a:rPr lang="zh-CN" altLang="en-US" sz="1600" kern="100" dirty="0">
                          <a:solidFill>
                            <a:srgbClr val="5F5E5C"/>
                          </a:solidFill>
                          <a:effectLst/>
                          <a:latin typeface="微软雅黑" panose="020B0503020204020204" pitchFamily="34" charset="-122"/>
                          <a:ea typeface="微软雅黑" panose="020B0503020204020204" pitchFamily="34" charset="-122"/>
                        </a:rPr>
                        <a:t>对培训环境要求不高；</a:t>
                      </a:r>
                    </a:p>
                    <a:p>
                      <a:pPr marL="285750" indent="-285750" algn="just">
                        <a:lnSpc>
                          <a:spcPct val="120000"/>
                        </a:lnSpc>
                        <a:spcAft>
                          <a:spcPts val="0"/>
                        </a:spcAft>
                        <a:buFont typeface="Arial" panose="020B0604020202020204" pitchFamily="34" charset="0"/>
                        <a:buChar char="•"/>
                      </a:pPr>
                      <a:r>
                        <a:rPr lang="zh-CN" altLang="en-US" sz="1600" kern="100" dirty="0">
                          <a:solidFill>
                            <a:srgbClr val="5F5E5C"/>
                          </a:solidFill>
                          <a:effectLst/>
                          <a:latin typeface="微软雅黑" panose="020B0503020204020204" pitchFamily="34" charset="-122"/>
                          <a:ea typeface="微软雅黑" panose="020B0503020204020204" pitchFamily="34" charset="-122"/>
                        </a:rPr>
                        <a:t>有利于教师的发挥；</a:t>
                      </a:r>
                    </a:p>
                    <a:p>
                      <a:pPr marL="285750" indent="-285750" algn="just">
                        <a:lnSpc>
                          <a:spcPct val="120000"/>
                        </a:lnSpc>
                        <a:spcAft>
                          <a:spcPts val="0"/>
                        </a:spcAft>
                        <a:buFont typeface="Arial" panose="020B0604020202020204" pitchFamily="34" charset="0"/>
                        <a:buChar char="•"/>
                      </a:pPr>
                      <a:r>
                        <a:rPr lang="zh-CN" altLang="en-US" sz="1600" kern="100" dirty="0">
                          <a:solidFill>
                            <a:srgbClr val="5F5E5C"/>
                          </a:solidFill>
                          <a:effectLst/>
                          <a:latin typeface="微软雅黑" panose="020B0503020204020204" pitchFamily="34" charset="-122"/>
                          <a:ea typeface="微软雅黑" panose="020B0503020204020204" pitchFamily="34" charset="-122"/>
                        </a:rPr>
                        <a:t>学员可现场互相沟通，也能向教师请教疑难问题。</a:t>
                      </a:r>
                    </a:p>
                  </a:txBody>
                  <a:tcPr marL="68580" marR="68580" marT="0" marB="0" anchor="ctr"/>
                </a:tc>
                <a:tc>
                  <a:txBody>
                    <a:bodyPr/>
                    <a:lstStyle/>
                    <a:p>
                      <a:pPr marL="285750" indent="-285750" algn="just">
                        <a:lnSpc>
                          <a:spcPct val="120000"/>
                        </a:lnSpc>
                        <a:spcAft>
                          <a:spcPts val="0"/>
                        </a:spcAft>
                        <a:buFont typeface="Arial" panose="020B0604020202020204" pitchFamily="34" charset="0"/>
                        <a:buChar char="•"/>
                      </a:pPr>
                      <a:r>
                        <a:rPr lang="zh-CN" altLang="en-US" sz="1600" kern="100" dirty="0">
                          <a:solidFill>
                            <a:srgbClr val="5F5E5C"/>
                          </a:solidFill>
                          <a:effectLst/>
                          <a:latin typeface="微软雅黑" panose="020B0503020204020204" pitchFamily="34" charset="-122"/>
                          <a:ea typeface="微软雅黑" panose="020B0503020204020204" pitchFamily="34" charset="-122"/>
                        </a:rPr>
                        <a:t>传授内容多，学员难以完全消化、吸收；</a:t>
                      </a:r>
                    </a:p>
                    <a:p>
                      <a:pPr marL="285750" indent="-285750" algn="just">
                        <a:lnSpc>
                          <a:spcPct val="120000"/>
                        </a:lnSpc>
                        <a:spcAft>
                          <a:spcPts val="0"/>
                        </a:spcAft>
                        <a:buFont typeface="Arial" panose="020B0604020202020204" pitchFamily="34" charset="0"/>
                        <a:buChar char="•"/>
                      </a:pPr>
                      <a:r>
                        <a:rPr lang="zh-CN" altLang="en-US" sz="1600" kern="100" dirty="0">
                          <a:solidFill>
                            <a:srgbClr val="5F5E5C"/>
                          </a:solidFill>
                          <a:effectLst/>
                          <a:latin typeface="微软雅黑" panose="020B0503020204020204" pitchFamily="34" charset="-122"/>
                          <a:ea typeface="微软雅黑" panose="020B0503020204020204" pitchFamily="34" charset="-122"/>
                        </a:rPr>
                        <a:t>不利于教学双方互动；</a:t>
                      </a:r>
                    </a:p>
                    <a:p>
                      <a:pPr marL="285750" indent="-285750" algn="just">
                        <a:lnSpc>
                          <a:spcPct val="120000"/>
                        </a:lnSpc>
                        <a:spcAft>
                          <a:spcPts val="0"/>
                        </a:spcAft>
                        <a:buFont typeface="Arial" panose="020B0604020202020204" pitchFamily="34" charset="0"/>
                        <a:buChar char="•"/>
                      </a:pPr>
                      <a:r>
                        <a:rPr lang="zh-CN" altLang="en-US" sz="1600" kern="100" dirty="0">
                          <a:solidFill>
                            <a:srgbClr val="5F5E5C"/>
                          </a:solidFill>
                          <a:effectLst/>
                          <a:latin typeface="微软雅黑" panose="020B0503020204020204" pitchFamily="34" charset="-122"/>
                          <a:ea typeface="微软雅黑" panose="020B0503020204020204" pitchFamily="34" charset="-122"/>
                        </a:rPr>
                        <a:t>不能满足学员的个性需求；</a:t>
                      </a:r>
                    </a:p>
                    <a:p>
                      <a:pPr marL="285750" indent="-285750" algn="just">
                        <a:lnSpc>
                          <a:spcPct val="120000"/>
                        </a:lnSpc>
                        <a:spcAft>
                          <a:spcPts val="0"/>
                        </a:spcAft>
                        <a:buFont typeface="Arial" panose="020B0604020202020204" pitchFamily="34" charset="0"/>
                        <a:buChar char="•"/>
                      </a:pPr>
                      <a:r>
                        <a:rPr lang="zh-CN" altLang="en-US" sz="1600" kern="100" dirty="0">
                          <a:solidFill>
                            <a:srgbClr val="5F5E5C"/>
                          </a:solidFill>
                          <a:effectLst/>
                          <a:latin typeface="微软雅黑" panose="020B0503020204020204" pitchFamily="34" charset="-122"/>
                          <a:ea typeface="微软雅黑" panose="020B0503020204020204" pitchFamily="34" charset="-122"/>
                        </a:rPr>
                        <a:t>教师水平直接影响培训效果；</a:t>
                      </a:r>
                    </a:p>
                    <a:p>
                      <a:pPr marL="285750" indent="-285750" algn="just">
                        <a:lnSpc>
                          <a:spcPct val="120000"/>
                        </a:lnSpc>
                        <a:spcAft>
                          <a:spcPts val="0"/>
                        </a:spcAft>
                        <a:buFont typeface="Arial" panose="020B0604020202020204" pitchFamily="34" charset="0"/>
                        <a:buChar char="•"/>
                      </a:pPr>
                      <a:r>
                        <a:rPr lang="zh-CN" altLang="en-US" sz="1600" kern="100" dirty="0">
                          <a:solidFill>
                            <a:srgbClr val="5F5E5C"/>
                          </a:solidFill>
                          <a:effectLst/>
                          <a:latin typeface="微软雅黑" panose="020B0503020204020204" pitchFamily="34" charset="-122"/>
                          <a:ea typeface="微软雅黑" panose="020B0503020204020204" pitchFamily="34" charset="-122"/>
                        </a:rPr>
                        <a:t>学过的知识不易被巩固。</a:t>
                      </a:r>
                      <a:endParaRPr lang="zh-CN" sz="1600" kern="100" dirty="0">
                        <a:solidFill>
                          <a:srgbClr val="5F5E5C"/>
                        </a:solidFill>
                        <a:effectLst/>
                        <a:latin typeface="微软雅黑" panose="020B0503020204020204" pitchFamily="34" charset="-122"/>
                        <a:ea typeface="微软雅黑" panose="020B0503020204020204" pitchFamily="34" charset="-122"/>
                      </a:endParaRPr>
                    </a:p>
                  </a:txBody>
                  <a:tcPr marL="68580" marR="68580" marT="0" marB="0" anchor="ctr"/>
                </a:tc>
                <a:extLst>
                  <a:ext uri="{0D108BD9-81ED-4DB2-BD59-A6C34878D82A}">
                    <a16:rowId xmlns:a16="http://schemas.microsoft.com/office/drawing/2014/main" val="10001"/>
                  </a:ext>
                </a:extLst>
              </a:tr>
              <a:tr h="1267847">
                <a:tc>
                  <a:txBody>
                    <a:bodyPr/>
                    <a:lstStyle/>
                    <a:p>
                      <a:pPr algn="ctr">
                        <a:lnSpc>
                          <a:spcPct val="115000"/>
                        </a:lnSpc>
                        <a:spcAft>
                          <a:spcPts val="0"/>
                        </a:spcAft>
                      </a:pPr>
                      <a:r>
                        <a:rPr lang="zh-CN" altLang="en-US" sz="1800" kern="100" dirty="0">
                          <a:effectLst/>
                          <a:latin typeface="微软雅黑" panose="020B0503020204020204" pitchFamily="34" charset="-122"/>
                          <a:ea typeface="微软雅黑" panose="020B0503020204020204" pitchFamily="34" charset="-122"/>
                        </a:rPr>
                        <a:t>专题讲座法</a:t>
                      </a:r>
                      <a:endParaRPr lang="zh-CN" sz="1800" kern="100" dirty="0">
                        <a:effectLst/>
                        <a:latin typeface="微软雅黑" panose="020B0503020204020204" pitchFamily="34" charset="-122"/>
                        <a:ea typeface="微软雅黑" panose="020B0503020204020204" pitchFamily="34" charset="-122"/>
                      </a:endParaRPr>
                    </a:p>
                  </a:txBody>
                  <a:tcPr marL="68580" marR="68580" marT="0" marB="0" anchor="ctr"/>
                </a:tc>
                <a:tc>
                  <a:txBody>
                    <a:bodyPr/>
                    <a:lstStyle/>
                    <a:p>
                      <a:pPr marL="285750" indent="-285750" algn="just">
                        <a:lnSpc>
                          <a:spcPct val="120000"/>
                        </a:lnSpc>
                        <a:spcAft>
                          <a:spcPts val="0"/>
                        </a:spcAft>
                        <a:buFont typeface="Arial" panose="020B0604020202020204" pitchFamily="34" charset="0"/>
                        <a:buChar char="•"/>
                      </a:pPr>
                      <a:r>
                        <a:rPr lang="zh-CN" altLang="en-US" sz="1600" kern="100" dirty="0">
                          <a:solidFill>
                            <a:srgbClr val="5F5E5C"/>
                          </a:solidFill>
                          <a:effectLst/>
                          <a:latin typeface="微软雅黑" panose="020B0503020204020204" pitchFamily="34" charset="-122"/>
                          <a:ea typeface="微软雅黑" panose="020B0503020204020204" pitchFamily="34" charset="-122"/>
                        </a:rPr>
                        <a:t>培训不占用大量的时间，形式比较灵活；</a:t>
                      </a:r>
                    </a:p>
                    <a:p>
                      <a:pPr marL="285750" indent="-285750" algn="just">
                        <a:lnSpc>
                          <a:spcPct val="120000"/>
                        </a:lnSpc>
                        <a:spcAft>
                          <a:spcPts val="0"/>
                        </a:spcAft>
                        <a:buFont typeface="Arial" panose="020B0604020202020204" pitchFamily="34" charset="0"/>
                        <a:buChar char="•"/>
                      </a:pPr>
                      <a:r>
                        <a:rPr lang="zh-CN" altLang="en-US" sz="1600" kern="100" dirty="0">
                          <a:solidFill>
                            <a:srgbClr val="5F5E5C"/>
                          </a:solidFill>
                          <a:effectLst/>
                          <a:latin typeface="微软雅黑" panose="020B0503020204020204" pitchFamily="34" charset="-122"/>
                          <a:ea typeface="微软雅黑" panose="020B0503020204020204" pitchFamily="34" charset="-122"/>
                        </a:rPr>
                        <a:t>可随时满足员工某一方面的培训需求；</a:t>
                      </a:r>
                    </a:p>
                    <a:p>
                      <a:pPr marL="285750" indent="-285750" algn="just">
                        <a:lnSpc>
                          <a:spcPct val="120000"/>
                        </a:lnSpc>
                        <a:spcAft>
                          <a:spcPts val="0"/>
                        </a:spcAft>
                        <a:buFont typeface="Arial" panose="020B0604020202020204" pitchFamily="34" charset="0"/>
                        <a:buChar char="•"/>
                      </a:pPr>
                      <a:r>
                        <a:rPr lang="zh-CN" altLang="en-US" sz="1600" kern="100" dirty="0">
                          <a:solidFill>
                            <a:srgbClr val="5F5E5C"/>
                          </a:solidFill>
                          <a:effectLst/>
                          <a:latin typeface="微软雅黑" panose="020B0503020204020204" pitchFamily="34" charset="-122"/>
                          <a:ea typeface="微软雅黑" panose="020B0503020204020204" pitchFamily="34" charset="-122"/>
                        </a:rPr>
                        <a:t>讲授内容集中于某一专题，培训对象易于加深理解。</a:t>
                      </a:r>
                      <a:endParaRPr lang="zh-CN" sz="1600" kern="100" dirty="0">
                        <a:solidFill>
                          <a:srgbClr val="5F5E5C"/>
                        </a:solidFill>
                        <a:effectLst/>
                        <a:latin typeface="微软雅黑" panose="020B0503020204020204" pitchFamily="34" charset="-122"/>
                        <a:ea typeface="微软雅黑" panose="020B0503020204020204" pitchFamily="34" charset="-122"/>
                      </a:endParaRPr>
                    </a:p>
                  </a:txBody>
                  <a:tcPr marL="68580" marR="68580" marT="0" marB="0" anchor="ctr"/>
                </a:tc>
                <a:tc>
                  <a:txBody>
                    <a:bodyPr/>
                    <a:lstStyle/>
                    <a:p>
                      <a:pPr marL="285750" indent="-285750" algn="just">
                        <a:lnSpc>
                          <a:spcPct val="120000"/>
                        </a:lnSpc>
                        <a:spcAft>
                          <a:spcPts val="0"/>
                        </a:spcAft>
                        <a:buFont typeface="Arial" panose="020B0604020202020204" pitchFamily="34" charset="0"/>
                        <a:buChar char="•"/>
                      </a:pPr>
                      <a:r>
                        <a:rPr lang="zh-CN" altLang="en-US" sz="1600" kern="100" dirty="0">
                          <a:solidFill>
                            <a:srgbClr val="5F5E5C"/>
                          </a:solidFill>
                          <a:effectLst/>
                          <a:latin typeface="微软雅黑" panose="020B0503020204020204" pitchFamily="34" charset="-122"/>
                          <a:ea typeface="微软雅黑" panose="020B0503020204020204" pitchFamily="34" charset="-122"/>
                        </a:rPr>
                        <a:t>讲座中传授的知识相对集中，内容可能不具备较好的系统性。</a:t>
                      </a:r>
                      <a:endParaRPr lang="zh-CN" sz="1600" kern="100" dirty="0">
                        <a:solidFill>
                          <a:srgbClr val="5F5E5C"/>
                        </a:solidFill>
                        <a:effectLst/>
                        <a:latin typeface="微软雅黑" panose="020B0503020204020204" pitchFamily="34" charset="-122"/>
                        <a:ea typeface="微软雅黑" panose="020B0503020204020204" pitchFamily="34" charset="-122"/>
                      </a:endParaRPr>
                    </a:p>
                  </a:txBody>
                  <a:tcPr marL="68580" marR="68580" marT="0" marB="0" anchor="ctr"/>
                </a:tc>
                <a:extLst>
                  <a:ext uri="{0D108BD9-81ED-4DB2-BD59-A6C34878D82A}">
                    <a16:rowId xmlns:a16="http://schemas.microsoft.com/office/drawing/2014/main" val="10002"/>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p14:pan dir="u"/>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1+#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par>
                          <p:cTn id="13" fill="hold">
                            <p:stCondLst>
                              <p:cond delay="1000"/>
                            </p:stCondLst>
                            <p:childTnLst>
                              <p:par>
                                <p:cTn id="14" presetID="23" presetClass="entr" presetSubtype="36" fill="hold" nodeType="after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strVal val="(6*min(max(#ppt_w*#ppt_h,.3),1)-7.4)/-.7*#ppt_w"/>
                                          </p:val>
                                        </p:tav>
                                        <p:tav tm="100000">
                                          <p:val>
                                            <p:strVal val="#ppt_w"/>
                                          </p:val>
                                        </p:tav>
                                      </p:tavLst>
                                    </p:anim>
                                    <p:anim calcmode="lin" valueType="num">
                                      <p:cBhvr>
                                        <p:cTn id="17" dur="500" fill="hold"/>
                                        <p:tgtEl>
                                          <p:spTgt spid="12"/>
                                        </p:tgtEl>
                                        <p:attrNameLst>
                                          <p:attrName>ppt_h</p:attrName>
                                        </p:attrNameLst>
                                      </p:cBhvr>
                                      <p:tavLst>
                                        <p:tav tm="0">
                                          <p:val>
                                            <p:strVal val="(6*min(max(#ppt_w*#ppt_h,.3),1)-7.4)/-.7*#ppt_h"/>
                                          </p:val>
                                        </p:tav>
                                        <p:tav tm="100000">
                                          <p:val>
                                            <p:strVal val="#ppt_h"/>
                                          </p:val>
                                        </p:tav>
                                      </p:tavLst>
                                    </p:anim>
                                    <p:anim calcmode="lin" valueType="num">
                                      <p:cBhvr>
                                        <p:cTn id="18" dur="500" fill="hold"/>
                                        <p:tgtEl>
                                          <p:spTgt spid="12"/>
                                        </p:tgtEl>
                                        <p:attrNameLst>
                                          <p:attrName>ppt_x</p:attrName>
                                        </p:attrNameLst>
                                      </p:cBhvr>
                                      <p:tavLst>
                                        <p:tav tm="0">
                                          <p:val>
                                            <p:fltVal val="0.5"/>
                                          </p:val>
                                        </p:tav>
                                        <p:tav tm="100000">
                                          <p:val>
                                            <p:strVal val="#ppt_x"/>
                                          </p:val>
                                        </p:tav>
                                      </p:tavLst>
                                    </p:anim>
                                    <p:anim calcmode="lin" valueType="num">
                                      <p:cBhvr>
                                        <p:cTn id="19"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p:cNvSpPr/>
          <p:nvPr/>
        </p:nvSpPr>
        <p:spPr>
          <a:xfrm>
            <a:off x="1594308" y="1989000"/>
            <a:ext cx="2880750" cy="2880000"/>
          </a:xfrm>
          <a:prstGeom prst="ellipse">
            <a:avLst/>
          </a:prstGeom>
          <a:blipFill dpi="0" rotWithShape="1">
            <a:blip r:embed="rId2" cstate="screen"/>
            <a:srcRect/>
            <a:stretch>
              <a:fillRect/>
            </a:stretch>
          </a:blipFill>
          <a:ln w="57150">
            <a:solidFill>
              <a:srgbClr val="3B79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6602186" y="3605296"/>
            <a:ext cx="3599341" cy="369332"/>
          </a:xfrm>
          <a:prstGeom prst="rect">
            <a:avLst/>
          </a:prstGeom>
        </p:spPr>
        <p:txBody>
          <a:bodyPr wrap="square">
            <a:spAutoFit/>
          </a:bodyPr>
          <a:lstStyle/>
          <a:p>
            <a:pPr marL="285750" indent="-285750">
              <a:buFont typeface="Arial" panose="020B0604020202020204" pitchFamily="34" charset="0"/>
              <a:buChar char="•"/>
              <a:defRPr/>
            </a:pPr>
            <a:r>
              <a:rPr lang="zh-CN" altLang="en-US" kern="0" dirty="0">
                <a:solidFill>
                  <a:schemeClr val="tx1">
                    <a:lumMod val="65000"/>
                    <a:lumOff val="35000"/>
                  </a:schemeClr>
                </a:solidFill>
                <a:latin typeface="微软雅黑" panose="020B0503020204020204" pitchFamily="34" charset="-122"/>
                <a:ea typeface="微软雅黑" panose="020B0503020204020204" pitchFamily="34" charset="-122"/>
              </a:rPr>
              <a:t>什么是培训</a:t>
            </a:r>
          </a:p>
        </p:txBody>
      </p:sp>
      <p:sp>
        <p:nvSpPr>
          <p:cNvPr id="4" name="矩形 3"/>
          <p:cNvSpPr/>
          <p:nvPr/>
        </p:nvSpPr>
        <p:spPr>
          <a:xfrm>
            <a:off x="6602186" y="4037243"/>
            <a:ext cx="3599341" cy="369332"/>
          </a:xfrm>
          <a:prstGeom prst="rect">
            <a:avLst/>
          </a:prstGeom>
        </p:spPr>
        <p:txBody>
          <a:bodyPr wrap="square">
            <a:spAutoFit/>
          </a:bodyPr>
          <a:lstStyle/>
          <a:p>
            <a:pPr marL="285750" indent="-285750">
              <a:buFont typeface="Arial" panose="020B0604020202020204" pitchFamily="34" charset="0"/>
              <a:buChar char="•"/>
              <a:defRPr/>
            </a:pPr>
            <a:r>
              <a:rPr lang="zh-CN" altLang="en-US" kern="0" dirty="0">
                <a:solidFill>
                  <a:schemeClr val="tx1">
                    <a:lumMod val="65000"/>
                    <a:lumOff val="35000"/>
                  </a:schemeClr>
                </a:solidFill>
                <a:latin typeface="微软雅黑" panose="020B0503020204020204" pitchFamily="34" charset="-122"/>
                <a:ea typeface="微软雅黑" panose="020B0503020204020204" pitchFamily="34" charset="-122"/>
              </a:rPr>
              <a:t>为什么要培训</a:t>
            </a:r>
          </a:p>
        </p:txBody>
      </p:sp>
      <p:sp>
        <p:nvSpPr>
          <p:cNvPr id="5" name="TextBox 8"/>
          <p:cNvSpPr txBox="1"/>
          <p:nvPr/>
        </p:nvSpPr>
        <p:spPr>
          <a:xfrm>
            <a:off x="5089624" y="2708924"/>
            <a:ext cx="5111903" cy="646331"/>
          </a:xfrm>
          <a:prstGeom prst="rect">
            <a:avLst/>
          </a:prstGeom>
          <a:noFill/>
        </p:spPr>
        <p:txBody>
          <a:bodyPr wrap="square" rtlCol="0">
            <a:spAutoFit/>
          </a:bodyPr>
          <a:lstStyle/>
          <a:p>
            <a:pPr algn="ctr"/>
            <a:r>
              <a:rPr lang="zh-CN" altLang="en-US" sz="3600" b="1" dirty="0">
                <a:solidFill>
                  <a:schemeClr val="tx1">
                    <a:lumMod val="65000"/>
                    <a:lumOff val="35000"/>
                  </a:schemeClr>
                </a:solidFill>
                <a:latin typeface="微软雅黑" panose="020B0503020204020204" pitchFamily="34" charset="-122"/>
                <a:ea typeface="微软雅黑" panose="020B0503020204020204" pitchFamily="34" charset="-122"/>
              </a:rPr>
              <a:t>第一章  培训概述</a:t>
            </a:r>
          </a:p>
        </p:txBody>
      </p:sp>
      <p:sp>
        <p:nvSpPr>
          <p:cNvPr id="6" name="矩形 5"/>
          <p:cNvSpPr/>
          <p:nvPr/>
        </p:nvSpPr>
        <p:spPr>
          <a:xfrm>
            <a:off x="6602186" y="4469190"/>
            <a:ext cx="3599341" cy="369332"/>
          </a:xfrm>
          <a:prstGeom prst="rect">
            <a:avLst/>
          </a:prstGeom>
        </p:spPr>
        <p:txBody>
          <a:bodyPr wrap="square">
            <a:spAutoFit/>
          </a:bodyPr>
          <a:lstStyle/>
          <a:p>
            <a:pPr marL="285750" indent="-285750">
              <a:buFont typeface="Arial" panose="020B0604020202020204" pitchFamily="34" charset="0"/>
              <a:buChar char="•"/>
              <a:defRPr/>
            </a:pPr>
            <a:r>
              <a:rPr lang="zh-CN" altLang="en-US" kern="0" dirty="0">
                <a:solidFill>
                  <a:schemeClr val="tx1">
                    <a:lumMod val="65000"/>
                    <a:lumOff val="35000"/>
                  </a:schemeClr>
                </a:solidFill>
                <a:latin typeface="微软雅黑" panose="020B0503020204020204" pitchFamily="34" charset="-122"/>
                <a:ea typeface="微软雅黑" panose="020B0503020204020204" pitchFamily="34" charset="-122"/>
              </a:rPr>
              <a:t>对培训的认识误区</a:t>
            </a:r>
          </a:p>
        </p:txBody>
      </p:sp>
      <p:sp>
        <p:nvSpPr>
          <p:cNvPr id="7" name="矩形 6"/>
          <p:cNvSpPr/>
          <p:nvPr/>
        </p:nvSpPr>
        <p:spPr>
          <a:xfrm>
            <a:off x="6602186" y="4901138"/>
            <a:ext cx="3599341" cy="369332"/>
          </a:xfrm>
          <a:prstGeom prst="rect">
            <a:avLst/>
          </a:prstGeom>
        </p:spPr>
        <p:txBody>
          <a:bodyPr wrap="square">
            <a:spAutoFit/>
          </a:bodyPr>
          <a:lstStyle/>
          <a:p>
            <a:pPr marL="285750" indent="-285750">
              <a:buFont typeface="Arial" panose="020B0604020202020204" pitchFamily="34" charset="0"/>
              <a:buChar char="•"/>
              <a:defRPr/>
            </a:pPr>
            <a:r>
              <a:rPr lang="zh-CN" altLang="en-US" kern="0" dirty="0">
                <a:solidFill>
                  <a:schemeClr val="tx1">
                    <a:lumMod val="65000"/>
                    <a:lumOff val="35000"/>
                  </a:schemeClr>
                </a:solidFill>
                <a:latin typeface="微软雅黑" panose="020B0503020204020204" pitchFamily="34" charset="-122"/>
                <a:ea typeface="微软雅黑" panose="020B0503020204020204" pitchFamily="34" charset="-122"/>
              </a:rPr>
              <a:t>培训的实施原则</a:t>
            </a:r>
          </a:p>
        </p:txBody>
      </p:sp>
    </p:spTree>
  </p:cSld>
  <p:clrMapOvr>
    <a:masterClrMapping/>
  </p:clrMapOvr>
  <mc:AlternateContent xmlns:mc="http://schemas.openxmlformats.org/markup-compatibility/2006" xmlns:p14="http://schemas.microsoft.com/office/powerpoint/2010/main">
    <mc:Choice Requires="p14">
      <p:transition spd="med">
        <p14:switch dir="r"/>
      </p:transition>
    </mc:Choice>
    <mc:Fallback xmlns="">
      <p:transition spd="med">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63" presetClass="path" presetSubtype="0" accel="50000" fill="hold" grpId="1" nodeType="withEffect" p14:presetBounceEnd="64000">
                                      <p:stCondLst>
                                        <p:cond delay="0"/>
                                      </p:stCondLst>
                                      <p:childTnLst>
                                        <p:animMotion origin="layout" path="M -0.87919 -4.81481E-6 L -3.14501E-6 -4.81481E-6 " pathEditMode="relative" rAng="0" ptsTypes="AA" p14:bounceEnd="64000">
                                          <p:cBhvr>
                                            <p:cTn id="9" dur="500" fill="hold"/>
                                            <p:tgtEl>
                                              <p:spTgt spid="5"/>
                                            </p:tgtEl>
                                            <p:attrNameLst>
                                              <p:attrName>ppt_x</p:attrName>
                                              <p:attrName>ppt_y</p:attrName>
                                            </p:attrNameLst>
                                          </p:cBhvr>
                                          <p:rCtr x="43960" y="0"/>
                                        </p:animMotion>
                                      </p:childTnLst>
                                    </p:cTn>
                                  </p:par>
                                </p:childTnLst>
                              </p:cTn>
                            </p:par>
                            <p:par>
                              <p:cTn id="10" fill="hold">
                                <p:stCondLst>
                                  <p:cond delay="500"/>
                                </p:stCondLst>
                                <p:childTnLst>
                                  <p:par>
                                    <p:cTn id="11" presetID="52"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Scale>
                                          <p:cBhvr>
                                            <p:cTn id="13" dur="1000" decel="50000" fill="hold">
                                              <p:stCondLst>
                                                <p:cond delay="0"/>
                                              </p:stCondLst>
                                            </p:cTn>
                                            <p:tgtEl>
                                              <p:spTgt spid="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4" dur="1000" decel="50000" fill="hold">
                                              <p:stCondLst>
                                                <p:cond delay="0"/>
                                              </p:stCondLst>
                                            </p:cTn>
                                            <p:tgtEl>
                                              <p:spTgt spid="3"/>
                                            </p:tgtEl>
                                            <p:attrNameLst>
                                              <p:attrName>ppt_x</p:attrName>
                                              <p:attrName>ppt_y</p:attrName>
                                            </p:attrNameLst>
                                          </p:cBhvr>
                                        </p:animMotion>
                                        <p:animEffect transition="in" filter="fade">
                                          <p:cBhvr>
                                            <p:cTn id="15" dur="1000"/>
                                            <p:tgtEl>
                                              <p:spTgt spid="3"/>
                                            </p:tgtEl>
                                          </p:cBhvr>
                                        </p:animEffect>
                                      </p:childTnLst>
                                    </p:cTn>
                                  </p:par>
                                  <p:par>
                                    <p:cTn id="16" presetID="52" presetClass="entr" presetSubtype="0" fill="hold" grpId="0" nodeType="withEffect">
                                      <p:stCondLst>
                                        <p:cond delay="200"/>
                                      </p:stCondLst>
                                      <p:iterate type="lt">
                                        <p:tmPct val="0"/>
                                      </p:iterate>
                                      <p:childTnLst>
                                        <p:set>
                                          <p:cBhvr>
                                            <p:cTn id="17" dur="1" fill="hold">
                                              <p:stCondLst>
                                                <p:cond delay="0"/>
                                              </p:stCondLst>
                                            </p:cTn>
                                            <p:tgtEl>
                                              <p:spTgt spid="4"/>
                                            </p:tgtEl>
                                            <p:attrNameLst>
                                              <p:attrName>style.visibility</p:attrName>
                                            </p:attrNameLst>
                                          </p:cBhvr>
                                          <p:to>
                                            <p:strVal val="visible"/>
                                          </p:to>
                                        </p:set>
                                        <p:animScale>
                                          <p:cBhvr>
                                            <p:cTn id="18" dur="10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9" dur="1000" decel="50000" fill="hold">
                                              <p:stCondLst>
                                                <p:cond delay="0"/>
                                              </p:stCondLst>
                                            </p:cTn>
                                            <p:tgtEl>
                                              <p:spTgt spid="4"/>
                                            </p:tgtEl>
                                            <p:attrNameLst>
                                              <p:attrName>ppt_x</p:attrName>
                                              <p:attrName>ppt_y</p:attrName>
                                            </p:attrNameLst>
                                          </p:cBhvr>
                                        </p:animMotion>
                                        <p:animEffect transition="in" filter="fade">
                                          <p:cBhvr>
                                            <p:cTn id="20" dur="1000"/>
                                            <p:tgtEl>
                                              <p:spTgt spid="4"/>
                                            </p:tgtEl>
                                          </p:cBhvr>
                                        </p:animEffect>
                                      </p:childTnLst>
                                    </p:cTn>
                                  </p:par>
                                  <p:par>
                                    <p:cTn id="21" presetID="52" presetClass="entr" presetSubtype="0" fill="hold" grpId="0" nodeType="withEffect">
                                      <p:stCondLst>
                                        <p:cond delay="400"/>
                                      </p:stCondLst>
                                      <p:childTnLst>
                                        <p:set>
                                          <p:cBhvr>
                                            <p:cTn id="22" dur="1" fill="hold">
                                              <p:stCondLst>
                                                <p:cond delay="0"/>
                                              </p:stCondLst>
                                            </p:cTn>
                                            <p:tgtEl>
                                              <p:spTgt spid="6"/>
                                            </p:tgtEl>
                                            <p:attrNameLst>
                                              <p:attrName>style.visibility</p:attrName>
                                            </p:attrNameLst>
                                          </p:cBhvr>
                                          <p:to>
                                            <p:strVal val="visible"/>
                                          </p:to>
                                        </p:set>
                                        <p:animScale>
                                          <p:cBhvr>
                                            <p:cTn id="23" dur="100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4" dur="1000" decel="50000" fill="hold">
                                              <p:stCondLst>
                                                <p:cond delay="0"/>
                                              </p:stCondLst>
                                            </p:cTn>
                                            <p:tgtEl>
                                              <p:spTgt spid="6"/>
                                            </p:tgtEl>
                                            <p:attrNameLst>
                                              <p:attrName>ppt_x</p:attrName>
                                              <p:attrName>ppt_y</p:attrName>
                                            </p:attrNameLst>
                                          </p:cBhvr>
                                        </p:animMotion>
                                        <p:animEffect transition="in" filter="fade">
                                          <p:cBhvr>
                                            <p:cTn id="25" dur="1000"/>
                                            <p:tgtEl>
                                              <p:spTgt spid="6"/>
                                            </p:tgtEl>
                                          </p:cBhvr>
                                        </p:animEffect>
                                      </p:childTnLst>
                                    </p:cTn>
                                  </p:par>
                                  <p:par>
                                    <p:cTn id="26" presetID="52" presetClass="entr" presetSubtype="0" fill="hold" grpId="0" nodeType="withEffect">
                                      <p:stCondLst>
                                        <p:cond delay="600"/>
                                      </p:stCondLst>
                                      <p:iterate type="lt">
                                        <p:tmPct val="0"/>
                                      </p:iterate>
                                      <p:childTnLst>
                                        <p:set>
                                          <p:cBhvr>
                                            <p:cTn id="27" dur="1" fill="hold">
                                              <p:stCondLst>
                                                <p:cond delay="0"/>
                                              </p:stCondLst>
                                            </p:cTn>
                                            <p:tgtEl>
                                              <p:spTgt spid="7"/>
                                            </p:tgtEl>
                                            <p:attrNameLst>
                                              <p:attrName>style.visibility</p:attrName>
                                            </p:attrNameLst>
                                          </p:cBhvr>
                                          <p:to>
                                            <p:strVal val="visible"/>
                                          </p:to>
                                        </p:set>
                                        <p:animScale>
                                          <p:cBhvr>
                                            <p:cTn id="28"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9" dur="1000" decel="50000" fill="hold">
                                              <p:stCondLst>
                                                <p:cond delay="0"/>
                                              </p:stCondLst>
                                            </p:cTn>
                                            <p:tgtEl>
                                              <p:spTgt spid="7"/>
                                            </p:tgtEl>
                                            <p:attrNameLst>
                                              <p:attrName>ppt_x</p:attrName>
                                              <p:attrName>ppt_y</p:attrName>
                                            </p:attrNameLst>
                                          </p:cBhvr>
                                        </p:animMotion>
                                        <p:animEffect transition="in" filter="fade">
                                          <p:cBhvr>
                                            <p:cTn id="3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5" grpId="1"/>
          <p:bldP spid="6" grpId="0"/>
          <p:bldP spid="7"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63" presetClass="path" presetSubtype="0" accel="50000" fill="hold" grpId="1" nodeType="withEffect">
                                      <p:stCondLst>
                                        <p:cond delay="0"/>
                                      </p:stCondLst>
                                      <p:childTnLst>
                                        <p:animMotion origin="layout" path="M -0.87919 -4.81481E-6 L -3.14501E-6 -4.81481E-6 " pathEditMode="relative" rAng="0" ptsTypes="AA">
                                          <p:cBhvr>
                                            <p:cTn id="9" dur="500" fill="hold"/>
                                            <p:tgtEl>
                                              <p:spTgt spid="5"/>
                                            </p:tgtEl>
                                            <p:attrNameLst>
                                              <p:attrName>ppt_x</p:attrName>
                                              <p:attrName>ppt_y</p:attrName>
                                            </p:attrNameLst>
                                          </p:cBhvr>
                                          <p:rCtr x="43960" y="0"/>
                                        </p:animMotion>
                                      </p:childTnLst>
                                    </p:cTn>
                                  </p:par>
                                </p:childTnLst>
                              </p:cTn>
                            </p:par>
                            <p:par>
                              <p:cTn id="10" fill="hold">
                                <p:stCondLst>
                                  <p:cond delay="500"/>
                                </p:stCondLst>
                                <p:childTnLst>
                                  <p:par>
                                    <p:cTn id="11" presetID="52"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Scale>
                                          <p:cBhvr>
                                            <p:cTn id="13" dur="1000" decel="50000" fill="hold">
                                              <p:stCondLst>
                                                <p:cond delay="0"/>
                                              </p:stCondLst>
                                            </p:cTn>
                                            <p:tgtEl>
                                              <p:spTgt spid="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4" dur="1000" decel="50000" fill="hold">
                                              <p:stCondLst>
                                                <p:cond delay="0"/>
                                              </p:stCondLst>
                                            </p:cTn>
                                            <p:tgtEl>
                                              <p:spTgt spid="3"/>
                                            </p:tgtEl>
                                            <p:attrNameLst>
                                              <p:attrName>ppt_x</p:attrName>
                                              <p:attrName>ppt_y</p:attrName>
                                            </p:attrNameLst>
                                          </p:cBhvr>
                                        </p:animMotion>
                                        <p:animEffect transition="in" filter="fade">
                                          <p:cBhvr>
                                            <p:cTn id="15" dur="1000"/>
                                            <p:tgtEl>
                                              <p:spTgt spid="3"/>
                                            </p:tgtEl>
                                          </p:cBhvr>
                                        </p:animEffect>
                                      </p:childTnLst>
                                    </p:cTn>
                                  </p:par>
                                  <p:par>
                                    <p:cTn id="16" presetID="52" presetClass="entr" presetSubtype="0" fill="hold" grpId="0" nodeType="withEffect">
                                      <p:stCondLst>
                                        <p:cond delay="200"/>
                                      </p:stCondLst>
                                      <p:iterate type="lt">
                                        <p:tmPct val="0"/>
                                      </p:iterate>
                                      <p:childTnLst>
                                        <p:set>
                                          <p:cBhvr>
                                            <p:cTn id="17" dur="1" fill="hold">
                                              <p:stCondLst>
                                                <p:cond delay="0"/>
                                              </p:stCondLst>
                                            </p:cTn>
                                            <p:tgtEl>
                                              <p:spTgt spid="4"/>
                                            </p:tgtEl>
                                            <p:attrNameLst>
                                              <p:attrName>style.visibility</p:attrName>
                                            </p:attrNameLst>
                                          </p:cBhvr>
                                          <p:to>
                                            <p:strVal val="visible"/>
                                          </p:to>
                                        </p:set>
                                        <p:animScale>
                                          <p:cBhvr>
                                            <p:cTn id="18" dur="10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9" dur="1000" decel="50000" fill="hold">
                                              <p:stCondLst>
                                                <p:cond delay="0"/>
                                              </p:stCondLst>
                                            </p:cTn>
                                            <p:tgtEl>
                                              <p:spTgt spid="4"/>
                                            </p:tgtEl>
                                            <p:attrNameLst>
                                              <p:attrName>ppt_x</p:attrName>
                                              <p:attrName>ppt_y</p:attrName>
                                            </p:attrNameLst>
                                          </p:cBhvr>
                                        </p:animMotion>
                                        <p:animEffect transition="in" filter="fade">
                                          <p:cBhvr>
                                            <p:cTn id="20" dur="1000"/>
                                            <p:tgtEl>
                                              <p:spTgt spid="4"/>
                                            </p:tgtEl>
                                          </p:cBhvr>
                                        </p:animEffect>
                                      </p:childTnLst>
                                    </p:cTn>
                                  </p:par>
                                  <p:par>
                                    <p:cTn id="21" presetID="52" presetClass="entr" presetSubtype="0" fill="hold" grpId="0" nodeType="withEffect">
                                      <p:stCondLst>
                                        <p:cond delay="400"/>
                                      </p:stCondLst>
                                      <p:childTnLst>
                                        <p:set>
                                          <p:cBhvr>
                                            <p:cTn id="22" dur="1" fill="hold">
                                              <p:stCondLst>
                                                <p:cond delay="0"/>
                                              </p:stCondLst>
                                            </p:cTn>
                                            <p:tgtEl>
                                              <p:spTgt spid="6"/>
                                            </p:tgtEl>
                                            <p:attrNameLst>
                                              <p:attrName>style.visibility</p:attrName>
                                            </p:attrNameLst>
                                          </p:cBhvr>
                                          <p:to>
                                            <p:strVal val="visible"/>
                                          </p:to>
                                        </p:set>
                                        <p:animScale>
                                          <p:cBhvr>
                                            <p:cTn id="23" dur="100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4" dur="1000" decel="50000" fill="hold">
                                              <p:stCondLst>
                                                <p:cond delay="0"/>
                                              </p:stCondLst>
                                            </p:cTn>
                                            <p:tgtEl>
                                              <p:spTgt spid="6"/>
                                            </p:tgtEl>
                                            <p:attrNameLst>
                                              <p:attrName>ppt_x</p:attrName>
                                              <p:attrName>ppt_y</p:attrName>
                                            </p:attrNameLst>
                                          </p:cBhvr>
                                        </p:animMotion>
                                        <p:animEffect transition="in" filter="fade">
                                          <p:cBhvr>
                                            <p:cTn id="25" dur="1000"/>
                                            <p:tgtEl>
                                              <p:spTgt spid="6"/>
                                            </p:tgtEl>
                                          </p:cBhvr>
                                        </p:animEffect>
                                      </p:childTnLst>
                                    </p:cTn>
                                  </p:par>
                                  <p:par>
                                    <p:cTn id="26" presetID="52" presetClass="entr" presetSubtype="0" fill="hold" grpId="0" nodeType="withEffect">
                                      <p:stCondLst>
                                        <p:cond delay="600"/>
                                      </p:stCondLst>
                                      <p:iterate type="lt">
                                        <p:tmPct val="0"/>
                                      </p:iterate>
                                      <p:childTnLst>
                                        <p:set>
                                          <p:cBhvr>
                                            <p:cTn id="27" dur="1" fill="hold">
                                              <p:stCondLst>
                                                <p:cond delay="0"/>
                                              </p:stCondLst>
                                            </p:cTn>
                                            <p:tgtEl>
                                              <p:spTgt spid="7"/>
                                            </p:tgtEl>
                                            <p:attrNameLst>
                                              <p:attrName>style.visibility</p:attrName>
                                            </p:attrNameLst>
                                          </p:cBhvr>
                                          <p:to>
                                            <p:strVal val="visible"/>
                                          </p:to>
                                        </p:set>
                                        <p:animScale>
                                          <p:cBhvr>
                                            <p:cTn id="28"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9" dur="1000" decel="50000" fill="hold">
                                              <p:stCondLst>
                                                <p:cond delay="0"/>
                                              </p:stCondLst>
                                            </p:cTn>
                                            <p:tgtEl>
                                              <p:spTgt spid="7"/>
                                            </p:tgtEl>
                                            <p:attrNameLst>
                                              <p:attrName>ppt_x</p:attrName>
                                              <p:attrName>ppt_y</p:attrName>
                                            </p:attrNameLst>
                                          </p:cBhvr>
                                        </p:animMotion>
                                        <p:animEffect transition="in" filter="fade">
                                          <p:cBhvr>
                                            <p:cTn id="3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5" grpId="1"/>
          <p:bldP spid="6" grpId="0"/>
          <p:bldP spid="7" grpId="0"/>
        </p:bldLst>
      </p:timing>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8"/>
          <p:cNvSpPr txBox="1"/>
          <p:nvPr/>
        </p:nvSpPr>
        <p:spPr>
          <a:xfrm>
            <a:off x="333860" y="476676"/>
            <a:ext cx="4969846" cy="461665"/>
          </a:xfrm>
          <a:prstGeom prst="rect">
            <a:avLst/>
          </a:prstGeom>
          <a:noFill/>
        </p:spPr>
        <p:txBody>
          <a:bodyPr wrap="square" rtlCol="0">
            <a:spAutoFit/>
          </a:bodyPr>
          <a:lstStyle/>
          <a:p>
            <a:r>
              <a:rPr lang="zh-CN" altLang="en-US" sz="2400" dirty="0">
                <a:solidFill>
                  <a:srgbClr val="5F5E5C"/>
                </a:solidFill>
                <a:latin typeface="华康俪金黑W8(P)" pitchFamily="34" charset="-122"/>
                <a:ea typeface="华康俪金黑W8(P)" pitchFamily="34" charset="-122"/>
              </a:rPr>
              <a:t>第五节</a:t>
            </a:r>
            <a:r>
              <a:rPr lang="en-US" altLang="zh-CN" sz="2400" dirty="0">
                <a:solidFill>
                  <a:srgbClr val="5F5E5C"/>
                </a:solidFill>
                <a:latin typeface="华康俪金黑W8(P)" pitchFamily="34" charset="-122"/>
                <a:ea typeface="华康俪金黑W8(P)" pitchFamily="34" charset="-122"/>
              </a:rPr>
              <a:t>  </a:t>
            </a:r>
            <a:r>
              <a:rPr lang="zh-CN" altLang="en-US" sz="2400" dirty="0">
                <a:solidFill>
                  <a:srgbClr val="5F5E5C"/>
                </a:solidFill>
                <a:latin typeface="华康俪金黑W8(P)" pitchFamily="34" charset="-122"/>
                <a:ea typeface="华康俪金黑W8(P)" pitchFamily="34" charset="-122"/>
              </a:rPr>
              <a:t>咋培训（方法）</a:t>
            </a:r>
          </a:p>
        </p:txBody>
      </p:sp>
      <p:sp>
        <p:nvSpPr>
          <p:cNvPr id="9" name="TextBox 6"/>
          <p:cNvSpPr txBox="1"/>
          <p:nvPr/>
        </p:nvSpPr>
        <p:spPr>
          <a:xfrm>
            <a:off x="333860" y="1412779"/>
            <a:ext cx="9722580" cy="492443"/>
          </a:xfrm>
          <a:prstGeom prst="rect">
            <a:avLst/>
          </a:prstGeom>
          <a:noFill/>
        </p:spPr>
        <p:txBody>
          <a:bodyPr wrap="square" rtlCol="0">
            <a:spAutoFit/>
          </a:bodyPr>
          <a:lstStyle/>
          <a:p>
            <a:pPr>
              <a:lnSpc>
                <a:spcPct val="130000"/>
              </a:lnSpc>
            </a:pPr>
            <a:r>
              <a:rPr lang="zh-CN" altLang="en-US" sz="2000" dirty="0">
                <a:solidFill>
                  <a:srgbClr val="5F5E5C"/>
                </a:solidFill>
                <a:latin typeface="华康俪金黑W8(P)" pitchFamily="34" charset="-122"/>
                <a:ea typeface="华康俪金黑W8(P)" pitchFamily="34" charset="-122"/>
              </a:rPr>
              <a:t>（</a:t>
            </a:r>
            <a:r>
              <a:rPr lang="en-US" altLang="zh-CN" sz="2000" dirty="0">
                <a:solidFill>
                  <a:srgbClr val="5F5E5C"/>
                </a:solidFill>
                <a:latin typeface="华康俪金黑W8(P)" pitchFamily="34" charset="-122"/>
                <a:ea typeface="华康俪金黑W8(P)" pitchFamily="34" charset="-122"/>
              </a:rPr>
              <a:t>2</a:t>
            </a:r>
            <a:r>
              <a:rPr lang="zh-CN" altLang="en-US" sz="2000" dirty="0">
                <a:solidFill>
                  <a:srgbClr val="5F5E5C"/>
                </a:solidFill>
                <a:latin typeface="华康俪金黑W8(P)" pitchFamily="34" charset="-122"/>
                <a:ea typeface="华康俪金黑W8(P)" pitchFamily="34" charset="-122"/>
              </a:rPr>
              <a:t>）实践参与型培训法（演示与模拟法、研讨法</a:t>
            </a:r>
            <a:r>
              <a:rPr lang="en-US" altLang="zh-CN" sz="2000" dirty="0">
                <a:solidFill>
                  <a:srgbClr val="5F5E5C"/>
                </a:solidFill>
                <a:latin typeface="华康俪金黑W8(P)" pitchFamily="34" charset="-122"/>
                <a:ea typeface="华康俪金黑W8(P)" pitchFamily="34" charset="-122"/>
              </a:rPr>
              <a:t>/</a:t>
            </a:r>
            <a:r>
              <a:rPr lang="zh-CN" altLang="en-US" sz="2000" dirty="0">
                <a:solidFill>
                  <a:srgbClr val="5F5E5C"/>
                </a:solidFill>
                <a:latin typeface="华康俪金黑W8(P)" pitchFamily="34" charset="-122"/>
                <a:ea typeface="华康俪金黑W8(P)" pitchFamily="34" charset="-122"/>
              </a:rPr>
              <a:t>头脑风暴法）</a:t>
            </a:r>
          </a:p>
        </p:txBody>
      </p:sp>
      <p:sp>
        <p:nvSpPr>
          <p:cNvPr id="10" name="矩形 9"/>
          <p:cNvSpPr/>
          <p:nvPr/>
        </p:nvSpPr>
        <p:spPr>
          <a:xfrm>
            <a:off x="477876" y="2060848"/>
            <a:ext cx="11234748" cy="4104456"/>
          </a:xfrm>
          <a:prstGeom prst="rect">
            <a:avLst/>
          </a:prstGeom>
          <a:solidFill>
            <a:sysClr val="window" lastClr="FFFFFF"/>
          </a:solidFill>
          <a:ln w="3175" cap="flat" cmpd="sng" algn="ctr">
            <a:solidFill>
              <a:sysClr val="window" lastClr="FFFFFF">
                <a:lumMod val="75000"/>
              </a:sysClr>
            </a:solidFill>
            <a:prstDash val="solid"/>
          </a:ln>
          <a:effectLst>
            <a:outerShdw blurRad="50800" dist="38100" dir="5400000" algn="t" rotWithShape="0">
              <a:prstClr val="black">
                <a:alpha val="40000"/>
              </a:prstClr>
            </a:outerShdw>
          </a:effectLst>
        </p:spPr>
        <p:txBody>
          <a:bodyPr anchor="ctr"/>
          <a:lstStyle/>
          <a:p>
            <a:pPr algn="ctr">
              <a:defRPr/>
            </a:pPr>
            <a:endParaRPr lang="zh-CN" altLang="en-US" kern="0">
              <a:solidFill>
                <a:sysClr val="window" lastClr="FFFFFF"/>
              </a:solidFill>
              <a:latin typeface="Tahoma" panose="020B0604030504040204"/>
              <a:ea typeface="微软雅黑" panose="020B0503020204020204" pitchFamily="34" charset="-122"/>
            </a:endParaRPr>
          </a:p>
        </p:txBody>
      </p:sp>
      <p:graphicFrame>
        <p:nvGraphicFramePr>
          <p:cNvPr id="12" name="表格 11"/>
          <p:cNvGraphicFramePr>
            <a:graphicFrameLocks noGrp="1"/>
          </p:cNvGraphicFramePr>
          <p:nvPr/>
        </p:nvGraphicFramePr>
        <p:xfrm>
          <a:off x="623392" y="2204867"/>
          <a:ext cx="10945216" cy="3899691"/>
        </p:xfrm>
        <a:graphic>
          <a:graphicData uri="http://schemas.openxmlformats.org/drawingml/2006/table">
            <a:tbl>
              <a:tblPr firstRow="1" firstCol="1" bandRow="1">
                <a:tableStyleId>{F5AB1C69-6EDB-4FF4-983F-18BD219EF322}</a:tableStyleId>
              </a:tblPr>
              <a:tblGrid>
                <a:gridCol w="1515491">
                  <a:extLst>
                    <a:ext uri="{9D8B030D-6E8A-4147-A177-3AD203B41FA5}">
                      <a16:colId xmlns:a16="http://schemas.microsoft.com/office/drawing/2014/main" val="20000"/>
                    </a:ext>
                  </a:extLst>
                </a:gridCol>
                <a:gridCol w="5253261">
                  <a:extLst>
                    <a:ext uri="{9D8B030D-6E8A-4147-A177-3AD203B41FA5}">
                      <a16:colId xmlns:a16="http://schemas.microsoft.com/office/drawing/2014/main" val="20001"/>
                    </a:ext>
                  </a:extLst>
                </a:gridCol>
                <a:gridCol w="4176464">
                  <a:extLst>
                    <a:ext uri="{9D8B030D-6E8A-4147-A177-3AD203B41FA5}">
                      <a16:colId xmlns:a16="http://schemas.microsoft.com/office/drawing/2014/main" val="20002"/>
                    </a:ext>
                  </a:extLst>
                </a:gridCol>
              </a:tblGrid>
              <a:tr h="667989">
                <a:tc>
                  <a:txBody>
                    <a:bodyPr/>
                    <a:lstStyle/>
                    <a:p>
                      <a:pPr algn="ctr">
                        <a:lnSpc>
                          <a:spcPct val="115000"/>
                        </a:lnSpc>
                        <a:spcAft>
                          <a:spcPts val="0"/>
                        </a:spcAft>
                      </a:pPr>
                      <a:r>
                        <a:rPr lang="zh-CN" altLang="en-US" sz="2000" kern="100" dirty="0">
                          <a:effectLst/>
                          <a:latin typeface="微软雅黑" panose="020B0503020204020204" pitchFamily="34" charset="-122"/>
                          <a:ea typeface="微软雅黑" panose="020B0503020204020204" pitchFamily="34" charset="-122"/>
                        </a:rPr>
                        <a:t>实践参与型</a:t>
                      </a:r>
                      <a:endParaRPr lang="zh-CN" sz="2000" kern="100" dirty="0">
                        <a:effectLst/>
                        <a:latin typeface="微软雅黑" panose="020B0503020204020204" pitchFamily="34" charset="-122"/>
                        <a:ea typeface="微软雅黑" panose="020B0503020204020204" pitchFamily="34" charset="-122"/>
                      </a:endParaRPr>
                    </a:p>
                  </a:txBody>
                  <a:tcPr marL="68580" marR="68580" marT="0" marB="0" anchor="ctr"/>
                </a:tc>
                <a:tc>
                  <a:txBody>
                    <a:bodyPr/>
                    <a:lstStyle/>
                    <a:p>
                      <a:pPr algn="ctr">
                        <a:lnSpc>
                          <a:spcPct val="115000"/>
                        </a:lnSpc>
                        <a:spcAft>
                          <a:spcPts val="0"/>
                        </a:spcAft>
                      </a:pPr>
                      <a:r>
                        <a:rPr lang="zh-CN" sz="2000" kern="100" dirty="0">
                          <a:effectLst/>
                          <a:latin typeface="微软雅黑" panose="020B0503020204020204" pitchFamily="34" charset="-122"/>
                          <a:ea typeface="微软雅黑" panose="020B0503020204020204" pitchFamily="34" charset="-122"/>
                        </a:rPr>
                        <a:t>优点</a:t>
                      </a:r>
                    </a:p>
                  </a:txBody>
                  <a:tcPr marL="68580" marR="68580" marT="0" marB="0" anchor="ctr"/>
                </a:tc>
                <a:tc>
                  <a:txBody>
                    <a:bodyPr/>
                    <a:lstStyle/>
                    <a:p>
                      <a:pPr algn="ctr">
                        <a:lnSpc>
                          <a:spcPct val="115000"/>
                        </a:lnSpc>
                        <a:spcAft>
                          <a:spcPts val="0"/>
                        </a:spcAft>
                      </a:pPr>
                      <a:r>
                        <a:rPr lang="zh-CN" sz="2000" kern="100" dirty="0">
                          <a:effectLst/>
                          <a:latin typeface="微软雅黑" panose="020B0503020204020204" pitchFamily="34" charset="-122"/>
                          <a:ea typeface="微软雅黑" panose="020B0503020204020204" pitchFamily="34" charset="-122"/>
                        </a:rPr>
                        <a:t>缺点</a:t>
                      </a:r>
                    </a:p>
                  </a:txBody>
                  <a:tcPr marL="68580" marR="68580" marT="0" marB="0" anchor="ctr"/>
                </a:tc>
                <a:extLst>
                  <a:ext uri="{0D108BD9-81ED-4DB2-BD59-A6C34878D82A}">
                    <a16:rowId xmlns:a16="http://schemas.microsoft.com/office/drawing/2014/main" val="10000"/>
                  </a:ext>
                </a:extLst>
              </a:tr>
              <a:tr h="1476054">
                <a:tc>
                  <a:txBody>
                    <a:bodyPr/>
                    <a:lstStyle/>
                    <a:p>
                      <a:pPr algn="ctr">
                        <a:lnSpc>
                          <a:spcPct val="115000"/>
                        </a:lnSpc>
                        <a:spcAft>
                          <a:spcPts val="0"/>
                        </a:spcAft>
                      </a:pPr>
                      <a:r>
                        <a:rPr lang="zh-CN" altLang="en-US" sz="1800" kern="100" dirty="0">
                          <a:effectLst/>
                          <a:latin typeface="微软雅黑" panose="020B0503020204020204" pitchFamily="34" charset="-122"/>
                          <a:ea typeface="微软雅黑" panose="020B0503020204020204" pitchFamily="34" charset="-122"/>
                        </a:rPr>
                        <a:t>演示与模拟法</a:t>
                      </a:r>
                      <a:endParaRPr lang="zh-CN" sz="1800" kern="100" dirty="0">
                        <a:effectLst/>
                        <a:latin typeface="微软雅黑" panose="020B0503020204020204" pitchFamily="34" charset="-122"/>
                        <a:ea typeface="微软雅黑" panose="020B0503020204020204" pitchFamily="34" charset="-122"/>
                      </a:endParaRPr>
                    </a:p>
                  </a:txBody>
                  <a:tcPr marL="68580" marR="68580" marT="0" marB="0" anchor="ctr"/>
                </a:tc>
                <a:tc>
                  <a:txBody>
                    <a:bodyPr/>
                    <a:lstStyle/>
                    <a:p>
                      <a:pPr marL="285750" indent="-285750" algn="just">
                        <a:lnSpc>
                          <a:spcPct val="120000"/>
                        </a:lnSpc>
                        <a:spcAft>
                          <a:spcPts val="0"/>
                        </a:spcAft>
                        <a:buFont typeface="Arial" panose="020B0604020202020204" pitchFamily="34" charset="0"/>
                        <a:buChar char="•"/>
                      </a:pPr>
                      <a:r>
                        <a:rPr lang="zh-CN" altLang="en-US" sz="1600" kern="100" dirty="0">
                          <a:solidFill>
                            <a:srgbClr val="5F5E5C"/>
                          </a:solidFill>
                          <a:effectLst/>
                          <a:latin typeface="微软雅黑" panose="020B0503020204020204" pitchFamily="34" charset="-122"/>
                          <a:ea typeface="微软雅黑" panose="020B0503020204020204" pitchFamily="34" charset="-122"/>
                        </a:rPr>
                        <a:t>有助于激发受训者的学习兴趣；</a:t>
                      </a:r>
                    </a:p>
                    <a:p>
                      <a:pPr marL="285750" indent="-285750" algn="just">
                        <a:lnSpc>
                          <a:spcPct val="120000"/>
                        </a:lnSpc>
                        <a:spcAft>
                          <a:spcPts val="0"/>
                        </a:spcAft>
                        <a:buFont typeface="Arial" panose="020B0604020202020204" pitchFamily="34" charset="0"/>
                        <a:buChar char="•"/>
                      </a:pPr>
                      <a:r>
                        <a:rPr lang="zh-CN" altLang="en-US" sz="1600" kern="100" dirty="0">
                          <a:solidFill>
                            <a:srgbClr val="5F5E5C"/>
                          </a:solidFill>
                          <a:effectLst/>
                          <a:latin typeface="微软雅黑" panose="020B0503020204020204" pitchFamily="34" charset="-122"/>
                          <a:ea typeface="微软雅黑" panose="020B0503020204020204" pitchFamily="34" charset="-122"/>
                        </a:rPr>
                        <a:t>可利用多种感官，做到看、听、想、问相结合；</a:t>
                      </a:r>
                    </a:p>
                    <a:p>
                      <a:pPr marL="285750" indent="-285750" algn="just">
                        <a:lnSpc>
                          <a:spcPct val="120000"/>
                        </a:lnSpc>
                        <a:spcAft>
                          <a:spcPts val="0"/>
                        </a:spcAft>
                        <a:buFont typeface="Arial" panose="020B0604020202020204" pitchFamily="34" charset="0"/>
                        <a:buChar char="•"/>
                      </a:pPr>
                      <a:r>
                        <a:rPr lang="zh-CN" altLang="en-US" sz="1600" kern="100" dirty="0">
                          <a:solidFill>
                            <a:srgbClr val="5F5E5C"/>
                          </a:solidFill>
                          <a:effectLst/>
                          <a:latin typeface="微软雅黑" panose="020B0503020204020204" pitchFamily="34" charset="-122"/>
                          <a:ea typeface="微软雅黑" panose="020B0503020204020204" pitchFamily="34" charset="-122"/>
                        </a:rPr>
                        <a:t>观察模拟与实际操作的感受最直观，有利于获得感性知识，加深对所学内容的印象。</a:t>
                      </a:r>
                    </a:p>
                  </a:txBody>
                  <a:tcPr marL="68580" marR="68580" marT="0" marB="0" anchor="ctr"/>
                </a:tc>
                <a:tc>
                  <a:txBody>
                    <a:bodyPr/>
                    <a:lstStyle/>
                    <a:p>
                      <a:pPr marL="285750" indent="-285750" algn="just">
                        <a:lnSpc>
                          <a:spcPct val="120000"/>
                        </a:lnSpc>
                        <a:spcAft>
                          <a:spcPts val="0"/>
                        </a:spcAft>
                        <a:buFont typeface="Arial" panose="020B0604020202020204" pitchFamily="34" charset="0"/>
                        <a:buChar char="•"/>
                      </a:pPr>
                      <a:r>
                        <a:rPr lang="zh-CN" altLang="en-US" sz="1600" kern="100" dirty="0">
                          <a:solidFill>
                            <a:srgbClr val="5F5E5C"/>
                          </a:solidFill>
                          <a:effectLst/>
                          <a:latin typeface="微软雅黑" panose="020B0503020204020204" pitchFamily="34" charset="-122"/>
                          <a:ea typeface="微软雅黑" panose="020B0503020204020204" pitchFamily="34" charset="-122"/>
                        </a:rPr>
                        <a:t>适用范围有限，不是所有的学习内容都能演示与模拟；</a:t>
                      </a:r>
                    </a:p>
                    <a:p>
                      <a:pPr marL="285750" indent="-285750" algn="just">
                        <a:lnSpc>
                          <a:spcPct val="120000"/>
                        </a:lnSpc>
                        <a:spcAft>
                          <a:spcPts val="0"/>
                        </a:spcAft>
                        <a:buFont typeface="Arial" panose="020B0604020202020204" pitchFamily="34" charset="0"/>
                        <a:buChar char="•"/>
                      </a:pPr>
                      <a:r>
                        <a:rPr lang="zh-CN" altLang="en-US" sz="1600" kern="100" dirty="0">
                          <a:solidFill>
                            <a:srgbClr val="5F5E5C"/>
                          </a:solidFill>
                          <a:effectLst/>
                          <a:latin typeface="微软雅黑" panose="020B0503020204020204" pitchFamily="34" charset="-122"/>
                          <a:ea typeface="微软雅黑" panose="020B0503020204020204" pitchFamily="34" charset="-122"/>
                        </a:rPr>
                        <a:t>设备或装置移动不方便，不利于培训场所的变更；</a:t>
                      </a:r>
                    </a:p>
                    <a:p>
                      <a:pPr marL="285750" indent="-285750" algn="just">
                        <a:lnSpc>
                          <a:spcPct val="120000"/>
                        </a:lnSpc>
                        <a:spcAft>
                          <a:spcPts val="0"/>
                        </a:spcAft>
                        <a:buFont typeface="Arial" panose="020B0604020202020204" pitchFamily="34" charset="0"/>
                        <a:buChar char="•"/>
                      </a:pPr>
                      <a:r>
                        <a:rPr lang="zh-CN" altLang="en-US" sz="1600" kern="100" dirty="0">
                          <a:solidFill>
                            <a:srgbClr val="5F5E5C"/>
                          </a:solidFill>
                          <a:effectLst/>
                          <a:latin typeface="微软雅黑" panose="020B0503020204020204" pitchFamily="34" charset="-122"/>
                          <a:ea typeface="微软雅黑" panose="020B0503020204020204" pitchFamily="34" charset="-122"/>
                        </a:rPr>
                        <a:t>操作前需要一定的费用和精力做准备。</a:t>
                      </a:r>
                      <a:endParaRPr lang="zh-CN" sz="1600" kern="100" dirty="0">
                        <a:solidFill>
                          <a:srgbClr val="5F5E5C"/>
                        </a:solidFill>
                        <a:effectLst/>
                        <a:latin typeface="微软雅黑" panose="020B0503020204020204" pitchFamily="34" charset="-122"/>
                        <a:ea typeface="微软雅黑" panose="020B0503020204020204" pitchFamily="34" charset="-122"/>
                      </a:endParaRPr>
                    </a:p>
                  </a:txBody>
                  <a:tcPr marL="68580" marR="68580" marT="0" marB="0" anchor="ctr"/>
                </a:tc>
                <a:extLst>
                  <a:ext uri="{0D108BD9-81ED-4DB2-BD59-A6C34878D82A}">
                    <a16:rowId xmlns:a16="http://schemas.microsoft.com/office/drawing/2014/main" val="10001"/>
                  </a:ext>
                </a:extLst>
              </a:tr>
              <a:tr h="1267847">
                <a:tc>
                  <a:txBody>
                    <a:bodyPr/>
                    <a:lstStyle/>
                    <a:p>
                      <a:pPr algn="ctr">
                        <a:lnSpc>
                          <a:spcPct val="115000"/>
                        </a:lnSpc>
                        <a:spcAft>
                          <a:spcPts val="0"/>
                        </a:spcAft>
                      </a:pPr>
                      <a:r>
                        <a:rPr lang="zh-CN" altLang="en-US" sz="1800" kern="100" dirty="0">
                          <a:effectLst/>
                          <a:latin typeface="微软雅黑" panose="020B0503020204020204" pitchFamily="34" charset="-122"/>
                          <a:ea typeface="微软雅黑" panose="020B0503020204020204" pitchFamily="34" charset="-122"/>
                        </a:rPr>
                        <a:t>研讨法</a:t>
                      </a:r>
                      <a:r>
                        <a:rPr lang="en-US" altLang="zh-CN" sz="1800" kern="100" dirty="0">
                          <a:effectLst/>
                          <a:latin typeface="微软雅黑" panose="020B0503020204020204" pitchFamily="34" charset="-122"/>
                          <a:ea typeface="微软雅黑" panose="020B0503020204020204" pitchFamily="34" charset="-122"/>
                        </a:rPr>
                        <a:t>/</a:t>
                      </a:r>
                      <a:r>
                        <a:rPr lang="zh-CN" altLang="en-US" sz="1800" kern="100" dirty="0">
                          <a:effectLst/>
                          <a:latin typeface="微软雅黑" panose="020B0503020204020204" pitchFamily="34" charset="-122"/>
                          <a:ea typeface="微软雅黑" panose="020B0503020204020204" pitchFamily="34" charset="-122"/>
                        </a:rPr>
                        <a:t>头脑风暴法</a:t>
                      </a:r>
                      <a:endParaRPr lang="zh-CN" sz="1800" kern="100" dirty="0">
                        <a:effectLst/>
                        <a:latin typeface="微软雅黑" panose="020B0503020204020204" pitchFamily="34" charset="-122"/>
                        <a:ea typeface="微软雅黑" panose="020B0503020204020204" pitchFamily="34" charset="-122"/>
                      </a:endParaRPr>
                    </a:p>
                  </a:txBody>
                  <a:tcPr marL="68580" marR="68580" marT="0" marB="0" anchor="ctr"/>
                </a:tc>
                <a:tc>
                  <a:txBody>
                    <a:bodyPr/>
                    <a:lstStyle/>
                    <a:p>
                      <a:pPr marL="285750" indent="-285750" algn="just">
                        <a:lnSpc>
                          <a:spcPct val="120000"/>
                        </a:lnSpc>
                        <a:spcAft>
                          <a:spcPts val="0"/>
                        </a:spcAft>
                        <a:buFont typeface="Arial" panose="020B0604020202020204" pitchFamily="34" charset="0"/>
                        <a:buChar char="•"/>
                      </a:pPr>
                      <a:r>
                        <a:rPr lang="zh-CN" altLang="en-US" sz="1600" kern="100" dirty="0">
                          <a:solidFill>
                            <a:srgbClr val="5F5E5C"/>
                          </a:solidFill>
                          <a:effectLst/>
                          <a:latin typeface="微软雅黑" panose="020B0503020204020204" pitchFamily="34" charset="-122"/>
                          <a:ea typeface="微软雅黑" panose="020B0503020204020204" pitchFamily="34" charset="-122"/>
                        </a:rPr>
                        <a:t>受训人员能够主动提出问题，表达个人的感受，有助于激发学习兴趣</a:t>
                      </a:r>
                      <a:r>
                        <a:rPr lang="en-US" altLang="zh-CN" sz="1600" kern="100" dirty="0">
                          <a:solidFill>
                            <a:srgbClr val="5F5E5C"/>
                          </a:solidFill>
                          <a:effectLst/>
                          <a:latin typeface="微软雅黑" panose="020B0503020204020204" pitchFamily="34" charset="-122"/>
                          <a:ea typeface="微软雅黑" panose="020B0503020204020204" pitchFamily="34" charset="-122"/>
                        </a:rPr>
                        <a:t>;</a:t>
                      </a:r>
                    </a:p>
                    <a:p>
                      <a:pPr marL="285750" indent="-285750" algn="just">
                        <a:lnSpc>
                          <a:spcPct val="120000"/>
                        </a:lnSpc>
                        <a:spcAft>
                          <a:spcPts val="0"/>
                        </a:spcAft>
                        <a:buFont typeface="Arial" panose="020B0604020202020204" pitchFamily="34" charset="0"/>
                        <a:buChar char="•"/>
                      </a:pPr>
                      <a:r>
                        <a:rPr lang="zh-CN" altLang="en-US" sz="1600" kern="100" dirty="0">
                          <a:solidFill>
                            <a:srgbClr val="5F5E5C"/>
                          </a:solidFill>
                          <a:effectLst/>
                          <a:latin typeface="微软雅黑" panose="020B0503020204020204" pitchFamily="34" charset="-122"/>
                          <a:ea typeface="微软雅黑" panose="020B0503020204020204" pitchFamily="34" charset="-122"/>
                        </a:rPr>
                        <a:t>鼓励受训人员积极思考，有利于能力的开发，加深学员对知识的理解；</a:t>
                      </a:r>
                    </a:p>
                    <a:p>
                      <a:pPr marL="285750" indent="-285750" algn="just">
                        <a:lnSpc>
                          <a:spcPct val="120000"/>
                        </a:lnSpc>
                        <a:spcAft>
                          <a:spcPts val="0"/>
                        </a:spcAft>
                        <a:buFont typeface="Arial" panose="020B0604020202020204" pitchFamily="34" charset="0"/>
                        <a:buChar char="•"/>
                      </a:pPr>
                      <a:r>
                        <a:rPr lang="zh-CN" altLang="en-US" sz="1600" kern="100" dirty="0">
                          <a:solidFill>
                            <a:srgbClr val="5F5E5C"/>
                          </a:solidFill>
                          <a:effectLst/>
                          <a:latin typeface="微软雅黑" panose="020B0503020204020204" pitchFamily="34" charset="-122"/>
                          <a:ea typeface="微软雅黑" panose="020B0503020204020204" pitchFamily="34" charset="-122"/>
                        </a:rPr>
                        <a:t>在讨论中取长补短，互相学习，体现了集体的智慧，有利于知识和经验的交流。</a:t>
                      </a:r>
                      <a:endParaRPr lang="zh-CN" sz="1600" kern="100" dirty="0">
                        <a:solidFill>
                          <a:srgbClr val="5F5E5C"/>
                        </a:solidFill>
                        <a:effectLst/>
                        <a:latin typeface="微软雅黑" panose="020B0503020204020204" pitchFamily="34" charset="-122"/>
                        <a:ea typeface="微软雅黑" panose="020B0503020204020204" pitchFamily="34" charset="-122"/>
                      </a:endParaRPr>
                    </a:p>
                  </a:txBody>
                  <a:tcPr marL="68580" marR="68580" marT="0" marB="0" anchor="ctr"/>
                </a:tc>
                <a:tc>
                  <a:txBody>
                    <a:bodyPr/>
                    <a:lstStyle/>
                    <a:p>
                      <a:pPr marL="285750" indent="-285750" algn="just">
                        <a:lnSpc>
                          <a:spcPct val="120000"/>
                        </a:lnSpc>
                        <a:spcAft>
                          <a:spcPts val="0"/>
                        </a:spcAft>
                        <a:buFont typeface="Arial" panose="020B0604020202020204" pitchFamily="34" charset="0"/>
                        <a:buChar char="•"/>
                      </a:pPr>
                      <a:r>
                        <a:rPr lang="zh-CN" altLang="en-US" sz="1600" kern="100" dirty="0">
                          <a:solidFill>
                            <a:srgbClr val="5F5E5C"/>
                          </a:solidFill>
                          <a:effectLst/>
                          <a:latin typeface="微软雅黑" panose="020B0503020204020204" pitchFamily="34" charset="-122"/>
                          <a:ea typeface="微软雅黑" panose="020B0503020204020204" pitchFamily="34" charset="-122"/>
                        </a:rPr>
                        <a:t>如果不善于引导讨论，可能会使讨论漫无边际；</a:t>
                      </a:r>
                    </a:p>
                    <a:p>
                      <a:pPr marL="285750" indent="-285750" algn="just">
                        <a:lnSpc>
                          <a:spcPct val="120000"/>
                        </a:lnSpc>
                        <a:spcAft>
                          <a:spcPts val="0"/>
                        </a:spcAft>
                        <a:buFont typeface="Arial" panose="020B0604020202020204" pitchFamily="34" charset="0"/>
                        <a:buChar char="•"/>
                      </a:pPr>
                      <a:r>
                        <a:rPr lang="zh-CN" altLang="en-US" sz="1600" kern="100" dirty="0">
                          <a:solidFill>
                            <a:srgbClr val="5F5E5C"/>
                          </a:solidFill>
                          <a:effectLst/>
                          <a:latin typeface="微软雅黑" panose="020B0503020204020204" pitchFamily="34" charset="-122"/>
                          <a:ea typeface="微软雅黑" panose="020B0503020204020204" pitchFamily="34" charset="-122"/>
                        </a:rPr>
                        <a:t>受训人员自身的水平也会影响培训的效果；</a:t>
                      </a:r>
                    </a:p>
                    <a:p>
                      <a:pPr marL="285750" indent="-285750" algn="just">
                        <a:lnSpc>
                          <a:spcPct val="120000"/>
                        </a:lnSpc>
                        <a:spcAft>
                          <a:spcPts val="0"/>
                        </a:spcAft>
                        <a:buFont typeface="Arial" panose="020B0604020202020204" pitchFamily="34" charset="0"/>
                        <a:buChar char="•"/>
                      </a:pPr>
                      <a:r>
                        <a:rPr lang="zh-CN" altLang="en-US" sz="1600" kern="100" dirty="0">
                          <a:solidFill>
                            <a:srgbClr val="5F5E5C"/>
                          </a:solidFill>
                          <a:effectLst/>
                          <a:latin typeface="微软雅黑" panose="020B0503020204020204" pitchFamily="34" charset="-122"/>
                          <a:ea typeface="微软雅黑" panose="020B0503020204020204" pitchFamily="34" charset="-122"/>
                        </a:rPr>
                        <a:t>不利于受训人员系统地掌握知识和技能。</a:t>
                      </a:r>
                      <a:endParaRPr lang="zh-CN" sz="1600" kern="100" dirty="0">
                        <a:solidFill>
                          <a:srgbClr val="5F5E5C"/>
                        </a:solidFill>
                        <a:effectLst/>
                        <a:latin typeface="微软雅黑" panose="020B0503020204020204" pitchFamily="34" charset="-122"/>
                        <a:ea typeface="微软雅黑" panose="020B0503020204020204" pitchFamily="34" charset="-122"/>
                      </a:endParaRPr>
                    </a:p>
                  </a:txBody>
                  <a:tcPr marL="68580" marR="68580" marT="0" marB="0" anchor="ctr"/>
                </a:tc>
                <a:extLst>
                  <a:ext uri="{0D108BD9-81ED-4DB2-BD59-A6C34878D82A}">
                    <a16:rowId xmlns:a16="http://schemas.microsoft.com/office/drawing/2014/main" val="10002"/>
                  </a:ext>
                </a:extLst>
              </a:tr>
            </a:tbl>
          </a:graphicData>
        </a:graphic>
      </p:graphicFrame>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23" presetClass="entr" presetSubtype="3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strVal val="(6*min(max(#ppt_w*#ppt_h,.3),1)-7.4)/-.7*#ppt_w"/>
                                          </p:val>
                                        </p:tav>
                                        <p:tav tm="100000">
                                          <p:val>
                                            <p:strVal val="#ppt_w"/>
                                          </p:val>
                                        </p:tav>
                                      </p:tavLst>
                                    </p:anim>
                                    <p:anim calcmode="lin" valueType="num">
                                      <p:cBhvr>
                                        <p:cTn id="12" dur="500" fill="hold"/>
                                        <p:tgtEl>
                                          <p:spTgt spid="12"/>
                                        </p:tgtEl>
                                        <p:attrNameLst>
                                          <p:attrName>ppt_h</p:attrName>
                                        </p:attrNameLst>
                                      </p:cBhvr>
                                      <p:tavLst>
                                        <p:tav tm="0">
                                          <p:val>
                                            <p:strVal val="(6*min(max(#ppt_w*#ppt_h,.3),1)-7.4)/-.7*#ppt_h"/>
                                          </p:val>
                                        </p:tav>
                                        <p:tav tm="100000">
                                          <p:val>
                                            <p:strVal val="#ppt_h"/>
                                          </p:val>
                                        </p:tav>
                                      </p:tavLst>
                                    </p:anim>
                                    <p:anim calcmode="lin" valueType="num">
                                      <p:cBhvr>
                                        <p:cTn id="13" dur="500" fill="hold"/>
                                        <p:tgtEl>
                                          <p:spTgt spid="12"/>
                                        </p:tgtEl>
                                        <p:attrNameLst>
                                          <p:attrName>ppt_x</p:attrName>
                                        </p:attrNameLst>
                                      </p:cBhvr>
                                      <p:tavLst>
                                        <p:tav tm="0">
                                          <p:val>
                                            <p:fltVal val="0.5"/>
                                          </p:val>
                                        </p:tav>
                                        <p:tav tm="100000">
                                          <p:val>
                                            <p:strVal val="#ppt_x"/>
                                          </p:val>
                                        </p:tav>
                                      </p:tavLst>
                                    </p:anim>
                                    <p:anim calcmode="lin" valueType="num">
                                      <p:cBhvr>
                                        <p:cTn id="14"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8"/>
          <p:cNvSpPr txBox="1"/>
          <p:nvPr/>
        </p:nvSpPr>
        <p:spPr>
          <a:xfrm>
            <a:off x="333860" y="476676"/>
            <a:ext cx="4969846" cy="461665"/>
          </a:xfrm>
          <a:prstGeom prst="rect">
            <a:avLst/>
          </a:prstGeom>
          <a:noFill/>
        </p:spPr>
        <p:txBody>
          <a:bodyPr wrap="square" rtlCol="0">
            <a:spAutoFit/>
          </a:bodyPr>
          <a:lstStyle/>
          <a:p>
            <a:r>
              <a:rPr lang="zh-CN" altLang="en-US" sz="2400" dirty="0">
                <a:solidFill>
                  <a:srgbClr val="5F5E5C"/>
                </a:solidFill>
                <a:latin typeface="华康俪金黑W8(P)" pitchFamily="34" charset="-122"/>
                <a:ea typeface="华康俪金黑W8(P)" pitchFamily="34" charset="-122"/>
              </a:rPr>
              <a:t>第五节</a:t>
            </a:r>
            <a:r>
              <a:rPr lang="en-US" altLang="zh-CN" sz="2400" dirty="0">
                <a:solidFill>
                  <a:srgbClr val="5F5E5C"/>
                </a:solidFill>
                <a:latin typeface="华康俪金黑W8(P)" pitchFamily="34" charset="-122"/>
                <a:ea typeface="华康俪金黑W8(P)" pitchFamily="34" charset="-122"/>
              </a:rPr>
              <a:t>  </a:t>
            </a:r>
            <a:r>
              <a:rPr lang="zh-CN" altLang="en-US" sz="2400" dirty="0">
                <a:solidFill>
                  <a:srgbClr val="5F5E5C"/>
                </a:solidFill>
                <a:latin typeface="华康俪金黑W8(P)" pitchFamily="34" charset="-122"/>
                <a:ea typeface="华康俪金黑W8(P)" pitchFamily="34" charset="-122"/>
              </a:rPr>
              <a:t>咋培训（方法）</a:t>
            </a:r>
          </a:p>
        </p:txBody>
      </p:sp>
      <p:sp>
        <p:nvSpPr>
          <p:cNvPr id="9" name="TextBox 6"/>
          <p:cNvSpPr txBox="1"/>
          <p:nvPr/>
        </p:nvSpPr>
        <p:spPr>
          <a:xfrm>
            <a:off x="333860" y="1412779"/>
            <a:ext cx="9722580" cy="492443"/>
          </a:xfrm>
          <a:prstGeom prst="rect">
            <a:avLst/>
          </a:prstGeom>
          <a:noFill/>
        </p:spPr>
        <p:txBody>
          <a:bodyPr wrap="square" rtlCol="0">
            <a:spAutoFit/>
          </a:bodyPr>
          <a:lstStyle/>
          <a:p>
            <a:pPr>
              <a:lnSpc>
                <a:spcPct val="130000"/>
              </a:lnSpc>
            </a:pPr>
            <a:r>
              <a:rPr lang="zh-CN" altLang="en-US" sz="2000" dirty="0">
                <a:solidFill>
                  <a:srgbClr val="5F5E5C"/>
                </a:solidFill>
                <a:latin typeface="华康俪金黑W8(P)" pitchFamily="34" charset="-122"/>
                <a:ea typeface="华康俪金黑W8(P)" pitchFamily="34" charset="-122"/>
              </a:rPr>
              <a:t>（</a:t>
            </a:r>
            <a:r>
              <a:rPr lang="en-US" altLang="zh-CN" sz="2000" dirty="0">
                <a:solidFill>
                  <a:srgbClr val="5F5E5C"/>
                </a:solidFill>
                <a:latin typeface="华康俪金黑W8(P)" pitchFamily="34" charset="-122"/>
                <a:ea typeface="华康俪金黑W8(P)" pitchFamily="34" charset="-122"/>
              </a:rPr>
              <a:t>3</a:t>
            </a:r>
            <a:r>
              <a:rPr lang="zh-CN" altLang="en-US" sz="2000" dirty="0">
                <a:solidFill>
                  <a:srgbClr val="5F5E5C"/>
                </a:solidFill>
                <a:latin typeface="华康俪金黑W8(P)" pitchFamily="34" charset="-122"/>
                <a:ea typeface="华康俪金黑W8(P)" pitchFamily="34" charset="-122"/>
              </a:rPr>
              <a:t>）态度型培训法（角色扮演法、拓展训练）</a:t>
            </a:r>
          </a:p>
        </p:txBody>
      </p:sp>
      <p:sp>
        <p:nvSpPr>
          <p:cNvPr id="10" name="矩形 9"/>
          <p:cNvSpPr/>
          <p:nvPr/>
        </p:nvSpPr>
        <p:spPr>
          <a:xfrm>
            <a:off x="477876" y="2060848"/>
            <a:ext cx="11234748" cy="4104456"/>
          </a:xfrm>
          <a:prstGeom prst="rect">
            <a:avLst/>
          </a:prstGeom>
          <a:solidFill>
            <a:sysClr val="window" lastClr="FFFFFF"/>
          </a:solidFill>
          <a:ln w="3175" cap="flat" cmpd="sng" algn="ctr">
            <a:solidFill>
              <a:sysClr val="window" lastClr="FFFFFF">
                <a:lumMod val="75000"/>
              </a:sysClr>
            </a:solidFill>
            <a:prstDash val="solid"/>
          </a:ln>
          <a:effectLst>
            <a:outerShdw blurRad="50800" dist="38100" dir="5400000" algn="t" rotWithShape="0">
              <a:prstClr val="black">
                <a:alpha val="40000"/>
              </a:prstClr>
            </a:outerShdw>
          </a:effectLst>
        </p:spPr>
        <p:txBody>
          <a:bodyPr anchor="ctr"/>
          <a:lstStyle/>
          <a:p>
            <a:pPr algn="ctr">
              <a:defRPr/>
            </a:pPr>
            <a:endParaRPr lang="zh-CN" altLang="en-US" kern="0">
              <a:solidFill>
                <a:sysClr val="window" lastClr="FFFFFF"/>
              </a:solidFill>
              <a:latin typeface="Tahoma" panose="020B0604030504040204"/>
              <a:ea typeface="微软雅黑" panose="020B0503020204020204" pitchFamily="34" charset="-122"/>
            </a:endParaRPr>
          </a:p>
        </p:txBody>
      </p:sp>
      <p:graphicFrame>
        <p:nvGraphicFramePr>
          <p:cNvPr id="12" name="表格 11"/>
          <p:cNvGraphicFramePr>
            <a:graphicFrameLocks noGrp="1"/>
          </p:cNvGraphicFramePr>
          <p:nvPr/>
        </p:nvGraphicFramePr>
        <p:xfrm>
          <a:off x="623392" y="2204864"/>
          <a:ext cx="10945216" cy="3816424"/>
        </p:xfrm>
        <a:graphic>
          <a:graphicData uri="http://schemas.openxmlformats.org/drawingml/2006/table">
            <a:tbl>
              <a:tblPr firstRow="1" firstCol="1" bandRow="1">
                <a:tableStyleId>{93296810-A885-4BE3-A3E7-6D5BEEA58F35}</a:tableStyleId>
              </a:tblPr>
              <a:tblGrid>
                <a:gridCol w="1515491">
                  <a:extLst>
                    <a:ext uri="{9D8B030D-6E8A-4147-A177-3AD203B41FA5}">
                      <a16:colId xmlns:a16="http://schemas.microsoft.com/office/drawing/2014/main" val="20000"/>
                    </a:ext>
                  </a:extLst>
                </a:gridCol>
                <a:gridCol w="5253261">
                  <a:extLst>
                    <a:ext uri="{9D8B030D-6E8A-4147-A177-3AD203B41FA5}">
                      <a16:colId xmlns:a16="http://schemas.microsoft.com/office/drawing/2014/main" val="20001"/>
                    </a:ext>
                  </a:extLst>
                </a:gridCol>
                <a:gridCol w="4176464">
                  <a:extLst>
                    <a:ext uri="{9D8B030D-6E8A-4147-A177-3AD203B41FA5}">
                      <a16:colId xmlns:a16="http://schemas.microsoft.com/office/drawing/2014/main" val="20002"/>
                    </a:ext>
                  </a:extLst>
                </a:gridCol>
              </a:tblGrid>
              <a:tr h="714237">
                <a:tc>
                  <a:txBody>
                    <a:bodyPr/>
                    <a:lstStyle/>
                    <a:p>
                      <a:pPr algn="ctr">
                        <a:lnSpc>
                          <a:spcPct val="115000"/>
                        </a:lnSpc>
                        <a:spcAft>
                          <a:spcPts val="0"/>
                        </a:spcAft>
                      </a:pPr>
                      <a:r>
                        <a:rPr lang="zh-CN" altLang="en-US" sz="2000" kern="100" dirty="0">
                          <a:effectLst/>
                          <a:latin typeface="微软雅黑" panose="020B0503020204020204" pitchFamily="34" charset="-122"/>
                          <a:ea typeface="微软雅黑" panose="020B0503020204020204" pitchFamily="34" charset="-122"/>
                        </a:rPr>
                        <a:t>态度型</a:t>
                      </a:r>
                      <a:endParaRPr lang="zh-CN" sz="2000" kern="100" dirty="0">
                        <a:effectLst/>
                        <a:latin typeface="微软雅黑" panose="020B0503020204020204" pitchFamily="34" charset="-122"/>
                        <a:ea typeface="微软雅黑" panose="020B0503020204020204" pitchFamily="34" charset="-122"/>
                      </a:endParaRPr>
                    </a:p>
                  </a:txBody>
                  <a:tcPr marL="68580" marR="68580" marT="0" marB="0" anchor="ctr"/>
                </a:tc>
                <a:tc>
                  <a:txBody>
                    <a:bodyPr/>
                    <a:lstStyle/>
                    <a:p>
                      <a:pPr algn="ctr">
                        <a:lnSpc>
                          <a:spcPct val="115000"/>
                        </a:lnSpc>
                        <a:spcAft>
                          <a:spcPts val="0"/>
                        </a:spcAft>
                      </a:pPr>
                      <a:r>
                        <a:rPr lang="zh-CN" sz="2000" kern="100" dirty="0">
                          <a:effectLst/>
                          <a:latin typeface="微软雅黑" panose="020B0503020204020204" pitchFamily="34" charset="-122"/>
                          <a:ea typeface="微软雅黑" panose="020B0503020204020204" pitchFamily="34" charset="-122"/>
                        </a:rPr>
                        <a:t>优点</a:t>
                      </a:r>
                    </a:p>
                  </a:txBody>
                  <a:tcPr marL="68580" marR="68580" marT="0" marB="0" anchor="ctr"/>
                </a:tc>
                <a:tc>
                  <a:txBody>
                    <a:bodyPr/>
                    <a:lstStyle/>
                    <a:p>
                      <a:pPr algn="ctr">
                        <a:lnSpc>
                          <a:spcPct val="115000"/>
                        </a:lnSpc>
                        <a:spcAft>
                          <a:spcPts val="0"/>
                        </a:spcAft>
                      </a:pPr>
                      <a:r>
                        <a:rPr lang="zh-CN" sz="2000" kern="100" dirty="0">
                          <a:effectLst/>
                          <a:latin typeface="微软雅黑" panose="020B0503020204020204" pitchFamily="34" charset="-122"/>
                          <a:ea typeface="微软雅黑" panose="020B0503020204020204" pitchFamily="34" charset="-122"/>
                        </a:rPr>
                        <a:t>缺点</a:t>
                      </a:r>
                    </a:p>
                  </a:txBody>
                  <a:tcPr marL="68580" marR="68580" marT="0" marB="0" anchor="ctr"/>
                </a:tc>
                <a:extLst>
                  <a:ext uri="{0D108BD9-81ED-4DB2-BD59-A6C34878D82A}">
                    <a16:rowId xmlns:a16="http://schemas.microsoft.com/office/drawing/2014/main" val="10000"/>
                  </a:ext>
                </a:extLst>
              </a:tr>
              <a:tr h="3102187">
                <a:tc>
                  <a:txBody>
                    <a:bodyPr/>
                    <a:lstStyle/>
                    <a:p>
                      <a:pPr algn="ctr">
                        <a:lnSpc>
                          <a:spcPct val="115000"/>
                        </a:lnSpc>
                        <a:spcAft>
                          <a:spcPts val="0"/>
                        </a:spcAft>
                      </a:pPr>
                      <a:r>
                        <a:rPr lang="zh-CN" altLang="en-US" sz="1800" kern="100" dirty="0">
                          <a:effectLst/>
                          <a:latin typeface="微软雅黑" panose="020B0503020204020204" pitchFamily="34" charset="-122"/>
                          <a:ea typeface="微软雅黑" panose="020B0503020204020204" pitchFamily="34" charset="-122"/>
                        </a:rPr>
                        <a:t>角色扮演（情景模拟）</a:t>
                      </a:r>
                      <a:endParaRPr lang="zh-CN" sz="1800" kern="100" dirty="0">
                        <a:effectLst/>
                        <a:latin typeface="微软雅黑" panose="020B0503020204020204" pitchFamily="34" charset="-122"/>
                        <a:ea typeface="微软雅黑" panose="020B0503020204020204" pitchFamily="34" charset="-122"/>
                      </a:endParaRPr>
                    </a:p>
                  </a:txBody>
                  <a:tcPr marL="68580" marR="68580" marT="0" marB="0" anchor="ctr"/>
                </a:tc>
                <a:tc>
                  <a:txBody>
                    <a:bodyPr/>
                    <a:lstStyle/>
                    <a:p>
                      <a:pPr marL="285750" indent="-285750" algn="just">
                        <a:lnSpc>
                          <a:spcPct val="120000"/>
                        </a:lnSpc>
                        <a:spcAft>
                          <a:spcPts val="0"/>
                        </a:spcAft>
                        <a:buFont typeface="Arial" panose="020B0604020202020204" pitchFamily="34" charset="0"/>
                        <a:buChar char="•"/>
                      </a:pPr>
                      <a:r>
                        <a:rPr lang="zh-CN" altLang="en-US" sz="1600" kern="100" dirty="0">
                          <a:solidFill>
                            <a:srgbClr val="5F5E5C"/>
                          </a:solidFill>
                          <a:effectLst/>
                          <a:latin typeface="微软雅黑" panose="020B0503020204020204" pitchFamily="34" charset="-122"/>
                          <a:ea typeface="微软雅黑" panose="020B0503020204020204" pitchFamily="34" charset="-122"/>
                        </a:rPr>
                        <a:t>学员参与性强，学员与讲师之间的互动交流充分，可以提高学员培训的积极性； </a:t>
                      </a:r>
                    </a:p>
                    <a:p>
                      <a:pPr marL="285750" indent="-285750" algn="just">
                        <a:lnSpc>
                          <a:spcPct val="120000"/>
                        </a:lnSpc>
                        <a:spcAft>
                          <a:spcPts val="0"/>
                        </a:spcAft>
                        <a:buFont typeface="Arial" panose="020B0604020202020204" pitchFamily="34" charset="0"/>
                        <a:buChar char="•"/>
                      </a:pPr>
                      <a:r>
                        <a:rPr lang="zh-CN" altLang="en-US" sz="1600" kern="100" dirty="0">
                          <a:solidFill>
                            <a:srgbClr val="5F5E5C"/>
                          </a:solidFill>
                          <a:effectLst/>
                          <a:latin typeface="微软雅黑" panose="020B0503020204020204" pitchFamily="34" charset="-122"/>
                          <a:ea typeface="微软雅黑" panose="020B0503020204020204" pitchFamily="34" charset="-122"/>
                        </a:rPr>
                        <a:t>角色扮演中特定的模拟环境和主题有利于增强培训效果；</a:t>
                      </a:r>
                    </a:p>
                    <a:p>
                      <a:pPr marL="285750" indent="-285750" algn="just">
                        <a:lnSpc>
                          <a:spcPct val="120000"/>
                        </a:lnSpc>
                        <a:spcAft>
                          <a:spcPts val="0"/>
                        </a:spcAft>
                        <a:buFont typeface="Arial" panose="020B0604020202020204" pitchFamily="34" charset="0"/>
                        <a:buChar char="•"/>
                      </a:pPr>
                      <a:r>
                        <a:rPr lang="zh-CN" altLang="en-US" sz="1600" kern="100" dirty="0">
                          <a:solidFill>
                            <a:srgbClr val="5F5E5C"/>
                          </a:solidFill>
                          <a:effectLst/>
                          <a:latin typeface="微软雅黑" panose="020B0503020204020204" pitchFamily="34" charset="-122"/>
                          <a:ea typeface="微软雅黑" panose="020B0503020204020204" pitchFamily="34" charset="-122"/>
                        </a:rPr>
                        <a:t>在角色扮演过程中，学员可以互相学习，及时认识到自身存在的问题并进行改正，明白本身的不足，使各方面能力得到提高；</a:t>
                      </a:r>
                    </a:p>
                    <a:p>
                      <a:pPr marL="285750" indent="-285750" algn="just">
                        <a:lnSpc>
                          <a:spcPct val="120000"/>
                        </a:lnSpc>
                        <a:spcAft>
                          <a:spcPts val="0"/>
                        </a:spcAft>
                        <a:buFont typeface="Arial" panose="020B0604020202020204" pitchFamily="34" charset="0"/>
                        <a:buChar char="•"/>
                      </a:pPr>
                      <a:r>
                        <a:rPr lang="zh-CN" altLang="en-US" sz="1600" kern="100" dirty="0">
                          <a:solidFill>
                            <a:srgbClr val="5F5E5C"/>
                          </a:solidFill>
                          <a:effectLst/>
                          <a:latin typeface="微软雅黑" panose="020B0503020204020204" pitchFamily="34" charset="-122"/>
                          <a:ea typeface="微软雅黑" panose="020B0503020204020204" pitchFamily="34" charset="-122"/>
                        </a:rPr>
                        <a:t>具有高度的灵活性，实施者可以根据需要改变受训者的角色，调整培训内容，同时，角色扮演对培训时间没有任何特定的限制，视要求而决定培训时间的长短。</a:t>
                      </a:r>
                    </a:p>
                  </a:txBody>
                  <a:tcPr marL="68580" marR="68580" marT="0" marB="0" anchor="ctr"/>
                </a:tc>
                <a:tc>
                  <a:txBody>
                    <a:bodyPr/>
                    <a:lstStyle/>
                    <a:p>
                      <a:pPr marL="285750" indent="-285750" algn="just">
                        <a:lnSpc>
                          <a:spcPct val="120000"/>
                        </a:lnSpc>
                        <a:spcAft>
                          <a:spcPts val="0"/>
                        </a:spcAft>
                        <a:buFont typeface="Arial" panose="020B0604020202020204" pitchFamily="34" charset="0"/>
                        <a:buChar char="•"/>
                      </a:pPr>
                      <a:r>
                        <a:rPr lang="zh-CN" altLang="en-US" sz="1600" kern="100" dirty="0">
                          <a:solidFill>
                            <a:srgbClr val="5F5E5C"/>
                          </a:solidFill>
                          <a:effectLst/>
                          <a:latin typeface="微软雅黑" panose="020B0503020204020204" pitchFamily="34" charset="-122"/>
                          <a:ea typeface="微软雅黑" panose="020B0503020204020204" pitchFamily="34" charset="-122"/>
                        </a:rPr>
                        <a:t>场景是人为设计的，如果设计者没有精湛的设计能力，设计出来的场景可能会过于简单，使受训者得不到真正的角色锻炼、能力提高的机会；</a:t>
                      </a:r>
                    </a:p>
                    <a:p>
                      <a:pPr marL="285750" indent="-285750" algn="just">
                        <a:lnSpc>
                          <a:spcPct val="120000"/>
                        </a:lnSpc>
                        <a:spcAft>
                          <a:spcPts val="0"/>
                        </a:spcAft>
                        <a:buFont typeface="Arial" panose="020B0604020202020204" pitchFamily="34" charset="0"/>
                        <a:buChar char="•"/>
                      </a:pPr>
                      <a:r>
                        <a:rPr lang="zh-CN" altLang="en-US" sz="1600" kern="100" dirty="0">
                          <a:solidFill>
                            <a:srgbClr val="5F5E5C"/>
                          </a:solidFill>
                          <a:effectLst/>
                          <a:latin typeface="微软雅黑" panose="020B0503020204020204" pitchFamily="34" charset="-122"/>
                          <a:ea typeface="微软雅黑" panose="020B0503020204020204" pitchFamily="34" charset="-122"/>
                        </a:rPr>
                        <a:t>实际工作环境复杂多变，而模拟环境却是静态的，不变的；</a:t>
                      </a:r>
                    </a:p>
                    <a:p>
                      <a:pPr marL="285750" indent="-285750" algn="just">
                        <a:lnSpc>
                          <a:spcPct val="120000"/>
                        </a:lnSpc>
                        <a:spcAft>
                          <a:spcPts val="0"/>
                        </a:spcAft>
                        <a:buFont typeface="Arial" panose="020B0604020202020204" pitchFamily="34" charset="0"/>
                        <a:buChar char="•"/>
                      </a:pPr>
                      <a:r>
                        <a:rPr lang="zh-CN" altLang="en-US" sz="1600" kern="100" dirty="0">
                          <a:solidFill>
                            <a:srgbClr val="5F5E5C"/>
                          </a:solidFill>
                          <a:effectLst/>
                          <a:latin typeface="微软雅黑" panose="020B0503020204020204" pitchFamily="34" charset="-122"/>
                          <a:ea typeface="微软雅黑" panose="020B0503020204020204" pitchFamily="34" charset="-122"/>
                        </a:rPr>
                        <a:t>扮演中的问题分析限于个人，不具有普遍性；</a:t>
                      </a:r>
                    </a:p>
                    <a:p>
                      <a:pPr marL="285750" indent="-285750" algn="just">
                        <a:lnSpc>
                          <a:spcPct val="120000"/>
                        </a:lnSpc>
                        <a:spcAft>
                          <a:spcPts val="0"/>
                        </a:spcAft>
                        <a:buFont typeface="Arial" panose="020B0604020202020204" pitchFamily="34" charset="0"/>
                        <a:buChar char="•"/>
                      </a:pPr>
                      <a:r>
                        <a:rPr lang="zh-CN" altLang="en-US" sz="1600" kern="100" dirty="0">
                          <a:solidFill>
                            <a:srgbClr val="5F5E5C"/>
                          </a:solidFill>
                          <a:effectLst/>
                          <a:latin typeface="微软雅黑" panose="020B0503020204020204" pitchFamily="34" charset="-122"/>
                          <a:ea typeface="微软雅黑" panose="020B0503020204020204" pitchFamily="34" charset="-122"/>
                        </a:rPr>
                        <a:t>有时学员由于自身原因，参与意识不强，角色表现漫不经心，影响培训效果。</a:t>
                      </a:r>
                      <a:endParaRPr lang="zh-CN" sz="1600" kern="100" dirty="0">
                        <a:solidFill>
                          <a:srgbClr val="5F5E5C"/>
                        </a:solidFill>
                        <a:effectLst/>
                        <a:latin typeface="微软雅黑" panose="020B0503020204020204" pitchFamily="34" charset="-122"/>
                        <a:ea typeface="微软雅黑" panose="020B0503020204020204" pitchFamily="34" charset="-122"/>
                      </a:endParaRPr>
                    </a:p>
                  </a:txBody>
                  <a:tcPr marL="68580" marR="68580" marT="0" marB="0" anchor="ctr"/>
                </a:tc>
                <a:extLst>
                  <a:ext uri="{0D108BD9-81ED-4DB2-BD59-A6C34878D82A}">
                    <a16:rowId xmlns:a16="http://schemas.microsoft.com/office/drawing/2014/main" val="10001"/>
                  </a:ext>
                </a:extLst>
              </a:tr>
            </a:tbl>
          </a:graphicData>
        </a:graphic>
      </p:graphicFrame>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23" presetClass="entr" presetSubtype="3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strVal val="(6*min(max(#ppt_w*#ppt_h,.3),1)-7.4)/-.7*#ppt_w"/>
                                          </p:val>
                                        </p:tav>
                                        <p:tav tm="100000">
                                          <p:val>
                                            <p:strVal val="#ppt_w"/>
                                          </p:val>
                                        </p:tav>
                                      </p:tavLst>
                                    </p:anim>
                                    <p:anim calcmode="lin" valueType="num">
                                      <p:cBhvr>
                                        <p:cTn id="12" dur="500" fill="hold"/>
                                        <p:tgtEl>
                                          <p:spTgt spid="12"/>
                                        </p:tgtEl>
                                        <p:attrNameLst>
                                          <p:attrName>ppt_h</p:attrName>
                                        </p:attrNameLst>
                                      </p:cBhvr>
                                      <p:tavLst>
                                        <p:tav tm="0">
                                          <p:val>
                                            <p:strVal val="(6*min(max(#ppt_w*#ppt_h,.3),1)-7.4)/-.7*#ppt_h"/>
                                          </p:val>
                                        </p:tav>
                                        <p:tav tm="100000">
                                          <p:val>
                                            <p:strVal val="#ppt_h"/>
                                          </p:val>
                                        </p:tav>
                                      </p:tavLst>
                                    </p:anim>
                                    <p:anim calcmode="lin" valueType="num">
                                      <p:cBhvr>
                                        <p:cTn id="13" dur="500" fill="hold"/>
                                        <p:tgtEl>
                                          <p:spTgt spid="12"/>
                                        </p:tgtEl>
                                        <p:attrNameLst>
                                          <p:attrName>ppt_x</p:attrName>
                                        </p:attrNameLst>
                                      </p:cBhvr>
                                      <p:tavLst>
                                        <p:tav tm="0">
                                          <p:val>
                                            <p:fltVal val="0.5"/>
                                          </p:val>
                                        </p:tav>
                                        <p:tav tm="100000">
                                          <p:val>
                                            <p:strVal val="#ppt_x"/>
                                          </p:val>
                                        </p:tav>
                                      </p:tavLst>
                                    </p:anim>
                                    <p:anim calcmode="lin" valueType="num">
                                      <p:cBhvr>
                                        <p:cTn id="14"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8"/>
          <p:cNvSpPr txBox="1"/>
          <p:nvPr/>
        </p:nvSpPr>
        <p:spPr>
          <a:xfrm>
            <a:off x="333860" y="476676"/>
            <a:ext cx="4969846" cy="461665"/>
          </a:xfrm>
          <a:prstGeom prst="rect">
            <a:avLst/>
          </a:prstGeom>
          <a:noFill/>
        </p:spPr>
        <p:txBody>
          <a:bodyPr wrap="square" rtlCol="0">
            <a:spAutoFit/>
          </a:bodyPr>
          <a:lstStyle/>
          <a:p>
            <a:r>
              <a:rPr lang="zh-CN" altLang="en-US" sz="2400" dirty="0">
                <a:solidFill>
                  <a:srgbClr val="5F5E5C"/>
                </a:solidFill>
                <a:latin typeface="华康俪金黑W8(P)" pitchFamily="34" charset="-122"/>
                <a:ea typeface="华康俪金黑W8(P)" pitchFamily="34" charset="-122"/>
              </a:rPr>
              <a:t>第五节</a:t>
            </a:r>
            <a:r>
              <a:rPr lang="en-US" altLang="zh-CN" sz="2400" dirty="0">
                <a:solidFill>
                  <a:srgbClr val="5F5E5C"/>
                </a:solidFill>
                <a:latin typeface="华康俪金黑W8(P)" pitchFamily="34" charset="-122"/>
                <a:ea typeface="华康俪金黑W8(P)" pitchFamily="34" charset="-122"/>
              </a:rPr>
              <a:t>  </a:t>
            </a:r>
            <a:r>
              <a:rPr lang="zh-CN" altLang="en-US" sz="2400" dirty="0">
                <a:solidFill>
                  <a:srgbClr val="5F5E5C"/>
                </a:solidFill>
                <a:latin typeface="华康俪金黑W8(P)" pitchFamily="34" charset="-122"/>
                <a:ea typeface="华康俪金黑W8(P)" pitchFamily="34" charset="-122"/>
              </a:rPr>
              <a:t>咋培训（方法）</a:t>
            </a:r>
          </a:p>
        </p:txBody>
      </p:sp>
      <p:sp>
        <p:nvSpPr>
          <p:cNvPr id="9" name="TextBox 6"/>
          <p:cNvSpPr txBox="1"/>
          <p:nvPr/>
        </p:nvSpPr>
        <p:spPr>
          <a:xfrm>
            <a:off x="333860" y="1412779"/>
            <a:ext cx="9722580" cy="492443"/>
          </a:xfrm>
          <a:prstGeom prst="rect">
            <a:avLst/>
          </a:prstGeom>
          <a:noFill/>
        </p:spPr>
        <p:txBody>
          <a:bodyPr wrap="square" rtlCol="0">
            <a:spAutoFit/>
          </a:bodyPr>
          <a:lstStyle/>
          <a:p>
            <a:pPr>
              <a:lnSpc>
                <a:spcPct val="130000"/>
              </a:lnSpc>
            </a:pPr>
            <a:r>
              <a:rPr lang="zh-CN" altLang="en-US" sz="2000" dirty="0">
                <a:solidFill>
                  <a:srgbClr val="5F5E5C"/>
                </a:solidFill>
                <a:latin typeface="华康俪金黑W8(P)" pitchFamily="34" charset="-122"/>
                <a:ea typeface="华康俪金黑W8(P)" pitchFamily="34" charset="-122"/>
              </a:rPr>
              <a:t>（</a:t>
            </a:r>
            <a:r>
              <a:rPr lang="en-US" altLang="zh-CN" sz="2000" dirty="0">
                <a:solidFill>
                  <a:srgbClr val="5F5E5C"/>
                </a:solidFill>
                <a:latin typeface="华康俪金黑W8(P)" pitchFamily="34" charset="-122"/>
                <a:ea typeface="华康俪金黑W8(P)" pitchFamily="34" charset="-122"/>
              </a:rPr>
              <a:t>3</a:t>
            </a:r>
            <a:r>
              <a:rPr lang="zh-CN" altLang="en-US" sz="2000" dirty="0">
                <a:solidFill>
                  <a:srgbClr val="5F5E5C"/>
                </a:solidFill>
                <a:latin typeface="华康俪金黑W8(P)" pitchFamily="34" charset="-122"/>
                <a:ea typeface="华康俪金黑W8(P)" pitchFamily="34" charset="-122"/>
              </a:rPr>
              <a:t>）态度型培训法（角色扮演法、拓展训练）</a:t>
            </a:r>
          </a:p>
        </p:txBody>
      </p:sp>
      <p:sp>
        <p:nvSpPr>
          <p:cNvPr id="10" name="矩形 9"/>
          <p:cNvSpPr/>
          <p:nvPr/>
        </p:nvSpPr>
        <p:spPr>
          <a:xfrm>
            <a:off x="477876" y="2060848"/>
            <a:ext cx="11234748" cy="4104456"/>
          </a:xfrm>
          <a:prstGeom prst="rect">
            <a:avLst/>
          </a:prstGeom>
          <a:solidFill>
            <a:sysClr val="window" lastClr="FFFFFF"/>
          </a:solidFill>
          <a:ln w="3175" cap="flat" cmpd="sng" algn="ctr">
            <a:solidFill>
              <a:sysClr val="window" lastClr="FFFFFF">
                <a:lumMod val="75000"/>
              </a:sysClr>
            </a:solidFill>
            <a:prstDash val="solid"/>
          </a:ln>
          <a:effectLst>
            <a:outerShdw blurRad="50800" dist="38100" dir="5400000" algn="t" rotWithShape="0">
              <a:prstClr val="black">
                <a:alpha val="40000"/>
              </a:prstClr>
            </a:outerShdw>
          </a:effectLst>
        </p:spPr>
        <p:txBody>
          <a:bodyPr anchor="ctr"/>
          <a:lstStyle/>
          <a:p>
            <a:pPr algn="ctr">
              <a:defRPr/>
            </a:pPr>
            <a:endParaRPr lang="zh-CN" altLang="en-US" kern="0">
              <a:solidFill>
                <a:sysClr val="window" lastClr="FFFFFF"/>
              </a:solidFill>
              <a:latin typeface="Tahoma" panose="020B0604030504040204"/>
              <a:ea typeface="微软雅黑" panose="020B0503020204020204" pitchFamily="34" charset="-122"/>
            </a:endParaRPr>
          </a:p>
        </p:txBody>
      </p:sp>
      <p:graphicFrame>
        <p:nvGraphicFramePr>
          <p:cNvPr id="12" name="表格 11"/>
          <p:cNvGraphicFramePr>
            <a:graphicFrameLocks noGrp="1"/>
          </p:cNvGraphicFramePr>
          <p:nvPr/>
        </p:nvGraphicFramePr>
        <p:xfrm>
          <a:off x="623392" y="2204864"/>
          <a:ext cx="10945216" cy="3816424"/>
        </p:xfrm>
        <a:graphic>
          <a:graphicData uri="http://schemas.openxmlformats.org/drawingml/2006/table">
            <a:tbl>
              <a:tblPr firstRow="1" firstCol="1" bandRow="1">
                <a:tableStyleId>{93296810-A885-4BE3-A3E7-6D5BEEA58F35}</a:tableStyleId>
              </a:tblPr>
              <a:tblGrid>
                <a:gridCol w="1515491">
                  <a:extLst>
                    <a:ext uri="{9D8B030D-6E8A-4147-A177-3AD203B41FA5}">
                      <a16:colId xmlns:a16="http://schemas.microsoft.com/office/drawing/2014/main" val="20000"/>
                    </a:ext>
                  </a:extLst>
                </a:gridCol>
                <a:gridCol w="5253261">
                  <a:extLst>
                    <a:ext uri="{9D8B030D-6E8A-4147-A177-3AD203B41FA5}">
                      <a16:colId xmlns:a16="http://schemas.microsoft.com/office/drawing/2014/main" val="20001"/>
                    </a:ext>
                  </a:extLst>
                </a:gridCol>
                <a:gridCol w="4176464">
                  <a:extLst>
                    <a:ext uri="{9D8B030D-6E8A-4147-A177-3AD203B41FA5}">
                      <a16:colId xmlns:a16="http://schemas.microsoft.com/office/drawing/2014/main" val="20002"/>
                    </a:ext>
                  </a:extLst>
                </a:gridCol>
              </a:tblGrid>
              <a:tr h="714237">
                <a:tc>
                  <a:txBody>
                    <a:bodyPr/>
                    <a:lstStyle/>
                    <a:p>
                      <a:pPr algn="ctr">
                        <a:lnSpc>
                          <a:spcPct val="115000"/>
                        </a:lnSpc>
                        <a:spcAft>
                          <a:spcPts val="0"/>
                        </a:spcAft>
                      </a:pPr>
                      <a:r>
                        <a:rPr lang="zh-CN" altLang="en-US" sz="2000" kern="100" dirty="0">
                          <a:effectLst/>
                          <a:latin typeface="微软雅黑" panose="020B0503020204020204" pitchFamily="34" charset="-122"/>
                          <a:ea typeface="微软雅黑" panose="020B0503020204020204" pitchFamily="34" charset="-122"/>
                        </a:rPr>
                        <a:t>态度型</a:t>
                      </a:r>
                      <a:endParaRPr lang="zh-CN" sz="2000" kern="100" dirty="0">
                        <a:effectLst/>
                        <a:latin typeface="微软雅黑" panose="020B0503020204020204" pitchFamily="34" charset="-122"/>
                        <a:ea typeface="微软雅黑" panose="020B0503020204020204" pitchFamily="34" charset="-122"/>
                      </a:endParaRPr>
                    </a:p>
                  </a:txBody>
                  <a:tcPr marL="68580" marR="68580" marT="0" marB="0" anchor="ctr"/>
                </a:tc>
                <a:tc>
                  <a:txBody>
                    <a:bodyPr/>
                    <a:lstStyle/>
                    <a:p>
                      <a:pPr algn="ctr">
                        <a:lnSpc>
                          <a:spcPct val="115000"/>
                        </a:lnSpc>
                        <a:spcAft>
                          <a:spcPts val="0"/>
                        </a:spcAft>
                      </a:pPr>
                      <a:r>
                        <a:rPr lang="zh-CN" sz="2000" kern="100" dirty="0">
                          <a:effectLst/>
                          <a:latin typeface="微软雅黑" panose="020B0503020204020204" pitchFamily="34" charset="-122"/>
                          <a:ea typeface="微软雅黑" panose="020B0503020204020204" pitchFamily="34" charset="-122"/>
                        </a:rPr>
                        <a:t>优点</a:t>
                      </a:r>
                    </a:p>
                  </a:txBody>
                  <a:tcPr marL="68580" marR="68580" marT="0" marB="0" anchor="ctr"/>
                </a:tc>
                <a:tc>
                  <a:txBody>
                    <a:bodyPr/>
                    <a:lstStyle/>
                    <a:p>
                      <a:pPr algn="ctr">
                        <a:lnSpc>
                          <a:spcPct val="115000"/>
                        </a:lnSpc>
                        <a:spcAft>
                          <a:spcPts val="0"/>
                        </a:spcAft>
                      </a:pPr>
                      <a:r>
                        <a:rPr lang="zh-CN" sz="2000" kern="100" dirty="0">
                          <a:effectLst/>
                          <a:latin typeface="微软雅黑" panose="020B0503020204020204" pitchFamily="34" charset="-122"/>
                          <a:ea typeface="微软雅黑" panose="020B0503020204020204" pitchFamily="34" charset="-122"/>
                        </a:rPr>
                        <a:t>缺点</a:t>
                      </a:r>
                    </a:p>
                  </a:txBody>
                  <a:tcPr marL="68580" marR="68580" marT="0" marB="0" anchor="ctr"/>
                </a:tc>
                <a:extLst>
                  <a:ext uri="{0D108BD9-81ED-4DB2-BD59-A6C34878D82A}">
                    <a16:rowId xmlns:a16="http://schemas.microsoft.com/office/drawing/2014/main" val="10000"/>
                  </a:ext>
                </a:extLst>
              </a:tr>
              <a:tr h="3102187">
                <a:tc>
                  <a:txBody>
                    <a:bodyPr/>
                    <a:lstStyle/>
                    <a:p>
                      <a:pPr algn="ctr">
                        <a:lnSpc>
                          <a:spcPct val="115000"/>
                        </a:lnSpc>
                        <a:spcAft>
                          <a:spcPts val="0"/>
                        </a:spcAft>
                      </a:pPr>
                      <a:r>
                        <a:rPr lang="zh-CN" altLang="en-US" sz="1800" kern="100" dirty="0">
                          <a:effectLst/>
                          <a:latin typeface="微软雅黑" panose="020B0503020204020204" pitchFamily="34" charset="-122"/>
                          <a:ea typeface="微软雅黑" panose="020B0503020204020204" pitchFamily="34" charset="-122"/>
                        </a:rPr>
                        <a:t>拓展训练</a:t>
                      </a:r>
                      <a:endParaRPr lang="zh-CN" sz="1800" kern="100" dirty="0">
                        <a:effectLst/>
                        <a:latin typeface="微软雅黑" panose="020B0503020204020204" pitchFamily="34" charset="-122"/>
                        <a:ea typeface="微软雅黑" panose="020B0503020204020204" pitchFamily="34" charset="-122"/>
                      </a:endParaRPr>
                    </a:p>
                  </a:txBody>
                  <a:tcPr marL="68580" marR="68580" marT="0" marB="0" anchor="ctr"/>
                </a:tc>
                <a:tc>
                  <a:txBody>
                    <a:bodyPr/>
                    <a:lstStyle/>
                    <a:p>
                      <a:pPr marL="285750" indent="-285750" algn="just">
                        <a:lnSpc>
                          <a:spcPct val="120000"/>
                        </a:lnSpc>
                        <a:spcAft>
                          <a:spcPts val="0"/>
                        </a:spcAft>
                        <a:buFont typeface="Arial" panose="020B0604020202020204" pitchFamily="34" charset="0"/>
                        <a:buChar char="•"/>
                      </a:pPr>
                      <a:r>
                        <a:rPr lang="zh-CN" altLang="en-US" sz="1600" kern="100" dirty="0">
                          <a:solidFill>
                            <a:srgbClr val="5F5E5C"/>
                          </a:solidFill>
                          <a:effectLst/>
                          <a:latin typeface="微软雅黑" panose="020B0503020204020204" pitchFamily="34" charset="-122"/>
                          <a:ea typeface="微软雅黑" panose="020B0503020204020204" pitchFamily="34" charset="-122"/>
                        </a:rPr>
                        <a:t>以体验活动为先导，使短暂的训练充实而丰富；</a:t>
                      </a:r>
                    </a:p>
                    <a:p>
                      <a:pPr marL="285750" indent="-285750" algn="just">
                        <a:lnSpc>
                          <a:spcPct val="120000"/>
                        </a:lnSpc>
                        <a:spcAft>
                          <a:spcPts val="0"/>
                        </a:spcAft>
                        <a:buFont typeface="Arial" panose="020B0604020202020204" pitchFamily="34" charset="0"/>
                        <a:buChar char="•"/>
                      </a:pPr>
                      <a:r>
                        <a:rPr lang="zh-CN" altLang="en-US" sz="1600" kern="100" dirty="0">
                          <a:solidFill>
                            <a:srgbClr val="5F5E5C"/>
                          </a:solidFill>
                          <a:effectLst/>
                          <a:latin typeface="微软雅黑" panose="020B0503020204020204" pitchFamily="34" charset="-122"/>
                          <a:ea typeface="微软雅黑" panose="020B0503020204020204" pitchFamily="34" charset="-122"/>
                        </a:rPr>
                        <a:t>学员一直是活动的重心，学员通过自己身体力行的活动来感受，并从中悟出道理；</a:t>
                      </a:r>
                    </a:p>
                    <a:p>
                      <a:pPr marL="285750" indent="-285750" algn="just">
                        <a:lnSpc>
                          <a:spcPct val="120000"/>
                        </a:lnSpc>
                        <a:spcAft>
                          <a:spcPts val="0"/>
                        </a:spcAft>
                        <a:buFont typeface="Arial" panose="020B0604020202020204" pitchFamily="34" charset="0"/>
                        <a:buChar char="•"/>
                      </a:pPr>
                      <a:r>
                        <a:rPr lang="zh-CN" altLang="en-US" sz="1600" kern="100" dirty="0">
                          <a:solidFill>
                            <a:srgbClr val="5F5E5C"/>
                          </a:solidFill>
                          <a:effectLst/>
                          <a:latin typeface="微软雅黑" panose="020B0503020204020204" pitchFamily="34" charset="-122"/>
                          <a:ea typeface="微软雅黑" panose="020B0503020204020204" pitchFamily="34" charset="-122"/>
                        </a:rPr>
                        <a:t>实行分组活动，强调团队合作。通过面对共同的困难，使每一名队员竭尽全力，既增强了团队合作的意识，同时又从团队中汲取巨大的力量和信心；</a:t>
                      </a:r>
                    </a:p>
                    <a:p>
                      <a:pPr marL="285750" indent="-285750" algn="just">
                        <a:lnSpc>
                          <a:spcPct val="120000"/>
                        </a:lnSpc>
                        <a:spcAft>
                          <a:spcPts val="0"/>
                        </a:spcAft>
                        <a:buFont typeface="Arial" panose="020B0604020202020204" pitchFamily="34" charset="0"/>
                        <a:buChar char="•"/>
                      </a:pPr>
                      <a:r>
                        <a:rPr lang="zh-CN" altLang="en-US" sz="1600" kern="100" dirty="0">
                          <a:solidFill>
                            <a:srgbClr val="5F5E5C"/>
                          </a:solidFill>
                          <a:effectLst/>
                          <a:latin typeface="微软雅黑" panose="020B0503020204020204" pitchFamily="34" charset="-122"/>
                          <a:ea typeface="微软雅黑" panose="020B0503020204020204" pitchFamily="34" charset="-122"/>
                        </a:rPr>
                        <a:t>都具有一定难度，心理、体能、智能的极限挑战。</a:t>
                      </a:r>
                    </a:p>
                    <a:p>
                      <a:pPr marL="285750" indent="-285750" algn="just">
                        <a:lnSpc>
                          <a:spcPct val="120000"/>
                        </a:lnSpc>
                        <a:spcAft>
                          <a:spcPts val="0"/>
                        </a:spcAft>
                        <a:buFont typeface="Arial" panose="020B0604020202020204" pitchFamily="34" charset="0"/>
                        <a:buChar char="•"/>
                      </a:pPr>
                      <a:r>
                        <a:rPr lang="zh-CN" altLang="en-US" sz="1600" kern="100" dirty="0">
                          <a:solidFill>
                            <a:srgbClr val="5F5E5C"/>
                          </a:solidFill>
                          <a:effectLst/>
                          <a:latin typeface="微软雅黑" panose="020B0503020204020204" pitchFamily="34" charset="-122"/>
                          <a:ea typeface="微软雅黑" panose="020B0503020204020204" pitchFamily="34" charset="-122"/>
                        </a:rPr>
                        <a:t>在克服困难、顺利完成课程要求以后，队员能够体会到发自内心的胜利感和自豪感，获得人生难得的高峰体验。</a:t>
                      </a:r>
                    </a:p>
                  </a:txBody>
                  <a:tcPr marL="68580" marR="68580" marT="0" marB="0" anchor="ctr"/>
                </a:tc>
                <a:tc>
                  <a:txBody>
                    <a:bodyPr/>
                    <a:lstStyle/>
                    <a:p>
                      <a:pPr marL="285750" indent="-285750" algn="just">
                        <a:lnSpc>
                          <a:spcPct val="120000"/>
                        </a:lnSpc>
                        <a:spcAft>
                          <a:spcPts val="0"/>
                        </a:spcAft>
                        <a:buFont typeface="Arial" panose="020B0604020202020204" pitchFamily="34" charset="0"/>
                        <a:buChar char="•"/>
                      </a:pPr>
                      <a:r>
                        <a:rPr lang="zh-CN" altLang="en-US" sz="1600" kern="100" dirty="0">
                          <a:solidFill>
                            <a:srgbClr val="5F5E5C"/>
                          </a:solidFill>
                          <a:effectLst/>
                          <a:latin typeface="微软雅黑" panose="020B0503020204020204" pitchFamily="34" charset="-122"/>
                          <a:ea typeface="微软雅黑" panose="020B0503020204020204" pitchFamily="34" charset="-122"/>
                        </a:rPr>
                        <a:t>会被看作是一种旅游形式或体育运动；</a:t>
                      </a:r>
                    </a:p>
                    <a:p>
                      <a:pPr marL="285750" indent="-285750" algn="just">
                        <a:lnSpc>
                          <a:spcPct val="120000"/>
                        </a:lnSpc>
                        <a:spcAft>
                          <a:spcPts val="0"/>
                        </a:spcAft>
                        <a:buFont typeface="Arial" panose="020B0604020202020204" pitchFamily="34" charset="0"/>
                        <a:buChar char="•"/>
                      </a:pPr>
                      <a:r>
                        <a:rPr lang="zh-CN" altLang="en-US" sz="1600" kern="100" dirty="0">
                          <a:solidFill>
                            <a:srgbClr val="5F5E5C"/>
                          </a:solidFill>
                          <a:effectLst/>
                          <a:latin typeface="微软雅黑" panose="020B0503020204020204" pitchFamily="34" charset="-122"/>
                          <a:ea typeface="微软雅黑" panose="020B0503020204020204" pitchFamily="34" charset="-122"/>
                        </a:rPr>
                        <a:t>如果组织不好，很多人会心不在焉；</a:t>
                      </a:r>
                    </a:p>
                    <a:p>
                      <a:pPr marL="285750" indent="-285750" algn="just">
                        <a:lnSpc>
                          <a:spcPct val="120000"/>
                        </a:lnSpc>
                        <a:spcAft>
                          <a:spcPts val="0"/>
                        </a:spcAft>
                        <a:buFont typeface="Arial" panose="020B0604020202020204" pitchFamily="34" charset="0"/>
                        <a:buChar char="•"/>
                      </a:pPr>
                      <a:r>
                        <a:rPr lang="zh-CN" altLang="en-US" sz="1600" kern="100" dirty="0">
                          <a:solidFill>
                            <a:srgbClr val="5F5E5C"/>
                          </a:solidFill>
                          <a:effectLst/>
                          <a:latin typeface="微软雅黑" panose="020B0503020204020204" pitchFamily="34" charset="-122"/>
                          <a:ea typeface="微软雅黑" panose="020B0503020204020204" pitchFamily="34" charset="-122"/>
                        </a:rPr>
                        <a:t>如果训练的项目不够新颖，或设计的活动流于形式，很难激发学员的热情。</a:t>
                      </a:r>
                    </a:p>
                    <a:p>
                      <a:pPr marL="285750" indent="-285750" algn="just">
                        <a:lnSpc>
                          <a:spcPct val="120000"/>
                        </a:lnSpc>
                        <a:spcAft>
                          <a:spcPts val="0"/>
                        </a:spcAft>
                        <a:buFont typeface="Arial" panose="020B0604020202020204" pitchFamily="34" charset="0"/>
                        <a:buChar char="•"/>
                      </a:pPr>
                      <a:r>
                        <a:rPr lang="zh-CN" altLang="en-US" sz="1600" kern="100" dirty="0">
                          <a:solidFill>
                            <a:srgbClr val="5F5E5C"/>
                          </a:solidFill>
                          <a:effectLst/>
                          <a:latin typeface="微软雅黑" panose="020B0503020204020204" pitchFamily="34" charset="-122"/>
                          <a:ea typeface="微软雅黑" panose="020B0503020204020204" pitchFamily="34" charset="-122"/>
                        </a:rPr>
                        <a:t>如组织不好，会出现危险；</a:t>
                      </a:r>
                    </a:p>
                    <a:p>
                      <a:pPr marL="285750" indent="-285750" algn="just">
                        <a:lnSpc>
                          <a:spcPct val="120000"/>
                        </a:lnSpc>
                        <a:spcAft>
                          <a:spcPts val="0"/>
                        </a:spcAft>
                        <a:buFont typeface="Arial" panose="020B0604020202020204" pitchFamily="34" charset="0"/>
                        <a:buChar char="•"/>
                      </a:pPr>
                      <a:r>
                        <a:rPr lang="zh-CN" altLang="en-US" sz="1600" kern="100" dirty="0">
                          <a:solidFill>
                            <a:srgbClr val="5F5E5C"/>
                          </a:solidFill>
                          <a:effectLst/>
                          <a:latin typeface="微软雅黑" panose="020B0503020204020204" pitchFamily="34" charset="-122"/>
                          <a:ea typeface="微软雅黑" panose="020B0503020204020204" pitchFamily="34" charset="-122"/>
                        </a:rPr>
                        <a:t>费用不菲。</a:t>
                      </a:r>
                      <a:endParaRPr lang="zh-CN" sz="1600" kern="100" dirty="0">
                        <a:solidFill>
                          <a:srgbClr val="5F5E5C"/>
                        </a:solidFill>
                        <a:effectLst/>
                        <a:latin typeface="微软雅黑" panose="020B0503020204020204" pitchFamily="34" charset="-122"/>
                        <a:ea typeface="微软雅黑" panose="020B0503020204020204" pitchFamily="34" charset="-122"/>
                      </a:endParaRPr>
                    </a:p>
                  </a:txBody>
                  <a:tcPr marL="68580" marR="68580" marT="0" marB="0" anchor="ctr"/>
                </a:tc>
                <a:extLst>
                  <a:ext uri="{0D108BD9-81ED-4DB2-BD59-A6C34878D82A}">
                    <a16:rowId xmlns:a16="http://schemas.microsoft.com/office/drawing/2014/main" val="10001"/>
                  </a:ext>
                </a:extLst>
              </a:tr>
            </a:tbl>
          </a:graphicData>
        </a:graphic>
      </p:graphicFrame>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strVal val="(6*min(max(#ppt_w*#ppt_h,.3),1)-7.4)/-.7*#ppt_w"/>
                                          </p:val>
                                        </p:tav>
                                        <p:tav tm="100000">
                                          <p:val>
                                            <p:strVal val="#ppt_w"/>
                                          </p:val>
                                        </p:tav>
                                      </p:tavLst>
                                    </p:anim>
                                    <p:anim calcmode="lin" valueType="num">
                                      <p:cBhvr>
                                        <p:cTn id="8" dur="500" fill="hold"/>
                                        <p:tgtEl>
                                          <p:spTgt spid="12"/>
                                        </p:tgtEl>
                                        <p:attrNameLst>
                                          <p:attrName>ppt_h</p:attrName>
                                        </p:attrNameLst>
                                      </p:cBhvr>
                                      <p:tavLst>
                                        <p:tav tm="0">
                                          <p:val>
                                            <p:strVal val="(6*min(max(#ppt_w*#ppt_h,.3),1)-7.4)/-.7*#ppt_h"/>
                                          </p:val>
                                        </p:tav>
                                        <p:tav tm="100000">
                                          <p:val>
                                            <p:strVal val="#ppt_h"/>
                                          </p:val>
                                        </p:tav>
                                      </p:tavLst>
                                    </p:anim>
                                    <p:anim calcmode="lin" valueType="num">
                                      <p:cBhvr>
                                        <p:cTn id="9" dur="500" fill="hold"/>
                                        <p:tgtEl>
                                          <p:spTgt spid="12"/>
                                        </p:tgtEl>
                                        <p:attrNameLst>
                                          <p:attrName>ppt_x</p:attrName>
                                        </p:attrNameLst>
                                      </p:cBhvr>
                                      <p:tavLst>
                                        <p:tav tm="0">
                                          <p:val>
                                            <p:fltVal val="0.5"/>
                                          </p:val>
                                        </p:tav>
                                        <p:tav tm="100000">
                                          <p:val>
                                            <p:strVal val="#ppt_x"/>
                                          </p:val>
                                        </p:tav>
                                      </p:tavLst>
                                    </p:anim>
                                    <p:anim calcmode="lin" valueType="num">
                                      <p:cBhvr>
                                        <p:cTn id="10"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477876" y="2276872"/>
            <a:ext cx="11234748" cy="3888432"/>
          </a:xfrm>
          <a:prstGeom prst="rect">
            <a:avLst/>
          </a:prstGeom>
          <a:solidFill>
            <a:sysClr val="window" lastClr="FFFFFF"/>
          </a:solidFill>
          <a:ln w="3175" cap="flat" cmpd="sng" algn="ctr">
            <a:solidFill>
              <a:sysClr val="window" lastClr="FFFFFF">
                <a:lumMod val="75000"/>
              </a:sysClr>
            </a:solidFill>
            <a:prstDash val="solid"/>
          </a:ln>
          <a:effectLst>
            <a:outerShdw blurRad="50800" dist="38100" dir="5400000" algn="t" rotWithShape="0">
              <a:prstClr val="black">
                <a:alpha val="40000"/>
              </a:prstClr>
            </a:outerShdw>
          </a:effectLst>
        </p:spPr>
        <p:txBody>
          <a:bodyPr anchor="ctr"/>
          <a:lstStyle/>
          <a:p>
            <a:pPr algn="ctr">
              <a:defRPr/>
            </a:pPr>
            <a:endParaRPr lang="zh-CN" altLang="en-US" kern="0">
              <a:solidFill>
                <a:sysClr val="window" lastClr="FFFFFF"/>
              </a:solidFill>
              <a:latin typeface="Tahoma" panose="020B0604030504040204"/>
              <a:ea typeface="微软雅黑" panose="020B0503020204020204" pitchFamily="34" charset="-122"/>
            </a:endParaRPr>
          </a:p>
        </p:txBody>
      </p:sp>
      <p:sp>
        <p:nvSpPr>
          <p:cNvPr id="3" name="TextBox 8"/>
          <p:cNvSpPr txBox="1"/>
          <p:nvPr/>
        </p:nvSpPr>
        <p:spPr>
          <a:xfrm>
            <a:off x="333860" y="476676"/>
            <a:ext cx="4969846" cy="461665"/>
          </a:xfrm>
          <a:prstGeom prst="rect">
            <a:avLst/>
          </a:prstGeom>
          <a:noFill/>
        </p:spPr>
        <p:txBody>
          <a:bodyPr wrap="square" rtlCol="0">
            <a:spAutoFit/>
          </a:bodyPr>
          <a:lstStyle/>
          <a:p>
            <a:r>
              <a:rPr lang="zh-CN" altLang="en-US" sz="2400" dirty="0">
                <a:solidFill>
                  <a:srgbClr val="5F5E5C"/>
                </a:solidFill>
                <a:latin typeface="华康俪金黑W8(P)" pitchFamily="34" charset="-122"/>
                <a:ea typeface="华康俪金黑W8(P)" pitchFamily="34" charset="-122"/>
              </a:rPr>
              <a:t>第五节</a:t>
            </a:r>
            <a:r>
              <a:rPr lang="en-US" altLang="zh-CN" sz="2400" dirty="0">
                <a:solidFill>
                  <a:srgbClr val="5F5E5C"/>
                </a:solidFill>
                <a:latin typeface="华康俪金黑W8(P)" pitchFamily="34" charset="-122"/>
                <a:ea typeface="华康俪金黑W8(P)" pitchFamily="34" charset="-122"/>
              </a:rPr>
              <a:t>  </a:t>
            </a:r>
            <a:r>
              <a:rPr lang="zh-CN" altLang="en-US" sz="2400" dirty="0">
                <a:solidFill>
                  <a:srgbClr val="5F5E5C"/>
                </a:solidFill>
                <a:latin typeface="华康俪金黑W8(P)" pitchFamily="34" charset="-122"/>
                <a:ea typeface="华康俪金黑W8(P)" pitchFamily="34" charset="-122"/>
              </a:rPr>
              <a:t>咋培训（方法）</a:t>
            </a:r>
          </a:p>
        </p:txBody>
      </p:sp>
      <p:sp>
        <p:nvSpPr>
          <p:cNvPr id="9" name="TextBox 6"/>
          <p:cNvSpPr txBox="1"/>
          <p:nvPr/>
        </p:nvSpPr>
        <p:spPr>
          <a:xfrm>
            <a:off x="333860" y="1625347"/>
            <a:ext cx="9722580" cy="492443"/>
          </a:xfrm>
          <a:prstGeom prst="rect">
            <a:avLst/>
          </a:prstGeom>
          <a:noFill/>
        </p:spPr>
        <p:txBody>
          <a:bodyPr wrap="square" rtlCol="0">
            <a:spAutoFit/>
          </a:bodyPr>
          <a:lstStyle/>
          <a:p>
            <a:pPr>
              <a:lnSpc>
                <a:spcPct val="130000"/>
              </a:lnSpc>
            </a:pPr>
            <a:r>
              <a:rPr lang="zh-CN" altLang="en-US" sz="2000" dirty="0">
                <a:solidFill>
                  <a:srgbClr val="5F5E5C"/>
                </a:solidFill>
                <a:latin typeface="华康俪金黑W8(P)" pitchFamily="34" charset="-122"/>
                <a:ea typeface="华康俪金黑W8(P)" pitchFamily="34" charset="-122"/>
              </a:rPr>
              <a:t>（</a:t>
            </a:r>
            <a:r>
              <a:rPr lang="en-US" altLang="zh-CN" sz="2000" dirty="0">
                <a:solidFill>
                  <a:srgbClr val="5F5E5C"/>
                </a:solidFill>
                <a:latin typeface="华康俪金黑W8(P)" pitchFamily="34" charset="-122"/>
                <a:ea typeface="华康俪金黑W8(P)" pitchFamily="34" charset="-122"/>
              </a:rPr>
              <a:t>4</a:t>
            </a:r>
            <a:r>
              <a:rPr lang="zh-CN" altLang="en-US" sz="2000" dirty="0">
                <a:solidFill>
                  <a:srgbClr val="5F5E5C"/>
                </a:solidFill>
                <a:latin typeface="华康俪金黑W8(P)" pitchFamily="34" charset="-122"/>
                <a:ea typeface="华康俪金黑W8(P)" pitchFamily="34" charset="-122"/>
              </a:rPr>
              <a:t>）科技时代的培训方式（视听法、网络培训、视频远程培训）</a:t>
            </a:r>
          </a:p>
        </p:txBody>
      </p:sp>
      <p:graphicFrame>
        <p:nvGraphicFramePr>
          <p:cNvPr id="12" name="表格 11"/>
          <p:cNvGraphicFramePr>
            <a:graphicFrameLocks noGrp="1"/>
          </p:cNvGraphicFramePr>
          <p:nvPr/>
        </p:nvGraphicFramePr>
        <p:xfrm>
          <a:off x="623392" y="2420888"/>
          <a:ext cx="10945216" cy="3600400"/>
        </p:xfrm>
        <a:graphic>
          <a:graphicData uri="http://schemas.openxmlformats.org/drawingml/2006/table">
            <a:tbl>
              <a:tblPr firstRow="1" firstCol="1" bandRow="1">
                <a:tableStyleId>{00A15C55-8517-42AA-B614-E9B94910E393}</a:tableStyleId>
              </a:tblPr>
              <a:tblGrid>
                <a:gridCol w="1515491">
                  <a:extLst>
                    <a:ext uri="{9D8B030D-6E8A-4147-A177-3AD203B41FA5}">
                      <a16:colId xmlns:a16="http://schemas.microsoft.com/office/drawing/2014/main" val="20000"/>
                    </a:ext>
                  </a:extLst>
                </a:gridCol>
                <a:gridCol w="5253261">
                  <a:extLst>
                    <a:ext uri="{9D8B030D-6E8A-4147-A177-3AD203B41FA5}">
                      <a16:colId xmlns:a16="http://schemas.microsoft.com/office/drawing/2014/main" val="20001"/>
                    </a:ext>
                  </a:extLst>
                </a:gridCol>
                <a:gridCol w="4176464">
                  <a:extLst>
                    <a:ext uri="{9D8B030D-6E8A-4147-A177-3AD203B41FA5}">
                      <a16:colId xmlns:a16="http://schemas.microsoft.com/office/drawing/2014/main" val="20002"/>
                    </a:ext>
                  </a:extLst>
                </a:gridCol>
              </a:tblGrid>
              <a:tr h="673809">
                <a:tc>
                  <a:txBody>
                    <a:bodyPr/>
                    <a:lstStyle/>
                    <a:p>
                      <a:pPr algn="ctr">
                        <a:lnSpc>
                          <a:spcPct val="115000"/>
                        </a:lnSpc>
                        <a:spcAft>
                          <a:spcPts val="0"/>
                        </a:spcAft>
                      </a:pPr>
                      <a:r>
                        <a:rPr lang="zh-CN" altLang="en-US" sz="2000" kern="100" dirty="0">
                          <a:effectLst/>
                          <a:latin typeface="微软雅黑" panose="020B0503020204020204" pitchFamily="34" charset="-122"/>
                          <a:ea typeface="微软雅黑" panose="020B0503020204020204" pitchFamily="34" charset="-122"/>
                        </a:rPr>
                        <a:t>科技时代</a:t>
                      </a:r>
                      <a:endParaRPr lang="zh-CN" sz="2000" kern="100" dirty="0">
                        <a:effectLst/>
                        <a:latin typeface="微软雅黑" panose="020B0503020204020204" pitchFamily="34" charset="-122"/>
                        <a:ea typeface="微软雅黑" panose="020B0503020204020204" pitchFamily="34" charset="-122"/>
                      </a:endParaRPr>
                    </a:p>
                  </a:txBody>
                  <a:tcPr marL="68580" marR="68580" marT="0" marB="0" anchor="ctr"/>
                </a:tc>
                <a:tc>
                  <a:txBody>
                    <a:bodyPr/>
                    <a:lstStyle/>
                    <a:p>
                      <a:pPr algn="ctr">
                        <a:lnSpc>
                          <a:spcPct val="115000"/>
                        </a:lnSpc>
                        <a:spcAft>
                          <a:spcPts val="0"/>
                        </a:spcAft>
                      </a:pPr>
                      <a:r>
                        <a:rPr lang="zh-CN" sz="2000" kern="100" dirty="0">
                          <a:effectLst/>
                          <a:latin typeface="微软雅黑" panose="020B0503020204020204" pitchFamily="34" charset="-122"/>
                          <a:ea typeface="微软雅黑" panose="020B0503020204020204" pitchFamily="34" charset="-122"/>
                        </a:rPr>
                        <a:t>优点</a:t>
                      </a:r>
                    </a:p>
                  </a:txBody>
                  <a:tcPr marL="68580" marR="68580" marT="0" marB="0" anchor="ctr"/>
                </a:tc>
                <a:tc>
                  <a:txBody>
                    <a:bodyPr/>
                    <a:lstStyle/>
                    <a:p>
                      <a:pPr algn="ctr">
                        <a:lnSpc>
                          <a:spcPct val="115000"/>
                        </a:lnSpc>
                        <a:spcAft>
                          <a:spcPts val="0"/>
                        </a:spcAft>
                      </a:pPr>
                      <a:r>
                        <a:rPr lang="zh-CN" sz="2000" kern="100" dirty="0">
                          <a:effectLst/>
                          <a:latin typeface="微软雅黑" panose="020B0503020204020204" pitchFamily="34" charset="-122"/>
                          <a:ea typeface="微软雅黑" panose="020B0503020204020204" pitchFamily="34" charset="-122"/>
                        </a:rPr>
                        <a:t>缺点</a:t>
                      </a:r>
                    </a:p>
                  </a:txBody>
                  <a:tcPr marL="68580" marR="68580" marT="0" marB="0" anchor="ctr"/>
                </a:tc>
                <a:extLst>
                  <a:ext uri="{0D108BD9-81ED-4DB2-BD59-A6C34878D82A}">
                    <a16:rowId xmlns:a16="http://schemas.microsoft.com/office/drawing/2014/main" val="10000"/>
                  </a:ext>
                </a:extLst>
              </a:tr>
              <a:tr h="2926591">
                <a:tc>
                  <a:txBody>
                    <a:bodyPr/>
                    <a:lstStyle/>
                    <a:p>
                      <a:pPr algn="ctr">
                        <a:lnSpc>
                          <a:spcPct val="115000"/>
                        </a:lnSpc>
                        <a:spcAft>
                          <a:spcPts val="0"/>
                        </a:spcAft>
                      </a:pPr>
                      <a:r>
                        <a:rPr lang="zh-CN" altLang="en-US" sz="1800" kern="100" dirty="0">
                          <a:effectLst/>
                          <a:latin typeface="微软雅黑" panose="020B0503020204020204" pitchFamily="34" charset="-122"/>
                          <a:ea typeface="微软雅黑" panose="020B0503020204020204" pitchFamily="34" charset="-122"/>
                        </a:rPr>
                        <a:t>网络培训</a:t>
                      </a:r>
                      <a:endParaRPr lang="zh-CN" sz="1800" kern="100" dirty="0">
                        <a:effectLst/>
                        <a:latin typeface="微软雅黑" panose="020B0503020204020204" pitchFamily="34" charset="-122"/>
                        <a:ea typeface="微软雅黑" panose="020B0503020204020204" pitchFamily="34" charset="-122"/>
                      </a:endParaRPr>
                    </a:p>
                  </a:txBody>
                  <a:tcPr marL="68580" marR="68580" marT="0" marB="0" anchor="ctr"/>
                </a:tc>
                <a:tc>
                  <a:txBody>
                    <a:bodyPr/>
                    <a:lstStyle/>
                    <a:p>
                      <a:pPr marL="285750" indent="-285750" algn="just">
                        <a:lnSpc>
                          <a:spcPct val="120000"/>
                        </a:lnSpc>
                        <a:spcAft>
                          <a:spcPts val="0"/>
                        </a:spcAft>
                        <a:buFont typeface="Arial" panose="020B0604020202020204" pitchFamily="34" charset="0"/>
                        <a:buChar char="•"/>
                      </a:pPr>
                      <a:r>
                        <a:rPr lang="zh-CN" altLang="en-US" sz="1600" kern="100" dirty="0">
                          <a:solidFill>
                            <a:srgbClr val="5F5E5C"/>
                          </a:solidFill>
                          <a:effectLst/>
                          <a:latin typeface="微软雅黑" panose="020B0503020204020204" pitchFamily="34" charset="-122"/>
                          <a:ea typeface="微软雅黑" panose="020B0503020204020204" pitchFamily="34" charset="-122"/>
                        </a:rPr>
                        <a:t>无须将学员从各地召集到一起，大大节省了培训费用；</a:t>
                      </a:r>
                    </a:p>
                    <a:p>
                      <a:pPr marL="285750" indent="-285750" algn="just">
                        <a:lnSpc>
                          <a:spcPct val="120000"/>
                        </a:lnSpc>
                        <a:spcAft>
                          <a:spcPts val="0"/>
                        </a:spcAft>
                        <a:buFont typeface="Arial" panose="020B0604020202020204" pitchFamily="34" charset="0"/>
                        <a:buChar char="•"/>
                      </a:pPr>
                      <a:r>
                        <a:rPr lang="zh-CN" altLang="en-US" sz="1600" kern="100" dirty="0">
                          <a:solidFill>
                            <a:srgbClr val="5F5E5C"/>
                          </a:solidFill>
                          <a:effectLst/>
                          <a:latin typeface="微软雅黑" panose="020B0503020204020204" pitchFamily="34" charset="-122"/>
                          <a:ea typeface="微软雅黑" panose="020B0503020204020204" pitchFamily="34" charset="-122"/>
                        </a:rPr>
                        <a:t>网络上的内容易修改，可及时、低成本地更新培训内容；</a:t>
                      </a:r>
                    </a:p>
                    <a:p>
                      <a:pPr marL="285750" indent="-285750" algn="just">
                        <a:lnSpc>
                          <a:spcPct val="120000"/>
                        </a:lnSpc>
                        <a:spcAft>
                          <a:spcPts val="0"/>
                        </a:spcAft>
                        <a:buFont typeface="Arial" panose="020B0604020202020204" pitchFamily="34" charset="0"/>
                        <a:buChar char="•"/>
                      </a:pPr>
                      <a:r>
                        <a:rPr lang="zh-CN" altLang="en-US" sz="1600" kern="100" dirty="0">
                          <a:solidFill>
                            <a:srgbClr val="5F5E5C"/>
                          </a:solidFill>
                          <a:effectLst/>
                          <a:latin typeface="微软雅黑" panose="020B0503020204020204" pitchFamily="34" charset="-122"/>
                          <a:ea typeface="微软雅黑" panose="020B0503020204020204" pitchFamily="34" charset="-122"/>
                        </a:rPr>
                        <a:t>可充分利用网络上大量的声音、图片和影音文件等资源，增强课堂教学的趣味性，从而提高学员的学习效率；</a:t>
                      </a:r>
                    </a:p>
                    <a:p>
                      <a:pPr marL="285750" indent="-285750" algn="just">
                        <a:lnSpc>
                          <a:spcPct val="120000"/>
                        </a:lnSpc>
                        <a:spcAft>
                          <a:spcPts val="0"/>
                        </a:spcAft>
                        <a:buFont typeface="Arial" panose="020B0604020202020204" pitchFamily="34" charset="0"/>
                        <a:buChar char="•"/>
                      </a:pPr>
                      <a:r>
                        <a:rPr lang="zh-CN" altLang="en-US" sz="1600" kern="100" dirty="0">
                          <a:solidFill>
                            <a:srgbClr val="5F5E5C"/>
                          </a:solidFill>
                          <a:effectLst/>
                          <a:latin typeface="微软雅黑" panose="020B0503020204020204" pitchFamily="34" charset="-122"/>
                          <a:ea typeface="微软雅黑" panose="020B0503020204020204" pitchFamily="34" charset="-122"/>
                        </a:rPr>
                        <a:t>进程安排比较灵活，学员可以充分利用空闲时间进行，而不用中断工作。</a:t>
                      </a:r>
                    </a:p>
                  </a:txBody>
                  <a:tcPr marL="68580" marR="68580" marT="0" marB="0" anchor="ctr"/>
                </a:tc>
                <a:tc>
                  <a:txBody>
                    <a:bodyPr/>
                    <a:lstStyle/>
                    <a:p>
                      <a:pPr marL="285750" indent="-285750" algn="just">
                        <a:lnSpc>
                          <a:spcPct val="120000"/>
                        </a:lnSpc>
                        <a:spcAft>
                          <a:spcPts val="0"/>
                        </a:spcAft>
                        <a:buFont typeface="Arial" panose="020B0604020202020204" pitchFamily="34" charset="0"/>
                        <a:buChar char="•"/>
                      </a:pPr>
                      <a:r>
                        <a:rPr lang="zh-CN" altLang="en-US" sz="1600" kern="100" dirty="0">
                          <a:solidFill>
                            <a:srgbClr val="5F5E5C"/>
                          </a:solidFill>
                          <a:effectLst/>
                          <a:latin typeface="微软雅黑" panose="020B0503020204020204" pitchFamily="34" charset="-122"/>
                          <a:ea typeface="微软雅黑" panose="020B0503020204020204" pitchFamily="34" charset="-122"/>
                        </a:rPr>
                        <a:t>要求企业建立良好的网络培训系统，这需要大量的培训资金，中小企业由于受资金限制，往往无法花费资金购买相关培训设备和技术。</a:t>
                      </a:r>
                    </a:p>
                    <a:p>
                      <a:pPr marL="285750" indent="-285750" algn="just">
                        <a:lnSpc>
                          <a:spcPct val="120000"/>
                        </a:lnSpc>
                        <a:spcAft>
                          <a:spcPts val="0"/>
                        </a:spcAft>
                        <a:buFont typeface="Arial" panose="020B0604020202020204" pitchFamily="34" charset="0"/>
                        <a:buChar char="•"/>
                      </a:pPr>
                      <a:r>
                        <a:rPr lang="zh-CN" altLang="en-US" sz="1600" kern="100" dirty="0">
                          <a:solidFill>
                            <a:srgbClr val="5F5E5C"/>
                          </a:solidFill>
                          <a:effectLst/>
                          <a:latin typeface="微软雅黑" panose="020B0503020204020204" pitchFamily="34" charset="-122"/>
                          <a:ea typeface="微软雅黑" panose="020B0503020204020204" pitchFamily="34" charset="-122"/>
                        </a:rPr>
                        <a:t>某些培训内容不适用于网上培训方式，如关于人际交流的技能培训就不适用于网上培训方式。</a:t>
                      </a:r>
                      <a:endParaRPr lang="zh-CN" sz="1600" kern="100" dirty="0">
                        <a:solidFill>
                          <a:srgbClr val="5F5E5C"/>
                        </a:solidFill>
                        <a:effectLst/>
                        <a:latin typeface="微软雅黑" panose="020B0503020204020204" pitchFamily="34" charset="-122"/>
                        <a:ea typeface="微软雅黑" panose="020B0503020204020204" pitchFamily="34" charset="-122"/>
                      </a:endParaRPr>
                    </a:p>
                  </a:txBody>
                  <a:tcPr marL="68580" marR="68580" marT="0" marB="0" anchor="ctr"/>
                </a:tc>
                <a:extLst>
                  <a:ext uri="{0D108BD9-81ED-4DB2-BD59-A6C34878D82A}">
                    <a16:rowId xmlns:a16="http://schemas.microsoft.com/office/drawing/2014/main" val="10001"/>
                  </a:ext>
                </a:extLst>
              </a:tr>
            </a:tbl>
          </a:graphicData>
        </a:graphic>
      </p:graphicFrame>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23" presetClass="entr" presetSubtype="3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strVal val="(6*min(max(#ppt_w*#ppt_h,.3),1)-7.4)/-.7*#ppt_w"/>
                                          </p:val>
                                        </p:tav>
                                        <p:tav tm="100000">
                                          <p:val>
                                            <p:strVal val="#ppt_w"/>
                                          </p:val>
                                        </p:tav>
                                      </p:tavLst>
                                    </p:anim>
                                    <p:anim calcmode="lin" valueType="num">
                                      <p:cBhvr>
                                        <p:cTn id="12" dur="500" fill="hold"/>
                                        <p:tgtEl>
                                          <p:spTgt spid="12"/>
                                        </p:tgtEl>
                                        <p:attrNameLst>
                                          <p:attrName>ppt_h</p:attrName>
                                        </p:attrNameLst>
                                      </p:cBhvr>
                                      <p:tavLst>
                                        <p:tav tm="0">
                                          <p:val>
                                            <p:strVal val="(6*min(max(#ppt_w*#ppt_h,.3),1)-7.4)/-.7*#ppt_h"/>
                                          </p:val>
                                        </p:tav>
                                        <p:tav tm="100000">
                                          <p:val>
                                            <p:strVal val="#ppt_h"/>
                                          </p:val>
                                        </p:tav>
                                      </p:tavLst>
                                    </p:anim>
                                    <p:anim calcmode="lin" valueType="num">
                                      <p:cBhvr>
                                        <p:cTn id="13" dur="500" fill="hold"/>
                                        <p:tgtEl>
                                          <p:spTgt spid="12"/>
                                        </p:tgtEl>
                                        <p:attrNameLst>
                                          <p:attrName>ppt_x</p:attrName>
                                        </p:attrNameLst>
                                      </p:cBhvr>
                                      <p:tavLst>
                                        <p:tav tm="0">
                                          <p:val>
                                            <p:fltVal val="0.5"/>
                                          </p:val>
                                        </p:tav>
                                        <p:tav tm="100000">
                                          <p:val>
                                            <p:strVal val="#ppt_x"/>
                                          </p:val>
                                        </p:tav>
                                      </p:tavLst>
                                    </p:anim>
                                    <p:anim calcmode="lin" valueType="num">
                                      <p:cBhvr>
                                        <p:cTn id="14"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8"/>
          <p:cNvSpPr txBox="1"/>
          <p:nvPr/>
        </p:nvSpPr>
        <p:spPr>
          <a:xfrm>
            <a:off x="333860" y="476676"/>
            <a:ext cx="4969846" cy="461665"/>
          </a:xfrm>
          <a:prstGeom prst="rect">
            <a:avLst/>
          </a:prstGeom>
          <a:noFill/>
        </p:spPr>
        <p:txBody>
          <a:bodyPr wrap="square" rtlCol="0">
            <a:spAutoFit/>
          </a:bodyPr>
          <a:lstStyle/>
          <a:p>
            <a:r>
              <a:rPr lang="zh-CN" altLang="en-US" sz="2400" dirty="0">
                <a:solidFill>
                  <a:srgbClr val="5F5E5C"/>
                </a:solidFill>
                <a:latin typeface="华康俪金黑W8(P)" pitchFamily="34" charset="-122"/>
                <a:ea typeface="华康俪金黑W8(P)" pitchFamily="34" charset="-122"/>
              </a:rPr>
              <a:t>第五节</a:t>
            </a:r>
            <a:r>
              <a:rPr lang="en-US" altLang="zh-CN" sz="2400" dirty="0">
                <a:solidFill>
                  <a:srgbClr val="5F5E5C"/>
                </a:solidFill>
                <a:latin typeface="华康俪金黑W8(P)" pitchFamily="34" charset="-122"/>
                <a:ea typeface="华康俪金黑W8(P)" pitchFamily="34" charset="-122"/>
              </a:rPr>
              <a:t>  </a:t>
            </a:r>
            <a:r>
              <a:rPr lang="zh-CN" altLang="en-US" sz="2400" dirty="0">
                <a:solidFill>
                  <a:srgbClr val="5F5E5C"/>
                </a:solidFill>
                <a:latin typeface="华康俪金黑W8(P)" pitchFamily="34" charset="-122"/>
                <a:ea typeface="华康俪金黑W8(P)" pitchFamily="34" charset="-122"/>
              </a:rPr>
              <a:t>咋培训（方法）</a:t>
            </a:r>
          </a:p>
        </p:txBody>
      </p:sp>
      <p:sp>
        <p:nvSpPr>
          <p:cNvPr id="9" name="TextBox 6"/>
          <p:cNvSpPr txBox="1"/>
          <p:nvPr/>
        </p:nvSpPr>
        <p:spPr>
          <a:xfrm>
            <a:off x="333860" y="1625347"/>
            <a:ext cx="9722580" cy="492443"/>
          </a:xfrm>
          <a:prstGeom prst="rect">
            <a:avLst/>
          </a:prstGeom>
          <a:noFill/>
        </p:spPr>
        <p:txBody>
          <a:bodyPr wrap="square" rtlCol="0">
            <a:spAutoFit/>
          </a:bodyPr>
          <a:lstStyle/>
          <a:p>
            <a:pPr>
              <a:lnSpc>
                <a:spcPct val="130000"/>
              </a:lnSpc>
            </a:pPr>
            <a:r>
              <a:rPr lang="zh-CN" altLang="en-US" sz="2000" dirty="0">
                <a:solidFill>
                  <a:srgbClr val="5F5E5C"/>
                </a:solidFill>
                <a:latin typeface="华康俪金黑W8(P)" pitchFamily="34" charset="-122"/>
                <a:ea typeface="华康俪金黑W8(P)" pitchFamily="34" charset="-122"/>
              </a:rPr>
              <a:t>（</a:t>
            </a:r>
            <a:r>
              <a:rPr lang="en-US" altLang="zh-CN" sz="2000" dirty="0">
                <a:solidFill>
                  <a:srgbClr val="5F5E5C"/>
                </a:solidFill>
                <a:latin typeface="华康俪金黑W8(P)" pitchFamily="34" charset="-122"/>
                <a:ea typeface="华康俪金黑W8(P)" pitchFamily="34" charset="-122"/>
              </a:rPr>
              <a:t>4</a:t>
            </a:r>
            <a:r>
              <a:rPr lang="zh-CN" altLang="en-US" sz="2000" dirty="0">
                <a:solidFill>
                  <a:srgbClr val="5F5E5C"/>
                </a:solidFill>
                <a:latin typeface="华康俪金黑W8(P)" pitchFamily="34" charset="-122"/>
                <a:ea typeface="华康俪金黑W8(P)" pitchFamily="34" charset="-122"/>
              </a:rPr>
              <a:t>）科技时代的培训方式（视听法、网络培训、视频远程培训）</a:t>
            </a:r>
          </a:p>
        </p:txBody>
      </p:sp>
      <p:sp>
        <p:nvSpPr>
          <p:cNvPr id="10" name="矩形 9"/>
          <p:cNvSpPr/>
          <p:nvPr/>
        </p:nvSpPr>
        <p:spPr>
          <a:xfrm>
            <a:off x="477876" y="2276872"/>
            <a:ext cx="11234748" cy="3888432"/>
          </a:xfrm>
          <a:prstGeom prst="rect">
            <a:avLst/>
          </a:prstGeom>
          <a:solidFill>
            <a:sysClr val="window" lastClr="FFFFFF"/>
          </a:solidFill>
          <a:ln w="3175" cap="flat" cmpd="sng" algn="ctr">
            <a:solidFill>
              <a:sysClr val="window" lastClr="FFFFFF">
                <a:lumMod val="75000"/>
              </a:sysClr>
            </a:solidFill>
            <a:prstDash val="solid"/>
          </a:ln>
          <a:effectLst>
            <a:outerShdw blurRad="50800" dist="38100" dir="5400000" algn="t" rotWithShape="0">
              <a:prstClr val="black">
                <a:alpha val="40000"/>
              </a:prstClr>
            </a:outerShdw>
          </a:effectLst>
        </p:spPr>
        <p:txBody>
          <a:bodyPr anchor="ctr"/>
          <a:lstStyle/>
          <a:p>
            <a:pPr algn="ctr">
              <a:defRPr/>
            </a:pPr>
            <a:endParaRPr lang="zh-CN" altLang="en-US" kern="0">
              <a:solidFill>
                <a:sysClr val="window" lastClr="FFFFFF"/>
              </a:solidFill>
              <a:latin typeface="Tahoma" panose="020B0604030504040204"/>
              <a:ea typeface="微软雅黑" panose="020B0503020204020204" pitchFamily="34" charset="-122"/>
            </a:endParaRPr>
          </a:p>
        </p:txBody>
      </p:sp>
      <p:graphicFrame>
        <p:nvGraphicFramePr>
          <p:cNvPr id="12" name="表格 11"/>
          <p:cNvGraphicFramePr>
            <a:graphicFrameLocks noGrp="1"/>
          </p:cNvGraphicFramePr>
          <p:nvPr/>
        </p:nvGraphicFramePr>
        <p:xfrm>
          <a:off x="623392" y="2420892"/>
          <a:ext cx="10945216" cy="3600399"/>
        </p:xfrm>
        <a:graphic>
          <a:graphicData uri="http://schemas.openxmlformats.org/drawingml/2006/table">
            <a:tbl>
              <a:tblPr firstRow="1" firstCol="1" bandRow="1">
                <a:tableStyleId>{00A15C55-8517-42AA-B614-E9B94910E393}</a:tableStyleId>
              </a:tblPr>
              <a:tblGrid>
                <a:gridCol w="1515491">
                  <a:extLst>
                    <a:ext uri="{9D8B030D-6E8A-4147-A177-3AD203B41FA5}">
                      <a16:colId xmlns:a16="http://schemas.microsoft.com/office/drawing/2014/main" val="20000"/>
                    </a:ext>
                  </a:extLst>
                </a:gridCol>
                <a:gridCol w="5253261">
                  <a:extLst>
                    <a:ext uri="{9D8B030D-6E8A-4147-A177-3AD203B41FA5}">
                      <a16:colId xmlns:a16="http://schemas.microsoft.com/office/drawing/2014/main" val="20001"/>
                    </a:ext>
                  </a:extLst>
                </a:gridCol>
                <a:gridCol w="4176464">
                  <a:extLst>
                    <a:ext uri="{9D8B030D-6E8A-4147-A177-3AD203B41FA5}">
                      <a16:colId xmlns:a16="http://schemas.microsoft.com/office/drawing/2014/main" val="20002"/>
                    </a:ext>
                  </a:extLst>
                </a:gridCol>
              </a:tblGrid>
              <a:tr h="653351">
                <a:tc>
                  <a:txBody>
                    <a:bodyPr/>
                    <a:lstStyle/>
                    <a:p>
                      <a:pPr algn="ctr">
                        <a:lnSpc>
                          <a:spcPct val="115000"/>
                        </a:lnSpc>
                        <a:spcAft>
                          <a:spcPts val="0"/>
                        </a:spcAft>
                      </a:pPr>
                      <a:r>
                        <a:rPr lang="zh-CN" altLang="en-US" sz="2000" kern="100" dirty="0">
                          <a:effectLst/>
                          <a:latin typeface="微软雅黑" panose="020B0503020204020204" pitchFamily="34" charset="-122"/>
                          <a:ea typeface="微软雅黑" panose="020B0503020204020204" pitchFamily="34" charset="-122"/>
                        </a:rPr>
                        <a:t>科技时代</a:t>
                      </a:r>
                      <a:endParaRPr lang="zh-CN" sz="2000" kern="100" dirty="0">
                        <a:effectLst/>
                        <a:latin typeface="微软雅黑" panose="020B0503020204020204" pitchFamily="34" charset="-122"/>
                        <a:ea typeface="微软雅黑" panose="020B0503020204020204" pitchFamily="34" charset="-122"/>
                      </a:endParaRPr>
                    </a:p>
                  </a:txBody>
                  <a:tcPr marL="68580" marR="68580" marT="0" marB="0" anchor="ctr"/>
                </a:tc>
                <a:tc>
                  <a:txBody>
                    <a:bodyPr/>
                    <a:lstStyle/>
                    <a:p>
                      <a:pPr algn="ctr">
                        <a:lnSpc>
                          <a:spcPct val="115000"/>
                        </a:lnSpc>
                        <a:spcAft>
                          <a:spcPts val="0"/>
                        </a:spcAft>
                      </a:pPr>
                      <a:r>
                        <a:rPr lang="zh-CN" sz="2000" kern="100" dirty="0">
                          <a:effectLst/>
                          <a:latin typeface="微软雅黑" panose="020B0503020204020204" pitchFamily="34" charset="-122"/>
                          <a:ea typeface="微软雅黑" panose="020B0503020204020204" pitchFamily="34" charset="-122"/>
                        </a:rPr>
                        <a:t>优点</a:t>
                      </a:r>
                    </a:p>
                  </a:txBody>
                  <a:tcPr marL="68580" marR="68580" marT="0" marB="0" anchor="ctr"/>
                </a:tc>
                <a:tc>
                  <a:txBody>
                    <a:bodyPr/>
                    <a:lstStyle/>
                    <a:p>
                      <a:pPr algn="ctr">
                        <a:lnSpc>
                          <a:spcPct val="115000"/>
                        </a:lnSpc>
                        <a:spcAft>
                          <a:spcPts val="0"/>
                        </a:spcAft>
                      </a:pPr>
                      <a:r>
                        <a:rPr lang="zh-CN" sz="2000" kern="100" dirty="0">
                          <a:effectLst/>
                          <a:latin typeface="微软雅黑" panose="020B0503020204020204" pitchFamily="34" charset="-122"/>
                          <a:ea typeface="微软雅黑" panose="020B0503020204020204" pitchFamily="34" charset="-122"/>
                        </a:rPr>
                        <a:t>缺点</a:t>
                      </a:r>
                    </a:p>
                  </a:txBody>
                  <a:tcPr marL="68580" marR="68580" marT="0" marB="0" anchor="ctr"/>
                </a:tc>
                <a:extLst>
                  <a:ext uri="{0D108BD9-81ED-4DB2-BD59-A6C34878D82A}">
                    <a16:rowId xmlns:a16="http://schemas.microsoft.com/office/drawing/2014/main" val="10000"/>
                  </a:ext>
                </a:extLst>
              </a:tr>
              <a:tr h="1706986">
                <a:tc>
                  <a:txBody>
                    <a:bodyPr/>
                    <a:lstStyle/>
                    <a:p>
                      <a:pPr algn="ctr">
                        <a:lnSpc>
                          <a:spcPct val="115000"/>
                        </a:lnSpc>
                        <a:spcAft>
                          <a:spcPts val="0"/>
                        </a:spcAft>
                      </a:pPr>
                      <a:r>
                        <a:rPr lang="zh-CN" altLang="en-US" sz="1800" kern="100" dirty="0">
                          <a:effectLst/>
                          <a:latin typeface="微软雅黑" panose="020B0503020204020204" pitchFamily="34" charset="-122"/>
                          <a:ea typeface="微软雅黑" panose="020B0503020204020204" pitchFamily="34" charset="-122"/>
                        </a:rPr>
                        <a:t>视听法（视频讲座、电影）</a:t>
                      </a:r>
                      <a:endParaRPr lang="zh-CN" sz="1800" kern="100" dirty="0">
                        <a:effectLst/>
                        <a:latin typeface="微软雅黑" panose="020B0503020204020204" pitchFamily="34" charset="-122"/>
                        <a:ea typeface="微软雅黑" panose="020B0503020204020204" pitchFamily="34" charset="-122"/>
                      </a:endParaRPr>
                    </a:p>
                  </a:txBody>
                  <a:tcPr marL="68580" marR="68580" marT="0" marB="0" anchor="ctr"/>
                </a:tc>
                <a:tc>
                  <a:txBody>
                    <a:bodyPr/>
                    <a:lstStyle/>
                    <a:p>
                      <a:pPr marL="285750" indent="-285750" algn="just">
                        <a:lnSpc>
                          <a:spcPct val="120000"/>
                        </a:lnSpc>
                        <a:spcAft>
                          <a:spcPts val="0"/>
                        </a:spcAft>
                        <a:buFont typeface="Arial" panose="020B0604020202020204" pitchFamily="34" charset="0"/>
                        <a:buChar char="•"/>
                      </a:pPr>
                      <a:r>
                        <a:rPr lang="zh-CN" altLang="en-US" sz="1600" kern="100" dirty="0">
                          <a:solidFill>
                            <a:srgbClr val="5F5E5C"/>
                          </a:solidFill>
                          <a:effectLst/>
                          <a:latin typeface="微软雅黑" panose="020B0503020204020204" pitchFamily="34" charset="-122"/>
                          <a:ea typeface="微软雅黑" panose="020B0503020204020204" pitchFamily="34" charset="-122"/>
                        </a:rPr>
                        <a:t>比讲授或讨论给人更深的印象。且教材内容与现实情况较接近，不单单是靠理解，而是借助感觉去理解；</a:t>
                      </a:r>
                    </a:p>
                    <a:p>
                      <a:pPr marL="285750" indent="-285750" algn="just">
                        <a:lnSpc>
                          <a:spcPct val="120000"/>
                        </a:lnSpc>
                        <a:spcAft>
                          <a:spcPts val="0"/>
                        </a:spcAft>
                        <a:buFont typeface="Arial" panose="020B0604020202020204" pitchFamily="34" charset="0"/>
                        <a:buChar char="•"/>
                      </a:pPr>
                      <a:r>
                        <a:rPr lang="zh-CN" altLang="en-US" sz="1600" kern="100" dirty="0">
                          <a:solidFill>
                            <a:srgbClr val="5F5E5C"/>
                          </a:solidFill>
                          <a:effectLst/>
                          <a:latin typeface="微软雅黑" panose="020B0503020204020204" pitchFamily="34" charset="-122"/>
                          <a:ea typeface="微软雅黑" panose="020B0503020204020204" pitchFamily="34" charset="-122"/>
                        </a:rPr>
                        <a:t>生动形象且给听讲者以新鲜感，所以也比较容易引起受训人员的关心和兴趣；</a:t>
                      </a:r>
                    </a:p>
                    <a:p>
                      <a:pPr marL="285750" indent="-285750" algn="just">
                        <a:lnSpc>
                          <a:spcPct val="120000"/>
                        </a:lnSpc>
                        <a:spcAft>
                          <a:spcPts val="0"/>
                        </a:spcAft>
                        <a:buFont typeface="Arial" panose="020B0604020202020204" pitchFamily="34" charset="0"/>
                        <a:buChar char="•"/>
                      </a:pPr>
                      <a:r>
                        <a:rPr lang="zh-CN" altLang="en-US" sz="1600" kern="100" dirty="0">
                          <a:solidFill>
                            <a:srgbClr val="5F5E5C"/>
                          </a:solidFill>
                          <a:effectLst/>
                          <a:latin typeface="微软雅黑" panose="020B0503020204020204" pitchFamily="34" charset="-122"/>
                          <a:ea typeface="微软雅黑" panose="020B0503020204020204" pitchFamily="34" charset="-122"/>
                        </a:rPr>
                        <a:t>视听教材可反复使用。</a:t>
                      </a:r>
                    </a:p>
                  </a:txBody>
                  <a:tcPr marL="68580" marR="68580" marT="0" marB="0" anchor="ctr"/>
                </a:tc>
                <a:tc>
                  <a:txBody>
                    <a:bodyPr/>
                    <a:lstStyle/>
                    <a:p>
                      <a:pPr marL="285750" indent="-285750" algn="just">
                        <a:lnSpc>
                          <a:spcPct val="120000"/>
                        </a:lnSpc>
                        <a:spcAft>
                          <a:spcPts val="0"/>
                        </a:spcAft>
                        <a:buFont typeface="Arial" panose="020B0604020202020204" pitchFamily="34" charset="0"/>
                        <a:buChar char="•"/>
                      </a:pPr>
                      <a:r>
                        <a:rPr lang="zh-CN" altLang="en-US" sz="1600" kern="100" dirty="0">
                          <a:solidFill>
                            <a:srgbClr val="5F5E5C"/>
                          </a:solidFill>
                          <a:effectLst/>
                          <a:latin typeface="微软雅黑" panose="020B0503020204020204" pitchFamily="34" charset="-122"/>
                          <a:ea typeface="微软雅黑" panose="020B0503020204020204" pitchFamily="34" charset="-122"/>
                        </a:rPr>
                        <a:t>视听设备和教材的购置需要花费较多的费用和时间；</a:t>
                      </a:r>
                    </a:p>
                    <a:p>
                      <a:pPr marL="285750" indent="-285750" algn="just">
                        <a:lnSpc>
                          <a:spcPct val="120000"/>
                        </a:lnSpc>
                        <a:spcAft>
                          <a:spcPts val="0"/>
                        </a:spcAft>
                        <a:buFont typeface="Arial" panose="020B0604020202020204" pitchFamily="34" charset="0"/>
                        <a:buChar char="•"/>
                      </a:pPr>
                      <a:r>
                        <a:rPr lang="zh-CN" altLang="en-US" sz="1600" kern="100" dirty="0">
                          <a:solidFill>
                            <a:srgbClr val="5F5E5C"/>
                          </a:solidFill>
                          <a:effectLst/>
                          <a:latin typeface="微软雅黑" panose="020B0503020204020204" pitchFamily="34" charset="-122"/>
                          <a:ea typeface="微软雅黑" panose="020B0503020204020204" pitchFamily="34" charset="-122"/>
                        </a:rPr>
                        <a:t>选择合适的视听教材不太容易；</a:t>
                      </a:r>
                    </a:p>
                    <a:p>
                      <a:pPr marL="285750" indent="-285750" algn="just">
                        <a:lnSpc>
                          <a:spcPct val="120000"/>
                        </a:lnSpc>
                        <a:spcAft>
                          <a:spcPts val="0"/>
                        </a:spcAft>
                        <a:buFont typeface="Arial" panose="020B0604020202020204" pitchFamily="34" charset="0"/>
                        <a:buChar char="•"/>
                      </a:pPr>
                      <a:r>
                        <a:rPr lang="zh-CN" altLang="en-US" sz="1600" kern="100" dirty="0">
                          <a:solidFill>
                            <a:srgbClr val="5F5E5C"/>
                          </a:solidFill>
                          <a:effectLst/>
                          <a:latin typeface="微软雅黑" panose="020B0503020204020204" pitchFamily="34" charset="-122"/>
                          <a:ea typeface="微软雅黑" panose="020B0503020204020204" pitchFamily="34" charset="-122"/>
                        </a:rPr>
                        <a:t>受训人员受视听设备和视听场所的限制。</a:t>
                      </a:r>
                      <a:endParaRPr lang="zh-CN" sz="1600" kern="100" dirty="0">
                        <a:solidFill>
                          <a:srgbClr val="5F5E5C"/>
                        </a:solidFill>
                        <a:effectLst/>
                        <a:latin typeface="微软雅黑" panose="020B0503020204020204" pitchFamily="34" charset="-122"/>
                        <a:ea typeface="微软雅黑" panose="020B0503020204020204" pitchFamily="34" charset="-122"/>
                      </a:endParaRPr>
                    </a:p>
                  </a:txBody>
                  <a:tcPr marL="68580" marR="68580" marT="0" marB="0" anchor="ctr"/>
                </a:tc>
                <a:extLst>
                  <a:ext uri="{0D108BD9-81ED-4DB2-BD59-A6C34878D82A}">
                    <a16:rowId xmlns:a16="http://schemas.microsoft.com/office/drawing/2014/main" val="10001"/>
                  </a:ext>
                </a:extLst>
              </a:tr>
              <a:tr h="1240062">
                <a:tc>
                  <a:txBody>
                    <a:bodyPr/>
                    <a:lstStyle/>
                    <a:p>
                      <a:pPr algn="ctr">
                        <a:lnSpc>
                          <a:spcPct val="115000"/>
                        </a:lnSpc>
                        <a:spcAft>
                          <a:spcPts val="0"/>
                        </a:spcAft>
                      </a:pPr>
                      <a:r>
                        <a:rPr lang="zh-CN" altLang="en-US" sz="1800" kern="100" dirty="0">
                          <a:effectLst/>
                          <a:latin typeface="微软雅黑" panose="020B0503020204020204" pitchFamily="34" charset="-122"/>
                          <a:ea typeface="微软雅黑" panose="020B0503020204020204" pitchFamily="34" charset="-122"/>
                        </a:rPr>
                        <a:t>视频远程培训</a:t>
                      </a:r>
                      <a:endParaRPr lang="zh-CN" sz="1800" kern="100" dirty="0">
                        <a:effectLst/>
                        <a:latin typeface="微软雅黑" panose="020B0503020204020204" pitchFamily="34" charset="-122"/>
                        <a:ea typeface="微软雅黑" panose="020B0503020204020204" pitchFamily="34" charset="-122"/>
                      </a:endParaRPr>
                    </a:p>
                  </a:txBody>
                  <a:tcPr marL="68580" marR="68580" marT="0" marB="0" anchor="ctr"/>
                </a:tc>
                <a:tc>
                  <a:txBody>
                    <a:bodyPr/>
                    <a:lstStyle/>
                    <a:p>
                      <a:pPr marL="285750" indent="-285750" algn="just">
                        <a:lnSpc>
                          <a:spcPct val="120000"/>
                        </a:lnSpc>
                        <a:spcAft>
                          <a:spcPts val="0"/>
                        </a:spcAft>
                        <a:buFont typeface="Arial" panose="020B0604020202020204" pitchFamily="34" charset="0"/>
                        <a:buChar char="•"/>
                      </a:pPr>
                      <a:r>
                        <a:rPr lang="zh-CN" altLang="en-US" sz="1600" kern="100" dirty="0">
                          <a:solidFill>
                            <a:srgbClr val="5F5E5C"/>
                          </a:solidFill>
                          <a:effectLst/>
                          <a:latin typeface="微软雅黑" panose="020B0503020204020204" pitchFamily="34" charset="-122"/>
                          <a:ea typeface="微软雅黑" panose="020B0503020204020204" pitchFamily="34" charset="-122"/>
                        </a:rPr>
                        <a:t>无须将学员从各地召集到一起，大大节省了培训费用；</a:t>
                      </a:r>
                    </a:p>
                    <a:p>
                      <a:pPr marL="285750" indent="-285750" algn="just">
                        <a:lnSpc>
                          <a:spcPct val="120000"/>
                        </a:lnSpc>
                        <a:spcAft>
                          <a:spcPts val="0"/>
                        </a:spcAft>
                        <a:buFont typeface="Arial" panose="020B0604020202020204" pitchFamily="34" charset="0"/>
                        <a:buChar char="•"/>
                      </a:pPr>
                      <a:r>
                        <a:rPr lang="zh-CN" altLang="en-US" sz="1600" kern="100" dirty="0">
                          <a:solidFill>
                            <a:srgbClr val="5F5E5C"/>
                          </a:solidFill>
                          <a:effectLst/>
                          <a:latin typeface="微软雅黑" panose="020B0503020204020204" pitchFamily="34" charset="-122"/>
                          <a:ea typeface="微软雅黑" panose="020B0503020204020204" pitchFamily="34" charset="-122"/>
                        </a:rPr>
                        <a:t>比直接看录制视频或者网络培训材料更直观、可以互动。</a:t>
                      </a:r>
                    </a:p>
                  </a:txBody>
                  <a:tcPr marL="68580" marR="68580" marT="0" marB="0" anchor="ctr"/>
                </a:tc>
                <a:tc>
                  <a:txBody>
                    <a:bodyPr/>
                    <a:lstStyle/>
                    <a:p>
                      <a:pPr marL="285750" indent="-285750" algn="just">
                        <a:lnSpc>
                          <a:spcPct val="120000"/>
                        </a:lnSpc>
                        <a:spcAft>
                          <a:spcPts val="0"/>
                        </a:spcAft>
                        <a:buFont typeface="Arial" panose="020B0604020202020204" pitchFamily="34" charset="0"/>
                        <a:buChar char="•"/>
                      </a:pPr>
                      <a:r>
                        <a:rPr lang="zh-CN" altLang="en-US" sz="1600" kern="100" dirty="0">
                          <a:solidFill>
                            <a:srgbClr val="5F5E5C"/>
                          </a:solidFill>
                          <a:effectLst/>
                          <a:latin typeface="微软雅黑" panose="020B0503020204020204" pitchFamily="34" charset="-122"/>
                          <a:ea typeface="微软雅黑" panose="020B0503020204020204" pitchFamily="34" charset="-122"/>
                        </a:rPr>
                        <a:t>设备投资等费用不菲；</a:t>
                      </a:r>
                    </a:p>
                    <a:p>
                      <a:pPr marL="285750" indent="-285750" algn="just">
                        <a:lnSpc>
                          <a:spcPct val="120000"/>
                        </a:lnSpc>
                        <a:spcAft>
                          <a:spcPts val="0"/>
                        </a:spcAft>
                        <a:buFont typeface="Arial" panose="020B0604020202020204" pitchFamily="34" charset="0"/>
                        <a:buChar char="•"/>
                      </a:pPr>
                      <a:r>
                        <a:rPr lang="zh-CN" altLang="en-US" sz="1600" kern="100" dirty="0">
                          <a:solidFill>
                            <a:srgbClr val="5F5E5C"/>
                          </a:solidFill>
                          <a:effectLst/>
                          <a:latin typeface="微软雅黑" panose="020B0503020204020204" pitchFamily="34" charset="-122"/>
                          <a:ea typeface="微软雅黑" panose="020B0503020204020204" pitchFamily="34" charset="-122"/>
                        </a:rPr>
                        <a:t>网络带宽会影响培训效果；</a:t>
                      </a:r>
                    </a:p>
                    <a:p>
                      <a:pPr marL="285750" indent="-285750" algn="just">
                        <a:lnSpc>
                          <a:spcPct val="120000"/>
                        </a:lnSpc>
                        <a:spcAft>
                          <a:spcPts val="0"/>
                        </a:spcAft>
                        <a:buFont typeface="Arial" panose="020B0604020202020204" pitchFamily="34" charset="0"/>
                        <a:buChar char="•"/>
                      </a:pPr>
                      <a:r>
                        <a:rPr lang="zh-CN" altLang="en-US" sz="1600" kern="100" dirty="0">
                          <a:solidFill>
                            <a:srgbClr val="5F5E5C"/>
                          </a:solidFill>
                          <a:effectLst/>
                          <a:latin typeface="微软雅黑" panose="020B0503020204020204" pitchFamily="34" charset="-122"/>
                          <a:ea typeface="微软雅黑" panose="020B0503020204020204" pitchFamily="34" charset="-122"/>
                        </a:rPr>
                        <a:t>不如现场的互动交流充分。</a:t>
                      </a:r>
                      <a:endParaRPr lang="zh-CN" sz="1600" kern="100" dirty="0">
                        <a:solidFill>
                          <a:srgbClr val="5F5E5C"/>
                        </a:solidFill>
                        <a:effectLst/>
                        <a:latin typeface="微软雅黑" panose="020B0503020204020204" pitchFamily="34" charset="-122"/>
                        <a:ea typeface="微软雅黑" panose="020B0503020204020204" pitchFamily="34" charset="-122"/>
                      </a:endParaRPr>
                    </a:p>
                  </a:txBody>
                  <a:tcPr marL="68580" marR="68580" marT="0" marB="0" anchor="ctr"/>
                </a:tc>
                <a:extLst>
                  <a:ext uri="{0D108BD9-81ED-4DB2-BD59-A6C34878D82A}">
                    <a16:rowId xmlns:a16="http://schemas.microsoft.com/office/drawing/2014/main" val="10002"/>
                  </a:ext>
                </a:extLst>
              </a:tr>
            </a:tbl>
          </a:graphicData>
        </a:graphic>
      </p:graphicFrame>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strVal val="(6*min(max(#ppt_w*#ppt_h,.3),1)-7.4)/-.7*#ppt_w"/>
                                          </p:val>
                                        </p:tav>
                                        <p:tav tm="100000">
                                          <p:val>
                                            <p:strVal val="#ppt_w"/>
                                          </p:val>
                                        </p:tav>
                                      </p:tavLst>
                                    </p:anim>
                                    <p:anim calcmode="lin" valueType="num">
                                      <p:cBhvr>
                                        <p:cTn id="8" dur="500" fill="hold"/>
                                        <p:tgtEl>
                                          <p:spTgt spid="12"/>
                                        </p:tgtEl>
                                        <p:attrNameLst>
                                          <p:attrName>ppt_h</p:attrName>
                                        </p:attrNameLst>
                                      </p:cBhvr>
                                      <p:tavLst>
                                        <p:tav tm="0">
                                          <p:val>
                                            <p:strVal val="(6*min(max(#ppt_w*#ppt_h,.3),1)-7.4)/-.7*#ppt_h"/>
                                          </p:val>
                                        </p:tav>
                                        <p:tav tm="100000">
                                          <p:val>
                                            <p:strVal val="#ppt_h"/>
                                          </p:val>
                                        </p:tav>
                                      </p:tavLst>
                                    </p:anim>
                                    <p:anim calcmode="lin" valueType="num">
                                      <p:cBhvr>
                                        <p:cTn id="9" dur="500" fill="hold"/>
                                        <p:tgtEl>
                                          <p:spTgt spid="12"/>
                                        </p:tgtEl>
                                        <p:attrNameLst>
                                          <p:attrName>ppt_x</p:attrName>
                                        </p:attrNameLst>
                                      </p:cBhvr>
                                      <p:tavLst>
                                        <p:tav tm="0">
                                          <p:val>
                                            <p:fltVal val="0.5"/>
                                          </p:val>
                                        </p:tav>
                                        <p:tav tm="100000">
                                          <p:val>
                                            <p:strVal val="#ppt_x"/>
                                          </p:val>
                                        </p:tav>
                                      </p:tavLst>
                                    </p:anim>
                                    <p:anim calcmode="lin" valueType="num">
                                      <p:cBhvr>
                                        <p:cTn id="10"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8"/>
          <p:cNvSpPr txBox="1"/>
          <p:nvPr/>
        </p:nvSpPr>
        <p:spPr>
          <a:xfrm>
            <a:off x="333860" y="476676"/>
            <a:ext cx="4969846" cy="461665"/>
          </a:xfrm>
          <a:prstGeom prst="rect">
            <a:avLst/>
          </a:prstGeom>
          <a:noFill/>
        </p:spPr>
        <p:txBody>
          <a:bodyPr wrap="square" rtlCol="0">
            <a:spAutoFit/>
          </a:bodyPr>
          <a:lstStyle/>
          <a:p>
            <a:r>
              <a:rPr lang="zh-CN" altLang="en-US" sz="2400" dirty="0">
                <a:solidFill>
                  <a:srgbClr val="5F5E5C"/>
                </a:solidFill>
                <a:latin typeface="华康俪金黑W8(P)" pitchFamily="34" charset="-122"/>
                <a:ea typeface="华康俪金黑W8(P)" pitchFamily="34" charset="-122"/>
              </a:rPr>
              <a:t>第六节</a:t>
            </a:r>
            <a:r>
              <a:rPr lang="en-US" altLang="zh-CN" sz="2400" dirty="0">
                <a:solidFill>
                  <a:srgbClr val="5F5E5C"/>
                </a:solidFill>
                <a:latin typeface="华康俪金黑W8(P)" pitchFamily="34" charset="-122"/>
                <a:ea typeface="华康俪金黑W8(P)" pitchFamily="34" charset="-122"/>
              </a:rPr>
              <a:t>  </a:t>
            </a:r>
            <a:r>
              <a:rPr lang="zh-CN" altLang="en-US" sz="2400" dirty="0">
                <a:solidFill>
                  <a:srgbClr val="5F5E5C"/>
                </a:solidFill>
                <a:latin typeface="华康俪金黑W8(P)" pitchFamily="34" charset="-122"/>
                <a:ea typeface="华康俪金黑W8(P)" pitchFamily="34" charset="-122"/>
              </a:rPr>
              <a:t>如何评估培训效果</a:t>
            </a:r>
          </a:p>
        </p:txBody>
      </p:sp>
      <p:sp>
        <p:nvSpPr>
          <p:cNvPr id="7" name="TextBox 6"/>
          <p:cNvSpPr txBox="1"/>
          <p:nvPr/>
        </p:nvSpPr>
        <p:spPr>
          <a:xfrm>
            <a:off x="392610" y="1052739"/>
            <a:ext cx="9663830" cy="1092607"/>
          </a:xfrm>
          <a:prstGeom prst="rect">
            <a:avLst/>
          </a:prstGeom>
          <a:noFill/>
        </p:spPr>
        <p:txBody>
          <a:bodyPr wrap="square" rtlCol="0">
            <a:spAutoFit/>
          </a:bodyPr>
          <a:lstStyle/>
          <a:p>
            <a:pPr>
              <a:lnSpc>
                <a:spcPct val="130000"/>
              </a:lnSpc>
            </a:pPr>
            <a:r>
              <a:rPr lang="zh-CN" altLang="en-US" b="1" dirty="0">
                <a:solidFill>
                  <a:srgbClr val="FF0000"/>
                </a:solidFill>
                <a:latin typeface="微软雅黑" panose="020B0503020204020204" pitchFamily="34" charset="-122"/>
                <a:ea typeface="微软雅黑" panose="020B0503020204020204" pitchFamily="34" charset="-122"/>
              </a:rPr>
              <a:t>培训是否起到作用了？</a:t>
            </a:r>
            <a:r>
              <a:rPr lang="zh-CN" altLang="en-US" sz="1600" dirty="0">
                <a:solidFill>
                  <a:srgbClr val="5F5E5C"/>
                </a:solidFill>
                <a:latin typeface="微软雅黑" panose="020B0503020204020204" pitchFamily="34" charset="-122"/>
                <a:ea typeface="微软雅黑" panose="020B0503020204020204" pitchFamily="34" charset="-122"/>
              </a:rPr>
              <a:t>无论对培训的组织部门还是业务部门经理，投资培训的决策层都应该明确回答这个问题。否则，就会产生盲目投资的行为，既不利于企业的发展，也不利于培训负责人组织下一个培训项目的立项和审批。</a:t>
            </a:r>
            <a:endParaRPr lang="zh-CN" altLang="zh-CN" sz="1600" dirty="0">
              <a:solidFill>
                <a:srgbClr val="5F5E5C"/>
              </a:solidFill>
              <a:latin typeface="微软雅黑" panose="020B0503020204020204" pitchFamily="34" charset="-122"/>
              <a:ea typeface="微软雅黑" panose="020B0503020204020204" pitchFamily="34" charset="-122"/>
            </a:endParaRPr>
          </a:p>
        </p:txBody>
      </p:sp>
      <p:sp>
        <p:nvSpPr>
          <p:cNvPr id="8" name="TextBox 6"/>
          <p:cNvSpPr txBox="1"/>
          <p:nvPr/>
        </p:nvSpPr>
        <p:spPr>
          <a:xfrm>
            <a:off x="477912" y="4008432"/>
            <a:ext cx="5906120" cy="2012859"/>
          </a:xfrm>
          <a:prstGeom prst="rect">
            <a:avLst/>
          </a:prstGeom>
          <a:noFill/>
        </p:spPr>
        <p:txBody>
          <a:bodyPr wrap="square" rtlCol="0">
            <a:spAutoFit/>
          </a:bodyPr>
          <a:lstStyle/>
          <a:p>
            <a:pPr>
              <a:lnSpc>
                <a:spcPct val="130000"/>
              </a:lnSpc>
            </a:pPr>
            <a:r>
              <a:rPr lang="zh-CN" altLang="en-US" sz="1600" dirty="0">
                <a:solidFill>
                  <a:srgbClr val="5F5E5C"/>
                </a:solidFill>
                <a:latin typeface="微软雅黑" panose="020B0503020204020204" pitchFamily="34" charset="-122"/>
                <a:ea typeface="微软雅黑" panose="020B0503020204020204" pitchFamily="34" charset="-122"/>
              </a:rPr>
              <a:t>另一个主要原因是，作为培训负责部门应全面掌握并控制培训的质量，</a:t>
            </a:r>
            <a:r>
              <a:rPr lang="zh-CN" altLang="en-US" sz="1600" b="1" dirty="0">
                <a:solidFill>
                  <a:srgbClr val="0070C0"/>
                </a:solidFill>
                <a:latin typeface="微软雅黑" panose="020B0503020204020204" pitchFamily="34" charset="-122"/>
                <a:ea typeface="微软雅黑" panose="020B0503020204020204" pitchFamily="34" charset="-122"/>
              </a:rPr>
              <a:t>对不合格的培训，应该及时找到失误的地方进行纠正</a:t>
            </a:r>
            <a:r>
              <a:rPr lang="zh-CN" altLang="en-US" sz="1600" dirty="0">
                <a:solidFill>
                  <a:srgbClr val="5F5E5C"/>
                </a:solidFill>
                <a:latin typeface="微软雅黑" panose="020B0503020204020204" pitchFamily="34" charset="-122"/>
                <a:ea typeface="微软雅黑" panose="020B0503020204020204" pitchFamily="34" charset="-122"/>
              </a:rPr>
              <a:t>。同时总结工作中成功的亮点，本着不断改进培训质量的原则，把培训工作越办越好。参与评估的学员和经理等应以对自己、对同事、对教员、对企业负责任的态度，正确认识评估的重要性，客观地、实事求是地进行评估。</a:t>
            </a:r>
            <a:endParaRPr lang="zh-CN" altLang="zh-CN" sz="1600" b="1" dirty="0">
              <a:solidFill>
                <a:srgbClr val="E67819"/>
              </a:solidFill>
              <a:latin typeface="微软雅黑" panose="020B0503020204020204" pitchFamily="34" charset="-122"/>
              <a:ea typeface="微软雅黑" panose="020B0503020204020204" pitchFamily="34" charset="-122"/>
            </a:endParaRPr>
          </a:p>
        </p:txBody>
      </p:sp>
      <p:pic>
        <p:nvPicPr>
          <p:cNvPr id="11" name="图片 10"/>
          <p:cNvPicPr>
            <a:picLocks noChangeAspect="1"/>
          </p:cNvPicPr>
          <p:nvPr/>
        </p:nvPicPr>
        <p:blipFill rotWithShape="1">
          <a:blip r:embed="rId2" cstate="print"/>
          <a:srcRect/>
          <a:stretch>
            <a:fillRect/>
          </a:stretch>
        </p:blipFill>
        <p:spPr>
          <a:xfrm>
            <a:off x="6600056" y="2958672"/>
            <a:ext cx="5080814" cy="2990611"/>
          </a:xfrm>
          <a:prstGeom prst="rect">
            <a:avLst/>
          </a:prstGeom>
          <a:noFill/>
          <a:ln w="28575">
            <a:solidFill>
              <a:schemeClr val="bg1"/>
            </a:solidFill>
          </a:ln>
          <a:effectLst>
            <a:outerShdw blurRad="63500" algn="ctr" rotWithShape="0">
              <a:prstClr val="black">
                <a:alpha val="40000"/>
              </a:prstClr>
            </a:outerShdw>
          </a:effectLst>
        </p:spPr>
      </p:pic>
    </p:spTree>
  </p:cSld>
  <p:clrMapOvr>
    <a:masterClrMapping/>
  </p:clrMapOvr>
  <mc:AlternateContent xmlns:mc="http://schemas.openxmlformats.org/markup-compatibility/2006" xmlns:p14="http://schemas.microsoft.com/office/powerpoint/2010/main">
    <mc:Choice Requires="p14">
      <p:transition>
        <p14:pan dir="u"/>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1+#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decel="100000"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0-#ppt_w/2"/>
                                          </p:val>
                                        </p:tav>
                                        <p:tav tm="100000">
                                          <p:val>
                                            <p:strVal val="#ppt_x"/>
                                          </p:val>
                                        </p:tav>
                                      </p:tavLst>
                                    </p:anim>
                                    <p:anim calcmode="lin" valueType="num">
                                      <p:cBhvr additive="base">
                                        <p:cTn id="13"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8"/>
          <p:cNvSpPr txBox="1"/>
          <p:nvPr/>
        </p:nvSpPr>
        <p:spPr>
          <a:xfrm>
            <a:off x="333860" y="476676"/>
            <a:ext cx="4969846" cy="461665"/>
          </a:xfrm>
          <a:prstGeom prst="rect">
            <a:avLst/>
          </a:prstGeom>
          <a:noFill/>
        </p:spPr>
        <p:txBody>
          <a:bodyPr wrap="square" rtlCol="0">
            <a:spAutoFit/>
          </a:bodyPr>
          <a:lstStyle/>
          <a:p>
            <a:r>
              <a:rPr lang="zh-CN" altLang="en-US" sz="2400" dirty="0">
                <a:solidFill>
                  <a:srgbClr val="5F5E5C"/>
                </a:solidFill>
                <a:latin typeface="华康俪金黑W8(P)" pitchFamily="34" charset="-122"/>
                <a:ea typeface="华康俪金黑W8(P)" pitchFamily="34" charset="-122"/>
              </a:rPr>
              <a:t>第六节</a:t>
            </a:r>
            <a:r>
              <a:rPr lang="en-US" altLang="zh-CN" sz="2400" dirty="0">
                <a:solidFill>
                  <a:srgbClr val="5F5E5C"/>
                </a:solidFill>
                <a:latin typeface="华康俪金黑W8(P)" pitchFamily="34" charset="-122"/>
                <a:ea typeface="华康俪金黑W8(P)" pitchFamily="34" charset="-122"/>
              </a:rPr>
              <a:t>  </a:t>
            </a:r>
            <a:r>
              <a:rPr lang="zh-CN" altLang="en-US" sz="2400" dirty="0">
                <a:solidFill>
                  <a:srgbClr val="5F5E5C"/>
                </a:solidFill>
                <a:latin typeface="华康俪金黑W8(P)" pitchFamily="34" charset="-122"/>
                <a:ea typeface="华康俪金黑W8(P)" pitchFamily="34" charset="-122"/>
              </a:rPr>
              <a:t>如何评估培训效果</a:t>
            </a:r>
          </a:p>
        </p:txBody>
      </p:sp>
      <p:sp>
        <p:nvSpPr>
          <p:cNvPr id="7" name="TextBox 6"/>
          <p:cNvSpPr txBox="1"/>
          <p:nvPr/>
        </p:nvSpPr>
        <p:spPr>
          <a:xfrm>
            <a:off x="392610" y="1052739"/>
            <a:ext cx="9663830" cy="1092607"/>
          </a:xfrm>
          <a:prstGeom prst="rect">
            <a:avLst/>
          </a:prstGeom>
          <a:noFill/>
        </p:spPr>
        <p:txBody>
          <a:bodyPr wrap="square" rtlCol="0">
            <a:spAutoFit/>
          </a:bodyPr>
          <a:lstStyle/>
          <a:p>
            <a:pPr>
              <a:lnSpc>
                <a:spcPct val="130000"/>
              </a:lnSpc>
            </a:pPr>
            <a:r>
              <a:rPr lang="zh-CN" altLang="en-US" b="1" dirty="0">
                <a:solidFill>
                  <a:srgbClr val="0070C0"/>
                </a:solidFill>
                <a:latin typeface="微软雅黑" panose="020B0503020204020204" pitchFamily="34" charset="-122"/>
                <a:ea typeface="微软雅黑" panose="020B0503020204020204" pitchFamily="34" charset="-122"/>
              </a:rPr>
              <a:t>柯氏四级培训评估</a:t>
            </a:r>
            <a:r>
              <a:rPr lang="zh-CN" altLang="en-US" sz="1600" dirty="0">
                <a:solidFill>
                  <a:srgbClr val="5F5E5C"/>
                </a:solidFill>
                <a:latin typeface="微软雅黑" panose="020B0503020204020204" pitchFamily="34" charset="-122"/>
                <a:ea typeface="微软雅黑" panose="020B0503020204020204" pitchFamily="34" charset="-122"/>
              </a:rPr>
              <a:t>模式由国际著名学者威斯康辛大学（</a:t>
            </a:r>
            <a:r>
              <a:rPr lang="en-US" altLang="zh-CN" sz="1600" dirty="0">
                <a:solidFill>
                  <a:srgbClr val="5F5E5C"/>
                </a:solidFill>
                <a:latin typeface="微软雅黑" panose="020B0503020204020204" pitchFamily="34" charset="-122"/>
                <a:ea typeface="微软雅黑" panose="020B0503020204020204" pitchFamily="34" charset="-122"/>
              </a:rPr>
              <a:t>Wisconsin University</a:t>
            </a:r>
            <a:r>
              <a:rPr lang="zh-CN" altLang="en-US" sz="1600" dirty="0">
                <a:solidFill>
                  <a:srgbClr val="5F5E5C"/>
                </a:solidFill>
                <a:latin typeface="微软雅黑" panose="020B0503020204020204" pitchFamily="34" charset="-122"/>
                <a:ea typeface="微软雅黑" panose="020B0503020204020204" pitchFamily="34" charset="-122"/>
              </a:rPr>
              <a:t>）教授唐纳德</a:t>
            </a:r>
            <a:r>
              <a:rPr lang="en-US" altLang="zh-CN" sz="1600" dirty="0">
                <a:solidFill>
                  <a:srgbClr val="5F5E5C"/>
                </a:solidFill>
                <a:latin typeface="微软雅黑" panose="020B0503020204020204" pitchFamily="34" charset="-122"/>
                <a:ea typeface="微软雅黑" panose="020B0503020204020204" pitchFamily="34" charset="-122"/>
              </a:rPr>
              <a:t>.L.</a:t>
            </a:r>
            <a:r>
              <a:rPr lang="zh-CN" altLang="en-US" sz="1600" dirty="0">
                <a:solidFill>
                  <a:srgbClr val="5F5E5C"/>
                </a:solidFill>
                <a:latin typeface="微软雅黑" panose="020B0503020204020204" pitchFamily="34" charset="-122"/>
                <a:ea typeface="微软雅黑" panose="020B0503020204020204" pitchFamily="34" charset="-122"/>
              </a:rPr>
              <a:t>柯克帕特里克（</a:t>
            </a:r>
            <a:r>
              <a:rPr lang="en-US" altLang="zh-CN" sz="1600" dirty="0" err="1">
                <a:solidFill>
                  <a:srgbClr val="5F5E5C"/>
                </a:solidFill>
                <a:latin typeface="微软雅黑" panose="020B0503020204020204" pitchFamily="34" charset="-122"/>
                <a:ea typeface="微软雅黑" panose="020B0503020204020204" pitchFamily="34" charset="-122"/>
              </a:rPr>
              <a:t>Donald.L.Kirkpatrick</a:t>
            </a:r>
            <a:r>
              <a:rPr lang="zh-CN" altLang="en-US" sz="1600" dirty="0">
                <a:solidFill>
                  <a:srgbClr val="5F5E5C"/>
                </a:solidFill>
                <a:latin typeface="微软雅黑" panose="020B0503020204020204" pitchFamily="34" charset="-122"/>
                <a:ea typeface="微软雅黑" panose="020B0503020204020204" pitchFamily="34" charset="-122"/>
              </a:rPr>
              <a:t>）于</a:t>
            </a:r>
            <a:r>
              <a:rPr lang="en-US" altLang="zh-CN" sz="1600" dirty="0">
                <a:solidFill>
                  <a:srgbClr val="5F5E5C"/>
                </a:solidFill>
                <a:latin typeface="微软雅黑" panose="020B0503020204020204" pitchFamily="34" charset="-122"/>
                <a:ea typeface="微软雅黑" panose="020B0503020204020204" pitchFamily="34" charset="-122"/>
              </a:rPr>
              <a:t>1959</a:t>
            </a:r>
            <a:r>
              <a:rPr lang="zh-CN" altLang="en-US" sz="1600" dirty="0">
                <a:solidFill>
                  <a:srgbClr val="5F5E5C"/>
                </a:solidFill>
                <a:latin typeface="微软雅黑" panose="020B0503020204020204" pitchFamily="34" charset="-122"/>
                <a:ea typeface="微软雅黑" panose="020B0503020204020204" pitchFamily="34" charset="-122"/>
              </a:rPr>
              <a:t>年提出，是世界上应用最广泛的培训评估工具，在培训评估领域具有难以撼动的地位。</a:t>
            </a:r>
            <a:endParaRPr lang="zh-CN" altLang="zh-CN" sz="1600" dirty="0">
              <a:solidFill>
                <a:srgbClr val="5F5E5C"/>
              </a:solidFill>
              <a:latin typeface="微软雅黑" panose="020B0503020204020204" pitchFamily="34" charset="-122"/>
              <a:ea typeface="微软雅黑" panose="020B0503020204020204" pitchFamily="34" charset="-122"/>
            </a:endParaRPr>
          </a:p>
        </p:txBody>
      </p:sp>
      <p:sp>
        <p:nvSpPr>
          <p:cNvPr id="6" name="AutoShape 6"/>
          <p:cNvSpPr>
            <a:spLocks noChangeArrowheads="1"/>
          </p:cNvSpPr>
          <p:nvPr/>
        </p:nvSpPr>
        <p:spPr bwMode="ltGray">
          <a:xfrm>
            <a:off x="556124" y="2636912"/>
            <a:ext cx="2071701" cy="527050"/>
          </a:xfrm>
          <a:prstGeom prst="roundRect">
            <a:avLst>
              <a:gd name="adj" fmla="val 5979"/>
            </a:avLst>
          </a:prstGeom>
          <a:solidFill>
            <a:srgbClr val="7BC143"/>
          </a:solidFill>
          <a:ln w="9525" cap="flat" cmpd="sng" algn="ctr">
            <a:noFill/>
            <a:prstDash val="solid"/>
          </a:ln>
          <a:effectLst>
            <a:outerShdw blurRad="40000" dist="23000" dir="5400000" rotWithShape="0">
              <a:srgbClr val="000000">
                <a:alpha val="35000"/>
              </a:srgbClr>
            </a:outerShdw>
          </a:effectLst>
        </p:spPr>
        <p:txBody>
          <a:bodyPr wrap="none" lIns="91429" tIns="45715" rIns="91429" bIns="45715" anchor="ctr"/>
          <a:lstStyle/>
          <a:p>
            <a:pPr algn="ctr" eaLnBrk="0" hangingPunct="0">
              <a:defRPr/>
            </a:pPr>
            <a:r>
              <a:rPr lang="zh-CN" altLang="en-US" sz="2400" kern="0" dirty="0">
                <a:solidFill>
                  <a:sysClr val="window" lastClr="FFFFFF"/>
                </a:solidFill>
                <a:latin typeface="华康俪金黑W8(P)" pitchFamily="34" charset="-122"/>
                <a:ea typeface="华康俪金黑W8(P)" pitchFamily="34" charset="-122"/>
              </a:rPr>
              <a:t>反应</a:t>
            </a:r>
            <a:endParaRPr lang="en-US" altLang="zh-CN" sz="2400" kern="0" dirty="0">
              <a:solidFill>
                <a:sysClr val="window" lastClr="FFFFFF"/>
              </a:solidFill>
              <a:latin typeface="华康俪金黑W8(P)" pitchFamily="34" charset="-122"/>
              <a:ea typeface="华康俪金黑W8(P)" pitchFamily="34" charset="-122"/>
            </a:endParaRPr>
          </a:p>
        </p:txBody>
      </p:sp>
      <p:sp>
        <p:nvSpPr>
          <p:cNvPr id="9" name="AutoShape 7"/>
          <p:cNvSpPr>
            <a:spLocks noChangeArrowheads="1"/>
          </p:cNvSpPr>
          <p:nvPr/>
        </p:nvSpPr>
        <p:spPr bwMode="ltGray">
          <a:xfrm>
            <a:off x="2930807" y="2636912"/>
            <a:ext cx="2071696" cy="527050"/>
          </a:xfrm>
          <a:prstGeom prst="roundRect">
            <a:avLst>
              <a:gd name="adj" fmla="val 5979"/>
            </a:avLst>
          </a:prstGeom>
          <a:solidFill>
            <a:srgbClr val="00B0F0"/>
          </a:solidFill>
          <a:ln w="9525" cap="flat" cmpd="sng" algn="ctr">
            <a:noFill/>
            <a:prstDash val="solid"/>
          </a:ln>
          <a:effectLst>
            <a:outerShdw blurRad="40000" dist="23000" dir="5400000" rotWithShape="0">
              <a:srgbClr val="000000">
                <a:alpha val="35000"/>
              </a:srgbClr>
            </a:outerShdw>
          </a:effectLst>
        </p:spPr>
        <p:txBody>
          <a:bodyPr wrap="none" lIns="91429" tIns="45715" rIns="91429" bIns="45715" anchor="ctr"/>
          <a:lstStyle/>
          <a:p>
            <a:pPr algn="ctr" eaLnBrk="0" hangingPunct="0">
              <a:defRPr/>
            </a:pPr>
            <a:r>
              <a:rPr lang="zh-CN" altLang="en-US" sz="2400" kern="0" dirty="0">
                <a:solidFill>
                  <a:sysClr val="window" lastClr="FFFFFF"/>
                </a:solidFill>
                <a:latin typeface="华康俪金黑W8(P)" pitchFamily="34" charset="-122"/>
                <a:ea typeface="华康俪金黑W8(P)" pitchFamily="34" charset="-122"/>
              </a:rPr>
              <a:t>学习</a:t>
            </a:r>
            <a:endParaRPr lang="en-US" altLang="zh-CN" sz="2400" kern="0" dirty="0">
              <a:solidFill>
                <a:sysClr val="window" lastClr="FFFFFF"/>
              </a:solidFill>
              <a:latin typeface="华康俪金黑W8(P)" pitchFamily="34" charset="-122"/>
              <a:ea typeface="华康俪金黑W8(P)" pitchFamily="34" charset="-122"/>
            </a:endParaRPr>
          </a:p>
        </p:txBody>
      </p:sp>
      <p:sp>
        <p:nvSpPr>
          <p:cNvPr id="10" name="AutoShape 8"/>
          <p:cNvSpPr>
            <a:spLocks noChangeArrowheads="1"/>
          </p:cNvSpPr>
          <p:nvPr/>
        </p:nvSpPr>
        <p:spPr bwMode="ltGray">
          <a:xfrm>
            <a:off x="5305488" y="2636912"/>
            <a:ext cx="2071702" cy="527050"/>
          </a:xfrm>
          <a:prstGeom prst="roundRect">
            <a:avLst>
              <a:gd name="adj" fmla="val 5979"/>
            </a:avLst>
          </a:prstGeom>
          <a:solidFill>
            <a:srgbClr val="0070C0"/>
          </a:solidFill>
          <a:ln w="9525" cap="flat" cmpd="sng" algn="ctr">
            <a:noFill/>
            <a:prstDash val="solid"/>
          </a:ln>
          <a:effectLst>
            <a:outerShdw blurRad="40000" dist="23000" dir="5400000" rotWithShape="0">
              <a:srgbClr val="000000">
                <a:alpha val="35000"/>
              </a:srgbClr>
            </a:outerShdw>
          </a:effectLst>
        </p:spPr>
        <p:txBody>
          <a:bodyPr wrap="none" lIns="91429" tIns="45715" rIns="91429" bIns="45715" anchor="ctr"/>
          <a:lstStyle/>
          <a:p>
            <a:pPr algn="ctr" eaLnBrk="0" hangingPunct="0">
              <a:defRPr/>
            </a:pPr>
            <a:r>
              <a:rPr lang="zh-CN" altLang="en-US" sz="2400" kern="0" dirty="0">
                <a:solidFill>
                  <a:sysClr val="window" lastClr="FFFFFF"/>
                </a:solidFill>
                <a:latin typeface="华康俪金黑W8(P)" pitchFamily="34" charset="-122"/>
                <a:ea typeface="华康俪金黑W8(P)" pitchFamily="34" charset="-122"/>
              </a:rPr>
              <a:t>行为</a:t>
            </a:r>
            <a:endParaRPr lang="en-US" altLang="zh-CN" sz="2400" kern="0" dirty="0">
              <a:solidFill>
                <a:sysClr val="window" lastClr="FFFFFF"/>
              </a:solidFill>
              <a:latin typeface="华康俪金黑W8(P)" pitchFamily="34" charset="-122"/>
              <a:ea typeface="华康俪金黑W8(P)" pitchFamily="34" charset="-122"/>
            </a:endParaRPr>
          </a:p>
        </p:txBody>
      </p:sp>
      <p:sp>
        <p:nvSpPr>
          <p:cNvPr id="12" name="圆角矩形 11"/>
          <p:cNvSpPr/>
          <p:nvPr/>
        </p:nvSpPr>
        <p:spPr>
          <a:xfrm>
            <a:off x="556121" y="3311580"/>
            <a:ext cx="2071702" cy="2226484"/>
          </a:xfrm>
          <a:prstGeom prst="roundRect">
            <a:avLst>
              <a:gd name="adj" fmla="val 1280"/>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solidFill>
              <a:sysClr val="window" lastClr="FFFFFF">
                <a:lumMod val="75000"/>
              </a:sysClr>
            </a:solidFill>
            <a:prstDash val="solid"/>
          </a:ln>
          <a:effectLst>
            <a:outerShdw blurRad="40000" dist="20000" dir="5400000" rotWithShape="0">
              <a:srgbClr val="000000">
                <a:alpha val="38000"/>
              </a:srgbClr>
            </a:outerShdw>
            <a:reflection blurRad="6350" stA="52000" endA="300" endPos="35000" dir="5400000" sy="-100000" algn="bl" rotWithShape="0"/>
          </a:effectLst>
        </p:spPr>
        <p:txBody>
          <a:bodyPr lIns="91429" tIns="45715" rIns="91429" bIns="45715" anchor="ctr"/>
          <a:lstStyle/>
          <a:p>
            <a:pPr>
              <a:lnSpc>
                <a:spcPct val="120000"/>
              </a:lnSpc>
              <a:defRPr/>
            </a:pPr>
            <a:endParaRPr lang="zh-CN" altLang="en-US" sz="1600" kern="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3" name="圆角矩形 12"/>
          <p:cNvSpPr/>
          <p:nvPr/>
        </p:nvSpPr>
        <p:spPr>
          <a:xfrm>
            <a:off x="2926284" y="3311580"/>
            <a:ext cx="2071702" cy="2226484"/>
          </a:xfrm>
          <a:prstGeom prst="roundRect">
            <a:avLst>
              <a:gd name="adj" fmla="val 1939"/>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solidFill>
              <a:sysClr val="window" lastClr="FFFFFF">
                <a:lumMod val="75000"/>
              </a:sysClr>
            </a:solidFill>
            <a:prstDash val="solid"/>
          </a:ln>
          <a:effectLst>
            <a:outerShdw blurRad="40000" dist="20000" dir="5400000" rotWithShape="0">
              <a:srgbClr val="000000">
                <a:alpha val="38000"/>
              </a:srgbClr>
            </a:outerShdw>
            <a:reflection blurRad="6350" stA="52000" endA="300" endPos="35000" dir="5400000" sy="-100000" algn="bl" rotWithShape="0"/>
          </a:effectLst>
        </p:spPr>
        <p:txBody>
          <a:bodyPr lIns="91429" tIns="45715" rIns="91429" bIns="45715" anchor="ctr"/>
          <a:lstStyle/>
          <a:p>
            <a:pPr>
              <a:lnSpc>
                <a:spcPct val="120000"/>
              </a:lnSpc>
              <a:defRPr/>
            </a:pPr>
            <a:endParaRPr lang="zh-CN" altLang="en-US" sz="1600" kern="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4" name="圆角矩形 13"/>
          <p:cNvSpPr/>
          <p:nvPr/>
        </p:nvSpPr>
        <p:spPr>
          <a:xfrm>
            <a:off x="5305488" y="3311580"/>
            <a:ext cx="2071702" cy="2226484"/>
          </a:xfrm>
          <a:prstGeom prst="roundRect">
            <a:avLst>
              <a:gd name="adj" fmla="val 1280"/>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solidFill>
              <a:sysClr val="window" lastClr="FFFFFF">
                <a:lumMod val="75000"/>
              </a:sysClr>
            </a:solidFill>
            <a:prstDash val="solid"/>
          </a:ln>
          <a:effectLst>
            <a:outerShdw blurRad="40000" dist="20000" dir="5400000" rotWithShape="0">
              <a:srgbClr val="000000">
                <a:alpha val="38000"/>
              </a:srgbClr>
            </a:outerShdw>
            <a:reflection blurRad="6350" stA="52000" endA="300" endPos="35000" dir="5400000" sy="-100000" algn="bl" rotWithShape="0"/>
          </a:effectLst>
        </p:spPr>
        <p:txBody>
          <a:bodyPr lIns="91429" tIns="45715" rIns="91429" bIns="45715" anchor="ctr"/>
          <a:lstStyle/>
          <a:p>
            <a:pPr>
              <a:lnSpc>
                <a:spcPct val="120000"/>
              </a:lnSpc>
              <a:defRPr/>
            </a:pPr>
            <a:endParaRPr lang="zh-CN" altLang="en-US" sz="1600" kern="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5" name="流程图: 摘录 14"/>
          <p:cNvSpPr/>
          <p:nvPr/>
        </p:nvSpPr>
        <p:spPr>
          <a:xfrm rot="5400000">
            <a:off x="2616724" y="4997337"/>
            <a:ext cx="320675" cy="298450"/>
          </a:xfrm>
          <a:prstGeom prst="flowChartExtract">
            <a:avLst/>
          </a:prstGeom>
          <a:solidFill>
            <a:srgbClr val="7BC143"/>
          </a:solidFill>
          <a:ln w="9525" cap="flat" cmpd="sng" algn="ctr">
            <a:noFill/>
            <a:prstDash val="solid"/>
          </a:ln>
          <a:effectLst>
            <a:outerShdw blurRad="40000" dist="23000" dir="5400000" rotWithShape="0">
              <a:srgbClr val="000000">
                <a:alpha val="35000"/>
              </a:srgbClr>
            </a:outerShdw>
          </a:effectLst>
        </p:spPr>
      </p:sp>
      <p:sp>
        <p:nvSpPr>
          <p:cNvPr id="16" name="流程图: 摘录 15"/>
          <p:cNvSpPr/>
          <p:nvPr/>
        </p:nvSpPr>
        <p:spPr>
          <a:xfrm rot="5400000">
            <a:off x="4984699" y="4997337"/>
            <a:ext cx="320675" cy="298450"/>
          </a:xfrm>
          <a:prstGeom prst="flowChartExtract">
            <a:avLst/>
          </a:prstGeom>
          <a:solidFill>
            <a:srgbClr val="00B0F0"/>
          </a:solidFill>
          <a:ln w="9525" cap="flat" cmpd="sng" algn="ctr">
            <a:noFill/>
            <a:prstDash val="solid"/>
          </a:ln>
          <a:effectLst>
            <a:outerShdw blurRad="40000" dist="23000" dir="5400000" rotWithShape="0">
              <a:srgbClr val="000000">
                <a:alpha val="35000"/>
              </a:srgbClr>
            </a:outerShdw>
          </a:effectLst>
        </p:spPr>
      </p:sp>
      <p:sp>
        <p:nvSpPr>
          <p:cNvPr id="17" name="AutoShape 8"/>
          <p:cNvSpPr>
            <a:spLocks noChangeArrowheads="1"/>
          </p:cNvSpPr>
          <p:nvPr/>
        </p:nvSpPr>
        <p:spPr bwMode="ltGray">
          <a:xfrm>
            <a:off x="7680176" y="2636912"/>
            <a:ext cx="2071702" cy="527050"/>
          </a:xfrm>
          <a:prstGeom prst="roundRect">
            <a:avLst>
              <a:gd name="adj" fmla="val 5979"/>
            </a:avLst>
          </a:prstGeom>
          <a:solidFill>
            <a:srgbClr val="8A3CC4"/>
          </a:solidFill>
          <a:ln w="9525" cap="flat" cmpd="sng" algn="ctr">
            <a:noFill/>
            <a:prstDash val="solid"/>
          </a:ln>
          <a:effectLst>
            <a:outerShdw blurRad="40000" dist="23000" dir="5400000" rotWithShape="0">
              <a:srgbClr val="000000">
                <a:alpha val="35000"/>
              </a:srgbClr>
            </a:outerShdw>
          </a:effectLst>
        </p:spPr>
        <p:txBody>
          <a:bodyPr wrap="none" lIns="91429" tIns="45715" rIns="91429" bIns="45715" anchor="ctr"/>
          <a:lstStyle/>
          <a:p>
            <a:pPr algn="ctr" eaLnBrk="0" hangingPunct="0">
              <a:defRPr/>
            </a:pPr>
            <a:r>
              <a:rPr lang="zh-CN" altLang="en-US" sz="2400" kern="0" dirty="0">
                <a:solidFill>
                  <a:sysClr val="window" lastClr="FFFFFF"/>
                </a:solidFill>
                <a:latin typeface="华康俪金黑W8(P)" pitchFamily="34" charset="-122"/>
                <a:ea typeface="华康俪金黑W8(P)" pitchFamily="34" charset="-122"/>
              </a:rPr>
              <a:t>结果</a:t>
            </a:r>
            <a:endParaRPr lang="en-US" altLang="zh-CN" sz="2400" kern="0" dirty="0">
              <a:solidFill>
                <a:sysClr val="window" lastClr="FFFFFF"/>
              </a:solidFill>
              <a:latin typeface="华康俪金黑W8(P)" pitchFamily="34" charset="-122"/>
              <a:ea typeface="华康俪金黑W8(P)" pitchFamily="34" charset="-122"/>
            </a:endParaRPr>
          </a:p>
        </p:txBody>
      </p:sp>
      <p:sp>
        <p:nvSpPr>
          <p:cNvPr id="18" name="圆角矩形 17"/>
          <p:cNvSpPr/>
          <p:nvPr/>
        </p:nvSpPr>
        <p:spPr>
          <a:xfrm>
            <a:off x="7680176" y="3311580"/>
            <a:ext cx="2071702" cy="2226484"/>
          </a:xfrm>
          <a:prstGeom prst="roundRect">
            <a:avLst>
              <a:gd name="adj" fmla="val 1280"/>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solidFill>
              <a:sysClr val="window" lastClr="FFFFFF">
                <a:lumMod val="75000"/>
              </a:sysClr>
            </a:solidFill>
            <a:prstDash val="solid"/>
          </a:ln>
          <a:effectLst>
            <a:outerShdw blurRad="40000" dist="20000" dir="5400000" rotWithShape="0">
              <a:srgbClr val="000000">
                <a:alpha val="38000"/>
              </a:srgbClr>
            </a:outerShdw>
            <a:reflection blurRad="6350" stA="52000" endA="300" endPos="35000" dir="5400000" sy="-100000" algn="bl" rotWithShape="0"/>
          </a:effectLst>
        </p:spPr>
        <p:txBody>
          <a:bodyPr lIns="91429" tIns="45715" rIns="91429" bIns="45715" anchor="ctr"/>
          <a:lstStyle/>
          <a:p>
            <a:pPr>
              <a:lnSpc>
                <a:spcPct val="120000"/>
              </a:lnSpc>
              <a:defRPr/>
            </a:pPr>
            <a:endParaRPr lang="zh-CN" altLang="en-US" sz="1600" kern="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9" name="流程图: 摘录 18"/>
          <p:cNvSpPr/>
          <p:nvPr/>
        </p:nvSpPr>
        <p:spPr>
          <a:xfrm rot="5400000">
            <a:off x="7352674" y="4997337"/>
            <a:ext cx="320675" cy="298450"/>
          </a:xfrm>
          <a:prstGeom prst="flowChartExtract">
            <a:avLst/>
          </a:prstGeom>
          <a:solidFill>
            <a:srgbClr val="0070C0"/>
          </a:solidFill>
          <a:ln w="9525" cap="flat" cmpd="sng" algn="ctr">
            <a:noFill/>
            <a:prstDash val="solid"/>
          </a:ln>
          <a:effectLst>
            <a:outerShdw blurRad="40000" dist="23000" dir="5400000" rotWithShape="0">
              <a:srgbClr val="000000">
                <a:alpha val="35000"/>
              </a:srgbClr>
            </a:outerShdw>
          </a:effectLst>
        </p:spPr>
      </p:sp>
      <p:sp>
        <p:nvSpPr>
          <p:cNvPr id="20" name="矩形 19"/>
          <p:cNvSpPr/>
          <p:nvPr/>
        </p:nvSpPr>
        <p:spPr>
          <a:xfrm>
            <a:off x="568846" y="3508090"/>
            <a:ext cx="2058976" cy="1865126"/>
          </a:xfrm>
          <a:prstGeom prst="rect">
            <a:avLst/>
          </a:prstGeom>
        </p:spPr>
        <p:txBody>
          <a:bodyPr wrap="square">
            <a:spAutoFit/>
          </a:bodyPr>
          <a:lstStyle/>
          <a:p>
            <a:pPr>
              <a:lnSpc>
                <a:spcPct val="120000"/>
              </a:lnSpc>
              <a:defRPr/>
            </a:pPr>
            <a:r>
              <a:rPr lang="zh-CN" altLang="en-US" sz="1600" kern="0" dirty="0">
                <a:solidFill>
                  <a:schemeClr val="tx1">
                    <a:lumMod val="75000"/>
                    <a:lumOff val="25000"/>
                  </a:schemeClr>
                </a:solidFill>
                <a:latin typeface="微软雅黑" panose="020B0503020204020204" pitchFamily="34" charset="-122"/>
                <a:ea typeface="微软雅黑" panose="020B0503020204020204" pitchFamily="34" charset="-122"/>
              </a:rPr>
              <a:t>评估被培训者的满意程度。包括对讲师和培训科目、设施、方法、内容、自己收获的大小等方面的看法。一般是问卷法评估。</a:t>
            </a:r>
          </a:p>
        </p:txBody>
      </p:sp>
      <p:sp>
        <p:nvSpPr>
          <p:cNvPr id="21" name="矩形 20"/>
          <p:cNvSpPr/>
          <p:nvPr/>
        </p:nvSpPr>
        <p:spPr>
          <a:xfrm>
            <a:off x="2940692" y="3508090"/>
            <a:ext cx="2058976" cy="1865126"/>
          </a:xfrm>
          <a:prstGeom prst="rect">
            <a:avLst/>
          </a:prstGeom>
        </p:spPr>
        <p:txBody>
          <a:bodyPr wrap="square">
            <a:spAutoFit/>
          </a:bodyPr>
          <a:lstStyle/>
          <a:p>
            <a:pPr>
              <a:lnSpc>
                <a:spcPct val="120000"/>
              </a:lnSpc>
              <a:defRPr/>
            </a:pPr>
            <a:r>
              <a:rPr lang="zh-CN" altLang="en-US" sz="1600" kern="0" dirty="0">
                <a:solidFill>
                  <a:schemeClr val="tx1">
                    <a:lumMod val="75000"/>
                    <a:lumOff val="25000"/>
                  </a:schemeClr>
                </a:solidFill>
                <a:latin typeface="微软雅黑" panose="020B0503020204020204" pitchFamily="34" charset="-122"/>
                <a:ea typeface="微软雅黑" panose="020B0503020204020204" pitchFamily="34" charset="-122"/>
              </a:rPr>
              <a:t>测量受训人员对知识、技能、态度等培训内容的理解和掌握程度。可以采用笔试、实地操作和工作模拟等方法来考查。</a:t>
            </a:r>
          </a:p>
        </p:txBody>
      </p:sp>
      <p:sp>
        <p:nvSpPr>
          <p:cNvPr id="22" name="矩形 21"/>
          <p:cNvSpPr/>
          <p:nvPr/>
        </p:nvSpPr>
        <p:spPr>
          <a:xfrm>
            <a:off x="5312538" y="3508090"/>
            <a:ext cx="2058976" cy="1865126"/>
          </a:xfrm>
          <a:prstGeom prst="rect">
            <a:avLst/>
          </a:prstGeom>
        </p:spPr>
        <p:txBody>
          <a:bodyPr wrap="square">
            <a:spAutoFit/>
          </a:bodyPr>
          <a:lstStyle/>
          <a:p>
            <a:pPr>
              <a:lnSpc>
                <a:spcPct val="120000"/>
              </a:lnSpc>
              <a:defRPr/>
            </a:pPr>
            <a:r>
              <a:rPr lang="zh-CN" altLang="en-US" sz="1600" kern="0" dirty="0">
                <a:solidFill>
                  <a:schemeClr val="tx1">
                    <a:lumMod val="75000"/>
                    <a:lumOff val="25000"/>
                  </a:schemeClr>
                </a:solidFill>
                <a:latin typeface="微软雅黑" panose="020B0503020204020204" pitchFamily="34" charset="-122"/>
                <a:ea typeface="微软雅黑" panose="020B0503020204020204" pitchFamily="34" charset="-122"/>
              </a:rPr>
              <a:t>由受训人员的上级、同事、下属或者客户观察他们的行为在培训前后是否发生变化。可以通过评估表来评估。</a:t>
            </a:r>
          </a:p>
        </p:txBody>
      </p:sp>
      <p:sp>
        <p:nvSpPr>
          <p:cNvPr id="23" name="矩形 22"/>
          <p:cNvSpPr/>
          <p:nvPr/>
        </p:nvSpPr>
        <p:spPr>
          <a:xfrm>
            <a:off x="7684385" y="3508090"/>
            <a:ext cx="2058976" cy="1569660"/>
          </a:xfrm>
          <a:prstGeom prst="rect">
            <a:avLst/>
          </a:prstGeom>
        </p:spPr>
        <p:txBody>
          <a:bodyPr wrap="square">
            <a:spAutoFit/>
          </a:bodyPr>
          <a:lstStyle/>
          <a:p>
            <a:pPr>
              <a:lnSpc>
                <a:spcPct val="120000"/>
              </a:lnSpc>
              <a:defRPr/>
            </a:pPr>
            <a:r>
              <a:rPr lang="zh-CN" altLang="en-US" sz="1600" kern="0" dirty="0">
                <a:solidFill>
                  <a:schemeClr val="tx1">
                    <a:lumMod val="75000"/>
                    <a:lumOff val="25000"/>
                  </a:schemeClr>
                </a:solidFill>
                <a:latin typeface="微软雅黑" panose="020B0503020204020204" pitchFamily="34" charset="-122"/>
                <a:ea typeface="微软雅黑" panose="020B0503020204020204" pitchFamily="34" charset="-122"/>
              </a:rPr>
              <a:t>判断培训是否能给企业的经营成果带来贡献，可以通过一系列指标来衡量，如销售业绩、生产效率等。</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1+#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37" presetClass="entr" presetSubtype="0" fill="hold" grpId="0" nodeType="after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1000"/>
                                        <p:tgtEl>
                                          <p:spTgt spid="20"/>
                                        </p:tgtEl>
                                      </p:cBhvr>
                                    </p:animEffect>
                                    <p:anim calcmode="lin" valueType="num">
                                      <p:cBhvr>
                                        <p:cTn id="13" dur="1000" fill="hold"/>
                                        <p:tgtEl>
                                          <p:spTgt spid="20"/>
                                        </p:tgtEl>
                                        <p:attrNameLst>
                                          <p:attrName>ppt_x</p:attrName>
                                        </p:attrNameLst>
                                      </p:cBhvr>
                                      <p:tavLst>
                                        <p:tav tm="0">
                                          <p:val>
                                            <p:strVal val="#ppt_x"/>
                                          </p:val>
                                        </p:tav>
                                        <p:tav tm="100000">
                                          <p:val>
                                            <p:strVal val="#ppt_x"/>
                                          </p:val>
                                        </p:tav>
                                      </p:tavLst>
                                    </p:anim>
                                    <p:anim calcmode="lin" valueType="num">
                                      <p:cBhvr>
                                        <p:cTn id="14" dur="900" decel="100000" fill="hold"/>
                                        <p:tgtEl>
                                          <p:spTgt spid="20"/>
                                        </p:tgtEl>
                                        <p:attrNameLst>
                                          <p:attrName>ppt_y</p:attrName>
                                        </p:attrNameLst>
                                      </p:cBhvr>
                                      <p:tavLst>
                                        <p:tav tm="0">
                                          <p:val>
                                            <p:strVal val="#ppt_y+1"/>
                                          </p:val>
                                        </p:tav>
                                        <p:tav tm="100000">
                                          <p:val>
                                            <p:strVal val="#ppt_y-.03"/>
                                          </p:val>
                                        </p:tav>
                                      </p:tavLst>
                                    </p:anim>
                                    <p:anim calcmode="lin" valueType="num">
                                      <p:cBhvr>
                                        <p:cTn id="15"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16" presetID="37" presetClass="entr" presetSubtype="0" fill="hold" grpId="0" nodeType="withEffect">
                                  <p:stCondLst>
                                    <p:cond delay="150"/>
                                  </p:stCondLst>
                                  <p:childTnLst>
                                    <p:set>
                                      <p:cBhvr>
                                        <p:cTn id="17" dur="1" fill="hold">
                                          <p:stCondLst>
                                            <p:cond delay="0"/>
                                          </p:stCondLst>
                                        </p:cTn>
                                        <p:tgtEl>
                                          <p:spTgt spid="21"/>
                                        </p:tgtEl>
                                        <p:attrNameLst>
                                          <p:attrName>style.visibility</p:attrName>
                                        </p:attrNameLst>
                                      </p:cBhvr>
                                      <p:to>
                                        <p:strVal val="visible"/>
                                      </p:to>
                                    </p:set>
                                    <p:animEffect transition="in" filter="fade">
                                      <p:cBhvr>
                                        <p:cTn id="18" dur="1000"/>
                                        <p:tgtEl>
                                          <p:spTgt spid="21"/>
                                        </p:tgtEl>
                                      </p:cBhvr>
                                    </p:animEffect>
                                    <p:anim calcmode="lin" valueType="num">
                                      <p:cBhvr>
                                        <p:cTn id="19" dur="1000" fill="hold"/>
                                        <p:tgtEl>
                                          <p:spTgt spid="21"/>
                                        </p:tgtEl>
                                        <p:attrNameLst>
                                          <p:attrName>ppt_x</p:attrName>
                                        </p:attrNameLst>
                                      </p:cBhvr>
                                      <p:tavLst>
                                        <p:tav tm="0">
                                          <p:val>
                                            <p:strVal val="#ppt_x"/>
                                          </p:val>
                                        </p:tav>
                                        <p:tav tm="100000">
                                          <p:val>
                                            <p:strVal val="#ppt_x"/>
                                          </p:val>
                                        </p:tav>
                                      </p:tavLst>
                                    </p:anim>
                                    <p:anim calcmode="lin" valueType="num">
                                      <p:cBhvr>
                                        <p:cTn id="20" dur="900" decel="100000" fill="hold"/>
                                        <p:tgtEl>
                                          <p:spTgt spid="2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22" presetID="37" presetClass="entr" presetSubtype="0" fill="hold" grpId="0" nodeType="withEffect">
                                  <p:stCondLst>
                                    <p:cond delay="300"/>
                                  </p:stCondLst>
                                  <p:childTnLst>
                                    <p:set>
                                      <p:cBhvr>
                                        <p:cTn id="23" dur="1" fill="hold">
                                          <p:stCondLst>
                                            <p:cond delay="0"/>
                                          </p:stCondLst>
                                        </p:cTn>
                                        <p:tgtEl>
                                          <p:spTgt spid="22"/>
                                        </p:tgtEl>
                                        <p:attrNameLst>
                                          <p:attrName>style.visibility</p:attrName>
                                        </p:attrNameLst>
                                      </p:cBhvr>
                                      <p:to>
                                        <p:strVal val="visible"/>
                                      </p:to>
                                    </p:set>
                                    <p:animEffect transition="in" filter="fade">
                                      <p:cBhvr>
                                        <p:cTn id="24" dur="1000"/>
                                        <p:tgtEl>
                                          <p:spTgt spid="22"/>
                                        </p:tgtEl>
                                      </p:cBhvr>
                                    </p:animEffect>
                                    <p:anim calcmode="lin" valueType="num">
                                      <p:cBhvr>
                                        <p:cTn id="25" dur="1000" fill="hold"/>
                                        <p:tgtEl>
                                          <p:spTgt spid="22"/>
                                        </p:tgtEl>
                                        <p:attrNameLst>
                                          <p:attrName>ppt_x</p:attrName>
                                        </p:attrNameLst>
                                      </p:cBhvr>
                                      <p:tavLst>
                                        <p:tav tm="0">
                                          <p:val>
                                            <p:strVal val="#ppt_x"/>
                                          </p:val>
                                        </p:tav>
                                        <p:tav tm="100000">
                                          <p:val>
                                            <p:strVal val="#ppt_x"/>
                                          </p:val>
                                        </p:tav>
                                      </p:tavLst>
                                    </p:anim>
                                    <p:anim calcmode="lin" valueType="num">
                                      <p:cBhvr>
                                        <p:cTn id="26" dur="900" decel="100000" fill="hold"/>
                                        <p:tgtEl>
                                          <p:spTgt spid="22"/>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28" presetID="37" presetClass="entr" presetSubtype="0" fill="hold" grpId="0" nodeType="withEffect">
                                  <p:stCondLst>
                                    <p:cond delay="450"/>
                                  </p:stCondLst>
                                  <p:childTnLst>
                                    <p:set>
                                      <p:cBhvr>
                                        <p:cTn id="29" dur="1" fill="hold">
                                          <p:stCondLst>
                                            <p:cond delay="0"/>
                                          </p:stCondLst>
                                        </p:cTn>
                                        <p:tgtEl>
                                          <p:spTgt spid="23"/>
                                        </p:tgtEl>
                                        <p:attrNameLst>
                                          <p:attrName>style.visibility</p:attrName>
                                        </p:attrNameLst>
                                      </p:cBhvr>
                                      <p:to>
                                        <p:strVal val="visible"/>
                                      </p:to>
                                    </p:set>
                                    <p:animEffect transition="in" filter="fade">
                                      <p:cBhvr>
                                        <p:cTn id="30" dur="1000"/>
                                        <p:tgtEl>
                                          <p:spTgt spid="23"/>
                                        </p:tgtEl>
                                      </p:cBhvr>
                                    </p:animEffect>
                                    <p:anim calcmode="lin" valueType="num">
                                      <p:cBhvr>
                                        <p:cTn id="31" dur="1000" fill="hold"/>
                                        <p:tgtEl>
                                          <p:spTgt spid="23"/>
                                        </p:tgtEl>
                                        <p:attrNameLst>
                                          <p:attrName>ppt_x</p:attrName>
                                        </p:attrNameLst>
                                      </p:cBhvr>
                                      <p:tavLst>
                                        <p:tav tm="0">
                                          <p:val>
                                            <p:strVal val="#ppt_x"/>
                                          </p:val>
                                        </p:tav>
                                        <p:tav tm="100000">
                                          <p:val>
                                            <p:strVal val="#ppt_x"/>
                                          </p:val>
                                        </p:tav>
                                      </p:tavLst>
                                    </p:anim>
                                    <p:anim calcmode="lin" valueType="num">
                                      <p:cBhvr>
                                        <p:cTn id="32" dur="900" decel="100000" fill="hold"/>
                                        <p:tgtEl>
                                          <p:spTgt spid="23"/>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0" grpId="0"/>
      <p:bldP spid="21" grpId="0"/>
      <p:bldP spid="22" grpId="0"/>
      <p:bldP spid="23"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p:cNvSpPr/>
          <p:nvPr/>
        </p:nvSpPr>
        <p:spPr>
          <a:xfrm>
            <a:off x="1594308" y="1989000"/>
            <a:ext cx="2880750" cy="2880000"/>
          </a:xfrm>
          <a:prstGeom prst="ellipse">
            <a:avLst/>
          </a:prstGeom>
          <a:blipFill dpi="0" rotWithShape="1">
            <a:blip r:embed="rId2" cstate="screen"/>
            <a:srcRect/>
            <a:stretch>
              <a:fillRect/>
            </a:stretch>
          </a:blipFill>
          <a:ln w="57150">
            <a:solidFill>
              <a:srgbClr val="3B79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6600190" y="3605296"/>
            <a:ext cx="3599341" cy="369332"/>
          </a:xfrm>
          <a:prstGeom prst="rect">
            <a:avLst/>
          </a:prstGeom>
        </p:spPr>
        <p:txBody>
          <a:bodyPr wrap="square">
            <a:spAutoFit/>
          </a:bodyPr>
          <a:lstStyle/>
          <a:p>
            <a:pPr marL="285750" indent="-285750">
              <a:buFont typeface="Arial" panose="020B0604020202020204" pitchFamily="34" charset="0"/>
              <a:buChar char="•"/>
              <a:defRPr/>
            </a:pPr>
            <a:r>
              <a:rPr lang="zh-CN" altLang="en-US" kern="0" dirty="0">
                <a:solidFill>
                  <a:schemeClr val="tx1">
                    <a:lumMod val="65000"/>
                    <a:lumOff val="35000"/>
                  </a:schemeClr>
                </a:solidFill>
                <a:latin typeface="微软雅黑" panose="020B0503020204020204" pitchFamily="34" charset="-122"/>
                <a:ea typeface="微软雅黑" panose="020B0503020204020204" pitchFamily="34" charset="-122"/>
              </a:rPr>
              <a:t>培训的类别划分概述</a:t>
            </a:r>
          </a:p>
        </p:txBody>
      </p:sp>
      <p:sp>
        <p:nvSpPr>
          <p:cNvPr id="4" name="矩形 3"/>
          <p:cNvSpPr/>
          <p:nvPr/>
        </p:nvSpPr>
        <p:spPr>
          <a:xfrm>
            <a:off x="6600190" y="4035745"/>
            <a:ext cx="3599341" cy="369332"/>
          </a:xfrm>
          <a:prstGeom prst="rect">
            <a:avLst/>
          </a:prstGeom>
        </p:spPr>
        <p:txBody>
          <a:bodyPr wrap="square">
            <a:spAutoFit/>
          </a:bodyPr>
          <a:lstStyle/>
          <a:p>
            <a:pPr marL="285750" indent="-285750">
              <a:buFont typeface="Arial" panose="020B0604020202020204" pitchFamily="34" charset="0"/>
              <a:buChar char="•"/>
              <a:defRPr/>
            </a:pPr>
            <a:r>
              <a:rPr lang="zh-CN" altLang="en-US" kern="0" dirty="0">
                <a:solidFill>
                  <a:schemeClr val="tx1">
                    <a:lumMod val="65000"/>
                    <a:lumOff val="35000"/>
                  </a:schemeClr>
                </a:solidFill>
                <a:latin typeface="微软雅黑" panose="020B0503020204020204" pitchFamily="34" charset="-122"/>
                <a:ea typeface="微软雅黑" panose="020B0503020204020204" pitchFamily="34" charset="-122"/>
              </a:rPr>
              <a:t>培训模块的模型案例</a:t>
            </a:r>
          </a:p>
        </p:txBody>
      </p:sp>
      <p:sp>
        <p:nvSpPr>
          <p:cNvPr id="5" name="TextBox 8"/>
          <p:cNvSpPr txBox="1"/>
          <p:nvPr/>
        </p:nvSpPr>
        <p:spPr>
          <a:xfrm>
            <a:off x="5089624" y="2708924"/>
            <a:ext cx="5327983" cy="646331"/>
          </a:xfrm>
          <a:prstGeom prst="rect">
            <a:avLst/>
          </a:prstGeom>
          <a:noFill/>
        </p:spPr>
        <p:txBody>
          <a:bodyPr wrap="square" rtlCol="0">
            <a:spAutoFit/>
          </a:bodyPr>
          <a:lstStyle/>
          <a:p>
            <a:pPr algn="ctr"/>
            <a:r>
              <a:rPr lang="zh-CN" altLang="en-US" sz="3600" b="1" dirty="0">
                <a:solidFill>
                  <a:schemeClr val="tx1">
                    <a:lumMod val="65000"/>
                    <a:lumOff val="35000"/>
                  </a:schemeClr>
                </a:solidFill>
                <a:latin typeface="微软雅黑" panose="020B0503020204020204" pitchFamily="34" charset="-122"/>
                <a:ea typeface="微软雅黑" panose="020B0503020204020204" pitchFamily="34" charset="-122"/>
              </a:rPr>
              <a:t>第三章  培训体系的建立</a:t>
            </a:r>
          </a:p>
        </p:txBody>
      </p:sp>
      <p:sp>
        <p:nvSpPr>
          <p:cNvPr id="6" name="矩形 5"/>
          <p:cNvSpPr/>
          <p:nvPr/>
        </p:nvSpPr>
        <p:spPr>
          <a:xfrm>
            <a:off x="6600190" y="4466194"/>
            <a:ext cx="3599341" cy="369332"/>
          </a:xfrm>
          <a:prstGeom prst="rect">
            <a:avLst/>
          </a:prstGeom>
        </p:spPr>
        <p:txBody>
          <a:bodyPr wrap="square">
            <a:spAutoFit/>
          </a:bodyPr>
          <a:lstStyle/>
          <a:p>
            <a:pPr marL="285750" indent="-285750">
              <a:buFont typeface="Arial" panose="020B0604020202020204" pitchFamily="34" charset="0"/>
              <a:buChar char="•"/>
              <a:defRPr/>
            </a:pPr>
            <a:r>
              <a:rPr lang="zh-CN" altLang="en-US" kern="0" dirty="0">
                <a:solidFill>
                  <a:schemeClr val="tx1">
                    <a:lumMod val="65000"/>
                    <a:lumOff val="35000"/>
                  </a:schemeClr>
                </a:solidFill>
                <a:latin typeface="微软雅黑" panose="020B0503020204020204" pitchFamily="34" charset="-122"/>
                <a:ea typeface="微软雅黑" panose="020B0503020204020204" pitchFamily="34" charset="-122"/>
              </a:rPr>
              <a:t>培训课程的体系建立</a:t>
            </a:r>
          </a:p>
        </p:txBody>
      </p:sp>
      <p:sp>
        <p:nvSpPr>
          <p:cNvPr id="7" name="矩形 6"/>
          <p:cNvSpPr/>
          <p:nvPr/>
        </p:nvSpPr>
        <p:spPr>
          <a:xfrm>
            <a:off x="6600190" y="4896643"/>
            <a:ext cx="3599341" cy="369332"/>
          </a:xfrm>
          <a:prstGeom prst="rect">
            <a:avLst/>
          </a:prstGeom>
        </p:spPr>
        <p:txBody>
          <a:bodyPr wrap="square">
            <a:spAutoFit/>
          </a:bodyPr>
          <a:lstStyle/>
          <a:p>
            <a:pPr marL="285750" indent="-285750">
              <a:buFont typeface="Arial" panose="020B0604020202020204" pitchFamily="34" charset="0"/>
              <a:buChar char="•"/>
              <a:defRPr/>
            </a:pPr>
            <a:r>
              <a:rPr lang="zh-CN" altLang="en-US" kern="0" dirty="0">
                <a:solidFill>
                  <a:schemeClr val="tx1">
                    <a:lumMod val="65000"/>
                    <a:lumOff val="35000"/>
                  </a:schemeClr>
                </a:solidFill>
                <a:latin typeface="微软雅黑" panose="020B0503020204020204" pitchFamily="34" charset="-122"/>
                <a:ea typeface="微软雅黑" panose="020B0503020204020204" pitchFamily="34" charset="-122"/>
              </a:rPr>
              <a:t>培训讲师的体系建立</a:t>
            </a:r>
          </a:p>
        </p:txBody>
      </p:sp>
      <p:sp>
        <p:nvSpPr>
          <p:cNvPr id="8" name="矩形 7"/>
          <p:cNvSpPr/>
          <p:nvPr/>
        </p:nvSpPr>
        <p:spPr>
          <a:xfrm>
            <a:off x="6600190" y="5327092"/>
            <a:ext cx="3599341" cy="369332"/>
          </a:xfrm>
          <a:prstGeom prst="rect">
            <a:avLst/>
          </a:prstGeom>
        </p:spPr>
        <p:txBody>
          <a:bodyPr wrap="square">
            <a:spAutoFit/>
          </a:bodyPr>
          <a:lstStyle/>
          <a:p>
            <a:pPr marL="285750" indent="-285750">
              <a:buFont typeface="Arial" panose="020B0604020202020204" pitchFamily="34" charset="0"/>
              <a:buChar char="•"/>
              <a:defRPr/>
            </a:pPr>
            <a:r>
              <a:rPr lang="zh-CN" altLang="en-US" kern="0" dirty="0">
                <a:solidFill>
                  <a:schemeClr val="tx1">
                    <a:lumMod val="65000"/>
                    <a:lumOff val="35000"/>
                  </a:schemeClr>
                </a:solidFill>
                <a:latin typeface="微软雅黑" panose="020B0503020204020204" pitchFamily="34" charset="-122"/>
                <a:ea typeface="微软雅黑" panose="020B0503020204020204" pitchFamily="34" charset="-122"/>
              </a:rPr>
              <a:t>培训制度的建立完善</a:t>
            </a:r>
          </a:p>
        </p:txBody>
      </p:sp>
    </p:spTree>
  </p:cSld>
  <p:clrMapOvr>
    <a:masterClrMapping/>
  </p:clrMapOvr>
  <mc:AlternateContent xmlns:mc="http://schemas.openxmlformats.org/markup-compatibility/2006" xmlns:p14="http://schemas.microsoft.com/office/powerpoint/2010/main">
    <mc:Choice Requires="p14">
      <p:transition spd="med">
        <p14:switch dir="r"/>
      </p:transition>
    </mc:Choice>
    <mc:Fallback xmlns="">
      <p:transition spd="med">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63" presetClass="path" presetSubtype="0" accel="50000" fill="hold" grpId="1" nodeType="withEffect" p14:presetBounceEnd="64000">
                                      <p:stCondLst>
                                        <p:cond delay="0"/>
                                      </p:stCondLst>
                                      <p:childTnLst>
                                        <p:animMotion origin="layout" path="M -0.87919 -4.81481E-6 L -3.14501E-6 -4.81481E-6 " pathEditMode="relative" rAng="0" ptsTypes="AA" p14:bounceEnd="64000">
                                          <p:cBhvr>
                                            <p:cTn id="9" dur="500" fill="hold"/>
                                            <p:tgtEl>
                                              <p:spTgt spid="5"/>
                                            </p:tgtEl>
                                            <p:attrNameLst>
                                              <p:attrName>ppt_x</p:attrName>
                                              <p:attrName>ppt_y</p:attrName>
                                            </p:attrNameLst>
                                          </p:cBhvr>
                                          <p:rCtr x="43960" y="0"/>
                                        </p:animMotion>
                                      </p:childTnLst>
                                    </p:cTn>
                                  </p:par>
                                </p:childTnLst>
                              </p:cTn>
                            </p:par>
                            <p:par>
                              <p:cTn id="10" fill="hold">
                                <p:stCondLst>
                                  <p:cond delay="500"/>
                                </p:stCondLst>
                                <p:childTnLst>
                                  <p:par>
                                    <p:cTn id="11" presetID="52"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Scale>
                                          <p:cBhvr>
                                            <p:cTn id="13" dur="1000" decel="50000" fill="hold">
                                              <p:stCondLst>
                                                <p:cond delay="0"/>
                                              </p:stCondLst>
                                            </p:cTn>
                                            <p:tgtEl>
                                              <p:spTgt spid="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4" dur="1000" decel="50000" fill="hold">
                                              <p:stCondLst>
                                                <p:cond delay="0"/>
                                              </p:stCondLst>
                                            </p:cTn>
                                            <p:tgtEl>
                                              <p:spTgt spid="3"/>
                                            </p:tgtEl>
                                            <p:attrNameLst>
                                              <p:attrName>ppt_x</p:attrName>
                                              <p:attrName>ppt_y</p:attrName>
                                            </p:attrNameLst>
                                          </p:cBhvr>
                                        </p:animMotion>
                                        <p:animEffect transition="in" filter="fade">
                                          <p:cBhvr>
                                            <p:cTn id="15" dur="1000"/>
                                            <p:tgtEl>
                                              <p:spTgt spid="3"/>
                                            </p:tgtEl>
                                          </p:cBhvr>
                                        </p:animEffect>
                                      </p:childTnLst>
                                    </p:cTn>
                                  </p:par>
                                  <p:par>
                                    <p:cTn id="16" presetID="52" presetClass="entr" presetSubtype="0" fill="hold" grpId="0" nodeType="withEffect">
                                      <p:stCondLst>
                                        <p:cond delay="200"/>
                                      </p:stCondLst>
                                      <p:iterate type="lt">
                                        <p:tmPct val="0"/>
                                      </p:iterate>
                                      <p:childTnLst>
                                        <p:set>
                                          <p:cBhvr>
                                            <p:cTn id="17" dur="1" fill="hold">
                                              <p:stCondLst>
                                                <p:cond delay="0"/>
                                              </p:stCondLst>
                                            </p:cTn>
                                            <p:tgtEl>
                                              <p:spTgt spid="4"/>
                                            </p:tgtEl>
                                            <p:attrNameLst>
                                              <p:attrName>style.visibility</p:attrName>
                                            </p:attrNameLst>
                                          </p:cBhvr>
                                          <p:to>
                                            <p:strVal val="visible"/>
                                          </p:to>
                                        </p:set>
                                        <p:animScale>
                                          <p:cBhvr>
                                            <p:cTn id="18" dur="10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9" dur="1000" decel="50000" fill="hold">
                                              <p:stCondLst>
                                                <p:cond delay="0"/>
                                              </p:stCondLst>
                                            </p:cTn>
                                            <p:tgtEl>
                                              <p:spTgt spid="4"/>
                                            </p:tgtEl>
                                            <p:attrNameLst>
                                              <p:attrName>ppt_x</p:attrName>
                                              <p:attrName>ppt_y</p:attrName>
                                            </p:attrNameLst>
                                          </p:cBhvr>
                                        </p:animMotion>
                                        <p:animEffect transition="in" filter="fade">
                                          <p:cBhvr>
                                            <p:cTn id="20" dur="1000"/>
                                            <p:tgtEl>
                                              <p:spTgt spid="4"/>
                                            </p:tgtEl>
                                          </p:cBhvr>
                                        </p:animEffect>
                                      </p:childTnLst>
                                    </p:cTn>
                                  </p:par>
                                  <p:par>
                                    <p:cTn id="21" presetID="52" presetClass="entr" presetSubtype="0" fill="hold" grpId="0" nodeType="withEffect">
                                      <p:stCondLst>
                                        <p:cond delay="400"/>
                                      </p:stCondLst>
                                      <p:childTnLst>
                                        <p:set>
                                          <p:cBhvr>
                                            <p:cTn id="22" dur="1" fill="hold">
                                              <p:stCondLst>
                                                <p:cond delay="0"/>
                                              </p:stCondLst>
                                            </p:cTn>
                                            <p:tgtEl>
                                              <p:spTgt spid="6"/>
                                            </p:tgtEl>
                                            <p:attrNameLst>
                                              <p:attrName>style.visibility</p:attrName>
                                            </p:attrNameLst>
                                          </p:cBhvr>
                                          <p:to>
                                            <p:strVal val="visible"/>
                                          </p:to>
                                        </p:set>
                                        <p:animScale>
                                          <p:cBhvr>
                                            <p:cTn id="23" dur="100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4" dur="1000" decel="50000" fill="hold">
                                              <p:stCondLst>
                                                <p:cond delay="0"/>
                                              </p:stCondLst>
                                            </p:cTn>
                                            <p:tgtEl>
                                              <p:spTgt spid="6"/>
                                            </p:tgtEl>
                                            <p:attrNameLst>
                                              <p:attrName>ppt_x</p:attrName>
                                              <p:attrName>ppt_y</p:attrName>
                                            </p:attrNameLst>
                                          </p:cBhvr>
                                        </p:animMotion>
                                        <p:animEffect transition="in" filter="fade">
                                          <p:cBhvr>
                                            <p:cTn id="25" dur="1000"/>
                                            <p:tgtEl>
                                              <p:spTgt spid="6"/>
                                            </p:tgtEl>
                                          </p:cBhvr>
                                        </p:animEffect>
                                      </p:childTnLst>
                                    </p:cTn>
                                  </p:par>
                                  <p:par>
                                    <p:cTn id="26" presetID="52" presetClass="entr" presetSubtype="0" fill="hold" grpId="0" nodeType="withEffect">
                                      <p:stCondLst>
                                        <p:cond delay="600"/>
                                      </p:stCondLst>
                                      <p:iterate type="lt">
                                        <p:tmPct val="0"/>
                                      </p:iterate>
                                      <p:childTnLst>
                                        <p:set>
                                          <p:cBhvr>
                                            <p:cTn id="27" dur="1" fill="hold">
                                              <p:stCondLst>
                                                <p:cond delay="0"/>
                                              </p:stCondLst>
                                            </p:cTn>
                                            <p:tgtEl>
                                              <p:spTgt spid="7"/>
                                            </p:tgtEl>
                                            <p:attrNameLst>
                                              <p:attrName>style.visibility</p:attrName>
                                            </p:attrNameLst>
                                          </p:cBhvr>
                                          <p:to>
                                            <p:strVal val="visible"/>
                                          </p:to>
                                        </p:set>
                                        <p:animScale>
                                          <p:cBhvr>
                                            <p:cTn id="28"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9" dur="1000" decel="50000" fill="hold">
                                              <p:stCondLst>
                                                <p:cond delay="0"/>
                                              </p:stCondLst>
                                            </p:cTn>
                                            <p:tgtEl>
                                              <p:spTgt spid="7"/>
                                            </p:tgtEl>
                                            <p:attrNameLst>
                                              <p:attrName>ppt_x</p:attrName>
                                              <p:attrName>ppt_y</p:attrName>
                                            </p:attrNameLst>
                                          </p:cBhvr>
                                        </p:animMotion>
                                        <p:animEffect transition="in" filter="fade">
                                          <p:cBhvr>
                                            <p:cTn id="30" dur="1000"/>
                                            <p:tgtEl>
                                              <p:spTgt spid="7"/>
                                            </p:tgtEl>
                                          </p:cBhvr>
                                        </p:animEffect>
                                      </p:childTnLst>
                                    </p:cTn>
                                  </p:par>
                                  <p:par>
                                    <p:cTn id="31" presetID="52" presetClass="entr" presetSubtype="0" fill="hold" grpId="0" nodeType="withEffect">
                                      <p:stCondLst>
                                        <p:cond delay="800"/>
                                      </p:stCondLst>
                                      <p:childTnLst>
                                        <p:set>
                                          <p:cBhvr>
                                            <p:cTn id="32" dur="1" fill="hold">
                                              <p:stCondLst>
                                                <p:cond delay="0"/>
                                              </p:stCondLst>
                                            </p:cTn>
                                            <p:tgtEl>
                                              <p:spTgt spid="8"/>
                                            </p:tgtEl>
                                            <p:attrNameLst>
                                              <p:attrName>style.visibility</p:attrName>
                                            </p:attrNameLst>
                                          </p:cBhvr>
                                          <p:to>
                                            <p:strVal val="visible"/>
                                          </p:to>
                                        </p:set>
                                        <p:animScale>
                                          <p:cBhvr>
                                            <p:cTn id="33" dur="1000" decel="50000" fill="hold">
                                              <p:stCondLst>
                                                <p:cond delay="0"/>
                                              </p:stCondLst>
                                            </p:cTn>
                                            <p:tgtEl>
                                              <p:spTgt spid="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4" dur="1000" decel="50000" fill="hold">
                                              <p:stCondLst>
                                                <p:cond delay="0"/>
                                              </p:stCondLst>
                                            </p:cTn>
                                            <p:tgtEl>
                                              <p:spTgt spid="8"/>
                                            </p:tgtEl>
                                            <p:attrNameLst>
                                              <p:attrName>ppt_x</p:attrName>
                                              <p:attrName>ppt_y</p:attrName>
                                            </p:attrNameLst>
                                          </p:cBhvr>
                                        </p:animMotion>
                                        <p:animEffect transition="in" filter="fade">
                                          <p:cBhvr>
                                            <p:cTn id="3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5" grpId="1"/>
          <p:bldP spid="6" grpId="0"/>
          <p:bldP spid="7" grpId="0"/>
          <p:bldP spid="8"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63" presetClass="path" presetSubtype="0" accel="50000" fill="hold" grpId="1" nodeType="withEffect">
                                      <p:stCondLst>
                                        <p:cond delay="0"/>
                                      </p:stCondLst>
                                      <p:childTnLst>
                                        <p:animMotion origin="layout" path="M -0.87919 -4.81481E-6 L -3.14501E-6 -4.81481E-6 " pathEditMode="relative" rAng="0" ptsTypes="AA">
                                          <p:cBhvr>
                                            <p:cTn id="9" dur="500" fill="hold"/>
                                            <p:tgtEl>
                                              <p:spTgt spid="5"/>
                                            </p:tgtEl>
                                            <p:attrNameLst>
                                              <p:attrName>ppt_x</p:attrName>
                                              <p:attrName>ppt_y</p:attrName>
                                            </p:attrNameLst>
                                          </p:cBhvr>
                                          <p:rCtr x="43960" y="0"/>
                                        </p:animMotion>
                                      </p:childTnLst>
                                    </p:cTn>
                                  </p:par>
                                </p:childTnLst>
                              </p:cTn>
                            </p:par>
                            <p:par>
                              <p:cTn id="10" fill="hold">
                                <p:stCondLst>
                                  <p:cond delay="500"/>
                                </p:stCondLst>
                                <p:childTnLst>
                                  <p:par>
                                    <p:cTn id="11" presetID="52"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Scale>
                                          <p:cBhvr>
                                            <p:cTn id="13" dur="1000" decel="50000" fill="hold">
                                              <p:stCondLst>
                                                <p:cond delay="0"/>
                                              </p:stCondLst>
                                            </p:cTn>
                                            <p:tgtEl>
                                              <p:spTgt spid="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4" dur="1000" decel="50000" fill="hold">
                                              <p:stCondLst>
                                                <p:cond delay="0"/>
                                              </p:stCondLst>
                                            </p:cTn>
                                            <p:tgtEl>
                                              <p:spTgt spid="3"/>
                                            </p:tgtEl>
                                            <p:attrNameLst>
                                              <p:attrName>ppt_x</p:attrName>
                                              <p:attrName>ppt_y</p:attrName>
                                            </p:attrNameLst>
                                          </p:cBhvr>
                                        </p:animMotion>
                                        <p:animEffect transition="in" filter="fade">
                                          <p:cBhvr>
                                            <p:cTn id="15" dur="1000"/>
                                            <p:tgtEl>
                                              <p:spTgt spid="3"/>
                                            </p:tgtEl>
                                          </p:cBhvr>
                                        </p:animEffect>
                                      </p:childTnLst>
                                    </p:cTn>
                                  </p:par>
                                  <p:par>
                                    <p:cTn id="16" presetID="52" presetClass="entr" presetSubtype="0" fill="hold" grpId="0" nodeType="withEffect">
                                      <p:stCondLst>
                                        <p:cond delay="200"/>
                                      </p:stCondLst>
                                      <p:iterate type="lt">
                                        <p:tmPct val="0"/>
                                      </p:iterate>
                                      <p:childTnLst>
                                        <p:set>
                                          <p:cBhvr>
                                            <p:cTn id="17" dur="1" fill="hold">
                                              <p:stCondLst>
                                                <p:cond delay="0"/>
                                              </p:stCondLst>
                                            </p:cTn>
                                            <p:tgtEl>
                                              <p:spTgt spid="4"/>
                                            </p:tgtEl>
                                            <p:attrNameLst>
                                              <p:attrName>style.visibility</p:attrName>
                                            </p:attrNameLst>
                                          </p:cBhvr>
                                          <p:to>
                                            <p:strVal val="visible"/>
                                          </p:to>
                                        </p:set>
                                        <p:animScale>
                                          <p:cBhvr>
                                            <p:cTn id="18" dur="10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9" dur="1000" decel="50000" fill="hold">
                                              <p:stCondLst>
                                                <p:cond delay="0"/>
                                              </p:stCondLst>
                                            </p:cTn>
                                            <p:tgtEl>
                                              <p:spTgt spid="4"/>
                                            </p:tgtEl>
                                            <p:attrNameLst>
                                              <p:attrName>ppt_x</p:attrName>
                                              <p:attrName>ppt_y</p:attrName>
                                            </p:attrNameLst>
                                          </p:cBhvr>
                                        </p:animMotion>
                                        <p:animEffect transition="in" filter="fade">
                                          <p:cBhvr>
                                            <p:cTn id="20" dur="1000"/>
                                            <p:tgtEl>
                                              <p:spTgt spid="4"/>
                                            </p:tgtEl>
                                          </p:cBhvr>
                                        </p:animEffect>
                                      </p:childTnLst>
                                    </p:cTn>
                                  </p:par>
                                  <p:par>
                                    <p:cTn id="21" presetID="52" presetClass="entr" presetSubtype="0" fill="hold" grpId="0" nodeType="withEffect">
                                      <p:stCondLst>
                                        <p:cond delay="400"/>
                                      </p:stCondLst>
                                      <p:childTnLst>
                                        <p:set>
                                          <p:cBhvr>
                                            <p:cTn id="22" dur="1" fill="hold">
                                              <p:stCondLst>
                                                <p:cond delay="0"/>
                                              </p:stCondLst>
                                            </p:cTn>
                                            <p:tgtEl>
                                              <p:spTgt spid="6"/>
                                            </p:tgtEl>
                                            <p:attrNameLst>
                                              <p:attrName>style.visibility</p:attrName>
                                            </p:attrNameLst>
                                          </p:cBhvr>
                                          <p:to>
                                            <p:strVal val="visible"/>
                                          </p:to>
                                        </p:set>
                                        <p:animScale>
                                          <p:cBhvr>
                                            <p:cTn id="23" dur="100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4" dur="1000" decel="50000" fill="hold">
                                              <p:stCondLst>
                                                <p:cond delay="0"/>
                                              </p:stCondLst>
                                            </p:cTn>
                                            <p:tgtEl>
                                              <p:spTgt spid="6"/>
                                            </p:tgtEl>
                                            <p:attrNameLst>
                                              <p:attrName>ppt_x</p:attrName>
                                              <p:attrName>ppt_y</p:attrName>
                                            </p:attrNameLst>
                                          </p:cBhvr>
                                        </p:animMotion>
                                        <p:animEffect transition="in" filter="fade">
                                          <p:cBhvr>
                                            <p:cTn id="25" dur="1000"/>
                                            <p:tgtEl>
                                              <p:spTgt spid="6"/>
                                            </p:tgtEl>
                                          </p:cBhvr>
                                        </p:animEffect>
                                      </p:childTnLst>
                                    </p:cTn>
                                  </p:par>
                                  <p:par>
                                    <p:cTn id="26" presetID="52" presetClass="entr" presetSubtype="0" fill="hold" grpId="0" nodeType="withEffect">
                                      <p:stCondLst>
                                        <p:cond delay="600"/>
                                      </p:stCondLst>
                                      <p:iterate type="lt">
                                        <p:tmPct val="0"/>
                                      </p:iterate>
                                      <p:childTnLst>
                                        <p:set>
                                          <p:cBhvr>
                                            <p:cTn id="27" dur="1" fill="hold">
                                              <p:stCondLst>
                                                <p:cond delay="0"/>
                                              </p:stCondLst>
                                            </p:cTn>
                                            <p:tgtEl>
                                              <p:spTgt spid="7"/>
                                            </p:tgtEl>
                                            <p:attrNameLst>
                                              <p:attrName>style.visibility</p:attrName>
                                            </p:attrNameLst>
                                          </p:cBhvr>
                                          <p:to>
                                            <p:strVal val="visible"/>
                                          </p:to>
                                        </p:set>
                                        <p:animScale>
                                          <p:cBhvr>
                                            <p:cTn id="28"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9" dur="1000" decel="50000" fill="hold">
                                              <p:stCondLst>
                                                <p:cond delay="0"/>
                                              </p:stCondLst>
                                            </p:cTn>
                                            <p:tgtEl>
                                              <p:spTgt spid="7"/>
                                            </p:tgtEl>
                                            <p:attrNameLst>
                                              <p:attrName>ppt_x</p:attrName>
                                              <p:attrName>ppt_y</p:attrName>
                                            </p:attrNameLst>
                                          </p:cBhvr>
                                        </p:animMotion>
                                        <p:animEffect transition="in" filter="fade">
                                          <p:cBhvr>
                                            <p:cTn id="30" dur="1000"/>
                                            <p:tgtEl>
                                              <p:spTgt spid="7"/>
                                            </p:tgtEl>
                                          </p:cBhvr>
                                        </p:animEffect>
                                      </p:childTnLst>
                                    </p:cTn>
                                  </p:par>
                                  <p:par>
                                    <p:cTn id="31" presetID="52" presetClass="entr" presetSubtype="0" fill="hold" grpId="0" nodeType="withEffect">
                                      <p:stCondLst>
                                        <p:cond delay="800"/>
                                      </p:stCondLst>
                                      <p:childTnLst>
                                        <p:set>
                                          <p:cBhvr>
                                            <p:cTn id="32" dur="1" fill="hold">
                                              <p:stCondLst>
                                                <p:cond delay="0"/>
                                              </p:stCondLst>
                                            </p:cTn>
                                            <p:tgtEl>
                                              <p:spTgt spid="8"/>
                                            </p:tgtEl>
                                            <p:attrNameLst>
                                              <p:attrName>style.visibility</p:attrName>
                                            </p:attrNameLst>
                                          </p:cBhvr>
                                          <p:to>
                                            <p:strVal val="visible"/>
                                          </p:to>
                                        </p:set>
                                        <p:animScale>
                                          <p:cBhvr>
                                            <p:cTn id="33" dur="1000" decel="50000" fill="hold">
                                              <p:stCondLst>
                                                <p:cond delay="0"/>
                                              </p:stCondLst>
                                            </p:cTn>
                                            <p:tgtEl>
                                              <p:spTgt spid="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4" dur="1000" decel="50000" fill="hold">
                                              <p:stCondLst>
                                                <p:cond delay="0"/>
                                              </p:stCondLst>
                                            </p:cTn>
                                            <p:tgtEl>
                                              <p:spTgt spid="8"/>
                                            </p:tgtEl>
                                            <p:attrNameLst>
                                              <p:attrName>ppt_x</p:attrName>
                                              <p:attrName>ppt_y</p:attrName>
                                            </p:attrNameLst>
                                          </p:cBhvr>
                                        </p:animMotion>
                                        <p:animEffect transition="in" filter="fade">
                                          <p:cBhvr>
                                            <p:cTn id="3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5" grpId="1"/>
          <p:bldP spid="6" grpId="0"/>
          <p:bldP spid="7" grpId="0"/>
          <p:bldP spid="8" grpId="0"/>
        </p:bldLst>
      </p:timing>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8"/>
          <p:cNvSpPr txBox="1"/>
          <p:nvPr/>
        </p:nvSpPr>
        <p:spPr>
          <a:xfrm>
            <a:off x="333860" y="476676"/>
            <a:ext cx="4969846" cy="461665"/>
          </a:xfrm>
          <a:prstGeom prst="rect">
            <a:avLst/>
          </a:prstGeom>
          <a:noFill/>
        </p:spPr>
        <p:txBody>
          <a:bodyPr wrap="square" rtlCol="0">
            <a:spAutoFit/>
          </a:bodyPr>
          <a:lstStyle/>
          <a:p>
            <a:r>
              <a:rPr lang="zh-CN" altLang="en-US" sz="2400" dirty="0">
                <a:solidFill>
                  <a:srgbClr val="5F5E5C"/>
                </a:solidFill>
                <a:latin typeface="华康俪金黑W8(P)" pitchFamily="34" charset="-122"/>
                <a:ea typeface="华康俪金黑W8(P)" pitchFamily="34" charset="-122"/>
              </a:rPr>
              <a:t>第一节</a:t>
            </a:r>
            <a:r>
              <a:rPr lang="en-US" altLang="zh-CN" sz="2400" dirty="0">
                <a:solidFill>
                  <a:srgbClr val="5F5E5C"/>
                </a:solidFill>
                <a:latin typeface="华康俪金黑W8(P)" pitchFamily="34" charset="-122"/>
                <a:ea typeface="华康俪金黑W8(P)" pitchFamily="34" charset="-122"/>
              </a:rPr>
              <a:t>  </a:t>
            </a:r>
            <a:r>
              <a:rPr lang="zh-CN" altLang="en-US" sz="2400" dirty="0">
                <a:solidFill>
                  <a:srgbClr val="5F5E5C"/>
                </a:solidFill>
                <a:latin typeface="华康俪金黑W8(P)" pitchFamily="34" charset="-122"/>
                <a:ea typeface="华康俪金黑W8(P)" pitchFamily="34" charset="-122"/>
              </a:rPr>
              <a:t>培训的类别划分概述</a:t>
            </a:r>
          </a:p>
        </p:txBody>
      </p:sp>
      <p:sp>
        <p:nvSpPr>
          <p:cNvPr id="6" name="TextBox 6"/>
          <p:cNvSpPr txBox="1"/>
          <p:nvPr/>
        </p:nvSpPr>
        <p:spPr>
          <a:xfrm>
            <a:off x="392610" y="1052739"/>
            <a:ext cx="9663830" cy="772519"/>
          </a:xfrm>
          <a:prstGeom prst="rect">
            <a:avLst/>
          </a:prstGeom>
          <a:noFill/>
        </p:spPr>
        <p:txBody>
          <a:bodyPr wrap="square" rtlCol="0">
            <a:spAutoFit/>
          </a:bodyPr>
          <a:lstStyle/>
          <a:p>
            <a:pPr>
              <a:lnSpc>
                <a:spcPct val="130000"/>
              </a:lnSpc>
            </a:pPr>
            <a:r>
              <a:rPr lang="zh-CN" altLang="en-US" sz="1600" dirty="0">
                <a:solidFill>
                  <a:srgbClr val="5F5E5C"/>
                </a:solidFill>
                <a:latin typeface="微软雅黑" panose="020B0503020204020204" pitchFamily="34" charset="-122"/>
                <a:ea typeface="微软雅黑" panose="020B0503020204020204" pitchFamily="34" charset="-122"/>
              </a:rPr>
              <a:t>为了使培训工作责任明确，分工合理，加强部门间横向配合，规范培训管理，提高培训质量，增强培训效果，</a:t>
            </a:r>
            <a:r>
              <a:rPr lang="zh-CN" altLang="en-US" b="1" dirty="0">
                <a:solidFill>
                  <a:srgbClr val="0070C0"/>
                </a:solidFill>
                <a:latin typeface="微软雅黑" panose="020B0503020204020204" pitchFamily="34" charset="-122"/>
                <a:ea typeface="微软雅黑" panose="020B0503020204020204" pitchFamily="34" charset="-122"/>
              </a:rPr>
              <a:t>需要将培训工作体系化</a:t>
            </a:r>
            <a:r>
              <a:rPr lang="zh-CN" altLang="en-US" sz="1600" dirty="0">
                <a:solidFill>
                  <a:srgbClr val="5F5E5C"/>
                </a:solidFill>
                <a:latin typeface="微软雅黑" panose="020B0503020204020204" pitchFamily="34" charset="-122"/>
                <a:ea typeface="微软雅黑" panose="020B0503020204020204" pitchFamily="34" charset="-122"/>
              </a:rPr>
              <a:t>。我们主要从以下五个方面来阐述：</a:t>
            </a:r>
            <a:endParaRPr lang="zh-CN" altLang="zh-CN" sz="1600" dirty="0">
              <a:solidFill>
                <a:srgbClr val="5F5E5C"/>
              </a:solidFill>
              <a:latin typeface="微软雅黑" panose="020B0503020204020204" pitchFamily="34" charset="-122"/>
              <a:ea typeface="微软雅黑" panose="020B0503020204020204" pitchFamily="34" charset="-122"/>
            </a:endParaRPr>
          </a:p>
        </p:txBody>
      </p:sp>
      <p:sp>
        <p:nvSpPr>
          <p:cNvPr id="9" name="TextBox 6"/>
          <p:cNvSpPr txBox="1"/>
          <p:nvPr/>
        </p:nvSpPr>
        <p:spPr>
          <a:xfrm>
            <a:off x="333860" y="1913379"/>
            <a:ext cx="3169852" cy="492443"/>
          </a:xfrm>
          <a:prstGeom prst="rect">
            <a:avLst/>
          </a:prstGeom>
          <a:noFill/>
        </p:spPr>
        <p:txBody>
          <a:bodyPr wrap="square" rtlCol="0">
            <a:spAutoFit/>
          </a:bodyPr>
          <a:lstStyle/>
          <a:p>
            <a:pPr>
              <a:lnSpc>
                <a:spcPct val="130000"/>
              </a:lnSpc>
            </a:pPr>
            <a:r>
              <a:rPr lang="zh-CN" altLang="en-US" sz="2000" dirty="0">
                <a:solidFill>
                  <a:srgbClr val="5F5E5C"/>
                </a:solidFill>
                <a:latin typeface="华康俪金黑W8(P)" pitchFamily="34" charset="-122"/>
                <a:ea typeface="华康俪金黑W8(P)" pitchFamily="34" charset="-122"/>
              </a:rPr>
              <a:t>（</a:t>
            </a:r>
            <a:r>
              <a:rPr lang="en-US" altLang="zh-CN" sz="2000" dirty="0">
                <a:solidFill>
                  <a:srgbClr val="5F5E5C"/>
                </a:solidFill>
                <a:latin typeface="华康俪金黑W8(P)" pitchFamily="34" charset="-122"/>
                <a:ea typeface="华康俪金黑W8(P)" pitchFamily="34" charset="-122"/>
              </a:rPr>
              <a:t>1</a:t>
            </a:r>
            <a:r>
              <a:rPr lang="zh-CN" altLang="en-US" sz="2000" dirty="0">
                <a:solidFill>
                  <a:srgbClr val="5F5E5C"/>
                </a:solidFill>
                <a:latin typeface="华康俪金黑W8(P)" pitchFamily="34" charset="-122"/>
                <a:ea typeface="华康俪金黑W8(P)" pitchFamily="34" charset="-122"/>
              </a:rPr>
              <a:t>）按员工类型来分：</a:t>
            </a:r>
          </a:p>
        </p:txBody>
      </p:sp>
      <p:grpSp>
        <p:nvGrpSpPr>
          <p:cNvPr id="2" name="组合 1"/>
          <p:cNvGrpSpPr/>
          <p:nvPr/>
        </p:nvGrpSpPr>
        <p:grpSpPr>
          <a:xfrm>
            <a:off x="1487491" y="2827589"/>
            <a:ext cx="1376363" cy="1371600"/>
            <a:chOff x="1634679" y="2813601"/>
            <a:chExt cx="1376363" cy="1371600"/>
          </a:xfrm>
        </p:grpSpPr>
        <p:sp>
          <p:nvSpPr>
            <p:cNvPr id="10" name="Freeform 274"/>
            <p:cNvSpPr/>
            <p:nvPr/>
          </p:nvSpPr>
          <p:spPr bwMode="auto">
            <a:xfrm>
              <a:off x="1634679" y="2813601"/>
              <a:ext cx="1376363" cy="1371600"/>
            </a:xfrm>
            <a:custGeom>
              <a:avLst/>
              <a:gdLst>
                <a:gd name="T0" fmla="*/ 183 w 367"/>
                <a:gd name="T1" fmla="*/ 0 h 366"/>
                <a:gd name="T2" fmla="*/ 0 w 367"/>
                <a:gd name="T3" fmla="*/ 183 h 366"/>
                <a:gd name="T4" fmla="*/ 183 w 367"/>
                <a:gd name="T5" fmla="*/ 366 h 366"/>
                <a:gd name="T6" fmla="*/ 367 w 367"/>
                <a:gd name="T7" fmla="*/ 183 h 366"/>
                <a:gd name="T8" fmla="*/ 367 w 367"/>
                <a:gd name="T9" fmla="*/ 0 h 366"/>
                <a:gd name="T10" fmla="*/ 183 w 367"/>
                <a:gd name="T11" fmla="*/ 0 h 366"/>
              </a:gdLst>
              <a:ahLst/>
              <a:cxnLst>
                <a:cxn ang="0">
                  <a:pos x="T0" y="T1"/>
                </a:cxn>
                <a:cxn ang="0">
                  <a:pos x="T2" y="T3"/>
                </a:cxn>
                <a:cxn ang="0">
                  <a:pos x="T4" y="T5"/>
                </a:cxn>
                <a:cxn ang="0">
                  <a:pos x="T6" y="T7"/>
                </a:cxn>
                <a:cxn ang="0">
                  <a:pos x="T8" y="T9"/>
                </a:cxn>
                <a:cxn ang="0">
                  <a:pos x="T10" y="T11"/>
                </a:cxn>
              </a:cxnLst>
              <a:rect l="0" t="0" r="r" b="b"/>
              <a:pathLst>
                <a:path w="367" h="366">
                  <a:moveTo>
                    <a:pt x="183" y="0"/>
                  </a:moveTo>
                  <a:cubicBezTo>
                    <a:pt x="82" y="0"/>
                    <a:pt x="0" y="82"/>
                    <a:pt x="0" y="183"/>
                  </a:cubicBezTo>
                  <a:cubicBezTo>
                    <a:pt x="0" y="284"/>
                    <a:pt x="82" y="366"/>
                    <a:pt x="183" y="366"/>
                  </a:cubicBezTo>
                  <a:cubicBezTo>
                    <a:pt x="285" y="366"/>
                    <a:pt x="367" y="284"/>
                    <a:pt x="367" y="183"/>
                  </a:cubicBezTo>
                  <a:cubicBezTo>
                    <a:pt x="367" y="0"/>
                    <a:pt x="367" y="0"/>
                    <a:pt x="367" y="0"/>
                  </a:cubicBezTo>
                  <a:lnTo>
                    <a:pt x="183" y="0"/>
                  </a:lnTo>
                  <a:close/>
                </a:path>
              </a:pathLst>
            </a:custGeom>
            <a:solidFill>
              <a:srgbClr val="7BC143"/>
            </a:solidFill>
            <a:ln>
              <a:noFill/>
            </a:ln>
            <a:effectLst>
              <a:reflection endPos="21000" dist="50800" dir="5400000" sy="-100000" algn="bl" rotWithShape="0"/>
            </a:effectLst>
          </p:spPr>
          <p:txBody>
            <a:bodyPr vert="horz" wrap="square" lIns="91440" tIns="45720" rIns="91440" bIns="45720" numCol="1" anchor="t" anchorCtr="0" compatLnSpc="1"/>
            <a:lstStyle/>
            <a:p>
              <a:endParaRPr lang="zh-CN" altLang="en-US" dirty="0"/>
            </a:p>
          </p:txBody>
        </p:sp>
        <p:sp>
          <p:nvSpPr>
            <p:cNvPr id="30" name="矩形 29"/>
            <p:cNvSpPr/>
            <p:nvPr/>
          </p:nvSpPr>
          <p:spPr>
            <a:xfrm>
              <a:off x="1846421" y="3200050"/>
              <a:ext cx="1026115" cy="707886"/>
            </a:xfrm>
            <a:prstGeom prst="rect">
              <a:avLst/>
            </a:prstGeom>
          </p:spPr>
          <p:txBody>
            <a:bodyPr wrap="square">
              <a:spAutoFit/>
            </a:bodyPr>
            <a:lstStyle/>
            <a:p>
              <a:r>
                <a:rPr lang="zh-CN" altLang="en-US" sz="2000" dirty="0">
                  <a:solidFill>
                    <a:schemeClr val="bg1"/>
                  </a:solidFill>
                  <a:latin typeface="华康俪金黑W8(P)" pitchFamily="34" charset="-122"/>
                  <a:ea typeface="华康俪金黑W8(P)" pitchFamily="34" charset="-122"/>
                </a:rPr>
                <a:t>职前教育培训</a:t>
              </a:r>
            </a:p>
          </p:txBody>
        </p:sp>
        <p:sp>
          <p:nvSpPr>
            <p:cNvPr id="31" name="TextBox 19"/>
            <p:cNvSpPr txBox="1"/>
            <p:nvPr/>
          </p:nvSpPr>
          <p:spPr>
            <a:xfrm>
              <a:off x="1846421" y="2979536"/>
              <a:ext cx="646331" cy="276999"/>
            </a:xfrm>
            <a:prstGeom prst="rect">
              <a:avLst/>
            </a:prstGeom>
            <a:noFill/>
          </p:spPr>
          <p:txBody>
            <a:bodyPr wrap="none" rtlCol="0">
              <a:spAutoFit/>
            </a:bodyPr>
            <a:lstStyle/>
            <a:p>
              <a:r>
                <a:rPr lang="zh-CN" altLang="en-US" sz="1200" dirty="0">
                  <a:solidFill>
                    <a:schemeClr val="bg1"/>
                  </a:solidFill>
                  <a:latin typeface="微软雅黑" panose="020B0503020204020204" pitchFamily="34" charset="-122"/>
                  <a:ea typeface="微软雅黑" panose="020B0503020204020204" pitchFamily="34" charset="-122"/>
                </a:rPr>
                <a:t>新员工</a:t>
              </a:r>
            </a:p>
          </p:txBody>
        </p:sp>
      </p:grpSp>
      <p:grpSp>
        <p:nvGrpSpPr>
          <p:cNvPr id="33" name="组合 32"/>
          <p:cNvGrpSpPr/>
          <p:nvPr/>
        </p:nvGrpSpPr>
        <p:grpSpPr>
          <a:xfrm>
            <a:off x="3743742" y="2827589"/>
            <a:ext cx="1376363" cy="1371600"/>
            <a:chOff x="1634679" y="2813601"/>
            <a:chExt cx="1376363" cy="1371600"/>
          </a:xfrm>
        </p:grpSpPr>
        <p:sp>
          <p:nvSpPr>
            <p:cNvPr id="34" name="Freeform 274"/>
            <p:cNvSpPr/>
            <p:nvPr/>
          </p:nvSpPr>
          <p:spPr bwMode="auto">
            <a:xfrm>
              <a:off x="1634679" y="2813601"/>
              <a:ext cx="1376363" cy="1371600"/>
            </a:xfrm>
            <a:custGeom>
              <a:avLst/>
              <a:gdLst>
                <a:gd name="T0" fmla="*/ 183 w 367"/>
                <a:gd name="T1" fmla="*/ 0 h 366"/>
                <a:gd name="T2" fmla="*/ 0 w 367"/>
                <a:gd name="T3" fmla="*/ 183 h 366"/>
                <a:gd name="T4" fmla="*/ 183 w 367"/>
                <a:gd name="T5" fmla="*/ 366 h 366"/>
                <a:gd name="T6" fmla="*/ 367 w 367"/>
                <a:gd name="T7" fmla="*/ 183 h 366"/>
                <a:gd name="T8" fmla="*/ 367 w 367"/>
                <a:gd name="T9" fmla="*/ 0 h 366"/>
                <a:gd name="T10" fmla="*/ 183 w 367"/>
                <a:gd name="T11" fmla="*/ 0 h 366"/>
              </a:gdLst>
              <a:ahLst/>
              <a:cxnLst>
                <a:cxn ang="0">
                  <a:pos x="T0" y="T1"/>
                </a:cxn>
                <a:cxn ang="0">
                  <a:pos x="T2" y="T3"/>
                </a:cxn>
                <a:cxn ang="0">
                  <a:pos x="T4" y="T5"/>
                </a:cxn>
                <a:cxn ang="0">
                  <a:pos x="T6" y="T7"/>
                </a:cxn>
                <a:cxn ang="0">
                  <a:pos x="T8" y="T9"/>
                </a:cxn>
                <a:cxn ang="0">
                  <a:pos x="T10" y="T11"/>
                </a:cxn>
              </a:cxnLst>
              <a:rect l="0" t="0" r="r" b="b"/>
              <a:pathLst>
                <a:path w="367" h="366">
                  <a:moveTo>
                    <a:pt x="183" y="0"/>
                  </a:moveTo>
                  <a:cubicBezTo>
                    <a:pt x="82" y="0"/>
                    <a:pt x="0" y="82"/>
                    <a:pt x="0" y="183"/>
                  </a:cubicBezTo>
                  <a:cubicBezTo>
                    <a:pt x="0" y="284"/>
                    <a:pt x="82" y="366"/>
                    <a:pt x="183" y="366"/>
                  </a:cubicBezTo>
                  <a:cubicBezTo>
                    <a:pt x="285" y="366"/>
                    <a:pt x="367" y="284"/>
                    <a:pt x="367" y="183"/>
                  </a:cubicBezTo>
                  <a:cubicBezTo>
                    <a:pt x="367" y="0"/>
                    <a:pt x="367" y="0"/>
                    <a:pt x="367" y="0"/>
                  </a:cubicBezTo>
                  <a:lnTo>
                    <a:pt x="183" y="0"/>
                  </a:lnTo>
                  <a:close/>
                </a:path>
              </a:pathLst>
            </a:custGeom>
            <a:solidFill>
              <a:srgbClr val="7BC143"/>
            </a:solidFill>
            <a:ln>
              <a:noFill/>
            </a:ln>
            <a:effectLst>
              <a:reflection endPos="21000" dist="50800" dir="5400000" sy="-100000" algn="bl" rotWithShape="0"/>
            </a:effectLst>
          </p:spPr>
          <p:txBody>
            <a:bodyPr vert="horz" wrap="square" lIns="91440" tIns="45720" rIns="91440" bIns="45720" numCol="1" anchor="t" anchorCtr="0" compatLnSpc="1"/>
            <a:lstStyle/>
            <a:p>
              <a:endParaRPr lang="zh-CN" altLang="en-US" dirty="0"/>
            </a:p>
          </p:txBody>
        </p:sp>
        <p:sp>
          <p:nvSpPr>
            <p:cNvPr id="35" name="矩形 34"/>
            <p:cNvSpPr/>
            <p:nvPr/>
          </p:nvSpPr>
          <p:spPr>
            <a:xfrm>
              <a:off x="1846421" y="3200050"/>
              <a:ext cx="1026115" cy="707886"/>
            </a:xfrm>
            <a:prstGeom prst="rect">
              <a:avLst/>
            </a:prstGeom>
          </p:spPr>
          <p:txBody>
            <a:bodyPr wrap="square">
              <a:spAutoFit/>
            </a:bodyPr>
            <a:lstStyle/>
            <a:p>
              <a:r>
                <a:rPr lang="zh-CN" altLang="en-US" sz="2000" dirty="0">
                  <a:solidFill>
                    <a:schemeClr val="bg1"/>
                  </a:solidFill>
                  <a:latin typeface="华康俪金黑W8(P)" pitchFamily="34" charset="-122"/>
                  <a:ea typeface="华康俪金黑W8(P)" pitchFamily="34" charset="-122"/>
                </a:rPr>
                <a:t>岗前业务培训</a:t>
              </a:r>
            </a:p>
          </p:txBody>
        </p:sp>
        <p:sp>
          <p:nvSpPr>
            <p:cNvPr id="36" name="TextBox 19"/>
            <p:cNvSpPr txBox="1"/>
            <p:nvPr/>
          </p:nvSpPr>
          <p:spPr>
            <a:xfrm>
              <a:off x="1846421" y="2979536"/>
              <a:ext cx="646331" cy="276999"/>
            </a:xfrm>
            <a:prstGeom prst="rect">
              <a:avLst/>
            </a:prstGeom>
            <a:noFill/>
          </p:spPr>
          <p:txBody>
            <a:bodyPr wrap="none" rtlCol="0">
              <a:spAutoFit/>
            </a:bodyPr>
            <a:lstStyle/>
            <a:p>
              <a:r>
                <a:rPr lang="zh-CN" altLang="en-US" sz="1200" dirty="0">
                  <a:solidFill>
                    <a:schemeClr val="bg1"/>
                  </a:solidFill>
                  <a:latin typeface="微软雅黑" panose="020B0503020204020204" pitchFamily="34" charset="-122"/>
                  <a:ea typeface="微软雅黑" panose="020B0503020204020204" pitchFamily="34" charset="-122"/>
                </a:rPr>
                <a:t>新员工</a:t>
              </a:r>
            </a:p>
          </p:txBody>
        </p:sp>
      </p:grpSp>
      <p:grpSp>
        <p:nvGrpSpPr>
          <p:cNvPr id="37" name="组合 36"/>
          <p:cNvGrpSpPr/>
          <p:nvPr/>
        </p:nvGrpSpPr>
        <p:grpSpPr>
          <a:xfrm>
            <a:off x="5999993" y="2827589"/>
            <a:ext cx="1376363" cy="1371600"/>
            <a:chOff x="1634679" y="2813601"/>
            <a:chExt cx="1376363" cy="1371600"/>
          </a:xfrm>
        </p:grpSpPr>
        <p:sp>
          <p:nvSpPr>
            <p:cNvPr id="38" name="Freeform 274"/>
            <p:cNvSpPr/>
            <p:nvPr/>
          </p:nvSpPr>
          <p:spPr bwMode="auto">
            <a:xfrm>
              <a:off x="1634679" y="2813601"/>
              <a:ext cx="1376363" cy="1371600"/>
            </a:xfrm>
            <a:custGeom>
              <a:avLst/>
              <a:gdLst>
                <a:gd name="T0" fmla="*/ 183 w 367"/>
                <a:gd name="T1" fmla="*/ 0 h 366"/>
                <a:gd name="T2" fmla="*/ 0 w 367"/>
                <a:gd name="T3" fmla="*/ 183 h 366"/>
                <a:gd name="T4" fmla="*/ 183 w 367"/>
                <a:gd name="T5" fmla="*/ 366 h 366"/>
                <a:gd name="T6" fmla="*/ 367 w 367"/>
                <a:gd name="T7" fmla="*/ 183 h 366"/>
                <a:gd name="T8" fmla="*/ 367 w 367"/>
                <a:gd name="T9" fmla="*/ 0 h 366"/>
                <a:gd name="T10" fmla="*/ 183 w 367"/>
                <a:gd name="T11" fmla="*/ 0 h 366"/>
              </a:gdLst>
              <a:ahLst/>
              <a:cxnLst>
                <a:cxn ang="0">
                  <a:pos x="T0" y="T1"/>
                </a:cxn>
                <a:cxn ang="0">
                  <a:pos x="T2" y="T3"/>
                </a:cxn>
                <a:cxn ang="0">
                  <a:pos x="T4" y="T5"/>
                </a:cxn>
                <a:cxn ang="0">
                  <a:pos x="T6" y="T7"/>
                </a:cxn>
                <a:cxn ang="0">
                  <a:pos x="T8" y="T9"/>
                </a:cxn>
                <a:cxn ang="0">
                  <a:pos x="T10" y="T11"/>
                </a:cxn>
              </a:cxnLst>
              <a:rect l="0" t="0" r="r" b="b"/>
              <a:pathLst>
                <a:path w="367" h="366">
                  <a:moveTo>
                    <a:pt x="183" y="0"/>
                  </a:moveTo>
                  <a:cubicBezTo>
                    <a:pt x="82" y="0"/>
                    <a:pt x="0" y="82"/>
                    <a:pt x="0" y="183"/>
                  </a:cubicBezTo>
                  <a:cubicBezTo>
                    <a:pt x="0" y="284"/>
                    <a:pt x="82" y="366"/>
                    <a:pt x="183" y="366"/>
                  </a:cubicBezTo>
                  <a:cubicBezTo>
                    <a:pt x="285" y="366"/>
                    <a:pt x="367" y="284"/>
                    <a:pt x="367" y="183"/>
                  </a:cubicBezTo>
                  <a:cubicBezTo>
                    <a:pt x="367" y="0"/>
                    <a:pt x="367" y="0"/>
                    <a:pt x="367" y="0"/>
                  </a:cubicBezTo>
                  <a:lnTo>
                    <a:pt x="183" y="0"/>
                  </a:lnTo>
                  <a:close/>
                </a:path>
              </a:pathLst>
            </a:custGeom>
            <a:solidFill>
              <a:srgbClr val="0070C0"/>
            </a:solidFill>
            <a:ln>
              <a:noFill/>
            </a:ln>
            <a:effectLst>
              <a:reflection endPos="21000" dist="50800" dir="5400000" sy="-100000" algn="bl" rotWithShape="0"/>
            </a:effectLst>
          </p:spPr>
          <p:txBody>
            <a:bodyPr vert="horz" wrap="square" lIns="91440" tIns="45720" rIns="91440" bIns="45720" numCol="1" anchor="t" anchorCtr="0" compatLnSpc="1"/>
            <a:lstStyle/>
            <a:p>
              <a:endParaRPr lang="zh-CN" altLang="en-US" dirty="0"/>
            </a:p>
          </p:txBody>
        </p:sp>
        <p:sp>
          <p:nvSpPr>
            <p:cNvPr id="39" name="矩形 38"/>
            <p:cNvSpPr/>
            <p:nvPr/>
          </p:nvSpPr>
          <p:spPr>
            <a:xfrm>
              <a:off x="1846421" y="3200050"/>
              <a:ext cx="1026115" cy="707886"/>
            </a:xfrm>
            <a:prstGeom prst="rect">
              <a:avLst/>
            </a:prstGeom>
          </p:spPr>
          <p:txBody>
            <a:bodyPr wrap="square">
              <a:spAutoFit/>
            </a:bodyPr>
            <a:lstStyle/>
            <a:p>
              <a:r>
                <a:rPr lang="zh-CN" altLang="en-US" sz="2000" dirty="0">
                  <a:solidFill>
                    <a:schemeClr val="bg1"/>
                  </a:solidFill>
                  <a:latin typeface="华康俪金黑W8(P)" pitchFamily="34" charset="-122"/>
                  <a:ea typeface="华康俪金黑W8(P)" pitchFamily="34" charset="-122"/>
                </a:rPr>
                <a:t>在职</a:t>
              </a:r>
              <a:r>
                <a:rPr lang="en-US" altLang="zh-CN" sz="2000" dirty="0">
                  <a:solidFill>
                    <a:schemeClr val="bg1"/>
                  </a:solidFill>
                  <a:latin typeface="华康俪金黑W8(P)" pitchFamily="34" charset="-122"/>
                  <a:ea typeface="华康俪金黑W8(P)" pitchFamily="34" charset="-122"/>
                </a:rPr>
                <a:t>/</a:t>
              </a:r>
              <a:r>
                <a:rPr lang="zh-CN" altLang="en-US" sz="2000" dirty="0">
                  <a:solidFill>
                    <a:schemeClr val="bg1"/>
                  </a:solidFill>
                  <a:latin typeface="华康俪金黑W8(P)" pitchFamily="34" charset="-122"/>
                  <a:ea typeface="华康俪金黑W8(P)" pitchFamily="34" charset="-122"/>
                </a:rPr>
                <a:t>岗中培训</a:t>
              </a:r>
            </a:p>
          </p:txBody>
        </p:sp>
        <p:sp>
          <p:nvSpPr>
            <p:cNvPr id="40" name="TextBox 19"/>
            <p:cNvSpPr txBox="1"/>
            <p:nvPr/>
          </p:nvSpPr>
          <p:spPr>
            <a:xfrm>
              <a:off x="1846421" y="2979536"/>
              <a:ext cx="646331" cy="276999"/>
            </a:xfrm>
            <a:prstGeom prst="rect">
              <a:avLst/>
            </a:prstGeom>
            <a:noFill/>
          </p:spPr>
          <p:txBody>
            <a:bodyPr wrap="none" rtlCol="0">
              <a:spAutoFit/>
            </a:bodyPr>
            <a:lstStyle/>
            <a:p>
              <a:r>
                <a:rPr lang="zh-CN" altLang="en-US" sz="1200" dirty="0">
                  <a:solidFill>
                    <a:schemeClr val="bg1"/>
                  </a:solidFill>
                  <a:latin typeface="微软雅黑" panose="020B0503020204020204" pitchFamily="34" charset="-122"/>
                  <a:ea typeface="微软雅黑" panose="020B0503020204020204" pitchFamily="34" charset="-122"/>
                </a:rPr>
                <a:t>老员工</a:t>
              </a:r>
            </a:p>
          </p:txBody>
        </p:sp>
      </p:grpSp>
      <p:grpSp>
        <p:nvGrpSpPr>
          <p:cNvPr id="41" name="组合 40"/>
          <p:cNvGrpSpPr/>
          <p:nvPr/>
        </p:nvGrpSpPr>
        <p:grpSpPr>
          <a:xfrm>
            <a:off x="8256243" y="2827589"/>
            <a:ext cx="1376363" cy="1371600"/>
            <a:chOff x="1634679" y="2813601"/>
            <a:chExt cx="1376363" cy="1371600"/>
          </a:xfrm>
        </p:grpSpPr>
        <p:sp>
          <p:nvSpPr>
            <p:cNvPr id="42" name="Freeform 274"/>
            <p:cNvSpPr/>
            <p:nvPr/>
          </p:nvSpPr>
          <p:spPr bwMode="auto">
            <a:xfrm>
              <a:off x="1634679" y="2813601"/>
              <a:ext cx="1376363" cy="1371600"/>
            </a:xfrm>
            <a:custGeom>
              <a:avLst/>
              <a:gdLst>
                <a:gd name="T0" fmla="*/ 183 w 367"/>
                <a:gd name="T1" fmla="*/ 0 h 366"/>
                <a:gd name="T2" fmla="*/ 0 w 367"/>
                <a:gd name="T3" fmla="*/ 183 h 366"/>
                <a:gd name="T4" fmla="*/ 183 w 367"/>
                <a:gd name="T5" fmla="*/ 366 h 366"/>
                <a:gd name="T6" fmla="*/ 367 w 367"/>
                <a:gd name="T7" fmla="*/ 183 h 366"/>
                <a:gd name="T8" fmla="*/ 367 w 367"/>
                <a:gd name="T9" fmla="*/ 0 h 366"/>
                <a:gd name="T10" fmla="*/ 183 w 367"/>
                <a:gd name="T11" fmla="*/ 0 h 366"/>
              </a:gdLst>
              <a:ahLst/>
              <a:cxnLst>
                <a:cxn ang="0">
                  <a:pos x="T0" y="T1"/>
                </a:cxn>
                <a:cxn ang="0">
                  <a:pos x="T2" y="T3"/>
                </a:cxn>
                <a:cxn ang="0">
                  <a:pos x="T4" y="T5"/>
                </a:cxn>
                <a:cxn ang="0">
                  <a:pos x="T6" y="T7"/>
                </a:cxn>
                <a:cxn ang="0">
                  <a:pos x="T8" y="T9"/>
                </a:cxn>
                <a:cxn ang="0">
                  <a:pos x="T10" y="T11"/>
                </a:cxn>
              </a:cxnLst>
              <a:rect l="0" t="0" r="r" b="b"/>
              <a:pathLst>
                <a:path w="367" h="366">
                  <a:moveTo>
                    <a:pt x="183" y="0"/>
                  </a:moveTo>
                  <a:cubicBezTo>
                    <a:pt x="82" y="0"/>
                    <a:pt x="0" y="82"/>
                    <a:pt x="0" y="183"/>
                  </a:cubicBezTo>
                  <a:cubicBezTo>
                    <a:pt x="0" y="284"/>
                    <a:pt x="82" y="366"/>
                    <a:pt x="183" y="366"/>
                  </a:cubicBezTo>
                  <a:cubicBezTo>
                    <a:pt x="285" y="366"/>
                    <a:pt x="367" y="284"/>
                    <a:pt x="367" y="183"/>
                  </a:cubicBezTo>
                  <a:cubicBezTo>
                    <a:pt x="367" y="0"/>
                    <a:pt x="367" y="0"/>
                    <a:pt x="367" y="0"/>
                  </a:cubicBezTo>
                  <a:lnTo>
                    <a:pt x="183" y="0"/>
                  </a:lnTo>
                  <a:close/>
                </a:path>
              </a:pathLst>
            </a:custGeom>
            <a:solidFill>
              <a:srgbClr val="0070C0"/>
            </a:solidFill>
            <a:ln>
              <a:noFill/>
            </a:ln>
            <a:effectLst>
              <a:reflection endPos="21000" dist="50800" dir="5400000" sy="-100000" algn="bl" rotWithShape="0"/>
            </a:effectLst>
          </p:spPr>
          <p:txBody>
            <a:bodyPr vert="horz" wrap="square" lIns="91440" tIns="45720" rIns="91440" bIns="45720" numCol="1" anchor="t" anchorCtr="0" compatLnSpc="1"/>
            <a:lstStyle/>
            <a:p>
              <a:endParaRPr lang="zh-CN" altLang="en-US" dirty="0"/>
            </a:p>
          </p:txBody>
        </p:sp>
        <p:sp>
          <p:nvSpPr>
            <p:cNvPr id="46" name="矩形 45"/>
            <p:cNvSpPr/>
            <p:nvPr/>
          </p:nvSpPr>
          <p:spPr>
            <a:xfrm>
              <a:off x="1846421" y="3200050"/>
              <a:ext cx="1026115" cy="707886"/>
            </a:xfrm>
            <a:prstGeom prst="rect">
              <a:avLst/>
            </a:prstGeom>
          </p:spPr>
          <p:txBody>
            <a:bodyPr wrap="square">
              <a:spAutoFit/>
            </a:bodyPr>
            <a:lstStyle/>
            <a:p>
              <a:r>
                <a:rPr lang="zh-CN" altLang="en-US" sz="2000" dirty="0">
                  <a:solidFill>
                    <a:schemeClr val="bg1"/>
                  </a:solidFill>
                  <a:latin typeface="华康俪金黑W8(P)" pitchFamily="34" charset="-122"/>
                  <a:ea typeface="华康俪金黑W8(P)" pitchFamily="34" charset="-122"/>
                </a:rPr>
                <a:t>转岗业务培训</a:t>
              </a:r>
            </a:p>
          </p:txBody>
        </p:sp>
        <p:sp>
          <p:nvSpPr>
            <p:cNvPr id="47" name="TextBox 19"/>
            <p:cNvSpPr txBox="1"/>
            <p:nvPr/>
          </p:nvSpPr>
          <p:spPr>
            <a:xfrm>
              <a:off x="1846421" y="2979536"/>
              <a:ext cx="646331" cy="276999"/>
            </a:xfrm>
            <a:prstGeom prst="rect">
              <a:avLst/>
            </a:prstGeom>
            <a:noFill/>
          </p:spPr>
          <p:txBody>
            <a:bodyPr wrap="none" rtlCol="0">
              <a:spAutoFit/>
            </a:bodyPr>
            <a:lstStyle/>
            <a:p>
              <a:r>
                <a:rPr lang="zh-CN" altLang="en-US" sz="1200" dirty="0">
                  <a:solidFill>
                    <a:schemeClr val="bg1"/>
                  </a:solidFill>
                  <a:latin typeface="微软雅黑" panose="020B0503020204020204" pitchFamily="34" charset="-122"/>
                  <a:ea typeface="微软雅黑" panose="020B0503020204020204" pitchFamily="34" charset="-122"/>
                </a:rPr>
                <a:t>老员工</a:t>
              </a:r>
            </a:p>
          </p:txBody>
        </p:sp>
      </p:grpSp>
      <p:sp>
        <p:nvSpPr>
          <p:cNvPr id="48" name="TextBox 6"/>
          <p:cNvSpPr txBox="1"/>
          <p:nvPr/>
        </p:nvSpPr>
        <p:spPr>
          <a:xfrm>
            <a:off x="1132167" y="4869160"/>
            <a:ext cx="2160240" cy="1052596"/>
          </a:xfrm>
          <a:prstGeom prst="rect">
            <a:avLst/>
          </a:prstGeom>
          <a:noFill/>
        </p:spPr>
        <p:txBody>
          <a:bodyPr wrap="square" rtlCol="0">
            <a:spAutoFit/>
          </a:bodyPr>
          <a:lstStyle/>
          <a:p>
            <a:pPr>
              <a:lnSpc>
                <a:spcPct val="130000"/>
              </a:lnSpc>
              <a:spcAft>
                <a:spcPts val="600"/>
              </a:spcAft>
            </a:pPr>
            <a:r>
              <a:rPr lang="en-US" altLang="zh-CN" sz="1600" dirty="0">
                <a:solidFill>
                  <a:srgbClr val="5F5E5C"/>
                </a:solidFill>
                <a:latin typeface="微软雅黑" panose="020B0503020204020204" pitchFamily="34" charset="-122"/>
                <a:ea typeface="微软雅黑" panose="020B0503020204020204" pitchFamily="34" charset="-122"/>
              </a:rPr>
              <a:t>HR</a:t>
            </a:r>
            <a:r>
              <a:rPr lang="zh-CN" altLang="en-US" sz="1600" dirty="0">
                <a:solidFill>
                  <a:srgbClr val="5F5E5C"/>
                </a:solidFill>
                <a:latin typeface="微软雅黑" panose="020B0503020204020204" pitchFamily="34" charset="-122"/>
                <a:ea typeface="微软雅黑" panose="020B0503020204020204" pitchFamily="34" charset="-122"/>
              </a:rPr>
              <a:t>组织，企业发展历史、文化、制度、业务范围及产品等。</a:t>
            </a:r>
          </a:p>
        </p:txBody>
      </p:sp>
      <p:sp>
        <p:nvSpPr>
          <p:cNvPr id="49" name="TextBox 6"/>
          <p:cNvSpPr txBox="1"/>
          <p:nvPr/>
        </p:nvSpPr>
        <p:spPr>
          <a:xfrm>
            <a:off x="3390025" y="4873608"/>
            <a:ext cx="2160240" cy="1052596"/>
          </a:xfrm>
          <a:prstGeom prst="rect">
            <a:avLst/>
          </a:prstGeom>
          <a:noFill/>
        </p:spPr>
        <p:txBody>
          <a:bodyPr wrap="square" rtlCol="0">
            <a:spAutoFit/>
          </a:bodyPr>
          <a:lstStyle/>
          <a:p>
            <a:pPr>
              <a:lnSpc>
                <a:spcPct val="130000"/>
              </a:lnSpc>
              <a:spcAft>
                <a:spcPts val="600"/>
              </a:spcAft>
            </a:pPr>
            <a:r>
              <a:rPr lang="zh-CN" altLang="en-US" sz="1600" dirty="0">
                <a:solidFill>
                  <a:srgbClr val="5F5E5C"/>
                </a:solidFill>
                <a:latin typeface="微软雅黑" panose="020B0503020204020204" pitchFamily="34" charset="-122"/>
                <a:ea typeface="微软雅黑" panose="020B0503020204020204" pitchFamily="34" charset="-122"/>
              </a:rPr>
              <a:t>直线部门组织，主要是对上岗业务进行培训。</a:t>
            </a:r>
          </a:p>
        </p:txBody>
      </p:sp>
      <p:sp>
        <p:nvSpPr>
          <p:cNvPr id="50" name="TextBox 6"/>
          <p:cNvSpPr txBox="1"/>
          <p:nvPr/>
        </p:nvSpPr>
        <p:spPr>
          <a:xfrm>
            <a:off x="5647883" y="4869160"/>
            <a:ext cx="2160240" cy="1052596"/>
          </a:xfrm>
          <a:prstGeom prst="rect">
            <a:avLst/>
          </a:prstGeom>
          <a:noFill/>
        </p:spPr>
        <p:txBody>
          <a:bodyPr wrap="square" rtlCol="0">
            <a:spAutoFit/>
          </a:bodyPr>
          <a:lstStyle/>
          <a:p>
            <a:pPr>
              <a:lnSpc>
                <a:spcPct val="130000"/>
              </a:lnSpc>
              <a:spcAft>
                <a:spcPts val="600"/>
              </a:spcAft>
            </a:pPr>
            <a:r>
              <a:rPr lang="zh-CN" altLang="en-US" sz="1600" dirty="0">
                <a:solidFill>
                  <a:srgbClr val="5F5E5C"/>
                </a:solidFill>
                <a:latin typeface="微软雅黑" panose="020B0503020204020204" pitchFamily="34" charset="-122"/>
                <a:ea typeface="微软雅黑" panose="020B0503020204020204" pitchFamily="34" charset="-122"/>
              </a:rPr>
              <a:t>履行职责所需的态度、知识、技能或个人提升培训。</a:t>
            </a:r>
          </a:p>
        </p:txBody>
      </p:sp>
      <p:sp>
        <p:nvSpPr>
          <p:cNvPr id="51" name="TextBox 6"/>
          <p:cNvSpPr txBox="1"/>
          <p:nvPr/>
        </p:nvSpPr>
        <p:spPr>
          <a:xfrm>
            <a:off x="7905740" y="4873608"/>
            <a:ext cx="2160240" cy="1052596"/>
          </a:xfrm>
          <a:prstGeom prst="rect">
            <a:avLst/>
          </a:prstGeom>
          <a:noFill/>
        </p:spPr>
        <p:txBody>
          <a:bodyPr wrap="square" rtlCol="0">
            <a:spAutoFit/>
          </a:bodyPr>
          <a:lstStyle/>
          <a:p>
            <a:pPr>
              <a:lnSpc>
                <a:spcPct val="130000"/>
              </a:lnSpc>
              <a:spcAft>
                <a:spcPts val="600"/>
              </a:spcAft>
            </a:pPr>
            <a:r>
              <a:rPr lang="zh-CN" altLang="en-US" sz="1600" dirty="0">
                <a:solidFill>
                  <a:srgbClr val="5F5E5C"/>
                </a:solidFill>
                <a:latin typeface="微软雅黑" panose="020B0503020204020204" pitchFamily="34" charset="-122"/>
                <a:ea typeface="微软雅黑" panose="020B0503020204020204" pitchFamily="34" charset="-122"/>
              </a:rPr>
              <a:t>凡因工作调整转岗的员工，均应进行转岗培训。</a:t>
            </a:r>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 presetClass="entr" presetSubtype="2" decel="10000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1+#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left)">
                                      <p:cBhvr>
                                        <p:cTn id="16" dur="500"/>
                                        <p:tgtEl>
                                          <p:spTgt spid="9"/>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500"/>
                                        <p:tgtEl>
                                          <p:spTgt spid="2"/>
                                        </p:tgtEl>
                                      </p:cBhvr>
                                    </p:animEffect>
                                    <p:anim calcmode="lin" valueType="num">
                                      <p:cBhvr>
                                        <p:cTn id="21" dur="500" fill="hold"/>
                                        <p:tgtEl>
                                          <p:spTgt spid="2"/>
                                        </p:tgtEl>
                                        <p:attrNameLst>
                                          <p:attrName>ppt_x</p:attrName>
                                        </p:attrNameLst>
                                      </p:cBhvr>
                                      <p:tavLst>
                                        <p:tav tm="0">
                                          <p:val>
                                            <p:strVal val="#ppt_x"/>
                                          </p:val>
                                        </p:tav>
                                        <p:tav tm="100000">
                                          <p:val>
                                            <p:strVal val="#ppt_x"/>
                                          </p:val>
                                        </p:tav>
                                      </p:tavLst>
                                    </p:anim>
                                    <p:anim calcmode="lin" valueType="num">
                                      <p:cBhvr>
                                        <p:cTn id="22" dur="500" fill="hold"/>
                                        <p:tgtEl>
                                          <p:spTgt spid="2"/>
                                        </p:tgtEl>
                                        <p:attrNameLst>
                                          <p:attrName>ppt_y</p:attrName>
                                        </p:attrNameLst>
                                      </p:cBhvr>
                                      <p:tavLst>
                                        <p:tav tm="0">
                                          <p:val>
                                            <p:strVal val="#ppt_y+.1"/>
                                          </p:val>
                                        </p:tav>
                                        <p:tav tm="100000">
                                          <p:val>
                                            <p:strVal val="#ppt_y"/>
                                          </p:val>
                                        </p:tav>
                                      </p:tavLst>
                                    </p:anim>
                                  </p:childTnLst>
                                </p:cTn>
                              </p:par>
                              <p:par>
                                <p:cTn id="23" presetID="47" presetClass="entr" presetSubtype="0" fill="hold" grpId="0" nodeType="withEffect">
                                  <p:stCondLst>
                                    <p:cond delay="200"/>
                                  </p:stCondLst>
                                  <p:childTnLst>
                                    <p:set>
                                      <p:cBhvr>
                                        <p:cTn id="24" dur="1" fill="hold">
                                          <p:stCondLst>
                                            <p:cond delay="0"/>
                                          </p:stCondLst>
                                        </p:cTn>
                                        <p:tgtEl>
                                          <p:spTgt spid="48"/>
                                        </p:tgtEl>
                                        <p:attrNameLst>
                                          <p:attrName>style.visibility</p:attrName>
                                        </p:attrNameLst>
                                      </p:cBhvr>
                                      <p:to>
                                        <p:strVal val="visible"/>
                                      </p:to>
                                    </p:set>
                                    <p:animEffect transition="in" filter="fade">
                                      <p:cBhvr>
                                        <p:cTn id="25" dur="750"/>
                                        <p:tgtEl>
                                          <p:spTgt spid="48"/>
                                        </p:tgtEl>
                                      </p:cBhvr>
                                    </p:animEffect>
                                    <p:anim calcmode="lin" valueType="num">
                                      <p:cBhvr>
                                        <p:cTn id="26" dur="750" fill="hold"/>
                                        <p:tgtEl>
                                          <p:spTgt spid="48"/>
                                        </p:tgtEl>
                                        <p:attrNameLst>
                                          <p:attrName>ppt_x</p:attrName>
                                        </p:attrNameLst>
                                      </p:cBhvr>
                                      <p:tavLst>
                                        <p:tav tm="0">
                                          <p:val>
                                            <p:strVal val="#ppt_x"/>
                                          </p:val>
                                        </p:tav>
                                        <p:tav tm="100000">
                                          <p:val>
                                            <p:strVal val="#ppt_x"/>
                                          </p:val>
                                        </p:tav>
                                      </p:tavLst>
                                    </p:anim>
                                    <p:anim calcmode="lin" valueType="num">
                                      <p:cBhvr>
                                        <p:cTn id="27" dur="750" fill="hold"/>
                                        <p:tgtEl>
                                          <p:spTgt spid="48"/>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100"/>
                                  </p:stCondLst>
                                  <p:childTnLst>
                                    <p:set>
                                      <p:cBhvr>
                                        <p:cTn id="29" dur="1" fill="hold">
                                          <p:stCondLst>
                                            <p:cond delay="0"/>
                                          </p:stCondLst>
                                        </p:cTn>
                                        <p:tgtEl>
                                          <p:spTgt spid="33"/>
                                        </p:tgtEl>
                                        <p:attrNameLst>
                                          <p:attrName>style.visibility</p:attrName>
                                        </p:attrNameLst>
                                      </p:cBhvr>
                                      <p:to>
                                        <p:strVal val="visible"/>
                                      </p:to>
                                    </p:set>
                                    <p:animEffect transition="in" filter="fade">
                                      <p:cBhvr>
                                        <p:cTn id="30" dur="500"/>
                                        <p:tgtEl>
                                          <p:spTgt spid="33"/>
                                        </p:tgtEl>
                                      </p:cBhvr>
                                    </p:animEffect>
                                    <p:anim calcmode="lin" valueType="num">
                                      <p:cBhvr>
                                        <p:cTn id="31" dur="500" fill="hold"/>
                                        <p:tgtEl>
                                          <p:spTgt spid="33"/>
                                        </p:tgtEl>
                                        <p:attrNameLst>
                                          <p:attrName>ppt_x</p:attrName>
                                        </p:attrNameLst>
                                      </p:cBhvr>
                                      <p:tavLst>
                                        <p:tav tm="0">
                                          <p:val>
                                            <p:strVal val="#ppt_x"/>
                                          </p:val>
                                        </p:tav>
                                        <p:tav tm="100000">
                                          <p:val>
                                            <p:strVal val="#ppt_x"/>
                                          </p:val>
                                        </p:tav>
                                      </p:tavLst>
                                    </p:anim>
                                    <p:anim calcmode="lin" valueType="num">
                                      <p:cBhvr>
                                        <p:cTn id="32" dur="500" fill="hold"/>
                                        <p:tgtEl>
                                          <p:spTgt spid="33"/>
                                        </p:tgtEl>
                                        <p:attrNameLst>
                                          <p:attrName>ppt_y</p:attrName>
                                        </p:attrNameLst>
                                      </p:cBhvr>
                                      <p:tavLst>
                                        <p:tav tm="0">
                                          <p:val>
                                            <p:strVal val="#ppt_y+.1"/>
                                          </p:val>
                                        </p:tav>
                                        <p:tav tm="100000">
                                          <p:val>
                                            <p:strVal val="#ppt_y"/>
                                          </p:val>
                                        </p:tav>
                                      </p:tavLst>
                                    </p:anim>
                                  </p:childTnLst>
                                </p:cTn>
                              </p:par>
                              <p:par>
                                <p:cTn id="33" presetID="47" presetClass="entr" presetSubtype="0" fill="hold" grpId="0" nodeType="withEffect">
                                  <p:stCondLst>
                                    <p:cond delay="300"/>
                                  </p:stCondLst>
                                  <p:childTnLst>
                                    <p:set>
                                      <p:cBhvr>
                                        <p:cTn id="34" dur="1" fill="hold">
                                          <p:stCondLst>
                                            <p:cond delay="0"/>
                                          </p:stCondLst>
                                        </p:cTn>
                                        <p:tgtEl>
                                          <p:spTgt spid="49"/>
                                        </p:tgtEl>
                                        <p:attrNameLst>
                                          <p:attrName>style.visibility</p:attrName>
                                        </p:attrNameLst>
                                      </p:cBhvr>
                                      <p:to>
                                        <p:strVal val="visible"/>
                                      </p:to>
                                    </p:set>
                                    <p:animEffect transition="in" filter="fade">
                                      <p:cBhvr>
                                        <p:cTn id="35" dur="750"/>
                                        <p:tgtEl>
                                          <p:spTgt spid="49"/>
                                        </p:tgtEl>
                                      </p:cBhvr>
                                    </p:animEffect>
                                    <p:anim calcmode="lin" valueType="num">
                                      <p:cBhvr>
                                        <p:cTn id="36" dur="750" fill="hold"/>
                                        <p:tgtEl>
                                          <p:spTgt spid="49"/>
                                        </p:tgtEl>
                                        <p:attrNameLst>
                                          <p:attrName>ppt_x</p:attrName>
                                        </p:attrNameLst>
                                      </p:cBhvr>
                                      <p:tavLst>
                                        <p:tav tm="0">
                                          <p:val>
                                            <p:strVal val="#ppt_x"/>
                                          </p:val>
                                        </p:tav>
                                        <p:tav tm="100000">
                                          <p:val>
                                            <p:strVal val="#ppt_x"/>
                                          </p:val>
                                        </p:tav>
                                      </p:tavLst>
                                    </p:anim>
                                    <p:anim calcmode="lin" valueType="num">
                                      <p:cBhvr>
                                        <p:cTn id="37" dur="750" fill="hold"/>
                                        <p:tgtEl>
                                          <p:spTgt spid="49"/>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20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500"/>
                                        <p:tgtEl>
                                          <p:spTgt spid="37"/>
                                        </p:tgtEl>
                                      </p:cBhvr>
                                    </p:animEffect>
                                    <p:anim calcmode="lin" valueType="num">
                                      <p:cBhvr>
                                        <p:cTn id="41" dur="500" fill="hold"/>
                                        <p:tgtEl>
                                          <p:spTgt spid="37"/>
                                        </p:tgtEl>
                                        <p:attrNameLst>
                                          <p:attrName>ppt_x</p:attrName>
                                        </p:attrNameLst>
                                      </p:cBhvr>
                                      <p:tavLst>
                                        <p:tav tm="0">
                                          <p:val>
                                            <p:strVal val="#ppt_x"/>
                                          </p:val>
                                        </p:tav>
                                        <p:tav tm="100000">
                                          <p:val>
                                            <p:strVal val="#ppt_x"/>
                                          </p:val>
                                        </p:tav>
                                      </p:tavLst>
                                    </p:anim>
                                    <p:anim calcmode="lin" valueType="num">
                                      <p:cBhvr>
                                        <p:cTn id="42" dur="500" fill="hold"/>
                                        <p:tgtEl>
                                          <p:spTgt spid="37"/>
                                        </p:tgtEl>
                                        <p:attrNameLst>
                                          <p:attrName>ppt_y</p:attrName>
                                        </p:attrNameLst>
                                      </p:cBhvr>
                                      <p:tavLst>
                                        <p:tav tm="0">
                                          <p:val>
                                            <p:strVal val="#ppt_y+.1"/>
                                          </p:val>
                                        </p:tav>
                                        <p:tav tm="100000">
                                          <p:val>
                                            <p:strVal val="#ppt_y"/>
                                          </p:val>
                                        </p:tav>
                                      </p:tavLst>
                                    </p:anim>
                                  </p:childTnLst>
                                </p:cTn>
                              </p:par>
                              <p:par>
                                <p:cTn id="43" presetID="47" presetClass="entr" presetSubtype="0" fill="hold" grpId="0" nodeType="withEffect">
                                  <p:stCondLst>
                                    <p:cond delay="400"/>
                                  </p:stCondLst>
                                  <p:childTnLst>
                                    <p:set>
                                      <p:cBhvr>
                                        <p:cTn id="44" dur="1" fill="hold">
                                          <p:stCondLst>
                                            <p:cond delay="0"/>
                                          </p:stCondLst>
                                        </p:cTn>
                                        <p:tgtEl>
                                          <p:spTgt spid="50"/>
                                        </p:tgtEl>
                                        <p:attrNameLst>
                                          <p:attrName>style.visibility</p:attrName>
                                        </p:attrNameLst>
                                      </p:cBhvr>
                                      <p:to>
                                        <p:strVal val="visible"/>
                                      </p:to>
                                    </p:set>
                                    <p:animEffect transition="in" filter="fade">
                                      <p:cBhvr>
                                        <p:cTn id="45" dur="750"/>
                                        <p:tgtEl>
                                          <p:spTgt spid="50"/>
                                        </p:tgtEl>
                                      </p:cBhvr>
                                    </p:animEffect>
                                    <p:anim calcmode="lin" valueType="num">
                                      <p:cBhvr>
                                        <p:cTn id="46" dur="750" fill="hold"/>
                                        <p:tgtEl>
                                          <p:spTgt spid="50"/>
                                        </p:tgtEl>
                                        <p:attrNameLst>
                                          <p:attrName>ppt_x</p:attrName>
                                        </p:attrNameLst>
                                      </p:cBhvr>
                                      <p:tavLst>
                                        <p:tav tm="0">
                                          <p:val>
                                            <p:strVal val="#ppt_x"/>
                                          </p:val>
                                        </p:tav>
                                        <p:tav tm="100000">
                                          <p:val>
                                            <p:strVal val="#ppt_x"/>
                                          </p:val>
                                        </p:tav>
                                      </p:tavLst>
                                    </p:anim>
                                    <p:anim calcmode="lin" valueType="num">
                                      <p:cBhvr>
                                        <p:cTn id="47" dur="750" fill="hold"/>
                                        <p:tgtEl>
                                          <p:spTgt spid="50"/>
                                        </p:tgtEl>
                                        <p:attrNameLst>
                                          <p:attrName>ppt_y</p:attrName>
                                        </p:attrNameLst>
                                      </p:cBhvr>
                                      <p:tavLst>
                                        <p:tav tm="0">
                                          <p:val>
                                            <p:strVal val="#ppt_y-.1"/>
                                          </p:val>
                                        </p:tav>
                                        <p:tav tm="100000">
                                          <p:val>
                                            <p:strVal val="#ppt_y"/>
                                          </p:val>
                                        </p:tav>
                                      </p:tavLst>
                                    </p:anim>
                                  </p:childTnLst>
                                </p:cTn>
                              </p:par>
                              <p:par>
                                <p:cTn id="48" presetID="42" presetClass="entr" presetSubtype="0" fill="hold" nodeType="withEffect">
                                  <p:stCondLst>
                                    <p:cond delay="300"/>
                                  </p:stCondLst>
                                  <p:childTnLst>
                                    <p:set>
                                      <p:cBhvr>
                                        <p:cTn id="49" dur="1" fill="hold">
                                          <p:stCondLst>
                                            <p:cond delay="0"/>
                                          </p:stCondLst>
                                        </p:cTn>
                                        <p:tgtEl>
                                          <p:spTgt spid="41"/>
                                        </p:tgtEl>
                                        <p:attrNameLst>
                                          <p:attrName>style.visibility</p:attrName>
                                        </p:attrNameLst>
                                      </p:cBhvr>
                                      <p:to>
                                        <p:strVal val="visible"/>
                                      </p:to>
                                    </p:set>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strVal val="#ppt_x"/>
                                          </p:val>
                                        </p:tav>
                                        <p:tav tm="100000">
                                          <p:val>
                                            <p:strVal val="#ppt_x"/>
                                          </p:val>
                                        </p:tav>
                                      </p:tavLst>
                                    </p:anim>
                                    <p:anim calcmode="lin" valueType="num">
                                      <p:cBhvr>
                                        <p:cTn id="52" dur="500" fill="hold"/>
                                        <p:tgtEl>
                                          <p:spTgt spid="41"/>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50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750"/>
                                        <p:tgtEl>
                                          <p:spTgt spid="51"/>
                                        </p:tgtEl>
                                      </p:cBhvr>
                                    </p:animEffect>
                                    <p:anim calcmode="lin" valueType="num">
                                      <p:cBhvr>
                                        <p:cTn id="56" dur="750" fill="hold"/>
                                        <p:tgtEl>
                                          <p:spTgt spid="51"/>
                                        </p:tgtEl>
                                        <p:attrNameLst>
                                          <p:attrName>ppt_x</p:attrName>
                                        </p:attrNameLst>
                                      </p:cBhvr>
                                      <p:tavLst>
                                        <p:tav tm="0">
                                          <p:val>
                                            <p:strVal val="#ppt_x"/>
                                          </p:val>
                                        </p:tav>
                                        <p:tav tm="100000">
                                          <p:val>
                                            <p:strVal val="#ppt_x"/>
                                          </p:val>
                                        </p:tav>
                                      </p:tavLst>
                                    </p:anim>
                                    <p:anim calcmode="lin" valueType="num">
                                      <p:cBhvr>
                                        <p:cTn id="57" dur="75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9" grpId="0"/>
      <p:bldP spid="48" grpId="0"/>
      <p:bldP spid="49" grpId="0"/>
      <p:bldP spid="50" grpId="0"/>
      <p:bldP spid="51"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8"/>
          <p:cNvSpPr txBox="1"/>
          <p:nvPr/>
        </p:nvSpPr>
        <p:spPr>
          <a:xfrm>
            <a:off x="333860" y="476676"/>
            <a:ext cx="4969846" cy="461665"/>
          </a:xfrm>
          <a:prstGeom prst="rect">
            <a:avLst/>
          </a:prstGeom>
          <a:noFill/>
        </p:spPr>
        <p:txBody>
          <a:bodyPr wrap="square" rtlCol="0">
            <a:spAutoFit/>
          </a:bodyPr>
          <a:lstStyle/>
          <a:p>
            <a:r>
              <a:rPr lang="zh-CN" altLang="en-US" sz="2400" dirty="0">
                <a:solidFill>
                  <a:srgbClr val="5F5E5C"/>
                </a:solidFill>
                <a:latin typeface="华康俪金黑W8(P)" pitchFamily="34" charset="-122"/>
                <a:ea typeface="华康俪金黑W8(P)" pitchFamily="34" charset="-122"/>
              </a:rPr>
              <a:t>第一节</a:t>
            </a:r>
            <a:r>
              <a:rPr lang="en-US" altLang="zh-CN" sz="2400" dirty="0">
                <a:solidFill>
                  <a:srgbClr val="5F5E5C"/>
                </a:solidFill>
                <a:latin typeface="华康俪金黑W8(P)" pitchFamily="34" charset="-122"/>
                <a:ea typeface="华康俪金黑W8(P)" pitchFamily="34" charset="-122"/>
              </a:rPr>
              <a:t>  </a:t>
            </a:r>
            <a:r>
              <a:rPr lang="zh-CN" altLang="en-US" sz="2400" dirty="0">
                <a:solidFill>
                  <a:srgbClr val="5F5E5C"/>
                </a:solidFill>
                <a:latin typeface="华康俪金黑W8(P)" pitchFamily="34" charset="-122"/>
                <a:ea typeface="华康俪金黑W8(P)" pitchFamily="34" charset="-122"/>
              </a:rPr>
              <a:t>培训的类别划分概述</a:t>
            </a:r>
          </a:p>
        </p:txBody>
      </p:sp>
      <p:sp>
        <p:nvSpPr>
          <p:cNvPr id="9" name="TextBox 6"/>
          <p:cNvSpPr txBox="1"/>
          <p:nvPr/>
        </p:nvSpPr>
        <p:spPr>
          <a:xfrm>
            <a:off x="333860" y="1052739"/>
            <a:ext cx="3745916" cy="492443"/>
          </a:xfrm>
          <a:prstGeom prst="rect">
            <a:avLst/>
          </a:prstGeom>
          <a:noFill/>
        </p:spPr>
        <p:txBody>
          <a:bodyPr wrap="square" rtlCol="0">
            <a:spAutoFit/>
          </a:bodyPr>
          <a:lstStyle/>
          <a:p>
            <a:pPr>
              <a:lnSpc>
                <a:spcPct val="130000"/>
              </a:lnSpc>
            </a:pPr>
            <a:r>
              <a:rPr lang="zh-CN" altLang="en-US" sz="2000" dirty="0">
                <a:solidFill>
                  <a:srgbClr val="5F5E5C"/>
                </a:solidFill>
                <a:latin typeface="华康俪金黑W8(P)" pitchFamily="34" charset="-122"/>
                <a:ea typeface="华康俪金黑W8(P)" pitchFamily="34" charset="-122"/>
              </a:rPr>
              <a:t>（</a:t>
            </a:r>
            <a:r>
              <a:rPr lang="en-US" altLang="zh-CN" sz="2000" dirty="0">
                <a:solidFill>
                  <a:srgbClr val="5F5E5C"/>
                </a:solidFill>
                <a:latin typeface="华康俪金黑W8(P)" pitchFamily="34" charset="-122"/>
                <a:ea typeface="华康俪金黑W8(P)" pitchFamily="34" charset="-122"/>
              </a:rPr>
              <a:t>2</a:t>
            </a:r>
            <a:r>
              <a:rPr lang="zh-CN" altLang="en-US" sz="2000" dirty="0">
                <a:solidFill>
                  <a:srgbClr val="5F5E5C"/>
                </a:solidFill>
                <a:latin typeface="华康俪金黑W8(P)" pitchFamily="34" charset="-122"/>
                <a:ea typeface="华康俪金黑W8(P)" pitchFamily="34" charset="-122"/>
              </a:rPr>
              <a:t>）按培训内容来分：</a:t>
            </a:r>
          </a:p>
        </p:txBody>
      </p:sp>
      <p:sp>
        <p:nvSpPr>
          <p:cNvPr id="25" name="圆角矩形 4"/>
          <p:cNvSpPr>
            <a:spLocks noChangeArrowheads="1"/>
          </p:cNvSpPr>
          <p:nvPr/>
        </p:nvSpPr>
        <p:spPr bwMode="auto">
          <a:xfrm>
            <a:off x="5619243" y="3175920"/>
            <a:ext cx="936625" cy="2773363"/>
          </a:xfrm>
          <a:prstGeom prst="roundRect">
            <a:avLst>
              <a:gd name="adj" fmla="val 50000"/>
            </a:avLst>
          </a:prstGeom>
          <a:noFill/>
          <a:ln w="12700" cmpd="sng">
            <a:solidFill>
              <a:srgbClr val="0070C0"/>
            </a:solidFill>
            <a:round/>
          </a:ln>
          <a:extLst>
            <a:ext uri="{909E8E84-426E-40DD-AFC4-6F175D3DCCD1}">
              <a14:hiddenFill xmlns:a14="http://schemas.microsoft.com/office/drawing/2010/main">
                <a:solidFill>
                  <a:srgbClr val="FFFFFF"/>
                </a:solidFill>
              </a14:hiddenFill>
            </a:ext>
          </a:extLst>
        </p:spPr>
        <p:txBody>
          <a:bodyPr vert="eaVert" lIns="91429" tIns="45715" rIns="91429" bIns="45715" anchor="ctr"/>
          <a:lstStyle/>
          <a:p>
            <a:pPr algn="r"/>
            <a:r>
              <a:rPr lang="zh-CN" altLang="en-US" sz="2800" b="1" dirty="0">
                <a:solidFill>
                  <a:srgbClr val="0070C0"/>
                </a:solidFill>
                <a:latin typeface="微软雅黑" panose="020B0503020204020204" pitchFamily="34" charset="-122"/>
                <a:ea typeface="微软雅黑" panose="020B0503020204020204" pitchFamily="34" charset="-122"/>
              </a:rPr>
              <a:t>态度培训</a:t>
            </a:r>
          </a:p>
        </p:txBody>
      </p:sp>
      <p:sp>
        <p:nvSpPr>
          <p:cNvPr id="26" name="圆角矩形 5"/>
          <p:cNvSpPr>
            <a:spLocks noChangeArrowheads="1"/>
          </p:cNvSpPr>
          <p:nvPr/>
        </p:nvSpPr>
        <p:spPr bwMode="auto">
          <a:xfrm rot="14345375">
            <a:off x="6383623" y="1816226"/>
            <a:ext cx="936625" cy="2773363"/>
          </a:xfrm>
          <a:prstGeom prst="roundRect">
            <a:avLst>
              <a:gd name="adj" fmla="val 50000"/>
            </a:avLst>
          </a:prstGeom>
          <a:noFill/>
          <a:ln w="12700" cmpd="sng">
            <a:solidFill>
              <a:srgbClr val="0070C0"/>
            </a:solidFill>
            <a:round/>
          </a:ln>
          <a:extLst>
            <a:ext uri="{909E8E84-426E-40DD-AFC4-6F175D3DCCD1}">
              <a14:hiddenFill xmlns:a14="http://schemas.microsoft.com/office/drawing/2010/main">
                <a:solidFill>
                  <a:srgbClr val="FFFFFF"/>
                </a:solidFill>
              </a14:hiddenFill>
            </a:ext>
          </a:extLst>
        </p:spPr>
        <p:txBody>
          <a:bodyPr vert="vert" lIns="91429" tIns="45715" rIns="91429" bIns="45715" anchor="ctr"/>
          <a:lstStyle/>
          <a:p>
            <a:pPr algn="r"/>
            <a:r>
              <a:rPr lang="zh-CN" altLang="en-US" sz="2800" b="1" dirty="0">
                <a:solidFill>
                  <a:srgbClr val="0070C0"/>
                </a:solidFill>
                <a:latin typeface="微软雅黑" panose="020B0503020204020204" pitchFamily="34" charset="-122"/>
                <a:ea typeface="微软雅黑" panose="020B0503020204020204" pitchFamily="34" charset="-122"/>
              </a:rPr>
              <a:t>技能培训</a:t>
            </a:r>
          </a:p>
        </p:txBody>
      </p:sp>
      <p:sp>
        <p:nvSpPr>
          <p:cNvPr id="27" name="圆角矩形 6"/>
          <p:cNvSpPr>
            <a:spLocks noChangeArrowheads="1"/>
          </p:cNvSpPr>
          <p:nvPr/>
        </p:nvSpPr>
        <p:spPr bwMode="auto">
          <a:xfrm rot="18203060">
            <a:off x="4885023" y="1786064"/>
            <a:ext cx="935037" cy="2771775"/>
          </a:xfrm>
          <a:prstGeom prst="roundRect">
            <a:avLst>
              <a:gd name="adj" fmla="val 50000"/>
            </a:avLst>
          </a:prstGeom>
          <a:noFill/>
          <a:ln w="12700" cmpd="sng">
            <a:solidFill>
              <a:srgbClr val="0070C0"/>
            </a:solidFill>
            <a:round/>
          </a:ln>
          <a:extLst>
            <a:ext uri="{909E8E84-426E-40DD-AFC4-6F175D3DCCD1}">
              <a14:hiddenFill xmlns:a14="http://schemas.microsoft.com/office/drawing/2010/main">
                <a:solidFill>
                  <a:srgbClr val="FFFFFF"/>
                </a:solidFill>
              </a14:hiddenFill>
            </a:ext>
          </a:extLst>
        </p:spPr>
        <p:txBody>
          <a:bodyPr vert="vert" lIns="91429" tIns="45715" rIns="91429" bIns="45715" anchor="ctr"/>
          <a:lstStyle/>
          <a:p>
            <a:pPr>
              <a:defRPr/>
            </a:pPr>
            <a:r>
              <a:rPr lang="zh-CN" altLang="en-US" sz="2800" b="1" kern="0" dirty="0">
                <a:solidFill>
                  <a:srgbClr val="0070C0"/>
                </a:solidFill>
                <a:latin typeface="微软雅黑" panose="020B0503020204020204" pitchFamily="34" charset="-122"/>
                <a:ea typeface="微软雅黑" panose="020B0503020204020204" pitchFamily="34" charset="-122"/>
              </a:rPr>
              <a:t>知识培训</a:t>
            </a:r>
          </a:p>
        </p:txBody>
      </p:sp>
      <p:sp>
        <p:nvSpPr>
          <p:cNvPr id="28" name="TextBox 10"/>
          <p:cNvSpPr txBox="1">
            <a:spLocks noChangeArrowheads="1"/>
          </p:cNvSpPr>
          <p:nvPr/>
        </p:nvSpPr>
        <p:spPr bwMode="auto">
          <a:xfrm>
            <a:off x="1559496" y="2199608"/>
            <a:ext cx="2428190" cy="13726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9" tIns="45715" rIns="91429" bIns="45715">
            <a:spAutoFit/>
          </a:bodyPr>
          <a:lstStyle>
            <a:lvl1pPr marL="171450" indent="-171450">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marL="0" indent="0">
              <a:lnSpc>
                <a:spcPct val="130000"/>
              </a:lnSpc>
              <a:spcAft>
                <a:spcPts val="600"/>
              </a:spcAft>
            </a:pPr>
            <a:r>
              <a:rPr lang="zh-CN" altLang="en-US" sz="1600" dirty="0">
                <a:solidFill>
                  <a:srgbClr val="5F5E5C"/>
                </a:solidFill>
                <a:latin typeface="微软雅黑" panose="020B0503020204020204" pitchFamily="34" charset="-122"/>
              </a:rPr>
              <a:t>岗位专业知识培训，使员工具备完成本职工作所必需的知识并不断学习和掌握所需的新知识。</a:t>
            </a:r>
            <a:endParaRPr lang="en-US" sz="1600" dirty="0">
              <a:solidFill>
                <a:srgbClr val="5F5E5C"/>
              </a:solidFill>
              <a:latin typeface="微软雅黑" panose="020B0503020204020204" pitchFamily="34" charset="-122"/>
            </a:endParaRPr>
          </a:p>
        </p:txBody>
      </p:sp>
      <p:sp>
        <p:nvSpPr>
          <p:cNvPr id="29" name="TextBox 12"/>
          <p:cNvSpPr txBox="1">
            <a:spLocks noChangeArrowheads="1"/>
          </p:cNvSpPr>
          <p:nvPr/>
        </p:nvSpPr>
        <p:spPr bwMode="auto">
          <a:xfrm>
            <a:off x="6736840" y="4647533"/>
            <a:ext cx="2455504" cy="13726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9" tIns="45715" rIns="91429" bIns="45715">
            <a:spAutoFit/>
          </a:bodyPr>
          <a:lstStyle>
            <a:lvl1pPr marL="171450" indent="-171450">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marL="0" indent="0">
              <a:lnSpc>
                <a:spcPct val="130000"/>
              </a:lnSpc>
              <a:spcAft>
                <a:spcPts val="600"/>
              </a:spcAft>
            </a:pPr>
            <a:r>
              <a:rPr lang="zh-CN" altLang="en-US" sz="1600" dirty="0">
                <a:solidFill>
                  <a:srgbClr val="5F5E5C"/>
                </a:solidFill>
                <a:latin typeface="微软雅黑" panose="020B0503020204020204" pitchFamily="34" charset="-122"/>
              </a:rPr>
              <a:t>企业文化、行为规范、人际关系、价值观、职业道德等方面的培训。提高员工的工作积极性。</a:t>
            </a:r>
            <a:endParaRPr lang="en-US" sz="1600" dirty="0">
              <a:solidFill>
                <a:srgbClr val="5F5E5C"/>
              </a:solidFill>
              <a:latin typeface="微软雅黑" panose="020B0503020204020204" pitchFamily="34" charset="-122"/>
            </a:endParaRPr>
          </a:p>
        </p:txBody>
      </p:sp>
      <p:sp>
        <p:nvSpPr>
          <p:cNvPr id="32" name="TextBox 13"/>
          <p:cNvSpPr txBox="1">
            <a:spLocks noChangeArrowheads="1"/>
          </p:cNvSpPr>
          <p:nvPr/>
        </p:nvSpPr>
        <p:spPr bwMode="auto">
          <a:xfrm>
            <a:off x="8564054" y="2199608"/>
            <a:ext cx="2428493" cy="13726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9" tIns="45715" rIns="91429" bIns="45715">
            <a:spAutoFit/>
          </a:bodyPr>
          <a:lstStyle>
            <a:lvl1pPr marL="171450" indent="-171450">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marL="0" indent="0">
              <a:lnSpc>
                <a:spcPct val="130000"/>
              </a:lnSpc>
              <a:spcAft>
                <a:spcPts val="600"/>
              </a:spcAft>
            </a:pPr>
            <a:r>
              <a:rPr lang="zh-CN" altLang="en-US" sz="1600" dirty="0">
                <a:solidFill>
                  <a:srgbClr val="5F5E5C"/>
                </a:solidFill>
                <a:latin typeface="微软雅黑" panose="020B0503020204020204" pitchFamily="34" charset="-122"/>
              </a:rPr>
              <a:t>岗位职责、工艺流程及相应操作规范的培训，使员工具备完成本职工作所必需的技能。</a:t>
            </a:r>
            <a:endParaRPr lang="en-US" sz="1600" dirty="0">
              <a:solidFill>
                <a:srgbClr val="5F5E5C"/>
              </a:solidFill>
              <a:latin typeface="微软雅黑" panose="020B0503020204020204" pitchFamily="34" charset="-122"/>
            </a:endParaRPr>
          </a:p>
        </p:txBody>
      </p:sp>
      <p:grpSp>
        <p:nvGrpSpPr>
          <p:cNvPr id="43" name="Group 9"/>
          <p:cNvGrpSpPr/>
          <p:nvPr/>
        </p:nvGrpSpPr>
        <p:grpSpPr bwMode="auto">
          <a:xfrm>
            <a:off x="5597014" y="3172741"/>
            <a:ext cx="971550" cy="971550"/>
            <a:chOff x="0" y="0"/>
            <a:chExt cx="971452" cy="971452"/>
          </a:xfrm>
        </p:grpSpPr>
        <p:sp>
          <p:nvSpPr>
            <p:cNvPr id="44" name="椭圆 3"/>
            <p:cNvSpPr>
              <a:spLocks noChangeArrowheads="1"/>
            </p:cNvSpPr>
            <p:nvPr/>
          </p:nvSpPr>
          <p:spPr bwMode="auto">
            <a:xfrm>
              <a:off x="170644" y="153612"/>
              <a:ext cx="665551" cy="664227"/>
            </a:xfrm>
            <a:prstGeom prst="ellipse">
              <a:avLst/>
            </a:prstGeom>
            <a:solidFill>
              <a:srgbClr val="0070C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lang="zh-CN" altLang="en-US">
                <a:solidFill>
                  <a:srgbClr val="FFFFFF"/>
                </a:solidFill>
                <a:ea typeface="微软雅黑" panose="020B0503020204020204" pitchFamily="34" charset="-122"/>
              </a:endParaRPr>
            </a:p>
          </p:txBody>
        </p:sp>
        <p:sp>
          <p:nvSpPr>
            <p:cNvPr id="45" name="椭圆 10"/>
            <p:cNvSpPr>
              <a:spLocks noChangeArrowheads="1"/>
            </p:cNvSpPr>
            <p:nvPr/>
          </p:nvSpPr>
          <p:spPr bwMode="auto">
            <a:xfrm>
              <a:off x="0" y="0"/>
              <a:ext cx="971452" cy="971452"/>
            </a:xfrm>
            <a:prstGeom prst="ellipse">
              <a:avLst/>
            </a:prstGeom>
            <a:noFill/>
            <a:ln w="57150" cmpd="sng">
              <a:solidFill>
                <a:srgbClr val="0070C0"/>
              </a:solidFill>
              <a:round/>
            </a:ln>
            <a:extLst>
              <a:ext uri="{909E8E84-426E-40DD-AFC4-6F175D3DCCD1}">
                <a14:hiddenFill xmlns:a14="http://schemas.microsoft.com/office/drawing/2010/main">
                  <a:solidFill>
                    <a:srgbClr val="FFFFFF"/>
                  </a:solidFill>
                </a14:hiddenFill>
              </a:ext>
            </a:extLst>
          </p:spPr>
          <p:txBody>
            <a:bodyPr anchor="ctr"/>
            <a:lstStyle/>
            <a:p>
              <a:pPr algn="ctr"/>
              <a:endParaRPr lang="zh-CN" altLang="en-US">
                <a:solidFill>
                  <a:srgbClr val="FFFFFF"/>
                </a:solidFill>
                <a:ea typeface="微软雅黑" panose="020B0503020204020204" pitchFamily="34" charset="-122"/>
              </a:endParaRPr>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23" presetClass="entr" presetSubtype="32"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strVal val="4*#ppt_w"/>
                                          </p:val>
                                        </p:tav>
                                        <p:tav tm="100000">
                                          <p:val>
                                            <p:strVal val="#ppt_w"/>
                                          </p:val>
                                        </p:tav>
                                      </p:tavLst>
                                    </p:anim>
                                    <p:anim calcmode="lin" valueType="num">
                                      <p:cBhvr>
                                        <p:cTn id="12" dur="500" fill="hold"/>
                                        <p:tgtEl>
                                          <p:spTgt spid="43"/>
                                        </p:tgtEl>
                                        <p:attrNameLst>
                                          <p:attrName>ppt_h</p:attrName>
                                        </p:attrNameLst>
                                      </p:cBhvr>
                                      <p:tavLst>
                                        <p:tav tm="0">
                                          <p:val>
                                            <p:strVal val="4*#ppt_h"/>
                                          </p:val>
                                        </p:tav>
                                        <p:tav tm="100000">
                                          <p:val>
                                            <p:strVal val="#ppt_h"/>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wipe(left)">
                                      <p:cBhvr>
                                        <p:cTn id="16" dur="500"/>
                                        <p:tgtEl>
                                          <p:spTgt spid="26"/>
                                        </p:tgtEl>
                                      </p:cBhvr>
                                    </p:animEffect>
                                  </p:childTnLst>
                                </p:cTn>
                              </p:par>
                              <p:par>
                                <p:cTn id="17" presetID="22" presetClass="entr" presetSubtype="2"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wipe(right)">
                                      <p:cBhvr>
                                        <p:cTn id="19" dur="500"/>
                                        <p:tgtEl>
                                          <p:spTgt spid="27"/>
                                        </p:tgtEl>
                                      </p:cBhvr>
                                    </p:animEffect>
                                  </p:childTnLst>
                                </p:cTn>
                              </p:par>
                              <p:par>
                                <p:cTn id="20" presetID="22" presetClass="entr" presetSubtype="1" fill="hold" grpId="0" nodeType="with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wipe(up)">
                                      <p:cBhvr>
                                        <p:cTn id="22" dur="500"/>
                                        <p:tgtEl>
                                          <p:spTgt spid="25"/>
                                        </p:tgtEl>
                                      </p:cBhvr>
                                    </p:animEffect>
                                  </p:childTnLst>
                                </p:cTn>
                              </p:par>
                            </p:childTnLst>
                          </p:cTn>
                        </p:par>
                        <p:par>
                          <p:cTn id="23" fill="hold">
                            <p:stCondLst>
                              <p:cond delay="1500"/>
                            </p:stCondLst>
                            <p:childTnLst>
                              <p:par>
                                <p:cTn id="24" presetID="2" presetClass="entr" presetSubtype="2" decel="100000" fill="hold" grpId="0" nodeType="afterEffect">
                                  <p:stCondLst>
                                    <p:cond delay="0"/>
                                  </p:stCondLst>
                                  <p:childTnLst>
                                    <p:set>
                                      <p:cBhvr>
                                        <p:cTn id="25" dur="1" fill="hold">
                                          <p:stCondLst>
                                            <p:cond delay="0"/>
                                          </p:stCondLst>
                                        </p:cTn>
                                        <p:tgtEl>
                                          <p:spTgt spid="32"/>
                                        </p:tgtEl>
                                        <p:attrNameLst>
                                          <p:attrName>style.visibility</p:attrName>
                                        </p:attrNameLst>
                                      </p:cBhvr>
                                      <p:to>
                                        <p:strVal val="visible"/>
                                      </p:to>
                                    </p:set>
                                    <p:anim calcmode="lin" valueType="num">
                                      <p:cBhvr additive="base">
                                        <p:cTn id="26" dur="500" fill="hold"/>
                                        <p:tgtEl>
                                          <p:spTgt spid="32"/>
                                        </p:tgtEl>
                                        <p:attrNameLst>
                                          <p:attrName>ppt_x</p:attrName>
                                        </p:attrNameLst>
                                      </p:cBhvr>
                                      <p:tavLst>
                                        <p:tav tm="0">
                                          <p:val>
                                            <p:strVal val="1+#ppt_w/2"/>
                                          </p:val>
                                        </p:tav>
                                        <p:tav tm="100000">
                                          <p:val>
                                            <p:strVal val="#ppt_x"/>
                                          </p:val>
                                        </p:tav>
                                      </p:tavLst>
                                    </p:anim>
                                    <p:anim calcmode="lin" valueType="num">
                                      <p:cBhvr additive="base">
                                        <p:cTn id="27" dur="500" fill="hold"/>
                                        <p:tgtEl>
                                          <p:spTgt spid="32"/>
                                        </p:tgtEl>
                                        <p:attrNameLst>
                                          <p:attrName>ppt_y</p:attrName>
                                        </p:attrNameLst>
                                      </p:cBhvr>
                                      <p:tavLst>
                                        <p:tav tm="0">
                                          <p:val>
                                            <p:strVal val="#ppt_y"/>
                                          </p:val>
                                        </p:tav>
                                        <p:tav tm="100000">
                                          <p:val>
                                            <p:strVal val="#ppt_y"/>
                                          </p:val>
                                        </p:tav>
                                      </p:tavLst>
                                    </p:anim>
                                  </p:childTnLst>
                                </p:cTn>
                              </p:par>
                              <p:par>
                                <p:cTn id="28" presetID="2" presetClass="entr" presetSubtype="4" decel="100000" fill="hold" grpId="0" nodeType="withEffect">
                                  <p:stCondLst>
                                    <p:cond delay="0"/>
                                  </p:stCondLst>
                                  <p:childTnLst>
                                    <p:set>
                                      <p:cBhvr>
                                        <p:cTn id="29" dur="1" fill="hold">
                                          <p:stCondLst>
                                            <p:cond delay="0"/>
                                          </p:stCondLst>
                                        </p:cTn>
                                        <p:tgtEl>
                                          <p:spTgt spid="29"/>
                                        </p:tgtEl>
                                        <p:attrNameLst>
                                          <p:attrName>style.visibility</p:attrName>
                                        </p:attrNameLst>
                                      </p:cBhvr>
                                      <p:to>
                                        <p:strVal val="visible"/>
                                      </p:to>
                                    </p:set>
                                    <p:anim calcmode="lin" valueType="num">
                                      <p:cBhvr additive="base">
                                        <p:cTn id="30" dur="500" fill="hold"/>
                                        <p:tgtEl>
                                          <p:spTgt spid="29"/>
                                        </p:tgtEl>
                                        <p:attrNameLst>
                                          <p:attrName>ppt_x</p:attrName>
                                        </p:attrNameLst>
                                      </p:cBhvr>
                                      <p:tavLst>
                                        <p:tav tm="0">
                                          <p:val>
                                            <p:strVal val="#ppt_x"/>
                                          </p:val>
                                        </p:tav>
                                        <p:tav tm="100000">
                                          <p:val>
                                            <p:strVal val="#ppt_x"/>
                                          </p:val>
                                        </p:tav>
                                      </p:tavLst>
                                    </p:anim>
                                    <p:anim calcmode="lin" valueType="num">
                                      <p:cBhvr additive="base">
                                        <p:cTn id="31" dur="500" fill="hold"/>
                                        <p:tgtEl>
                                          <p:spTgt spid="29"/>
                                        </p:tgtEl>
                                        <p:attrNameLst>
                                          <p:attrName>ppt_y</p:attrName>
                                        </p:attrNameLst>
                                      </p:cBhvr>
                                      <p:tavLst>
                                        <p:tav tm="0">
                                          <p:val>
                                            <p:strVal val="1+#ppt_h/2"/>
                                          </p:val>
                                        </p:tav>
                                        <p:tav tm="100000">
                                          <p:val>
                                            <p:strVal val="#ppt_y"/>
                                          </p:val>
                                        </p:tav>
                                      </p:tavLst>
                                    </p:anim>
                                  </p:childTnLst>
                                </p:cTn>
                              </p:par>
                              <p:par>
                                <p:cTn id="32" presetID="2" presetClass="entr" presetSubtype="8" decel="100000" fill="hold" grpId="0" nodeType="withEffect">
                                  <p:stCondLst>
                                    <p:cond delay="0"/>
                                  </p:stCondLst>
                                  <p:childTnLst>
                                    <p:set>
                                      <p:cBhvr>
                                        <p:cTn id="33" dur="1" fill="hold">
                                          <p:stCondLst>
                                            <p:cond delay="0"/>
                                          </p:stCondLst>
                                        </p:cTn>
                                        <p:tgtEl>
                                          <p:spTgt spid="28"/>
                                        </p:tgtEl>
                                        <p:attrNameLst>
                                          <p:attrName>style.visibility</p:attrName>
                                        </p:attrNameLst>
                                      </p:cBhvr>
                                      <p:to>
                                        <p:strVal val="visible"/>
                                      </p:to>
                                    </p:set>
                                    <p:anim calcmode="lin" valueType="num">
                                      <p:cBhvr additive="base">
                                        <p:cTn id="34" dur="500" fill="hold"/>
                                        <p:tgtEl>
                                          <p:spTgt spid="28"/>
                                        </p:tgtEl>
                                        <p:attrNameLst>
                                          <p:attrName>ppt_x</p:attrName>
                                        </p:attrNameLst>
                                      </p:cBhvr>
                                      <p:tavLst>
                                        <p:tav tm="0">
                                          <p:val>
                                            <p:strVal val="0-#ppt_w/2"/>
                                          </p:val>
                                        </p:tav>
                                        <p:tav tm="100000">
                                          <p:val>
                                            <p:strVal val="#ppt_x"/>
                                          </p:val>
                                        </p:tav>
                                      </p:tavLst>
                                    </p:anim>
                                    <p:anim calcmode="lin" valueType="num">
                                      <p:cBhvr additive="base">
                                        <p:cTn id="35" dur="500" fill="hold"/>
                                        <p:tgtEl>
                                          <p:spTgt spid="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5" grpId="0" animBg="1" autoUpdateAnimBg="0"/>
      <p:bldP spid="26" grpId="0" animBg="1" autoUpdateAnimBg="0"/>
      <p:bldP spid="27" grpId="0" animBg="1" autoUpdateAnimBg="0"/>
      <p:bldP spid="28" grpId="0"/>
      <p:bldP spid="29" grpId="0"/>
      <p:bldP spid="3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t11318\桌面\bigstock_Group_study_5733878.JPG"/>
          <p:cNvPicPr>
            <a:picLocks noChangeAspect="1" noChangeArrowheads="1"/>
          </p:cNvPicPr>
          <p:nvPr/>
        </p:nvPicPr>
        <p:blipFill rotWithShape="1">
          <a:blip r:embed="rId2" cstate="print"/>
          <a:srcRect/>
          <a:stretch>
            <a:fillRect/>
          </a:stretch>
        </p:blipFill>
        <p:spPr bwMode="auto">
          <a:xfrm>
            <a:off x="5951949" y="1988844"/>
            <a:ext cx="5745151" cy="4023361"/>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
        <p:nvSpPr>
          <p:cNvPr id="2" name="TextBox 6"/>
          <p:cNvSpPr txBox="1"/>
          <p:nvPr/>
        </p:nvSpPr>
        <p:spPr>
          <a:xfrm>
            <a:off x="333860" y="980728"/>
            <a:ext cx="9813384" cy="452432"/>
          </a:xfrm>
          <a:prstGeom prst="rect">
            <a:avLst/>
          </a:prstGeom>
          <a:noFill/>
        </p:spPr>
        <p:txBody>
          <a:bodyPr wrap="square" rtlCol="0">
            <a:spAutoFit/>
          </a:bodyPr>
          <a:lstStyle/>
          <a:p>
            <a:pPr>
              <a:lnSpc>
                <a:spcPct val="130000"/>
              </a:lnSpc>
            </a:pPr>
            <a:r>
              <a:rPr lang="zh-CN" altLang="en-US" b="1" dirty="0">
                <a:solidFill>
                  <a:srgbClr val="5F5E5C"/>
                </a:solidFill>
                <a:latin typeface="微软雅黑" panose="020B0503020204020204" pitchFamily="34" charset="-122"/>
                <a:ea typeface="微软雅黑" panose="020B0503020204020204" pitchFamily="34" charset="-122"/>
              </a:rPr>
              <a:t>翻开各种培训书籍，对培训的定义五花八门。但究竟培训的定义是什么呢？</a:t>
            </a:r>
            <a:endParaRPr lang="zh-CN" altLang="zh-CN" b="1" dirty="0">
              <a:solidFill>
                <a:srgbClr val="5F5E5C"/>
              </a:solidFill>
              <a:latin typeface="微软雅黑" panose="020B0503020204020204" pitchFamily="34" charset="-122"/>
              <a:ea typeface="微软雅黑" panose="020B0503020204020204" pitchFamily="34" charset="-122"/>
            </a:endParaRPr>
          </a:p>
        </p:txBody>
      </p:sp>
      <p:sp>
        <p:nvSpPr>
          <p:cNvPr id="3" name="TextBox 8"/>
          <p:cNvSpPr txBox="1"/>
          <p:nvPr/>
        </p:nvSpPr>
        <p:spPr>
          <a:xfrm>
            <a:off x="333860" y="476676"/>
            <a:ext cx="4969846" cy="461665"/>
          </a:xfrm>
          <a:prstGeom prst="rect">
            <a:avLst/>
          </a:prstGeom>
          <a:noFill/>
        </p:spPr>
        <p:txBody>
          <a:bodyPr wrap="square" rtlCol="0">
            <a:spAutoFit/>
          </a:bodyPr>
          <a:lstStyle/>
          <a:p>
            <a:r>
              <a:rPr lang="zh-CN" altLang="en-US" sz="2400" dirty="0">
                <a:solidFill>
                  <a:srgbClr val="5F5E5C"/>
                </a:solidFill>
                <a:latin typeface="华康俪金黑W8(P)" pitchFamily="34" charset="-122"/>
                <a:ea typeface="华康俪金黑W8(P)" pitchFamily="34" charset="-122"/>
              </a:rPr>
              <a:t>第一节</a:t>
            </a:r>
            <a:r>
              <a:rPr lang="en-US" altLang="zh-CN" sz="2400" dirty="0">
                <a:solidFill>
                  <a:srgbClr val="5F5E5C"/>
                </a:solidFill>
                <a:latin typeface="华康俪金黑W8(P)" pitchFamily="34" charset="-122"/>
                <a:ea typeface="华康俪金黑W8(P)" pitchFamily="34" charset="-122"/>
              </a:rPr>
              <a:t>  </a:t>
            </a:r>
            <a:r>
              <a:rPr lang="zh-CN" altLang="en-US" sz="2400" dirty="0">
                <a:solidFill>
                  <a:srgbClr val="5F5E5C"/>
                </a:solidFill>
                <a:latin typeface="华康俪金黑W8(P)" pitchFamily="34" charset="-122"/>
                <a:ea typeface="华康俪金黑W8(P)" pitchFamily="34" charset="-122"/>
              </a:rPr>
              <a:t>什么是培训</a:t>
            </a:r>
          </a:p>
        </p:txBody>
      </p:sp>
      <p:sp>
        <p:nvSpPr>
          <p:cNvPr id="4" name="TextBox 6"/>
          <p:cNvSpPr txBox="1"/>
          <p:nvPr/>
        </p:nvSpPr>
        <p:spPr>
          <a:xfrm>
            <a:off x="333863" y="2295607"/>
            <a:ext cx="5329979" cy="1052596"/>
          </a:xfrm>
          <a:prstGeom prst="rect">
            <a:avLst/>
          </a:prstGeom>
          <a:noFill/>
        </p:spPr>
        <p:txBody>
          <a:bodyPr wrap="square" rtlCol="0">
            <a:spAutoFit/>
          </a:bodyPr>
          <a:lstStyle/>
          <a:p>
            <a:pPr>
              <a:lnSpc>
                <a:spcPct val="130000"/>
              </a:lnSpc>
            </a:pPr>
            <a:r>
              <a:rPr lang="zh-CN" altLang="en-US" sz="1600" dirty="0">
                <a:solidFill>
                  <a:srgbClr val="5F5E5C"/>
                </a:solidFill>
                <a:latin typeface="微软雅黑" panose="020B0503020204020204" pitchFamily="34" charset="-122"/>
                <a:ea typeface="微软雅黑" panose="020B0503020204020204" pitchFamily="34" charset="-122"/>
              </a:rPr>
              <a:t>从大的方面来说，培训可以理解为人力资源开发的中心环节。而从小的方面说，培训即指为提高员工实际工作能力而实施的有步骤、有计划的介入行为。</a:t>
            </a:r>
            <a:endParaRPr lang="zh-CN" altLang="zh-CN" sz="1600" b="1" dirty="0">
              <a:solidFill>
                <a:srgbClr val="E67819"/>
              </a:solidFill>
              <a:latin typeface="微软雅黑" panose="020B0503020204020204" pitchFamily="34" charset="-122"/>
              <a:ea typeface="微软雅黑" panose="020B0503020204020204" pitchFamily="34" charset="-122"/>
            </a:endParaRPr>
          </a:p>
        </p:txBody>
      </p:sp>
      <p:sp>
        <p:nvSpPr>
          <p:cNvPr id="5" name="TextBox 6"/>
          <p:cNvSpPr txBox="1"/>
          <p:nvPr/>
        </p:nvSpPr>
        <p:spPr>
          <a:xfrm>
            <a:off x="333863" y="3645024"/>
            <a:ext cx="5329979" cy="2409890"/>
          </a:xfrm>
          <a:prstGeom prst="rect">
            <a:avLst/>
          </a:prstGeom>
          <a:noFill/>
        </p:spPr>
        <p:txBody>
          <a:bodyPr wrap="square" rtlCol="0">
            <a:spAutoFit/>
          </a:bodyPr>
          <a:lstStyle/>
          <a:p>
            <a:pPr>
              <a:lnSpc>
                <a:spcPct val="130000"/>
              </a:lnSpc>
              <a:spcAft>
                <a:spcPts val="600"/>
              </a:spcAft>
            </a:pPr>
            <a:r>
              <a:rPr lang="zh-CN" altLang="en-US" sz="1600" b="1" u="sng" dirty="0">
                <a:solidFill>
                  <a:srgbClr val="5F5E5C"/>
                </a:solidFill>
                <a:latin typeface="微软雅黑" panose="020B0503020204020204" pitchFamily="34" charset="-122"/>
                <a:ea typeface="微软雅黑" panose="020B0503020204020204" pitchFamily="34" charset="-122"/>
              </a:rPr>
              <a:t>我们总结为：</a:t>
            </a:r>
            <a:endParaRPr lang="en-US" altLang="zh-CN" sz="1600" b="1" u="sng" dirty="0">
              <a:solidFill>
                <a:srgbClr val="5F5E5C"/>
              </a:solidFill>
              <a:latin typeface="微软雅黑" panose="020B0503020204020204" pitchFamily="34" charset="-122"/>
              <a:ea typeface="微软雅黑" panose="020B0503020204020204" pitchFamily="34" charset="-122"/>
            </a:endParaRPr>
          </a:p>
          <a:p>
            <a:pPr>
              <a:lnSpc>
                <a:spcPct val="130000"/>
              </a:lnSpc>
            </a:pPr>
            <a:r>
              <a:rPr lang="zh-CN" altLang="en-US" sz="1600" dirty="0">
                <a:solidFill>
                  <a:srgbClr val="5F5E5C"/>
                </a:solidFill>
                <a:latin typeface="微软雅黑" panose="020B0503020204020204" pitchFamily="34" charset="-122"/>
                <a:ea typeface="微软雅黑" panose="020B0503020204020204" pitchFamily="34" charset="-122"/>
              </a:rPr>
              <a:t>培训是指</a:t>
            </a:r>
            <a:r>
              <a:rPr lang="zh-CN" altLang="en-US" sz="1600" b="1" dirty="0">
                <a:solidFill>
                  <a:srgbClr val="3B79CE"/>
                </a:solidFill>
                <a:latin typeface="微软雅黑" panose="020B0503020204020204" pitchFamily="34" charset="-122"/>
                <a:ea typeface="微软雅黑" panose="020B0503020204020204" pitchFamily="34" charset="-122"/>
              </a:rPr>
              <a:t>组织为开展业务</a:t>
            </a:r>
            <a:r>
              <a:rPr lang="zh-CN" altLang="en-US" sz="1600" dirty="0">
                <a:solidFill>
                  <a:srgbClr val="5F5E5C"/>
                </a:solidFill>
                <a:latin typeface="微软雅黑" panose="020B0503020204020204" pitchFamily="34" charset="-122"/>
                <a:ea typeface="微软雅黑" panose="020B0503020204020204" pitchFamily="34" charset="-122"/>
              </a:rPr>
              <a:t>及</a:t>
            </a:r>
            <a:r>
              <a:rPr lang="zh-CN" altLang="en-US" sz="1600" b="1" dirty="0">
                <a:solidFill>
                  <a:srgbClr val="3B79CE"/>
                </a:solidFill>
                <a:latin typeface="微软雅黑" panose="020B0503020204020204" pitchFamily="34" charset="-122"/>
                <a:ea typeface="微软雅黑" panose="020B0503020204020204" pitchFamily="34" charset="-122"/>
              </a:rPr>
              <a:t>培育人才</a:t>
            </a:r>
            <a:r>
              <a:rPr lang="zh-CN" altLang="en-US" sz="1600" dirty="0">
                <a:solidFill>
                  <a:srgbClr val="5F5E5C"/>
                </a:solidFill>
                <a:latin typeface="微软雅黑" panose="020B0503020204020204" pitchFamily="34" charset="-122"/>
                <a:ea typeface="微软雅黑" panose="020B0503020204020204" pitchFamily="34" charset="-122"/>
              </a:rPr>
              <a:t>的需要，采用各种方式对员工进行有目的、有计划的培养和训练的管理活动，使员工不断的“</a:t>
            </a:r>
            <a:r>
              <a:rPr lang="zh-CN" altLang="en-US" sz="1600" b="1" dirty="0">
                <a:solidFill>
                  <a:srgbClr val="3B79CE"/>
                </a:solidFill>
                <a:latin typeface="微软雅黑" panose="020B0503020204020204" pitchFamily="34" charset="-122"/>
                <a:ea typeface="微软雅黑" panose="020B0503020204020204" pitchFamily="34" charset="-122"/>
              </a:rPr>
              <a:t>①积累知识、提升技能；②更新观念、变革思维；③转变态度，开发潜能</a:t>
            </a:r>
            <a:r>
              <a:rPr lang="zh-CN" altLang="en-US" sz="1600" dirty="0">
                <a:solidFill>
                  <a:srgbClr val="5F5E5C"/>
                </a:solidFill>
                <a:latin typeface="微软雅黑" panose="020B0503020204020204" pitchFamily="34" charset="-122"/>
                <a:ea typeface="微软雅黑" panose="020B0503020204020204" pitchFamily="34" charset="-122"/>
              </a:rPr>
              <a:t>”，更好的胜任现职工作或担负更高级别的职务，从而促进组织效率的提高和组织目标的实现。</a:t>
            </a:r>
            <a:endParaRPr lang="zh-CN" altLang="zh-CN" sz="1600" b="1" dirty="0">
              <a:solidFill>
                <a:srgbClr val="E67819"/>
              </a:solidFill>
              <a:latin typeface="微软雅黑" panose="020B0503020204020204" pitchFamily="34" charset="-122"/>
              <a:ea typeface="微软雅黑" panose="020B0503020204020204" pitchFamily="34" charset="-122"/>
            </a:endParaRPr>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 presetClass="entr" presetSubtype="1" decel="10000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8" decel="10000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fill="hold"/>
                                        <p:tgtEl>
                                          <p:spTgt spid="4"/>
                                        </p:tgtEl>
                                        <p:attrNameLst>
                                          <p:attrName>ppt_x</p:attrName>
                                        </p:attrNameLst>
                                      </p:cBhvr>
                                      <p:tavLst>
                                        <p:tav tm="0">
                                          <p:val>
                                            <p:strVal val="0-#ppt_w/2"/>
                                          </p:val>
                                        </p:tav>
                                        <p:tav tm="100000">
                                          <p:val>
                                            <p:strVal val="#ppt_x"/>
                                          </p:val>
                                        </p:tav>
                                      </p:tavLst>
                                    </p:anim>
                                    <p:anim calcmode="lin" valueType="num">
                                      <p:cBhvr additive="base">
                                        <p:cTn id="17" dur="500" fill="hold"/>
                                        <p:tgtEl>
                                          <p:spTgt spid="4"/>
                                        </p:tgtEl>
                                        <p:attrNameLst>
                                          <p:attrName>ppt_y</p:attrName>
                                        </p:attrNameLst>
                                      </p:cBhvr>
                                      <p:tavLst>
                                        <p:tav tm="0">
                                          <p:val>
                                            <p:strVal val="#ppt_y"/>
                                          </p:val>
                                        </p:tav>
                                        <p:tav tm="100000">
                                          <p:val>
                                            <p:strVal val="#ppt_y"/>
                                          </p:val>
                                        </p:tav>
                                      </p:tavLst>
                                    </p:anim>
                                  </p:childTnLst>
                                </p:cTn>
                              </p:par>
                              <p:par>
                                <p:cTn id="18" presetID="2" presetClass="entr" presetSubtype="2" decel="100000"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additive="base">
                                        <p:cTn id="20" dur="500" fill="hold"/>
                                        <p:tgtEl>
                                          <p:spTgt spid="5"/>
                                        </p:tgtEl>
                                        <p:attrNameLst>
                                          <p:attrName>ppt_x</p:attrName>
                                        </p:attrNameLst>
                                      </p:cBhvr>
                                      <p:tavLst>
                                        <p:tav tm="0">
                                          <p:val>
                                            <p:strVal val="1+#ppt_w/2"/>
                                          </p:val>
                                        </p:tav>
                                        <p:tav tm="100000">
                                          <p:val>
                                            <p:strVal val="#ppt_x"/>
                                          </p:val>
                                        </p:tav>
                                      </p:tavLst>
                                    </p:anim>
                                    <p:anim calcmode="lin" valueType="num">
                                      <p:cBhvr additive="base">
                                        <p:cTn id="21"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8"/>
          <p:cNvSpPr txBox="1"/>
          <p:nvPr/>
        </p:nvSpPr>
        <p:spPr>
          <a:xfrm>
            <a:off x="333860" y="476676"/>
            <a:ext cx="4969846" cy="461665"/>
          </a:xfrm>
          <a:prstGeom prst="rect">
            <a:avLst/>
          </a:prstGeom>
          <a:noFill/>
        </p:spPr>
        <p:txBody>
          <a:bodyPr wrap="square" rtlCol="0">
            <a:spAutoFit/>
          </a:bodyPr>
          <a:lstStyle/>
          <a:p>
            <a:r>
              <a:rPr lang="zh-CN" altLang="en-US" sz="2400" dirty="0">
                <a:solidFill>
                  <a:srgbClr val="5F5E5C"/>
                </a:solidFill>
                <a:latin typeface="华康俪金黑W8(P)" pitchFamily="34" charset="-122"/>
                <a:ea typeface="华康俪金黑W8(P)" pitchFamily="34" charset="-122"/>
              </a:rPr>
              <a:t>第一节</a:t>
            </a:r>
            <a:r>
              <a:rPr lang="en-US" altLang="zh-CN" sz="2400" dirty="0">
                <a:solidFill>
                  <a:srgbClr val="5F5E5C"/>
                </a:solidFill>
                <a:latin typeface="华康俪金黑W8(P)" pitchFamily="34" charset="-122"/>
                <a:ea typeface="华康俪金黑W8(P)" pitchFamily="34" charset="-122"/>
              </a:rPr>
              <a:t>  </a:t>
            </a:r>
            <a:r>
              <a:rPr lang="zh-CN" altLang="en-US" sz="2400" dirty="0">
                <a:solidFill>
                  <a:srgbClr val="5F5E5C"/>
                </a:solidFill>
                <a:latin typeface="华康俪金黑W8(P)" pitchFamily="34" charset="-122"/>
                <a:ea typeface="华康俪金黑W8(P)" pitchFamily="34" charset="-122"/>
              </a:rPr>
              <a:t>培训的类别划分概述</a:t>
            </a:r>
          </a:p>
        </p:txBody>
      </p:sp>
      <p:sp>
        <p:nvSpPr>
          <p:cNvPr id="9" name="TextBox 6"/>
          <p:cNvSpPr txBox="1"/>
          <p:nvPr/>
        </p:nvSpPr>
        <p:spPr>
          <a:xfrm>
            <a:off x="333860" y="1052739"/>
            <a:ext cx="3745916" cy="492443"/>
          </a:xfrm>
          <a:prstGeom prst="rect">
            <a:avLst/>
          </a:prstGeom>
          <a:noFill/>
        </p:spPr>
        <p:txBody>
          <a:bodyPr wrap="square" rtlCol="0">
            <a:spAutoFit/>
          </a:bodyPr>
          <a:lstStyle/>
          <a:p>
            <a:pPr>
              <a:lnSpc>
                <a:spcPct val="130000"/>
              </a:lnSpc>
            </a:pPr>
            <a:r>
              <a:rPr lang="zh-CN" altLang="en-US" sz="2000" dirty="0">
                <a:solidFill>
                  <a:srgbClr val="5F5E5C"/>
                </a:solidFill>
                <a:latin typeface="华康俪金黑W8(P)" pitchFamily="34" charset="-122"/>
                <a:ea typeface="华康俪金黑W8(P)" pitchFamily="34" charset="-122"/>
              </a:rPr>
              <a:t>（</a:t>
            </a:r>
            <a:r>
              <a:rPr lang="en-US" altLang="zh-CN" sz="2000" dirty="0">
                <a:solidFill>
                  <a:srgbClr val="5F5E5C"/>
                </a:solidFill>
                <a:latin typeface="华康俪金黑W8(P)" pitchFamily="34" charset="-122"/>
                <a:ea typeface="华康俪金黑W8(P)" pitchFamily="34" charset="-122"/>
              </a:rPr>
              <a:t>3</a:t>
            </a:r>
            <a:r>
              <a:rPr lang="zh-CN" altLang="en-US" sz="2000" dirty="0">
                <a:solidFill>
                  <a:srgbClr val="5F5E5C"/>
                </a:solidFill>
                <a:latin typeface="华康俪金黑W8(P)" pitchFamily="34" charset="-122"/>
                <a:ea typeface="华康俪金黑W8(P)" pitchFamily="34" charset="-122"/>
              </a:rPr>
              <a:t>）按员工在岗状态来分：</a:t>
            </a:r>
          </a:p>
        </p:txBody>
      </p:sp>
      <p:sp>
        <p:nvSpPr>
          <p:cNvPr id="34" name="TextBox 33"/>
          <p:cNvSpPr txBox="1"/>
          <p:nvPr/>
        </p:nvSpPr>
        <p:spPr>
          <a:xfrm>
            <a:off x="2423592" y="4640708"/>
            <a:ext cx="1979356" cy="732508"/>
          </a:xfrm>
          <a:prstGeom prst="rect">
            <a:avLst/>
          </a:prstGeom>
          <a:noFill/>
        </p:spPr>
        <p:txBody>
          <a:bodyPr wrap="square" rtlCol="0">
            <a:spAutoFit/>
          </a:bodyPr>
          <a:lstStyle/>
          <a:p>
            <a:pPr fontAlgn="base">
              <a:lnSpc>
                <a:spcPct val="130000"/>
              </a:lnSpc>
              <a:spcBef>
                <a:spcPct val="0"/>
              </a:spcBef>
              <a:spcAft>
                <a:spcPct val="0"/>
              </a:spcAft>
            </a:pPr>
            <a:r>
              <a:rPr lang="zh-CN" altLang="en-US" sz="1600" dirty="0">
                <a:solidFill>
                  <a:prstClr val="black">
                    <a:lumMod val="65000"/>
                    <a:lumOff val="35000"/>
                  </a:prstClr>
                </a:solidFill>
                <a:ea typeface="微软雅黑" panose="020B0503020204020204" pitchFamily="34" charset="-122"/>
              </a:rPr>
              <a:t>员工暂时离开岗位进行的公司内训</a:t>
            </a:r>
            <a:endParaRPr lang="en-US" altLang="zh-CN" sz="1600" dirty="0">
              <a:solidFill>
                <a:prstClr val="black">
                  <a:lumMod val="65000"/>
                  <a:lumOff val="35000"/>
                </a:prstClr>
              </a:solidFill>
              <a:ea typeface="微软雅黑" panose="020B0503020204020204" pitchFamily="34" charset="-122"/>
            </a:endParaRPr>
          </a:p>
        </p:txBody>
      </p:sp>
      <p:sp>
        <p:nvSpPr>
          <p:cNvPr id="35" name="TextBox 34"/>
          <p:cNvSpPr txBox="1"/>
          <p:nvPr/>
        </p:nvSpPr>
        <p:spPr>
          <a:xfrm>
            <a:off x="4924665" y="4640708"/>
            <a:ext cx="1979356" cy="732508"/>
          </a:xfrm>
          <a:prstGeom prst="rect">
            <a:avLst/>
          </a:prstGeom>
          <a:noFill/>
        </p:spPr>
        <p:txBody>
          <a:bodyPr wrap="square" rtlCol="0">
            <a:spAutoFit/>
          </a:bodyPr>
          <a:lstStyle/>
          <a:p>
            <a:pPr fontAlgn="base">
              <a:lnSpc>
                <a:spcPct val="130000"/>
              </a:lnSpc>
              <a:spcBef>
                <a:spcPct val="0"/>
              </a:spcBef>
              <a:spcAft>
                <a:spcPct val="0"/>
              </a:spcAft>
            </a:pPr>
            <a:r>
              <a:rPr lang="zh-CN" altLang="en-US" sz="1600" dirty="0">
                <a:solidFill>
                  <a:prstClr val="black">
                    <a:lumMod val="65000"/>
                    <a:lumOff val="35000"/>
                  </a:prstClr>
                </a:solidFill>
                <a:ea typeface="微软雅黑" panose="020B0503020204020204" pitchFamily="34" charset="-122"/>
              </a:rPr>
              <a:t>利用周末或集中一段时间学习的培训。</a:t>
            </a:r>
            <a:endParaRPr lang="en-US" altLang="zh-CN" sz="1600" dirty="0">
              <a:solidFill>
                <a:prstClr val="black">
                  <a:lumMod val="65000"/>
                  <a:lumOff val="35000"/>
                </a:prstClr>
              </a:solidFill>
              <a:ea typeface="微软雅黑" panose="020B0503020204020204" pitchFamily="34" charset="-122"/>
            </a:endParaRPr>
          </a:p>
        </p:txBody>
      </p:sp>
      <p:sp>
        <p:nvSpPr>
          <p:cNvPr id="36" name="TextBox 35"/>
          <p:cNvSpPr txBox="1"/>
          <p:nvPr/>
        </p:nvSpPr>
        <p:spPr>
          <a:xfrm>
            <a:off x="7425738" y="4640708"/>
            <a:ext cx="1979356" cy="732508"/>
          </a:xfrm>
          <a:prstGeom prst="rect">
            <a:avLst/>
          </a:prstGeom>
          <a:noFill/>
        </p:spPr>
        <p:txBody>
          <a:bodyPr wrap="square" rtlCol="0">
            <a:spAutoFit/>
          </a:bodyPr>
          <a:lstStyle/>
          <a:p>
            <a:pPr fontAlgn="base">
              <a:lnSpc>
                <a:spcPct val="130000"/>
              </a:lnSpc>
              <a:spcBef>
                <a:spcPct val="0"/>
              </a:spcBef>
              <a:spcAft>
                <a:spcPct val="0"/>
              </a:spcAft>
            </a:pPr>
            <a:r>
              <a:rPr lang="zh-CN" altLang="en-US" sz="1600" dirty="0">
                <a:solidFill>
                  <a:prstClr val="black">
                    <a:lumMod val="65000"/>
                    <a:lumOff val="35000"/>
                  </a:prstClr>
                </a:solidFill>
                <a:ea typeface="微软雅黑" panose="020B0503020204020204" pitchFamily="34" charset="-122"/>
              </a:rPr>
              <a:t>在不影响岗位工作的情况进行的培训。</a:t>
            </a:r>
            <a:endParaRPr lang="en-US" altLang="zh-CN" sz="1600" dirty="0">
              <a:solidFill>
                <a:prstClr val="black">
                  <a:lumMod val="65000"/>
                  <a:lumOff val="35000"/>
                </a:prstClr>
              </a:solidFill>
              <a:ea typeface="微软雅黑" panose="020B0503020204020204" pitchFamily="34" charset="-122"/>
            </a:endParaRPr>
          </a:p>
        </p:txBody>
      </p:sp>
      <p:pic>
        <p:nvPicPr>
          <p:cNvPr id="4" name="图片 3"/>
          <p:cNvPicPr>
            <a:picLocks noChangeAspect="1"/>
          </p:cNvPicPr>
          <p:nvPr/>
        </p:nvPicPr>
        <p:blipFill>
          <a:blip r:embed="rId2"/>
          <a:stretch>
            <a:fillRect/>
          </a:stretch>
        </p:blipFill>
        <p:spPr>
          <a:xfrm>
            <a:off x="2206819" y="1860394"/>
            <a:ext cx="7452714" cy="2504713"/>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2" presetClass="entr" presetSubtype="4" decel="10000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par>
                                <p:cTn id="13" presetID="2" presetClass="entr" presetSubtype="4" decel="100000" fill="hold" grpId="0" nodeType="withEffect">
                                  <p:stCondLst>
                                    <p:cond delay="150"/>
                                  </p:stCondLst>
                                  <p:childTnLst>
                                    <p:set>
                                      <p:cBhvr>
                                        <p:cTn id="14" dur="1" fill="hold">
                                          <p:stCondLst>
                                            <p:cond delay="0"/>
                                          </p:stCondLst>
                                        </p:cTn>
                                        <p:tgtEl>
                                          <p:spTgt spid="35"/>
                                        </p:tgtEl>
                                        <p:attrNameLst>
                                          <p:attrName>style.visibility</p:attrName>
                                        </p:attrNameLst>
                                      </p:cBhvr>
                                      <p:to>
                                        <p:strVal val="visible"/>
                                      </p:to>
                                    </p:set>
                                    <p:anim calcmode="lin" valueType="num">
                                      <p:cBhvr additive="base">
                                        <p:cTn id="15" dur="500" fill="hold"/>
                                        <p:tgtEl>
                                          <p:spTgt spid="35"/>
                                        </p:tgtEl>
                                        <p:attrNameLst>
                                          <p:attrName>ppt_x</p:attrName>
                                        </p:attrNameLst>
                                      </p:cBhvr>
                                      <p:tavLst>
                                        <p:tav tm="0">
                                          <p:val>
                                            <p:strVal val="#ppt_x"/>
                                          </p:val>
                                        </p:tav>
                                        <p:tav tm="100000">
                                          <p:val>
                                            <p:strVal val="#ppt_x"/>
                                          </p:val>
                                        </p:tav>
                                      </p:tavLst>
                                    </p:anim>
                                    <p:anim calcmode="lin" valueType="num">
                                      <p:cBhvr additive="base">
                                        <p:cTn id="16" dur="500" fill="hold"/>
                                        <p:tgtEl>
                                          <p:spTgt spid="35"/>
                                        </p:tgtEl>
                                        <p:attrNameLst>
                                          <p:attrName>ppt_y</p:attrName>
                                        </p:attrNameLst>
                                      </p:cBhvr>
                                      <p:tavLst>
                                        <p:tav tm="0">
                                          <p:val>
                                            <p:strVal val="1+#ppt_h/2"/>
                                          </p:val>
                                        </p:tav>
                                        <p:tav tm="100000">
                                          <p:val>
                                            <p:strVal val="#ppt_y"/>
                                          </p:val>
                                        </p:tav>
                                      </p:tavLst>
                                    </p:anim>
                                  </p:childTnLst>
                                </p:cTn>
                              </p:par>
                              <p:par>
                                <p:cTn id="17" presetID="2" presetClass="entr" presetSubtype="4" decel="100000" fill="hold" grpId="0" nodeType="withEffect">
                                  <p:stCondLst>
                                    <p:cond delay="300"/>
                                  </p:stCondLst>
                                  <p:childTnLst>
                                    <p:set>
                                      <p:cBhvr>
                                        <p:cTn id="18" dur="1" fill="hold">
                                          <p:stCondLst>
                                            <p:cond delay="0"/>
                                          </p:stCondLst>
                                        </p:cTn>
                                        <p:tgtEl>
                                          <p:spTgt spid="36"/>
                                        </p:tgtEl>
                                        <p:attrNameLst>
                                          <p:attrName>style.visibility</p:attrName>
                                        </p:attrNameLst>
                                      </p:cBhvr>
                                      <p:to>
                                        <p:strVal val="visible"/>
                                      </p:to>
                                    </p:set>
                                    <p:anim calcmode="lin" valueType="num">
                                      <p:cBhvr additive="base">
                                        <p:cTn id="19" dur="500" fill="hold"/>
                                        <p:tgtEl>
                                          <p:spTgt spid="36"/>
                                        </p:tgtEl>
                                        <p:attrNameLst>
                                          <p:attrName>ppt_x</p:attrName>
                                        </p:attrNameLst>
                                      </p:cBhvr>
                                      <p:tavLst>
                                        <p:tav tm="0">
                                          <p:val>
                                            <p:strVal val="#ppt_x"/>
                                          </p:val>
                                        </p:tav>
                                        <p:tav tm="100000">
                                          <p:val>
                                            <p:strVal val="#ppt_x"/>
                                          </p:val>
                                        </p:tav>
                                      </p:tavLst>
                                    </p:anim>
                                    <p:anim calcmode="lin" valueType="num">
                                      <p:cBhvr additive="base">
                                        <p:cTn id="20"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34" grpId="0"/>
      <p:bldP spid="35" grpId="0"/>
      <p:bldP spid="36"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descr="http://www.qlgreen.com/upFile/uploadpictures/2012121711452336185.jpg"/>
          <p:cNvPicPr>
            <a:picLocks noChangeAspect="1" noChangeArrowheads="1"/>
          </p:cNvPicPr>
          <p:nvPr/>
        </p:nvPicPr>
        <p:blipFill>
          <a:blip r:embed="rId2"/>
          <a:srcRect/>
          <a:stretch>
            <a:fillRect/>
          </a:stretch>
        </p:blipFill>
        <p:spPr bwMode="auto">
          <a:xfrm>
            <a:off x="5231906" y="2019122"/>
            <a:ext cx="6465765" cy="4143554"/>
          </a:xfrm>
          <a:prstGeom prst="rect">
            <a:avLst/>
          </a:prstGeom>
          <a:ln w="28575">
            <a:solidFill>
              <a:schemeClr val="accent1"/>
            </a:solidFill>
          </a:ln>
          <a:effectLst/>
          <a:extLst>
            <a:ext uri="{909E8E84-426E-40DD-AFC4-6F175D3DCCD1}">
              <a14:hiddenFill xmlns:a14="http://schemas.microsoft.com/office/drawing/2010/main">
                <a:solidFill>
                  <a:srgbClr val="FFFFFF"/>
                </a:solidFill>
              </a14:hiddenFill>
            </a:ext>
          </a:extLst>
        </p:spPr>
      </p:pic>
      <p:sp>
        <p:nvSpPr>
          <p:cNvPr id="3" name="TextBox 8"/>
          <p:cNvSpPr txBox="1"/>
          <p:nvPr/>
        </p:nvSpPr>
        <p:spPr>
          <a:xfrm>
            <a:off x="333860" y="476676"/>
            <a:ext cx="4969846" cy="461665"/>
          </a:xfrm>
          <a:prstGeom prst="rect">
            <a:avLst/>
          </a:prstGeom>
          <a:noFill/>
        </p:spPr>
        <p:txBody>
          <a:bodyPr wrap="square" rtlCol="0">
            <a:spAutoFit/>
          </a:bodyPr>
          <a:lstStyle/>
          <a:p>
            <a:r>
              <a:rPr lang="zh-CN" altLang="en-US" sz="2400" dirty="0">
                <a:solidFill>
                  <a:srgbClr val="5F5E5C"/>
                </a:solidFill>
                <a:latin typeface="华康俪金黑W8(P)" pitchFamily="34" charset="-122"/>
                <a:ea typeface="华康俪金黑W8(P)" pitchFamily="34" charset="-122"/>
              </a:rPr>
              <a:t>第一节</a:t>
            </a:r>
            <a:r>
              <a:rPr lang="en-US" altLang="zh-CN" sz="2400" dirty="0">
                <a:solidFill>
                  <a:srgbClr val="5F5E5C"/>
                </a:solidFill>
                <a:latin typeface="华康俪金黑W8(P)" pitchFamily="34" charset="-122"/>
                <a:ea typeface="华康俪金黑W8(P)" pitchFamily="34" charset="-122"/>
              </a:rPr>
              <a:t>  </a:t>
            </a:r>
            <a:r>
              <a:rPr lang="zh-CN" altLang="en-US" sz="2400" dirty="0">
                <a:solidFill>
                  <a:srgbClr val="5F5E5C"/>
                </a:solidFill>
                <a:latin typeface="华康俪金黑W8(P)" pitchFamily="34" charset="-122"/>
                <a:ea typeface="华康俪金黑W8(P)" pitchFamily="34" charset="-122"/>
              </a:rPr>
              <a:t>培训的类别划分概述</a:t>
            </a:r>
          </a:p>
        </p:txBody>
      </p:sp>
      <p:sp>
        <p:nvSpPr>
          <p:cNvPr id="8" name="TextBox 6"/>
          <p:cNvSpPr txBox="1"/>
          <p:nvPr/>
        </p:nvSpPr>
        <p:spPr>
          <a:xfrm>
            <a:off x="333860" y="2348880"/>
            <a:ext cx="4695278" cy="1732782"/>
          </a:xfrm>
          <a:prstGeom prst="rect">
            <a:avLst/>
          </a:prstGeom>
          <a:noFill/>
        </p:spPr>
        <p:txBody>
          <a:bodyPr wrap="square" rtlCol="0">
            <a:spAutoFit/>
          </a:bodyPr>
          <a:lstStyle/>
          <a:p>
            <a:pPr>
              <a:lnSpc>
                <a:spcPct val="130000"/>
              </a:lnSpc>
            </a:pPr>
            <a:r>
              <a:rPr lang="zh-CN" altLang="en-US" sz="1600" dirty="0">
                <a:solidFill>
                  <a:srgbClr val="5F5E5C"/>
                </a:solidFill>
                <a:latin typeface="微软雅黑" panose="020B0503020204020204" pitchFamily="34" charset="-122"/>
                <a:ea typeface="微软雅黑" panose="020B0503020204020204" pitchFamily="34" charset="-122"/>
              </a:rPr>
              <a:t>根据培训对象的不同，另有</a:t>
            </a:r>
            <a:r>
              <a:rPr lang="zh-CN" altLang="en-US" sz="1600" b="1" dirty="0">
                <a:solidFill>
                  <a:srgbClr val="0070C0"/>
                </a:solidFill>
                <a:latin typeface="微软雅黑" panose="020B0503020204020204" pitchFamily="34" charset="-122"/>
                <a:ea typeface="微软雅黑" panose="020B0503020204020204" pitchFamily="34" charset="-122"/>
              </a:rPr>
              <a:t>客户培训</a:t>
            </a:r>
            <a:r>
              <a:rPr lang="zh-CN" altLang="en-US" sz="1600" dirty="0">
                <a:solidFill>
                  <a:srgbClr val="5F5E5C"/>
                </a:solidFill>
                <a:latin typeface="微软雅黑" panose="020B0503020204020204" pitchFamily="34" charset="-122"/>
                <a:ea typeface="微软雅黑" panose="020B0503020204020204" pitchFamily="34" charset="-122"/>
              </a:rPr>
              <a:t>类别。是指为了培养潜在的客户，维护现有客户，加强客户对公司产品知识的掌握，提升公司的品牌忠诚度，可由公司市场部组织开展对经销商和终端用户的产品知识培训。</a:t>
            </a:r>
            <a:endParaRPr lang="zh-CN" altLang="zh-CN" sz="1600" dirty="0">
              <a:solidFill>
                <a:srgbClr val="5F5E5C"/>
              </a:solidFill>
              <a:latin typeface="微软雅黑" panose="020B0503020204020204" pitchFamily="34" charset="-122"/>
              <a:ea typeface="微软雅黑" panose="020B0503020204020204" pitchFamily="34" charset="-122"/>
            </a:endParaRPr>
          </a:p>
        </p:txBody>
      </p:sp>
      <p:sp>
        <p:nvSpPr>
          <p:cNvPr id="6" name="矩形 5"/>
          <p:cNvSpPr/>
          <p:nvPr/>
        </p:nvSpPr>
        <p:spPr>
          <a:xfrm>
            <a:off x="407369" y="2200274"/>
            <a:ext cx="5040560" cy="90576"/>
          </a:xfrm>
          <a:prstGeom prst="rect">
            <a:avLst/>
          </a:prstGeom>
          <a:solidFill>
            <a:srgbClr val="0070C0">
              <a:alpha val="8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8"/>
          <p:cNvSpPr txBox="1"/>
          <p:nvPr/>
        </p:nvSpPr>
        <p:spPr>
          <a:xfrm>
            <a:off x="333860" y="476676"/>
            <a:ext cx="4969846" cy="461665"/>
          </a:xfrm>
          <a:prstGeom prst="rect">
            <a:avLst/>
          </a:prstGeom>
          <a:noFill/>
        </p:spPr>
        <p:txBody>
          <a:bodyPr wrap="square" rtlCol="0">
            <a:spAutoFit/>
          </a:bodyPr>
          <a:lstStyle/>
          <a:p>
            <a:r>
              <a:rPr lang="zh-CN" altLang="en-US" sz="2400" dirty="0">
                <a:solidFill>
                  <a:srgbClr val="5F5E5C"/>
                </a:solidFill>
                <a:latin typeface="华康俪金黑W8(P)" pitchFamily="34" charset="-122"/>
                <a:ea typeface="华康俪金黑W8(P)" pitchFamily="34" charset="-122"/>
              </a:rPr>
              <a:t>第二节</a:t>
            </a:r>
            <a:r>
              <a:rPr lang="en-US" altLang="zh-CN" sz="2400" dirty="0">
                <a:solidFill>
                  <a:srgbClr val="5F5E5C"/>
                </a:solidFill>
                <a:latin typeface="华康俪金黑W8(P)" pitchFamily="34" charset="-122"/>
                <a:ea typeface="华康俪金黑W8(P)" pitchFamily="34" charset="-122"/>
              </a:rPr>
              <a:t>  </a:t>
            </a:r>
            <a:r>
              <a:rPr lang="zh-CN" altLang="en-US" sz="2400" dirty="0">
                <a:solidFill>
                  <a:srgbClr val="5F5E5C"/>
                </a:solidFill>
                <a:latin typeface="华康俪金黑W8(P)" pitchFamily="34" charset="-122"/>
                <a:ea typeface="华康俪金黑W8(P)" pitchFamily="34" charset="-122"/>
              </a:rPr>
              <a:t>培训模块的模型案例</a:t>
            </a:r>
          </a:p>
        </p:txBody>
      </p:sp>
      <p:grpSp>
        <p:nvGrpSpPr>
          <p:cNvPr id="9" name="组合 8"/>
          <p:cNvGrpSpPr/>
          <p:nvPr/>
        </p:nvGrpSpPr>
        <p:grpSpPr>
          <a:xfrm>
            <a:off x="623243" y="1595959"/>
            <a:ext cx="10657182" cy="3722506"/>
            <a:chOff x="626418" y="1595959"/>
            <a:chExt cx="10657182" cy="3722506"/>
          </a:xfrm>
        </p:grpSpPr>
        <p:sp>
          <p:nvSpPr>
            <p:cNvPr id="26" name="TextBox 3"/>
            <p:cNvSpPr txBox="1"/>
            <p:nvPr/>
          </p:nvSpPr>
          <p:spPr>
            <a:xfrm>
              <a:off x="4659015" y="1595959"/>
              <a:ext cx="2954655" cy="461665"/>
            </a:xfrm>
            <a:prstGeom prst="rect">
              <a:avLst/>
            </a:prstGeom>
            <a:solidFill>
              <a:srgbClr val="0070C0"/>
            </a:solidFill>
          </p:spPr>
          <p:txBody>
            <a:bodyPr wrap="none" rtlCol="0" anchor="ctr">
              <a:spAutoFit/>
            </a:bodyPr>
            <a:lstStyle>
              <a:defPPr>
                <a:defRPr lang="zh-CN"/>
              </a:defPPr>
              <a:lvl1pPr>
                <a:defRPr sz="2400">
                  <a:solidFill>
                    <a:srgbClr val="00B0F0"/>
                  </a:solidFill>
                  <a:latin typeface="微软雅黑" panose="020B0503020204020204" pitchFamily="34" charset="-122"/>
                  <a:ea typeface="微软雅黑" panose="020B0503020204020204" pitchFamily="34" charset="-122"/>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zh-CN" altLang="en-US" b="1" dirty="0">
                  <a:solidFill>
                    <a:schemeClr val="bg1"/>
                  </a:solidFill>
                </a:rPr>
                <a:t>某公司培训模块组成</a:t>
              </a:r>
            </a:p>
          </p:txBody>
        </p:sp>
        <p:sp>
          <p:nvSpPr>
            <p:cNvPr id="27" name="TextBox 5"/>
            <p:cNvSpPr txBox="1"/>
            <p:nvPr/>
          </p:nvSpPr>
          <p:spPr>
            <a:xfrm>
              <a:off x="2259137" y="2564158"/>
              <a:ext cx="1107996" cy="461665"/>
            </a:xfrm>
            <a:prstGeom prst="rect">
              <a:avLst/>
            </a:prstGeom>
            <a:solidFill>
              <a:srgbClr val="0070C0"/>
            </a:solidFill>
          </p:spPr>
          <p:txBody>
            <a:bodyPr wrap="none" rtlCol="0">
              <a:spAutoFit/>
            </a:bodyPr>
            <a:lstStyle>
              <a:defPPr>
                <a:defRPr lang="zh-CN"/>
              </a:defPPr>
              <a:lvl1pPr>
                <a:defRPr sz="2400">
                  <a:solidFill>
                    <a:schemeClr val="bg1"/>
                  </a:solidFill>
                  <a:latin typeface="微软雅黑" panose="020B0503020204020204" pitchFamily="34" charset="-122"/>
                  <a:ea typeface="微软雅黑" panose="020B0503020204020204" pitchFamily="34" charset="-122"/>
                </a:defRPr>
              </a:lvl1pPr>
            </a:lstStyle>
            <a:p>
              <a:r>
                <a:rPr lang="zh-CN" altLang="en-US" dirty="0"/>
                <a:t>新人训</a:t>
              </a:r>
            </a:p>
          </p:txBody>
        </p:sp>
        <p:sp>
          <p:nvSpPr>
            <p:cNvPr id="28" name="TextBox 6"/>
            <p:cNvSpPr txBox="1"/>
            <p:nvPr/>
          </p:nvSpPr>
          <p:spPr>
            <a:xfrm>
              <a:off x="8043240" y="2573450"/>
              <a:ext cx="1107996" cy="461665"/>
            </a:xfrm>
            <a:prstGeom prst="rect">
              <a:avLst/>
            </a:prstGeom>
            <a:solidFill>
              <a:srgbClr val="0070C0"/>
            </a:solidFill>
          </p:spPr>
          <p:txBody>
            <a:bodyPr wrap="none" rtlCol="0">
              <a:spAutoFit/>
            </a:bodyPr>
            <a:lstStyle>
              <a:defPPr>
                <a:defRPr lang="zh-CN"/>
              </a:defPPr>
              <a:lvl1pPr>
                <a:defRPr sz="2400">
                  <a:solidFill>
                    <a:schemeClr val="bg1"/>
                  </a:solidFill>
                  <a:latin typeface="微软雅黑" panose="020B0503020204020204" pitchFamily="34" charset="-122"/>
                  <a:ea typeface="微软雅黑" panose="020B0503020204020204" pitchFamily="34" charset="-122"/>
                </a:defRPr>
              </a:lvl1pPr>
            </a:lstStyle>
            <a:p>
              <a:r>
                <a:rPr lang="zh-CN" altLang="en-US" dirty="0"/>
                <a:t>在职训</a:t>
              </a:r>
            </a:p>
          </p:txBody>
        </p:sp>
        <p:sp>
          <p:nvSpPr>
            <p:cNvPr id="29" name="TextBox 7"/>
            <p:cNvSpPr txBox="1"/>
            <p:nvPr/>
          </p:nvSpPr>
          <p:spPr>
            <a:xfrm>
              <a:off x="626418" y="3490970"/>
              <a:ext cx="1296144" cy="646331"/>
            </a:xfrm>
            <a:prstGeom prst="rect">
              <a:avLst/>
            </a:prstGeom>
            <a:solidFill>
              <a:srgbClr val="0070C0"/>
            </a:solidFill>
          </p:spPr>
          <p:txBody>
            <a:bodyPr wrap="square" rtlCol="0">
              <a:spAutoFit/>
            </a:bodyPr>
            <a:lstStyle/>
            <a:p>
              <a:pPr algn="ctr"/>
              <a:r>
                <a:rPr lang="zh-CN" altLang="en-US" dirty="0">
                  <a:solidFill>
                    <a:schemeClr val="bg1"/>
                  </a:solidFill>
                  <a:latin typeface="微软雅黑" panose="020B0503020204020204" pitchFamily="34" charset="-122"/>
                  <a:ea typeface="微软雅黑" panose="020B0503020204020204" pitchFamily="34" charset="-122"/>
                </a:rPr>
                <a:t>基础的职前教育</a:t>
              </a:r>
            </a:p>
          </p:txBody>
        </p:sp>
        <p:sp>
          <p:nvSpPr>
            <p:cNvPr id="32" name="TextBox 8"/>
            <p:cNvSpPr txBox="1"/>
            <p:nvPr/>
          </p:nvSpPr>
          <p:spPr>
            <a:xfrm>
              <a:off x="3399883" y="3490970"/>
              <a:ext cx="1186973" cy="646331"/>
            </a:xfrm>
            <a:prstGeom prst="rect">
              <a:avLst/>
            </a:prstGeom>
            <a:solidFill>
              <a:srgbClr val="0070C0"/>
            </a:solidFill>
          </p:spPr>
          <p:txBody>
            <a:bodyPr wrap="square" rtlCol="0">
              <a:spAutoFit/>
            </a:bodyPr>
            <a:lstStyle>
              <a:defPPr>
                <a:defRPr lang="zh-CN"/>
              </a:defPPr>
              <a:lvl1pPr algn="ctr">
                <a:defRPr>
                  <a:solidFill>
                    <a:schemeClr val="bg1"/>
                  </a:solidFill>
                  <a:latin typeface="微软雅黑" panose="020B0503020204020204" pitchFamily="34" charset="-122"/>
                  <a:ea typeface="微软雅黑" panose="020B0503020204020204" pitchFamily="34" charset="-122"/>
                </a:defRPr>
              </a:lvl1pPr>
            </a:lstStyle>
            <a:p>
              <a:r>
                <a:rPr lang="zh-CN" altLang="en-US" dirty="0"/>
                <a:t>系统的职前教育</a:t>
              </a:r>
            </a:p>
          </p:txBody>
        </p:sp>
        <p:sp>
          <p:nvSpPr>
            <p:cNvPr id="43" name="TextBox 9"/>
            <p:cNvSpPr txBox="1"/>
            <p:nvPr/>
          </p:nvSpPr>
          <p:spPr>
            <a:xfrm>
              <a:off x="1566640" y="4841411"/>
              <a:ext cx="2262158" cy="369332"/>
            </a:xfrm>
            <a:prstGeom prst="rect">
              <a:avLst/>
            </a:prstGeom>
            <a:solidFill>
              <a:srgbClr val="0070C0"/>
            </a:solidFill>
          </p:spPr>
          <p:txBody>
            <a:bodyPr wrap="square" rtlCol="0">
              <a:spAutoFit/>
            </a:bodyPr>
            <a:lstStyle>
              <a:defPPr>
                <a:defRPr lang="zh-CN"/>
              </a:defPPr>
              <a:lvl1pPr algn="ctr">
                <a:defRPr>
                  <a:solidFill>
                    <a:schemeClr val="bg1"/>
                  </a:solidFill>
                  <a:latin typeface="微软雅黑" panose="020B0503020204020204" pitchFamily="34" charset="-122"/>
                  <a:ea typeface="微软雅黑" panose="020B0503020204020204" pitchFamily="34" charset="-122"/>
                </a:defRPr>
              </a:lvl1pPr>
            </a:lstStyle>
            <a:p>
              <a:r>
                <a:rPr lang="zh-CN" altLang="en-US" dirty="0"/>
                <a:t>各部门岗前业务培训</a:t>
              </a:r>
            </a:p>
          </p:txBody>
        </p:sp>
        <p:sp>
          <p:nvSpPr>
            <p:cNvPr id="44" name="TextBox 10"/>
            <p:cNvSpPr txBox="1"/>
            <p:nvPr/>
          </p:nvSpPr>
          <p:spPr>
            <a:xfrm>
              <a:off x="6928275" y="3509554"/>
              <a:ext cx="1186973" cy="646331"/>
            </a:xfrm>
            <a:prstGeom prst="rect">
              <a:avLst/>
            </a:prstGeom>
            <a:solidFill>
              <a:srgbClr val="0070C0"/>
            </a:solidFill>
          </p:spPr>
          <p:txBody>
            <a:bodyPr wrap="square" rtlCol="0">
              <a:spAutoFit/>
            </a:bodyPr>
            <a:lstStyle>
              <a:defPPr>
                <a:defRPr lang="zh-CN"/>
              </a:defPPr>
              <a:lvl1pPr algn="ctr">
                <a:defRPr>
                  <a:solidFill>
                    <a:schemeClr val="bg1"/>
                  </a:solidFill>
                  <a:latin typeface="微软雅黑" panose="020B0503020204020204" pitchFamily="34" charset="-122"/>
                  <a:ea typeface="微软雅黑" panose="020B0503020204020204" pitchFamily="34" charset="-122"/>
                </a:defRPr>
              </a:lvl1pPr>
            </a:lstStyle>
            <a:p>
              <a:r>
                <a:rPr lang="zh-CN" altLang="en-US" dirty="0"/>
                <a:t>主管级在职训</a:t>
              </a:r>
            </a:p>
          </p:txBody>
        </p:sp>
        <p:sp>
          <p:nvSpPr>
            <p:cNvPr id="45" name="TextBox 11"/>
            <p:cNvSpPr txBox="1"/>
            <p:nvPr/>
          </p:nvSpPr>
          <p:spPr>
            <a:xfrm>
              <a:off x="8309206" y="3490969"/>
              <a:ext cx="1606242" cy="646331"/>
            </a:xfrm>
            <a:prstGeom prst="rect">
              <a:avLst/>
            </a:prstGeom>
            <a:solidFill>
              <a:srgbClr val="0070C0"/>
            </a:solidFill>
          </p:spPr>
          <p:txBody>
            <a:bodyPr wrap="square" rtlCol="0">
              <a:spAutoFit/>
            </a:bodyPr>
            <a:lstStyle>
              <a:defPPr>
                <a:defRPr lang="zh-CN"/>
              </a:defPPr>
              <a:lvl1pPr algn="ctr">
                <a:defRPr>
                  <a:solidFill>
                    <a:schemeClr val="bg1"/>
                  </a:solidFill>
                  <a:latin typeface="微软雅黑" panose="020B0503020204020204" pitchFamily="34" charset="-122"/>
                  <a:ea typeface="微软雅黑" panose="020B0503020204020204" pitchFamily="34" charset="-122"/>
                </a:defRPr>
              </a:lvl1pPr>
            </a:lstStyle>
            <a:p>
              <a:r>
                <a:rPr lang="zh-CN" altLang="en-US" dirty="0"/>
                <a:t>普通员工公共课在职训</a:t>
              </a:r>
            </a:p>
          </p:txBody>
        </p:sp>
        <p:sp>
          <p:nvSpPr>
            <p:cNvPr id="52" name="TextBox 12"/>
            <p:cNvSpPr txBox="1"/>
            <p:nvPr/>
          </p:nvSpPr>
          <p:spPr>
            <a:xfrm>
              <a:off x="10096627" y="3509554"/>
              <a:ext cx="1186973" cy="646331"/>
            </a:xfrm>
            <a:prstGeom prst="rect">
              <a:avLst/>
            </a:prstGeom>
            <a:solidFill>
              <a:srgbClr val="0070C0"/>
            </a:solidFill>
          </p:spPr>
          <p:txBody>
            <a:bodyPr wrap="square" rtlCol="0">
              <a:spAutoFit/>
            </a:bodyPr>
            <a:lstStyle>
              <a:defPPr>
                <a:defRPr lang="zh-CN"/>
              </a:defPPr>
              <a:lvl1pPr algn="ctr">
                <a:defRPr>
                  <a:solidFill>
                    <a:schemeClr val="bg1"/>
                  </a:solidFill>
                  <a:latin typeface="微软雅黑" panose="020B0503020204020204" pitchFamily="34" charset="-122"/>
                  <a:ea typeface="微软雅黑" panose="020B0503020204020204" pitchFamily="34" charset="-122"/>
                </a:defRPr>
              </a:lvl1pPr>
            </a:lstStyle>
            <a:p>
              <a:r>
                <a:rPr lang="zh-CN" altLang="en-US" dirty="0"/>
                <a:t>各部门技能在职训</a:t>
              </a:r>
            </a:p>
          </p:txBody>
        </p:sp>
        <p:sp>
          <p:nvSpPr>
            <p:cNvPr id="53" name="TextBox 13"/>
            <p:cNvSpPr txBox="1"/>
            <p:nvPr/>
          </p:nvSpPr>
          <p:spPr>
            <a:xfrm>
              <a:off x="5885318" y="4733690"/>
              <a:ext cx="1547013" cy="584775"/>
            </a:xfrm>
            <a:prstGeom prst="rect">
              <a:avLst/>
            </a:prstGeom>
            <a:solidFill>
              <a:srgbClr val="0070C0"/>
            </a:solidFill>
          </p:spPr>
          <p:txBody>
            <a:bodyPr wrap="square" rtlCol="0">
              <a:spAutoFit/>
            </a:bodyPr>
            <a:lstStyle>
              <a:defPPr>
                <a:defRPr lang="zh-CN"/>
              </a:defPPr>
              <a:lvl1pPr algn="ctr">
                <a:defRPr>
                  <a:solidFill>
                    <a:schemeClr val="bg1"/>
                  </a:solidFill>
                  <a:latin typeface="微软雅黑" panose="020B0503020204020204" pitchFamily="34" charset="-122"/>
                  <a:ea typeface="微软雅黑" panose="020B0503020204020204" pitchFamily="34" charset="-122"/>
                </a:defRPr>
              </a:lvl1pPr>
            </a:lstStyle>
            <a:p>
              <a:r>
                <a:rPr lang="zh-CN" altLang="en-US" sz="1600" dirty="0"/>
                <a:t>新任主管（角色转换）</a:t>
              </a:r>
            </a:p>
          </p:txBody>
        </p:sp>
        <p:sp>
          <p:nvSpPr>
            <p:cNvPr id="54" name="TextBox 14"/>
            <p:cNvSpPr txBox="1"/>
            <p:nvPr/>
          </p:nvSpPr>
          <p:spPr>
            <a:xfrm>
              <a:off x="7504339" y="4733690"/>
              <a:ext cx="1547013" cy="584775"/>
            </a:xfrm>
            <a:prstGeom prst="rect">
              <a:avLst/>
            </a:prstGeom>
            <a:solidFill>
              <a:srgbClr val="0070C0"/>
            </a:solidFill>
          </p:spPr>
          <p:txBody>
            <a:bodyPr wrap="square" rtlCol="0">
              <a:spAutoFit/>
            </a:bodyPr>
            <a:lstStyle>
              <a:defPPr>
                <a:defRPr lang="zh-CN"/>
              </a:defPPr>
              <a:lvl1pPr algn="ctr">
                <a:defRPr>
                  <a:solidFill>
                    <a:schemeClr val="bg1"/>
                  </a:solidFill>
                  <a:latin typeface="微软雅黑" panose="020B0503020204020204" pitchFamily="34" charset="-122"/>
                  <a:ea typeface="微软雅黑" panose="020B0503020204020204" pitchFamily="34" charset="-122"/>
                </a:defRPr>
              </a:lvl1pPr>
            </a:lstStyle>
            <a:p>
              <a:r>
                <a:rPr lang="zh-CN" altLang="en-US" sz="1600" dirty="0"/>
                <a:t>老主管培训（管理技能）</a:t>
              </a:r>
            </a:p>
          </p:txBody>
        </p:sp>
        <p:cxnSp>
          <p:nvCxnSpPr>
            <p:cNvPr id="55" name="肘形连接符 54"/>
            <p:cNvCxnSpPr>
              <a:stCxn id="26" idx="2"/>
              <a:endCxn id="27" idx="0"/>
            </p:cNvCxnSpPr>
            <p:nvPr/>
          </p:nvCxnSpPr>
          <p:spPr>
            <a:xfrm rot="5400000">
              <a:off x="4221472" y="649287"/>
              <a:ext cx="506534" cy="3323208"/>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56" name="肘形连接符 55"/>
            <p:cNvCxnSpPr>
              <a:stCxn id="26" idx="2"/>
              <a:endCxn id="28" idx="0"/>
            </p:cNvCxnSpPr>
            <p:nvPr/>
          </p:nvCxnSpPr>
          <p:spPr>
            <a:xfrm rot="16200000" flipH="1">
              <a:off x="7108877" y="1085089"/>
              <a:ext cx="515826" cy="2460895"/>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57" name="肘形连接符 56"/>
            <p:cNvCxnSpPr>
              <a:stCxn id="27" idx="2"/>
              <a:endCxn id="29" idx="0"/>
            </p:cNvCxnSpPr>
            <p:nvPr/>
          </p:nvCxnSpPr>
          <p:spPr>
            <a:xfrm rot="5400000">
              <a:off x="1811240" y="2489074"/>
              <a:ext cx="465147" cy="1538645"/>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58" name="肘形连接符 57"/>
            <p:cNvCxnSpPr>
              <a:stCxn id="27" idx="2"/>
              <a:endCxn id="32" idx="0"/>
            </p:cNvCxnSpPr>
            <p:nvPr/>
          </p:nvCxnSpPr>
          <p:spPr>
            <a:xfrm rot="16200000" flipH="1">
              <a:off x="3170679" y="2668278"/>
              <a:ext cx="465147" cy="1180235"/>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59" name="肘形连接符 58"/>
            <p:cNvCxnSpPr>
              <a:stCxn id="29" idx="2"/>
              <a:endCxn id="43" idx="0"/>
            </p:cNvCxnSpPr>
            <p:nvPr/>
          </p:nvCxnSpPr>
          <p:spPr>
            <a:xfrm rot="16200000" flipH="1">
              <a:off x="1634049" y="3777741"/>
              <a:ext cx="704110" cy="1423229"/>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60" name="肘形连接符 59"/>
            <p:cNvCxnSpPr>
              <a:stCxn id="32" idx="2"/>
              <a:endCxn id="43" idx="0"/>
            </p:cNvCxnSpPr>
            <p:nvPr/>
          </p:nvCxnSpPr>
          <p:spPr>
            <a:xfrm rot="5400000">
              <a:off x="2993490" y="3841531"/>
              <a:ext cx="704110" cy="1295651"/>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61" name="肘形连接符 60"/>
            <p:cNvCxnSpPr>
              <a:stCxn id="28" idx="2"/>
              <a:endCxn id="44" idx="0"/>
            </p:cNvCxnSpPr>
            <p:nvPr/>
          </p:nvCxnSpPr>
          <p:spPr>
            <a:xfrm rot="5400000">
              <a:off x="7822281" y="2734596"/>
              <a:ext cx="474439" cy="1075476"/>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62" name="肘形连接符 61"/>
            <p:cNvCxnSpPr>
              <a:stCxn id="28" idx="2"/>
              <a:endCxn id="45" idx="0"/>
            </p:cNvCxnSpPr>
            <p:nvPr/>
          </p:nvCxnSpPr>
          <p:spPr>
            <a:xfrm rot="16200000" flipH="1">
              <a:off x="8626855" y="3005497"/>
              <a:ext cx="455854" cy="515089"/>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63" name="肘形连接符 62"/>
            <p:cNvCxnSpPr>
              <a:stCxn id="28" idx="2"/>
              <a:endCxn id="52" idx="0"/>
            </p:cNvCxnSpPr>
            <p:nvPr/>
          </p:nvCxnSpPr>
          <p:spPr>
            <a:xfrm rot="16200000" flipH="1">
              <a:off x="9406457" y="2225896"/>
              <a:ext cx="474439" cy="2092876"/>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64" name="肘形连接符 63"/>
            <p:cNvCxnSpPr>
              <a:stCxn id="44" idx="2"/>
              <a:endCxn id="54" idx="0"/>
            </p:cNvCxnSpPr>
            <p:nvPr/>
          </p:nvCxnSpPr>
          <p:spPr>
            <a:xfrm rot="16200000" flipH="1">
              <a:off x="7610902" y="4066745"/>
              <a:ext cx="577805" cy="756084"/>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65" name="肘形连接符 64"/>
            <p:cNvCxnSpPr>
              <a:stCxn id="44" idx="2"/>
              <a:endCxn id="53" idx="0"/>
            </p:cNvCxnSpPr>
            <p:nvPr/>
          </p:nvCxnSpPr>
          <p:spPr>
            <a:xfrm rot="5400000">
              <a:off x="6801392" y="4013319"/>
              <a:ext cx="577805" cy="862937"/>
            </a:xfrm>
            <a:prstGeom prst="bentConnector3">
              <a:avLst/>
            </a:prstGeom>
          </p:spPr>
          <p:style>
            <a:lnRef idx="1">
              <a:schemeClr val="accent1"/>
            </a:lnRef>
            <a:fillRef idx="0">
              <a:schemeClr val="accent1"/>
            </a:fillRef>
            <a:effectRef idx="0">
              <a:schemeClr val="accent1"/>
            </a:effectRef>
            <a:fontRef idx="minor">
              <a:schemeClr val="tx1"/>
            </a:fontRef>
          </p:style>
        </p:cxnSp>
        <p:sp>
          <p:nvSpPr>
            <p:cNvPr id="66" name="TextBox 23"/>
            <p:cNvSpPr txBox="1"/>
            <p:nvPr/>
          </p:nvSpPr>
          <p:spPr>
            <a:xfrm>
              <a:off x="5128075" y="3509554"/>
              <a:ext cx="1186973" cy="369332"/>
            </a:xfrm>
            <a:prstGeom prst="rect">
              <a:avLst/>
            </a:prstGeom>
            <a:solidFill>
              <a:srgbClr val="0070C0"/>
            </a:solidFill>
          </p:spPr>
          <p:txBody>
            <a:bodyPr wrap="square" rtlCol="0">
              <a:spAutoFit/>
            </a:bodyPr>
            <a:lstStyle>
              <a:defPPr>
                <a:defRPr lang="zh-CN"/>
              </a:defPPr>
              <a:lvl1pPr algn="ctr">
                <a:defRPr>
                  <a:solidFill>
                    <a:schemeClr val="bg1"/>
                  </a:solidFill>
                  <a:latin typeface="微软雅黑" panose="020B0503020204020204" pitchFamily="34" charset="-122"/>
                  <a:ea typeface="微软雅黑" panose="020B0503020204020204" pitchFamily="34" charset="-122"/>
                </a:defRPr>
              </a:lvl1pPr>
            </a:lstStyle>
            <a:p>
              <a:r>
                <a:rPr lang="zh-CN" altLang="en-US" dirty="0"/>
                <a:t>高层管理</a:t>
              </a:r>
            </a:p>
          </p:txBody>
        </p:sp>
        <p:cxnSp>
          <p:nvCxnSpPr>
            <p:cNvPr id="67" name="肘形连接符 66"/>
            <p:cNvCxnSpPr>
              <a:stCxn id="28" idx="2"/>
              <a:endCxn id="66" idx="0"/>
            </p:cNvCxnSpPr>
            <p:nvPr/>
          </p:nvCxnSpPr>
          <p:spPr>
            <a:xfrm rot="5400000">
              <a:off x="6922181" y="1834496"/>
              <a:ext cx="474439" cy="2875676"/>
            </a:xfrm>
            <a:prstGeom prst="bentConnector3">
              <a:avLst/>
            </a:prstGeom>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3" presetClass="entr" presetSubtype="3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strVal val="(6*min(max(#ppt_w*#ppt_h,.3),1)-7.4)/-.7*#ppt_w"/>
                                          </p:val>
                                        </p:tav>
                                        <p:tav tm="100000">
                                          <p:val>
                                            <p:strVal val="#ppt_w"/>
                                          </p:val>
                                        </p:tav>
                                      </p:tavLst>
                                    </p:anim>
                                    <p:anim calcmode="lin" valueType="num">
                                      <p:cBhvr>
                                        <p:cTn id="12" dur="500" fill="hold"/>
                                        <p:tgtEl>
                                          <p:spTgt spid="9"/>
                                        </p:tgtEl>
                                        <p:attrNameLst>
                                          <p:attrName>ppt_h</p:attrName>
                                        </p:attrNameLst>
                                      </p:cBhvr>
                                      <p:tavLst>
                                        <p:tav tm="0">
                                          <p:val>
                                            <p:strVal val="(6*min(max(#ppt_w*#ppt_h,.3),1)-7.4)/-.7*#ppt_h"/>
                                          </p:val>
                                        </p:tav>
                                        <p:tav tm="100000">
                                          <p:val>
                                            <p:strVal val="#ppt_h"/>
                                          </p:val>
                                        </p:tav>
                                      </p:tavLst>
                                    </p:anim>
                                    <p:anim calcmode="lin" valueType="num">
                                      <p:cBhvr>
                                        <p:cTn id="13" dur="500" fill="hold"/>
                                        <p:tgtEl>
                                          <p:spTgt spid="9"/>
                                        </p:tgtEl>
                                        <p:attrNameLst>
                                          <p:attrName>ppt_x</p:attrName>
                                        </p:attrNameLst>
                                      </p:cBhvr>
                                      <p:tavLst>
                                        <p:tav tm="0">
                                          <p:val>
                                            <p:fltVal val="0.5"/>
                                          </p:val>
                                        </p:tav>
                                        <p:tav tm="100000">
                                          <p:val>
                                            <p:strVal val="#ppt_x"/>
                                          </p:val>
                                        </p:tav>
                                      </p:tavLst>
                                    </p:anim>
                                    <p:anim calcmode="lin" valueType="num">
                                      <p:cBhvr>
                                        <p:cTn id="14" dur="500" fill="hold"/>
                                        <p:tgtEl>
                                          <p:spTgt spid="9"/>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8"/>
          <p:cNvSpPr txBox="1"/>
          <p:nvPr/>
        </p:nvSpPr>
        <p:spPr>
          <a:xfrm>
            <a:off x="333860" y="476676"/>
            <a:ext cx="4969846" cy="461665"/>
          </a:xfrm>
          <a:prstGeom prst="rect">
            <a:avLst/>
          </a:prstGeom>
          <a:noFill/>
        </p:spPr>
        <p:txBody>
          <a:bodyPr wrap="square" rtlCol="0">
            <a:spAutoFit/>
          </a:bodyPr>
          <a:lstStyle/>
          <a:p>
            <a:r>
              <a:rPr lang="zh-CN" altLang="en-US" sz="2400" dirty="0">
                <a:solidFill>
                  <a:srgbClr val="5F5E5C"/>
                </a:solidFill>
                <a:latin typeface="华康俪金黑W8(P)" pitchFamily="34" charset="-122"/>
                <a:ea typeface="华康俪金黑W8(P)" pitchFamily="34" charset="-122"/>
              </a:rPr>
              <a:t>第三节</a:t>
            </a:r>
            <a:r>
              <a:rPr lang="en-US" altLang="zh-CN" sz="2400" dirty="0">
                <a:solidFill>
                  <a:srgbClr val="5F5E5C"/>
                </a:solidFill>
                <a:latin typeface="华康俪金黑W8(P)" pitchFamily="34" charset="-122"/>
                <a:ea typeface="华康俪金黑W8(P)" pitchFamily="34" charset="-122"/>
              </a:rPr>
              <a:t>  </a:t>
            </a:r>
            <a:r>
              <a:rPr lang="zh-CN" altLang="en-US" sz="2400" dirty="0">
                <a:solidFill>
                  <a:srgbClr val="5F5E5C"/>
                </a:solidFill>
                <a:latin typeface="华康俪金黑W8(P)" pitchFamily="34" charset="-122"/>
                <a:ea typeface="华康俪金黑W8(P)" pitchFamily="34" charset="-122"/>
              </a:rPr>
              <a:t>培训课程的体系建立</a:t>
            </a:r>
          </a:p>
        </p:txBody>
      </p:sp>
      <p:sp>
        <p:nvSpPr>
          <p:cNvPr id="4" name="矩形 3"/>
          <p:cNvSpPr/>
          <p:nvPr/>
        </p:nvSpPr>
        <p:spPr>
          <a:xfrm>
            <a:off x="6670698" y="2295606"/>
            <a:ext cx="5257953" cy="3725682"/>
          </a:xfrm>
          <a:prstGeom prst="rect">
            <a:avLst/>
          </a:prstGeom>
          <a:solidFill>
            <a:schemeClr val="bg1"/>
          </a:solid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6850193" y="2060848"/>
            <a:ext cx="4897819" cy="648072"/>
          </a:xfrm>
          <a:prstGeom prst="rect">
            <a:avLst/>
          </a:prstGeom>
          <a:solidFill>
            <a:srgbClr val="3B79C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3000"/>
              </a:lnSpc>
            </a:pPr>
            <a:r>
              <a:rPr lang="en-US" altLang="zh-CN" sz="2400" dirty="0">
                <a:latin typeface="华康俪金黑W8(P)" pitchFamily="34" charset="-122"/>
                <a:ea typeface="华康俪金黑W8(P)" pitchFamily="34" charset="-122"/>
              </a:rPr>
              <a:t>【</a:t>
            </a:r>
            <a:r>
              <a:rPr lang="zh-CN" altLang="en-US" sz="2400" dirty="0">
                <a:latin typeface="华康俪金黑W8(P)" pitchFamily="34" charset="-122"/>
                <a:ea typeface="华康俪金黑W8(P)" pitchFamily="34" charset="-122"/>
              </a:rPr>
              <a:t>案例：京东的七大课程体系</a:t>
            </a:r>
            <a:r>
              <a:rPr lang="en-US" altLang="zh-CN" sz="2400" dirty="0">
                <a:latin typeface="华康俪金黑W8(P)" pitchFamily="34" charset="-122"/>
                <a:ea typeface="华康俪金黑W8(P)" pitchFamily="34" charset="-122"/>
              </a:rPr>
              <a:t>】</a:t>
            </a:r>
            <a:endParaRPr lang="zh-CN" altLang="en-US" sz="2400" dirty="0">
              <a:latin typeface="华康俪金黑W8(P)" pitchFamily="34" charset="-122"/>
              <a:ea typeface="华康俪金黑W8(P)" pitchFamily="34" charset="-122"/>
            </a:endParaRPr>
          </a:p>
        </p:txBody>
      </p:sp>
      <p:sp>
        <p:nvSpPr>
          <p:cNvPr id="6" name="TextBox 6"/>
          <p:cNvSpPr txBox="1"/>
          <p:nvPr/>
        </p:nvSpPr>
        <p:spPr>
          <a:xfrm>
            <a:off x="6960096" y="2887467"/>
            <a:ext cx="4825792" cy="2012859"/>
          </a:xfrm>
          <a:prstGeom prst="rect">
            <a:avLst/>
          </a:prstGeom>
          <a:noFill/>
        </p:spPr>
        <p:txBody>
          <a:bodyPr wrap="square" rtlCol="0">
            <a:spAutoFit/>
          </a:bodyPr>
          <a:lstStyle/>
          <a:p>
            <a:pPr>
              <a:lnSpc>
                <a:spcPct val="130000"/>
              </a:lnSpc>
            </a:pPr>
            <a:r>
              <a:rPr lang="zh-CN" altLang="en-US" sz="1600" dirty="0">
                <a:solidFill>
                  <a:srgbClr val="5F5E5C"/>
                </a:solidFill>
                <a:latin typeface="微软雅黑" panose="020B0503020204020204" pitchFamily="34" charset="-122"/>
                <a:ea typeface="微软雅黑" panose="020B0503020204020204" pitchFamily="34" charset="-122"/>
              </a:rPr>
              <a:t>京东商城</a:t>
            </a:r>
            <a:r>
              <a:rPr lang="en-US" altLang="zh-CN" sz="1600" dirty="0">
                <a:solidFill>
                  <a:srgbClr val="5F5E5C"/>
                </a:solidFill>
                <a:latin typeface="微软雅黑" panose="020B0503020204020204" pitchFamily="34" charset="-122"/>
                <a:ea typeface="微软雅黑" panose="020B0503020204020204" pitchFamily="34" charset="-122"/>
              </a:rPr>
              <a:t>2012</a:t>
            </a:r>
            <a:r>
              <a:rPr lang="zh-CN" altLang="en-US" sz="1600" dirty="0">
                <a:solidFill>
                  <a:srgbClr val="5F5E5C"/>
                </a:solidFill>
                <a:latin typeface="微软雅黑" panose="020B0503020204020204" pitchFamily="34" charset="-122"/>
                <a:ea typeface="微软雅黑" panose="020B0503020204020204" pitchFamily="34" charset="-122"/>
              </a:rPr>
              <a:t>年会上，刘强东强调把培训上升为公司战略之一。据说</a:t>
            </a:r>
            <a:r>
              <a:rPr lang="en-US" altLang="zh-CN" sz="1600" dirty="0">
                <a:solidFill>
                  <a:srgbClr val="5F5E5C"/>
                </a:solidFill>
                <a:latin typeface="微软雅黑" panose="020B0503020204020204" pitchFamily="34" charset="-122"/>
                <a:ea typeface="微软雅黑" panose="020B0503020204020204" pitchFamily="34" charset="-122"/>
              </a:rPr>
              <a:t>HR</a:t>
            </a:r>
            <a:r>
              <a:rPr lang="zh-CN" altLang="en-US" sz="1600" dirty="0">
                <a:solidFill>
                  <a:srgbClr val="5F5E5C"/>
                </a:solidFill>
                <a:latin typeface="微软雅黑" panose="020B0503020204020204" pitchFamily="34" charset="-122"/>
                <a:ea typeface="微软雅黑" panose="020B0503020204020204" pitchFamily="34" charset="-122"/>
              </a:rPr>
              <a:t>指标是通过各种培训，京东至少</a:t>
            </a:r>
            <a:r>
              <a:rPr lang="en-US" altLang="zh-CN" sz="1600" dirty="0">
                <a:solidFill>
                  <a:srgbClr val="5F5E5C"/>
                </a:solidFill>
                <a:latin typeface="微软雅黑" panose="020B0503020204020204" pitchFamily="34" charset="-122"/>
                <a:ea typeface="微软雅黑" panose="020B0503020204020204" pitchFamily="34" charset="-122"/>
              </a:rPr>
              <a:t>50%</a:t>
            </a:r>
            <a:r>
              <a:rPr lang="zh-CN" altLang="en-US" sz="1600" dirty="0">
                <a:solidFill>
                  <a:srgbClr val="5F5E5C"/>
                </a:solidFill>
                <a:latin typeface="微软雅黑" panose="020B0503020204020204" pitchFamily="34" charset="-122"/>
                <a:ea typeface="微软雅黑" panose="020B0503020204020204" pitchFamily="34" charset="-122"/>
              </a:rPr>
              <a:t>的管理人员要来自于内部。京东内部培训已建立七大课程体系（附图，以企业文化为核心，以业务技能及管理能力提升为主线，以职业化素养熔炼为支脉），未来还可能建立京东大学。</a:t>
            </a:r>
            <a:endParaRPr lang="zh-CN" altLang="zh-CN" sz="1600" b="1" dirty="0">
              <a:solidFill>
                <a:srgbClr val="3B79CE"/>
              </a:solidFill>
              <a:latin typeface="微软雅黑" panose="020B0503020204020204" pitchFamily="34" charset="-122"/>
              <a:ea typeface="微软雅黑" panose="020B0503020204020204" pitchFamily="34" charset="-122"/>
            </a:endParaRPr>
          </a:p>
        </p:txBody>
      </p:sp>
      <p:grpSp>
        <p:nvGrpSpPr>
          <p:cNvPr id="2048" name="组合 2047"/>
          <p:cNvGrpSpPr/>
          <p:nvPr/>
        </p:nvGrpSpPr>
        <p:grpSpPr>
          <a:xfrm>
            <a:off x="2046899" y="1628803"/>
            <a:ext cx="1807651" cy="1489821"/>
            <a:chOff x="437150" y="2317471"/>
            <a:chExt cx="1807651" cy="1489821"/>
          </a:xfrm>
        </p:grpSpPr>
        <p:sp>
          <p:nvSpPr>
            <p:cNvPr id="11" name="六边形 10"/>
            <p:cNvSpPr/>
            <p:nvPr/>
          </p:nvSpPr>
          <p:spPr>
            <a:xfrm>
              <a:off x="476880" y="2317471"/>
              <a:ext cx="1728192" cy="1489821"/>
            </a:xfrm>
            <a:prstGeom prst="hexagon">
              <a:avLst/>
            </a:prstGeom>
            <a:solidFill>
              <a:srgbClr val="3B79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0" name="矩形 9"/>
            <p:cNvSpPr/>
            <p:nvPr/>
          </p:nvSpPr>
          <p:spPr>
            <a:xfrm>
              <a:off x="437150" y="2644875"/>
              <a:ext cx="1807651" cy="615553"/>
            </a:xfrm>
            <a:prstGeom prst="rect">
              <a:avLst/>
            </a:prstGeom>
          </p:spPr>
          <p:txBody>
            <a:bodyPr wrap="square">
              <a:spAutoFit/>
            </a:bodyPr>
            <a:lstStyle/>
            <a:p>
              <a:pPr algn="ctr"/>
              <a:r>
                <a:rPr lang="zh-CN" altLang="en-US" sz="1600" dirty="0">
                  <a:solidFill>
                    <a:schemeClr val="bg1"/>
                  </a:solidFill>
                  <a:latin typeface="微软雅黑" panose="020B0503020204020204" pitchFamily="34" charset="-122"/>
                  <a:ea typeface="微软雅黑" panose="020B0503020204020204" pitchFamily="34" charset="-122"/>
                </a:rPr>
                <a:t>亮剑之旅</a:t>
              </a:r>
              <a:endParaRPr lang="en-US" altLang="zh-CN" sz="1600" dirty="0">
                <a:solidFill>
                  <a:schemeClr val="bg1"/>
                </a:solidFill>
                <a:latin typeface="微软雅黑" panose="020B0503020204020204" pitchFamily="34" charset="-122"/>
                <a:ea typeface="微软雅黑" panose="020B0503020204020204" pitchFamily="34" charset="-122"/>
              </a:endParaRPr>
            </a:p>
            <a:p>
              <a:pPr algn="ctr"/>
              <a:r>
                <a:rPr lang="zh-CN" altLang="en-US" b="1" dirty="0">
                  <a:solidFill>
                    <a:schemeClr val="bg1"/>
                  </a:solidFill>
                  <a:latin typeface="微软雅黑" panose="020B0503020204020204" pitchFamily="34" charset="-122"/>
                  <a:ea typeface="微软雅黑" panose="020B0503020204020204" pitchFamily="34" charset="-122"/>
                </a:rPr>
                <a:t>拓展训练课程</a:t>
              </a:r>
            </a:p>
          </p:txBody>
        </p:sp>
      </p:grpSp>
      <p:grpSp>
        <p:nvGrpSpPr>
          <p:cNvPr id="37" name="组合 36"/>
          <p:cNvGrpSpPr/>
          <p:nvPr/>
        </p:nvGrpSpPr>
        <p:grpSpPr>
          <a:xfrm>
            <a:off x="615944" y="2410465"/>
            <a:ext cx="1807651" cy="1489821"/>
            <a:chOff x="437150" y="2317471"/>
            <a:chExt cx="1807651" cy="1489821"/>
          </a:xfrm>
        </p:grpSpPr>
        <p:sp>
          <p:nvSpPr>
            <p:cNvPr id="38" name="六边形 37"/>
            <p:cNvSpPr/>
            <p:nvPr/>
          </p:nvSpPr>
          <p:spPr>
            <a:xfrm>
              <a:off x="476880" y="2317471"/>
              <a:ext cx="1728192" cy="1489821"/>
            </a:xfrm>
            <a:prstGeom prst="hexagon">
              <a:avLst/>
            </a:prstGeom>
            <a:solidFill>
              <a:srgbClr val="7BC1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9" name="矩形 38"/>
            <p:cNvSpPr/>
            <p:nvPr/>
          </p:nvSpPr>
          <p:spPr>
            <a:xfrm>
              <a:off x="437150" y="2644875"/>
              <a:ext cx="1807651" cy="615553"/>
            </a:xfrm>
            <a:prstGeom prst="rect">
              <a:avLst/>
            </a:prstGeom>
          </p:spPr>
          <p:txBody>
            <a:bodyPr wrap="square">
              <a:spAutoFit/>
            </a:bodyPr>
            <a:lstStyle/>
            <a:p>
              <a:pPr algn="ctr"/>
              <a:r>
                <a:rPr lang="zh-CN" altLang="en-US" sz="1600" dirty="0">
                  <a:solidFill>
                    <a:schemeClr val="bg1"/>
                  </a:solidFill>
                  <a:latin typeface="微软雅黑" panose="020B0503020204020204" pitchFamily="34" charset="-122"/>
                  <a:ea typeface="微软雅黑" panose="020B0503020204020204" pitchFamily="34" charset="-122"/>
                </a:rPr>
                <a:t>融入之行</a:t>
              </a:r>
              <a:endParaRPr lang="en-US" altLang="zh-CN" sz="1600" dirty="0">
                <a:solidFill>
                  <a:schemeClr val="bg1"/>
                </a:solidFill>
                <a:latin typeface="微软雅黑" panose="020B0503020204020204" pitchFamily="34" charset="-122"/>
                <a:ea typeface="微软雅黑" panose="020B0503020204020204" pitchFamily="34" charset="-122"/>
              </a:endParaRPr>
            </a:p>
            <a:p>
              <a:pPr algn="ctr"/>
              <a:r>
                <a:rPr lang="zh-CN" altLang="en-US" b="1" dirty="0">
                  <a:solidFill>
                    <a:schemeClr val="bg1"/>
                  </a:solidFill>
                  <a:latin typeface="微软雅黑" panose="020B0503020204020204" pitchFamily="34" charset="-122"/>
                  <a:ea typeface="微软雅黑" panose="020B0503020204020204" pitchFamily="34" charset="-122"/>
                </a:rPr>
                <a:t>新人入职课程</a:t>
              </a:r>
            </a:p>
          </p:txBody>
        </p:sp>
      </p:grpSp>
      <p:grpSp>
        <p:nvGrpSpPr>
          <p:cNvPr id="40" name="组合 39"/>
          <p:cNvGrpSpPr/>
          <p:nvPr/>
        </p:nvGrpSpPr>
        <p:grpSpPr>
          <a:xfrm>
            <a:off x="3477853" y="2410465"/>
            <a:ext cx="1807651" cy="1489821"/>
            <a:chOff x="437150" y="2317471"/>
            <a:chExt cx="1807651" cy="1489821"/>
          </a:xfrm>
        </p:grpSpPr>
        <p:sp>
          <p:nvSpPr>
            <p:cNvPr id="41" name="六边形 40"/>
            <p:cNvSpPr/>
            <p:nvPr/>
          </p:nvSpPr>
          <p:spPr>
            <a:xfrm>
              <a:off x="476880" y="2317471"/>
              <a:ext cx="1728192" cy="1489821"/>
            </a:xfrm>
            <a:prstGeom prst="hexagon">
              <a:avLst/>
            </a:prstGeom>
            <a:solidFill>
              <a:srgbClr val="8A3C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2" name="矩形 41"/>
            <p:cNvSpPr/>
            <p:nvPr/>
          </p:nvSpPr>
          <p:spPr>
            <a:xfrm>
              <a:off x="437150" y="2644875"/>
              <a:ext cx="1807651" cy="615553"/>
            </a:xfrm>
            <a:prstGeom prst="rect">
              <a:avLst/>
            </a:prstGeom>
          </p:spPr>
          <p:txBody>
            <a:bodyPr wrap="square">
              <a:spAutoFit/>
            </a:bodyPr>
            <a:lstStyle/>
            <a:p>
              <a:pPr algn="ctr"/>
              <a:r>
                <a:rPr lang="zh-CN" altLang="en-US" sz="1600" dirty="0">
                  <a:solidFill>
                    <a:schemeClr val="bg1"/>
                  </a:solidFill>
                  <a:latin typeface="微软雅黑" panose="020B0503020204020204" pitchFamily="34" charset="-122"/>
                  <a:ea typeface="微软雅黑" panose="020B0503020204020204" pitchFamily="34" charset="-122"/>
                </a:rPr>
                <a:t>精英之路</a:t>
              </a:r>
              <a:endParaRPr lang="en-US" altLang="zh-CN" sz="1600" dirty="0">
                <a:solidFill>
                  <a:schemeClr val="bg1"/>
                </a:solidFill>
                <a:latin typeface="微软雅黑" panose="020B0503020204020204" pitchFamily="34" charset="-122"/>
                <a:ea typeface="微软雅黑" panose="020B0503020204020204" pitchFamily="34" charset="-122"/>
              </a:endParaRPr>
            </a:p>
            <a:p>
              <a:pPr algn="ctr"/>
              <a:r>
                <a:rPr lang="zh-CN" altLang="en-US" b="1" dirty="0">
                  <a:solidFill>
                    <a:schemeClr val="bg1"/>
                  </a:solidFill>
                  <a:latin typeface="微软雅黑" panose="020B0503020204020204" pitchFamily="34" charset="-122"/>
                  <a:ea typeface="微软雅黑" panose="020B0503020204020204" pitchFamily="34" charset="-122"/>
                </a:rPr>
                <a:t>业务进阶课程</a:t>
              </a:r>
            </a:p>
          </p:txBody>
        </p:sp>
      </p:grpSp>
      <p:grpSp>
        <p:nvGrpSpPr>
          <p:cNvPr id="43" name="组合 42"/>
          <p:cNvGrpSpPr/>
          <p:nvPr/>
        </p:nvGrpSpPr>
        <p:grpSpPr>
          <a:xfrm>
            <a:off x="3477853" y="3967703"/>
            <a:ext cx="1807651" cy="1489821"/>
            <a:chOff x="437150" y="2317471"/>
            <a:chExt cx="1807651" cy="1489821"/>
          </a:xfrm>
        </p:grpSpPr>
        <p:sp>
          <p:nvSpPr>
            <p:cNvPr id="44" name="六边形 43"/>
            <p:cNvSpPr/>
            <p:nvPr/>
          </p:nvSpPr>
          <p:spPr>
            <a:xfrm>
              <a:off x="476880" y="2317471"/>
              <a:ext cx="1728192" cy="1489821"/>
            </a:xfrm>
            <a:prstGeom prst="hexagon">
              <a:avLst/>
            </a:prstGeom>
            <a:solidFill>
              <a:srgbClr val="FF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5" name="矩形 44"/>
            <p:cNvSpPr/>
            <p:nvPr/>
          </p:nvSpPr>
          <p:spPr>
            <a:xfrm>
              <a:off x="437150" y="2644875"/>
              <a:ext cx="1807651" cy="615553"/>
            </a:xfrm>
            <a:prstGeom prst="rect">
              <a:avLst/>
            </a:prstGeom>
          </p:spPr>
          <p:txBody>
            <a:bodyPr wrap="square">
              <a:spAutoFit/>
            </a:bodyPr>
            <a:lstStyle/>
            <a:p>
              <a:pPr algn="ctr"/>
              <a:r>
                <a:rPr lang="zh-CN" altLang="en-US" sz="1600" dirty="0">
                  <a:solidFill>
                    <a:schemeClr val="bg1"/>
                  </a:solidFill>
                  <a:latin typeface="微软雅黑" panose="020B0503020204020204" pitchFamily="34" charset="-122"/>
                  <a:ea typeface="微软雅黑" panose="020B0503020204020204" pitchFamily="34" charset="-122"/>
                </a:rPr>
                <a:t>跨越之阶</a:t>
              </a:r>
            </a:p>
            <a:p>
              <a:pPr algn="ctr"/>
              <a:r>
                <a:rPr lang="zh-CN" altLang="en-US" b="1" dirty="0">
                  <a:solidFill>
                    <a:schemeClr val="bg1"/>
                  </a:solidFill>
                  <a:latin typeface="微软雅黑" panose="020B0503020204020204" pitchFamily="34" charset="-122"/>
                  <a:ea typeface="微软雅黑" panose="020B0503020204020204" pitchFamily="34" charset="-122"/>
                </a:rPr>
                <a:t>管理进阶课程</a:t>
              </a:r>
            </a:p>
          </p:txBody>
        </p:sp>
      </p:grpSp>
      <p:grpSp>
        <p:nvGrpSpPr>
          <p:cNvPr id="46" name="组合 45"/>
          <p:cNvGrpSpPr/>
          <p:nvPr/>
        </p:nvGrpSpPr>
        <p:grpSpPr>
          <a:xfrm>
            <a:off x="2046899" y="3188149"/>
            <a:ext cx="1807651" cy="1489821"/>
            <a:chOff x="437150" y="2317471"/>
            <a:chExt cx="1807651" cy="1489821"/>
          </a:xfrm>
        </p:grpSpPr>
        <p:sp>
          <p:nvSpPr>
            <p:cNvPr id="47" name="六边形 46"/>
            <p:cNvSpPr/>
            <p:nvPr/>
          </p:nvSpPr>
          <p:spPr>
            <a:xfrm>
              <a:off x="476880" y="2317471"/>
              <a:ext cx="1728192" cy="1489821"/>
            </a:xfrm>
            <a:prstGeom prst="hexagon">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8" name="矩形 47"/>
            <p:cNvSpPr/>
            <p:nvPr/>
          </p:nvSpPr>
          <p:spPr>
            <a:xfrm>
              <a:off x="437150" y="2644875"/>
              <a:ext cx="1807651" cy="615553"/>
            </a:xfrm>
            <a:prstGeom prst="rect">
              <a:avLst/>
            </a:prstGeom>
          </p:spPr>
          <p:txBody>
            <a:bodyPr wrap="square">
              <a:spAutoFit/>
            </a:bodyPr>
            <a:lstStyle/>
            <a:p>
              <a:pPr algn="ctr"/>
              <a:r>
                <a:rPr lang="zh-CN" altLang="en-US" sz="1600" dirty="0">
                  <a:solidFill>
                    <a:schemeClr val="bg1"/>
                  </a:solidFill>
                  <a:latin typeface="微软雅黑" panose="020B0503020204020204" pitchFamily="34" charset="-122"/>
                  <a:ea typeface="微软雅黑" panose="020B0503020204020204" pitchFamily="34" charset="-122"/>
                </a:rPr>
                <a:t>京东之魂</a:t>
              </a:r>
            </a:p>
            <a:p>
              <a:pPr algn="ctr"/>
              <a:r>
                <a:rPr lang="zh-CN" altLang="en-US" b="1" dirty="0">
                  <a:solidFill>
                    <a:schemeClr val="bg1"/>
                  </a:solidFill>
                  <a:latin typeface="微软雅黑" panose="020B0503020204020204" pitchFamily="34" charset="-122"/>
                  <a:ea typeface="微软雅黑" panose="020B0503020204020204" pitchFamily="34" charset="-122"/>
                </a:rPr>
                <a:t>核心价值观课程</a:t>
              </a:r>
            </a:p>
          </p:txBody>
        </p:sp>
      </p:grpSp>
      <p:grpSp>
        <p:nvGrpSpPr>
          <p:cNvPr id="49" name="组合 48"/>
          <p:cNvGrpSpPr/>
          <p:nvPr/>
        </p:nvGrpSpPr>
        <p:grpSpPr>
          <a:xfrm>
            <a:off x="615944" y="3967703"/>
            <a:ext cx="1807651" cy="1489821"/>
            <a:chOff x="437150" y="2317471"/>
            <a:chExt cx="1807651" cy="1489821"/>
          </a:xfrm>
        </p:grpSpPr>
        <p:sp>
          <p:nvSpPr>
            <p:cNvPr id="50" name="六边形 49"/>
            <p:cNvSpPr/>
            <p:nvPr/>
          </p:nvSpPr>
          <p:spPr>
            <a:xfrm>
              <a:off x="476880" y="2317471"/>
              <a:ext cx="1728192" cy="1489821"/>
            </a:xfrm>
            <a:prstGeom prst="hexagon">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1" name="矩形 50"/>
            <p:cNvSpPr/>
            <p:nvPr/>
          </p:nvSpPr>
          <p:spPr>
            <a:xfrm>
              <a:off x="437150" y="2644875"/>
              <a:ext cx="1807651" cy="615553"/>
            </a:xfrm>
            <a:prstGeom prst="rect">
              <a:avLst/>
            </a:prstGeom>
          </p:spPr>
          <p:txBody>
            <a:bodyPr wrap="square">
              <a:spAutoFit/>
            </a:bodyPr>
            <a:lstStyle/>
            <a:p>
              <a:pPr algn="ctr"/>
              <a:r>
                <a:rPr lang="zh-CN" altLang="en-US" sz="1600" dirty="0">
                  <a:solidFill>
                    <a:schemeClr val="bg1"/>
                  </a:solidFill>
                  <a:latin typeface="微软雅黑" panose="020B0503020204020204" pitchFamily="34" charset="-122"/>
                  <a:ea typeface="微软雅黑" panose="020B0503020204020204" pitchFamily="34" charset="-122"/>
                </a:rPr>
                <a:t>明日之翼</a:t>
              </a:r>
            </a:p>
            <a:p>
              <a:pPr algn="ctr"/>
              <a:r>
                <a:rPr lang="zh-CN" altLang="en-US" b="1" dirty="0">
                  <a:solidFill>
                    <a:schemeClr val="bg1"/>
                  </a:solidFill>
                  <a:latin typeface="微软雅黑" panose="020B0503020204020204" pitchFamily="34" charset="-122"/>
                  <a:ea typeface="微软雅黑" panose="020B0503020204020204" pitchFamily="34" charset="-122"/>
                </a:rPr>
                <a:t>职业化课程</a:t>
              </a:r>
            </a:p>
          </p:txBody>
        </p:sp>
      </p:grpSp>
      <p:grpSp>
        <p:nvGrpSpPr>
          <p:cNvPr id="52" name="组合 51"/>
          <p:cNvGrpSpPr/>
          <p:nvPr/>
        </p:nvGrpSpPr>
        <p:grpSpPr>
          <a:xfrm>
            <a:off x="2046899" y="4747494"/>
            <a:ext cx="1807651" cy="1489821"/>
            <a:chOff x="437150" y="2317471"/>
            <a:chExt cx="1807651" cy="1489821"/>
          </a:xfrm>
        </p:grpSpPr>
        <p:sp>
          <p:nvSpPr>
            <p:cNvPr id="53" name="六边形 52"/>
            <p:cNvSpPr/>
            <p:nvPr/>
          </p:nvSpPr>
          <p:spPr>
            <a:xfrm>
              <a:off x="476880" y="2317471"/>
              <a:ext cx="1728192" cy="1489821"/>
            </a:xfrm>
            <a:prstGeom prst="hexagon">
              <a:avLst/>
            </a:prstGeom>
            <a:solidFill>
              <a:srgbClr val="FD7A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4" name="矩形 53"/>
            <p:cNvSpPr/>
            <p:nvPr/>
          </p:nvSpPr>
          <p:spPr>
            <a:xfrm>
              <a:off x="437150" y="2644875"/>
              <a:ext cx="1807651" cy="615553"/>
            </a:xfrm>
            <a:prstGeom prst="rect">
              <a:avLst/>
            </a:prstGeom>
          </p:spPr>
          <p:txBody>
            <a:bodyPr wrap="square">
              <a:spAutoFit/>
            </a:bodyPr>
            <a:lstStyle/>
            <a:p>
              <a:pPr algn="ctr"/>
              <a:r>
                <a:rPr lang="zh-CN" altLang="en-US" sz="1600" dirty="0">
                  <a:solidFill>
                    <a:schemeClr val="bg1"/>
                  </a:solidFill>
                  <a:latin typeface="微软雅黑" panose="020B0503020204020204" pitchFamily="34" charset="-122"/>
                  <a:ea typeface="微软雅黑" panose="020B0503020204020204" pitchFamily="34" charset="-122"/>
                </a:rPr>
                <a:t>制胜之道</a:t>
              </a:r>
            </a:p>
            <a:p>
              <a:pPr algn="ctr"/>
              <a:r>
                <a:rPr lang="zh-CN" altLang="en-US" b="1" dirty="0">
                  <a:solidFill>
                    <a:schemeClr val="bg1"/>
                  </a:solidFill>
                  <a:latin typeface="微软雅黑" panose="020B0503020204020204" pitchFamily="34" charset="-122"/>
                  <a:ea typeface="微软雅黑" panose="020B0503020204020204" pitchFamily="34" charset="-122"/>
                </a:rPr>
                <a:t>领导力课程</a:t>
              </a:r>
            </a:p>
          </p:txBody>
        </p:sp>
      </p:grpSp>
      <p:sp>
        <p:nvSpPr>
          <p:cNvPr id="55" name="矩形 54"/>
          <p:cNvSpPr/>
          <p:nvPr/>
        </p:nvSpPr>
        <p:spPr>
          <a:xfrm>
            <a:off x="6979035" y="5090477"/>
            <a:ext cx="4787914" cy="830997"/>
          </a:xfrm>
          <a:prstGeom prst="rect">
            <a:avLst/>
          </a:prstGeom>
        </p:spPr>
        <p:txBody>
          <a:bodyPr wrap="square">
            <a:spAutoFit/>
          </a:bodyPr>
          <a:lstStyle/>
          <a:p>
            <a:pPr>
              <a:lnSpc>
                <a:spcPct val="120000"/>
              </a:lnSpc>
            </a:pPr>
            <a:r>
              <a:rPr lang="zh-CN" altLang="en-US" sz="2000" b="1" dirty="0">
                <a:solidFill>
                  <a:srgbClr val="5F5E5C"/>
                </a:solidFill>
                <a:latin typeface="微软雅黑" panose="020B0503020204020204" pitchFamily="34" charset="-122"/>
                <a:ea typeface="微软雅黑" panose="020B0503020204020204" pitchFamily="34" charset="-122"/>
              </a:rPr>
              <a:t>可以看出：</a:t>
            </a:r>
            <a:r>
              <a:rPr lang="zh-CN" altLang="en-US" sz="2000" b="1" dirty="0">
                <a:solidFill>
                  <a:srgbClr val="3B79CE"/>
                </a:solidFill>
                <a:latin typeface="微软雅黑" panose="020B0503020204020204" pitchFamily="34" charset="-122"/>
                <a:ea typeface="微软雅黑" panose="020B0503020204020204" pitchFamily="34" charset="-122"/>
              </a:rPr>
              <a:t>培训课程体系是公司战略愿景和能力体系的课程化表现</a:t>
            </a:r>
            <a:r>
              <a:rPr lang="zh-CN" altLang="en-US" sz="2000" b="1" dirty="0">
                <a:solidFill>
                  <a:srgbClr val="5F5E5C"/>
                </a:solidFill>
                <a:latin typeface="微软雅黑" panose="020B0503020204020204" pitchFamily="34" charset="-122"/>
                <a:ea typeface="微软雅黑" panose="020B0503020204020204" pitchFamily="34" charset="-122"/>
              </a:rPr>
              <a:t>。</a:t>
            </a:r>
          </a:p>
        </p:txBody>
      </p:sp>
      <p:cxnSp>
        <p:nvCxnSpPr>
          <p:cNvPr id="2051" name="直接连接符 2050"/>
          <p:cNvCxnSpPr/>
          <p:nvPr/>
        </p:nvCxnSpPr>
        <p:spPr>
          <a:xfrm>
            <a:off x="7059696" y="4999172"/>
            <a:ext cx="4572000" cy="0"/>
          </a:xfrm>
          <a:prstGeom prst="line">
            <a:avLst/>
          </a:prstGeom>
          <a:ln>
            <a:solidFill>
              <a:srgbClr val="3B79CE"/>
            </a:solidFill>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 presetClass="entr" presetSubtype="1" decel="10000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1" decel="100000" fill="hold" nodeType="afterEffect">
                                  <p:stCondLst>
                                    <p:cond delay="0"/>
                                  </p:stCondLst>
                                  <p:childTnLst>
                                    <p:set>
                                      <p:cBhvr>
                                        <p:cTn id="15" dur="1" fill="hold">
                                          <p:stCondLst>
                                            <p:cond delay="0"/>
                                          </p:stCondLst>
                                        </p:cTn>
                                        <p:tgtEl>
                                          <p:spTgt spid="2048"/>
                                        </p:tgtEl>
                                        <p:attrNameLst>
                                          <p:attrName>style.visibility</p:attrName>
                                        </p:attrNameLst>
                                      </p:cBhvr>
                                      <p:to>
                                        <p:strVal val="visible"/>
                                      </p:to>
                                    </p:set>
                                    <p:anim calcmode="lin" valueType="num">
                                      <p:cBhvr additive="base">
                                        <p:cTn id="16" dur="500" fill="hold"/>
                                        <p:tgtEl>
                                          <p:spTgt spid="2048"/>
                                        </p:tgtEl>
                                        <p:attrNameLst>
                                          <p:attrName>ppt_x</p:attrName>
                                        </p:attrNameLst>
                                      </p:cBhvr>
                                      <p:tavLst>
                                        <p:tav tm="0">
                                          <p:val>
                                            <p:strVal val="#ppt_x"/>
                                          </p:val>
                                        </p:tav>
                                        <p:tav tm="100000">
                                          <p:val>
                                            <p:strVal val="#ppt_x"/>
                                          </p:val>
                                        </p:tav>
                                      </p:tavLst>
                                    </p:anim>
                                    <p:anim calcmode="lin" valueType="num">
                                      <p:cBhvr additive="base">
                                        <p:cTn id="17" dur="500" fill="hold"/>
                                        <p:tgtEl>
                                          <p:spTgt spid="2048"/>
                                        </p:tgtEl>
                                        <p:attrNameLst>
                                          <p:attrName>ppt_y</p:attrName>
                                        </p:attrNameLst>
                                      </p:cBhvr>
                                      <p:tavLst>
                                        <p:tav tm="0">
                                          <p:val>
                                            <p:strVal val="0-#ppt_h/2"/>
                                          </p:val>
                                        </p:tav>
                                        <p:tav tm="100000">
                                          <p:val>
                                            <p:strVal val="#ppt_y"/>
                                          </p:val>
                                        </p:tav>
                                      </p:tavLst>
                                    </p:anim>
                                  </p:childTnLst>
                                </p:cTn>
                              </p:par>
                              <p:par>
                                <p:cTn id="18" presetID="2" presetClass="entr" presetSubtype="3" decel="100000" fill="hold" nodeType="withEffect">
                                  <p:stCondLst>
                                    <p:cond delay="150"/>
                                  </p:stCondLst>
                                  <p:childTnLst>
                                    <p:set>
                                      <p:cBhvr>
                                        <p:cTn id="19" dur="1" fill="hold">
                                          <p:stCondLst>
                                            <p:cond delay="0"/>
                                          </p:stCondLst>
                                        </p:cTn>
                                        <p:tgtEl>
                                          <p:spTgt spid="40"/>
                                        </p:tgtEl>
                                        <p:attrNameLst>
                                          <p:attrName>style.visibility</p:attrName>
                                        </p:attrNameLst>
                                      </p:cBhvr>
                                      <p:to>
                                        <p:strVal val="visible"/>
                                      </p:to>
                                    </p:set>
                                    <p:anim calcmode="lin" valueType="num">
                                      <p:cBhvr additive="base">
                                        <p:cTn id="20" dur="500" fill="hold"/>
                                        <p:tgtEl>
                                          <p:spTgt spid="40"/>
                                        </p:tgtEl>
                                        <p:attrNameLst>
                                          <p:attrName>ppt_x</p:attrName>
                                        </p:attrNameLst>
                                      </p:cBhvr>
                                      <p:tavLst>
                                        <p:tav tm="0">
                                          <p:val>
                                            <p:strVal val="1+#ppt_w/2"/>
                                          </p:val>
                                        </p:tav>
                                        <p:tav tm="100000">
                                          <p:val>
                                            <p:strVal val="#ppt_x"/>
                                          </p:val>
                                        </p:tav>
                                      </p:tavLst>
                                    </p:anim>
                                    <p:anim calcmode="lin" valueType="num">
                                      <p:cBhvr additive="base">
                                        <p:cTn id="21" dur="500" fill="hold"/>
                                        <p:tgtEl>
                                          <p:spTgt spid="40"/>
                                        </p:tgtEl>
                                        <p:attrNameLst>
                                          <p:attrName>ppt_y</p:attrName>
                                        </p:attrNameLst>
                                      </p:cBhvr>
                                      <p:tavLst>
                                        <p:tav tm="0">
                                          <p:val>
                                            <p:strVal val="0-#ppt_h/2"/>
                                          </p:val>
                                        </p:tav>
                                        <p:tav tm="100000">
                                          <p:val>
                                            <p:strVal val="#ppt_y"/>
                                          </p:val>
                                        </p:tav>
                                      </p:tavLst>
                                    </p:anim>
                                  </p:childTnLst>
                                </p:cTn>
                              </p:par>
                              <p:par>
                                <p:cTn id="22" presetID="2" presetClass="entr" presetSubtype="6" decel="100000" fill="hold" nodeType="withEffect">
                                  <p:stCondLst>
                                    <p:cond delay="300"/>
                                  </p:stCondLst>
                                  <p:childTnLst>
                                    <p:set>
                                      <p:cBhvr>
                                        <p:cTn id="23" dur="1" fill="hold">
                                          <p:stCondLst>
                                            <p:cond delay="0"/>
                                          </p:stCondLst>
                                        </p:cTn>
                                        <p:tgtEl>
                                          <p:spTgt spid="43"/>
                                        </p:tgtEl>
                                        <p:attrNameLst>
                                          <p:attrName>style.visibility</p:attrName>
                                        </p:attrNameLst>
                                      </p:cBhvr>
                                      <p:to>
                                        <p:strVal val="visible"/>
                                      </p:to>
                                    </p:set>
                                    <p:anim calcmode="lin" valueType="num">
                                      <p:cBhvr additive="base">
                                        <p:cTn id="24" dur="500" fill="hold"/>
                                        <p:tgtEl>
                                          <p:spTgt spid="43"/>
                                        </p:tgtEl>
                                        <p:attrNameLst>
                                          <p:attrName>ppt_x</p:attrName>
                                        </p:attrNameLst>
                                      </p:cBhvr>
                                      <p:tavLst>
                                        <p:tav tm="0">
                                          <p:val>
                                            <p:strVal val="1+#ppt_w/2"/>
                                          </p:val>
                                        </p:tav>
                                        <p:tav tm="100000">
                                          <p:val>
                                            <p:strVal val="#ppt_x"/>
                                          </p:val>
                                        </p:tav>
                                      </p:tavLst>
                                    </p:anim>
                                    <p:anim calcmode="lin" valueType="num">
                                      <p:cBhvr additive="base">
                                        <p:cTn id="25" dur="500" fill="hold"/>
                                        <p:tgtEl>
                                          <p:spTgt spid="43"/>
                                        </p:tgtEl>
                                        <p:attrNameLst>
                                          <p:attrName>ppt_y</p:attrName>
                                        </p:attrNameLst>
                                      </p:cBhvr>
                                      <p:tavLst>
                                        <p:tav tm="0">
                                          <p:val>
                                            <p:strVal val="1+#ppt_h/2"/>
                                          </p:val>
                                        </p:tav>
                                        <p:tav tm="100000">
                                          <p:val>
                                            <p:strVal val="#ppt_y"/>
                                          </p:val>
                                        </p:tav>
                                      </p:tavLst>
                                    </p:anim>
                                  </p:childTnLst>
                                </p:cTn>
                              </p:par>
                              <p:par>
                                <p:cTn id="26" presetID="2" presetClass="entr" presetSubtype="4" decel="100000" fill="hold" nodeType="withEffect">
                                  <p:stCondLst>
                                    <p:cond delay="450"/>
                                  </p:stCondLst>
                                  <p:childTnLst>
                                    <p:set>
                                      <p:cBhvr>
                                        <p:cTn id="27" dur="1" fill="hold">
                                          <p:stCondLst>
                                            <p:cond delay="0"/>
                                          </p:stCondLst>
                                        </p:cTn>
                                        <p:tgtEl>
                                          <p:spTgt spid="52"/>
                                        </p:tgtEl>
                                        <p:attrNameLst>
                                          <p:attrName>style.visibility</p:attrName>
                                        </p:attrNameLst>
                                      </p:cBhvr>
                                      <p:to>
                                        <p:strVal val="visible"/>
                                      </p:to>
                                    </p:set>
                                    <p:anim calcmode="lin" valueType="num">
                                      <p:cBhvr additive="base">
                                        <p:cTn id="28" dur="500" fill="hold"/>
                                        <p:tgtEl>
                                          <p:spTgt spid="52"/>
                                        </p:tgtEl>
                                        <p:attrNameLst>
                                          <p:attrName>ppt_x</p:attrName>
                                        </p:attrNameLst>
                                      </p:cBhvr>
                                      <p:tavLst>
                                        <p:tav tm="0">
                                          <p:val>
                                            <p:strVal val="#ppt_x"/>
                                          </p:val>
                                        </p:tav>
                                        <p:tav tm="100000">
                                          <p:val>
                                            <p:strVal val="#ppt_x"/>
                                          </p:val>
                                        </p:tav>
                                      </p:tavLst>
                                    </p:anim>
                                    <p:anim calcmode="lin" valueType="num">
                                      <p:cBhvr additive="base">
                                        <p:cTn id="29" dur="500" fill="hold"/>
                                        <p:tgtEl>
                                          <p:spTgt spid="52"/>
                                        </p:tgtEl>
                                        <p:attrNameLst>
                                          <p:attrName>ppt_y</p:attrName>
                                        </p:attrNameLst>
                                      </p:cBhvr>
                                      <p:tavLst>
                                        <p:tav tm="0">
                                          <p:val>
                                            <p:strVal val="1+#ppt_h/2"/>
                                          </p:val>
                                        </p:tav>
                                        <p:tav tm="100000">
                                          <p:val>
                                            <p:strVal val="#ppt_y"/>
                                          </p:val>
                                        </p:tav>
                                      </p:tavLst>
                                    </p:anim>
                                  </p:childTnLst>
                                </p:cTn>
                              </p:par>
                              <p:par>
                                <p:cTn id="30" presetID="2" presetClass="entr" presetSubtype="12" decel="100000" fill="hold" nodeType="withEffect">
                                  <p:stCondLst>
                                    <p:cond delay="600"/>
                                  </p:stCondLst>
                                  <p:childTnLst>
                                    <p:set>
                                      <p:cBhvr>
                                        <p:cTn id="31" dur="1" fill="hold">
                                          <p:stCondLst>
                                            <p:cond delay="0"/>
                                          </p:stCondLst>
                                        </p:cTn>
                                        <p:tgtEl>
                                          <p:spTgt spid="49"/>
                                        </p:tgtEl>
                                        <p:attrNameLst>
                                          <p:attrName>style.visibility</p:attrName>
                                        </p:attrNameLst>
                                      </p:cBhvr>
                                      <p:to>
                                        <p:strVal val="visible"/>
                                      </p:to>
                                    </p:set>
                                    <p:anim calcmode="lin" valueType="num">
                                      <p:cBhvr additive="base">
                                        <p:cTn id="32" dur="500" fill="hold"/>
                                        <p:tgtEl>
                                          <p:spTgt spid="49"/>
                                        </p:tgtEl>
                                        <p:attrNameLst>
                                          <p:attrName>ppt_x</p:attrName>
                                        </p:attrNameLst>
                                      </p:cBhvr>
                                      <p:tavLst>
                                        <p:tav tm="0">
                                          <p:val>
                                            <p:strVal val="0-#ppt_w/2"/>
                                          </p:val>
                                        </p:tav>
                                        <p:tav tm="100000">
                                          <p:val>
                                            <p:strVal val="#ppt_x"/>
                                          </p:val>
                                        </p:tav>
                                      </p:tavLst>
                                    </p:anim>
                                    <p:anim calcmode="lin" valueType="num">
                                      <p:cBhvr additive="base">
                                        <p:cTn id="33" dur="500" fill="hold"/>
                                        <p:tgtEl>
                                          <p:spTgt spid="49"/>
                                        </p:tgtEl>
                                        <p:attrNameLst>
                                          <p:attrName>ppt_y</p:attrName>
                                        </p:attrNameLst>
                                      </p:cBhvr>
                                      <p:tavLst>
                                        <p:tav tm="0">
                                          <p:val>
                                            <p:strVal val="1+#ppt_h/2"/>
                                          </p:val>
                                        </p:tav>
                                        <p:tav tm="100000">
                                          <p:val>
                                            <p:strVal val="#ppt_y"/>
                                          </p:val>
                                        </p:tav>
                                      </p:tavLst>
                                    </p:anim>
                                  </p:childTnLst>
                                </p:cTn>
                              </p:par>
                              <p:par>
                                <p:cTn id="34" presetID="2" presetClass="entr" presetSubtype="9" decel="100000" fill="hold" nodeType="withEffect">
                                  <p:stCondLst>
                                    <p:cond delay="750"/>
                                  </p:stCondLst>
                                  <p:childTnLst>
                                    <p:set>
                                      <p:cBhvr>
                                        <p:cTn id="35" dur="1" fill="hold">
                                          <p:stCondLst>
                                            <p:cond delay="0"/>
                                          </p:stCondLst>
                                        </p:cTn>
                                        <p:tgtEl>
                                          <p:spTgt spid="37"/>
                                        </p:tgtEl>
                                        <p:attrNameLst>
                                          <p:attrName>style.visibility</p:attrName>
                                        </p:attrNameLst>
                                      </p:cBhvr>
                                      <p:to>
                                        <p:strVal val="visible"/>
                                      </p:to>
                                    </p:set>
                                    <p:anim calcmode="lin" valueType="num">
                                      <p:cBhvr additive="base">
                                        <p:cTn id="36" dur="500" fill="hold"/>
                                        <p:tgtEl>
                                          <p:spTgt spid="37"/>
                                        </p:tgtEl>
                                        <p:attrNameLst>
                                          <p:attrName>ppt_x</p:attrName>
                                        </p:attrNameLst>
                                      </p:cBhvr>
                                      <p:tavLst>
                                        <p:tav tm="0">
                                          <p:val>
                                            <p:strVal val="0-#ppt_w/2"/>
                                          </p:val>
                                        </p:tav>
                                        <p:tav tm="100000">
                                          <p:val>
                                            <p:strVal val="#ppt_x"/>
                                          </p:val>
                                        </p:tav>
                                      </p:tavLst>
                                    </p:anim>
                                    <p:anim calcmode="lin" valueType="num">
                                      <p:cBhvr additive="base">
                                        <p:cTn id="37" dur="500" fill="hold"/>
                                        <p:tgtEl>
                                          <p:spTgt spid="37"/>
                                        </p:tgtEl>
                                        <p:attrNameLst>
                                          <p:attrName>ppt_y</p:attrName>
                                        </p:attrNameLst>
                                      </p:cBhvr>
                                      <p:tavLst>
                                        <p:tav tm="0">
                                          <p:val>
                                            <p:strVal val="0-#ppt_h/2"/>
                                          </p:val>
                                        </p:tav>
                                        <p:tav tm="100000">
                                          <p:val>
                                            <p:strVal val="#ppt_y"/>
                                          </p:val>
                                        </p:tav>
                                      </p:tavLst>
                                    </p:anim>
                                  </p:childTnLst>
                                </p:cTn>
                              </p:par>
                              <p:par>
                                <p:cTn id="38" presetID="23" presetClass="entr" presetSubtype="16" fill="hold" nodeType="withEffect">
                                  <p:stCondLst>
                                    <p:cond delay="1000"/>
                                  </p:stCondLst>
                                  <p:childTnLst>
                                    <p:set>
                                      <p:cBhvr>
                                        <p:cTn id="39" dur="1" fill="hold">
                                          <p:stCondLst>
                                            <p:cond delay="0"/>
                                          </p:stCondLst>
                                        </p:cTn>
                                        <p:tgtEl>
                                          <p:spTgt spid="46"/>
                                        </p:tgtEl>
                                        <p:attrNameLst>
                                          <p:attrName>style.visibility</p:attrName>
                                        </p:attrNameLst>
                                      </p:cBhvr>
                                      <p:to>
                                        <p:strVal val="visible"/>
                                      </p:to>
                                    </p:set>
                                    <p:anim calcmode="lin" valueType="num">
                                      <p:cBhvr>
                                        <p:cTn id="40" dur="500" fill="hold"/>
                                        <p:tgtEl>
                                          <p:spTgt spid="46"/>
                                        </p:tgtEl>
                                        <p:attrNameLst>
                                          <p:attrName>ppt_w</p:attrName>
                                        </p:attrNameLst>
                                      </p:cBhvr>
                                      <p:tavLst>
                                        <p:tav tm="0">
                                          <p:val>
                                            <p:fltVal val="0"/>
                                          </p:val>
                                        </p:tav>
                                        <p:tav tm="100000">
                                          <p:val>
                                            <p:strVal val="#ppt_w"/>
                                          </p:val>
                                        </p:tav>
                                      </p:tavLst>
                                    </p:anim>
                                    <p:anim calcmode="lin" valueType="num">
                                      <p:cBhvr>
                                        <p:cTn id="41" dur="500" fill="hold"/>
                                        <p:tgtEl>
                                          <p:spTgt spid="46"/>
                                        </p:tgtEl>
                                        <p:attrNameLst>
                                          <p:attrName>ppt_h</p:attrName>
                                        </p:attrNameLst>
                                      </p:cBhvr>
                                      <p:tavLst>
                                        <p:tav tm="0">
                                          <p:val>
                                            <p:fltVal val="0"/>
                                          </p:val>
                                        </p:tav>
                                        <p:tav tm="100000">
                                          <p:val>
                                            <p:strVal val="#ppt_h"/>
                                          </p:val>
                                        </p:tav>
                                      </p:tavLst>
                                    </p:anim>
                                  </p:childTnLst>
                                </p:cTn>
                              </p:par>
                            </p:childTnLst>
                          </p:cTn>
                        </p:par>
                        <p:par>
                          <p:cTn id="42" fill="hold">
                            <p:stCondLst>
                              <p:cond delay="1500"/>
                            </p:stCondLst>
                            <p:childTnLst>
                              <p:par>
                                <p:cTn id="43" presetID="42" presetClass="entr" presetSubtype="0" fill="hold" grpId="0" nodeType="afterEffect">
                                  <p:stCondLst>
                                    <p:cond delay="0"/>
                                  </p:stCondLst>
                                  <p:childTnLst>
                                    <p:set>
                                      <p:cBhvr>
                                        <p:cTn id="44" dur="1" fill="hold">
                                          <p:stCondLst>
                                            <p:cond delay="0"/>
                                          </p:stCondLst>
                                        </p:cTn>
                                        <p:tgtEl>
                                          <p:spTgt spid="55"/>
                                        </p:tgtEl>
                                        <p:attrNameLst>
                                          <p:attrName>style.visibility</p:attrName>
                                        </p:attrNameLst>
                                      </p:cBhvr>
                                      <p:to>
                                        <p:strVal val="visible"/>
                                      </p:to>
                                    </p:set>
                                    <p:animEffect transition="in" filter="fade">
                                      <p:cBhvr>
                                        <p:cTn id="45" dur="500"/>
                                        <p:tgtEl>
                                          <p:spTgt spid="55"/>
                                        </p:tgtEl>
                                      </p:cBhvr>
                                    </p:animEffect>
                                    <p:anim calcmode="lin" valueType="num">
                                      <p:cBhvr>
                                        <p:cTn id="46" dur="500" fill="hold"/>
                                        <p:tgtEl>
                                          <p:spTgt spid="55"/>
                                        </p:tgtEl>
                                        <p:attrNameLst>
                                          <p:attrName>ppt_x</p:attrName>
                                        </p:attrNameLst>
                                      </p:cBhvr>
                                      <p:tavLst>
                                        <p:tav tm="0">
                                          <p:val>
                                            <p:strVal val="#ppt_x"/>
                                          </p:val>
                                        </p:tav>
                                        <p:tav tm="100000">
                                          <p:val>
                                            <p:strVal val="#ppt_x"/>
                                          </p:val>
                                        </p:tav>
                                      </p:tavLst>
                                    </p:anim>
                                    <p:anim calcmode="lin" valueType="num">
                                      <p:cBhvr>
                                        <p:cTn id="47" dur="5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55"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8"/>
          <p:cNvSpPr txBox="1"/>
          <p:nvPr/>
        </p:nvSpPr>
        <p:spPr>
          <a:xfrm>
            <a:off x="333860" y="476676"/>
            <a:ext cx="4969846" cy="461665"/>
          </a:xfrm>
          <a:prstGeom prst="rect">
            <a:avLst/>
          </a:prstGeom>
          <a:noFill/>
        </p:spPr>
        <p:txBody>
          <a:bodyPr wrap="square" rtlCol="0">
            <a:spAutoFit/>
          </a:bodyPr>
          <a:lstStyle/>
          <a:p>
            <a:r>
              <a:rPr lang="zh-CN" altLang="en-US" sz="2400" dirty="0">
                <a:solidFill>
                  <a:srgbClr val="5F5E5C"/>
                </a:solidFill>
                <a:latin typeface="华康俪金黑W8(P)" pitchFamily="34" charset="-122"/>
                <a:ea typeface="华康俪金黑W8(P)" pitchFamily="34" charset="-122"/>
              </a:rPr>
              <a:t>第三节</a:t>
            </a:r>
            <a:r>
              <a:rPr lang="en-US" altLang="zh-CN" sz="2400" dirty="0">
                <a:solidFill>
                  <a:srgbClr val="5F5E5C"/>
                </a:solidFill>
                <a:latin typeface="华康俪金黑W8(P)" pitchFamily="34" charset="-122"/>
                <a:ea typeface="华康俪金黑W8(P)" pitchFamily="34" charset="-122"/>
              </a:rPr>
              <a:t>  </a:t>
            </a:r>
            <a:r>
              <a:rPr lang="zh-CN" altLang="en-US" sz="2400" dirty="0">
                <a:solidFill>
                  <a:srgbClr val="5F5E5C"/>
                </a:solidFill>
                <a:latin typeface="华康俪金黑W8(P)" pitchFamily="34" charset="-122"/>
                <a:ea typeface="华康俪金黑W8(P)" pitchFamily="34" charset="-122"/>
              </a:rPr>
              <a:t>培训课程的体系建立</a:t>
            </a:r>
          </a:p>
        </p:txBody>
      </p:sp>
      <p:sp>
        <p:nvSpPr>
          <p:cNvPr id="29" name="TextBox 6"/>
          <p:cNvSpPr txBox="1"/>
          <p:nvPr/>
        </p:nvSpPr>
        <p:spPr>
          <a:xfrm>
            <a:off x="392610" y="1052736"/>
            <a:ext cx="9663830" cy="732508"/>
          </a:xfrm>
          <a:prstGeom prst="rect">
            <a:avLst/>
          </a:prstGeom>
          <a:noFill/>
        </p:spPr>
        <p:txBody>
          <a:bodyPr wrap="square" rtlCol="0">
            <a:spAutoFit/>
          </a:bodyPr>
          <a:lstStyle/>
          <a:p>
            <a:pPr>
              <a:lnSpc>
                <a:spcPct val="130000"/>
              </a:lnSpc>
            </a:pPr>
            <a:r>
              <a:rPr lang="zh-CN" altLang="en-US" sz="1600" dirty="0">
                <a:solidFill>
                  <a:srgbClr val="5F5E5C"/>
                </a:solidFill>
                <a:latin typeface="微软雅黑" panose="020B0503020204020204" pitchFamily="34" charset="-122"/>
                <a:ea typeface="微软雅黑" panose="020B0503020204020204" pitchFamily="34" charset="-122"/>
              </a:rPr>
              <a:t>一般来讲，公司可在培训需求调查的基础上，以公司</a:t>
            </a:r>
            <a:r>
              <a:rPr lang="zh-CN" altLang="en-US" sz="1600" b="1" dirty="0">
                <a:solidFill>
                  <a:srgbClr val="3B79CE"/>
                </a:solidFill>
                <a:latin typeface="微软雅黑" panose="020B0503020204020204" pitchFamily="34" charset="-122"/>
                <a:ea typeface="微软雅黑" panose="020B0503020204020204" pitchFamily="34" charset="-122"/>
              </a:rPr>
              <a:t>战略目标</a:t>
            </a:r>
            <a:r>
              <a:rPr lang="zh-CN" altLang="en-US" sz="1600" dirty="0">
                <a:solidFill>
                  <a:srgbClr val="5F5E5C"/>
                </a:solidFill>
                <a:latin typeface="微软雅黑" panose="020B0503020204020204" pitchFamily="34" charset="-122"/>
                <a:ea typeface="微软雅黑" panose="020B0503020204020204" pitchFamily="34" charset="-122"/>
              </a:rPr>
              <a:t>为指引，根据各个职位族及各职级的</a:t>
            </a:r>
            <a:r>
              <a:rPr lang="zh-CN" altLang="en-US" sz="1600" b="1" dirty="0">
                <a:solidFill>
                  <a:srgbClr val="3B79CE"/>
                </a:solidFill>
                <a:latin typeface="微软雅黑" panose="020B0503020204020204" pitchFamily="34" charset="-122"/>
                <a:ea typeface="微软雅黑" panose="020B0503020204020204" pitchFamily="34" charset="-122"/>
              </a:rPr>
              <a:t>职位素质</a:t>
            </a:r>
            <a:r>
              <a:rPr lang="en-US" altLang="zh-CN" sz="1600" b="1" dirty="0">
                <a:solidFill>
                  <a:srgbClr val="3B79CE"/>
                </a:solidFill>
                <a:latin typeface="微软雅黑" panose="020B0503020204020204" pitchFamily="34" charset="-122"/>
                <a:ea typeface="微软雅黑" panose="020B0503020204020204" pitchFamily="34" charset="-122"/>
              </a:rPr>
              <a:t>/</a:t>
            </a:r>
            <a:r>
              <a:rPr lang="zh-CN" altLang="en-US" sz="1600" b="1" dirty="0">
                <a:solidFill>
                  <a:srgbClr val="3B79CE"/>
                </a:solidFill>
                <a:latin typeface="微软雅黑" panose="020B0503020204020204" pitchFamily="34" charset="-122"/>
                <a:ea typeface="微软雅黑" panose="020B0503020204020204" pitchFamily="34" charset="-122"/>
              </a:rPr>
              <a:t>能力要求</a:t>
            </a:r>
            <a:r>
              <a:rPr lang="zh-CN" altLang="en-US" sz="1600" dirty="0">
                <a:solidFill>
                  <a:srgbClr val="5F5E5C"/>
                </a:solidFill>
                <a:latin typeface="微软雅黑" panose="020B0503020204020204" pitchFamily="34" charset="-122"/>
                <a:ea typeface="微软雅黑" panose="020B0503020204020204" pitchFamily="34" charset="-122"/>
              </a:rPr>
              <a:t>，结合</a:t>
            </a:r>
            <a:r>
              <a:rPr lang="zh-CN" altLang="en-US" sz="1600" b="1" dirty="0">
                <a:solidFill>
                  <a:srgbClr val="3B79CE"/>
                </a:solidFill>
                <a:latin typeface="微软雅黑" panose="020B0503020204020204" pitchFamily="34" charset="-122"/>
                <a:ea typeface="微软雅黑" panose="020B0503020204020204" pitchFamily="34" charset="-122"/>
              </a:rPr>
              <a:t>业务流程</a:t>
            </a:r>
            <a:r>
              <a:rPr lang="zh-CN" altLang="en-US" sz="1600" dirty="0">
                <a:solidFill>
                  <a:srgbClr val="5F5E5C"/>
                </a:solidFill>
                <a:latin typeface="微软雅黑" panose="020B0503020204020204" pitchFamily="34" charset="-122"/>
                <a:ea typeface="微软雅黑" panose="020B0503020204020204" pitchFamily="34" charset="-122"/>
              </a:rPr>
              <a:t>梳理，建立课程体系。以下为本人所建立的公司培训课程的核心框架体系：</a:t>
            </a:r>
            <a:endParaRPr lang="zh-CN" altLang="zh-CN" sz="1600" dirty="0">
              <a:solidFill>
                <a:srgbClr val="5F5E5C"/>
              </a:solidFill>
              <a:latin typeface="微软雅黑" panose="020B0503020204020204" pitchFamily="34" charset="-122"/>
              <a:ea typeface="微软雅黑" panose="020B0503020204020204" pitchFamily="34" charset="-122"/>
            </a:endParaRPr>
          </a:p>
        </p:txBody>
      </p:sp>
      <p:grpSp>
        <p:nvGrpSpPr>
          <p:cNvPr id="30" name="画布 263"/>
          <p:cNvGrpSpPr/>
          <p:nvPr/>
        </p:nvGrpSpPr>
        <p:grpSpPr>
          <a:xfrm>
            <a:off x="1703512" y="2204864"/>
            <a:ext cx="8712968" cy="3655680"/>
            <a:chOff x="0" y="0"/>
            <a:chExt cx="5715000" cy="2575560"/>
          </a:xfrm>
        </p:grpSpPr>
        <p:sp>
          <p:nvSpPr>
            <p:cNvPr id="31" name="矩形 30"/>
            <p:cNvSpPr/>
            <p:nvPr/>
          </p:nvSpPr>
          <p:spPr>
            <a:xfrm>
              <a:off x="0" y="0"/>
              <a:ext cx="5715000" cy="2575560"/>
            </a:xfrm>
            <a:prstGeom prst="rect">
              <a:avLst/>
            </a:prstGeom>
            <a:noFill/>
            <a:ln>
              <a:noFill/>
            </a:ln>
          </p:spPr>
        </p:sp>
        <p:sp>
          <p:nvSpPr>
            <p:cNvPr id="32" name="Rectangle 4"/>
            <p:cNvSpPr>
              <a:spLocks noChangeArrowheads="1"/>
            </p:cNvSpPr>
            <p:nvPr/>
          </p:nvSpPr>
          <p:spPr bwMode="auto">
            <a:xfrm>
              <a:off x="1943100" y="99060"/>
              <a:ext cx="3429000" cy="297815"/>
            </a:xfrm>
            <a:prstGeom prst="rect">
              <a:avLst/>
            </a:prstGeom>
            <a:solidFill>
              <a:srgbClr val="FD7A2A"/>
            </a:solidFill>
            <a:ln>
              <a:solidFill>
                <a:schemeClr val="bg1"/>
              </a:solidFill>
            </a:ln>
          </p:spPr>
          <p:style>
            <a:lnRef idx="1">
              <a:schemeClr val="accent5"/>
            </a:lnRef>
            <a:fillRef idx="3">
              <a:schemeClr val="accent5"/>
            </a:fillRef>
            <a:effectRef idx="2">
              <a:schemeClr val="accent5"/>
            </a:effectRef>
            <a:fontRef idx="minor">
              <a:schemeClr val="lt1"/>
            </a:fontRef>
          </p:style>
          <p:txBody>
            <a:bodyPr rot="0" vert="horz" wrap="square" lIns="91440" tIns="45720" rIns="91440" bIns="45720" anchor="ctr" anchorCtr="0" upright="1">
              <a:noAutofit/>
            </a:bodyPr>
            <a:lstStyle/>
            <a:p>
              <a:pPr algn="ctr"/>
              <a:r>
                <a:rPr lang="zh-CN" altLang="en-US" sz="1600" kern="100" dirty="0">
                  <a:solidFill>
                    <a:schemeClr val="bg1"/>
                  </a:solidFill>
                  <a:latin typeface="微软雅黑" panose="020B0503020204020204" pitchFamily="34" charset="-122"/>
                  <a:ea typeface="微软雅黑" panose="020B0503020204020204" pitchFamily="34" charset="-122"/>
                  <a:cs typeface="宋体" panose="02010600030101010101" pitchFamily="2" charset="-122"/>
                </a:rPr>
                <a:t>战略管理层（总经理</a:t>
              </a:r>
              <a:r>
                <a:rPr lang="en-US" sz="1600" kern="100" dirty="0">
                  <a:solidFill>
                    <a:schemeClr val="bg1"/>
                  </a:solidFill>
                  <a:latin typeface="微软雅黑" panose="020B0503020204020204" pitchFamily="34" charset="-122"/>
                  <a:ea typeface="微软雅黑" panose="020B0503020204020204" pitchFamily="34" charset="-122"/>
                  <a:cs typeface="宋体" panose="02010600030101010101" pitchFamily="2" charset="-122"/>
                </a:rPr>
                <a:t>/</a:t>
              </a:r>
              <a:r>
                <a:rPr lang="zh-CN" altLang="en-US" sz="1600" kern="100" dirty="0">
                  <a:solidFill>
                    <a:schemeClr val="bg1"/>
                  </a:solidFill>
                  <a:latin typeface="微软雅黑" panose="020B0503020204020204" pitchFamily="34" charset="-122"/>
                  <a:ea typeface="微软雅黑" panose="020B0503020204020204" pitchFamily="34" charset="-122"/>
                  <a:cs typeface="宋体" panose="02010600030101010101" pitchFamily="2" charset="-122"/>
                </a:rPr>
                <a:t>副总</a:t>
              </a:r>
              <a:r>
                <a:rPr lang="en-US" sz="1600" kern="100" dirty="0">
                  <a:solidFill>
                    <a:schemeClr val="bg1"/>
                  </a:solidFill>
                  <a:latin typeface="微软雅黑" panose="020B0503020204020204" pitchFamily="34" charset="-122"/>
                  <a:ea typeface="微软雅黑" panose="020B0503020204020204" pitchFamily="34" charset="-122"/>
                  <a:cs typeface="宋体" panose="02010600030101010101" pitchFamily="2" charset="-122"/>
                </a:rPr>
                <a:t>/</a:t>
              </a:r>
              <a:r>
                <a:rPr lang="zh-CN" altLang="en-US" sz="1600" kern="100" dirty="0">
                  <a:solidFill>
                    <a:schemeClr val="bg1"/>
                  </a:solidFill>
                  <a:latin typeface="微软雅黑" panose="020B0503020204020204" pitchFamily="34" charset="-122"/>
                  <a:ea typeface="微软雅黑" panose="020B0503020204020204" pitchFamily="34" charset="-122"/>
                  <a:cs typeface="宋体" panose="02010600030101010101" pitchFamily="2" charset="-122"/>
                </a:rPr>
                <a:t>总助</a:t>
              </a:r>
              <a:r>
                <a:rPr lang="en-US" sz="1600" kern="100" dirty="0">
                  <a:solidFill>
                    <a:schemeClr val="bg1"/>
                  </a:solidFill>
                  <a:latin typeface="微软雅黑" panose="020B0503020204020204" pitchFamily="34" charset="-122"/>
                  <a:ea typeface="微软雅黑" panose="020B0503020204020204" pitchFamily="34" charset="-122"/>
                  <a:cs typeface="宋体" panose="02010600030101010101" pitchFamily="2" charset="-122"/>
                </a:rPr>
                <a:t>/</a:t>
              </a:r>
              <a:r>
                <a:rPr lang="zh-CN" altLang="en-US" sz="1600" kern="100" dirty="0">
                  <a:solidFill>
                    <a:schemeClr val="bg1"/>
                  </a:solidFill>
                  <a:latin typeface="微软雅黑" panose="020B0503020204020204" pitchFamily="34" charset="-122"/>
                  <a:ea typeface="微软雅黑" panose="020B0503020204020204" pitchFamily="34" charset="-122"/>
                  <a:cs typeface="宋体" panose="02010600030101010101" pitchFamily="2" charset="-122"/>
                </a:rPr>
                <a:t>总监）</a:t>
              </a:r>
            </a:p>
          </p:txBody>
        </p:sp>
        <p:sp>
          <p:nvSpPr>
            <p:cNvPr id="33" name="Rectangle 5"/>
            <p:cNvSpPr>
              <a:spLocks noChangeArrowheads="1"/>
            </p:cNvSpPr>
            <p:nvPr/>
          </p:nvSpPr>
          <p:spPr bwMode="auto">
            <a:xfrm>
              <a:off x="1943100" y="396240"/>
              <a:ext cx="3429000" cy="297815"/>
            </a:xfrm>
            <a:prstGeom prst="rect">
              <a:avLst/>
            </a:prstGeom>
            <a:solidFill>
              <a:srgbClr val="FD7A2A"/>
            </a:solidFill>
            <a:ln>
              <a:solidFill>
                <a:schemeClr val="bg1"/>
              </a:solidFill>
            </a:ln>
          </p:spPr>
          <p:style>
            <a:lnRef idx="1">
              <a:schemeClr val="accent5"/>
            </a:lnRef>
            <a:fillRef idx="3">
              <a:schemeClr val="accent5"/>
            </a:fillRef>
            <a:effectRef idx="2">
              <a:schemeClr val="accent5"/>
            </a:effectRef>
            <a:fontRef idx="minor">
              <a:schemeClr val="lt1"/>
            </a:fontRef>
          </p:style>
          <p:txBody>
            <a:bodyPr rot="0" vert="horz" wrap="square" lIns="91440" tIns="45720" rIns="91440" bIns="45720" anchor="ctr" anchorCtr="0" upright="1">
              <a:noAutofit/>
            </a:bodyPr>
            <a:lstStyle/>
            <a:p>
              <a:pPr algn="ctr"/>
              <a:r>
                <a:rPr lang="zh-CN" altLang="en-US" sz="1600" kern="100" dirty="0">
                  <a:solidFill>
                    <a:schemeClr val="bg1"/>
                  </a:solidFill>
                  <a:latin typeface="微软雅黑" panose="020B0503020204020204" pitchFamily="34" charset="-122"/>
                  <a:ea typeface="微软雅黑" panose="020B0503020204020204" pitchFamily="34" charset="-122"/>
                  <a:cs typeface="宋体" panose="02010600030101010101" pitchFamily="2" charset="-122"/>
                </a:rPr>
                <a:t>高级管理层（部门经理、副经理、分公司</a:t>
              </a:r>
              <a:r>
                <a:rPr lang="en-US" sz="1600" kern="100" dirty="0">
                  <a:solidFill>
                    <a:schemeClr val="bg1"/>
                  </a:solidFill>
                  <a:latin typeface="微软雅黑" panose="020B0503020204020204" pitchFamily="34" charset="-122"/>
                  <a:ea typeface="微软雅黑" panose="020B0503020204020204" pitchFamily="34" charset="-122"/>
                  <a:cs typeface="宋体" panose="02010600030101010101" pitchFamily="2" charset="-122"/>
                </a:rPr>
                <a:t>/</a:t>
              </a:r>
              <a:r>
                <a:rPr lang="zh-CN" altLang="en-US" sz="1600" kern="100" dirty="0">
                  <a:solidFill>
                    <a:schemeClr val="bg1"/>
                  </a:solidFill>
                  <a:latin typeface="微软雅黑" panose="020B0503020204020204" pitchFamily="34" charset="-122"/>
                  <a:ea typeface="微软雅黑" panose="020B0503020204020204" pitchFamily="34" charset="-122"/>
                  <a:cs typeface="宋体" panose="02010600030101010101" pitchFamily="2" charset="-122"/>
                </a:rPr>
                <a:t>大区经理）</a:t>
              </a:r>
            </a:p>
          </p:txBody>
        </p:sp>
        <p:sp>
          <p:nvSpPr>
            <p:cNvPr id="34" name="Rectangle 6"/>
            <p:cNvSpPr>
              <a:spLocks noChangeArrowheads="1"/>
            </p:cNvSpPr>
            <p:nvPr/>
          </p:nvSpPr>
          <p:spPr bwMode="auto">
            <a:xfrm>
              <a:off x="1943100" y="693420"/>
              <a:ext cx="3429000" cy="297180"/>
            </a:xfrm>
            <a:prstGeom prst="rect">
              <a:avLst/>
            </a:prstGeom>
            <a:solidFill>
              <a:srgbClr val="FD7A2A"/>
            </a:solidFill>
            <a:ln>
              <a:solidFill>
                <a:schemeClr val="bg1"/>
              </a:solidFill>
            </a:ln>
          </p:spPr>
          <p:style>
            <a:lnRef idx="1">
              <a:schemeClr val="accent5"/>
            </a:lnRef>
            <a:fillRef idx="3">
              <a:schemeClr val="accent5"/>
            </a:fillRef>
            <a:effectRef idx="2">
              <a:schemeClr val="accent5"/>
            </a:effectRef>
            <a:fontRef idx="minor">
              <a:schemeClr val="lt1"/>
            </a:fontRef>
          </p:style>
          <p:txBody>
            <a:bodyPr rot="0" vert="horz" wrap="square" lIns="91440" tIns="45720" rIns="91440" bIns="45720" anchor="ctr" anchorCtr="0" upright="1">
              <a:noAutofit/>
            </a:bodyPr>
            <a:lstStyle/>
            <a:p>
              <a:pPr algn="ctr"/>
              <a:r>
                <a:rPr lang="zh-CN" altLang="en-US" sz="1600" kern="100" dirty="0">
                  <a:solidFill>
                    <a:schemeClr val="bg1"/>
                  </a:solidFill>
                  <a:latin typeface="微软雅黑" panose="020B0503020204020204" pitchFamily="34" charset="-122"/>
                  <a:ea typeface="微软雅黑" panose="020B0503020204020204" pitchFamily="34" charset="-122"/>
                  <a:cs typeface="宋体" panose="02010600030101010101" pitchFamily="2" charset="-122"/>
                </a:rPr>
                <a:t>初级管理层（部门主管、主任、团队组长）</a:t>
              </a:r>
            </a:p>
          </p:txBody>
        </p:sp>
        <p:sp>
          <p:nvSpPr>
            <p:cNvPr id="35" name="Rectangle 7"/>
            <p:cNvSpPr>
              <a:spLocks noChangeArrowheads="1"/>
            </p:cNvSpPr>
            <p:nvPr/>
          </p:nvSpPr>
          <p:spPr bwMode="auto">
            <a:xfrm>
              <a:off x="0" y="198120"/>
              <a:ext cx="914400" cy="594360"/>
            </a:xfrm>
            <a:prstGeom prst="rect">
              <a:avLst/>
            </a:prstGeom>
            <a:solidFill>
              <a:srgbClr val="FD7A2A"/>
            </a:solidFill>
            <a:ln>
              <a:noFill/>
            </a:ln>
          </p:spPr>
          <p:style>
            <a:lnRef idx="1">
              <a:schemeClr val="accent6"/>
            </a:lnRef>
            <a:fillRef idx="3">
              <a:schemeClr val="accent6"/>
            </a:fillRef>
            <a:effectRef idx="2">
              <a:schemeClr val="accent6"/>
            </a:effectRef>
            <a:fontRef idx="minor">
              <a:schemeClr val="lt1"/>
            </a:fontRef>
          </p:style>
          <p:txBody>
            <a:bodyPr rot="0" vert="horz" wrap="square" lIns="91440" tIns="45720" rIns="91440" bIns="45720" anchor="ctr" anchorCtr="0" upright="1">
              <a:noAutofit/>
            </a:bodyPr>
            <a:lstStyle/>
            <a:p>
              <a:pPr algn="ctr"/>
              <a:r>
                <a:rPr lang="zh-CN" altLang="en-US" sz="2200" b="1" kern="100" dirty="0">
                  <a:latin typeface="微软雅黑" panose="020B0503020204020204" pitchFamily="34" charset="-122"/>
                  <a:ea typeface="微软雅黑" panose="020B0503020204020204" pitchFamily="34" charset="-122"/>
                  <a:cs typeface="宋体" panose="02010600030101010101" pitchFamily="2" charset="-122"/>
                </a:rPr>
                <a:t>管理技能</a:t>
              </a:r>
            </a:p>
          </p:txBody>
        </p:sp>
        <p:sp>
          <p:nvSpPr>
            <p:cNvPr id="36" name="AutoShape 8"/>
            <p:cNvSpPr>
              <a:spLocks noChangeArrowheads="1"/>
            </p:cNvSpPr>
            <p:nvPr/>
          </p:nvSpPr>
          <p:spPr bwMode="auto">
            <a:xfrm>
              <a:off x="1143000" y="396240"/>
              <a:ext cx="571500" cy="198120"/>
            </a:xfrm>
            <a:prstGeom prst="rightArrow">
              <a:avLst>
                <a:gd name="adj1" fmla="val 50000"/>
                <a:gd name="adj2" fmla="val 72115"/>
              </a:avLst>
            </a:prstGeom>
            <a:solidFill>
              <a:srgbClr val="FD7A2A"/>
            </a:solidFill>
            <a:ln>
              <a:noFill/>
            </a:ln>
          </p:spPr>
          <p:style>
            <a:lnRef idx="1">
              <a:schemeClr val="accent6"/>
            </a:lnRef>
            <a:fillRef idx="3">
              <a:schemeClr val="accent6"/>
            </a:fillRef>
            <a:effectRef idx="2">
              <a:schemeClr val="accent6"/>
            </a:effectRef>
            <a:fontRef idx="minor">
              <a:schemeClr val="lt1"/>
            </a:fontRef>
          </p:style>
          <p:txBody>
            <a:bodyPr rot="0" vert="horz" wrap="square" lIns="91440" tIns="45720" rIns="91440" bIns="45720" anchor="t" anchorCtr="0" upright="1">
              <a:noAutofit/>
            </a:bodyPr>
            <a:lstStyle/>
            <a:p>
              <a:pPr algn="ctr"/>
              <a:endParaRPr lang="zh-CN" altLang="en-US" sz="2000" kern="100">
                <a:latin typeface="华康俪金黑W8(P)" pitchFamily="34" charset="-122"/>
                <a:ea typeface="华康俪金黑W8(P)" pitchFamily="34" charset="-122"/>
                <a:cs typeface="宋体" panose="02010600030101010101" pitchFamily="2" charset="-122"/>
              </a:endParaRPr>
            </a:p>
          </p:txBody>
        </p:sp>
        <p:sp>
          <p:nvSpPr>
            <p:cNvPr id="56" name="Rectangle 9"/>
            <p:cNvSpPr>
              <a:spLocks noChangeArrowheads="1"/>
            </p:cNvSpPr>
            <p:nvPr/>
          </p:nvSpPr>
          <p:spPr bwMode="auto">
            <a:xfrm>
              <a:off x="1943100" y="990600"/>
              <a:ext cx="342900" cy="891540"/>
            </a:xfrm>
            <a:prstGeom prst="rect">
              <a:avLst/>
            </a:prstGeom>
            <a:solidFill>
              <a:srgbClr val="8A3CC4"/>
            </a:solidFill>
            <a:ln>
              <a:solidFill>
                <a:schemeClr val="bg1"/>
              </a:solidFill>
            </a:ln>
          </p:spPr>
          <p:style>
            <a:lnRef idx="1">
              <a:schemeClr val="accent3"/>
            </a:lnRef>
            <a:fillRef idx="3">
              <a:schemeClr val="accent3"/>
            </a:fillRef>
            <a:effectRef idx="2">
              <a:schemeClr val="accent3"/>
            </a:effectRef>
            <a:fontRef idx="minor">
              <a:schemeClr val="lt1"/>
            </a:fontRef>
          </p:style>
          <p:txBody>
            <a:bodyPr rot="0" vert="eaVert" wrap="square" lIns="91440" tIns="45720" rIns="91440" bIns="45720" anchor="ctr" anchorCtr="0" upright="1">
              <a:noAutofit/>
            </a:bodyPr>
            <a:lstStyle/>
            <a:p>
              <a:pPr algn="ctr"/>
              <a:r>
                <a:rPr lang="zh-CN" altLang="en-US" sz="1600" kern="100" dirty="0">
                  <a:latin typeface="微软雅黑" panose="020B0503020204020204" pitchFamily="34" charset="-122"/>
                  <a:ea typeface="微软雅黑" panose="020B0503020204020204" pitchFamily="34" charset="-122"/>
                  <a:cs typeface="宋体" panose="02010600030101010101" pitchFamily="2" charset="-122"/>
                </a:rPr>
                <a:t>技术研发</a:t>
              </a:r>
            </a:p>
          </p:txBody>
        </p:sp>
        <p:sp>
          <p:nvSpPr>
            <p:cNvPr id="57" name="Rectangle 10"/>
            <p:cNvSpPr>
              <a:spLocks noChangeArrowheads="1"/>
            </p:cNvSpPr>
            <p:nvPr/>
          </p:nvSpPr>
          <p:spPr bwMode="auto">
            <a:xfrm>
              <a:off x="2286000" y="990600"/>
              <a:ext cx="342900" cy="891540"/>
            </a:xfrm>
            <a:prstGeom prst="rect">
              <a:avLst/>
            </a:prstGeom>
            <a:solidFill>
              <a:srgbClr val="8A3CC4"/>
            </a:solidFill>
            <a:ln>
              <a:solidFill>
                <a:schemeClr val="bg1"/>
              </a:solidFill>
            </a:ln>
          </p:spPr>
          <p:style>
            <a:lnRef idx="1">
              <a:schemeClr val="accent3"/>
            </a:lnRef>
            <a:fillRef idx="3">
              <a:schemeClr val="accent3"/>
            </a:fillRef>
            <a:effectRef idx="2">
              <a:schemeClr val="accent3"/>
            </a:effectRef>
            <a:fontRef idx="minor">
              <a:schemeClr val="lt1"/>
            </a:fontRef>
          </p:style>
          <p:txBody>
            <a:bodyPr rot="0" vert="eaVert" wrap="square" lIns="91440" tIns="45720" rIns="91440" bIns="45720" anchor="ctr" anchorCtr="0" upright="1">
              <a:noAutofit/>
            </a:bodyPr>
            <a:lstStyle/>
            <a:p>
              <a:pPr algn="ctr"/>
              <a:r>
                <a:rPr lang="zh-CN" altLang="en-US" sz="1600" kern="100" dirty="0">
                  <a:latin typeface="微软雅黑" panose="020B0503020204020204" pitchFamily="34" charset="-122"/>
                  <a:ea typeface="微软雅黑" panose="020B0503020204020204" pitchFamily="34" charset="-122"/>
                  <a:cs typeface="宋体" panose="02010600030101010101" pitchFamily="2" charset="-122"/>
                </a:rPr>
                <a:t>采购管理</a:t>
              </a:r>
            </a:p>
          </p:txBody>
        </p:sp>
        <p:sp>
          <p:nvSpPr>
            <p:cNvPr id="58" name="Rectangle 11"/>
            <p:cNvSpPr>
              <a:spLocks noChangeArrowheads="1"/>
            </p:cNvSpPr>
            <p:nvPr/>
          </p:nvSpPr>
          <p:spPr bwMode="auto">
            <a:xfrm>
              <a:off x="2628900" y="990600"/>
              <a:ext cx="342900" cy="891540"/>
            </a:xfrm>
            <a:prstGeom prst="rect">
              <a:avLst/>
            </a:prstGeom>
            <a:solidFill>
              <a:srgbClr val="8A3CC4"/>
            </a:solidFill>
            <a:ln>
              <a:solidFill>
                <a:schemeClr val="bg1"/>
              </a:solidFill>
            </a:ln>
          </p:spPr>
          <p:style>
            <a:lnRef idx="1">
              <a:schemeClr val="accent3"/>
            </a:lnRef>
            <a:fillRef idx="3">
              <a:schemeClr val="accent3"/>
            </a:fillRef>
            <a:effectRef idx="2">
              <a:schemeClr val="accent3"/>
            </a:effectRef>
            <a:fontRef idx="minor">
              <a:schemeClr val="lt1"/>
            </a:fontRef>
          </p:style>
          <p:txBody>
            <a:bodyPr rot="0" vert="eaVert" wrap="square" lIns="91440" tIns="45720" rIns="91440" bIns="45720" anchor="ctr" anchorCtr="0" upright="1">
              <a:noAutofit/>
            </a:bodyPr>
            <a:lstStyle/>
            <a:p>
              <a:pPr algn="ctr"/>
              <a:r>
                <a:rPr lang="zh-CN" altLang="en-US" sz="1600" kern="100">
                  <a:latin typeface="微软雅黑" panose="020B0503020204020204" pitchFamily="34" charset="-122"/>
                  <a:ea typeface="微软雅黑" panose="020B0503020204020204" pitchFamily="34" charset="-122"/>
                  <a:cs typeface="宋体" panose="02010600030101010101" pitchFamily="2" charset="-122"/>
                </a:rPr>
                <a:t>生产管理</a:t>
              </a:r>
            </a:p>
          </p:txBody>
        </p:sp>
        <p:sp>
          <p:nvSpPr>
            <p:cNvPr id="59" name="Rectangle 12"/>
            <p:cNvSpPr>
              <a:spLocks noChangeArrowheads="1"/>
            </p:cNvSpPr>
            <p:nvPr/>
          </p:nvSpPr>
          <p:spPr bwMode="auto">
            <a:xfrm>
              <a:off x="3314700" y="990600"/>
              <a:ext cx="342900" cy="891540"/>
            </a:xfrm>
            <a:prstGeom prst="rect">
              <a:avLst/>
            </a:prstGeom>
            <a:solidFill>
              <a:srgbClr val="8A3CC4"/>
            </a:solidFill>
            <a:ln>
              <a:solidFill>
                <a:schemeClr val="bg1"/>
              </a:solidFill>
            </a:ln>
          </p:spPr>
          <p:style>
            <a:lnRef idx="1">
              <a:schemeClr val="accent3"/>
            </a:lnRef>
            <a:fillRef idx="3">
              <a:schemeClr val="accent3"/>
            </a:fillRef>
            <a:effectRef idx="2">
              <a:schemeClr val="accent3"/>
            </a:effectRef>
            <a:fontRef idx="minor">
              <a:schemeClr val="lt1"/>
            </a:fontRef>
          </p:style>
          <p:txBody>
            <a:bodyPr rot="0" vert="eaVert" wrap="square" lIns="91440" tIns="45720" rIns="91440" bIns="45720" anchor="ctr" anchorCtr="0" upright="1">
              <a:noAutofit/>
            </a:bodyPr>
            <a:lstStyle/>
            <a:p>
              <a:pPr algn="ctr"/>
              <a:r>
                <a:rPr lang="zh-CN" altLang="en-US" sz="1600" kern="100">
                  <a:latin typeface="微软雅黑" panose="020B0503020204020204" pitchFamily="34" charset="-122"/>
                  <a:ea typeface="微软雅黑" panose="020B0503020204020204" pitchFamily="34" charset="-122"/>
                  <a:cs typeface="宋体" panose="02010600030101010101" pitchFamily="2" charset="-122"/>
                </a:rPr>
                <a:t>仓库管理</a:t>
              </a:r>
            </a:p>
          </p:txBody>
        </p:sp>
        <p:sp>
          <p:nvSpPr>
            <p:cNvPr id="60" name="Rectangle 13"/>
            <p:cNvSpPr>
              <a:spLocks noChangeArrowheads="1"/>
            </p:cNvSpPr>
            <p:nvPr/>
          </p:nvSpPr>
          <p:spPr bwMode="auto">
            <a:xfrm>
              <a:off x="3657600" y="990600"/>
              <a:ext cx="342900" cy="891540"/>
            </a:xfrm>
            <a:prstGeom prst="rect">
              <a:avLst/>
            </a:prstGeom>
            <a:solidFill>
              <a:srgbClr val="8A3CC4"/>
            </a:solidFill>
            <a:ln>
              <a:solidFill>
                <a:schemeClr val="bg1"/>
              </a:solidFill>
            </a:ln>
          </p:spPr>
          <p:style>
            <a:lnRef idx="1">
              <a:schemeClr val="accent3"/>
            </a:lnRef>
            <a:fillRef idx="3">
              <a:schemeClr val="accent3"/>
            </a:fillRef>
            <a:effectRef idx="2">
              <a:schemeClr val="accent3"/>
            </a:effectRef>
            <a:fontRef idx="minor">
              <a:schemeClr val="lt1"/>
            </a:fontRef>
          </p:style>
          <p:txBody>
            <a:bodyPr rot="0" vert="eaVert" wrap="square" lIns="91440" tIns="45720" rIns="91440" bIns="45720" anchor="ctr" anchorCtr="0" upright="1">
              <a:noAutofit/>
            </a:bodyPr>
            <a:lstStyle/>
            <a:p>
              <a:pPr algn="ctr"/>
              <a:r>
                <a:rPr lang="zh-CN" altLang="en-US" sz="1600" kern="100">
                  <a:latin typeface="微软雅黑" panose="020B0503020204020204" pitchFamily="34" charset="-122"/>
                  <a:ea typeface="微软雅黑" panose="020B0503020204020204" pitchFamily="34" charset="-122"/>
                  <a:cs typeface="宋体" panose="02010600030101010101" pitchFamily="2" charset="-122"/>
                </a:rPr>
                <a:t>物流管理</a:t>
              </a:r>
            </a:p>
          </p:txBody>
        </p:sp>
        <p:sp>
          <p:nvSpPr>
            <p:cNvPr id="61" name="Rectangle 14"/>
            <p:cNvSpPr>
              <a:spLocks noChangeArrowheads="1"/>
            </p:cNvSpPr>
            <p:nvPr/>
          </p:nvSpPr>
          <p:spPr bwMode="auto">
            <a:xfrm>
              <a:off x="4000500" y="990600"/>
              <a:ext cx="342900" cy="891540"/>
            </a:xfrm>
            <a:prstGeom prst="rect">
              <a:avLst/>
            </a:prstGeom>
            <a:solidFill>
              <a:srgbClr val="8A3CC4"/>
            </a:solidFill>
            <a:ln>
              <a:solidFill>
                <a:schemeClr val="bg1"/>
              </a:solidFill>
            </a:ln>
          </p:spPr>
          <p:style>
            <a:lnRef idx="1">
              <a:schemeClr val="accent3"/>
            </a:lnRef>
            <a:fillRef idx="3">
              <a:schemeClr val="accent3"/>
            </a:fillRef>
            <a:effectRef idx="2">
              <a:schemeClr val="accent3"/>
            </a:effectRef>
            <a:fontRef idx="minor">
              <a:schemeClr val="lt1"/>
            </a:fontRef>
          </p:style>
          <p:txBody>
            <a:bodyPr rot="0" vert="eaVert" wrap="square" lIns="91440" tIns="45720" rIns="91440" bIns="45720" anchor="ctr" anchorCtr="0" upright="1">
              <a:noAutofit/>
            </a:bodyPr>
            <a:lstStyle/>
            <a:p>
              <a:pPr algn="ctr"/>
              <a:r>
                <a:rPr lang="zh-CN" altLang="en-US" sz="1600" kern="100">
                  <a:latin typeface="微软雅黑" panose="020B0503020204020204" pitchFamily="34" charset="-122"/>
                  <a:ea typeface="微软雅黑" panose="020B0503020204020204" pitchFamily="34" charset="-122"/>
                  <a:cs typeface="宋体" panose="02010600030101010101" pitchFamily="2" charset="-122"/>
                </a:rPr>
                <a:t>销售管理</a:t>
              </a:r>
            </a:p>
          </p:txBody>
        </p:sp>
        <p:sp>
          <p:nvSpPr>
            <p:cNvPr id="62" name="Rectangle 15"/>
            <p:cNvSpPr>
              <a:spLocks noChangeArrowheads="1"/>
            </p:cNvSpPr>
            <p:nvPr/>
          </p:nvSpPr>
          <p:spPr bwMode="auto">
            <a:xfrm>
              <a:off x="4343400" y="990600"/>
              <a:ext cx="342900" cy="891540"/>
            </a:xfrm>
            <a:prstGeom prst="rect">
              <a:avLst/>
            </a:prstGeom>
            <a:solidFill>
              <a:srgbClr val="FFFFFF"/>
            </a:solidFill>
            <a:ln w="9525">
              <a:solidFill>
                <a:srgbClr val="000000"/>
              </a:solidFill>
              <a:miter lim="800000"/>
            </a:ln>
          </p:spPr>
          <p:txBody>
            <a:bodyPr rot="0" vert="horz" wrap="square" lIns="91440" tIns="45720" rIns="91440" bIns="45720" anchor="t" anchorCtr="0" upright="1">
              <a:noAutofit/>
            </a:bodyPr>
            <a:lstStyle/>
            <a:p>
              <a:pPr algn="just"/>
              <a:r>
                <a:rPr lang="zh-CN" altLang="en-US" sz="1050" kern="100">
                  <a:latin typeface="Times New Roman" panose="02020603050405020304" pitchFamily="18" charset="0"/>
                  <a:ea typeface="宋体" panose="02010600030101010101" pitchFamily="2" charset="-122"/>
                  <a:cs typeface="宋体" panose="02010600030101010101" pitchFamily="2" charset="-122"/>
                </a:rPr>
                <a:t>市场营销</a:t>
              </a:r>
            </a:p>
          </p:txBody>
        </p:sp>
        <p:sp>
          <p:nvSpPr>
            <p:cNvPr id="63" name="Rectangle 16"/>
            <p:cNvSpPr>
              <a:spLocks noChangeArrowheads="1"/>
            </p:cNvSpPr>
            <p:nvPr/>
          </p:nvSpPr>
          <p:spPr bwMode="auto">
            <a:xfrm>
              <a:off x="0" y="1089660"/>
              <a:ext cx="914400" cy="594360"/>
            </a:xfrm>
            <a:prstGeom prst="rect">
              <a:avLst/>
            </a:prstGeom>
            <a:solidFill>
              <a:srgbClr val="8A3CC4"/>
            </a:solidFill>
            <a:ln>
              <a:noFill/>
            </a:ln>
          </p:spPr>
          <p:style>
            <a:lnRef idx="1">
              <a:schemeClr val="accent3"/>
            </a:lnRef>
            <a:fillRef idx="3">
              <a:schemeClr val="accent3"/>
            </a:fillRef>
            <a:effectRef idx="2">
              <a:schemeClr val="accent3"/>
            </a:effectRef>
            <a:fontRef idx="minor">
              <a:schemeClr val="lt1"/>
            </a:fontRef>
          </p:style>
          <p:txBody>
            <a:bodyPr rot="0" vert="horz" wrap="square" lIns="91440" tIns="45720" rIns="91440" bIns="45720" anchor="ctr" anchorCtr="0" upright="1">
              <a:noAutofit/>
            </a:bodyPr>
            <a:lstStyle/>
            <a:p>
              <a:pPr algn="ctr"/>
              <a:r>
                <a:rPr lang="zh-CN" altLang="en-US" sz="2200" b="1" kern="100" dirty="0">
                  <a:latin typeface="微软雅黑" panose="020B0503020204020204" pitchFamily="34" charset="-122"/>
                  <a:ea typeface="微软雅黑" panose="020B0503020204020204" pitchFamily="34" charset="-122"/>
                  <a:cs typeface="宋体" panose="02010600030101010101" pitchFamily="2" charset="-122"/>
                </a:rPr>
                <a:t>岗位技能</a:t>
              </a:r>
            </a:p>
          </p:txBody>
        </p:sp>
        <p:sp>
          <p:nvSpPr>
            <p:cNvPr id="64" name="AutoShape 17"/>
            <p:cNvSpPr>
              <a:spLocks noChangeArrowheads="1"/>
            </p:cNvSpPr>
            <p:nvPr/>
          </p:nvSpPr>
          <p:spPr bwMode="auto">
            <a:xfrm>
              <a:off x="1143000" y="1287780"/>
              <a:ext cx="571500" cy="198120"/>
            </a:xfrm>
            <a:prstGeom prst="rightArrow">
              <a:avLst>
                <a:gd name="adj1" fmla="val 50000"/>
                <a:gd name="adj2" fmla="val 72115"/>
              </a:avLst>
            </a:prstGeom>
            <a:solidFill>
              <a:srgbClr val="8A3CC4"/>
            </a:solidFill>
            <a:ln>
              <a:noFill/>
            </a:ln>
          </p:spPr>
          <p:style>
            <a:lnRef idx="1">
              <a:schemeClr val="accent3"/>
            </a:lnRef>
            <a:fillRef idx="3">
              <a:schemeClr val="accent3"/>
            </a:fillRef>
            <a:effectRef idx="2">
              <a:schemeClr val="accent3"/>
            </a:effectRef>
            <a:fontRef idx="minor">
              <a:schemeClr val="lt1"/>
            </a:fontRef>
          </p:style>
          <p:txBody>
            <a:bodyPr rot="0" vert="horz" wrap="square" lIns="91440" tIns="45720" rIns="91440" bIns="45720" anchor="t" anchorCtr="0" upright="1">
              <a:noAutofit/>
            </a:bodyPr>
            <a:lstStyle/>
            <a:p>
              <a:pPr algn="ctr"/>
              <a:endParaRPr lang="zh-CN" altLang="en-US" sz="2000" kern="100">
                <a:latin typeface="华康俪金黑W8(P)" pitchFamily="34" charset="-122"/>
                <a:ea typeface="华康俪金黑W8(P)" pitchFamily="34" charset="-122"/>
                <a:cs typeface="宋体" panose="02010600030101010101" pitchFamily="2" charset="-122"/>
              </a:endParaRPr>
            </a:p>
          </p:txBody>
        </p:sp>
        <p:sp>
          <p:nvSpPr>
            <p:cNvPr id="65" name="Rectangle 18"/>
            <p:cNvSpPr>
              <a:spLocks noChangeArrowheads="1"/>
            </p:cNvSpPr>
            <p:nvPr/>
          </p:nvSpPr>
          <p:spPr bwMode="auto">
            <a:xfrm>
              <a:off x="2971800" y="990600"/>
              <a:ext cx="342900" cy="891540"/>
            </a:xfrm>
            <a:prstGeom prst="rect">
              <a:avLst/>
            </a:prstGeom>
            <a:solidFill>
              <a:srgbClr val="8A3CC4"/>
            </a:solidFill>
            <a:ln>
              <a:solidFill>
                <a:schemeClr val="bg1"/>
              </a:solidFill>
            </a:ln>
          </p:spPr>
          <p:style>
            <a:lnRef idx="1">
              <a:schemeClr val="accent3"/>
            </a:lnRef>
            <a:fillRef idx="3">
              <a:schemeClr val="accent3"/>
            </a:fillRef>
            <a:effectRef idx="2">
              <a:schemeClr val="accent3"/>
            </a:effectRef>
            <a:fontRef idx="minor">
              <a:schemeClr val="lt1"/>
            </a:fontRef>
          </p:style>
          <p:txBody>
            <a:bodyPr rot="0" vert="eaVert" wrap="square" lIns="91440" tIns="45720" rIns="91440" bIns="45720" anchor="ctr" anchorCtr="0" upright="1">
              <a:noAutofit/>
            </a:bodyPr>
            <a:lstStyle/>
            <a:p>
              <a:pPr algn="ctr"/>
              <a:r>
                <a:rPr lang="zh-CN" altLang="en-US" sz="1600" kern="100">
                  <a:latin typeface="微软雅黑" panose="020B0503020204020204" pitchFamily="34" charset="-122"/>
                  <a:ea typeface="微软雅黑" panose="020B0503020204020204" pitchFamily="34" charset="-122"/>
                  <a:cs typeface="宋体" panose="02010600030101010101" pitchFamily="2" charset="-122"/>
                </a:rPr>
                <a:t>质量管理</a:t>
              </a:r>
            </a:p>
          </p:txBody>
        </p:sp>
        <p:sp>
          <p:nvSpPr>
            <p:cNvPr id="66" name="Rectangle 19"/>
            <p:cNvSpPr>
              <a:spLocks noChangeArrowheads="1"/>
            </p:cNvSpPr>
            <p:nvPr/>
          </p:nvSpPr>
          <p:spPr bwMode="auto">
            <a:xfrm>
              <a:off x="4343400" y="990600"/>
              <a:ext cx="342900" cy="891540"/>
            </a:xfrm>
            <a:prstGeom prst="rect">
              <a:avLst/>
            </a:prstGeom>
            <a:solidFill>
              <a:srgbClr val="8A3CC4"/>
            </a:solidFill>
            <a:ln>
              <a:solidFill>
                <a:schemeClr val="bg1"/>
              </a:solidFill>
            </a:ln>
          </p:spPr>
          <p:style>
            <a:lnRef idx="1">
              <a:schemeClr val="accent3"/>
            </a:lnRef>
            <a:fillRef idx="3">
              <a:schemeClr val="accent3"/>
            </a:fillRef>
            <a:effectRef idx="2">
              <a:schemeClr val="accent3"/>
            </a:effectRef>
            <a:fontRef idx="minor">
              <a:schemeClr val="lt1"/>
            </a:fontRef>
          </p:style>
          <p:txBody>
            <a:bodyPr rot="0" vert="eaVert" wrap="square" lIns="91440" tIns="45720" rIns="91440" bIns="45720" anchor="ctr" anchorCtr="0" upright="1">
              <a:noAutofit/>
            </a:bodyPr>
            <a:lstStyle/>
            <a:p>
              <a:pPr algn="ctr"/>
              <a:r>
                <a:rPr lang="zh-CN" altLang="en-US" sz="1600" kern="100">
                  <a:latin typeface="微软雅黑" panose="020B0503020204020204" pitchFamily="34" charset="-122"/>
                  <a:ea typeface="微软雅黑" panose="020B0503020204020204" pitchFamily="34" charset="-122"/>
                  <a:cs typeface="宋体" panose="02010600030101010101" pitchFamily="2" charset="-122"/>
                </a:rPr>
                <a:t>客户服务</a:t>
              </a:r>
            </a:p>
          </p:txBody>
        </p:sp>
        <p:sp>
          <p:nvSpPr>
            <p:cNvPr id="67" name="Rectangle 20"/>
            <p:cNvSpPr>
              <a:spLocks noChangeArrowheads="1"/>
            </p:cNvSpPr>
            <p:nvPr/>
          </p:nvSpPr>
          <p:spPr bwMode="auto">
            <a:xfrm>
              <a:off x="4686300" y="990600"/>
              <a:ext cx="342900" cy="891540"/>
            </a:xfrm>
            <a:prstGeom prst="rect">
              <a:avLst/>
            </a:prstGeom>
            <a:solidFill>
              <a:srgbClr val="8A3CC4"/>
            </a:solidFill>
            <a:ln>
              <a:solidFill>
                <a:schemeClr val="bg1"/>
              </a:solidFill>
            </a:ln>
          </p:spPr>
          <p:style>
            <a:lnRef idx="1">
              <a:schemeClr val="accent3"/>
            </a:lnRef>
            <a:fillRef idx="3">
              <a:schemeClr val="accent3"/>
            </a:fillRef>
            <a:effectRef idx="2">
              <a:schemeClr val="accent3"/>
            </a:effectRef>
            <a:fontRef idx="minor">
              <a:schemeClr val="lt1"/>
            </a:fontRef>
          </p:style>
          <p:txBody>
            <a:bodyPr rot="0" vert="eaVert" wrap="square" lIns="91440" tIns="45720" rIns="91440" bIns="45720" anchor="ctr" anchorCtr="0" upright="1">
              <a:noAutofit/>
            </a:bodyPr>
            <a:lstStyle/>
            <a:p>
              <a:pPr algn="ctr"/>
              <a:r>
                <a:rPr lang="zh-CN" altLang="en-US" sz="1600" kern="100">
                  <a:latin typeface="微软雅黑" panose="020B0503020204020204" pitchFamily="34" charset="-122"/>
                  <a:ea typeface="微软雅黑" panose="020B0503020204020204" pitchFamily="34" charset="-122"/>
                  <a:cs typeface="宋体" panose="02010600030101010101" pitchFamily="2" charset="-122"/>
                </a:rPr>
                <a:t>财务管理</a:t>
              </a:r>
            </a:p>
          </p:txBody>
        </p:sp>
        <p:sp>
          <p:nvSpPr>
            <p:cNvPr id="68" name="Rectangle 21"/>
            <p:cNvSpPr>
              <a:spLocks noChangeArrowheads="1"/>
            </p:cNvSpPr>
            <p:nvPr/>
          </p:nvSpPr>
          <p:spPr bwMode="auto">
            <a:xfrm>
              <a:off x="5029200" y="990600"/>
              <a:ext cx="342900" cy="891540"/>
            </a:xfrm>
            <a:prstGeom prst="rect">
              <a:avLst/>
            </a:prstGeom>
            <a:solidFill>
              <a:srgbClr val="8A3CC4"/>
            </a:solidFill>
            <a:ln>
              <a:solidFill>
                <a:schemeClr val="bg1"/>
              </a:solidFill>
            </a:ln>
          </p:spPr>
          <p:style>
            <a:lnRef idx="1">
              <a:schemeClr val="accent3"/>
            </a:lnRef>
            <a:fillRef idx="3">
              <a:schemeClr val="accent3"/>
            </a:fillRef>
            <a:effectRef idx="2">
              <a:schemeClr val="accent3"/>
            </a:effectRef>
            <a:fontRef idx="minor">
              <a:schemeClr val="lt1"/>
            </a:fontRef>
          </p:style>
          <p:txBody>
            <a:bodyPr rot="0" vert="eaVert" wrap="square" lIns="91440" tIns="45720" rIns="91440" bIns="45720" anchor="ctr" anchorCtr="0" upright="1">
              <a:noAutofit/>
            </a:bodyPr>
            <a:lstStyle/>
            <a:p>
              <a:pPr algn="ctr"/>
              <a:r>
                <a:rPr lang="zh-CN" altLang="en-US" sz="1600" kern="100">
                  <a:latin typeface="微软雅黑" panose="020B0503020204020204" pitchFamily="34" charset="-122"/>
                  <a:ea typeface="微软雅黑" panose="020B0503020204020204" pitchFamily="34" charset="-122"/>
                  <a:cs typeface="宋体" panose="02010600030101010101" pitchFamily="2" charset="-122"/>
                </a:rPr>
                <a:t>人事行政</a:t>
              </a:r>
            </a:p>
          </p:txBody>
        </p:sp>
        <p:sp>
          <p:nvSpPr>
            <p:cNvPr id="69" name="Rectangle 22"/>
            <p:cNvSpPr>
              <a:spLocks noChangeArrowheads="1"/>
            </p:cNvSpPr>
            <p:nvPr/>
          </p:nvSpPr>
          <p:spPr bwMode="auto">
            <a:xfrm>
              <a:off x="0" y="1882140"/>
              <a:ext cx="914400" cy="594360"/>
            </a:xfrm>
            <a:prstGeom prst="rect">
              <a:avLst/>
            </a:prstGeom>
            <a:solidFill>
              <a:srgbClr val="3B79CE"/>
            </a:solidFill>
            <a:ln>
              <a:noFill/>
            </a:ln>
          </p:spPr>
          <p:style>
            <a:lnRef idx="1">
              <a:schemeClr val="accent5"/>
            </a:lnRef>
            <a:fillRef idx="3">
              <a:schemeClr val="accent5"/>
            </a:fillRef>
            <a:effectRef idx="2">
              <a:schemeClr val="accent5"/>
            </a:effectRef>
            <a:fontRef idx="minor">
              <a:schemeClr val="lt1"/>
            </a:fontRef>
          </p:style>
          <p:txBody>
            <a:bodyPr rot="0" vert="horz" wrap="square" lIns="91440" tIns="45720" rIns="91440" bIns="45720" anchor="ctr" anchorCtr="0" upright="1">
              <a:noAutofit/>
            </a:bodyPr>
            <a:lstStyle/>
            <a:p>
              <a:pPr algn="ctr"/>
              <a:r>
                <a:rPr lang="zh-CN" altLang="en-US" sz="2200" b="1" kern="100" dirty="0">
                  <a:latin typeface="微软雅黑" panose="020B0503020204020204" pitchFamily="34" charset="-122"/>
                  <a:ea typeface="微软雅黑" panose="020B0503020204020204" pitchFamily="34" charset="-122"/>
                  <a:cs typeface="宋体" panose="02010600030101010101" pitchFamily="2" charset="-122"/>
                </a:rPr>
                <a:t>基本技能</a:t>
              </a:r>
            </a:p>
          </p:txBody>
        </p:sp>
        <p:sp>
          <p:nvSpPr>
            <p:cNvPr id="70" name="AutoShape 23"/>
            <p:cNvSpPr>
              <a:spLocks noChangeArrowheads="1"/>
            </p:cNvSpPr>
            <p:nvPr/>
          </p:nvSpPr>
          <p:spPr bwMode="auto">
            <a:xfrm>
              <a:off x="1143000" y="2080260"/>
              <a:ext cx="571500" cy="198120"/>
            </a:xfrm>
            <a:prstGeom prst="rightArrow">
              <a:avLst>
                <a:gd name="adj1" fmla="val 50000"/>
                <a:gd name="adj2" fmla="val 72115"/>
              </a:avLst>
            </a:prstGeom>
            <a:solidFill>
              <a:srgbClr val="3B79CE"/>
            </a:solidFill>
            <a:ln>
              <a:noFill/>
            </a:ln>
          </p:spPr>
          <p:style>
            <a:lnRef idx="1">
              <a:schemeClr val="accent5"/>
            </a:lnRef>
            <a:fillRef idx="3">
              <a:schemeClr val="accent5"/>
            </a:fillRef>
            <a:effectRef idx="2">
              <a:schemeClr val="accent5"/>
            </a:effectRef>
            <a:fontRef idx="minor">
              <a:schemeClr val="lt1"/>
            </a:fontRef>
          </p:style>
          <p:txBody>
            <a:bodyPr rot="0" vert="horz" wrap="square" lIns="91440" tIns="45720" rIns="91440" bIns="45720" anchor="ctr" anchorCtr="0" upright="1">
              <a:noAutofit/>
            </a:bodyPr>
            <a:lstStyle/>
            <a:p>
              <a:pPr algn="ctr"/>
              <a:endParaRPr lang="zh-CN" altLang="en-US" sz="2000" kern="100">
                <a:latin typeface="华康俪金黑W8(P)" pitchFamily="34" charset="-122"/>
                <a:ea typeface="华康俪金黑W8(P)" pitchFamily="34" charset="-122"/>
                <a:cs typeface="宋体" panose="02010600030101010101" pitchFamily="2" charset="-122"/>
              </a:endParaRPr>
            </a:p>
          </p:txBody>
        </p:sp>
        <p:sp>
          <p:nvSpPr>
            <p:cNvPr id="71" name="Rectangle 24"/>
            <p:cNvSpPr>
              <a:spLocks noChangeArrowheads="1"/>
            </p:cNvSpPr>
            <p:nvPr/>
          </p:nvSpPr>
          <p:spPr bwMode="auto">
            <a:xfrm>
              <a:off x="1943100" y="1882140"/>
              <a:ext cx="3429000" cy="297815"/>
            </a:xfrm>
            <a:prstGeom prst="rect">
              <a:avLst/>
            </a:prstGeom>
            <a:solidFill>
              <a:srgbClr val="3B79CE"/>
            </a:solidFill>
            <a:ln>
              <a:solidFill>
                <a:schemeClr val="bg1"/>
              </a:solidFill>
            </a:ln>
          </p:spPr>
          <p:style>
            <a:lnRef idx="1">
              <a:schemeClr val="accent5"/>
            </a:lnRef>
            <a:fillRef idx="3">
              <a:schemeClr val="accent5"/>
            </a:fillRef>
            <a:effectRef idx="2">
              <a:schemeClr val="accent5"/>
            </a:effectRef>
            <a:fontRef idx="minor">
              <a:schemeClr val="lt1"/>
            </a:fontRef>
          </p:style>
          <p:txBody>
            <a:bodyPr rot="0" vert="horz" wrap="square" lIns="91440" tIns="45720" rIns="91440" bIns="45720" anchor="ctr" anchorCtr="0" upright="1">
              <a:noAutofit/>
            </a:bodyPr>
            <a:lstStyle/>
            <a:p>
              <a:pPr algn="ctr"/>
              <a:r>
                <a:rPr lang="zh-CN" altLang="en-US" sz="1600" kern="100" dirty="0">
                  <a:solidFill>
                    <a:schemeClr val="bg1"/>
                  </a:solidFill>
                  <a:latin typeface="微软雅黑" panose="020B0503020204020204" pitchFamily="34" charset="-122"/>
                  <a:ea typeface="微软雅黑" panose="020B0503020204020204" pitchFamily="34" charset="-122"/>
                  <a:cs typeface="宋体" panose="02010600030101010101" pitchFamily="2" charset="-122"/>
                </a:rPr>
                <a:t>员工自我管理技能（时间管理、压力管理等）</a:t>
              </a:r>
            </a:p>
          </p:txBody>
        </p:sp>
        <p:sp>
          <p:nvSpPr>
            <p:cNvPr id="72" name="Rectangle 25"/>
            <p:cNvSpPr>
              <a:spLocks noChangeArrowheads="1"/>
            </p:cNvSpPr>
            <p:nvPr/>
          </p:nvSpPr>
          <p:spPr bwMode="auto">
            <a:xfrm>
              <a:off x="1943100" y="2179320"/>
              <a:ext cx="3429000" cy="297180"/>
            </a:xfrm>
            <a:prstGeom prst="rect">
              <a:avLst/>
            </a:prstGeom>
            <a:solidFill>
              <a:srgbClr val="3B79CE"/>
            </a:solidFill>
            <a:ln>
              <a:solidFill>
                <a:schemeClr val="bg1"/>
              </a:solidFill>
            </a:ln>
          </p:spPr>
          <p:style>
            <a:lnRef idx="1">
              <a:schemeClr val="accent5"/>
            </a:lnRef>
            <a:fillRef idx="3">
              <a:schemeClr val="accent5"/>
            </a:fillRef>
            <a:effectRef idx="2">
              <a:schemeClr val="accent5"/>
            </a:effectRef>
            <a:fontRef idx="minor">
              <a:schemeClr val="lt1"/>
            </a:fontRef>
          </p:style>
          <p:txBody>
            <a:bodyPr rot="0" vert="horz" wrap="square" lIns="91440" tIns="45720" rIns="91440" bIns="45720" anchor="ctr" anchorCtr="0" upright="1">
              <a:noAutofit/>
            </a:bodyPr>
            <a:lstStyle/>
            <a:p>
              <a:pPr algn="ctr"/>
              <a:r>
                <a:rPr lang="zh-CN" altLang="en-US" sz="1600" kern="100" dirty="0">
                  <a:solidFill>
                    <a:schemeClr val="bg1"/>
                  </a:solidFill>
                  <a:latin typeface="微软雅黑" panose="020B0503020204020204" pitchFamily="34" charset="-122"/>
                  <a:ea typeface="微软雅黑" panose="020B0503020204020204" pitchFamily="34" charset="-122"/>
                  <a:cs typeface="宋体" panose="02010600030101010101" pitchFamily="2" charset="-122"/>
                </a:rPr>
                <a:t>新员工入职培训（职前教育）</a:t>
              </a:r>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fill="hold"/>
                                        <p:tgtEl>
                                          <p:spTgt spid="29"/>
                                        </p:tgtEl>
                                        <p:attrNameLst>
                                          <p:attrName>ppt_x</p:attrName>
                                        </p:attrNameLst>
                                      </p:cBhvr>
                                      <p:tavLst>
                                        <p:tav tm="0">
                                          <p:val>
                                            <p:strVal val="1+#ppt_w/2"/>
                                          </p:val>
                                        </p:tav>
                                        <p:tav tm="100000">
                                          <p:val>
                                            <p:strVal val="#ppt_x"/>
                                          </p:val>
                                        </p:tav>
                                      </p:tavLst>
                                    </p:anim>
                                    <p:anim calcmode="lin" valueType="num">
                                      <p:cBhvr additive="base">
                                        <p:cTn id="8" dur="500" fill="hold"/>
                                        <p:tgtEl>
                                          <p:spTgt spid="2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3" presetClass="entr" presetSubtype="36" fill="hold" nodeType="afterEffect">
                                  <p:stCondLst>
                                    <p:cond delay="0"/>
                                  </p:stCondLst>
                                  <p:childTnLst>
                                    <p:set>
                                      <p:cBhvr>
                                        <p:cTn id="11" dur="1" fill="hold">
                                          <p:stCondLst>
                                            <p:cond delay="0"/>
                                          </p:stCondLst>
                                        </p:cTn>
                                        <p:tgtEl>
                                          <p:spTgt spid="30"/>
                                        </p:tgtEl>
                                        <p:attrNameLst>
                                          <p:attrName>style.visibility</p:attrName>
                                        </p:attrNameLst>
                                      </p:cBhvr>
                                      <p:to>
                                        <p:strVal val="visible"/>
                                      </p:to>
                                    </p:set>
                                    <p:anim calcmode="lin" valueType="num">
                                      <p:cBhvr>
                                        <p:cTn id="12" dur="500" fill="hold"/>
                                        <p:tgtEl>
                                          <p:spTgt spid="30"/>
                                        </p:tgtEl>
                                        <p:attrNameLst>
                                          <p:attrName>ppt_w</p:attrName>
                                        </p:attrNameLst>
                                      </p:cBhvr>
                                      <p:tavLst>
                                        <p:tav tm="0">
                                          <p:val>
                                            <p:strVal val="(6*min(max(#ppt_w*#ppt_h,.3),1)-7.4)/-.7*#ppt_w"/>
                                          </p:val>
                                        </p:tav>
                                        <p:tav tm="100000">
                                          <p:val>
                                            <p:strVal val="#ppt_w"/>
                                          </p:val>
                                        </p:tav>
                                      </p:tavLst>
                                    </p:anim>
                                    <p:anim calcmode="lin" valueType="num">
                                      <p:cBhvr>
                                        <p:cTn id="13" dur="500" fill="hold"/>
                                        <p:tgtEl>
                                          <p:spTgt spid="30"/>
                                        </p:tgtEl>
                                        <p:attrNameLst>
                                          <p:attrName>ppt_h</p:attrName>
                                        </p:attrNameLst>
                                      </p:cBhvr>
                                      <p:tavLst>
                                        <p:tav tm="0">
                                          <p:val>
                                            <p:strVal val="(6*min(max(#ppt_w*#ppt_h,.3),1)-7.4)/-.7*#ppt_h"/>
                                          </p:val>
                                        </p:tav>
                                        <p:tav tm="100000">
                                          <p:val>
                                            <p:strVal val="#ppt_h"/>
                                          </p:val>
                                        </p:tav>
                                      </p:tavLst>
                                    </p:anim>
                                    <p:anim calcmode="lin" valueType="num">
                                      <p:cBhvr>
                                        <p:cTn id="14" dur="500" fill="hold"/>
                                        <p:tgtEl>
                                          <p:spTgt spid="30"/>
                                        </p:tgtEl>
                                        <p:attrNameLst>
                                          <p:attrName>ppt_x</p:attrName>
                                        </p:attrNameLst>
                                      </p:cBhvr>
                                      <p:tavLst>
                                        <p:tav tm="0">
                                          <p:val>
                                            <p:fltVal val="0.5"/>
                                          </p:val>
                                        </p:tav>
                                        <p:tav tm="100000">
                                          <p:val>
                                            <p:strVal val="#ppt_x"/>
                                          </p:val>
                                        </p:tav>
                                      </p:tavLst>
                                    </p:anim>
                                    <p:anim calcmode="lin" valueType="num">
                                      <p:cBhvr>
                                        <p:cTn id="15" dur="500" fill="hold"/>
                                        <p:tgtEl>
                                          <p:spTgt spid="30"/>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8"/>
          <p:cNvSpPr txBox="1"/>
          <p:nvPr/>
        </p:nvSpPr>
        <p:spPr>
          <a:xfrm>
            <a:off x="333860" y="476676"/>
            <a:ext cx="4969846" cy="461665"/>
          </a:xfrm>
          <a:prstGeom prst="rect">
            <a:avLst/>
          </a:prstGeom>
          <a:noFill/>
        </p:spPr>
        <p:txBody>
          <a:bodyPr wrap="square" rtlCol="0">
            <a:spAutoFit/>
          </a:bodyPr>
          <a:lstStyle/>
          <a:p>
            <a:r>
              <a:rPr lang="zh-CN" altLang="en-US" sz="2400" dirty="0">
                <a:solidFill>
                  <a:srgbClr val="5F5E5C"/>
                </a:solidFill>
                <a:latin typeface="华康俪金黑W8(P)" pitchFamily="34" charset="-122"/>
                <a:ea typeface="华康俪金黑W8(P)" pitchFamily="34" charset="-122"/>
              </a:rPr>
              <a:t>第三节</a:t>
            </a:r>
            <a:r>
              <a:rPr lang="en-US" altLang="zh-CN" sz="2400" dirty="0">
                <a:solidFill>
                  <a:srgbClr val="5F5E5C"/>
                </a:solidFill>
                <a:latin typeface="华康俪金黑W8(P)" pitchFamily="34" charset="-122"/>
                <a:ea typeface="华康俪金黑W8(P)" pitchFamily="34" charset="-122"/>
              </a:rPr>
              <a:t>  </a:t>
            </a:r>
            <a:r>
              <a:rPr lang="zh-CN" altLang="en-US" sz="2400" dirty="0">
                <a:solidFill>
                  <a:srgbClr val="5F5E5C"/>
                </a:solidFill>
                <a:latin typeface="华康俪金黑W8(P)" pitchFamily="34" charset="-122"/>
                <a:ea typeface="华康俪金黑W8(P)" pitchFamily="34" charset="-122"/>
              </a:rPr>
              <a:t>培训课程的体系建立</a:t>
            </a:r>
          </a:p>
        </p:txBody>
      </p:sp>
      <p:sp>
        <p:nvSpPr>
          <p:cNvPr id="29" name="TextBox 6"/>
          <p:cNvSpPr txBox="1"/>
          <p:nvPr/>
        </p:nvSpPr>
        <p:spPr>
          <a:xfrm>
            <a:off x="392610" y="1052739"/>
            <a:ext cx="9663830" cy="772519"/>
          </a:xfrm>
          <a:prstGeom prst="rect">
            <a:avLst/>
          </a:prstGeom>
          <a:noFill/>
        </p:spPr>
        <p:txBody>
          <a:bodyPr wrap="square" rtlCol="0">
            <a:spAutoFit/>
          </a:bodyPr>
          <a:lstStyle/>
          <a:p>
            <a:pPr>
              <a:lnSpc>
                <a:spcPct val="130000"/>
              </a:lnSpc>
            </a:pPr>
            <a:r>
              <a:rPr lang="zh-CN" altLang="en-US" b="1" dirty="0">
                <a:solidFill>
                  <a:srgbClr val="3B79CE"/>
                </a:solidFill>
                <a:latin typeface="微软雅黑" panose="020B0503020204020204" pitchFamily="34" charset="-122"/>
                <a:ea typeface="微软雅黑" panose="020B0503020204020204" pitchFamily="34" charset="-122"/>
              </a:rPr>
              <a:t>岗位技能</a:t>
            </a:r>
            <a:r>
              <a:rPr lang="zh-CN" altLang="en-US" sz="1600" dirty="0">
                <a:solidFill>
                  <a:srgbClr val="5F5E5C"/>
                </a:solidFill>
                <a:latin typeface="微软雅黑" panose="020B0503020204020204" pitchFamily="34" charset="-122"/>
                <a:ea typeface="微软雅黑" panose="020B0503020204020204" pitchFamily="34" charset="-122"/>
              </a:rPr>
              <a:t>的课程根据岗位素质</a:t>
            </a:r>
            <a:r>
              <a:rPr lang="en-US" altLang="zh-CN" sz="1600" dirty="0">
                <a:solidFill>
                  <a:srgbClr val="5F5E5C"/>
                </a:solidFill>
                <a:latin typeface="微软雅黑" panose="020B0503020204020204" pitchFamily="34" charset="-122"/>
                <a:ea typeface="微软雅黑" panose="020B0503020204020204" pitchFamily="34" charset="-122"/>
              </a:rPr>
              <a:t>/</a:t>
            </a:r>
            <a:r>
              <a:rPr lang="zh-CN" altLang="en-US" sz="1600" dirty="0">
                <a:solidFill>
                  <a:srgbClr val="5F5E5C"/>
                </a:solidFill>
                <a:latin typeface="微软雅黑" panose="020B0503020204020204" pitchFamily="34" charset="-122"/>
                <a:ea typeface="微软雅黑" panose="020B0503020204020204" pitchFamily="34" charset="-122"/>
              </a:rPr>
              <a:t>能力的要求，就不一一赘述了。下面，我们把</a:t>
            </a:r>
            <a:r>
              <a:rPr lang="zh-CN" altLang="en-US" b="1" dirty="0">
                <a:solidFill>
                  <a:srgbClr val="3B79CE"/>
                </a:solidFill>
                <a:latin typeface="微软雅黑" panose="020B0503020204020204" pitchFamily="34" charset="-122"/>
                <a:ea typeface="微软雅黑" panose="020B0503020204020204" pitchFamily="34" charset="-122"/>
              </a:rPr>
              <a:t>管理技能</a:t>
            </a:r>
            <a:r>
              <a:rPr lang="zh-CN" altLang="en-US" sz="1600" dirty="0">
                <a:solidFill>
                  <a:srgbClr val="5F5E5C"/>
                </a:solidFill>
                <a:latin typeface="微软雅黑" panose="020B0503020204020204" pitchFamily="34" charset="-122"/>
                <a:ea typeface="微软雅黑" panose="020B0503020204020204" pitchFamily="34" charset="-122"/>
              </a:rPr>
              <a:t>和</a:t>
            </a:r>
            <a:r>
              <a:rPr lang="zh-CN" altLang="en-US" b="1" dirty="0">
                <a:solidFill>
                  <a:srgbClr val="3B79CE"/>
                </a:solidFill>
                <a:latin typeface="微软雅黑" panose="020B0503020204020204" pitchFamily="34" charset="-122"/>
                <a:ea typeface="微软雅黑" panose="020B0503020204020204" pitchFamily="34" charset="-122"/>
              </a:rPr>
              <a:t>基本技能</a:t>
            </a:r>
            <a:r>
              <a:rPr lang="zh-CN" altLang="en-US" sz="1600" dirty="0">
                <a:solidFill>
                  <a:srgbClr val="5F5E5C"/>
                </a:solidFill>
                <a:latin typeface="微软雅黑" panose="020B0503020204020204" pitchFamily="34" charset="-122"/>
                <a:ea typeface="微软雅黑" panose="020B0503020204020204" pitchFamily="34" charset="-122"/>
              </a:rPr>
              <a:t>的课程大约罗列如下，供大家参考（热诚欢迎您的补充）：</a:t>
            </a:r>
            <a:endParaRPr lang="zh-CN" altLang="zh-CN" sz="1600" dirty="0">
              <a:solidFill>
                <a:srgbClr val="5F5E5C"/>
              </a:solidFill>
              <a:latin typeface="微软雅黑" panose="020B0503020204020204" pitchFamily="34" charset="-122"/>
              <a:ea typeface="微软雅黑" panose="020B0503020204020204" pitchFamily="34" charset="-122"/>
            </a:endParaRPr>
          </a:p>
        </p:txBody>
      </p:sp>
      <p:grpSp>
        <p:nvGrpSpPr>
          <p:cNvPr id="96" name="组合 95"/>
          <p:cNvGrpSpPr/>
          <p:nvPr/>
        </p:nvGrpSpPr>
        <p:grpSpPr>
          <a:xfrm>
            <a:off x="644900" y="2025656"/>
            <a:ext cx="10203631" cy="4283664"/>
            <a:chOff x="648072" y="2025656"/>
            <a:chExt cx="10203631" cy="4283664"/>
          </a:xfrm>
        </p:grpSpPr>
        <p:sp>
          <p:nvSpPr>
            <p:cNvPr id="38" name="矩形 37"/>
            <p:cNvSpPr/>
            <p:nvPr/>
          </p:nvSpPr>
          <p:spPr>
            <a:xfrm>
              <a:off x="648072" y="3014478"/>
              <a:ext cx="648072" cy="2313828"/>
            </a:xfrm>
            <a:prstGeom prst="rect">
              <a:avLst/>
            </a:prstGeom>
            <a:solidFill>
              <a:srgbClr val="3B79CE"/>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zh-CN" altLang="en-US" sz="2400" b="1" dirty="0">
                  <a:latin typeface="微软雅黑" panose="020B0503020204020204" pitchFamily="34" charset="-122"/>
                  <a:ea typeface="微软雅黑" panose="020B0503020204020204" pitchFamily="34" charset="-122"/>
                </a:rPr>
                <a:t>课程内容参考</a:t>
              </a:r>
            </a:p>
          </p:txBody>
        </p:sp>
        <p:sp>
          <p:nvSpPr>
            <p:cNvPr id="39" name="矩形 38"/>
            <p:cNvSpPr/>
            <p:nvPr/>
          </p:nvSpPr>
          <p:spPr>
            <a:xfrm>
              <a:off x="1990983" y="2042812"/>
              <a:ext cx="1944216" cy="720000"/>
            </a:xfrm>
            <a:prstGeom prst="rect">
              <a:avLst/>
            </a:prstGeom>
            <a:gradFill>
              <a:gsLst>
                <a:gs pos="0">
                  <a:schemeClr val="tx1">
                    <a:lumMod val="75000"/>
                    <a:lumOff val="25000"/>
                  </a:schemeClr>
                </a:gs>
                <a:gs pos="100000">
                  <a:schemeClr val="tx1">
                    <a:lumMod val="65000"/>
                    <a:lumOff val="35000"/>
                  </a:schemeClr>
                </a:gs>
                <a:gs pos="100000">
                  <a:schemeClr val="tx1">
                    <a:lumMod val="75000"/>
                    <a:lumOff val="2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zh-CN" altLang="en-US" sz="2000" b="1" dirty="0">
                  <a:latin typeface="微软雅黑" panose="020B0503020204020204" pitchFamily="34" charset="-122"/>
                  <a:ea typeface="微软雅黑" panose="020B0503020204020204" pitchFamily="34" charset="-122"/>
                </a:rPr>
                <a:t>战略管理层</a:t>
              </a:r>
            </a:p>
          </p:txBody>
        </p:sp>
        <p:sp>
          <p:nvSpPr>
            <p:cNvPr id="40" name="矩形 39"/>
            <p:cNvSpPr/>
            <p:nvPr/>
          </p:nvSpPr>
          <p:spPr>
            <a:xfrm>
              <a:off x="1990983" y="2929419"/>
              <a:ext cx="1944216" cy="720000"/>
            </a:xfrm>
            <a:prstGeom prst="rect">
              <a:avLst/>
            </a:prstGeom>
            <a:gradFill>
              <a:gsLst>
                <a:gs pos="0">
                  <a:schemeClr val="tx1">
                    <a:lumMod val="75000"/>
                    <a:lumOff val="25000"/>
                  </a:schemeClr>
                </a:gs>
                <a:gs pos="100000">
                  <a:schemeClr val="tx1">
                    <a:lumMod val="65000"/>
                    <a:lumOff val="35000"/>
                  </a:schemeClr>
                </a:gs>
                <a:gs pos="100000">
                  <a:schemeClr val="tx1">
                    <a:lumMod val="75000"/>
                    <a:lumOff val="2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zh-CN" altLang="en-US" sz="2000" b="1" dirty="0">
                  <a:latin typeface="微软雅黑" panose="020B0503020204020204" pitchFamily="34" charset="-122"/>
                  <a:ea typeface="微软雅黑" panose="020B0503020204020204" pitchFamily="34" charset="-122"/>
                </a:rPr>
                <a:t>高级管理层</a:t>
              </a:r>
            </a:p>
          </p:txBody>
        </p:sp>
        <p:sp>
          <p:nvSpPr>
            <p:cNvPr id="41" name="矩形 40"/>
            <p:cNvSpPr/>
            <p:nvPr/>
          </p:nvSpPr>
          <p:spPr>
            <a:xfrm>
              <a:off x="1990983" y="3816026"/>
              <a:ext cx="1944216" cy="720000"/>
            </a:xfrm>
            <a:prstGeom prst="rect">
              <a:avLst/>
            </a:prstGeom>
            <a:gradFill>
              <a:gsLst>
                <a:gs pos="0">
                  <a:schemeClr val="tx1">
                    <a:lumMod val="75000"/>
                    <a:lumOff val="25000"/>
                  </a:schemeClr>
                </a:gs>
                <a:gs pos="100000">
                  <a:schemeClr val="tx1">
                    <a:lumMod val="65000"/>
                    <a:lumOff val="35000"/>
                  </a:schemeClr>
                </a:gs>
                <a:gs pos="100000">
                  <a:schemeClr val="tx1">
                    <a:lumMod val="75000"/>
                    <a:lumOff val="2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zh-CN" altLang="en-US" sz="2000" b="1" dirty="0">
                  <a:latin typeface="微软雅黑" panose="020B0503020204020204" pitchFamily="34" charset="-122"/>
                  <a:ea typeface="微软雅黑" panose="020B0503020204020204" pitchFamily="34" charset="-122"/>
                </a:rPr>
                <a:t>初级管理层</a:t>
              </a:r>
            </a:p>
          </p:txBody>
        </p:sp>
        <p:sp>
          <p:nvSpPr>
            <p:cNvPr id="42" name="矩形 41"/>
            <p:cNvSpPr/>
            <p:nvPr/>
          </p:nvSpPr>
          <p:spPr>
            <a:xfrm>
              <a:off x="1990983" y="4702633"/>
              <a:ext cx="1944216" cy="720000"/>
            </a:xfrm>
            <a:prstGeom prst="rect">
              <a:avLst/>
            </a:prstGeom>
            <a:gradFill>
              <a:gsLst>
                <a:gs pos="0">
                  <a:schemeClr val="tx1">
                    <a:lumMod val="75000"/>
                    <a:lumOff val="25000"/>
                  </a:schemeClr>
                </a:gs>
                <a:gs pos="100000">
                  <a:schemeClr val="tx1">
                    <a:lumMod val="65000"/>
                    <a:lumOff val="35000"/>
                  </a:schemeClr>
                </a:gs>
                <a:gs pos="100000">
                  <a:schemeClr val="tx1">
                    <a:lumMod val="75000"/>
                    <a:lumOff val="2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zh-CN" altLang="en-US" sz="2000" b="1" dirty="0">
                  <a:latin typeface="微软雅黑" panose="020B0503020204020204" pitchFamily="34" charset="-122"/>
                  <a:ea typeface="微软雅黑" panose="020B0503020204020204" pitchFamily="34" charset="-122"/>
                </a:rPr>
                <a:t>员工自我管理</a:t>
              </a:r>
            </a:p>
          </p:txBody>
        </p:sp>
        <p:cxnSp>
          <p:nvCxnSpPr>
            <p:cNvPr id="43" name="肘形连接符 42"/>
            <p:cNvCxnSpPr>
              <a:stCxn id="38" idx="3"/>
              <a:endCxn id="39" idx="1"/>
            </p:cNvCxnSpPr>
            <p:nvPr/>
          </p:nvCxnSpPr>
          <p:spPr>
            <a:xfrm flipV="1">
              <a:off x="1296144" y="2402812"/>
              <a:ext cx="694839" cy="1768580"/>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44" name="肘形连接符 43"/>
            <p:cNvCxnSpPr>
              <a:stCxn id="38" idx="3"/>
              <a:endCxn id="40" idx="1"/>
            </p:cNvCxnSpPr>
            <p:nvPr/>
          </p:nvCxnSpPr>
          <p:spPr>
            <a:xfrm flipV="1">
              <a:off x="1296144" y="3289419"/>
              <a:ext cx="694839" cy="881973"/>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45" name="肘形连接符 44"/>
            <p:cNvCxnSpPr>
              <a:stCxn id="38" idx="3"/>
              <a:endCxn id="42" idx="1"/>
            </p:cNvCxnSpPr>
            <p:nvPr/>
          </p:nvCxnSpPr>
          <p:spPr>
            <a:xfrm>
              <a:off x="1296144" y="4171392"/>
              <a:ext cx="694839" cy="891241"/>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46" name="肘形连接符 45"/>
            <p:cNvCxnSpPr>
              <a:stCxn id="41" idx="1"/>
              <a:endCxn id="38" idx="3"/>
            </p:cNvCxnSpPr>
            <p:nvPr/>
          </p:nvCxnSpPr>
          <p:spPr>
            <a:xfrm rot="10800000">
              <a:off x="1296145" y="4171392"/>
              <a:ext cx="694839" cy="4634"/>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47" name="直接连接符 46"/>
            <p:cNvCxnSpPr/>
            <p:nvPr/>
          </p:nvCxnSpPr>
          <p:spPr>
            <a:xfrm>
              <a:off x="4082951" y="2843364"/>
              <a:ext cx="6156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8" name="直接连接符 47"/>
            <p:cNvCxnSpPr/>
            <p:nvPr/>
          </p:nvCxnSpPr>
          <p:spPr>
            <a:xfrm>
              <a:off x="4082951" y="4616320"/>
              <a:ext cx="6156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9" name="直接连接符 48"/>
            <p:cNvCxnSpPr/>
            <p:nvPr/>
          </p:nvCxnSpPr>
          <p:spPr>
            <a:xfrm>
              <a:off x="4082951" y="3717032"/>
              <a:ext cx="6156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0" name="矩形 49"/>
            <p:cNvSpPr/>
            <p:nvPr/>
          </p:nvSpPr>
          <p:spPr>
            <a:xfrm>
              <a:off x="4226966" y="2025656"/>
              <a:ext cx="1957263" cy="683264"/>
            </a:xfrm>
            <a:prstGeom prst="rect">
              <a:avLst/>
            </a:prstGeom>
          </p:spPr>
          <p:txBody>
            <a:bodyPr wrap="square">
              <a:spAutoFit/>
            </a:bodyPr>
            <a:lstStyle/>
            <a:p>
              <a:pPr>
                <a:lnSpc>
                  <a:spcPct val="120000"/>
                </a:lnSpc>
              </a:pPr>
              <a:r>
                <a:rPr lang="en-US" altLang="zh-CN" sz="1600" kern="1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 《</a:t>
              </a:r>
              <a:r>
                <a:rPr lang="zh-CN" altLang="en-US" sz="1600" kern="1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战略管理</a:t>
              </a:r>
              <a:r>
                <a:rPr lang="en-US" altLang="zh-CN" sz="1600" kern="1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a:t>
              </a:r>
            </a:p>
            <a:p>
              <a:pPr>
                <a:lnSpc>
                  <a:spcPct val="120000"/>
                </a:lnSpc>
              </a:pPr>
              <a:r>
                <a:rPr lang="en-US" altLang="zh-CN" sz="1600" kern="1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 《</a:t>
              </a:r>
              <a:r>
                <a:rPr lang="zh-CN" altLang="en-US" sz="1600" kern="1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组织设计</a:t>
              </a:r>
              <a:r>
                <a:rPr lang="en-US" altLang="zh-CN" sz="1600" kern="1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1" name="矩形 50"/>
            <p:cNvSpPr/>
            <p:nvPr/>
          </p:nvSpPr>
          <p:spPr>
            <a:xfrm>
              <a:off x="6082393" y="2025656"/>
              <a:ext cx="2249030" cy="683264"/>
            </a:xfrm>
            <a:prstGeom prst="rect">
              <a:avLst/>
            </a:prstGeom>
          </p:spPr>
          <p:txBody>
            <a:bodyPr wrap="square">
              <a:spAutoFit/>
            </a:bodyPr>
            <a:lstStyle/>
            <a:p>
              <a:pPr>
                <a:lnSpc>
                  <a:spcPct val="120000"/>
                </a:lnSpc>
              </a:pPr>
              <a:r>
                <a:rPr lang="en-US" altLang="zh-CN" sz="1600" kern="1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 《</a:t>
              </a:r>
              <a:r>
                <a:rPr lang="zh-CN" altLang="en-US" sz="1600" kern="1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企业文化建设</a:t>
              </a:r>
              <a:r>
                <a:rPr lang="en-US" altLang="zh-CN" sz="1600" kern="1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a:t>
              </a:r>
            </a:p>
            <a:p>
              <a:pPr>
                <a:lnSpc>
                  <a:spcPct val="120000"/>
                </a:lnSpc>
              </a:pPr>
              <a:r>
                <a:rPr lang="en-US" altLang="zh-CN" sz="1600" kern="1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 《</a:t>
              </a:r>
              <a:r>
                <a:rPr lang="zh-CN" altLang="en-US" sz="1600" kern="1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品牌管理实务</a:t>
              </a:r>
              <a:r>
                <a:rPr lang="en-US" altLang="zh-CN" sz="1600" kern="1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2" name="矩形 51"/>
            <p:cNvSpPr/>
            <p:nvPr/>
          </p:nvSpPr>
          <p:spPr>
            <a:xfrm>
              <a:off x="8115399" y="2025656"/>
              <a:ext cx="2088232" cy="683264"/>
            </a:xfrm>
            <a:prstGeom prst="rect">
              <a:avLst/>
            </a:prstGeom>
          </p:spPr>
          <p:txBody>
            <a:bodyPr wrap="square">
              <a:spAutoFit/>
            </a:bodyPr>
            <a:lstStyle/>
            <a:p>
              <a:pPr>
                <a:lnSpc>
                  <a:spcPct val="120000"/>
                </a:lnSpc>
              </a:pPr>
              <a:r>
                <a:rPr lang="zh-CN" altLang="en-US" sz="1600" kern="1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 </a:t>
              </a:r>
              <a:r>
                <a:rPr lang="en-US" altLang="zh-CN" sz="1600" kern="1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1600" kern="1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领导艺术</a:t>
              </a:r>
              <a:r>
                <a:rPr lang="en-US" altLang="zh-CN" sz="1600" kern="1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a:t>
              </a:r>
            </a:p>
            <a:p>
              <a:pPr>
                <a:lnSpc>
                  <a:spcPct val="120000"/>
                </a:lnSpc>
              </a:pPr>
              <a:r>
                <a:rPr lang="en-US" altLang="zh-CN" sz="1600" kern="1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 《</a:t>
              </a:r>
              <a:r>
                <a:rPr lang="zh-CN" altLang="en-US" sz="1600" kern="1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人才选用育留</a:t>
              </a:r>
              <a:r>
                <a:rPr lang="en-US" altLang="zh-CN" sz="1600" kern="1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a:t>
              </a:r>
            </a:p>
          </p:txBody>
        </p:sp>
        <p:sp>
          <p:nvSpPr>
            <p:cNvPr id="53" name="矩形 52"/>
            <p:cNvSpPr/>
            <p:nvPr/>
          </p:nvSpPr>
          <p:spPr>
            <a:xfrm>
              <a:off x="4226967" y="2961760"/>
              <a:ext cx="1957262" cy="683264"/>
            </a:xfrm>
            <a:prstGeom prst="rect">
              <a:avLst/>
            </a:prstGeom>
          </p:spPr>
          <p:txBody>
            <a:bodyPr wrap="square">
              <a:spAutoFit/>
            </a:bodyPr>
            <a:lstStyle/>
            <a:p>
              <a:pPr>
                <a:lnSpc>
                  <a:spcPct val="120000"/>
                </a:lnSpc>
              </a:pPr>
              <a:r>
                <a:rPr lang="en-US" altLang="zh-CN" sz="1600" kern="1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 《</a:t>
              </a:r>
              <a:r>
                <a:rPr lang="zh-CN" altLang="en-US" sz="1600" kern="1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团队建设</a:t>
              </a:r>
              <a:r>
                <a:rPr lang="en-US" altLang="zh-CN" sz="1600" kern="1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a:t>
              </a:r>
            </a:p>
            <a:p>
              <a:pPr>
                <a:lnSpc>
                  <a:spcPct val="120000"/>
                </a:lnSpc>
              </a:pPr>
              <a:r>
                <a:rPr lang="en-US" altLang="zh-CN" sz="1600" kern="1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 《</a:t>
              </a:r>
              <a:r>
                <a:rPr lang="zh-CN" altLang="en-US" sz="1600" kern="1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沟通技能</a:t>
              </a:r>
              <a:r>
                <a:rPr lang="en-US" altLang="zh-CN" sz="1600" kern="1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4" name="矩形 53"/>
            <p:cNvSpPr/>
            <p:nvPr/>
          </p:nvSpPr>
          <p:spPr>
            <a:xfrm>
              <a:off x="6082393" y="2961760"/>
              <a:ext cx="2249030" cy="683264"/>
            </a:xfrm>
            <a:prstGeom prst="rect">
              <a:avLst/>
            </a:prstGeom>
          </p:spPr>
          <p:txBody>
            <a:bodyPr wrap="square">
              <a:spAutoFit/>
            </a:bodyPr>
            <a:lstStyle/>
            <a:p>
              <a:pPr>
                <a:lnSpc>
                  <a:spcPct val="120000"/>
                </a:lnSpc>
              </a:pPr>
              <a:r>
                <a:rPr lang="en-US" altLang="zh-CN" sz="1600" kern="1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 《</a:t>
              </a:r>
              <a:r>
                <a:rPr lang="zh-CN" altLang="en-US" sz="1600" kern="1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企业知识管理</a:t>
              </a:r>
              <a:r>
                <a:rPr lang="en-US" altLang="zh-CN" sz="1600" kern="1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a:t>
              </a:r>
            </a:p>
            <a:p>
              <a:pPr>
                <a:lnSpc>
                  <a:spcPct val="120000"/>
                </a:lnSpc>
              </a:pPr>
              <a:r>
                <a:rPr lang="en-US" altLang="zh-CN" sz="1600" kern="1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 《</a:t>
              </a:r>
              <a:r>
                <a:rPr lang="zh-CN" altLang="en-US" sz="1600" kern="1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员工激励艺术</a:t>
              </a:r>
              <a:r>
                <a:rPr lang="en-US" altLang="zh-CN" sz="1600" kern="1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5" name="矩形 54"/>
            <p:cNvSpPr/>
            <p:nvPr/>
          </p:nvSpPr>
          <p:spPr>
            <a:xfrm>
              <a:off x="4226967" y="3861048"/>
              <a:ext cx="1957262" cy="683264"/>
            </a:xfrm>
            <a:prstGeom prst="rect">
              <a:avLst/>
            </a:prstGeom>
          </p:spPr>
          <p:txBody>
            <a:bodyPr wrap="square">
              <a:spAutoFit/>
            </a:bodyPr>
            <a:lstStyle/>
            <a:p>
              <a:pPr>
                <a:lnSpc>
                  <a:spcPct val="120000"/>
                </a:lnSpc>
              </a:pPr>
              <a:r>
                <a:rPr lang="en-US" altLang="zh-CN" sz="1600" kern="1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 《</a:t>
              </a:r>
              <a:r>
                <a:rPr lang="zh-CN" altLang="en-US" sz="1600" kern="1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选择与决策</a:t>
              </a:r>
              <a:r>
                <a:rPr lang="en-US" altLang="zh-CN" sz="1600" kern="1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a:t>
              </a:r>
            </a:p>
            <a:p>
              <a:pPr>
                <a:lnSpc>
                  <a:spcPct val="120000"/>
                </a:lnSpc>
              </a:pPr>
              <a:r>
                <a:rPr lang="en-US" altLang="zh-CN" sz="1600" kern="1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 《</a:t>
              </a:r>
              <a:r>
                <a:rPr lang="zh-CN" altLang="en-US" sz="1600" kern="1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目标与计划</a:t>
              </a:r>
              <a:r>
                <a:rPr lang="en-US" altLang="zh-CN" sz="1600" kern="1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3" name="矩形 72"/>
            <p:cNvSpPr/>
            <p:nvPr/>
          </p:nvSpPr>
          <p:spPr>
            <a:xfrm>
              <a:off x="6082393" y="3861048"/>
              <a:ext cx="2249030" cy="683264"/>
            </a:xfrm>
            <a:prstGeom prst="rect">
              <a:avLst/>
            </a:prstGeom>
          </p:spPr>
          <p:txBody>
            <a:bodyPr wrap="square">
              <a:spAutoFit/>
            </a:bodyPr>
            <a:lstStyle/>
            <a:p>
              <a:pPr>
                <a:lnSpc>
                  <a:spcPct val="120000"/>
                </a:lnSpc>
              </a:pPr>
              <a:r>
                <a:rPr lang="en-US" altLang="zh-CN" sz="1600" kern="1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 《</a:t>
              </a:r>
              <a:r>
                <a:rPr lang="zh-CN" altLang="en-US" sz="1600" kern="1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如何解决问题</a:t>
              </a:r>
              <a:r>
                <a:rPr lang="en-US" altLang="zh-CN" sz="1600" kern="1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a:t>
              </a:r>
            </a:p>
            <a:p>
              <a:pPr>
                <a:lnSpc>
                  <a:spcPct val="120000"/>
                </a:lnSpc>
              </a:pPr>
              <a:r>
                <a:rPr lang="en-US" altLang="zh-CN" sz="1600" kern="1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 《</a:t>
              </a:r>
              <a:r>
                <a:rPr lang="zh-CN" altLang="en-US" sz="1600" kern="1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执行力提升训</a:t>
              </a:r>
              <a:r>
                <a:rPr lang="en-US" altLang="zh-CN" sz="1600" kern="1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4" name="矩形 73"/>
            <p:cNvSpPr/>
            <p:nvPr/>
          </p:nvSpPr>
          <p:spPr>
            <a:xfrm>
              <a:off x="4226967" y="4725144"/>
              <a:ext cx="1957262" cy="683264"/>
            </a:xfrm>
            <a:prstGeom prst="rect">
              <a:avLst/>
            </a:prstGeom>
          </p:spPr>
          <p:txBody>
            <a:bodyPr wrap="square">
              <a:spAutoFit/>
            </a:bodyPr>
            <a:lstStyle/>
            <a:p>
              <a:pPr>
                <a:lnSpc>
                  <a:spcPct val="120000"/>
                </a:lnSpc>
              </a:pPr>
              <a:r>
                <a:rPr lang="en-US" altLang="zh-CN" sz="1600" kern="1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 《</a:t>
              </a:r>
              <a:r>
                <a:rPr lang="zh-CN" altLang="en-US" sz="1600" kern="1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人生规划</a:t>
              </a:r>
              <a:r>
                <a:rPr lang="en-US" altLang="zh-CN" sz="1600" kern="1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a:t>
              </a:r>
            </a:p>
            <a:p>
              <a:pPr>
                <a:lnSpc>
                  <a:spcPct val="120000"/>
                </a:lnSpc>
              </a:pPr>
              <a:r>
                <a:rPr lang="en-US" altLang="zh-CN" sz="1600" kern="1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 《</a:t>
              </a:r>
              <a:r>
                <a:rPr lang="zh-CN" altLang="en-US" sz="1600" kern="1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时间管理</a:t>
              </a:r>
              <a:r>
                <a:rPr lang="en-US" altLang="zh-CN" sz="1600" kern="1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5" name="矩形 74"/>
            <p:cNvSpPr/>
            <p:nvPr/>
          </p:nvSpPr>
          <p:spPr>
            <a:xfrm>
              <a:off x="6082393" y="4725144"/>
              <a:ext cx="2249030" cy="683264"/>
            </a:xfrm>
            <a:prstGeom prst="rect">
              <a:avLst/>
            </a:prstGeom>
          </p:spPr>
          <p:txBody>
            <a:bodyPr wrap="square">
              <a:spAutoFit/>
            </a:bodyPr>
            <a:lstStyle/>
            <a:p>
              <a:pPr>
                <a:lnSpc>
                  <a:spcPct val="120000"/>
                </a:lnSpc>
              </a:pPr>
              <a:r>
                <a:rPr lang="en-US" altLang="zh-CN" sz="1600" kern="1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 《</a:t>
              </a:r>
              <a:r>
                <a:rPr lang="zh-CN" altLang="en-US" sz="1600" kern="1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心态塑造</a:t>
              </a:r>
              <a:r>
                <a:rPr lang="en-US" altLang="zh-CN" sz="1600" kern="1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a:t>
              </a:r>
            </a:p>
            <a:p>
              <a:pPr>
                <a:lnSpc>
                  <a:spcPct val="120000"/>
                </a:lnSpc>
              </a:pPr>
              <a:r>
                <a:rPr lang="en-US" altLang="zh-CN" sz="1600" kern="1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 《</a:t>
              </a:r>
              <a:r>
                <a:rPr lang="zh-CN" altLang="en-US" sz="1600" kern="1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压力管理</a:t>
              </a:r>
              <a:r>
                <a:rPr lang="en-US" altLang="zh-CN" sz="1600" kern="1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8" name="矩形 77"/>
            <p:cNvSpPr/>
            <p:nvPr/>
          </p:nvSpPr>
          <p:spPr>
            <a:xfrm>
              <a:off x="1990983" y="5589240"/>
              <a:ext cx="1944216" cy="720000"/>
            </a:xfrm>
            <a:prstGeom prst="rect">
              <a:avLst/>
            </a:prstGeom>
            <a:gradFill>
              <a:gsLst>
                <a:gs pos="0">
                  <a:schemeClr val="tx1">
                    <a:lumMod val="75000"/>
                    <a:lumOff val="25000"/>
                  </a:schemeClr>
                </a:gs>
                <a:gs pos="100000">
                  <a:schemeClr val="tx1">
                    <a:lumMod val="65000"/>
                    <a:lumOff val="35000"/>
                  </a:schemeClr>
                </a:gs>
                <a:gs pos="100000">
                  <a:schemeClr val="tx1">
                    <a:lumMod val="75000"/>
                    <a:lumOff val="2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zh-CN" altLang="en-US" sz="2000" b="1" dirty="0">
                  <a:latin typeface="微软雅黑" panose="020B0503020204020204" pitchFamily="34" charset="-122"/>
                  <a:ea typeface="微软雅黑" panose="020B0503020204020204" pitchFamily="34" charset="-122"/>
                </a:rPr>
                <a:t>新员工入职训</a:t>
              </a:r>
            </a:p>
          </p:txBody>
        </p:sp>
        <p:cxnSp>
          <p:nvCxnSpPr>
            <p:cNvPr id="88" name="肘形连接符 87"/>
            <p:cNvCxnSpPr>
              <a:stCxn id="38" idx="3"/>
              <a:endCxn id="78" idx="1"/>
            </p:cNvCxnSpPr>
            <p:nvPr/>
          </p:nvCxnSpPr>
          <p:spPr>
            <a:xfrm>
              <a:off x="1296144" y="4171392"/>
              <a:ext cx="694839" cy="1777848"/>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89" name="直接连接符 88"/>
            <p:cNvCxnSpPr/>
            <p:nvPr/>
          </p:nvCxnSpPr>
          <p:spPr>
            <a:xfrm>
              <a:off x="4082951" y="5517232"/>
              <a:ext cx="6156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90" name="矩形 89"/>
            <p:cNvSpPr/>
            <p:nvPr/>
          </p:nvSpPr>
          <p:spPr>
            <a:xfrm>
              <a:off x="4226967" y="5626056"/>
              <a:ext cx="1957262" cy="683264"/>
            </a:xfrm>
            <a:prstGeom prst="rect">
              <a:avLst/>
            </a:prstGeom>
          </p:spPr>
          <p:txBody>
            <a:bodyPr wrap="square">
              <a:spAutoFit/>
            </a:bodyPr>
            <a:lstStyle/>
            <a:p>
              <a:pPr>
                <a:lnSpc>
                  <a:spcPct val="120000"/>
                </a:lnSpc>
              </a:pPr>
              <a:r>
                <a:rPr lang="en-US" altLang="zh-CN" sz="1600" kern="1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 《</a:t>
              </a:r>
              <a:r>
                <a:rPr lang="zh-CN" altLang="en-US" sz="1600" kern="1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企业概述</a:t>
              </a:r>
              <a:r>
                <a:rPr lang="en-US" altLang="zh-CN" sz="1600" kern="1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a:t>
              </a:r>
            </a:p>
            <a:p>
              <a:pPr>
                <a:lnSpc>
                  <a:spcPct val="120000"/>
                </a:lnSpc>
              </a:pPr>
              <a:r>
                <a:rPr lang="en-US" altLang="zh-CN" sz="1600" kern="1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 《</a:t>
              </a:r>
              <a:r>
                <a:rPr lang="zh-CN" altLang="en-US" sz="1600" kern="1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企业文化</a:t>
              </a:r>
              <a:r>
                <a:rPr lang="en-US" altLang="zh-CN" sz="1600" kern="1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91" name="矩形 90"/>
            <p:cNvSpPr/>
            <p:nvPr/>
          </p:nvSpPr>
          <p:spPr>
            <a:xfrm>
              <a:off x="6082393" y="5626056"/>
              <a:ext cx="2249030" cy="683264"/>
            </a:xfrm>
            <a:prstGeom prst="rect">
              <a:avLst/>
            </a:prstGeom>
          </p:spPr>
          <p:txBody>
            <a:bodyPr wrap="square">
              <a:spAutoFit/>
            </a:bodyPr>
            <a:lstStyle/>
            <a:p>
              <a:pPr>
                <a:lnSpc>
                  <a:spcPct val="120000"/>
                </a:lnSpc>
              </a:pPr>
              <a:r>
                <a:rPr lang="zh-CN" altLang="en-US" sz="1600" kern="1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 </a:t>
              </a:r>
              <a:r>
                <a:rPr lang="en-US" altLang="zh-CN" sz="1600" kern="1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1600" kern="1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人事管理规章</a:t>
              </a:r>
              <a:r>
                <a:rPr lang="en-US" altLang="zh-CN" sz="1600" kern="1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a:t>
              </a:r>
            </a:p>
            <a:p>
              <a:pPr>
                <a:lnSpc>
                  <a:spcPct val="120000"/>
                </a:lnSpc>
              </a:pPr>
              <a:r>
                <a:rPr lang="en-US" altLang="zh-CN" sz="1600" kern="1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 《</a:t>
              </a:r>
              <a:r>
                <a:rPr lang="zh-CN" altLang="en-US" sz="1600" kern="1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实用商务礼仪</a:t>
              </a:r>
              <a:r>
                <a:rPr lang="en-US" altLang="zh-CN" sz="1600" kern="1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a:t>
              </a:r>
            </a:p>
          </p:txBody>
        </p:sp>
        <p:sp>
          <p:nvSpPr>
            <p:cNvPr id="92" name="矩形 91"/>
            <p:cNvSpPr/>
            <p:nvPr/>
          </p:nvSpPr>
          <p:spPr>
            <a:xfrm>
              <a:off x="8115399" y="2961760"/>
              <a:ext cx="2736304" cy="683264"/>
            </a:xfrm>
            <a:prstGeom prst="rect">
              <a:avLst/>
            </a:prstGeom>
          </p:spPr>
          <p:txBody>
            <a:bodyPr wrap="square">
              <a:spAutoFit/>
            </a:bodyPr>
            <a:lstStyle/>
            <a:p>
              <a:pPr>
                <a:lnSpc>
                  <a:spcPct val="120000"/>
                </a:lnSpc>
              </a:pPr>
              <a:r>
                <a:rPr lang="zh-CN" altLang="en-US" sz="1600" kern="1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 </a:t>
              </a:r>
              <a:r>
                <a:rPr lang="en-US" altLang="zh-CN" sz="1600" kern="1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1600" kern="1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非财务的财务管理</a:t>
              </a:r>
              <a:r>
                <a:rPr lang="en-US" altLang="zh-CN" sz="1600" kern="1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a:t>
              </a:r>
            </a:p>
            <a:p>
              <a:pPr>
                <a:lnSpc>
                  <a:spcPct val="120000"/>
                </a:lnSpc>
              </a:pPr>
              <a:r>
                <a:rPr lang="zh-CN" altLang="en-US" sz="1600" kern="1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 </a:t>
              </a:r>
              <a:r>
                <a:rPr lang="en-US" altLang="zh-CN" sz="1600" kern="1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1600" kern="1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非</a:t>
              </a:r>
              <a:r>
                <a:rPr lang="en-US" altLang="zh-CN" sz="1600" kern="1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HR</a:t>
              </a:r>
              <a:r>
                <a:rPr lang="zh-CN" altLang="en-US" sz="1600" kern="1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的</a:t>
              </a:r>
              <a:r>
                <a:rPr lang="en-US" altLang="zh-CN" sz="1600" kern="1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HR</a:t>
              </a:r>
              <a:r>
                <a:rPr lang="zh-CN" altLang="en-US" sz="1600" kern="1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管理</a:t>
              </a:r>
              <a:r>
                <a:rPr lang="en-US" altLang="zh-CN" sz="1600" kern="1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a:t>
              </a:r>
            </a:p>
          </p:txBody>
        </p:sp>
        <p:sp>
          <p:nvSpPr>
            <p:cNvPr id="93" name="矩形 92"/>
            <p:cNvSpPr/>
            <p:nvPr/>
          </p:nvSpPr>
          <p:spPr>
            <a:xfrm>
              <a:off x="8115399" y="3861048"/>
              <a:ext cx="2736304" cy="683264"/>
            </a:xfrm>
            <a:prstGeom prst="rect">
              <a:avLst/>
            </a:prstGeom>
          </p:spPr>
          <p:txBody>
            <a:bodyPr wrap="square">
              <a:spAutoFit/>
            </a:bodyPr>
            <a:lstStyle/>
            <a:p>
              <a:pPr>
                <a:lnSpc>
                  <a:spcPct val="120000"/>
                </a:lnSpc>
              </a:pPr>
              <a:r>
                <a:rPr lang="zh-CN" altLang="en-US" sz="1600" kern="1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 </a:t>
              </a:r>
              <a:r>
                <a:rPr lang="en-US" altLang="zh-CN" sz="1600" kern="1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1600" kern="1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高效会议秘诀</a:t>
              </a:r>
              <a:r>
                <a:rPr lang="en-US" altLang="zh-CN" sz="1600" kern="1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a:t>
              </a:r>
            </a:p>
            <a:p>
              <a:pPr>
                <a:lnSpc>
                  <a:spcPct val="120000"/>
                </a:lnSpc>
              </a:pPr>
              <a:r>
                <a:rPr lang="zh-CN" altLang="en-US" sz="1600" kern="1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 </a:t>
              </a:r>
              <a:r>
                <a:rPr lang="en-US" altLang="zh-CN" sz="1600" kern="1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1600" kern="1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情绪管理技能</a:t>
              </a:r>
              <a:r>
                <a:rPr lang="en-US" altLang="zh-CN" sz="1600" kern="1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a:t>
              </a:r>
            </a:p>
          </p:txBody>
        </p:sp>
        <p:sp>
          <p:nvSpPr>
            <p:cNvPr id="94" name="矩形 93"/>
            <p:cNvSpPr/>
            <p:nvPr/>
          </p:nvSpPr>
          <p:spPr>
            <a:xfrm>
              <a:off x="8115399" y="4725144"/>
              <a:ext cx="2736304" cy="683264"/>
            </a:xfrm>
            <a:prstGeom prst="rect">
              <a:avLst/>
            </a:prstGeom>
          </p:spPr>
          <p:txBody>
            <a:bodyPr wrap="square">
              <a:spAutoFit/>
            </a:bodyPr>
            <a:lstStyle/>
            <a:p>
              <a:pPr>
                <a:lnSpc>
                  <a:spcPct val="120000"/>
                </a:lnSpc>
              </a:pPr>
              <a:r>
                <a:rPr lang="zh-CN" altLang="en-US" sz="1600" kern="1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 </a:t>
              </a:r>
              <a:r>
                <a:rPr lang="en-US" altLang="zh-CN" sz="1600" kern="1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1600" kern="1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个人知识管理</a:t>
              </a:r>
              <a:r>
                <a:rPr lang="en-US" altLang="zh-CN" sz="1600" kern="1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a:t>
              </a:r>
            </a:p>
            <a:p>
              <a:pPr>
                <a:lnSpc>
                  <a:spcPct val="120000"/>
                </a:lnSpc>
              </a:pPr>
              <a:r>
                <a:rPr lang="zh-CN" altLang="en-US" sz="1600" kern="1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 </a:t>
              </a:r>
              <a:r>
                <a:rPr lang="en-US" altLang="zh-CN" sz="1600" kern="1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1600" kern="1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个人品牌管理</a:t>
              </a:r>
              <a:r>
                <a:rPr lang="en-US" altLang="zh-CN" sz="1600" kern="1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a:t>
              </a:r>
            </a:p>
          </p:txBody>
        </p:sp>
        <p:sp>
          <p:nvSpPr>
            <p:cNvPr id="95" name="矩形 94"/>
            <p:cNvSpPr/>
            <p:nvPr/>
          </p:nvSpPr>
          <p:spPr>
            <a:xfrm>
              <a:off x="8115399" y="5626056"/>
              <a:ext cx="2736304" cy="683264"/>
            </a:xfrm>
            <a:prstGeom prst="rect">
              <a:avLst/>
            </a:prstGeom>
          </p:spPr>
          <p:txBody>
            <a:bodyPr wrap="square">
              <a:spAutoFit/>
            </a:bodyPr>
            <a:lstStyle/>
            <a:p>
              <a:pPr>
                <a:lnSpc>
                  <a:spcPct val="120000"/>
                </a:lnSpc>
              </a:pPr>
              <a:r>
                <a:rPr lang="zh-CN" altLang="en-US" sz="1600" kern="1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 </a:t>
              </a:r>
              <a:r>
                <a:rPr lang="en-US" altLang="zh-CN" sz="1600" kern="1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1600" kern="1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团队精神及忠诚度</a:t>
              </a:r>
              <a:r>
                <a:rPr lang="en-US" altLang="zh-CN" sz="1600" kern="1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a:t>
              </a:r>
            </a:p>
            <a:p>
              <a:pPr>
                <a:lnSpc>
                  <a:spcPct val="120000"/>
                </a:lnSpc>
              </a:pPr>
              <a:r>
                <a:rPr lang="zh-CN" altLang="en-US" sz="1600" kern="1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 </a:t>
              </a:r>
              <a:r>
                <a:rPr lang="en-US" altLang="zh-CN" sz="1600" kern="1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1600" kern="1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信息安全与保密制度</a:t>
              </a:r>
              <a:r>
                <a:rPr lang="en-US" altLang="zh-CN" sz="1600" kern="1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a:t>
              </a:r>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fill="hold"/>
                                        <p:tgtEl>
                                          <p:spTgt spid="29"/>
                                        </p:tgtEl>
                                        <p:attrNameLst>
                                          <p:attrName>ppt_x</p:attrName>
                                        </p:attrNameLst>
                                      </p:cBhvr>
                                      <p:tavLst>
                                        <p:tav tm="0">
                                          <p:val>
                                            <p:strVal val="1+#ppt_w/2"/>
                                          </p:val>
                                        </p:tav>
                                        <p:tav tm="100000">
                                          <p:val>
                                            <p:strVal val="#ppt_x"/>
                                          </p:val>
                                        </p:tav>
                                      </p:tavLst>
                                    </p:anim>
                                    <p:anim calcmode="lin" valueType="num">
                                      <p:cBhvr additive="base">
                                        <p:cTn id="8" dur="500" fill="hold"/>
                                        <p:tgtEl>
                                          <p:spTgt spid="2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3" presetClass="entr" presetSubtype="36" fill="hold" nodeType="afterEffect">
                                  <p:stCondLst>
                                    <p:cond delay="0"/>
                                  </p:stCondLst>
                                  <p:childTnLst>
                                    <p:set>
                                      <p:cBhvr>
                                        <p:cTn id="11" dur="1" fill="hold">
                                          <p:stCondLst>
                                            <p:cond delay="0"/>
                                          </p:stCondLst>
                                        </p:cTn>
                                        <p:tgtEl>
                                          <p:spTgt spid="96"/>
                                        </p:tgtEl>
                                        <p:attrNameLst>
                                          <p:attrName>style.visibility</p:attrName>
                                        </p:attrNameLst>
                                      </p:cBhvr>
                                      <p:to>
                                        <p:strVal val="visible"/>
                                      </p:to>
                                    </p:set>
                                    <p:anim calcmode="lin" valueType="num">
                                      <p:cBhvr>
                                        <p:cTn id="12" dur="500" fill="hold"/>
                                        <p:tgtEl>
                                          <p:spTgt spid="96"/>
                                        </p:tgtEl>
                                        <p:attrNameLst>
                                          <p:attrName>ppt_w</p:attrName>
                                        </p:attrNameLst>
                                      </p:cBhvr>
                                      <p:tavLst>
                                        <p:tav tm="0">
                                          <p:val>
                                            <p:strVal val="(6*min(max(#ppt_w*#ppt_h,.3),1)-7.4)/-.7*#ppt_w"/>
                                          </p:val>
                                        </p:tav>
                                        <p:tav tm="100000">
                                          <p:val>
                                            <p:strVal val="#ppt_w"/>
                                          </p:val>
                                        </p:tav>
                                      </p:tavLst>
                                    </p:anim>
                                    <p:anim calcmode="lin" valueType="num">
                                      <p:cBhvr>
                                        <p:cTn id="13" dur="500" fill="hold"/>
                                        <p:tgtEl>
                                          <p:spTgt spid="96"/>
                                        </p:tgtEl>
                                        <p:attrNameLst>
                                          <p:attrName>ppt_h</p:attrName>
                                        </p:attrNameLst>
                                      </p:cBhvr>
                                      <p:tavLst>
                                        <p:tav tm="0">
                                          <p:val>
                                            <p:strVal val="(6*min(max(#ppt_w*#ppt_h,.3),1)-7.4)/-.7*#ppt_h"/>
                                          </p:val>
                                        </p:tav>
                                        <p:tav tm="100000">
                                          <p:val>
                                            <p:strVal val="#ppt_h"/>
                                          </p:val>
                                        </p:tav>
                                      </p:tavLst>
                                    </p:anim>
                                    <p:anim calcmode="lin" valueType="num">
                                      <p:cBhvr>
                                        <p:cTn id="14" dur="500" fill="hold"/>
                                        <p:tgtEl>
                                          <p:spTgt spid="96"/>
                                        </p:tgtEl>
                                        <p:attrNameLst>
                                          <p:attrName>ppt_x</p:attrName>
                                        </p:attrNameLst>
                                      </p:cBhvr>
                                      <p:tavLst>
                                        <p:tav tm="0">
                                          <p:val>
                                            <p:fltVal val="0.5"/>
                                          </p:val>
                                        </p:tav>
                                        <p:tav tm="100000">
                                          <p:val>
                                            <p:strVal val="#ppt_x"/>
                                          </p:val>
                                        </p:tav>
                                      </p:tavLst>
                                    </p:anim>
                                    <p:anim calcmode="lin" valueType="num">
                                      <p:cBhvr>
                                        <p:cTn id="15" dur="500" fill="hold"/>
                                        <p:tgtEl>
                                          <p:spTgt spid="96"/>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8"/>
          <p:cNvSpPr txBox="1"/>
          <p:nvPr/>
        </p:nvSpPr>
        <p:spPr>
          <a:xfrm>
            <a:off x="333860" y="476676"/>
            <a:ext cx="4969846" cy="461665"/>
          </a:xfrm>
          <a:prstGeom prst="rect">
            <a:avLst/>
          </a:prstGeom>
          <a:noFill/>
        </p:spPr>
        <p:txBody>
          <a:bodyPr wrap="square" rtlCol="0">
            <a:spAutoFit/>
          </a:bodyPr>
          <a:lstStyle/>
          <a:p>
            <a:r>
              <a:rPr lang="zh-CN" altLang="en-US" sz="2400" dirty="0">
                <a:solidFill>
                  <a:srgbClr val="5F5E5C"/>
                </a:solidFill>
                <a:latin typeface="华康俪金黑W8(P)" pitchFamily="34" charset="-122"/>
                <a:ea typeface="华康俪金黑W8(P)" pitchFamily="34" charset="-122"/>
              </a:rPr>
              <a:t>第四节</a:t>
            </a:r>
            <a:r>
              <a:rPr lang="en-US" altLang="zh-CN" sz="2400" dirty="0">
                <a:solidFill>
                  <a:srgbClr val="5F5E5C"/>
                </a:solidFill>
                <a:latin typeface="华康俪金黑W8(P)" pitchFamily="34" charset="-122"/>
                <a:ea typeface="华康俪金黑W8(P)" pitchFamily="34" charset="-122"/>
              </a:rPr>
              <a:t>  </a:t>
            </a:r>
            <a:r>
              <a:rPr lang="zh-CN" altLang="en-US" sz="2400" dirty="0">
                <a:solidFill>
                  <a:srgbClr val="5F5E5C"/>
                </a:solidFill>
                <a:latin typeface="华康俪金黑W8(P)" pitchFamily="34" charset="-122"/>
                <a:ea typeface="华康俪金黑W8(P)" pitchFamily="34" charset="-122"/>
              </a:rPr>
              <a:t>培训讲师的体系建立</a:t>
            </a:r>
          </a:p>
        </p:txBody>
      </p:sp>
      <p:grpSp>
        <p:nvGrpSpPr>
          <p:cNvPr id="4" name="组合 3"/>
          <p:cNvGrpSpPr/>
          <p:nvPr/>
        </p:nvGrpSpPr>
        <p:grpSpPr>
          <a:xfrm>
            <a:off x="477106" y="980732"/>
            <a:ext cx="4466466" cy="492443"/>
            <a:chOff x="480281" y="980729"/>
            <a:chExt cx="4466466" cy="492443"/>
          </a:xfrm>
        </p:grpSpPr>
        <p:sp>
          <p:nvSpPr>
            <p:cNvPr id="30" name="TextBox 4"/>
            <p:cNvSpPr txBox="1"/>
            <p:nvPr/>
          </p:nvSpPr>
          <p:spPr>
            <a:xfrm>
              <a:off x="769196" y="980729"/>
              <a:ext cx="4177551" cy="492443"/>
            </a:xfrm>
            <a:prstGeom prst="rect">
              <a:avLst/>
            </a:prstGeom>
            <a:noFill/>
          </p:spPr>
          <p:txBody>
            <a:bodyPr wrap="square" rtlCol="0">
              <a:spAutoFit/>
            </a:bodyPr>
            <a:lstStyle/>
            <a:p>
              <a:pPr>
                <a:lnSpc>
                  <a:spcPct val="130000"/>
                </a:lnSpc>
              </a:pPr>
              <a:r>
                <a:rPr lang="en-US" altLang="zh-CN" sz="2000" dirty="0">
                  <a:solidFill>
                    <a:srgbClr val="5F5E5C"/>
                  </a:solidFill>
                  <a:latin typeface="Impact" panose="020B0806030902050204" pitchFamily="34" charset="0"/>
                  <a:ea typeface="华康俪金黑W8(P)" pitchFamily="34" charset="-122"/>
                </a:rPr>
                <a:t>3.4.1</a:t>
              </a:r>
              <a:r>
                <a:rPr lang="en-US" altLang="zh-CN" sz="2000" dirty="0">
                  <a:solidFill>
                    <a:srgbClr val="5F5E5C"/>
                  </a:solidFill>
                  <a:latin typeface="华康俪金黑W8(P)" pitchFamily="34" charset="-122"/>
                  <a:ea typeface="华康俪金黑W8(P)" pitchFamily="34" charset="-122"/>
                </a:rPr>
                <a:t> </a:t>
              </a:r>
              <a:r>
                <a:rPr lang="zh-CN" altLang="en-US" sz="2000" dirty="0">
                  <a:solidFill>
                    <a:srgbClr val="5F5E5C"/>
                  </a:solidFill>
                  <a:latin typeface="华康俪金黑W8(P)" pitchFamily="34" charset="-122"/>
                  <a:ea typeface="华康俪金黑W8(P)" pitchFamily="34" charset="-122"/>
                </a:rPr>
                <a:t>培训讲师的素质要求</a:t>
              </a:r>
            </a:p>
          </p:txBody>
        </p:sp>
        <p:pic>
          <p:nvPicPr>
            <p:cNvPr id="31" name="Picture 2" descr="F:\360云盘\漂亮羽箭.png"/>
            <p:cNvPicPr>
              <a:picLocks noChangeAspect="1" noChangeArrowheads="1"/>
            </p:cNvPicPr>
            <p:nvPr/>
          </p:nvPicPr>
          <p:blipFill>
            <a:blip r:embed="rId2" cstate="screen"/>
            <a:srcRect/>
            <a:stretch>
              <a:fillRect/>
            </a:stretch>
          </p:blipFill>
          <p:spPr bwMode="auto">
            <a:xfrm>
              <a:off x="480281" y="1052737"/>
              <a:ext cx="277272" cy="278473"/>
            </a:xfrm>
            <a:prstGeom prst="rect">
              <a:avLst/>
            </a:prstGeom>
            <a:noFill/>
            <a:extLst>
              <a:ext uri="{909E8E84-426E-40DD-AFC4-6F175D3DCCD1}">
                <a14:hiddenFill xmlns:a14="http://schemas.microsoft.com/office/drawing/2010/main">
                  <a:solidFill>
                    <a:srgbClr val="FFFFFF"/>
                  </a:solidFill>
                </a14:hiddenFill>
              </a:ext>
            </a:extLst>
          </p:spPr>
        </p:pic>
      </p:grpSp>
      <p:sp>
        <p:nvSpPr>
          <p:cNvPr id="33" name="TextBox 6"/>
          <p:cNvSpPr txBox="1"/>
          <p:nvPr/>
        </p:nvSpPr>
        <p:spPr>
          <a:xfrm>
            <a:off x="551384" y="1571364"/>
            <a:ext cx="9577064" cy="812530"/>
          </a:xfrm>
          <a:prstGeom prst="rect">
            <a:avLst/>
          </a:prstGeom>
          <a:noFill/>
        </p:spPr>
        <p:txBody>
          <a:bodyPr wrap="square" rtlCol="0">
            <a:spAutoFit/>
          </a:bodyPr>
          <a:lstStyle/>
          <a:p>
            <a:pPr>
              <a:lnSpc>
                <a:spcPct val="130000"/>
              </a:lnSpc>
            </a:pPr>
            <a:r>
              <a:rPr lang="zh-CN" altLang="en-US" sz="1600" dirty="0">
                <a:solidFill>
                  <a:srgbClr val="5F5E5C"/>
                </a:solidFill>
                <a:latin typeface="微软雅黑" panose="020B0503020204020204" pitchFamily="34" charset="-122"/>
                <a:ea typeface="微软雅黑" panose="020B0503020204020204" pitchFamily="34" charset="-122"/>
              </a:rPr>
              <a:t>为什么很多人愿意花钱去听余世维、曾仕强的课，他们在哪些地方吸引了我们？</a:t>
            </a:r>
            <a:r>
              <a:rPr lang="zh-CN" altLang="en-US" b="1" dirty="0">
                <a:solidFill>
                  <a:srgbClr val="3B79CE"/>
                </a:solidFill>
                <a:latin typeface="微软雅黑" panose="020B0503020204020204" pitchFamily="34" charset="-122"/>
                <a:ea typeface="微软雅黑" panose="020B0503020204020204" pitchFamily="34" charset="-122"/>
              </a:rPr>
              <a:t>沟通、表达、仪态、逻辑、知识面、经验</a:t>
            </a:r>
            <a:r>
              <a:rPr lang="en-US" altLang="zh-CN" b="1" dirty="0">
                <a:solidFill>
                  <a:srgbClr val="3B79CE"/>
                </a:solidFill>
                <a:latin typeface="微软雅黑" panose="020B0503020204020204" pitchFamily="34" charset="-122"/>
                <a:ea typeface="微软雅黑" panose="020B0503020204020204" pitchFamily="34" charset="-122"/>
              </a:rPr>
              <a:t>……</a:t>
            </a:r>
            <a:r>
              <a:rPr lang="zh-CN" altLang="en-US" b="1" dirty="0">
                <a:solidFill>
                  <a:srgbClr val="3B79CE"/>
                </a:solidFill>
                <a:latin typeface="微软雅黑" panose="020B0503020204020204" pitchFamily="34" charset="-122"/>
                <a:ea typeface="微软雅黑" panose="020B0503020204020204" pitchFamily="34" charset="-122"/>
              </a:rPr>
              <a:t>？</a:t>
            </a:r>
            <a:endParaRPr lang="zh-CN" altLang="zh-CN" b="1" dirty="0">
              <a:solidFill>
                <a:srgbClr val="3B79CE"/>
              </a:solidFill>
              <a:latin typeface="微软雅黑" panose="020B0503020204020204" pitchFamily="34" charset="-122"/>
              <a:ea typeface="微软雅黑" panose="020B0503020204020204" pitchFamily="34" charset="-122"/>
            </a:endParaRPr>
          </a:p>
        </p:txBody>
      </p:sp>
      <p:sp>
        <p:nvSpPr>
          <p:cNvPr id="34" name="TextBox 6"/>
          <p:cNvSpPr txBox="1"/>
          <p:nvPr/>
        </p:nvSpPr>
        <p:spPr>
          <a:xfrm>
            <a:off x="551384" y="3590294"/>
            <a:ext cx="7992888" cy="2445285"/>
          </a:xfrm>
          <a:prstGeom prst="rect">
            <a:avLst/>
          </a:prstGeom>
          <a:noFill/>
        </p:spPr>
        <p:txBody>
          <a:bodyPr wrap="square" rtlCol="0">
            <a:spAutoFit/>
          </a:bodyPr>
          <a:lstStyle/>
          <a:p>
            <a:pPr marL="342900" indent="-342900">
              <a:lnSpc>
                <a:spcPct val="130000"/>
              </a:lnSpc>
              <a:spcAft>
                <a:spcPts val="300"/>
              </a:spcAft>
              <a:buFont typeface="+mj-ea"/>
              <a:buAutoNum type="circleNumDbPlain"/>
            </a:pPr>
            <a:r>
              <a:rPr lang="zh-CN" altLang="en-US" b="1" dirty="0">
                <a:solidFill>
                  <a:srgbClr val="5F5E5C"/>
                </a:solidFill>
                <a:latin typeface="微软雅黑" panose="020B0503020204020204" pitchFamily="34" charset="-122"/>
                <a:ea typeface="微软雅黑" panose="020B0503020204020204" pitchFamily="34" charset="-122"/>
              </a:rPr>
              <a:t>出色的</a:t>
            </a:r>
            <a:r>
              <a:rPr lang="zh-CN" altLang="en-US" b="1" dirty="0">
                <a:solidFill>
                  <a:srgbClr val="3B79CE"/>
                </a:solidFill>
                <a:latin typeface="微软雅黑" panose="020B0503020204020204" pitchFamily="34" charset="-122"/>
                <a:ea typeface="微软雅黑" panose="020B0503020204020204" pitchFamily="34" charset="-122"/>
              </a:rPr>
              <a:t>能力</a:t>
            </a:r>
            <a:r>
              <a:rPr lang="zh-CN" altLang="en-US" b="1" dirty="0">
                <a:solidFill>
                  <a:srgbClr val="5F5E5C"/>
                </a:solidFill>
                <a:latin typeface="微软雅黑" panose="020B0503020204020204" pitchFamily="34" charset="-122"/>
                <a:ea typeface="微软雅黑" panose="020B0503020204020204" pitchFamily="34" charset="-122"/>
              </a:rPr>
              <a:t>和</a:t>
            </a:r>
            <a:r>
              <a:rPr lang="zh-CN" altLang="en-US" b="1" dirty="0">
                <a:solidFill>
                  <a:srgbClr val="3B79CE"/>
                </a:solidFill>
                <a:latin typeface="微软雅黑" panose="020B0503020204020204" pitchFamily="34" charset="-122"/>
                <a:ea typeface="微软雅黑" panose="020B0503020204020204" pitchFamily="34" charset="-122"/>
              </a:rPr>
              <a:t>业绩</a:t>
            </a:r>
            <a:r>
              <a:rPr lang="zh-CN" altLang="en-US" b="1" dirty="0">
                <a:solidFill>
                  <a:srgbClr val="5F5E5C"/>
                </a:solidFill>
                <a:latin typeface="微软雅黑" panose="020B0503020204020204" pitchFamily="34" charset="-122"/>
                <a:ea typeface="微软雅黑" panose="020B0503020204020204" pitchFamily="34" charset="-122"/>
              </a:rPr>
              <a:t>，擅长某一个或几个领域，并有自己的</a:t>
            </a:r>
            <a:r>
              <a:rPr lang="zh-CN" altLang="en-US" b="1" dirty="0">
                <a:solidFill>
                  <a:srgbClr val="3B79CE"/>
                </a:solidFill>
                <a:latin typeface="微软雅黑" panose="020B0503020204020204" pitchFamily="34" charset="-122"/>
                <a:ea typeface="微软雅黑" panose="020B0503020204020204" pitchFamily="34" charset="-122"/>
              </a:rPr>
              <a:t>独特见解</a:t>
            </a:r>
            <a:r>
              <a:rPr lang="zh-CN" altLang="en-US" b="1" dirty="0">
                <a:solidFill>
                  <a:srgbClr val="5F5E5C"/>
                </a:solidFill>
                <a:latin typeface="微软雅黑" panose="020B0503020204020204" pitchFamily="34" charset="-122"/>
                <a:ea typeface="微软雅黑" panose="020B0503020204020204" pitchFamily="34" charset="-122"/>
              </a:rPr>
              <a:t>；</a:t>
            </a:r>
          </a:p>
          <a:p>
            <a:pPr marL="342900" indent="-342900">
              <a:lnSpc>
                <a:spcPct val="130000"/>
              </a:lnSpc>
              <a:spcAft>
                <a:spcPts val="300"/>
              </a:spcAft>
              <a:buFont typeface="+mj-ea"/>
              <a:buAutoNum type="circleNumDbPlain"/>
            </a:pPr>
            <a:r>
              <a:rPr lang="zh-CN" altLang="en-US" b="1" dirty="0">
                <a:solidFill>
                  <a:srgbClr val="5F5E5C"/>
                </a:solidFill>
                <a:latin typeface="微软雅黑" panose="020B0503020204020204" pitchFamily="34" charset="-122"/>
                <a:ea typeface="微软雅黑" panose="020B0503020204020204" pitchFamily="34" charset="-122"/>
              </a:rPr>
              <a:t>好为人师，愿意</a:t>
            </a:r>
            <a:r>
              <a:rPr lang="zh-CN" altLang="en-US" b="1" dirty="0">
                <a:solidFill>
                  <a:srgbClr val="3B79CE"/>
                </a:solidFill>
                <a:latin typeface="微软雅黑" panose="020B0503020204020204" pitchFamily="34" charset="-122"/>
                <a:ea typeface="微软雅黑" panose="020B0503020204020204" pitchFamily="34" charset="-122"/>
              </a:rPr>
              <a:t>分享</a:t>
            </a:r>
            <a:r>
              <a:rPr lang="zh-CN" altLang="en-US" b="1" dirty="0">
                <a:solidFill>
                  <a:srgbClr val="5F5E5C"/>
                </a:solidFill>
                <a:latin typeface="微软雅黑" panose="020B0503020204020204" pitchFamily="34" charset="-122"/>
                <a:ea typeface="微软雅黑" panose="020B0503020204020204" pitchFamily="34" charset="-122"/>
              </a:rPr>
              <a:t>；</a:t>
            </a:r>
          </a:p>
          <a:p>
            <a:pPr marL="342900" indent="-342900">
              <a:lnSpc>
                <a:spcPct val="130000"/>
              </a:lnSpc>
              <a:spcAft>
                <a:spcPts val="300"/>
              </a:spcAft>
              <a:buFont typeface="+mj-ea"/>
              <a:buAutoNum type="circleNumDbPlain"/>
            </a:pPr>
            <a:r>
              <a:rPr lang="zh-CN" altLang="en-US" b="1" dirty="0">
                <a:solidFill>
                  <a:srgbClr val="3B79CE"/>
                </a:solidFill>
                <a:latin typeface="微软雅黑" panose="020B0503020204020204" pitchFamily="34" charset="-122"/>
                <a:ea typeface="微软雅黑" panose="020B0503020204020204" pitchFamily="34" charset="-122"/>
              </a:rPr>
              <a:t>逻辑</a:t>
            </a:r>
            <a:r>
              <a:rPr lang="zh-CN" altLang="en-US" b="1" dirty="0">
                <a:solidFill>
                  <a:srgbClr val="5F5E5C"/>
                </a:solidFill>
                <a:latin typeface="微软雅黑" panose="020B0503020204020204" pitchFamily="34" charset="-122"/>
                <a:ea typeface="微软雅黑" panose="020B0503020204020204" pitchFamily="34" charset="-122"/>
              </a:rPr>
              <a:t>思维缜密，敏感细腻善于</a:t>
            </a:r>
            <a:r>
              <a:rPr lang="zh-CN" altLang="en-US" b="1" dirty="0">
                <a:solidFill>
                  <a:srgbClr val="3B79CE"/>
                </a:solidFill>
                <a:latin typeface="微软雅黑" panose="020B0503020204020204" pitchFamily="34" charset="-122"/>
                <a:ea typeface="微软雅黑" panose="020B0503020204020204" pitchFamily="34" charset="-122"/>
              </a:rPr>
              <a:t>分析</a:t>
            </a:r>
            <a:r>
              <a:rPr lang="zh-CN" altLang="en-US" b="1" dirty="0">
                <a:solidFill>
                  <a:srgbClr val="5F5E5C"/>
                </a:solidFill>
                <a:latin typeface="微软雅黑" panose="020B0503020204020204" pitchFamily="34" charset="-122"/>
                <a:ea typeface="微软雅黑" panose="020B0503020204020204" pitchFamily="34" charset="-122"/>
              </a:rPr>
              <a:t>；</a:t>
            </a:r>
          </a:p>
          <a:p>
            <a:pPr marL="342900" indent="-342900">
              <a:lnSpc>
                <a:spcPct val="130000"/>
              </a:lnSpc>
              <a:spcAft>
                <a:spcPts val="300"/>
              </a:spcAft>
              <a:buFont typeface="+mj-ea"/>
              <a:buAutoNum type="circleNumDbPlain"/>
            </a:pPr>
            <a:r>
              <a:rPr lang="zh-CN" altLang="en-US" b="1" dirty="0">
                <a:solidFill>
                  <a:srgbClr val="5F5E5C"/>
                </a:solidFill>
                <a:latin typeface="微软雅黑" panose="020B0503020204020204" pitchFamily="34" charset="-122"/>
                <a:ea typeface="微软雅黑" panose="020B0503020204020204" pitchFamily="34" charset="-122"/>
              </a:rPr>
              <a:t>良好的</a:t>
            </a:r>
            <a:r>
              <a:rPr lang="zh-CN" altLang="en-US" b="1" dirty="0">
                <a:solidFill>
                  <a:srgbClr val="3B79CE"/>
                </a:solidFill>
                <a:latin typeface="微软雅黑" panose="020B0503020204020204" pitchFamily="34" charset="-122"/>
                <a:ea typeface="微软雅黑" panose="020B0503020204020204" pitchFamily="34" charset="-122"/>
              </a:rPr>
              <a:t>沟通</a:t>
            </a:r>
            <a:r>
              <a:rPr lang="zh-CN" altLang="en-US" b="1" dirty="0">
                <a:solidFill>
                  <a:srgbClr val="5F5E5C"/>
                </a:solidFill>
                <a:latin typeface="微软雅黑" panose="020B0503020204020204" pitchFamily="34" charset="-122"/>
                <a:ea typeface="微软雅黑" panose="020B0503020204020204" pitchFamily="34" charset="-122"/>
              </a:rPr>
              <a:t>与出现的</a:t>
            </a:r>
            <a:r>
              <a:rPr lang="zh-CN" altLang="en-US" b="1" dirty="0">
                <a:solidFill>
                  <a:srgbClr val="3B79CE"/>
                </a:solidFill>
                <a:latin typeface="微软雅黑" panose="020B0503020204020204" pitchFamily="34" charset="-122"/>
                <a:ea typeface="微软雅黑" panose="020B0503020204020204" pitchFamily="34" charset="-122"/>
              </a:rPr>
              <a:t>表达</a:t>
            </a:r>
            <a:r>
              <a:rPr lang="zh-CN" altLang="en-US" b="1" dirty="0">
                <a:solidFill>
                  <a:srgbClr val="5F5E5C"/>
                </a:solidFill>
                <a:latin typeface="微软雅黑" panose="020B0503020204020204" pitchFamily="34" charset="-122"/>
                <a:ea typeface="微软雅黑" panose="020B0503020204020204" pitchFamily="34" charset="-122"/>
              </a:rPr>
              <a:t>能力，富有影响力和幽默感；</a:t>
            </a:r>
          </a:p>
          <a:p>
            <a:pPr marL="342900" indent="-342900">
              <a:lnSpc>
                <a:spcPct val="130000"/>
              </a:lnSpc>
              <a:spcAft>
                <a:spcPts val="300"/>
              </a:spcAft>
              <a:buFont typeface="+mj-ea"/>
              <a:buAutoNum type="circleNumDbPlain"/>
            </a:pPr>
            <a:r>
              <a:rPr lang="zh-CN" altLang="en-US" b="1" dirty="0">
                <a:solidFill>
                  <a:srgbClr val="3B79CE"/>
                </a:solidFill>
                <a:latin typeface="微软雅黑" panose="020B0503020204020204" pitchFamily="34" charset="-122"/>
                <a:ea typeface="微软雅黑" panose="020B0503020204020204" pitchFamily="34" charset="-122"/>
              </a:rPr>
              <a:t>为人师表</a:t>
            </a:r>
            <a:r>
              <a:rPr lang="zh-CN" altLang="en-US" b="1" dirty="0">
                <a:solidFill>
                  <a:srgbClr val="5F5E5C"/>
                </a:solidFill>
                <a:latin typeface="微软雅黑" panose="020B0503020204020204" pitchFamily="34" charset="-122"/>
                <a:ea typeface="微软雅黑" panose="020B0503020204020204" pitchFamily="34" charset="-122"/>
              </a:rPr>
              <a:t>、有</a:t>
            </a:r>
            <a:r>
              <a:rPr lang="zh-CN" altLang="en-US" b="1" dirty="0">
                <a:solidFill>
                  <a:srgbClr val="3B79CE"/>
                </a:solidFill>
                <a:latin typeface="微软雅黑" panose="020B0503020204020204" pitchFamily="34" charset="-122"/>
                <a:ea typeface="微软雅黑" panose="020B0503020204020204" pitchFamily="34" charset="-122"/>
              </a:rPr>
              <a:t>耐心</a:t>
            </a:r>
            <a:r>
              <a:rPr lang="zh-CN" altLang="en-US" b="1" dirty="0">
                <a:solidFill>
                  <a:srgbClr val="5F5E5C"/>
                </a:solidFill>
                <a:latin typeface="微软雅黑" panose="020B0503020204020204" pitchFamily="34" charset="-122"/>
                <a:ea typeface="微软雅黑" panose="020B0503020204020204" pitchFamily="34" charset="-122"/>
              </a:rPr>
              <a:t>、有亲和力、有包容心，认真、</a:t>
            </a:r>
            <a:r>
              <a:rPr lang="zh-CN" altLang="en-US" b="1" dirty="0">
                <a:solidFill>
                  <a:srgbClr val="3B79CE"/>
                </a:solidFill>
                <a:latin typeface="微软雅黑" panose="020B0503020204020204" pitchFamily="34" charset="-122"/>
                <a:ea typeface="微软雅黑" panose="020B0503020204020204" pitchFamily="34" charset="-122"/>
              </a:rPr>
              <a:t>坦诚</a:t>
            </a:r>
            <a:r>
              <a:rPr lang="zh-CN" altLang="en-US" b="1" dirty="0">
                <a:solidFill>
                  <a:srgbClr val="5F5E5C"/>
                </a:solidFill>
                <a:latin typeface="微软雅黑" panose="020B0503020204020204" pitchFamily="34" charset="-122"/>
                <a:ea typeface="微软雅黑" panose="020B0503020204020204" pitchFamily="34" charset="-122"/>
              </a:rPr>
              <a:t>；</a:t>
            </a:r>
          </a:p>
          <a:p>
            <a:pPr marL="342900" indent="-342900">
              <a:lnSpc>
                <a:spcPct val="130000"/>
              </a:lnSpc>
              <a:spcAft>
                <a:spcPts val="300"/>
              </a:spcAft>
              <a:buFont typeface="+mj-ea"/>
              <a:buAutoNum type="circleNumDbPlain"/>
            </a:pPr>
            <a:r>
              <a:rPr lang="zh-CN" altLang="en-US" b="1" dirty="0">
                <a:solidFill>
                  <a:srgbClr val="3B79CE"/>
                </a:solidFill>
                <a:latin typeface="微软雅黑" panose="020B0503020204020204" pitchFamily="34" charset="-122"/>
                <a:ea typeface="微软雅黑" panose="020B0503020204020204" pitchFamily="34" charset="-122"/>
              </a:rPr>
              <a:t>课程开发</a:t>
            </a:r>
            <a:r>
              <a:rPr lang="zh-CN" altLang="en-US" b="1" dirty="0">
                <a:solidFill>
                  <a:srgbClr val="5F5E5C"/>
                </a:solidFill>
                <a:latin typeface="微软雅黑" panose="020B0503020204020204" pitchFamily="34" charset="-122"/>
                <a:ea typeface="微软雅黑" panose="020B0503020204020204" pitchFamily="34" charset="-122"/>
              </a:rPr>
              <a:t>、</a:t>
            </a:r>
            <a:r>
              <a:rPr lang="en-US" altLang="zh-CN" b="1" dirty="0">
                <a:solidFill>
                  <a:srgbClr val="3B79CE"/>
                </a:solidFill>
                <a:latin typeface="微软雅黑" panose="020B0503020204020204" pitchFamily="34" charset="-122"/>
                <a:ea typeface="微软雅黑" panose="020B0503020204020204" pitchFamily="34" charset="-122"/>
              </a:rPr>
              <a:t>PPT</a:t>
            </a:r>
            <a:r>
              <a:rPr lang="zh-CN" altLang="en-US" b="1" dirty="0">
                <a:solidFill>
                  <a:srgbClr val="3B79CE"/>
                </a:solidFill>
                <a:latin typeface="微软雅黑" panose="020B0503020204020204" pitchFamily="34" charset="-122"/>
                <a:ea typeface="微软雅黑" panose="020B0503020204020204" pitchFamily="34" charset="-122"/>
              </a:rPr>
              <a:t>制作</a:t>
            </a:r>
            <a:r>
              <a:rPr lang="zh-CN" altLang="en-US" b="1" dirty="0">
                <a:solidFill>
                  <a:srgbClr val="5F5E5C"/>
                </a:solidFill>
                <a:latin typeface="微软雅黑" panose="020B0503020204020204" pitchFamily="34" charset="-122"/>
                <a:ea typeface="微软雅黑" panose="020B0503020204020204" pitchFamily="34" charset="-122"/>
              </a:rPr>
              <a:t>及讲师</a:t>
            </a:r>
            <a:r>
              <a:rPr lang="zh-CN" altLang="en-US" b="1" dirty="0">
                <a:solidFill>
                  <a:srgbClr val="3B79CE"/>
                </a:solidFill>
                <a:latin typeface="微软雅黑" panose="020B0503020204020204" pitchFamily="34" charset="-122"/>
                <a:ea typeface="微软雅黑" panose="020B0503020204020204" pitchFamily="34" charset="-122"/>
              </a:rPr>
              <a:t>授课技能</a:t>
            </a:r>
            <a:r>
              <a:rPr lang="zh-CN" altLang="en-US" b="1" dirty="0">
                <a:solidFill>
                  <a:srgbClr val="5F5E5C"/>
                </a:solidFill>
                <a:latin typeface="微软雅黑" panose="020B0503020204020204" pitchFamily="34" charset="-122"/>
                <a:ea typeface="微软雅黑" panose="020B0503020204020204" pitchFamily="34" charset="-122"/>
              </a:rPr>
              <a:t>、技巧。</a:t>
            </a:r>
          </a:p>
        </p:txBody>
      </p:sp>
      <p:pic>
        <p:nvPicPr>
          <p:cNvPr id="2" name="图片 1"/>
          <p:cNvPicPr>
            <a:picLocks noChangeAspect="1"/>
          </p:cNvPicPr>
          <p:nvPr/>
        </p:nvPicPr>
        <p:blipFill rotWithShape="1">
          <a:blip r:embed="rId3" cstate="screen"/>
          <a:srcRect/>
          <a:stretch>
            <a:fillRect/>
          </a:stretch>
        </p:blipFill>
        <p:spPr>
          <a:xfrm>
            <a:off x="8331663" y="1473172"/>
            <a:ext cx="3863512" cy="5384828"/>
          </a:xfrm>
          <a:prstGeom prst="rect">
            <a:avLst/>
          </a:prstGeom>
        </p:spPr>
      </p:pic>
      <p:sp>
        <p:nvSpPr>
          <p:cNvPr id="35" name="TextBox 6"/>
          <p:cNvSpPr txBox="1"/>
          <p:nvPr/>
        </p:nvSpPr>
        <p:spPr>
          <a:xfrm>
            <a:off x="551384" y="3011642"/>
            <a:ext cx="6912768" cy="452432"/>
          </a:xfrm>
          <a:prstGeom prst="rect">
            <a:avLst/>
          </a:prstGeom>
          <a:noFill/>
        </p:spPr>
        <p:txBody>
          <a:bodyPr wrap="square" rtlCol="0">
            <a:spAutoFit/>
          </a:bodyPr>
          <a:lstStyle/>
          <a:p>
            <a:pPr>
              <a:lnSpc>
                <a:spcPct val="130000"/>
              </a:lnSpc>
            </a:pPr>
            <a:r>
              <a:rPr lang="zh-CN" altLang="en-US" b="1" dirty="0">
                <a:solidFill>
                  <a:srgbClr val="0070C0"/>
                </a:solidFill>
                <a:latin typeface="微软雅黑" panose="020B0503020204020204" pitchFamily="34" charset="-122"/>
                <a:ea typeface="微软雅黑" panose="020B0503020204020204" pitchFamily="34" charset="-122"/>
              </a:rPr>
              <a:t>我们对讲师的素质要求概述如下：</a:t>
            </a:r>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 presetClass="entr" presetSubtype="8" decel="10000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1" decel="100000" fill="hold" grpId="0"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additive="base">
                                        <p:cTn id="16" dur="500" fill="hold"/>
                                        <p:tgtEl>
                                          <p:spTgt spid="33"/>
                                        </p:tgtEl>
                                        <p:attrNameLst>
                                          <p:attrName>ppt_x</p:attrName>
                                        </p:attrNameLst>
                                      </p:cBhvr>
                                      <p:tavLst>
                                        <p:tav tm="0">
                                          <p:val>
                                            <p:strVal val="#ppt_x"/>
                                          </p:val>
                                        </p:tav>
                                        <p:tav tm="100000">
                                          <p:val>
                                            <p:strVal val="#ppt_x"/>
                                          </p:val>
                                        </p:tav>
                                      </p:tavLst>
                                    </p:anim>
                                    <p:anim calcmode="lin" valueType="num">
                                      <p:cBhvr additive="base">
                                        <p:cTn id="17" dur="500" fill="hold"/>
                                        <p:tgtEl>
                                          <p:spTgt spid="33"/>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2" presetClass="entr" presetSubtype="8" decel="100000" fill="hold" grpId="0"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0-#ppt_w/2"/>
                                          </p:val>
                                        </p:tav>
                                        <p:tav tm="100000">
                                          <p:val>
                                            <p:strVal val="#ppt_x"/>
                                          </p:val>
                                        </p:tav>
                                      </p:tavLst>
                                    </p:anim>
                                    <p:anim calcmode="lin" valueType="num">
                                      <p:cBhvr additive="base">
                                        <p:cTn id="22" dur="500" fill="hold"/>
                                        <p:tgtEl>
                                          <p:spTgt spid="35"/>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2" presetClass="entr" presetSubtype="1" decel="100000" fill="hold" grpId="0" nodeType="afterEffect">
                                  <p:stCondLst>
                                    <p:cond delay="0"/>
                                  </p:stCondLst>
                                  <p:childTnLst>
                                    <p:set>
                                      <p:cBhvr>
                                        <p:cTn id="25" dur="1" fill="hold">
                                          <p:stCondLst>
                                            <p:cond delay="0"/>
                                          </p:stCondLst>
                                        </p:cTn>
                                        <p:tgtEl>
                                          <p:spTgt spid="34"/>
                                        </p:tgtEl>
                                        <p:attrNameLst>
                                          <p:attrName>style.visibility</p:attrName>
                                        </p:attrNameLst>
                                      </p:cBhvr>
                                      <p:to>
                                        <p:strVal val="visible"/>
                                      </p:to>
                                    </p:set>
                                    <p:anim calcmode="lin" valueType="num">
                                      <p:cBhvr additive="base">
                                        <p:cTn id="26" dur="500" fill="hold"/>
                                        <p:tgtEl>
                                          <p:spTgt spid="34"/>
                                        </p:tgtEl>
                                        <p:attrNameLst>
                                          <p:attrName>ppt_x</p:attrName>
                                        </p:attrNameLst>
                                      </p:cBhvr>
                                      <p:tavLst>
                                        <p:tav tm="0">
                                          <p:val>
                                            <p:strVal val="#ppt_x"/>
                                          </p:val>
                                        </p:tav>
                                        <p:tav tm="100000">
                                          <p:val>
                                            <p:strVal val="#ppt_x"/>
                                          </p:val>
                                        </p:tav>
                                      </p:tavLst>
                                    </p:anim>
                                    <p:anim calcmode="lin" valueType="num">
                                      <p:cBhvr additive="base">
                                        <p:cTn id="27" dur="500" fill="hold"/>
                                        <p:tgtEl>
                                          <p:spTgt spid="3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3" grpId="0"/>
      <p:bldP spid="34" grpId="0"/>
      <p:bldP spid="35"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8"/>
          <p:cNvSpPr txBox="1"/>
          <p:nvPr/>
        </p:nvSpPr>
        <p:spPr>
          <a:xfrm>
            <a:off x="333860" y="476676"/>
            <a:ext cx="4969846" cy="461665"/>
          </a:xfrm>
          <a:prstGeom prst="rect">
            <a:avLst/>
          </a:prstGeom>
          <a:noFill/>
        </p:spPr>
        <p:txBody>
          <a:bodyPr wrap="square" rtlCol="0">
            <a:spAutoFit/>
          </a:bodyPr>
          <a:lstStyle/>
          <a:p>
            <a:r>
              <a:rPr lang="zh-CN" altLang="en-US" sz="2400" dirty="0">
                <a:solidFill>
                  <a:srgbClr val="5F5E5C"/>
                </a:solidFill>
                <a:latin typeface="华康俪金黑W8(P)" pitchFamily="34" charset="-122"/>
                <a:ea typeface="华康俪金黑W8(P)" pitchFamily="34" charset="-122"/>
              </a:rPr>
              <a:t>第四节</a:t>
            </a:r>
            <a:r>
              <a:rPr lang="en-US" altLang="zh-CN" sz="2400" dirty="0">
                <a:solidFill>
                  <a:srgbClr val="5F5E5C"/>
                </a:solidFill>
                <a:latin typeface="华康俪金黑W8(P)" pitchFamily="34" charset="-122"/>
                <a:ea typeface="华康俪金黑W8(P)" pitchFamily="34" charset="-122"/>
              </a:rPr>
              <a:t>  </a:t>
            </a:r>
            <a:r>
              <a:rPr lang="zh-CN" altLang="en-US" sz="2400" dirty="0">
                <a:solidFill>
                  <a:srgbClr val="5F5E5C"/>
                </a:solidFill>
                <a:latin typeface="华康俪金黑W8(P)" pitchFamily="34" charset="-122"/>
                <a:ea typeface="华康俪金黑W8(P)" pitchFamily="34" charset="-122"/>
              </a:rPr>
              <a:t>培训讲师的体系建立</a:t>
            </a:r>
          </a:p>
        </p:txBody>
      </p:sp>
      <p:grpSp>
        <p:nvGrpSpPr>
          <p:cNvPr id="4" name="组合 3"/>
          <p:cNvGrpSpPr/>
          <p:nvPr/>
        </p:nvGrpSpPr>
        <p:grpSpPr>
          <a:xfrm>
            <a:off x="477106" y="980732"/>
            <a:ext cx="4466466" cy="492443"/>
            <a:chOff x="480281" y="980729"/>
            <a:chExt cx="4466466" cy="492443"/>
          </a:xfrm>
        </p:grpSpPr>
        <p:sp>
          <p:nvSpPr>
            <p:cNvPr id="30" name="TextBox 4"/>
            <p:cNvSpPr txBox="1"/>
            <p:nvPr/>
          </p:nvSpPr>
          <p:spPr>
            <a:xfrm>
              <a:off x="769196" y="980729"/>
              <a:ext cx="4177551" cy="492443"/>
            </a:xfrm>
            <a:prstGeom prst="rect">
              <a:avLst/>
            </a:prstGeom>
            <a:noFill/>
          </p:spPr>
          <p:txBody>
            <a:bodyPr wrap="square" rtlCol="0">
              <a:spAutoFit/>
            </a:bodyPr>
            <a:lstStyle/>
            <a:p>
              <a:pPr>
                <a:lnSpc>
                  <a:spcPct val="130000"/>
                </a:lnSpc>
              </a:pPr>
              <a:r>
                <a:rPr lang="en-US" altLang="zh-CN" sz="2000" dirty="0">
                  <a:solidFill>
                    <a:srgbClr val="5F5E5C"/>
                  </a:solidFill>
                  <a:latin typeface="Impact" panose="020B0806030902050204" pitchFamily="34" charset="0"/>
                  <a:ea typeface="华康俪金黑W8(P)" pitchFamily="34" charset="-122"/>
                </a:rPr>
                <a:t>3.4.2</a:t>
              </a:r>
              <a:r>
                <a:rPr lang="en-US" altLang="zh-CN" sz="2000" dirty="0">
                  <a:solidFill>
                    <a:srgbClr val="5F5E5C"/>
                  </a:solidFill>
                  <a:latin typeface="华康俪金黑W8(P)" pitchFamily="34" charset="-122"/>
                  <a:ea typeface="华康俪金黑W8(P)" pitchFamily="34" charset="-122"/>
                </a:rPr>
                <a:t> </a:t>
              </a:r>
              <a:r>
                <a:rPr lang="zh-CN" altLang="en-US" sz="2000" dirty="0">
                  <a:solidFill>
                    <a:srgbClr val="5F5E5C"/>
                  </a:solidFill>
                  <a:latin typeface="华康俪金黑W8(P)" pitchFamily="34" charset="-122"/>
                  <a:ea typeface="华康俪金黑W8(P)" pitchFamily="34" charset="-122"/>
                </a:rPr>
                <a:t>培训讲师的资源开发</a:t>
              </a:r>
            </a:p>
          </p:txBody>
        </p:sp>
        <p:pic>
          <p:nvPicPr>
            <p:cNvPr id="31" name="Picture 2" descr="F:\360云盘\漂亮羽箭.png"/>
            <p:cNvPicPr>
              <a:picLocks noChangeAspect="1" noChangeArrowheads="1"/>
            </p:cNvPicPr>
            <p:nvPr/>
          </p:nvPicPr>
          <p:blipFill>
            <a:blip r:embed="rId2" cstate="screen"/>
            <a:srcRect/>
            <a:stretch>
              <a:fillRect/>
            </a:stretch>
          </p:blipFill>
          <p:spPr bwMode="auto">
            <a:xfrm>
              <a:off x="480281" y="1052737"/>
              <a:ext cx="277272" cy="278473"/>
            </a:xfrm>
            <a:prstGeom prst="rect">
              <a:avLst/>
            </a:prstGeom>
            <a:noFill/>
            <a:extLst>
              <a:ext uri="{909E8E84-426E-40DD-AFC4-6F175D3DCCD1}">
                <a14:hiddenFill xmlns:a14="http://schemas.microsoft.com/office/drawing/2010/main">
                  <a:solidFill>
                    <a:srgbClr val="FFFFFF"/>
                  </a:solidFill>
                </a14:hiddenFill>
              </a:ext>
            </a:extLst>
          </p:spPr>
        </p:pic>
      </p:grpSp>
      <p:sp>
        <p:nvSpPr>
          <p:cNvPr id="11" name="TextBox 6"/>
          <p:cNvSpPr txBox="1"/>
          <p:nvPr/>
        </p:nvSpPr>
        <p:spPr>
          <a:xfrm>
            <a:off x="551382" y="2552476"/>
            <a:ext cx="11103992" cy="732508"/>
          </a:xfrm>
          <a:prstGeom prst="rect">
            <a:avLst/>
          </a:prstGeom>
          <a:noFill/>
        </p:spPr>
        <p:txBody>
          <a:bodyPr wrap="square" rtlCol="0">
            <a:spAutoFit/>
          </a:bodyPr>
          <a:lstStyle/>
          <a:p>
            <a:pPr>
              <a:lnSpc>
                <a:spcPct val="130000"/>
              </a:lnSpc>
            </a:pPr>
            <a:r>
              <a:rPr lang="zh-CN" altLang="en-US" sz="1600" b="1" dirty="0">
                <a:solidFill>
                  <a:srgbClr val="3B79CE"/>
                </a:solidFill>
                <a:latin typeface="微软雅黑" panose="020B0503020204020204" pitchFamily="34" charset="-122"/>
                <a:ea typeface="微软雅黑" panose="020B0503020204020204" pitchFamily="34" charset="-122"/>
              </a:rPr>
              <a:t>专职培训人员</a:t>
            </a:r>
            <a:r>
              <a:rPr lang="en-US" altLang="zh-CN" sz="1600" b="1" dirty="0">
                <a:solidFill>
                  <a:srgbClr val="3B79CE"/>
                </a:solidFill>
                <a:latin typeface="微软雅黑" panose="020B0503020204020204" pitchFamily="34" charset="-122"/>
                <a:ea typeface="微软雅黑" panose="020B0503020204020204" pitchFamily="34" charset="-122"/>
              </a:rPr>
              <a:t>+</a:t>
            </a:r>
            <a:r>
              <a:rPr lang="zh-CN" altLang="en-US" sz="1600" b="1" dirty="0">
                <a:solidFill>
                  <a:srgbClr val="3B79CE"/>
                </a:solidFill>
                <a:latin typeface="微软雅黑" panose="020B0503020204020204" pitchFamily="34" charset="-122"/>
                <a:ea typeface="微软雅黑" panose="020B0503020204020204" pitchFamily="34" charset="-122"/>
              </a:rPr>
              <a:t>骨干员工</a:t>
            </a:r>
            <a:r>
              <a:rPr lang="en-US" altLang="zh-CN" sz="1600" b="1" dirty="0">
                <a:solidFill>
                  <a:srgbClr val="3B79CE"/>
                </a:solidFill>
                <a:latin typeface="微软雅黑" panose="020B0503020204020204" pitchFamily="34" charset="-122"/>
                <a:ea typeface="微软雅黑" panose="020B0503020204020204" pitchFamily="34" charset="-122"/>
              </a:rPr>
              <a:t>+</a:t>
            </a:r>
            <a:r>
              <a:rPr lang="zh-CN" altLang="en-US" sz="1600" b="1" dirty="0">
                <a:solidFill>
                  <a:srgbClr val="3B79CE"/>
                </a:solidFill>
                <a:latin typeface="微软雅黑" panose="020B0503020204020204" pitchFamily="34" charset="-122"/>
                <a:ea typeface="微软雅黑" panose="020B0503020204020204" pitchFamily="34" charset="-122"/>
              </a:rPr>
              <a:t>中高层领导。</a:t>
            </a:r>
            <a:r>
              <a:rPr lang="zh-CN" altLang="en-US" sz="1600" dirty="0">
                <a:solidFill>
                  <a:srgbClr val="5F5E5C"/>
                </a:solidFill>
                <a:latin typeface="微软雅黑" panose="020B0503020204020204" pitchFamily="34" charset="-122"/>
                <a:ea typeface="微软雅黑" panose="020B0503020204020204" pitchFamily="34" charset="-122"/>
              </a:rPr>
              <a:t>可采用“公布资格条件（或</a:t>
            </a:r>
            <a:r>
              <a:rPr lang="en-US" altLang="zh-CN" sz="1600" dirty="0">
                <a:solidFill>
                  <a:srgbClr val="5F5E5C"/>
                </a:solidFill>
                <a:latin typeface="微软雅黑" panose="020B0503020204020204" pitchFamily="34" charset="-122"/>
                <a:ea typeface="微软雅黑" panose="020B0503020204020204" pitchFamily="34" charset="-122"/>
              </a:rPr>
              <a:t>《</a:t>
            </a:r>
            <a:r>
              <a:rPr lang="zh-CN" altLang="en-US" sz="1600" dirty="0">
                <a:solidFill>
                  <a:srgbClr val="5F5E5C"/>
                </a:solidFill>
                <a:latin typeface="微软雅黑" panose="020B0503020204020204" pitchFamily="34" charset="-122"/>
                <a:ea typeface="微软雅黑" panose="020B0503020204020204" pitchFamily="34" charset="-122"/>
              </a:rPr>
              <a:t>讲师管理办法</a:t>
            </a:r>
            <a:r>
              <a:rPr lang="en-US" altLang="zh-CN" sz="1600" dirty="0">
                <a:solidFill>
                  <a:srgbClr val="5F5E5C"/>
                </a:solidFill>
                <a:latin typeface="微软雅黑" panose="020B0503020204020204" pitchFamily="34" charset="-122"/>
                <a:ea typeface="微软雅黑" panose="020B0503020204020204" pitchFamily="34" charset="-122"/>
              </a:rPr>
              <a:t>》</a:t>
            </a:r>
            <a:r>
              <a:rPr lang="zh-CN" altLang="en-US" sz="1600" dirty="0">
                <a:solidFill>
                  <a:srgbClr val="5F5E5C"/>
                </a:solidFill>
                <a:latin typeface="微软雅黑" panose="020B0503020204020204" pitchFamily="34" charset="-122"/>
                <a:ea typeface="微软雅黑" panose="020B0503020204020204" pitchFamily="34" charset="-122"/>
              </a:rPr>
              <a:t>）→员工申请（或主管推荐）→试讲→讲师培训→资格认证→评价→聘请（续聘）”的流程进行选拔。</a:t>
            </a:r>
            <a:endParaRPr lang="zh-CN" altLang="zh-CN" sz="1600" b="1" dirty="0">
              <a:solidFill>
                <a:srgbClr val="E67819"/>
              </a:solidFill>
              <a:latin typeface="微软雅黑" panose="020B0503020204020204" pitchFamily="34" charset="-122"/>
              <a:ea typeface="微软雅黑" panose="020B0503020204020204" pitchFamily="34" charset="-122"/>
            </a:endParaRPr>
          </a:p>
        </p:txBody>
      </p:sp>
      <p:sp>
        <p:nvSpPr>
          <p:cNvPr id="13" name="TextBox 6"/>
          <p:cNvSpPr txBox="1"/>
          <p:nvPr/>
        </p:nvSpPr>
        <p:spPr>
          <a:xfrm>
            <a:off x="551382" y="4208798"/>
            <a:ext cx="5042024" cy="1532727"/>
          </a:xfrm>
          <a:prstGeom prst="rect">
            <a:avLst/>
          </a:prstGeom>
          <a:noFill/>
        </p:spPr>
        <p:txBody>
          <a:bodyPr wrap="square" rtlCol="0">
            <a:spAutoFit/>
          </a:bodyPr>
          <a:lstStyle/>
          <a:p>
            <a:pPr>
              <a:lnSpc>
                <a:spcPct val="130000"/>
              </a:lnSpc>
            </a:pPr>
            <a:r>
              <a:rPr lang="zh-CN" altLang="en-US" b="1" dirty="0">
                <a:solidFill>
                  <a:schemeClr val="tx1">
                    <a:lumMod val="65000"/>
                    <a:lumOff val="35000"/>
                  </a:schemeClr>
                </a:solidFill>
                <a:latin typeface="微软雅黑" panose="020B0503020204020204" pitchFamily="34" charset="-122"/>
                <a:ea typeface="微软雅黑" panose="020B0503020204020204" pitchFamily="34" charset="-122"/>
              </a:rPr>
              <a:t>① 咨询公司专业讲师；</a:t>
            </a:r>
            <a:endParaRPr lang="en-US" altLang="zh-CN" b="1" dirty="0">
              <a:solidFill>
                <a:schemeClr val="tx1">
                  <a:lumMod val="65000"/>
                  <a:lumOff val="35000"/>
                </a:schemeClr>
              </a:solidFill>
              <a:latin typeface="微软雅黑" panose="020B0503020204020204" pitchFamily="34" charset="-122"/>
              <a:ea typeface="微软雅黑" panose="020B0503020204020204" pitchFamily="34" charset="-122"/>
            </a:endParaRPr>
          </a:p>
          <a:p>
            <a:pPr>
              <a:lnSpc>
                <a:spcPct val="130000"/>
              </a:lnSpc>
            </a:pPr>
            <a:r>
              <a:rPr lang="zh-CN" altLang="en-US" b="1" dirty="0">
                <a:solidFill>
                  <a:schemeClr val="tx1">
                    <a:lumMod val="65000"/>
                    <a:lumOff val="35000"/>
                  </a:schemeClr>
                </a:solidFill>
                <a:latin typeface="微软雅黑" panose="020B0503020204020204" pitchFamily="34" charset="-122"/>
                <a:ea typeface="微软雅黑" panose="020B0503020204020204" pitchFamily="34" charset="-122"/>
              </a:rPr>
              <a:t>② 行业标杆公司兼职讲师；</a:t>
            </a:r>
            <a:endParaRPr lang="en-US" altLang="zh-CN" b="1" dirty="0">
              <a:solidFill>
                <a:schemeClr val="tx1">
                  <a:lumMod val="65000"/>
                  <a:lumOff val="35000"/>
                </a:schemeClr>
              </a:solidFill>
              <a:latin typeface="微软雅黑" panose="020B0503020204020204" pitchFamily="34" charset="-122"/>
              <a:ea typeface="微软雅黑" panose="020B0503020204020204" pitchFamily="34" charset="-122"/>
            </a:endParaRPr>
          </a:p>
          <a:p>
            <a:pPr>
              <a:lnSpc>
                <a:spcPct val="130000"/>
              </a:lnSpc>
            </a:pPr>
            <a:r>
              <a:rPr lang="zh-CN" altLang="en-US" b="1" dirty="0">
                <a:solidFill>
                  <a:schemeClr val="tx1">
                    <a:lumMod val="65000"/>
                    <a:lumOff val="35000"/>
                  </a:schemeClr>
                </a:solidFill>
                <a:latin typeface="微软雅黑" panose="020B0503020204020204" pitchFamily="34" charset="-122"/>
                <a:ea typeface="微软雅黑" panose="020B0503020204020204" pitchFamily="34" charset="-122"/>
              </a:rPr>
              <a:t>③ 本专业的专家、学者；</a:t>
            </a:r>
            <a:endParaRPr lang="en-US" altLang="zh-CN" b="1" dirty="0">
              <a:solidFill>
                <a:schemeClr val="tx1">
                  <a:lumMod val="65000"/>
                  <a:lumOff val="35000"/>
                </a:schemeClr>
              </a:solidFill>
              <a:latin typeface="微软雅黑" panose="020B0503020204020204" pitchFamily="34" charset="-122"/>
              <a:ea typeface="微软雅黑" panose="020B0503020204020204" pitchFamily="34" charset="-122"/>
            </a:endParaRPr>
          </a:p>
          <a:p>
            <a:pPr>
              <a:lnSpc>
                <a:spcPct val="130000"/>
              </a:lnSpc>
            </a:pPr>
            <a:r>
              <a:rPr lang="zh-CN" altLang="en-US" b="1" dirty="0">
                <a:solidFill>
                  <a:schemeClr val="tx1">
                    <a:lumMod val="65000"/>
                    <a:lumOff val="35000"/>
                  </a:schemeClr>
                </a:solidFill>
                <a:latin typeface="微软雅黑" panose="020B0503020204020204" pitchFamily="34" charset="-122"/>
                <a:ea typeface="微软雅黑" panose="020B0503020204020204" pitchFamily="34" charset="-122"/>
              </a:rPr>
              <a:t>④ 高校教师。</a:t>
            </a:r>
            <a:endParaRPr lang="zh-CN" altLang="zh-CN"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4" name="TextBox 6"/>
          <p:cNvSpPr txBox="1"/>
          <p:nvPr/>
        </p:nvSpPr>
        <p:spPr>
          <a:xfrm>
            <a:off x="6960096" y="4077072"/>
            <a:ext cx="4695278" cy="2129814"/>
          </a:xfrm>
          <a:prstGeom prst="rect">
            <a:avLst/>
          </a:prstGeom>
          <a:noFill/>
        </p:spPr>
        <p:txBody>
          <a:bodyPr wrap="square" rtlCol="0">
            <a:spAutoFit/>
          </a:bodyPr>
          <a:lstStyle/>
          <a:p>
            <a:pPr>
              <a:lnSpc>
                <a:spcPct val="130000"/>
              </a:lnSpc>
              <a:spcBef>
                <a:spcPts val="600"/>
              </a:spcBef>
              <a:spcAft>
                <a:spcPts val="600"/>
              </a:spcAft>
            </a:pPr>
            <a:r>
              <a:rPr lang="zh-CN" altLang="en-US" b="1" dirty="0">
                <a:solidFill>
                  <a:srgbClr val="FF0000"/>
                </a:solidFill>
                <a:latin typeface="微软雅黑" panose="020B0503020204020204" pitchFamily="34" charset="-122"/>
                <a:ea typeface="微软雅黑" panose="020B0503020204020204" pitchFamily="34" charset="-122"/>
              </a:rPr>
              <a:t>外部讲师供应商选择时需要注意的问题：</a:t>
            </a:r>
          </a:p>
          <a:p>
            <a:pPr>
              <a:lnSpc>
                <a:spcPct val="130000"/>
              </a:lnSpc>
            </a:pPr>
            <a:r>
              <a:rPr lang="zh-CN" altLang="en-US" sz="1600" dirty="0">
                <a:solidFill>
                  <a:srgbClr val="5F5E5C"/>
                </a:solidFill>
                <a:latin typeface="微软雅黑" panose="020B0503020204020204" pitchFamily="34" charset="-122"/>
                <a:ea typeface="微软雅黑" panose="020B0503020204020204" pitchFamily="34" charset="-122"/>
              </a:rPr>
              <a:t>① 曾开发过的培训项目、课程体系概况；</a:t>
            </a:r>
          </a:p>
          <a:p>
            <a:pPr>
              <a:lnSpc>
                <a:spcPct val="130000"/>
              </a:lnSpc>
            </a:pPr>
            <a:r>
              <a:rPr lang="zh-CN" altLang="en-US" sz="1600" dirty="0">
                <a:solidFill>
                  <a:srgbClr val="5F5E5C"/>
                </a:solidFill>
                <a:latin typeface="微软雅黑" panose="020B0503020204020204" pitchFamily="34" charset="-122"/>
                <a:ea typeface="微软雅黑" panose="020B0503020204020204" pitchFamily="34" charset="-122"/>
              </a:rPr>
              <a:t>② 提供服务的客户资料及口碑；</a:t>
            </a:r>
          </a:p>
          <a:p>
            <a:pPr>
              <a:lnSpc>
                <a:spcPct val="130000"/>
              </a:lnSpc>
            </a:pPr>
            <a:r>
              <a:rPr lang="zh-CN" altLang="en-US" sz="1600" dirty="0">
                <a:solidFill>
                  <a:srgbClr val="5F5E5C"/>
                </a:solidFill>
                <a:latin typeface="微软雅黑" panose="020B0503020204020204" pitchFamily="34" charset="-122"/>
                <a:ea typeface="微软雅黑" panose="020B0503020204020204" pitchFamily="34" charset="-122"/>
              </a:rPr>
              <a:t>③ 可说明其曾经提供的培训项目卓有成效的证据；</a:t>
            </a:r>
          </a:p>
          <a:p>
            <a:pPr>
              <a:lnSpc>
                <a:spcPct val="130000"/>
              </a:lnSpc>
            </a:pPr>
            <a:r>
              <a:rPr lang="zh-CN" altLang="en-US" sz="1600" dirty="0">
                <a:solidFill>
                  <a:srgbClr val="5F5E5C"/>
                </a:solidFill>
                <a:latin typeface="微软雅黑" panose="020B0503020204020204" pitchFamily="34" charset="-122"/>
                <a:ea typeface="微软雅黑" panose="020B0503020204020204" pitchFamily="34" charset="-122"/>
              </a:rPr>
              <a:t>④ 该讲师对行业、本企业发展状况的了解程度；</a:t>
            </a:r>
          </a:p>
          <a:p>
            <a:pPr>
              <a:lnSpc>
                <a:spcPct val="130000"/>
              </a:lnSpc>
            </a:pPr>
            <a:r>
              <a:rPr lang="zh-CN" altLang="en-US" sz="1600" dirty="0">
                <a:solidFill>
                  <a:srgbClr val="5F5E5C"/>
                </a:solidFill>
                <a:latin typeface="微软雅黑" panose="020B0503020204020204" pitchFamily="34" charset="-122"/>
                <a:ea typeface="微软雅黑" panose="020B0503020204020204" pitchFamily="34" charset="-122"/>
              </a:rPr>
              <a:t>⑤ 合同中提出的服务、材料和收费等事宜等。</a:t>
            </a:r>
          </a:p>
        </p:txBody>
      </p:sp>
      <p:grpSp>
        <p:nvGrpSpPr>
          <p:cNvPr id="5" name="组合 4"/>
          <p:cNvGrpSpPr/>
          <p:nvPr/>
        </p:nvGrpSpPr>
        <p:grpSpPr>
          <a:xfrm>
            <a:off x="551386" y="1896448"/>
            <a:ext cx="11196163" cy="452432"/>
            <a:chOff x="554558" y="1896448"/>
            <a:chExt cx="11196163" cy="452432"/>
          </a:xfrm>
        </p:grpSpPr>
        <p:sp>
          <p:nvSpPr>
            <p:cNvPr id="16" name="矩形 15"/>
            <p:cNvSpPr/>
            <p:nvPr/>
          </p:nvSpPr>
          <p:spPr>
            <a:xfrm>
              <a:off x="554558" y="1896448"/>
              <a:ext cx="11196163" cy="452432"/>
            </a:xfrm>
            <a:prstGeom prst="rect">
              <a:avLst/>
            </a:prstGeom>
            <a:solidFill>
              <a:srgbClr val="0070C0">
                <a:alpha val="8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TextBox 6"/>
            <p:cNvSpPr txBox="1"/>
            <p:nvPr/>
          </p:nvSpPr>
          <p:spPr>
            <a:xfrm>
              <a:off x="554559" y="1896448"/>
              <a:ext cx="4320480" cy="452432"/>
            </a:xfrm>
            <a:prstGeom prst="rect">
              <a:avLst/>
            </a:prstGeom>
            <a:noFill/>
          </p:spPr>
          <p:txBody>
            <a:bodyPr wrap="square" rtlCol="0">
              <a:spAutoFit/>
            </a:bodyPr>
            <a:lstStyle/>
            <a:p>
              <a:pPr>
                <a:lnSpc>
                  <a:spcPct val="130000"/>
                </a:lnSpc>
              </a:pPr>
              <a:r>
                <a:rPr lang="en-US" altLang="zh-CN" dirty="0">
                  <a:solidFill>
                    <a:schemeClr val="bg1"/>
                  </a:solidFill>
                  <a:latin typeface="华康俪金黑W8(P)" pitchFamily="34" charset="-122"/>
                  <a:ea typeface="华康俪金黑W8(P)" pitchFamily="34" charset="-122"/>
                </a:rPr>
                <a:t>1</a:t>
              </a:r>
              <a:r>
                <a:rPr lang="zh-CN" altLang="en-US" dirty="0">
                  <a:solidFill>
                    <a:schemeClr val="bg1"/>
                  </a:solidFill>
                  <a:latin typeface="华康俪金黑W8(P)" pitchFamily="34" charset="-122"/>
                  <a:ea typeface="华康俪金黑W8(P)" pitchFamily="34" charset="-122"/>
                </a:rPr>
                <a:t>、内部讲师来源：</a:t>
              </a:r>
            </a:p>
          </p:txBody>
        </p:sp>
      </p:grpSp>
      <p:grpSp>
        <p:nvGrpSpPr>
          <p:cNvPr id="19" name="组合 18"/>
          <p:cNvGrpSpPr/>
          <p:nvPr/>
        </p:nvGrpSpPr>
        <p:grpSpPr>
          <a:xfrm>
            <a:off x="551385" y="3552632"/>
            <a:ext cx="11196163" cy="452432"/>
            <a:chOff x="554558" y="1896448"/>
            <a:chExt cx="11196163" cy="452432"/>
          </a:xfrm>
        </p:grpSpPr>
        <p:sp>
          <p:nvSpPr>
            <p:cNvPr id="20" name="矩形 19"/>
            <p:cNvSpPr/>
            <p:nvPr/>
          </p:nvSpPr>
          <p:spPr>
            <a:xfrm>
              <a:off x="554558" y="1896448"/>
              <a:ext cx="11196163" cy="452432"/>
            </a:xfrm>
            <a:prstGeom prst="rect">
              <a:avLst/>
            </a:prstGeom>
            <a:solidFill>
              <a:srgbClr val="0070C0">
                <a:alpha val="8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TextBox 6"/>
            <p:cNvSpPr txBox="1"/>
            <p:nvPr/>
          </p:nvSpPr>
          <p:spPr>
            <a:xfrm>
              <a:off x="554559" y="1896448"/>
              <a:ext cx="4320480" cy="452432"/>
            </a:xfrm>
            <a:prstGeom prst="rect">
              <a:avLst/>
            </a:prstGeom>
            <a:noFill/>
          </p:spPr>
          <p:txBody>
            <a:bodyPr wrap="square" rtlCol="0">
              <a:spAutoFit/>
            </a:bodyPr>
            <a:lstStyle/>
            <a:p>
              <a:pPr>
                <a:lnSpc>
                  <a:spcPct val="130000"/>
                </a:lnSpc>
              </a:pPr>
              <a:r>
                <a:rPr lang="en-US" altLang="zh-CN" dirty="0">
                  <a:solidFill>
                    <a:schemeClr val="bg1"/>
                  </a:solidFill>
                  <a:latin typeface="华康俪金黑W8(P)" pitchFamily="34" charset="-122"/>
                  <a:ea typeface="华康俪金黑W8(P)" pitchFamily="34" charset="-122"/>
                </a:rPr>
                <a:t>2</a:t>
              </a:r>
              <a:r>
                <a:rPr lang="zh-CN" altLang="en-US" dirty="0">
                  <a:solidFill>
                    <a:schemeClr val="bg1"/>
                  </a:solidFill>
                  <a:latin typeface="华康俪金黑W8(P)" pitchFamily="34" charset="-122"/>
                  <a:ea typeface="华康俪金黑W8(P)" pitchFamily="34" charset="-122"/>
                </a:rPr>
                <a:t>、外部讲师来源：</a:t>
              </a:r>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1" decel="100000"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fill="hold"/>
                                        <p:tgtEl>
                                          <p:spTgt spid="11"/>
                                        </p:tgtEl>
                                        <p:attrNameLst>
                                          <p:attrName>ppt_x</p:attrName>
                                        </p:attrNameLst>
                                      </p:cBhvr>
                                      <p:tavLst>
                                        <p:tav tm="0">
                                          <p:val>
                                            <p:strVal val="#ppt_x"/>
                                          </p:val>
                                        </p:tav>
                                        <p:tav tm="100000">
                                          <p:val>
                                            <p:strVal val="#ppt_x"/>
                                          </p:val>
                                        </p:tav>
                                      </p:tavLst>
                                    </p:anim>
                                    <p:anim calcmode="lin" valueType="num">
                                      <p:cBhvr additive="base">
                                        <p:cTn id="13" dur="500" fill="hold"/>
                                        <p:tgtEl>
                                          <p:spTgt spid="11"/>
                                        </p:tgtEl>
                                        <p:attrNameLst>
                                          <p:attrName>ppt_y</p:attrName>
                                        </p:attrNameLst>
                                      </p:cBhvr>
                                      <p:tavLst>
                                        <p:tav tm="0">
                                          <p:val>
                                            <p:strVal val="0-#ppt_h/2"/>
                                          </p:val>
                                        </p:tav>
                                        <p:tav tm="100000">
                                          <p:val>
                                            <p:strVal val="#ppt_y"/>
                                          </p:val>
                                        </p:tav>
                                      </p:tavLst>
                                    </p:anim>
                                  </p:childTnLst>
                                </p:cTn>
                              </p:par>
                              <p:par>
                                <p:cTn id="14" presetID="2" presetClass="entr" presetSubtype="2" decel="100000"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additive="base">
                                        <p:cTn id="16" dur="500" fill="hold"/>
                                        <p:tgtEl>
                                          <p:spTgt spid="13"/>
                                        </p:tgtEl>
                                        <p:attrNameLst>
                                          <p:attrName>ppt_x</p:attrName>
                                        </p:attrNameLst>
                                      </p:cBhvr>
                                      <p:tavLst>
                                        <p:tav tm="0">
                                          <p:val>
                                            <p:strVal val="1+#ppt_w/2"/>
                                          </p:val>
                                        </p:tav>
                                        <p:tav tm="100000">
                                          <p:val>
                                            <p:strVal val="#ppt_x"/>
                                          </p:val>
                                        </p:tav>
                                      </p:tavLst>
                                    </p:anim>
                                    <p:anim calcmode="lin" valueType="num">
                                      <p:cBhvr additive="base">
                                        <p:cTn id="17" dur="500" fill="hold"/>
                                        <p:tgtEl>
                                          <p:spTgt spid="13"/>
                                        </p:tgtEl>
                                        <p:attrNameLst>
                                          <p:attrName>ppt_y</p:attrName>
                                        </p:attrNameLst>
                                      </p:cBhvr>
                                      <p:tavLst>
                                        <p:tav tm="0">
                                          <p:val>
                                            <p:strVal val="#ppt_y"/>
                                          </p:val>
                                        </p:tav>
                                        <p:tav tm="100000">
                                          <p:val>
                                            <p:strVal val="#ppt_y"/>
                                          </p:val>
                                        </p:tav>
                                      </p:tavLst>
                                    </p:anim>
                                  </p:childTnLst>
                                </p:cTn>
                              </p:par>
                              <p:par>
                                <p:cTn id="18" presetID="2" presetClass="entr" presetSubtype="8" decel="100000"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 calcmode="lin" valueType="num">
                                      <p:cBhvr additive="base">
                                        <p:cTn id="20" dur="500" fill="hold"/>
                                        <p:tgtEl>
                                          <p:spTgt spid="14"/>
                                        </p:tgtEl>
                                        <p:attrNameLst>
                                          <p:attrName>ppt_x</p:attrName>
                                        </p:attrNameLst>
                                      </p:cBhvr>
                                      <p:tavLst>
                                        <p:tav tm="0">
                                          <p:val>
                                            <p:strVal val="0-#ppt_w/2"/>
                                          </p:val>
                                        </p:tav>
                                        <p:tav tm="100000">
                                          <p:val>
                                            <p:strVal val="#ppt_x"/>
                                          </p:val>
                                        </p:tav>
                                      </p:tavLst>
                                    </p:anim>
                                    <p:anim calcmode="lin" valueType="num">
                                      <p:cBhvr additive="base">
                                        <p:cTn id="21"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P spid="14"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8"/>
          <p:cNvSpPr txBox="1"/>
          <p:nvPr/>
        </p:nvSpPr>
        <p:spPr>
          <a:xfrm>
            <a:off x="333860" y="476676"/>
            <a:ext cx="4969846" cy="461665"/>
          </a:xfrm>
          <a:prstGeom prst="rect">
            <a:avLst/>
          </a:prstGeom>
          <a:noFill/>
        </p:spPr>
        <p:txBody>
          <a:bodyPr wrap="square" rtlCol="0">
            <a:spAutoFit/>
          </a:bodyPr>
          <a:lstStyle/>
          <a:p>
            <a:r>
              <a:rPr lang="zh-CN" altLang="en-US" sz="2400" dirty="0">
                <a:solidFill>
                  <a:srgbClr val="5F5E5C"/>
                </a:solidFill>
                <a:latin typeface="华康俪金黑W8(P)" pitchFamily="34" charset="-122"/>
                <a:ea typeface="华康俪金黑W8(P)" pitchFamily="34" charset="-122"/>
              </a:rPr>
              <a:t>第五节</a:t>
            </a:r>
            <a:r>
              <a:rPr lang="en-US" altLang="zh-CN" sz="2400" dirty="0">
                <a:solidFill>
                  <a:srgbClr val="5F5E5C"/>
                </a:solidFill>
                <a:latin typeface="华康俪金黑W8(P)" pitchFamily="34" charset="-122"/>
                <a:ea typeface="华康俪金黑W8(P)" pitchFamily="34" charset="-122"/>
              </a:rPr>
              <a:t>  </a:t>
            </a:r>
            <a:r>
              <a:rPr lang="zh-CN" altLang="en-US" sz="2400" dirty="0">
                <a:solidFill>
                  <a:srgbClr val="5F5E5C"/>
                </a:solidFill>
                <a:latin typeface="华康俪金黑W8(P)" pitchFamily="34" charset="-122"/>
                <a:ea typeface="华康俪金黑W8(P)" pitchFamily="34" charset="-122"/>
              </a:rPr>
              <a:t>培训制度的建立完善</a:t>
            </a:r>
          </a:p>
        </p:txBody>
      </p:sp>
      <p:sp>
        <p:nvSpPr>
          <p:cNvPr id="33" name="TextBox 6"/>
          <p:cNvSpPr txBox="1"/>
          <p:nvPr/>
        </p:nvSpPr>
        <p:spPr>
          <a:xfrm>
            <a:off x="7464152" y="3068304"/>
            <a:ext cx="4464290" cy="2973122"/>
          </a:xfrm>
          <a:prstGeom prst="rect">
            <a:avLst/>
          </a:prstGeom>
          <a:noFill/>
        </p:spPr>
        <p:txBody>
          <a:bodyPr wrap="square" rtlCol="0">
            <a:spAutoFit/>
          </a:bodyPr>
          <a:lstStyle/>
          <a:p>
            <a:pPr>
              <a:lnSpc>
                <a:spcPct val="130000"/>
              </a:lnSpc>
            </a:pPr>
            <a:r>
              <a:rPr lang="zh-CN" altLang="en-US" sz="1600" dirty="0">
                <a:solidFill>
                  <a:srgbClr val="5F5E5C"/>
                </a:solidFill>
                <a:latin typeface="微软雅黑" panose="020B0503020204020204" pitchFamily="34" charset="-122"/>
                <a:ea typeface="微软雅黑" panose="020B0503020204020204" pitchFamily="34" charset="-122"/>
              </a:rPr>
              <a:t>为了使公司的培训工作有法可依，有章可循，建立</a:t>
            </a:r>
            <a:r>
              <a:rPr lang="zh-CN" altLang="en-US" sz="1600" b="1" dirty="0">
                <a:solidFill>
                  <a:srgbClr val="3B79CE"/>
                </a:solidFill>
                <a:latin typeface="微软雅黑" panose="020B0503020204020204" pitchFamily="34" charset="-122"/>
                <a:ea typeface="微软雅黑" panose="020B0503020204020204" pitchFamily="34" charset="-122"/>
              </a:rPr>
              <a:t>详细、规范、务实、可行的</a:t>
            </a:r>
            <a:r>
              <a:rPr lang="en-US" altLang="zh-CN" sz="1600" b="1" dirty="0">
                <a:solidFill>
                  <a:srgbClr val="3B79CE"/>
                </a:solidFill>
                <a:latin typeface="微软雅黑" panose="020B0503020204020204" pitchFamily="34" charset="-122"/>
                <a:ea typeface="微软雅黑" panose="020B0503020204020204" pitchFamily="34" charset="-122"/>
              </a:rPr>
              <a:t>《</a:t>
            </a:r>
            <a:r>
              <a:rPr lang="zh-CN" altLang="en-US" sz="1600" b="1" dirty="0">
                <a:solidFill>
                  <a:srgbClr val="3B79CE"/>
                </a:solidFill>
                <a:latin typeface="微软雅黑" panose="020B0503020204020204" pitchFamily="34" charset="-122"/>
                <a:ea typeface="微软雅黑" panose="020B0503020204020204" pitchFamily="34" charset="-122"/>
              </a:rPr>
              <a:t>培训管理制度</a:t>
            </a:r>
            <a:r>
              <a:rPr lang="en-US" altLang="zh-CN" sz="1600" b="1" dirty="0">
                <a:solidFill>
                  <a:srgbClr val="3B79CE"/>
                </a:solidFill>
                <a:latin typeface="微软雅黑" panose="020B0503020204020204" pitchFamily="34" charset="-122"/>
                <a:ea typeface="微软雅黑" panose="020B0503020204020204" pitchFamily="34" charset="-122"/>
              </a:rPr>
              <a:t>》</a:t>
            </a:r>
            <a:r>
              <a:rPr lang="zh-CN" altLang="en-US" sz="1600" dirty="0">
                <a:solidFill>
                  <a:srgbClr val="5F5E5C"/>
                </a:solidFill>
                <a:latin typeface="微软雅黑" panose="020B0503020204020204" pitchFamily="34" charset="-122"/>
                <a:ea typeface="微软雅黑" panose="020B0503020204020204" pitchFamily="34" charset="-122"/>
              </a:rPr>
              <a:t>是非常必要的（如已有，根据具体情况进行修订和完善）！</a:t>
            </a:r>
            <a:endParaRPr lang="en-US" altLang="zh-CN" sz="1600" dirty="0">
              <a:solidFill>
                <a:srgbClr val="5F5E5C"/>
              </a:solidFill>
              <a:latin typeface="微软雅黑" panose="020B0503020204020204" pitchFamily="34" charset="-122"/>
              <a:ea typeface="微软雅黑" panose="020B0503020204020204" pitchFamily="34" charset="-122"/>
            </a:endParaRPr>
          </a:p>
          <a:p>
            <a:pPr>
              <a:lnSpc>
                <a:spcPct val="130000"/>
              </a:lnSpc>
            </a:pPr>
            <a:endParaRPr lang="en-US" altLang="zh-CN" sz="1600" dirty="0">
              <a:solidFill>
                <a:srgbClr val="5F5E5C"/>
              </a:solidFill>
              <a:latin typeface="微软雅黑" panose="020B0503020204020204" pitchFamily="34" charset="-122"/>
              <a:ea typeface="微软雅黑" panose="020B0503020204020204" pitchFamily="34" charset="-122"/>
            </a:endParaRPr>
          </a:p>
          <a:p>
            <a:pPr>
              <a:lnSpc>
                <a:spcPct val="130000"/>
              </a:lnSpc>
            </a:pPr>
            <a:r>
              <a:rPr lang="zh-CN" altLang="en-US" sz="1600" dirty="0">
                <a:solidFill>
                  <a:srgbClr val="5F5E5C"/>
                </a:solidFill>
                <a:latin typeface="微软雅黑" panose="020B0503020204020204" pitchFamily="34" charset="-122"/>
                <a:ea typeface="微软雅黑" panose="020B0503020204020204" pitchFamily="34" charset="-122"/>
              </a:rPr>
              <a:t>另：为了进一步细分不同类别的培训工作开展，可以建立更为细化培训制度，如</a:t>
            </a:r>
            <a:r>
              <a:rPr lang="en-US" altLang="zh-CN" sz="1600" b="1" dirty="0">
                <a:solidFill>
                  <a:srgbClr val="3B79CE"/>
                </a:solidFill>
                <a:latin typeface="微软雅黑" panose="020B0503020204020204" pitchFamily="34" charset="-122"/>
                <a:ea typeface="微软雅黑" panose="020B0503020204020204" pitchFamily="34" charset="-122"/>
              </a:rPr>
              <a:t>《</a:t>
            </a:r>
            <a:r>
              <a:rPr lang="zh-CN" altLang="en-US" sz="1600" b="1" dirty="0">
                <a:solidFill>
                  <a:srgbClr val="3B79CE"/>
                </a:solidFill>
                <a:latin typeface="微软雅黑" panose="020B0503020204020204" pitchFamily="34" charset="-122"/>
                <a:ea typeface="微软雅黑" panose="020B0503020204020204" pitchFamily="34" charset="-122"/>
              </a:rPr>
              <a:t>新员工入职培训管理办法</a:t>
            </a:r>
            <a:r>
              <a:rPr lang="en-US" altLang="zh-CN" sz="1600" b="1" dirty="0">
                <a:solidFill>
                  <a:srgbClr val="3B79CE"/>
                </a:solidFill>
                <a:latin typeface="微软雅黑" panose="020B0503020204020204" pitchFamily="34" charset="-122"/>
                <a:ea typeface="微软雅黑" panose="020B0503020204020204" pitchFamily="34" charset="-122"/>
              </a:rPr>
              <a:t>》</a:t>
            </a:r>
            <a:r>
              <a:rPr lang="zh-CN" altLang="en-US" sz="1600" dirty="0">
                <a:solidFill>
                  <a:srgbClr val="5F5E5C"/>
                </a:solidFill>
                <a:latin typeface="微软雅黑" panose="020B0503020204020204" pitchFamily="34" charset="-122"/>
                <a:ea typeface="微软雅黑" panose="020B0503020204020204" pitchFamily="34" charset="-122"/>
              </a:rPr>
              <a:t>等；为了完善讲师体系的建立，可建立单独的</a:t>
            </a:r>
            <a:r>
              <a:rPr lang="en-US" altLang="zh-CN" sz="1600" b="1" dirty="0">
                <a:solidFill>
                  <a:srgbClr val="3B79CE"/>
                </a:solidFill>
                <a:latin typeface="微软雅黑" panose="020B0503020204020204" pitchFamily="34" charset="-122"/>
                <a:ea typeface="微软雅黑" panose="020B0503020204020204" pitchFamily="34" charset="-122"/>
              </a:rPr>
              <a:t>《</a:t>
            </a:r>
            <a:r>
              <a:rPr lang="zh-CN" altLang="en-US" sz="1600" b="1" dirty="0">
                <a:solidFill>
                  <a:srgbClr val="3B79CE"/>
                </a:solidFill>
                <a:latin typeface="微软雅黑" panose="020B0503020204020204" pitchFamily="34" charset="-122"/>
                <a:ea typeface="微软雅黑" panose="020B0503020204020204" pitchFamily="34" charset="-122"/>
              </a:rPr>
              <a:t>讲师管理制度</a:t>
            </a:r>
            <a:r>
              <a:rPr lang="en-US" altLang="zh-CN" sz="1600" b="1" dirty="0">
                <a:solidFill>
                  <a:srgbClr val="3B79CE"/>
                </a:solidFill>
                <a:latin typeface="微软雅黑" panose="020B0503020204020204" pitchFamily="34" charset="-122"/>
                <a:ea typeface="微软雅黑" panose="020B0503020204020204" pitchFamily="34" charset="-122"/>
              </a:rPr>
              <a:t>》</a:t>
            </a:r>
            <a:r>
              <a:rPr lang="zh-CN" altLang="en-US" sz="1600" dirty="0">
                <a:solidFill>
                  <a:srgbClr val="5F5E5C"/>
                </a:solidFill>
                <a:latin typeface="微软雅黑" panose="020B0503020204020204" pitchFamily="34" charset="-122"/>
                <a:ea typeface="微软雅黑" panose="020B0503020204020204" pitchFamily="34" charset="-122"/>
              </a:rPr>
              <a:t>等。</a:t>
            </a:r>
            <a:endParaRPr lang="zh-CN" altLang="zh-CN" b="1" dirty="0">
              <a:solidFill>
                <a:srgbClr val="3B79CE"/>
              </a:solidFill>
              <a:latin typeface="微软雅黑" panose="020B0503020204020204" pitchFamily="34" charset="-122"/>
              <a:ea typeface="微软雅黑" panose="020B0503020204020204" pitchFamily="34" charset="-122"/>
            </a:endParaRPr>
          </a:p>
        </p:txBody>
      </p:sp>
      <p:sp>
        <p:nvSpPr>
          <p:cNvPr id="11" name="矩形 10"/>
          <p:cNvSpPr/>
          <p:nvPr/>
        </p:nvSpPr>
        <p:spPr>
          <a:xfrm>
            <a:off x="7032640" y="2832817"/>
            <a:ext cx="4824000" cy="90576"/>
          </a:xfrm>
          <a:prstGeom prst="rect">
            <a:avLst/>
          </a:prstGeom>
          <a:solidFill>
            <a:srgbClr val="0070C0">
              <a:alpha val="8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 name="图片 4"/>
          <p:cNvPicPr>
            <a:picLocks noChangeAspect="1"/>
          </p:cNvPicPr>
          <p:nvPr/>
        </p:nvPicPr>
        <p:blipFill>
          <a:blip r:embed="rId2" cstate="screen"/>
          <a:stretch>
            <a:fillRect/>
          </a:stretch>
        </p:blipFill>
        <p:spPr>
          <a:xfrm>
            <a:off x="405994" y="1484784"/>
            <a:ext cx="6840760" cy="4549264"/>
          </a:xfrm>
          <a:prstGeom prst="rect">
            <a:avLst/>
          </a:prstGeom>
          <a:noFill/>
          <a:ln w="28575">
            <a:solidFill>
              <a:schemeClr val="bg1"/>
            </a:solidFill>
          </a:ln>
          <a:effectLst>
            <a:outerShdw blurRad="63500" algn="ctr" rotWithShape="0">
              <a:prstClr val="black">
                <a:alpha val="40000"/>
              </a:prstClr>
            </a:outerShdw>
          </a:effectLst>
        </p:spPr>
      </p:pic>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 presetClass="entr" presetSubtype="1" decel="100000"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additive="base">
                                        <p:cTn id="11" dur="500" fill="hold"/>
                                        <p:tgtEl>
                                          <p:spTgt spid="33"/>
                                        </p:tgtEl>
                                        <p:attrNameLst>
                                          <p:attrName>ppt_x</p:attrName>
                                        </p:attrNameLst>
                                      </p:cBhvr>
                                      <p:tavLst>
                                        <p:tav tm="0">
                                          <p:val>
                                            <p:strVal val="#ppt_x"/>
                                          </p:val>
                                        </p:tav>
                                        <p:tav tm="100000">
                                          <p:val>
                                            <p:strVal val="#ppt_x"/>
                                          </p:val>
                                        </p:tav>
                                      </p:tavLst>
                                    </p:anim>
                                    <p:anim calcmode="lin" valueType="num">
                                      <p:cBhvr additive="base">
                                        <p:cTn id="12" dur="500" fill="hold"/>
                                        <p:tgtEl>
                                          <p:spTgt spid="3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3"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p:cNvSpPr/>
          <p:nvPr/>
        </p:nvSpPr>
        <p:spPr>
          <a:xfrm>
            <a:off x="1594308" y="1989000"/>
            <a:ext cx="2880750" cy="2880000"/>
          </a:xfrm>
          <a:prstGeom prst="ellipse">
            <a:avLst/>
          </a:prstGeom>
          <a:blipFill dpi="0" rotWithShape="1">
            <a:blip r:embed="rId2" cstate="screen"/>
            <a:srcRect/>
            <a:stretch>
              <a:fillRect/>
            </a:stretch>
          </a:blipFill>
          <a:ln w="57150">
            <a:solidFill>
              <a:srgbClr val="3B79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6600190" y="3605296"/>
            <a:ext cx="3599341" cy="369332"/>
          </a:xfrm>
          <a:prstGeom prst="rect">
            <a:avLst/>
          </a:prstGeom>
        </p:spPr>
        <p:txBody>
          <a:bodyPr wrap="square">
            <a:spAutoFit/>
          </a:bodyPr>
          <a:lstStyle/>
          <a:p>
            <a:pPr marL="285750" indent="-285750">
              <a:buFont typeface="Arial" panose="020B0604020202020204" pitchFamily="34" charset="0"/>
              <a:buChar char="•"/>
              <a:defRPr/>
            </a:pPr>
            <a:r>
              <a:rPr lang="zh-CN" altLang="en-US" kern="0" dirty="0">
                <a:solidFill>
                  <a:schemeClr val="tx1">
                    <a:lumMod val="65000"/>
                    <a:lumOff val="35000"/>
                  </a:schemeClr>
                </a:solidFill>
                <a:latin typeface="微软雅黑" panose="020B0503020204020204" pitchFamily="34" charset="-122"/>
                <a:ea typeface="微软雅黑" panose="020B0503020204020204" pitchFamily="34" charset="-122"/>
              </a:rPr>
              <a:t>培训需求的统计</a:t>
            </a:r>
          </a:p>
        </p:txBody>
      </p:sp>
      <p:sp>
        <p:nvSpPr>
          <p:cNvPr id="4" name="矩形 3"/>
          <p:cNvSpPr/>
          <p:nvPr/>
        </p:nvSpPr>
        <p:spPr>
          <a:xfrm>
            <a:off x="6600190" y="4035745"/>
            <a:ext cx="3599341" cy="369332"/>
          </a:xfrm>
          <a:prstGeom prst="rect">
            <a:avLst/>
          </a:prstGeom>
        </p:spPr>
        <p:txBody>
          <a:bodyPr wrap="square">
            <a:spAutoFit/>
          </a:bodyPr>
          <a:lstStyle/>
          <a:p>
            <a:pPr marL="285750" indent="-285750">
              <a:buFont typeface="Arial" panose="020B0604020202020204" pitchFamily="34" charset="0"/>
              <a:buChar char="•"/>
              <a:defRPr/>
            </a:pPr>
            <a:r>
              <a:rPr lang="zh-CN" altLang="en-US" kern="0" dirty="0">
                <a:solidFill>
                  <a:schemeClr val="tx1">
                    <a:lumMod val="65000"/>
                    <a:lumOff val="35000"/>
                  </a:schemeClr>
                </a:solidFill>
                <a:latin typeface="微软雅黑" panose="020B0503020204020204" pitchFamily="34" charset="-122"/>
                <a:ea typeface="微软雅黑" panose="020B0503020204020204" pitchFamily="34" charset="-122"/>
              </a:rPr>
              <a:t>培训规划与预算</a:t>
            </a:r>
          </a:p>
        </p:txBody>
      </p:sp>
      <p:sp>
        <p:nvSpPr>
          <p:cNvPr id="5" name="TextBox 8"/>
          <p:cNvSpPr txBox="1"/>
          <p:nvPr/>
        </p:nvSpPr>
        <p:spPr>
          <a:xfrm>
            <a:off x="5089624" y="2708924"/>
            <a:ext cx="5327983" cy="646331"/>
          </a:xfrm>
          <a:prstGeom prst="rect">
            <a:avLst/>
          </a:prstGeom>
          <a:noFill/>
        </p:spPr>
        <p:txBody>
          <a:bodyPr wrap="square" rtlCol="0">
            <a:spAutoFit/>
          </a:bodyPr>
          <a:lstStyle/>
          <a:p>
            <a:pPr algn="ctr"/>
            <a:r>
              <a:rPr lang="zh-CN" altLang="en-US" sz="3600" b="1" dirty="0">
                <a:solidFill>
                  <a:schemeClr val="tx1">
                    <a:lumMod val="65000"/>
                    <a:lumOff val="35000"/>
                  </a:schemeClr>
                </a:solidFill>
                <a:latin typeface="微软雅黑" panose="020B0503020204020204" pitchFamily="34" charset="-122"/>
                <a:ea typeface="微软雅黑" panose="020B0503020204020204" pitchFamily="34" charset="-122"/>
              </a:rPr>
              <a:t>第四章  年度培训的实施</a:t>
            </a:r>
          </a:p>
        </p:txBody>
      </p:sp>
      <p:sp>
        <p:nvSpPr>
          <p:cNvPr id="6" name="矩形 5"/>
          <p:cNvSpPr/>
          <p:nvPr/>
        </p:nvSpPr>
        <p:spPr>
          <a:xfrm>
            <a:off x="6600190" y="4466194"/>
            <a:ext cx="3599341" cy="369332"/>
          </a:xfrm>
          <a:prstGeom prst="rect">
            <a:avLst/>
          </a:prstGeom>
        </p:spPr>
        <p:txBody>
          <a:bodyPr wrap="square">
            <a:spAutoFit/>
          </a:bodyPr>
          <a:lstStyle/>
          <a:p>
            <a:pPr marL="285750" indent="-285750">
              <a:buFont typeface="Arial" panose="020B0604020202020204" pitchFamily="34" charset="0"/>
              <a:buChar char="•"/>
              <a:defRPr/>
            </a:pPr>
            <a:r>
              <a:rPr lang="zh-CN" altLang="en-US" kern="0" dirty="0">
                <a:solidFill>
                  <a:schemeClr val="tx1">
                    <a:lumMod val="65000"/>
                    <a:lumOff val="35000"/>
                  </a:schemeClr>
                </a:solidFill>
                <a:latin typeface="微软雅黑" panose="020B0503020204020204" pitchFamily="34" charset="-122"/>
                <a:ea typeface="微软雅黑" panose="020B0503020204020204" pitchFamily="34" charset="-122"/>
              </a:rPr>
              <a:t>培训的实施开展</a:t>
            </a:r>
          </a:p>
        </p:txBody>
      </p:sp>
      <p:sp>
        <p:nvSpPr>
          <p:cNvPr id="7" name="矩形 6"/>
          <p:cNvSpPr/>
          <p:nvPr/>
        </p:nvSpPr>
        <p:spPr>
          <a:xfrm>
            <a:off x="6600190" y="4896643"/>
            <a:ext cx="3599341" cy="369332"/>
          </a:xfrm>
          <a:prstGeom prst="rect">
            <a:avLst/>
          </a:prstGeom>
        </p:spPr>
        <p:txBody>
          <a:bodyPr wrap="square">
            <a:spAutoFit/>
          </a:bodyPr>
          <a:lstStyle/>
          <a:p>
            <a:pPr marL="285750" indent="-285750">
              <a:buFont typeface="Arial" panose="020B0604020202020204" pitchFamily="34" charset="0"/>
              <a:buChar char="•"/>
              <a:defRPr/>
            </a:pPr>
            <a:r>
              <a:rPr lang="zh-CN" altLang="en-US" kern="0" dirty="0">
                <a:solidFill>
                  <a:schemeClr val="tx1">
                    <a:lumMod val="65000"/>
                    <a:lumOff val="35000"/>
                  </a:schemeClr>
                </a:solidFill>
                <a:latin typeface="微软雅黑" panose="020B0503020204020204" pitchFamily="34" charset="-122"/>
                <a:ea typeface="微软雅黑" panose="020B0503020204020204" pitchFamily="34" charset="-122"/>
              </a:rPr>
              <a:t>培训的总结报告</a:t>
            </a:r>
          </a:p>
        </p:txBody>
      </p:sp>
    </p:spTree>
  </p:cSld>
  <p:clrMapOvr>
    <a:masterClrMapping/>
  </p:clrMapOvr>
  <mc:AlternateContent xmlns:mc="http://schemas.openxmlformats.org/markup-compatibility/2006" xmlns:p14="http://schemas.microsoft.com/office/powerpoint/2010/main">
    <mc:Choice Requires="p14">
      <p:transition spd="med">
        <p14:switch dir="r"/>
      </p:transition>
    </mc:Choice>
    <mc:Fallback xmlns="">
      <p:transition spd="med">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63" presetClass="path" presetSubtype="0" accel="50000" fill="hold" grpId="1" nodeType="withEffect" p14:presetBounceEnd="64000">
                                      <p:stCondLst>
                                        <p:cond delay="0"/>
                                      </p:stCondLst>
                                      <p:childTnLst>
                                        <p:animMotion origin="layout" path="M -0.87919 -4.81481E-6 L -3.14501E-6 -4.81481E-6 " pathEditMode="relative" rAng="0" ptsTypes="AA" p14:bounceEnd="64000">
                                          <p:cBhvr>
                                            <p:cTn id="9" dur="500" fill="hold"/>
                                            <p:tgtEl>
                                              <p:spTgt spid="5"/>
                                            </p:tgtEl>
                                            <p:attrNameLst>
                                              <p:attrName>ppt_x</p:attrName>
                                              <p:attrName>ppt_y</p:attrName>
                                            </p:attrNameLst>
                                          </p:cBhvr>
                                          <p:rCtr x="43960" y="0"/>
                                        </p:animMotion>
                                      </p:childTnLst>
                                    </p:cTn>
                                  </p:par>
                                </p:childTnLst>
                              </p:cTn>
                            </p:par>
                            <p:par>
                              <p:cTn id="10" fill="hold">
                                <p:stCondLst>
                                  <p:cond delay="500"/>
                                </p:stCondLst>
                                <p:childTnLst>
                                  <p:par>
                                    <p:cTn id="11" presetID="52"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Scale>
                                          <p:cBhvr>
                                            <p:cTn id="13" dur="1000" decel="50000" fill="hold">
                                              <p:stCondLst>
                                                <p:cond delay="0"/>
                                              </p:stCondLst>
                                            </p:cTn>
                                            <p:tgtEl>
                                              <p:spTgt spid="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4" dur="1000" decel="50000" fill="hold">
                                              <p:stCondLst>
                                                <p:cond delay="0"/>
                                              </p:stCondLst>
                                            </p:cTn>
                                            <p:tgtEl>
                                              <p:spTgt spid="3"/>
                                            </p:tgtEl>
                                            <p:attrNameLst>
                                              <p:attrName>ppt_x</p:attrName>
                                              <p:attrName>ppt_y</p:attrName>
                                            </p:attrNameLst>
                                          </p:cBhvr>
                                        </p:animMotion>
                                        <p:animEffect transition="in" filter="fade">
                                          <p:cBhvr>
                                            <p:cTn id="15" dur="1000"/>
                                            <p:tgtEl>
                                              <p:spTgt spid="3"/>
                                            </p:tgtEl>
                                          </p:cBhvr>
                                        </p:animEffect>
                                      </p:childTnLst>
                                    </p:cTn>
                                  </p:par>
                                  <p:par>
                                    <p:cTn id="16" presetID="52" presetClass="entr" presetSubtype="0" fill="hold" grpId="0" nodeType="withEffect">
                                      <p:stCondLst>
                                        <p:cond delay="200"/>
                                      </p:stCondLst>
                                      <p:iterate type="lt">
                                        <p:tmPct val="0"/>
                                      </p:iterate>
                                      <p:childTnLst>
                                        <p:set>
                                          <p:cBhvr>
                                            <p:cTn id="17" dur="1" fill="hold">
                                              <p:stCondLst>
                                                <p:cond delay="0"/>
                                              </p:stCondLst>
                                            </p:cTn>
                                            <p:tgtEl>
                                              <p:spTgt spid="4"/>
                                            </p:tgtEl>
                                            <p:attrNameLst>
                                              <p:attrName>style.visibility</p:attrName>
                                            </p:attrNameLst>
                                          </p:cBhvr>
                                          <p:to>
                                            <p:strVal val="visible"/>
                                          </p:to>
                                        </p:set>
                                        <p:animScale>
                                          <p:cBhvr>
                                            <p:cTn id="18" dur="10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9" dur="1000" decel="50000" fill="hold">
                                              <p:stCondLst>
                                                <p:cond delay="0"/>
                                              </p:stCondLst>
                                            </p:cTn>
                                            <p:tgtEl>
                                              <p:spTgt spid="4"/>
                                            </p:tgtEl>
                                            <p:attrNameLst>
                                              <p:attrName>ppt_x</p:attrName>
                                              <p:attrName>ppt_y</p:attrName>
                                            </p:attrNameLst>
                                          </p:cBhvr>
                                        </p:animMotion>
                                        <p:animEffect transition="in" filter="fade">
                                          <p:cBhvr>
                                            <p:cTn id="20" dur="1000"/>
                                            <p:tgtEl>
                                              <p:spTgt spid="4"/>
                                            </p:tgtEl>
                                          </p:cBhvr>
                                        </p:animEffect>
                                      </p:childTnLst>
                                    </p:cTn>
                                  </p:par>
                                  <p:par>
                                    <p:cTn id="21" presetID="52" presetClass="entr" presetSubtype="0" fill="hold" grpId="0" nodeType="withEffect">
                                      <p:stCondLst>
                                        <p:cond delay="400"/>
                                      </p:stCondLst>
                                      <p:childTnLst>
                                        <p:set>
                                          <p:cBhvr>
                                            <p:cTn id="22" dur="1" fill="hold">
                                              <p:stCondLst>
                                                <p:cond delay="0"/>
                                              </p:stCondLst>
                                            </p:cTn>
                                            <p:tgtEl>
                                              <p:spTgt spid="6"/>
                                            </p:tgtEl>
                                            <p:attrNameLst>
                                              <p:attrName>style.visibility</p:attrName>
                                            </p:attrNameLst>
                                          </p:cBhvr>
                                          <p:to>
                                            <p:strVal val="visible"/>
                                          </p:to>
                                        </p:set>
                                        <p:animScale>
                                          <p:cBhvr>
                                            <p:cTn id="23" dur="100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4" dur="1000" decel="50000" fill="hold">
                                              <p:stCondLst>
                                                <p:cond delay="0"/>
                                              </p:stCondLst>
                                            </p:cTn>
                                            <p:tgtEl>
                                              <p:spTgt spid="6"/>
                                            </p:tgtEl>
                                            <p:attrNameLst>
                                              <p:attrName>ppt_x</p:attrName>
                                              <p:attrName>ppt_y</p:attrName>
                                            </p:attrNameLst>
                                          </p:cBhvr>
                                        </p:animMotion>
                                        <p:animEffect transition="in" filter="fade">
                                          <p:cBhvr>
                                            <p:cTn id="25" dur="1000"/>
                                            <p:tgtEl>
                                              <p:spTgt spid="6"/>
                                            </p:tgtEl>
                                          </p:cBhvr>
                                        </p:animEffect>
                                      </p:childTnLst>
                                    </p:cTn>
                                  </p:par>
                                  <p:par>
                                    <p:cTn id="26" presetID="52" presetClass="entr" presetSubtype="0" fill="hold" grpId="0" nodeType="withEffect">
                                      <p:stCondLst>
                                        <p:cond delay="600"/>
                                      </p:stCondLst>
                                      <p:iterate type="lt">
                                        <p:tmPct val="0"/>
                                      </p:iterate>
                                      <p:childTnLst>
                                        <p:set>
                                          <p:cBhvr>
                                            <p:cTn id="27" dur="1" fill="hold">
                                              <p:stCondLst>
                                                <p:cond delay="0"/>
                                              </p:stCondLst>
                                            </p:cTn>
                                            <p:tgtEl>
                                              <p:spTgt spid="7"/>
                                            </p:tgtEl>
                                            <p:attrNameLst>
                                              <p:attrName>style.visibility</p:attrName>
                                            </p:attrNameLst>
                                          </p:cBhvr>
                                          <p:to>
                                            <p:strVal val="visible"/>
                                          </p:to>
                                        </p:set>
                                        <p:animScale>
                                          <p:cBhvr>
                                            <p:cTn id="28"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9" dur="1000" decel="50000" fill="hold">
                                              <p:stCondLst>
                                                <p:cond delay="0"/>
                                              </p:stCondLst>
                                            </p:cTn>
                                            <p:tgtEl>
                                              <p:spTgt spid="7"/>
                                            </p:tgtEl>
                                            <p:attrNameLst>
                                              <p:attrName>ppt_x</p:attrName>
                                              <p:attrName>ppt_y</p:attrName>
                                            </p:attrNameLst>
                                          </p:cBhvr>
                                        </p:animMotion>
                                        <p:animEffect transition="in" filter="fade">
                                          <p:cBhvr>
                                            <p:cTn id="3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5" grpId="1"/>
          <p:bldP spid="6" grpId="0"/>
          <p:bldP spid="7"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63" presetClass="path" presetSubtype="0" accel="50000" fill="hold" grpId="1" nodeType="withEffect">
                                      <p:stCondLst>
                                        <p:cond delay="0"/>
                                      </p:stCondLst>
                                      <p:childTnLst>
                                        <p:animMotion origin="layout" path="M -0.87919 -4.81481E-6 L -3.14501E-6 -4.81481E-6 " pathEditMode="relative" rAng="0" ptsTypes="AA">
                                          <p:cBhvr>
                                            <p:cTn id="9" dur="500" fill="hold"/>
                                            <p:tgtEl>
                                              <p:spTgt spid="5"/>
                                            </p:tgtEl>
                                            <p:attrNameLst>
                                              <p:attrName>ppt_x</p:attrName>
                                              <p:attrName>ppt_y</p:attrName>
                                            </p:attrNameLst>
                                          </p:cBhvr>
                                          <p:rCtr x="43960" y="0"/>
                                        </p:animMotion>
                                      </p:childTnLst>
                                    </p:cTn>
                                  </p:par>
                                </p:childTnLst>
                              </p:cTn>
                            </p:par>
                            <p:par>
                              <p:cTn id="10" fill="hold">
                                <p:stCondLst>
                                  <p:cond delay="500"/>
                                </p:stCondLst>
                                <p:childTnLst>
                                  <p:par>
                                    <p:cTn id="11" presetID="52"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Scale>
                                          <p:cBhvr>
                                            <p:cTn id="13" dur="1000" decel="50000" fill="hold">
                                              <p:stCondLst>
                                                <p:cond delay="0"/>
                                              </p:stCondLst>
                                            </p:cTn>
                                            <p:tgtEl>
                                              <p:spTgt spid="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4" dur="1000" decel="50000" fill="hold">
                                              <p:stCondLst>
                                                <p:cond delay="0"/>
                                              </p:stCondLst>
                                            </p:cTn>
                                            <p:tgtEl>
                                              <p:spTgt spid="3"/>
                                            </p:tgtEl>
                                            <p:attrNameLst>
                                              <p:attrName>ppt_x</p:attrName>
                                              <p:attrName>ppt_y</p:attrName>
                                            </p:attrNameLst>
                                          </p:cBhvr>
                                        </p:animMotion>
                                        <p:animEffect transition="in" filter="fade">
                                          <p:cBhvr>
                                            <p:cTn id="15" dur="1000"/>
                                            <p:tgtEl>
                                              <p:spTgt spid="3"/>
                                            </p:tgtEl>
                                          </p:cBhvr>
                                        </p:animEffect>
                                      </p:childTnLst>
                                    </p:cTn>
                                  </p:par>
                                  <p:par>
                                    <p:cTn id="16" presetID="52" presetClass="entr" presetSubtype="0" fill="hold" grpId="0" nodeType="withEffect">
                                      <p:stCondLst>
                                        <p:cond delay="200"/>
                                      </p:stCondLst>
                                      <p:iterate type="lt">
                                        <p:tmPct val="0"/>
                                      </p:iterate>
                                      <p:childTnLst>
                                        <p:set>
                                          <p:cBhvr>
                                            <p:cTn id="17" dur="1" fill="hold">
                                              <p:stCondLst>
                                                <p:cond delay="0"/>
                                              </p:stCondLst>
                                            </p:cTn>
                                            <p:tgtEl>
                                              <p:spTgt spid="4"/>
                                            </p:tgtEl>
                                            <p:attrNameLst>
                                              <p:attrName>style.visibility</p:attrName>
                                            </p:attrNameLst>
                                          </p:cBhvr>
                                          <p:to>
                                            <p:strVal val="visible"/>
                                          </p:to>
                                        </p:set>
                                        <p:animScale>
                                          <p:cBhvr>
                                            <p:cTn id="18" dur="10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9" dur="1000" decel="50000" fill="hold">
                                              <p:stCondLst>
                                                <p:cond delay="0"/>
                                              </p:stCondLst>
                                            </p:cTn>
                                            <p:tgtEl>
                                              <p:spTgt spid="4"/>
                                            </p:tgtEl>
                                            <p:attrNameLst>
                                              <p:attrName>ppt_x</p:attrName>
                                              <p:attrName>ppt_y</p:attrName>
                                            </p:attrNameLst>
                                          </p:cBhvr>
                                        </p:animMotion>
                                        <p:animEffect transition="in" filter="fade">
                                          <p:cBhvr>
                                            <p:cTn id="20" dur="1000"/>
                                            <p:tgtEl>
                                              <p:spTgt spid="4"/>
                                            </p:tgtEl>
                                          </p:cBhvr>
                                        </p:animEffect>
                                      </p:childTnLst>
                                    </p:cTn>
                                  </p:par>
                                  <p:par>
                                    <p:cTn id="21" presetID="52" presetClass="entr" presetSubtype="0" fill="hold" grpId="0" nodeType="withEffect">
                                      <p:stCondLst>
                                        <p:cond delay="400"/>
                                      </p:stCondLst>
                                      <p:childTnLst>
                                        <p:set>
                                          <p:cBhvr>
                                            <p:cTn id="22" dur="1" fill="hold">
                                              <p:stCondLst>
                                                <p:cond delay="0"/>
                                              </p:stCondLst>
                                            </p:cTn>
                                            <p:tgtEl>
                                              <p:spTgt spid="6"/>
                                            </p:tgtEl>
                                            <p:attrNameLst>
                                              <p:attrName>style.visibility</p:attrName>
                                            </p:attrNameLst>
                                          </p:cBhvr>
                                          <p:to>
                                            <p:strVal val="visible"/>
                                          </p:to>
                                        </p:set>
                                        <p:animScale>
                                          <p:cBhvr>
                                            <p:cTn id="23" dur="100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4" dur="1000" decel="50000" fill="hold">
                                              <p:stCondLst>
                                                <p:cond delay="0"/>
                                              </p:stCondLst>
                                            </p:cTn>
                                            <p:tgtEl>
                                              <p:spTgt spid="6"/>
                                            </p:tgtEl>
                                            <p:attrNameLst>
                                              <p:attrName>ppt_x</p:attrName>
                                              <p:attrName>ppt_y</p:attrName>
                                            </p:attrNameLst>
                                          </p:cBhvr>
                                        </p:animMotion>
                                        <p:animEffect transition="in" filter="fade">
                                          <p:cBhvr>
                                            <p:cTn id="25" dur="1000"/>
                                            <p:tgtEl>
                                              <p:spTgt spid="6"/>
                                            </p:tgtEl>
                                          </p:cBhvr>
                                        </p:animEffect>
                                      </p:childTnLst>
                                    </p:cTn>
                                  </p:par>
                                  <p:par>
                                    <p:cTn id="26" presetID="52" presetClass="entr" presetSubtype="0" fill="hold" grpId="0" nodeType="withEffect">
                                      <p:stCondLst>
                                        <p:cond delay="600"/>
                                      </p:stCondLst>
                                      <p:iterate type="lt">
                                        <p:tmPct val="0"/>
                                      </p:iterate>
                                      <p:childTnLst>
                                        <p:set>
                                          <p:cBhvr>
                                            <p:cTn id="27" dur="1" fill="hold">
                                              <p:stCondLst>
                                                <p:cond delay="0"/>
                                              </p:stCondLst>
                                            </p:cTn>
                                            <p:tgtEl>
                                              <p:spTgt spid="7"/>
                                            </p:tgtEl>
                                            <p:attrNameLst>
                                              <p:attrName>style.visibility</p:attrName>
                                            </p:attrNameLst>
                                          </p:cBhvr>
                                          <p:to>
                                            <p:strVal val="visible"/>
                                          </p:to>
                                        </p:set>
                                        <p:animScale>
                                          <p:cBhvr>
                                            <p:cTn id="28"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9" dur="1000" decel="50000" fill="hold">
                                              <p:stCondLst>
                                                <p:cond delay="0"/>
                                              </p:stCondLst>
                                            </p:cTn>
                                            <p:tgtEl>
                                              <p:spTgt spid="7"/>
                                            </p:tgtEl>
                                            <p:attrNameLst>
                                              <p:attrName>ppt_x</p:attrName>
                                              <p:attrName>ppt_y</p:attrName>
                                            </p:attrNameLst>
                                          </p:cBhvr>
                                        </p:animMotion>
                                        <p:animEffect transition="in" filter="fade">
                                          <p:cBhvr>
                                            <p:cTn id="3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5" grpId="1"/>
          <p:bldP spid="6" grpId="0"/>
          <p:bldP spid="7" grpId="0"/>
        </p:bldLst>
      </p:timing>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imgsrc.baidu.com/forum/pic/item/38dbb6fd5266d016b9ef866c972bd40734fa35fb.jpg"/>
          <p:cNvPicPr>
            <a:picLocks noChangeAspect="1" noChangeArrowheads="1"/>
          </p:cNvPicPr>
          <p:nvPr/>
        </p:nvPicPr>
        <p:blipFill>
          <a:blip r:embed="rId2" cstate="screen"/>
          <a:srcRect/>
          <a:stretch>
            <a:fillRect/>
          </a:stretch>
        </p:blipFill>
        <p:spPr bwMode="auto">
          <a:xfrm>
            <a:off x="5879919" y="2060848"/>
            <a:ext cx="5872950" cy="3816424"/>
          </a:xfrm>
          <a:prstGeom prst="rect">
            <a:avLst/>
          </a:prstGeom>
          <a:ln w="28575">
            <a:solidFill>
              <a:schemeClr val="bg1"/>
            </a:solidFill>
          </a:ln>
          <a:extLst>
            <a:ext uri="{909E8E84-426E-40DD-AFC4-6F175D3DCCD1}">
              <a14:hiddenFill xmlns:a14="http://schemas.microsoft.com/office/drawing/2010/main">
                <a:solidFill>
                  <a:srgbClr val="FFFFFF"/>
                </a:solidFill>
              </a14:hiddenFill>
            </a:ext>
          </a:extLst>
        </p:spPr>
      </p:pic>
      <p:sp>
        <p:nvSpPr>
          <p:cNvPr id="7" name="矩形 6"/>
          <p:cNvSpPr/>
          <p:nvPr/>
        </p:nvSpPr>
        <p:spPr>
          <a:xfrm>
            <a:off x="477916" y="2295606"/>
            <a:ext cx="5257953" cy="3581666"/>
          </a:xfrm>
          <a:prstGeom prst="rect">
            <a:avLst/>
          </a:prstGeom>
          <a:solidFill>
            <a:schemeClr val="bg1"/>
          </a:solid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657411" y="2060848"/>
            <a:ext cx="4897819" cy="1080120"/>
          </a:xfrm>
          <a:prstGeom prst="rect">
            <a:avLst/>
          </a:prstGeom>
          <a:solidFill>
            <a:srgbClr val="3B79C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3000"/>
              </a:lnSpc>
            </a:pPr>
            <a:r>
              <a:rPr lang="en-US" altLang="zh-CN" sz="2400" dirty="0">
                <a:latin typeface="华康俪金黑W8(P)" pitchFamily="34" charset="-122"/>
                <a:ea typeface="华康俪金黑W8(P)" pitchFamily="34" charset="-122"/>
              </a:rPr>
              <a:t>【</a:t>
            </a:r>
            <a:r>
              <a:rPr lang="zh-CN" altLang="en-US" sz="2400" dirty="0">
                <a:latin typeface="华康俪金黑W8(P)" pitchFamily="34" charset="-122"/>
                <a:ea typeface="华康俪金黑W8(P)" pitchFamily="34" charset="-122"/>
              </a:rPr>
              <a:t>案例：没有经过艰苦训练的士兵没有战斗力</a:t>
            </a:r>
            <a:r>
              <a:rPr lang="en-US" altLang="zh-CN" sz="2400" dirty="0">
                <a:latin typeface="华康俪金黑W8(P)" pitchFamily="34" charset="-122"/>
                <a:ea typeface="华康俪金黑W8(P)" pitchFamily="34" charset="-122"/>
              </a:rPr>
              <a:t>】</a:t>
            </a:r>
            <a:endParaRPr lang="zh-CN" altLang="en-US" sz="2400" dirty="0">
              <a:latin typeface="华康俪金黑W8(P)" pitchFamily="34" charset="-122"/>
              <a:ea typeface="华康俪金黑W8(P)" pitchFamily="34" charset="-122"/>
            </a:endParaRPr>
          </a:p>
        </p:txBody>
      </p:sp>
      <p:sp>
        <p:nvSpPr>
          <p:cNvPr id="4" name="TextBox 6"/>
          <p:cNvSpPr txBox="1"/>
          <p:nvPr/>
        </p:nvSpPr>
        <p:spPr>
          <a:xfrm>
            <a:off x="693993" y="3328302"/>
            <a:ext cx="4825792" cy="2332946"/>
          </a:xfrm>
          <a:prstGeom prst="rect">
            <a:avLst/>
          </a:prstGeom>
          <a:noFill/>
        </p:spPr>
        <p:txBody>
          <a:bodyPr wrap="square" rtlCol="0">
            <a:spAutoFit/>
          </a:bodyPr>
          <a:lstStyle/>
          <a:p>
            <a:pPr>
              <a:lnSpc>
                <a:spcPct val="130000"/>
              </a:lnSpc>
            </a:pPr>
            <a:r>
              <a:rPr lang="zh-CN" altLang="en-US" sz="1600" dirty="0">
                <a:solidFill>
                  <a:srgbClr val="5F5E5C"/>
                </a:solidFill>
                <a:latin typeface="微软雅黑" panose="020B0503020204020204" pitchFamily="34" charset="-122"/>
                <a:ea typeface="微软雅黑" panose="020B0503020204020204" pitchFamily="34" charset="-122"/>
              </a:rPr>
              <a:t>公元前</a:t>
            </a:r>
            <a:r>
              <a:rPr lang="en-US" altLang="zh-CN" sz="1600" dirty="0">
                <a:solidFill>
                  <a:srgbClr val="5F5E5C"/>
                </a:solidFill>
                <a:latin typeface="微软雅黑" panose="020B0503020204020204" pitchFamily="34" charset="-122"/>
                <a:ea typeface="微软雅黑" panose="020B0503020204020204" pitchFamily="34" charset="-122"/>
              </a:rPr>
              <a:t>326</a:t>
            </a:r>
            <a:r>
              <a:rPr lang="zh-CN" altLang="en-US" sz="1600" dirty="0">
                <a:solidFill>
                  <a:srgbClr val="5F5E5C"/>
                </a:solidFill>
                <a:latin typeface="微软雅黑" panose="020B0503020204020204" pitchFamily="34" charset="-122"/>
                <a:ea typeface="微软雅黑" panose="020B0503020204020204" pitchFamily="34" charset="-122"/>
              </a:rPr>
              <a:t>年的一天，马其顿王亚历山大的军队与印度王波鲁德军队发生交战。双方兵力战备如下：马其顿军队：士兵</a:t>
            </a:r>
            <a:r>
              <a:rPr lang="en-US" altLang="zh-CN" sz="1600" dirty="0">
                <a:solidFill>
                  <a:srgbClr val="5F5E5C"/>
                </a:solidFill>
                <a:latin typeface="微软雅黑" panose="020B0503020204020204" pitchFamily="34" charset="-122"/>
                <a:ea typeface="微软雅黑" panose="020B0503020204020204" pitchFamily="34" charset="-122"/>
              </a:rPr>
              <a:t>13000</a:t>
            </a:r>
            <a:r>
              <a:rPr lang="zh-CN" altLang="en-US" sz="1600" dirty="0">
                <a:solidFill>
                  <a:srgbClr val="5F5E5C"/>
                </a:solidFill>
                <a:latin typeface="微软雅黑" panose="020B0503020204020204" pitchFamily="34" charset="-122"/>
                <a:ea typeface="微软雅黑" panose="020B0503020204020204" pitchFamily="34" charset="-122"/>
              </a:rPr>
              <a:t>名，其中骑兵</a:t>
            </a:r>
            <a:r>
              <a:rPr lang="en-US" altLang="zh-CN" sz="1600" dirty="0">
                <a:solidFill>
                  <a:srgbClr val="5F5E5C"/>
                </a:solidFill>
                <a:latin typeface="微软雅黑" panose="020B0503020204020204" pitchFamily="34" charset="-122"/>
                <a:ea typeface="微软雅黑" panose="020B0503020204020204" pitchFamily="34" charset="-122"/>
              </a:rPr>
              <a:t>2000</a:t>
            </a:r>
            <a:r>
              <a:rPr lang="zh-CN" altLang="en-US" sz="1600" dirty="0">
                <a:solidFill>
                  <a:srgbClr val="5F5E5C"/>
                </a:solidFill>
                <a:latin typeface="微软雅黑" panose="020B0503020204020204" pitchFamily="34" charset="-122"/>
                <a:ea typeface="微软雅黑" panose="020B0503020204020204" pitchFamily="34" charset="-122"/>
              </a:rPr>
              <a:t>名。印度军队：士兵</a:t>
            </a:r>
            <a:r>
              <a:rPr lang="en-US" altLang="zh-CN" sz="1600" dirty="0">
                <a:solidFill>
                  <a:srgbClr val="5F5E5C"/>
                </a:solidFill>
                <a:latin typeface="微软雅黑" panose="020B0503020204020204" pitchFamily="34" charset="-122"/>
                <a:ea typeface="微软雅黑" panose="020B0503020204020204" pitchFamily="34" charset="-122"/>
              </a:rPr>
              <a:t>35000</a:t>
            </a:r>
            <a:r>
              <a:rPr lang="zh-CN" altLang="en-US" sz="1600" dirty="0">
                <a:solidFill>
                  <a:srgbClr val="5F5E5C"/>
                </a:solidFill>
                <a:latin typeface="微软雅黑" panose="020B0503020204020204" pitchFamily="34" charset="-122"/>
                <a:ea typeface="微软雅黑" panose="020B0503020204020204" pitchFamily="34" charset="-122"/>
              </a:rPr>
              <a:t>名，其中骑兵</a:t>
            </a:r>
            <a:r>
              <a:rPr lang="en-US" altLang="zh-CN" sz="1600" dirty="0">
                <a:solidFill>
                  <a:srgbClr val="5F5E5C"/>
                </a:solidFill>
                <a:latin typeface="微软雅黑" panose="020B0503020204020204" pitchFamily="34" charset="-122"/>
                <a:ea typeface="微软雅黑" panose="020B0503020204020204" pitchFamily="34" charset="-122"/>
              </a:rPr>
              <a:t>6700</a:t>
            </a:r>
            <a:r>
              <a:rPr lang="zh-CN" altLang="en-US" sz="1600" dirty="0">
                <a:solidFill>
                  <a:srgbClr val="5F5E5C"/>
                </a:solidFill>
                <a:latin typeface="微软雅黑" panose="020B0503020204020204" pitchFamily="34" charset="-122"/>
                <a:ea typeface="微软雅黑" panose="020B0503020204020204" pitchFamily="34" charset="-122"/>
              </a:rPr>
              <a:t>名，战车</a:t>
            </a:r>
            <a:r>
              <a:rPr lang="en-US" altLang="zh-CN" sz="1600" dirty="0">
                <a:solidFill>
                  <a:srgbClr val="5F5E5C"/>
                </a:solidFill>
                <a:latin typeface="微软雅黑" panose="020B0503020204020204" pitchFamily="34" charset="-122"/>
                <a:ea typeface="微软雅黑" panose="020B0503020204020204" pitchFamily="34" charset="-122"/>
              </a:rPr>
              <a:t>500</a:t>
            </a:r>
            <a:r>
              <a:rPr lang="zh-CN" altLang="en-US" sz="1600" dirty="0">
                <a:solidFill>
                  <a:srgbClr val="5F5E5C"/>
                </a:solidFill>
                <a:latin typeface="微软雅黑" panose="020B0503020204020204" pitchFamily="34" charset="-122"/>
                <a:ea typeface="微软雅黑" panose="020B0503020204020204" pitchFamily="34" charset="-122"/>
              </a:rPr>
              <a:t>辆，战象</a:t>
            </a:r>
            <a:r>
              <a:rPr lang="en-US" altLang="zh-CN" sz="1600" dirty="0">
                <a:solidFill>
                  <a:srgbClr val="5F5E5C"/>
                </a:solidFill>
                <a:latin typeface="微软雅黑" panose="020B0503020204020204" pitchFamily="34" charset="-122"/>
                <a:ea typeface="微软雅黑" panose="020B0503020204020204" pitchFamily="34" charset="-122"/>
              </a:rPr>
              <a:t>200</a:t>
            </a:r>
            <a:r>
              <a:rPr lang="zh-CN" altLang="en-US" sz="1600" dirty="0">
                <a:solidFill>
                  <a:srgbClr val="5F5E5C"/>
                </a:solidFill>
                <a:latin typeface="微软雅黑" panose="020B0503020204020204" pitchFamily="34" charset="-122"/>
                <a:ea typeface="微软雅黑" panose="020B0503020204020204" pitchFamily="34" charset="-122"/>
              </a:rPr>
              <a:t>头。战斗结局：印度王波鲁被俘，死亡</a:t>
            </a:r>
            <a:r>
              <a:rPr lang="en-US" altLang="zh-CN" sz="1600" dirty="0">
                <a:solidFill>
                  <a:srgbClr val="5F5E5C"/>
                </a:solidFill>
                <a:latin typeface="微软雅黑" panose="020B0503020204020204" pitchFamily="34" charset="-122"/>
                <a:ea typeface="微软雅黑" panose="020B0503020204020204" pitchFamily="34" charset="-122"/>
              </a:rPr>
              <a:t>23000</a:t>
            </a:r>
            <a:r>
              <a:rPr lang="zh-CN" altLang="en-US" sz="1600" dirty="0">
                <a:solidFill>
                  <a:srgbClr val="5F5E5C"/>
                </a:solidFill>
                <a:latin typeface="微软雅黑" panose="020B0503020204020204" pitchFamily="34" charset="-122"/>
                <a:ea typeface="微软雅黑" panose="020B0503020204020204" pitchFamily="34" charset="-122"/>
              </a:rPr>
              <a:t>人。失败原因：</a:t>
            </a:r>
            <a:r>
              <a:rPr lang="zh-CN" altLang="en-US" sz="1600" b="1" dirty="0">
                <a:solidFill>
                  <a:srgbClr val="3B79CE"/>
                </a:solidFill>
                <a:latin typeface="微软雅黑" panose="020B0503020204020204" pitchFamily="34" charset="-122"/>
                <a:ea typeface="微软雅黑" panose="020B0503020204020204" pitchFamily="34" charset="-122"/>
              </a:rPr>
              <a:t>在出征前对部下缺乏艰苦、严格而长期的训练。</a:t>
            </a:r>
            <a:endParaRPr lang="zh-CN" altLang="zh-CN" sz="1600" b="1" dirty="0">
              <a:solidFill>
                <a:srgbClr val="3B79CE"/>
              </a:solidFill>
              <a:latin typeface="微软雅黑" panose="020B0503020204020204" pitchFamily="34" charset="-122"/>
              <a:ea typeface="微软雅黑" panose="020B0503020204020204" pitchFamily="34" charset="-122"/>
            </a:endParaRPr>
          </a:p>
        </p:txBody>
      </p:sp>
      <p:sp>
        <p:nvSpPr>
          <p:cNvPr id="9" name="矩形 8"/>
          <p:cNvSpPr/>
          <p:nvPr/>
        </p:nvSpPr>
        <p:spPr>
          <a:xfrm>
            <a:off x="5879919" y="4653136"/>
            <a:ext cx="5872950" cy="1080120"/>
          </a:xfrm>
          <a:prstGeom prst="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TextBox 6"/>
          <p:cNvSpPr txBox="1"/>
          <p:nvPr/>
        </p:nvSpPr>
        <p:spPr>
          <a:xfrm>
            <a:off x="5879918" y="4692775"/>
            <a:ext cx="5872950" cy="1000851"/>
          </a:xfrm>
          <a:prstGeom prst="rect">
            <a:avLst/>
          </a:prstGeom>
          <a:noFill/>
        </p:spPr>
        <p:txBody>
          <a:bodyPr wrap="square" rtlCol="0">
            <a:spAutoFit/>
          </a:bodyPr>
          <a:lstStyle/>
          <a:p>
            <a:pPr>
              <a:lnSpc>
                <a:spcPct val="123000"/>
              </a:lnSpc>
              <a:spcAft>
                <a:spcPts val="600"/>
              </a:spcAft>
            </a:pPr>
            <a:r>
              <a:rPr lang="zh-CN" altLang="en-US" sz="1600" b="1" dirty="0">
                <a:solidFill>
                  <a:srgbClr val="FF0000"/>
                </a:solidFill>
                <a:latin typeface="微软雅黑" panose="020B0503020204020204" pitchFamily="34" charset="-122"/>
                <a:ea typeface="微软雅黑" panose="020B0503020204020204" pitchFamily="34" charset="-122"/>
              </a:rPr>
              <a:t>点评：</a:t>
            </a:r>
            <a:r>
              <a:rPr lang="zh-CN" altLang="en-US" sz="1600" dirty="0">
                <a:solidFill>
                  <a:srgbClr val="5F5E5C"/>
                </a:solidFill>
                <a:latin typeface="微软雅黑" panose="020B0503020204020204" pitchFamily="34" charset="-122"/>
                <a:ea typeface="微软雅黑" panose="020B0503020204020204" pitchFamily="34" charset="-122"/>
              </a:rPr>
              <a:t>企业不对员工培训，一般情况下也许可以正常运转，但当遇到竞争对手的拼命厮杀时，各种致命的问题就会不断暴露出来，</a:t>
            </a:r>
            <a:r>
              <a:rPr lang="zh-CN" altLang="en-US" sz="1600" b="1" dirty="0">
                <a:solidFill>
                  <a:srgbClr val="FF0000"/>
                </a:solidFill>
                <a:latin typeface="微软雅黑" panose="020B0503020204020204" pitchFamily="34" charset="-122"/>
                <a:ea typeface="微软雅黑" panose="020B0503020204020204" pitchFamily="34" charset="-122"/>
              </a:rPr>
              <a:t>这时再来抱怨员工素质不高就为时已晚</a:t>
            </a:r>
            <a:r>
              <a:rPr lang="zh-CN" altLang="en-US" sz="1600" dirty="0">
                <a:solidFill>
                  <a:srgbClr val="5F5E5C"/>
                </a:solidFill>
                <a:latin typeface="微软雅黑" panose="020B0503020204020204" pitchFamily="34" charset="-122"/>
                <a:ea typeface="微软雅黑" panose="020B0503020204020204" pitchFamily="34" charset="-122"/>
              </a:rPr>
              <a:t>。</a:t>
            </a:r>
            <a:endParaRPr lang="zh-CN" altLang="zh-CN" sz="1600" dirty="0">
              <a:solidFill>
                <a:srgbClr val="E67819"/>
              </a:solidFill>
              <a:latin typeface="微软雅黑" panose="020B0503020204020204" pitchFamily="34" charset="-122"/>
              <a:ea typeface="微软雅黑" panose="020B0503020204020204" pitchFamily="34" charset="-122"/>
            </a:endParaRPr>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1+#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1"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7032640" y="2832817"/>
            <a:ext cx="4824000" cy="90576"/>
          </a:xfrm>
          <a:prstGeom prst="rect">
            <a:avLst/>
          </a:prstGeom>
          <a:solidFill>
            <a:srgbClr val="0070C0">
              <a:alpha val="8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p:cNvPicPr>
            <a:picLocks noChangeAspect="1"/>
          </p:cNvPicPr>
          <p:nvPr/>
        </p:nvPicPr>
        <p:blipFill>
          <a:blip r:embed="rId2" cstate="screen"/>
          <a:stretch>
            <a:fillRect/>
          </a:stretch>
        </p:blipFill>
        <p:spPr>
          <a:xfrm>
            <a:off x="405998" y="1477574"/>
            <a:ext cx="6840759" cy="4556477"/>
          </a:xfrm>
          <a:prstGeom prst="rect">
            <a:avLst/>
          </a:prstGeom>
          <a:noFill/>
          <a:ln w="28575">
            <a:solidFill>
              <a:schemeClr val="bg1"/>
            </a:solidFill>
          </a:ln>
          <a:effectLst>
            <a:outerShdw blurRad="63500" algn="ctr" rotWithShape="0">
              <a:prstClr val="black">
                <a:alpha val="40000"/>
              </a:prstClr>
            </a:outerShdw>
          </a:effectLst>
        </p:spPr>
      </p:pic>
      <p:sp>
        <p:nvSpPr>
          <p:cNvPr id="3" name="TextBox 8"/>
          <p:cNvSpPr txBox="1"/>
          <p:nvPr/>
        </p:nvSpPr>
        <p:spPr>
          <a:xfrm>
            <a:off x="333860" y="476676"/>
            <a:ext cx="4969846" cy="461665"/>
          </a:xfrm>
          <a:prstGeom prst="rect">
            <a:avLst/>
          </a:prstGeom>
          <a:noFill/>
        </p:spPr>
        <p:txBody>
          <a:bodyPr wrap="square" rtlCol="0">
            <a:spAutoFit/>
          </a:bodyPr>
          <a:lstStyle/>
          <a:p>
            <a:r>
              <a:rPr lang="zh-CN" altLang="en-US" sz="2400" dirty="0">
                <a:solidFill>
                  <a:srgbClr val="5F5E5C"/>
                </a:solidFill>
                <a:latin typeface="华康俪金黑W8(P)" pitchFamily="34" charset="-122"/>
                <a:ea typeface="华康俪金黑W8(P)" pitchFamily="34" charset="-122"/>
              </a:rPr>
              <a:t>第一节</a:t>
            </a:r>
            <a:r>
              <a:rPr lang="en-US" altLang="zh-CN" sz="2400" dirty="0">
                <a:solidFill>
                  <a:srgbClr val="5F5E5C"/>
                </a:solidFill>
                <a:latin typeface="华康俪金黑W8(P)" pitchFamily="34" charset="-122"/>
                <a:ea typeface="华康俪金黑W8(P)" pitchFamily="34" charset="-122"/>
              </a:rPr>
              <a:t>  </a:t>
            </a:r>
            <a:r>
              <a:rPr lang="zh-CN" altLang="en-US" sz="2400" dirty="0">
                <a:solidFill>
                  <a:srgbClr val="5F5E5C"/>
                </a:solidFill>
                <a:latin typeface="华康俪金黑W8(P)" pitchFamily="34" charset="-122"/>
                <a:ea typeface="华康俪金黑W8(P)" pitchFamily="34" charset="-122"/>
              </a:rPr>
              <a:t>培训需求的统计</a:t>
            </a:r>
          </a:p>
        </p:txBody>
      </p:sp>
      <p:sp>
        <p:nvSpPr>
          <p:cNvPr id="33" name="TextBox 6"/>
          <p:cNvSpPr txBox="1"/>
          <p:nvPr/>
        </p:nvSpPr>
        <p:spPr>
          <a:xfrm>
            <a:off x="7464152" y="3068304"/>
            <a:ext cx="4464290" cy="2332946"/>
          </a:xfrm>
          <a:prstGeom prst="rect">
            <a:avLst/>
          </a:prstGeom>
          <a:noFill/>
        </p:spPr>
        <p:txBody>
          <a:bodyPr wrap="square" rtlCol="0">
            <a:spAutoFit/>
          </a:bodyPr>
          <a:lstStyle/>
          <a:p>
            <a:pPr>
              <a:lnSpc>
                <a:spcPct val="130000"/>
              </a:lnSpc>
            </a:pPr>
            <a:r>
              <a:rPr lang="zh-CN" altLang="en-US" sz="1600" dirty="0">
                <a:solidFill>
                  <a:srgbClr val="5F5E5C"/>
                </a:solidFill>
                <a:latin typeface="微软雅黑" panose="020B0503020204020204" pitchFamily="34" charset="-122"/>
                <a:ea typeface="微软雅黑" panose="020B0503020204020204" pitchFamily="34" charset="-122"/>
              </a:rPr>
              <a:t>根据公司的发展战略规划，并结合公司年度经营目标，</a:t>
            </a:r>
            <a:r>
              <a:rPr lang="zh-CN" altLang="en-US" sz="1600" b="1" dirty="0">
                <a:solidFill>
                  <a:srgbClr val="3B79CE"/>
                </a:solidFill>
                <a:latin typeface="微软雅黑" panose="020B0503020204020204" pitchFamily="34" charset="-122"/>
                <a:ea typeface="微软雅黑" panose="020B0503020204020204" pitchFamily="34" charset="-122"/>
              </a:rPr>
              <a:t>每年</a:t>
            </a:r>
            <a:r>
              <a:rPr lang="en-US" altLang="zh-CN" sz="1600" b="1" dirty="0">
                <a:solidFill>
                  <a:srgbClr val="3B79CE"/>
                </a:solidFill>
                <a:latin typeface="微软雅黑" panose="020B0503020204020204" pitchFamily="34" charset="-122"/>
                <a:ea typeface="微软雅黑" panose="020B0503020204020204" pitchFamily="34" charset="-122"/>
              </a:rPr>
              <a:t>12</a:t>
            </a:r>
            <a:r>
              <a:rPr lang="zh-CN" altLang="en-US" sz="1600" b="1" dirty="0">
                <a:solidFill>
                  <a:srgbClr val="3B79CE"/>
                </a:solidFill>
                <a:latin typeface="微软雅黑" panose="020B0503020204020204" pitchFamily="34" charset="-122"/>
                <a:ea typeface="微软雅黑" panose="020B0503020204020204" pitchFamily="34" charset="-122"/>
              </a:rPr>
              <a:t>月初</a:t>
            </a:r>
            <a:r>
              <a:rPr lang="zh-CN" altLang="en-US" sz="1600" dirty="0">
                <a:solidFill>
                  <a:srgbClr val="5F5E5C"/>
                </a:solidFill>
                <a:latin typeface="微软雅黑" panose="020B0503020204020204" pitchFamily="34" charset="-122"/>
                <a:ea typeface="微软雅黑" panose="020B0503020204020204" pitchFamily="34" charset="-122"/>
              </a:rPr>
              <a:t>可由人力资源部分发年度培训需求计划表，组织各业务部门及子公司制定年度培训需求计划。业务部门根据年度目标、部门职责、职位描述和现有人员技能水平评估，提出本部门人员培训需求，填写年度培训需求计划表报人力资源部。</a:t>
            </a:r>
            <a:endParaRPr lang="zh-CN" altLang="zh-CN" b="1" dirty="0">
              <a:solidFill>
                <a:srgbClr val="3B79CE"/>
              </a:solidFill>
              <a:latin typeface="微软雅黑" panose="020B0503020204020204" pitchFamily="34" charset="-122"/>
              <a:ea typeface="微软雅黑" panose="020B0503020204020204" pitchFamily="34" charset="-122"/>
            </a:endParaRPr>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 presetClass="entr" presetSubtype="1" decel="100000"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additive="base">
                                        <p:cTn id="11" dur="500" fill="hold"/>
                                        <p:tgtEl>
                                          <p:spTgt spid="33"/>
                                        </p:tgtEl>
                                        <p:attrNameLst>
                                          <p:attrName>ppt_x</p:attrName>
                                        </p:attrNameLst>
                                      </p:cBhvr>
                                      <p:tavLst>
                                        <p:tav tm="0">
                                          <p:val>
                                            <p:strVal val="#ppt_x"/>
                                          </p:val>
                                        </p:tav>
                                        <p:tav tm="100000">
                                          <p:val>
                                            <p:strVal val="#ppt_x"/>
                                          </p:val>
                                        </p:tav>
                                      </p:tavLst>
                                    </p:anim>
                                    <p:anim calcmode="lin" valueType="num">
                                      <p:cBhvr additive="base">
                                        <p:cTn id="12" dur="500" fill="hold"/>
                                        <p:tgtEl>
                                          <p:spTgt spid="3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3"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8"/>
          <p:cNvSpPr txBox="1"/>
          <p:nvPr/>
        </p:nvSpPr>
        <p:spPr>
          <a:xfrm>
            <a:off x="333860" y="476676"/>
            <a:ext cx="4969846" cy="461665"/>
          </a:xfrm>
          <a:prstGeom prst="rect">
            <a:avLst/>
          </a:prstGeom>
          <a:noFill/>
        </p:spPr>
        <p:txBody>
          <a:bodyPr wrap="square" rtlCol="0">
            <a:spAutoFit/>
          </a:bodyPr>
          <a:lstStyle/>
          <a:p>
            <a:r>
              <a:rPr lang="zh-CN" altLang="en-US" sz="2400" dirty="0">
                <a:solidFill>
                  <a:srgbClr val="5F5E5C"/>
                </a:solidFill>
                <a:latin typeface="华康俪金黑W8(P)" pitchFamily="34" charset="-122"/>
                <a:ea typeface="华康俪金黑W8(P)" pitchFamily="34" charset="-122"/>
              </a:rPr>
              <a:t>第二节</a:t>
            </a:r>
            <a:r>
              <a:rPr lang="en-US" altLang="zh-CN" sz="2400" dirty="0">
                <a:solidFill>
                  <a:srgbClr val="5F5E5C"/>
                </a:solidFill>
                <a:latin typeface="华康俪金黑W8(P)" pitchFamily="34" charset="-122"/>
                <a:ea typeface="华康俪金黑W8(P)" pitchFamily="34" charset="-122"/>
              </a:rPr>
              <a:t>  </a:t>
            </a:r>
            <a:r>
              <a:rPr lang="zh-CN" altLang="en-US" sz="2400" dirty="0">
                <a:solidFill>
                  <a:srgbClr val="5F5E5C"/>
                </a:solidFill>
                <a:latin typeface="华康俪金黑W8(P)" pitchFamily="34" charset="-122"/>
                <a:ea typeface="华康俪金黑W8(P)" pitchFamily="34" charset="-122"/>
              </a:rPr>
              <a:t>培训规划与预算</a:t>
            </a:r>
          </a:p>
        </p:txBody>
      </p:sp>
      <p:sp>
        <p:nvSpPr>
          <p:cNvPr id="6" name="TextBox 6"/>
          <p:cNvSpPr txBox="1"/>
          <p:nvPr/>
        </p:nvSpPr>
        <p:spPr>
          <a:xfrm>
            <a:off x="392610" y="1052736"/>
            <a:ext cx="9663830" cy="1052596"/>
          </a:xfrm>
          <a:prstGeom prst="rect">
            <a:avLst/>
          </a:prstGeom>
          <a:noFill/>
        </p:spPr>
        <p:txBody>
          <a:bodyPr wrap="square" rtlCol="0">
            <a:spAutoFit/>
          </a:bodyPr>
          <a:lstStyle/>
          <a:p>
            <a:pPr>
              <a:lnSpc>
                <a:spcPct val="130000"/>
              </a:lnSpc>
            </a:pPr>
            <a:r>
              <a:rPr lang="zh-CN" altLang="en-US" sz="1600" dirty="0">
                <a:solidFill>
                  <a:srgbClr val="5F5E5C"/>
                </a:solidFill>
                <a:latin typeface="微软雅黑" panose="020B0503020204020204" pitchFamily="34" charset="-122"/>
                <a:ea typeface="微软雅黑" panose="020B0503020204020204" pitchFamily="34" charset="-122"/>
              </a:rPr>
              <a:t>人力资源管理部门收集各业务部门的培训需求计划，结合公司的发展规划和内部员工培训需求调查的结果（或其他各种培训需求的分析方法），评估课程费用及其可行性，与各业务部门充分沟通后，拟定公司年度培训计划、年度培训预算，并呈报审核。</a:t>
            </a:r>
            <a:endParaRPr lang="zh-CN" altLang="zh-CN" sz="1600" dirty="0">
              <a:solidFill>
                <a:srgbClr val="5F5E5C"/>
              </a:solidFill>
              <a:latin typeface="微软雅黑" panose="020B0503020204020204" pitchFamily="34" charset="-122"/>
              <a:ea typeface="微软雅黑" panose="020B0503020204020204" pitchFamily="34" charset="-122"/>
            </a:endParaRPr>
          </a:p>
        </p:txBody>
      </p:sp>
      <p:sp>
        <p:nvSpPr>
          <p:cNvPr id="7" name="TextBox 6"/>
          <p:cNvSpPr txBox="1"/>
          <p:nvPr/>
        </p:nvSpPr>
        <p:spPr>
          <a:xfrm>
            <a:off x="563436" y="3712504"/>
            <a:ext cx="3084292" cy="492443"/>
          </a:xfrm>
          <a:prstGeom prst="rect">
            <a:avLst/>
          </a:prstGeom>
          <a:noFill/>
        </p:spPr>
        <p:txBody>
          <a:bodyPr wrap="square" rtlCol="0">
            <a:spAutoFit/>
          </a:bodyPr>
          <a:lstStyle/>
          <a:p>
            <a:pPr>
              <a:lnSpc>
                <a:spcPct val="130000"/>
              </a:lnSpc>
            </a:pPr>
            <a:r>
              <a:rPr lang="en-US" altLang="zh-CN" sz="2000" dirty="0">
                <a:solidFill>
                  <a:srgbClr val="5F5E5C"/>
                </a:solidFill>
                <a:latin typeface="华康俪金黑W8(P)" pitchFamily="34" charset="-122"/>
                <a:ea typeface="华康俪金黑W8(P)" pitchFamily="34" charset="-122"/>
              </a:rPr>
              <a:t>【</a:t>
            </a:r>
            <a:r>
              <a:rPr lang="zh-CN" altLang="en-US" sz="2000" dirty="0">
                <a:solidFill>
                  <a:srgbClr val="5F5E5C"/>
                </a:solidFill>
                <a:latin typeface="华康俪金黑W8(P)" pitchFamily="34" charset="-122"/>
                <a:ea typeface="华康俪金黑W8(P)" pitchFamily="34" charset="-122"/>
              </a:rPr>
              <a:t>关于培训预算</a:t>
            </a:r>
            <a:r>
              <a:rPr lang="en-US" altLang="zh-CN" sz="2000" dirty="0">
                <a:solidFill>
                  <a:srgbClr val="5F5E5C"/>
                </a:solidFill>
                <a:latin typeface="华康俪金黑W8(P)" pitchFamily="34" charset="-122"/>
                <a:ea typeface="华康俪金黑W8(P)" pitchFamily="34" charset="-122"/>
              </a:rPr>
              <a:t>】</a:t>
            </a:r>
            <a:endParaRPr lang="zh-CN" altLang="en-US" sz="2000" dirty="0">
              <a:solidFill>
                <a:srgbClr val="5F5E5C"/>
              </a:solidFill>
              <a:latin typeface="华康俪金黑W8(P)" pitchFamily="34" charset="-122"/>
              <a:ea typeface="华康俪金黑W8(P)" pitchFamily="34" charset="-122"/>
            </a:endParaRPr>
          </a:p>
        </p:txBody>
      </p:sp>
      <p:grpSp>
        <p:nvGrpSpPr>
          <p:cNvPr id="9" name="组合 8"/>
          <p:cNvGrpSpPr/>
          <p:nvPr/>
        </p:nvGrpSpPr>
        <p:grpSpPr>
          <a:xfrm>
            <a:off x="563436" y="4314528"/>
            <a:ext cx="11149188" cy="1706760"/>
            <a:chOff x="-155055" y="2770631"/>
            <a:chExt cx="11149188" cy="1706760"/>
          </a:xfrm>
        </p:grpSpPr>
        <p:sp>
          <p:nvSpPr>
            <p:cNvPr id="10" name="圆角矩形 9"/>
            <p:cNvSpPr/>
            <p:nvPr/>
          </p:nvSpPr>
          <p:spPr>
            <a:xfrm>
              <a:off x="-155055" y="2922831"/>
              <a:ext cx="11149188" cy="1554560"/>
            </a:xfrm>
            <a:prstGeom prst="roundRect">
              <a:avLst>
                <a:gd name="adj" fmla="val 4375"/>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2" name="等腰三角形 11"/>
            <p:cNvSpPr/>
            <p:nvPr/>
          </p:nvSpPr>
          <p:spPr>
            <a:xfrm flipH="1">
              <a:off x="-48110" y="2770631"/>
              <a:ext cx="288032" cy="171464"/>
            </a:xfrm>
            <a:prstGeom prst="triangle">
              <a:avLst>
                <a:gd name="adj" fmla="val 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3" name="TextBox 6"/>
            <p:cNvSpPr txBox="1"/>
            <p:nvPr/>
          </p:nvSpPr>
          <p:spPr>
            <a:xfrm>
              <a:off x="-95099" y="3023321"/>
              <a:ext cx="11017224" cy="1372683"/>
            </a:xfrm>
            <a:prstGeom prst="rect">
              <a:avLst/>
            </a:prstGeom>
            <a:noFill/>
          </p:spPr>
          <p:txBody>
            <a:bodyPr wrap="square" rtlCol="0">
              <a:spAutoFit/>
            </a:bodyPr>
            <a:lstStyle/>
            <a:p>
              <a:pPr>
                <a:lnSpc>
                  <a:spcPct val="130000"/>
                </a:lnSpc>
              </a:pPr>
              <a:r>
                <a:rPr lang="zh-CN" altLang="en-US" sz="1600" dirty="0">
                  <a:solidFill>
                    <a:prstClr val="white"/>
                  </a:solidFill>
                  <a:latin typeface="微软雅黑" panose="020B0503020204020204" pitchFamily="34" charset="-122"/>
                  <a:ea typeface="微软雅黑" panose="020B0503020204020204" pitchFamily="34" charset="-122"/>
                </a:rPr>
                <a:t>培训的主要成本是：教材费、讲师费、培训设备与教具费、场地费、食宿费、交通差旅费、茶水餐饮费等。培训开展应全面考虑这些费用，做出大致预算。在预算得出后，可在总数基础上上浮</a:t>
              </a:r>
              <a:r>
                <a:rPr lang="en-US" altLang="zh-CN" sz="1600" dirty="0">
                  <a:solidFill>
                    <a:prstClr val="white"/>
                  </a:solidFill>
                  <a:latin typeface="微软雅黑" panose="020B0503020204020204" pitchFamily="34" charset="-122"/>
                  <a:ea typeface="微软雅黑" panose="020B0503020204020204" pitchFamily="34" charset="-122"/>
                </a:rPr>
                <a:t>10-20</a:t>
              </a:r>
              <a:r>
                <a:rPr lang="zh-CN" altLang="en-US" sz="1600" dirty="0">
                  <a:solidFill>
                    <a:prstClr val="white"/>
                  </a:solidFill>
                  <a:latin typeface="微软雅黑" panose="020B0503020204020204" pitchFamily="34" charset="-122"/>
                  <a:ea typeface="微软雅黑" panose="020B0503020204020204" pitchFamily="34" charset="-122"/>
                </a:rPr>
                <a:t>％，留些弹性的空间。在制定培训预算要考虑多种因素，如公司业绩发展情况，上年度培训总费用、人均培训费用等等，在上年度基础上根据培训工作的进展情况考虑有比例的加大或缩减培训预算。</a:t>
              </a:r>
              <a:endParaRPr lang="zh-CN" altLang="zh-CN" sz="1600" dirty="0">
                <a:solidFill>
                  <a:prstClr val="white"/>
                </a:solidFill>
                <a:latin typeface="微软雅黑" panose="020B0503020204020204" pitchFamily="34" charset="-122"/>
                <a:ea typeface="微软雅黑" panose="020B0503020204020204" pitchFamily="34" charset="-122"/>
              </a:endParaRPr>
            </a:p>
          </p:txBody>
        </p:sp>
      </p:grpSp>
      <p:sp>
        <p:nvSpPr>
          <p:cNvPr id="14" name="TextBox 6"/>
          <p:cNvSpPr txBox="1"/>
          <p:nvPr/>
        </p:nvSpPr>
        <p:spPr>
          <a:xfrm>
            <a:off x="551384" y="2204867"/>
            <a:ext cx="4176464" cy="492443"/>
          </a:xfrm>
          <a:prstGeom prst="rect">
            <a:avLst/>
          </a:prstGeom>
          <a:noFill/>
        </p:spPr>
        <p:txBody>
          <a:bodyPr wrap="square" rtlCol="0">
            <a:spAutoFit/>
          </a:bodyPr>
          <a:lstStyle/>
          <a:p>
            <a:pPr>
              <a:lnSpc>
                <a:spcPct val="130000"/>
              </a:lnSpc>
            </a:pPr>
            <a:r>
              <a:rPr lang="en-US" altLang="zh-CN" sz="2000" dirty="0">
                <a:solidFill>
                  <a:srgbClr val="3B79CE"/>
                </a:solidFill>
                <a:latin typeface="华康俪金黑W8(P)" pitchFamily="34" charset="-122"/>
                <a:ea typeface="华康俪金黑W8(P)" pitchFamily="34" charset="-122"/>
              </a:rPr>
              <a:t>《</a:t>
            </a:r>
            <a:r>
              <a:rPr lang="zh-CN" altLang="en-US" sz="2000" dirty="0">
                <a:solidFill>
                  <a:srgbClr val="3B79CE"/>
                </a:solidFill>
                <a:latin typeface="华康俪金黑W8(P)" pitchFamily="34" charset="-122"/>
                <a:ea typeface="华康俪金黑W8(P)" pitchFamily="34" charset="-122"/>
              </a:rPr>
              <a:t>年度培训计划</a:t>
            </a:r>
            <a:r>
              <a:rPr lang="en-US" altLang="zh-CN" sz="2000" dirty="0">
                <a:solidFill>
                  <a:srgbClr val="3B79CE"/>
                </a:solidFill>
                <a:latin typeface="华康俪金黑W8(P)" pitchFamily="34" charset="-122"/>
                <a:ea typeface="华康俪金黑W8(P)" pitchFamily="34" charset="-122"/>
              </a:rPr>
              <a:t>》</a:t>
            </a:r>
            <a:r>
              <a:rPr lang="zh-CN" altLang="en-US" sz="2000" dirty="0">
                <a:solidFill>
                  <a:srgbClr val="5F5E5C"/>
                </a:solidFill>
                <a:latin typeface="华康俪金黑W8(P)" pitchFamily="34" charset="-122"/>
                <a:ea typeface="华康俪金黑W8(P)" pitchFamily="34" charset="-122"/>
              </a:rPr>
              <a:t>的主要内容是：</a:t>
            </a:r>
          </a:p>
        </p:txBody>
      </p:sp>
      <p:grpSp>
        <p:nvGrpSpPr>
          <p:cNvPr id="15" name="组合 14"/>
          <p:cNvGrpSpPr/>
          <p:nvPr/>
        </p:nvGrpSpPr>
        <p:grpSpPr>
          <a:xfrm>
            <a:off x="551384" y="2806891"/>
            <a:ext cx="11149188" cy="782470"/>
            <a:chOff x="-155055" y="2770631"/>
            <a:chExt cx="11149188" cy="782470"/>
          </a:xfrm>
        </p:grpSpPr>
        <p:sp>
          <p:nvSpPr>
            <p:cNvPr id="16" name="圆角矩形 15"/>
            <p:cNvSpPr/>
            <p:nvPr/>
          </p:nvSpPr>
          <p:spPr>
            <a:xfrm>
              <a:off x="-155055" y="2922831"/>
              <a:ext cx="11149188" cy="630270"/>
            </a:xfrm>
            <a:prstGeom prst="roundRect">
              <a:avLst>
                <a:gd name="adj" fmla="val 4375"/>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7" name="等腰三角形 16"/>
            <p:cNvSpPr/>
            <p:nvPr/>
          </p:nvSpPr>
          <p:spPr>
            <a:xfrm flipH="1">
              <a:off x="-48110" y="2770631"/>
              <a:ext cx="288032" cy="171464"/>
            </a:xfrm>
            <a:prstGeom prst="triangle">
              <a:avLst>
                <a:gd name="adj" fmla="val 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8" name="TextBox 6"/>
            <p:cNvSpPr txBox="1"/>
            <p:nvPr/>
          </p:nvSpPr>
          <p:spPr>
            <a:xfrm>
              <a:off x="-95099" y="3023321"/>
              <a:ext cx="11017224" cy="412421"/>
            </a:xfrm>
            <a:prstGeom prst="rect">
              <a:avLst/>
            </a:prstGeom>
            <a:noFill/>
          </p:spPr>
          <p:txBody>
            <a:bodyPr wrap="square" rtlCol="0">
              <a:spAutoFit/>
            </a:bodyPr>
            <a:lstStyle/>
            <a:p>
              <a:pPr>
                <a:lnSpc>
                  <a:spcPct val="130000"/>
                </a:lnSpc>
              </a:pPr>
              <a:r>
                <a:rPr lang="zh-CN" altLang="en-US" sz="1600" dirty="0">
                  <a:solidFill>
                    <a:prstClr val="white"/>
                  </a:solidFill>
                  <a:latin typeface="微软雅黑" panose="020B0503020204020204" pitchFamily="34" charset="-122"/>
                  <a:ea typeface="微软雅黑" panose="020B0503020204020204" pitchFamily="34" charset="-122"/>
                </a:rPr>
                <a:t>背景与需求调查结果、关键问题分析、培训目标设定、培训课程安排、具体实施计划、预期效果与评价方法、预算等。</a:t>
              </a:r>
              <a:endParaRPr lang="zh-CN" altLang="zh-CN" sz="1600" dirty="0">
                <a:solidFill>
                  <a:prstClr val="white"/>
                </a:solidFill>
                <a:latin typeface="微软雅黑" panose="020B0503020204020204" pitchFamily="34" charset="-122"/>
                <a:ea typeface="微软雅黑" panose="020B0503020204020204" pitchFamily="34" charset="-122"/>
              </a:endParaRPr>
            </a:p>
          </p:txBody>
        </p:sp>
      </p:gr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 presetClass="entr" presetSubtype="1" decel="10000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left)">
                                      <p:cBhvr>
                                        <p:cTn id="16" dur="500"/>
                                        <p:tgtEl>
                                          <p:spTgt spid="7"/>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left)">
                                      <p:cBhvr>
                                        <p:cTn id="19" dur="500"/>
                                        <p:tgtEl>
                                          <p:spTgt spid="14"/>
                                        </p:tgtEl>
                                      </p:cBhvr>
                                    </p:animEffect>
                                  </p:childTnLst>
                                </p:cTn>
                              </p:par>
                            </p:childTnLst>
                          </p:cTn>
                        </p:par>
                        <p:par>
                          <p:cTn id="20" fill="hold">
                            <p:stCondLst>
                              <p:cond delay="1500"/>
                            </p:stCondLst>
                            <p:childTnLst>
                              <p:par>
                                <p:cTn id="21" presetID="2" presetClass="entr" presetSubtype="2" decel="10000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1+#ppt_w/2"/>
                                          </p:val>
                                        </p:tav>
                                        <p:tav tm="100000">
                                          <p:val>
                                            <p:strVal val="#ppt_x"/>
                                          </p:val>
                                        </p:tav>
                                      </p:tavLst>
                                    </p:anim>
                                    <p:anim calcmode="lin" valueType="num">
                                      <p:cBhvr additive="base">
                                        <p:cTn id="24" dur="500" fill="hold"/>
                                        <p:tgtEl>
                                          <p:spTgt spid="9"/>
                                        </p:tgtEl>
                                        <p:attrNameLst>
                                          <p:attrName>ppt_y</p:attrName>
                                        </p:attrNameLst>
                                      </p:cBhvr>
                                      <p:tavLst>
                                        <p:tav tm="0">
                                          <p:val>
                                            <p:strVal val="#ppt_y"/>
                                          </p:val>
                                        </p:tav>
                                        <p:tav tm="100000">
                                          <p:val>
                                            <p:strVal val="#ppt_y"/>
                                          </p:val>
                                        </p:tav>
                                      </p:tavLst>
                                    </p:anim>
                                  </p:childTnLst>
                                </p:cTn>
                              </p:par>
                              <p:par>
                                <p:cTn id="25" presetID="2" presetClass="entr" presetSubtype="8" decel="100000" fill="hold" nodeType="with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500" fill="hold"/>
                                        <p:tgtEl>
                                          <p:spTgt spid="15"/>
                                        </p:tgtEl>
                                        <p:attrNameLst>
                                          <p:attrName>ppt_x</p:attrName>
                                        </p:attrNameLst>
                                      </p:cBhvr>
                                      <p:tavLst>
                                        <p:tav tm="0">
                                          <p:val>
                                            <p:strVal val="0-#ppt_w/2"/>
                                          </p:val>
                                        </p:tav>
                                        <p:tav tm="100000">
                                          <p:val>
                                            <p:strVal val="#ppt_x"/>
                                          </p:val>
                                        </p:tav>
                                      </p:tavLst>
                                    </p:anim>
                                    <p:anim calcmode="lin" valueType="num">
                                      <p:cBhvr additive="base">
                                        <p:cTn id="28" dur="5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7" grpId="0"/>
      <p:bldP spid="14"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8"/>
          <p:cNvSpPr txBox="1"/>
          <p:nvPr/>
        </p:nvSpPr>
        <p:spPr>
          <a:xfrm>
            <a:off x="333860" y="476676"/>
            <a:ext cx="4969846" cy="461665"/>
          </a:xfrm>
          <a:prstGeom prst="rect">
            <a:avLst/>
          </a:prstGeom>
          <a:noFill/>
        </p:spPr>
        <p:txBody>
          <a:bodyPr wrap="square" rtlCol="0">
            <a:spAutoFit/>
          </a:bodyPr>
          <a:lstStyle/>
          <a:p>
            <a:r>
              <a:rPr lang="zh-CN" altLang="en-US" sz="2400" dirty="0">
                <a:solidFill>
                  <a:srgbClr val="5F5E5C"/>
                </a:solidFill>
                <a:latin typeface="华康俪金黑W8(P)" pitchFamily="34" charset="-122"/>
                <a:ea typeface="华康俪金黑W8(P)" pitchFamily="34" charset="-122"/>
              </a:rPr>
              <a:t>第三节</a:t>
            </a:r>
            <a:r>
              <a:rPr lang="en-US" altLang="zh-CN" sz="2400" dirty="0">
                <a:solidFill>
                  <a:srgbClr val="5F5E5C"/>
                </a:solidFill>
                <a:latin typeface="华康俪金黑W8(P)" pitchFamily="34" charset="-122"/>
                <a:ea typeface="华康俪金黑W8(P)" pitchFamily="34" charset="-122"/>
              </a:rPr>
              <a:t>  </a:t>
            </a:r>
            <a:r>
              <a:rPr lang="zh-CN" altLang="en-US" sz="2400" dirty="0">
                <a:solidFill>
                  <a:srgbClr val="5F5E5C"/>
                </a:solidFill>
                <a:latin typeface="华康俪金黑W8(P)" pitchFamily="34" charset="-122"/>
                <a:ea typeface="华康俪金黑W8(P)" pitchFamily="34" charset="-122"/>
              </a:rPr>
              <a:t>培训的实施开展</a:t>
            </a:r>
          </a:p>
        </p:txBody>
      </p:sp>
      <p:grpSp>
        <p:nvGrpSpPr>
          <p:cNvPr id="19" name="组合 18"/>
          <p:cNvGrpSpPr/>
          <p:nvPr/>
        </p:nvGrpSpPr>
        <p:grpSpPr>
          <a:xfrm>
            <a:off x="477106" y="980732"/>
            <a:ext cx="4466466" cy="492443"/>
            <a:chOff x="480281" y="980729"/>
            <a:chExt cx="4466466" cy="492443"/>
          </a:xfrm>
        </p:grpSpPr>
        <p:sp>
          <p:nvSpPr>
            <p:cNvPr id="20" name="TextBox 4"/>
            <p:cNvSpPr txBox="1"/>
            <p:nvPr/>
          </p:nvSpPr>
          <p:spPr>
            <a:xfrm>
              <a:off x="769196" y="980729"/>
              <a:ext cx="4177551" cy="492443"/>
            </a:xfrm>
            <a:prstGeom prst="rect">
              <a:avLst/>
            </a:prstGeom>
            <a:noFill/>
          </p:spPr>
          <p:txBody>
            <a:bodyPr wrap="square" rtlCol="0">
              <a:spAutoFit/>
            </a:bodyPr>
            <a:lstStyle/>
            <a:p>
              <a:pPr>
                <a:lnSpc>
                  <a:spcPct val="130000"/>
                </a:lnSpc>
              </a:pPr>
              <a:r>
                <a:rPr lang="en-US" altLang="zh-CN" sz="2000" dirty="0">
                  <a:solidFill>
                    <a:srgbClr val="5F5E5C"/>
                  </a:solidFill>
                  <a:latin typeface="Impact" panose="020B0806030902050204" pitchFamily="34" charset="0"/>
                  <a:ea typeface="华康俪金黑W8(P)" pitchFamily="34" charset="-122"/>
                </a:rPr>
                <a:t>4.3.1</a:t>
              </a:r>
              <a:r>
                <a:rPr lang="en-US" altLang="zh-CN" sz="2000" dirty="0">
                  <a:solidFill>
                    <a:srgbClr val="5F5E5C"/>
                  </a:solidFill>
                  <a:latin typeface="华康俪金黑W8(P)" pitchFamily="34" charset="-122"/>
                  <a:ea typeface="华康俪金黑W8(P)" pitchFamily="34" charset="-122"/>
                </a:rPr>
                <a:t> </a:t>
              </a:r>
              <a:r>
                <a:rPr lang="zh-CN" altLang="en-US" sz="2000" dirty="0">
                  <a:solidFill>
                    <a:srgbClr val="5F5E5C"/>
                  </a:solidFill>
                  <a:latin typeface="华康俪金黑W8(P)" pitchFamily="34" charset="-122"/>
                  <a:ea typeface="华康俪金黑W8(P)" pitchFamily="34" charset="-122"/>
                </a:rPr>
                <a:t>培训前的准备</a:t>
              </a:r>
            </a:p>
          </p:txBody>
        </p:sp>
        <p:pic>
          <p:nvPicPr>
            <p:cNvPr id="21" name="Picture 2" descr="F:\360云盘\漂亮羽箭.png"/>
            <p:cNvPicPr>
              <a:picLocks noChangeAspect="1" noChangeArrowheads="1"/>
            </p:cNvPicPr>
            <p:nvPr/>
          </p:nvPicPr>
          <p:blipFill>
            <a:blip r:embed="rId2" cstate="screen"/>
            <a:srcRect/>
            <a:stretch>
              <a:fillRect/>
            </a:stretch>
          </p:blipFill>
          <p:spPr bwMode="auto">
            <a:xfrm>
              <a:off x="480281" y="1052737"/>
              <a:ext cx="277272" cy="278473"/>
            </a:xfrm>
            <a:prstGeom prst="rect">
              <a:avLst/>
            </a:prstGeom>
            <a:noFill/>
            <a:extLst>
              <a:ext uri="{909E8E84-426E-40DD-AFC4-6F175D3DCCD1}">
                <a14:hiddenFill xmlns:a14="http://schemas.microsoft.com/office/drawing/2010/main">
                  <a:solidFill>
                    <a:srgbClr val="FFFFFF"/>
                  </a:solidFill>
                </a14:hiddenFill>
              </a:ext>
            </a:extLst>
          </p:spPr>
        </p:pic>
      </p:grpSp>
      <p:sp>
        <p:nvSpPr>
          <p:cNvPr id="22" name="矩形 21"/>
          <p:cNvSpPr/>
          <p:nvPr/>
        </p:nvSpPr>
        <p:spPr>
          <a:xfrm>
            <a:off x="477876" y="2524078"/>
            <a:ext cx="11234748" cy="3641226"/>
          </a:xfrm>
          <a:prstGeom prst="rect">
            <a:avLst/>
          </a:prstGeom>
          <a:solidFill>
            <a:sysClr val="window" lastClr="FFFFFF"/>
          </a:solidFill>
          <a:ln w="3175" cap="flat" cmpd="sng" algn="ctr">
            <a:solidFill>
              <a:sysClr val="window" lastClr="FFFFFF">
                <a:lumMod val="75000"/>
              </a:sysClr>
            </a:solidFill>
            <a:prstDash val="solid"/>
          </a:ln>
          <a:effectLst>
            <a:outerShdw blurRad="50800" dist="38100" dir="5400000" algn="t" rotWithShape="0">
              <a:prstClr val="black">
                <a:alpha val="40000"/>
              </a:prstClr>
            </a:outerShdw>
          </a:effectLst>
        </p:spPr>
        <p:txBody>
          <a:bodyPr anchor="ctr"/>
          <a:lstStyle/>
          <a:p>
            <a:pPr algn="ctr">
              <a:defRPr/>
            </a:pPr>
            <a:endParaRPr lang="zh-CN" altLang="en-US" kern="0">
              <a:solidFill>
                <a:sysClr val="window" lastClr="FFFFFF"/>
              </a:solidFill>
              <a:latin typeface="Tahoma" panose="020B0604030504040204"/>
              <a:ea typeface="微软雅黑" panose="020B0503020204020204" pitchFamily="34" charset="-122"/>
            </a:endParaRPr>
          </a:p>
        </p:txBody>
      </p:sp>
      <p:graphicFrame>
        <p:nvGraphicFramePr>
          <p:cNvPr id="23" name="表格 22"/>
          <p:cNvGraphicFramePr>
            <a:graphicFrameLocks noGrp="1"/>
          </p:cNvGraphicFramePr>
          <p:nvPr/>
        </p:nvGraphicFramePr>
        <p:xfrm>
          <a:off x="623392" y="2650564"/>
          <a:ext cx="10945216" cy="3442735"/>
        </p:xfrm>
        <a:graphic>
          <a:graphicData uri="http://schemas.openxmlformats.org/drawingml/2006/table">
            <a:tbl>
              <a:tblPr firstRow="1" firstCol="1" bandRow="1">
                <a:tableStyleId>{5C22544A-7EE6-4342-B048-85BDC9FD1C3A}</a:tableStyleId>
              </a:tblPr>
              <a:tblGrid>
                <a:gridCol w="1515491">
                  <a:extLst>
                    <a:ext uri="{9D8B030D-6E8A-4147-A177-3AD203B41FA5}">
                      <a16:colId xmlns:a16="http://schemas.microsoft.com/office/drawing/2014/main" val="20000"/>
                    </a:ext>
                  </a:extLst>
                </a:gridCol>
                <a:gridCol w="9429725">
                  <a:extLst>
                    <a:ext uri="{9D8B030D-6E8A-4147-A177-3AD203B41FA5}">
                      <a16:colId xmlns:a16="http://schemas.microsoft.com/office/drawing/2014/main" val="20001"/>
                    </a:ext>
                  </a:extLst>
                </a:gridCol>
              </a:tblGrid>
              <a:tr h="579956">
                <a:tc>
                  <a:txBody>
                    <a:bodyPr/>
                    <a:lstStyle/>
                    <a:p>
                      <a:pPr algn="ctr">
                        <a:lnSpc>
                          <a:spcPct val="115000"/>
                        </a:lnSpc>
                        <a:spcAft>
                          <a:spcPts val="0"/>
                        </a:spcAft>
                      </a:pPr>
                      <a:r>
                        <a:rPr lang="zh-CN" altLang="en-US" sz="2000" kern="100" dirty="0">
                          <a:effectLst/>
                          <a:latin typeface="微软雅黑" panose="020B0503020204020204" pitchFamily="34" charset="-122"/>
                          <a:ea typeface="微软雅黑" panose="020B0503020204020204" pitchFamily="34" charset="-122"/>
                        </a:rPr>
                        <a:t>准备类别</a:t>
                      </a:r>
                    </a:p>
                  </a:txBody>
                  <a:tcPr marL="68580" marR="68580" marT="0" marB="0" anchor="ctr"/>
                </a:tc>
                <a:tc>
                  <a:txBody>
                    <a:bodyPr/>
                    <a:lstStyle/>
                    <a:p>
                      <a:pPr algn="ctr">
                        <a:lnSpc>
                          <a:spcPct val="115000"/>
                        </a:lnSpc>
                        <a:spcAft>
                          <a:spcPts val="0"/>
                        </a:spcAft>
                      </a:pPr>
                      <a:r>
                        <a:rPr lang="zh-CN" altLang="en-US" sz="2000" kern="100" dirty="0">
                          <a:effectLst/>
                          <a:latin typeface="微软雅黑" panose="020B0503020204020204" pitchFamily="34" charset="-122"/>
                          <a:ea typeface="微软雅黑" panose="020B0503020204020204" pitchFamily="34" charset="-122"/>
                        </a:rPr>
                        <a:t>准备内容</a:t>
                      </a:r>
                      <a:endParaRPr lang="zh-CN" sz="2000" kern="100" dirty="0">
                        <a:effectLst/>
                        <a:latin typeface="微软雅黑" panose="020B0503020204020204" pitchFamily="34" charset="-122"/>
                        <a:ea typeface="微软雅黑" panose="020B0503020204020204" pitchFamily="34" charset="-122"/>
                      </a:endParaRPr>
                    </a:p>
                  </a:txBody>
                  <a:tcPr marL="68580" marR="68580" marT="0" marB="0" anchor="ctr"/>
                </a:tc>
                <a:extLst>
                  <a:ext uri="{0D108BD9-81ED-4DB2-BD59-A6C34878D82A}">
                    <a16:rowId xmlns:a16="http://schemas.microsoft.com/office/drawing/2014/main" val="10000"/>
                  </a:ext>
                </a:extLst>
              </a:tr>
              <a:tr h="570894">
                <a:tc>
                  <a:txBody>
                    <a:bodyPr/>
                    <a:lstStyle/>
                    <a:p>
                      <a:pPr algn="ctr">
                        <a:lnSpc>
                          <a:spcPct val="115000"/>
                        </a:lnSpc>
                        <a:spcAft>
                          <a:spcPts val="0"/>
                        </a:spcAft>
                      </a:pPr>
                      <a:r>
                        <a:rPr lang="zh-CN" altLang="en-US" sz="1800" kern="100" dirty="0">
                          <a:effectLst/>
                          <a:latin typeface="微软雅黑" panose="020B0503020204020204" pitchFamily="34" charset="-122"/>
                          <a:ea typeface="微软雅黑" panose="020B0503020204020204" pitchFamily="34" charset="-122"/>
                        </a:rPr>
                        <a:t>场地布置</a:t>
                      </a:r>
                      <a:endParaRPr lang="zh-CN" sz="1800" kern="100" dirty="0">
                        <a:effectLst/>
                        <a:latin typeface="微软雅黑" panose="020B0503020204020204" pitchFamily="34" charset="-122"/>
                        <a:ea typeface="微软雅黑" panose="020B0503020204020204" pitchFamily="34" charset="-122"/>
                      </a:endParaRPr>
                    </a:p>
                  </a:txBody>
                  <a:tcPr marL="68580" marR="68580" marT="0" marB="0" anchor="ctr"/>
                </a:tc>
                <a:tc>
                  <a:txBody>
                    <a:bodyPr/>
                    <a:lstStyle/>
                    <a:p>
                      <a:pPr marL="285750" indent="-285750" algn="just">
                        <a:lnSpc>
                          <a:spcPct val="120000"/>
                        </a:lnSpc>
                        <a:spcAft>
                          <a:spcPts val="0"/>
                        </a:spcAft>
                        <a:buFont typeface="Arial" panose="020B0604020202020204" pitchFamily="34" charset="0"/>
                        <a:buChar char="•"/>
                      </a:pPr>
                      <a:r>
                        <a:rPr lang="zh-CN" altLang="en-US" sz="1600" kern="100" dirty="0">
                          <a:solidFill>
                            <a:srgbClr val="5F5E5C"/>
                          </a:solidFill>
                          <a:effectLst/>
                          <a:latin typeface="微软雅黑" panose="020B0503020204020204" pitchFamily="34" charset="-122"/>
                          <a:ea typeface="微软雅黑" panose="020B0503020204020204" pitchFamily="34" charset="-122"/>
                        </a:rPr>
                        <a:t>教室温度、以及通风状态、桌椅位置摆放、光线等。</a:t>
                      </a:r>
                    </a:p>
                  </a:txBody>
                  <a:tcPr marL="68580" marR="68580" marT="0" marB="0" anchor="ctr"/>
                </a:tc>
                <a:extLst>
                  <a:ext uri="{0D108BD9-81ED-4DB2-BD59-A6C34878D82A}">
                    <a16:rowId xmlns:a16="http://schemas.microsoft.com/office/drawing/2014/main" val="10001"/>
                  </a:ext>
                </a:extLst>
              </a:tr>
              <a:tr h="821525">
                <a:tc>
                  <a:txBody>
                    <a:bodyPr/>
                    <a:lstStyle/>
                    <a:p>
                      <a:pPr algn="ctr">
                        <a:lnSpc>
                          <a:spcPct val="115000"/>
                        </a:lnSpc>
                        <a:spcAft>
                          <a:spcPts val="0"/>
                        </a:spcAft>
                      </a:pPr>
                      <a:r>
                        <a:rPr lang="zh-CN" altLang="en-US" sz="1800" kern="100" dirty="0">
                          <a:effectLst/>
                          <a:latin typeface="微软雅黑" panose="020B0503020204020204" pitchFamily="34" charset="-122"/>
                          <a:ea typeface="微软雅黑" panose="020B0503020204020204" pitchFamily="34" charset="-122"/>
                        </a:rPr>
                        <a:t>物料准备</a:t>
                      </a:r>
                      <a:endParaRPr lang="zh-CN" sz="1800" kern="100" dirty="0">
                        <a:effectLst/>
                        <a:latin typeface="微软雅黑" panose="020B0503020204020204" pitchFamily="34" charset="-122"/>
                        <a:ea typeface="微软雅黑" panose="020B0503020204020204" pitchFamily="34" charset="-122"/>
                      </a:endParaRPr>
                    </a:p>
                  </a:txBody>
                  <a:tcPr marL="68580" marR="68580" marT="0" marB="0" anchor="ctr"/>
                </a:tc>
                <a:tc>
                  <a:txBody>
                    <a:bodyPr/>
                    <a:lstStyle/>
                    <a:p>
                      <a:pPr marL="285750" indent="-285750" algn="just">
                        <a:lnSpc>
                          <a:spcPct val="120000"/>
                        </a:lnSpc>
                        <a:spcAft>
                          <a:spcPts val="0"/>
                        </a:spcAft>
                        <a:buFont typeface="Arial" panose="020B0604020202020204" pitchFamily="34" charset="0"/>
                        <a:buChar char="•"/>
                      </a:pPr>
                      <a:r>
                        <a:rPr lang="zh-CN" altLang="en-US" sz="1600" kern="100" dirty="0">
                          <a:solidFill>
                            <a:srgbClr val="5F5E5C"/>
                          </a:solidFill>
                          <a:effectLst/>
                          <a:latin typeface="微软雅黑" panose="020B0503020204020204" pitchFamily="34" charset="-122"/>
                          <a:ea typeface="微软雅黑" panose="020B0503020204020204" pitchFamily="34" charset="-122"/>
                        </a:rPr>
                        <a:t>签到表、培训反馈表、学员手册（或资料袋，包含课程表、讲义、纪律要求等）、白板笔等培训教具、培训小礼物、茶点或其它展示样品等。</a:t>
                      </a:r>
                      <a:endParaRPr lang="zh-CN" sz="1600" kern="100" dirty="0">
                        <a:solidFill>
                          <a:srgbClr val="5F5E5C"/>
                        </a:solidFill>
                        <a:effectLst/>
                        <a:latin typeface="微软雅黑" panose="020B0503020204020204" pitchFamily="34" charset="-122"/>
                        <a:ea typeface="微软雅黑" panose="020B0503020204020204" pitchFamily="34" charset="-122"/>
                      </a:endParaRPr>
                    </a:p>
                  </a:txBody>
                  <a:tcPr marL="68580" marR="68580" marT="0" marB="0" anchor="ctr"/>
                </a:tc>
                <a:extLst>
                  <a:ext uri="{0D108BD9-81ED-4DB2-BD59-A6C34878D82A}">
                    <a16:rowId xmlns:a16="http://schemas.microsoft.com/office/drawing/2014/main" val="10002"/>
                  </a:ext>
                </a:extLst>
              </a:tr>
              <a:tr h="821525">
                <a:tc>
                  <a:txBody>
                    <a:bodyPr/>
                    <a:lstStyle/>
                    <a:p>
                      <a:pPr algn="ctr">
                        <a:lnSpc>
                          <a:spcPct val="115000"/>
                        </a:lnSpc>
                        <a:spcAft>
                          <a:spcPts val="0"/>
                        </a:spcAft>
                      </a:pPr>
                      <a:r>
                        <a:rPr lang="zh-CN" altLang="en-US" sz="1800" kern="100" dirty="0">
                          <a:effectLst/>
                          <a:latin typeface="微软雅黑" panose="020B0503020204020204" pitchFamily="34" charset="-122"/>
                          <a:ea typeface="微软雅黑" panose="020B0503020204020204" pitchFamily="34" charset="-122"/>
                        </a:rPr>
                        <a:t>设备检查</a:t>
                      </a:r>
                      <a:endParaRPr lang="zh-CN" sz="1800" kern="100" dirty="0">
                        <a:effectLst/>
                        <a:latin typeface="微软雅黑" panose="020B0503020204020204" pitchFamily="34" charset="-122"/>
                        <a:ea typeface="微软雅黑" panose="020B0503020204020204" pitchFamily="34" charset="-122"/>
                      </a:endParaRPr>
                    </a:p>
                  </a:txBody>
                  <a:tcPr marL="68580" marR="68580" marT="0" marB="0" anchor="ctr"/>
                </a:tc>
                <a:tc>
                  <a:txBody>
                    <a:bodyPr/>
                    <a:lstStyle/>
                    <a:p>
                      <a:pPr marL="285750" indent="-285750" algn="just">
                        <a:lnSpc>
                          <a:spcPct val="120000"/>
                        </a:lnSpc>
                        <a:spcAft>
                          <a:spcPts val="0"/>
                        </a:spcAft>
                        <a:buFont typeface="Arial" panose="020B0604020202020204" pitchFamily="34" charset="0"/>
                        <a:buChar char="•"/>
                      </a:pPr>
                      <a:r>
                        <a:rPr lang="zh-CN" altLang="en-US" sz="1600" kern="100" dirty="0">
                          <a:solidFill>
                            <a:srgbClr val="5F5E5C"/>
                          </a:solidFill>
                          <a:effectLst/>
                          <a:latin typeface="微软雅黑" panose="020B0503020204020204" pitchFamily="34" charset="-122"/>
                          <a:ea typeface="微软雅黑" panose="020B0503020204020204" pitchFamily="34" charset="-122"/>
                        </a:rPr>
                        <a:t>电脑调试（电脑接线，网线是否连接好）、视听器材（麦克风、音箱，光碟）、测试投影仪（清晰度，屏幕大小等）、录像器架、相机等。</a:t>
                      </a:r>
                      <a:endParaRPr lang="zh-CN" sz="1600" kern="100" dirty="0">
                        <a:solidFill>
                          <a:srgbClr val="5F5E5C"/>
                        </a:solidFill>
                        <a:effectLst/>
                        <a:latin typeface="微软雅黑" panose="020B0503020204020204" pitchFamily="34" charset="-122"/>
                        <a:ea typeface="微软雅黑" panose="020B0503020204020204" pitchFamily="34" charset="-122"/>
                      </a:endParaRPr>
                    </a:p>
                  </a:txBody>
                  <a:tcPr marL="68580" marR="68580" marT="0" marB="0" anchor="ctr"/>
                </a:tc>
                <a:extLst>
                  <a:ext uri="{0D108BD9-81ED-4DB2-BD59-A6C34878D82A}">
                    <a16:rowId xmlns:a16="http://schemas.microsoft.com/office/drawing/2014/main" val="10003"/>
                  </a:ext>
                </a:extLst>
              </a:tr>
              <a:tr h="648835">
                <a:tc>
                  <a:txBody>
                    <a:bodyPr/>
                    <a:lstStyle/>
                    <a:p>
                      <a:pPr algn="ctr">
                        <a:lnSpc>
                          <a:spcPct val="115000"/>
                        </a:lnSpc>
                        <a:spcAft>
                          <a:spcPts val="0"/>
                        </a:spcAft>
                      </a:pPr>
                      <a:r>
                        <a:rPr lang="zh-CN" altLang="en-US" sz="1800" kern="100" dirty="0">
                          <a:effectLst/>
                          <a:latin typeface="微软雅黑" panose="020B0503020204020204" pitchFamily="34" charset="-122"/>
                          <a:ea typeface="微软雅黑" panose="020B0503020204020204" pitchFamily="34" charset="-122"/>
                        </a:rPr>
                        <a:t>自我准备</a:t>
                      </a:r>
                      <a:endParaRPr lang="zh-CN" sz="1800" kern="100" dirty="0">
                        <a:effectLst/>
                        <a:latin typeface="微软雅黑" panose="020B0503020204020204" pitchFamily="34" charset="-122"/>
                        <a:ea typeface="微软雅黑" panose="020B0503020204020204" pitchFamily="34" charset="-122"/>
                      </a:endParaRPr>
                    </a:p>
                  </a:txBody>
                  <a:tcPr marL="68580" marR="68580" marT="0" marB="0" anchor="ctr"/>
                </a:tc>
                <a:tc>
                  <a:txBody>
                    <a:bodyPr/>
                    <a:lstStyle/>
                    <a:p>
                      <a:pPr marL="285750" indent="-285750" algn="just">
                        <a:lnSpc>
                          <a:spcPct val="120000"/>
                        </a:lnSpc>
                        <a:spcAft>
                          <a:spcPts val="0"/>
                        </a:spcAft>
                        <a:buFont typeface="Arial" panose="020B0604020202020204" pitchFamily="34" charset="0"/>
                        <a:buChar char="•"/>
                      </a:pPr>
                      <a:r>
                        <a:rPr lang="zh-CN" altLang="en-US" sz="1600" kern="100" dirty="0">
                          <a:solidFill>
                            <a:srgbClr val="5F5E5C"/>
                          </a:solidFill>
                          <a:effectLst/>
                          <a:latin typeface="微软雅黑" panose="020B0503020204020204" pitchFamily="34" charset="-122"/>
                          <a:ea typeface="微软雅黑" panose="020B0503020204020204" pitchFamily="34" charset="-122"/>
                        </a:rPr>
                        <a:t>熟悉培训内容和流程、形象</a:t>
                      </a:r>
                      <a:r>
                        <a:rPr lang="en-US" altLang="zh-CN" sz="1600" kern="100" dirty="0">
                          <a:solidFill>
                            <a:srgbClr val="5F5E5C"/>
                          </a:solidFill>
                          <a:effectLst/>
                          <a:latin typeface="微软雅黑" panose="020B0503020204020204" pitchFamily="34" charset="-122"/>
                          <a:ea typeface="微软雅黑" panose="020B0503020204020204" pitchFamily="34" charset="-122"/>
                        </a:rPr>
                        <a:t>/</a:t>
                      </a:r>
                      <a:r>
                        <a:rPr lang="zh-CN" altLang="en-US" sz="1600" kern="100" dirty="0">
                          <a:solidFill>
                            <a:srgbClr val="5F5E5C"/>
                          </a:solidFill>
                          <a:effectLst/>
                          <a:latin typeface="微软雅黑" panose="020B0503020204020204" pitchFamily="34" charset="-122"/>
                          <a:ea typeface="微软雅黑" panose="020B0503020204020204" pitchFamily="34" charset="-122"/>
                        </a:rPr>
                        <a:t>着装</a:t>
                      </a:r>
                      <a:r>
                        <a:rPr lang="en-US" altLang="zh-CN" sz="1600" kern="100" dirty="0">
                          <a:solidFill>
                            <a:srgbClr val="5F5E5C"/>
                          </a:solidFill>
                          <a:effectLst/>
                          <a:latin typeface="微软雅黑" panose="020B0503020204020204" pitchFamily="34" charset="-122"/>
                          <a:ea typeface="微软雅黑" panose="020B0503020204020204" pitchFamily="34" charset="-122"/>
                        </a:rPr>
                        <a:t>/</a:t>
                      </a:r>
                      <a:r>
                        <a:rPr lang="zh-CN" altLang="en-US" sz="1600" kern="100" dirty="0">
                          <a:solidFill>
                            <a:srgbClr val="5F5E5C"/>
                          </a:solidFill>
                          <a:effectLst/>
                          <a:latin typeface="微软雅黑" panose="020B0503020204020204" pitchFamily="34" charset="-122"/>
                          <a:ea typeface="微软雅黑" panose="020B0503020204020204" pitchFamily="34" charset="-122"/>
                        </a:rPr>
                        <a:t>面貌</a:t>
                      </a:r>
                      <a:r>
                        <a:rPr lang="en-US" altLang="zh-CN" sz="1600" kern="100" dirty="0">
                          <a:solidFill>
                            <a:srgbClr val="5F5E5C"/>
                          </a:solidFill>
                          <a:effectLst/>
                          <a:latin typeface="微软雅黑" panose="020B0503020204020204" pitchFamily="34" charset="-122"/>
                          <a:ea typeface="微软雅黑" panose="020B0503020204020204" pitchFamily="34" charset="-122"/>
                        </a:rPr>
                        <a:t>/</a:t>
                      </a:r>
                      <a:r>
                        <a:rPr lang="zh-CN" altLang="en-US" sz="1600" kern="100" dirty="0">
                          <a:solidFill>
                            <a:srgbClr val="5F5E5C"/>
                          </a:solidFill>
                          <a:effectLst/>
                          <a:latin typeface="微软雅黑" panose="020B0503020204020204" pitchFamily="34" charset="-122"/>
                          <a:ea typeface="微软雅黑" panose="020B0503020204020204" pitchFamily="34" charset="-122"/>
                        </a:rPr>
                        <a:t>发型、振作精神，消除紧张情绪。</a:t>
                      </a:r>
                      <a:endParaRPr lang="zh-CN" sz="1600" kern="100" dirty="0">
                        <a:solidFill>
                          <a:srgbClr val="5F5E5C"/>
                        </a:solidFill>
                        <a:effectLst/>
                        <a:latin typeface="微软雅黑" panose="020B0503020204020204" pitchFamily="34" charset="-122"/>
                        <a:ea typeface="微软雅黑" panose="020B0503020204020204" pitchFamily="34" charset="-122"/>
                      </a:endParaRPr>
                    </a:p>
                  </a:txBody>
                  <a:tcPr marL="68580" marR="68580" marT="0" marB="0" anchor="ctr"/>
                </a:tc>
                <a:extLst>
                  <a:ext uri="{0D108BD9-81ED-4DB2-BD59-A6C34878D82A}">
                    <a16:rowId xmlns:a16="http://schemas.microsoft.com/office/drawing/2014/main" val="10004"/>
                  </a:ext>
                </a:extLst>
              </a:tr>
            </a:tbl>
          </a:graphicData>
        </a:graphic>
      </p:graphicFrame>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 presetClass="entr" presetSubtype="1" decel="100000"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500" fill="hold"/>
                                        <p:tgtEl>
                                          <p:spTgt spid="19"/>
                                        </p:tgtEl>
                                        <p:attrNameLst>
                                          <p:attrName>ppt_x</p:attrName>
                                        </p:attrNameLst>
                                      </p:cBhvr>
                                      <p:tavLst>
                                        <p:tav tm="0">
                                          <p:val>
                                            <p:strVal val="#ppt_x"/>
                                          </p:val>
                                        </p:tav>
                                        <p:tav tm="100000">
                                          <p:val>
                                            <p:strVal val="#ppt_x"/>
                                          </p:val>
                                        </p:tav>
                                      </p:tavLst>
                                    </p:anim>
                                    <p:anim calcmode="lin" valueType="num">
                                      <p:cBhvr additive="base">
                                        <p:cTn id="12" dur="500" fill="hold"/>
                                        <p:tgtEl>
                                          <p:spTgt spid="19"/>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3" presetClass="entr" presetSubtype="36" fill="hold" nodeType="afterEffect">
                                  <p:stCondLst>
                                    <p:cond delay="0"/>
                                  </p:stCondLst>
                                  <p:childTnLst>
                                    <p:set>
                                      <p:cBhvr>
                                        <p:cTn id="15" dur="1" fill="hold">
                                          <p:stCondLst>
                                            <p:cond delay="0"/>
                                          </p:stCondLst>
                                        </p:cTn>
                                        <p:tgtEl>
                                          <p:spTgt spid="23"/>
                                        </p:tgtEl>
                                        <p:attrNameLst>
                                          <p:attrName>style.visibility</p:attrName>
                                        </p:attrNameLst>
                                      </p:cBhvr>
                                      <p:to>
                                        <p:strVal val="visible"/>
                                      </p:to>
                                    </p:set>
                                    <p:anim calcmode="lin" valueType="num">
                                      <p:cBhvr>
                                        <p:cTn id="16" dur="500" fill="hold"/>
                                        <p:tgtEl>
                                          <p:spTgt spid="23"/>
                                        </p:tgtEl>
                                        <p:attrNameLst>
                                          <p:attrName>ppt_w</p:attrName>
                                        </p:attrNameLst>
                                      </p:cBhvr>
                                      <p:tavLst>
                                        <p:tav tm="0">
                                          <p:val>
                                            <p:strVal val="(6*min(max(#ppt_w*#ppt_h,.3),1)-7.4)/-.7*#ppt_w"/>
                                          </p:val>
                                        </p:tav>
                                        <p:tav tm="100000">
                                          <p:val>
                                            <p:strVal val="#ppt_w"/>
                                          </p:val>
                                        </p:tav>
                                      </p:tavLst>
                                    </p:anim>
                                    <p:anim calcmode="lin" valueType="num">
                                      <p:cBhvr>
                                        <p:cTn id="17" dur="500" fill="hold"/>
                                        <p:tgtEl>
                                          <p:spTgt spid="23"/>
                                        </p:tgtEl>
                                        <p:attrNameLst>
                                          <p:attrName>ppt_h</p:attrName>
                                        </p:attrNameLst>
                                      </p:cBhvr>
                                      <p:tavLst>
                                        <p:tav tm="0">
                                          <p:val>
                                            <p:strVal val="(6*min(max(#ppt_w*#ppt_h,.3),1)-7.4)/-.7*#ppt_h"/>
                                          </p:val>
                                        </p:tav>
                                        <p:tav tm="100000">
                                          <p:val>
                                            <p:strVal val="#ppt_h"/>
                                          </p:val>
                                        </p:tav>
                                      </p:tavLst>
                                    </p:anim>
                                    <p:anim calcmode="lin" valueType="num">
                                      <p:cBhvr>
                                        <p:cTn id="18" dur="500" fill="hold"/>
                                        <p:tgtEl>
                                          <p:spTgt spid="23"/>
                                        </p:tgtEl>
                                        <p:attrNameLst>
                                          <p:attrName>ppt_x</p:attrName>
                                        </p:attrNameLst>
                                      </p:cBhvr>
                                      <p:tavLst>
                                        <p:tav tm="0">
                                          <p:val>
                                            <p:fltVal val="0.5"/>
                                          </p:val>
                                        </p:tav>
                                        <p:tav tm="100000">
                                          <p:val>
                                            <p:strVal val="#ppt_x"/>
                                          </p:val>
                                        </p:tav>
                                      </p:tavLst>
                                    </p:anim>
                                    <p:anim calcmode="lin" valueType="num">
                                      <p:cBhvr>
                                        <p:cTn id="19"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8"/>
          <p:cNvSpPr txBox="1"/>
          <p:nvPr/>
        </p:nvSpPr>
        <p:spPr>
          <a:xfrm>
            <a:off x="333860" y="476676"/>
            <a:ext cx="4969846" cy="461665"/>
          </a:xfrm>
          <a:prstGeom prst="rect">
            <a:avLst/>
          </a:prstGeom>
          <a:noFill/>
        </p:spPr>
        <p:txBody>
          <a:bodyPr wrap="square" rtlCol="0">
            <a:spAutoFit/>
          </a:bodyPr>
          <a:lstStyle/>
          <a:p>
            <a:r>
              <a:rPr lang="zh-CN" altLang="en-US" sz="2400" dirty="0">
                <a:solidFill>
                  <a:srgbClr val="5F5E5C"/>
                </a:solidFill>
                <a:latin typeface="华康俪金黑W8(P)" pitchFamily="34" charset="-122"/>
                <a:ea typeface="华康俪金黑W8(P)" pitchFamily="34" charset="-122"/>
              </a:rPr>
              <a:t>第三节</a:t>
            </a:r>
            <a:r>
              <a:rPr lang="en-US" altLang="zh-CN" sz="2400" dirty="0">
                <a:solidFill>
                  <a:srgbClr val="5F5E5C"/>
                </a:solidFill>
                <a:latin typeface="华康俪金黑W8(P)" pitchFamily="34" charset="-122"/>
                <a:ea typeface="华康俪金黑W8(P)" pitchFamily="34" charset="-122"/>
              </a:rPr>
              <a:t>  </a:t>
            </a:r>
            <a:r>
              <a:rPr lang="zh-CN" altLang="en-US" sz="2400" dirty="0">
                <a:solidFill>
                  <a:srgbClr val="5F5E5C"/>
                </a:solidFill>
                <a:latin typeface="华康俪金黑W8(P)" pitchFamily="34" charset="-122"/>
                <a:ea typeface="华康俪金黑W8(P)" pitchFamily="34" charset="-122"/>
              </a:rPr>
              <a:t>培训的实施开展</a:t>
            </a:r>
          </a:p>
        </p:txBody>
      </p:sp>
      <p:grpSp>
        <p:nvGrpSpPr>
          <p:cNvPr id="19" name="组合 18"/>
          <p:cNvGrpSpPr/>
          <p:nvPr/>
        </p:nvGrpSpPr>
        <p:grpSpPr>
          <a:xfrm>
            <a:off x="477106" y="980732"/>
            <a:ext cx="4466466" cy="492443"/>
            <a:chOff x="480281" y="980729"/>
            <a:chExt cx="4466466" cy="492443"/>
          </a:xfrm>
        </p:grpSpPr>
        <p:sp>
          <p:nvSpPr>
            <p:cNvPr id="20" name="TextBox 4"/>
            <p:cNvSpPr txBox="1"/>
            <p:nvPr/>
          </p:nvSpPr>
          <p:spPr>
            <a:xfrm>
              <a:off x="769196" y="980729"/>
              <a:ext cx="4177551" cy="492443"/>
            </a:xfrm>
            <a:prstGeom prst="rect">
              <a:avLst/>
            </a:prstGeom>
            <a:noFill/>
          </p:spPr>
          <p:txBody>
            <a:bodyPr wrap="square" rtlCol="0">
              <a:spAutoFit/>
            </a:bodyPr>
            <a:lstStyle/>
            <a:p>
              <a:pPr>
                <a:lnSpc>
                  <a:spcPct val="130000"/>
                </a:lnSpc>
              </a:pPr>
              <a:r>
                <a:rPr lang="en-US" altLang="zh-CN" sz="2000" dirty="0">
                  <a:solidFill>
                    <a:srgbClr val="5F5E5C"/>
                  </a:solidFill>
                  <a:latin typeface="Impact" panose="020B0806030902050204" pitchFamily="34" charset="0"/>
                  <a:ea typeface="华康俪金黑W8(P)" pitchFamily="34" charset="-122"/>
                </a:rPr>
                <a:t>4.3.2</a:t>
              </a:r>
              <a:r>
                <a:rPr lang="en-US" altLang="zh-CN" sz="2000" dirty="0">
                  <a:solidFill>
                    <a:srgbClr val="5F5E5C"/>
                  </a:solidFill>
                  <a:latin typeface="华康俪金黑W8(P)" pitchFamily="34" charset="-122"/>
                  <a:ea typeface="华康俪金黑W8(P)" pitchFamily="34" charset="-122"/>
                </a:rPr>
                <a:t> </a:t>
              </a:r>
              <a:r>
                <a:rPr lang="zh-CN" altLang="en-US" sz="2000" dirty="0">
                  <a:solidFill>
                    <a:srgbClr val="5F5E5C"/>
                  </a:solidFill>
                  <a:latin typeface="华康俪金黑W8(P)" pitchFamily="34" charset="-122"/>
                  <a:ea typeface="华康俪金黑W8(P)" pitchFamily="34" charset="-122"/>
                </a:rPr>
                <a:t>培训的具体实施</a:t>
              </a:r>
            </a:p>
          </p:txBody>
        </p:sp>
        <p:pic>
          <p:nvPicPr>
            <p:cNvPr id="21" name="Picture 2" descr="F:\360云盘\漂亮羽箭.png"/>
            <p:cNvPicPr>
              <a:picLocks noChangeAspect="1" noChangeArrowheads="1"/>
            </p:cNvPicPr>
            <p:nvPr/>
          </p:nvPicPr>
          <p:blipFill>
            <a:blip r:embed="rId2" cstate="screen"/>
            <a:srcRect/>
            <a:stretch>
              <a:fillRect/>
            </a:stretch>
          </p:blipFill>
          <p:spPr bwMode="auto">
            <a:xfrm>
              <a:off x="480281" y="1052737"/>
              <a:ext cx="277272" cy="278473"/>
            </a:xfrm>
            <a:prstGeom prst="rect">
              <a:avLst/>
            </a:prstGeom>
            <a:noFill/>
            <a:extLst>
              <a:ext uri="{909E8E84-426E-40DD-AFC4-6F175D3DCCD1}">
                <a14:hiddenFill xmlns:a14="http://schemas.microsoft.com/office/drawing/2010/main">
                  <a:solidFill>
                    <a:srgbClr val="FFFFFF"/>
                  </a:solidFill>
                </a14:hiddenFill>
              </a:ext>
            </a:extLst>
          </p:spPr>
        </p:pic>
      </p:grpSp>
      <p:sp>
        <p:nvSpPr>
          <p:cNvPr id="8" name="TextBox 6"/>
          <p:cNvSpPr txBox="1"/>
          <p:nvPr/>
        </p:nvSpPr>
        <p:spPr>
          <a:xfrm>
            <a:off x="407371" y="2424139"/>
            <a:ext cx="3809395" cy="2012859"/>
          </a:xfrm>
          <a:prstGeom prst="rect">
            <a:avLst/>
          </a:prstGeom>
          <a:noFill/>
        </p:spPr>
        <p:txBody>
          <a:bodyPr wrap="square" rtlCol="0">
            <a:spAutoFit/>
          </a:bodyPr>
          <a:lstStyle/>
          <a:p>
            <a:pPr>
              <a:lnSpc>
                <a:spcPct val="130000"/>
              </a:lnSpc>
            </a:pPr>
            <a:r>
              <a:rPr lang="zh-CN" altLang="en-US" sz="1600" dirty="0">
                <a:solidFill>
                  <a:srgbClr val="5F5E5C"/>
                </a:solidFill>
                <a:latin typeface="微软雅黑" panose="020B0503020204020204" pitchFamily="34" charset="-122"/>
                <a:ea typeface="微软雅黑" panose="020B0503020204020204" pitchFamily="34" charset="-122"/>
              </a:rPr>
              <a:t>培训正式实施阶段注意二点问题：一是</a:t>
            </a:r>
            <a:r>
              <a:rPr lang="zh-CN" altLang="en-US" sz="1600" b="1" dirty="0">
                <a:solidFill>
                  <a:srgbClr val="3B79CE"/>
                </a:solidFill>
                <a:latin typeface="微软雅黑" panose="020B0503020204020204" pitchFamily="34" charset="-122"/>
                <a:ea typeface="微软雅黑" panose="020B0503020204020204" pitchFamily="34" charset="-122"/>
              </a:rPr>
              <a:t>培训的服务工作</a:t>
            </a:r>
            <a:r>
              <a:rPr lang="zh-CN" altLang="en-US" sz="1600" dirty="0">
                <a:solidFill>
                  <a:srgbClr val="5F5E5C"/>
                </a:solidFill>
                <a:latin typeface="微软雅黑" panose="020B0503020204020204" pitchFamily="34" charset="-122"/>
                <a:ea typeface="微软雅黑" panose="020B0503020204020204" pitchFamily="34" charset="-122"/>
              </a:rPr>
              <a:t>，二是</a:t>
            </a:r>
            <a:r>
              <a:rPr lang="zh-CN" altLang="en-US" sz="1600" b="1" dirty="0">
                <a:solidFill>
                  <a:srgbClr val="3B79CE"/>
                </a:solidFill>
                <a:latin typeface="微软雅黑" panose="020B0503020204020204" pitchFamily="34" charset="-122"/>
                <a:ea typeface="微软雅黑" panose="020B0503020204020204" pitchFamily="34" charset="-122"/>
              </a:rPr>
              <a:t>讲师的授课技巧</a:t>
            </a:r>
            <a:r>
              <a:rPr lang="zh-CN" altLang="en-US" sz="1600" dirty="0">
                <a:solidFill>
                  <a:srgbClr val="5F5E5C"/>
                </a:solidFill>
                <a:latin typeface="微软雅黑" panose="020B0503020204020204" pitchFamily="34" charset="-122"/>
                <a:ea typeface="微软雅黑" panose="020B0503020204020204" pitchFamily="34" charset="-122"/>
              </a:rPr>
              <a:t>。①培训服务工作，包含对讲师的服务（茶水、教具）、学员的纪律监督和服务以及培训的摄影、录像等；②讲师的授课技巧，另有专门课程讲解。</a:t>
            </a:r>
            <a:endParaRPr lang="zh-CN" altLang="zh-CN" sz="1600" b="1" dirty="0">
              <a:solidFill>
                <a:srgbClr val="3B79CE"/>
              </a:solidFill>
              <a:latin typeface="微软雅黑" panose="020B0503020204020204" pitchFamily="34" charset="-122"/>
              <a:ea typeface="微软雅黑" panose="020B0503020204020204" pitchFamily="34" charset="-122"/>
            </a:endParaRPr>
          </a:p>
        </p:txBody>
      </p:sp>
      <p:pic>
        <p:nvPicPr>
          <p:cNvPr id="2" name="图片 1"/>
          <p:cNvPicPr>
            <a:picLocks noChangeAspect="1"/>
          </p:cNvPicPr>
          <p:nvPr/>
        </p:nvPicPr>
        <p:blipFill>
          <a:blip r:embed="rId3" cstate="screen"/>
          <a:stretch>
            <a:fillRect/>
          </a:stretch>
        </p:blipFill>
        <p:spPr>
          <a:xfrm>
            <a:off x="4360782" y="1988840"/>
            <a:ext cx="7336889" cy="4127000"/>
          </a:xfrm>
          <a:prstGeom prst="rect">
            <a:avLst/>
          </a:prstGeom>
          <a:ln w="28575">
            <a:solidFill>
              <a:schemeClr val="accent1"/>
            </a:solidFill>
          </a:ln>
          <a:effectLst/>
        </p:spPr>
      </p:pic>
      <p:sp>
        <p:nvSpPr>
          <p:cNvPr id="11" name="矩形 10"/>
          <p:cNvSpPr/>
          <p:nvPr/>
        </p:nvSpPr>
        <p:spPr>
          <a:xfrm>
            <a:off x="407369" y="2200274"/>
            <a:ext cx="4140000" cy="90576"/>
          </a:xfrm>
          <a:prstGeom prst="rect">
            <a:avLst/>
          </a:prstGeom>
          <a:solidFill>
            <a:srgbClr val="0070C0">
              <a:alpha val="8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1" decel="100000"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8"/>
          <p:cNvSpPr txBox="1"/>
          <p:nvPr/>
        </p:nvSpPr>
        <p:spPr>
          <a:xfrm>
            <a:off x="333860" y="476676"/>
            <a:ext cx="4969846" cy="461665"/>
          </a:xfrm>
          <a:prstGeom prst="rect">
            <a:avLst/>
          </a:prstGeom>
          <a:noFill/>
        </p:spPr>
        <p:txBody>
          <a:bodyPr wrap="square" rtlCol="0">
            <a:spAutoFit/>
          </a:bodyPr>
          <a:lstStyle/>
          <a:p>
            <a:r>
              <a:rPr lang="zh-CN" altLang="en-US" sz="2400" dirty="0">
                <a:solidFill>
                  <a:srgbClr val="5F5E5C"/>
                </a:solidFill>
                <a:latin typeface="华康俪金黑W8(P)" pitchFamily="34" charset="-122"/>
                <a:ea typeface="华康俪金黑W8(P)" pitchFamily="34" charset="-122"/>
              </a:rPr>
              <a:t>第三节</a:t>
            </a:r>
            <a:r>
              <a:rPr lang="en-US" altLang="zh-CN" sz="2400" dirty="0">
                <a:solidFill>
                  <a:srgbClr val="5F5E5C"/>
                </a:solidFill>
                <a:latin typeface="华康俪金黑W8(P)" pitchFamily="34" charset="-122"/>
                <a:ea typeface="华康俪金黑W8(P)" pitchFamily="34" charset="-122"/>
              </a:rPr>
              <a:t>  </a:t>
            </a:r>
            <a:r>
              <a:rPr lang="zh-CN" altLang="en-US" sz="2400" dirty="0">
                <a:solidFill>
                  <a:srgbClr val="5F5E5C"/>
                </a:solidFill>
                <a:latin typeface="华康俪金黑W8(P)" pitchFamily="34" charset="-122"/>
                <a:ea typeface="华康俪金黑W8(P)" pitchFamily="34" charset="-122"/>
              </a:rPr>
              <a:t>培训的实施开展</a:t>
            </a:r>
          </a:p>
        </p:txBody>
      </p:sp>
      <p:grpSp>
        <p:nvGrpSpPr>
          <p:cNvPr id="19" name="组合 18"/>
          <p:cNvGrpSpPr/>
          <p:nvPr/>
        </p:nvGrpSpPr>
        <p:grpSpPr>
          <a:xfrm>
            <a:off x="477106" y="980732"/>
            <a:ext cx="4466466" cy="492443"/>
            <a:chOff x="480281" y="980729"/>
            <a:chExt cx="4466466" cy="492443"/>
          </a:xfrm>
        </p:grpSpPr>
        <p:sp>
          <p:nvSpPr>
            <p:cNvPr id="20" name="TextBox 4"/>
            <p:cNvSpPr txBox="1"/>
            <p:nvPr/>
          </p:nvSpPr>
          <p:spPr>
            <a:xfrm>
              <a:off x="769196" y="980729"/>
              <a:ext cx="4177551" cy="492443"/>
            </a:xfrm>
            <a:prstGeom prst="rect">
              <a:avLst/>
            </a:prstGeom>
            <a:noFill/>
          </p:spPr>
          <p:txBody>
            <a:bodyPr wrap="square" rtlCol="0">
              <a:spAutoFit/>
            </a:bodyPr>
            <a:lstStyle/>
            <a:p>
              <a:pPr>
                <a:lnSpc>
                  <a:spcPct val="130000"/>
                </a:lnSpc>
              </a:pPr>
              <a:r>
                <a:rPr lang="en-US" altLang="zh-CN" sz="2000" dirty="0">
                  <a:solidFill>
                    <a:srgbClr val="5F5E5C"/>
                  </a:solidFill>
                  <a:latin typeface="Impact" panose="020B0806030902050204" pitchFamily="34" charset="0"/>
                  <a:ea typeface="华康俪金黑W8(P)" pitchFamily="34" charset="-122"/>
                </a:rPr>
                <a:t>4.3.3</a:t>
              </a:r>
              <a:r>
                <a:rPr lang="en-US" altLang="zh-CN" sz="2000" dirty="0">
                  <a:solidFill>
                    <a:srgbClr val="5F5E5C"/>
                  </a:solidFill>
                  <a:latin typeface="华康俪金黑W8(P)" pitchFamily="34" charset="-122"/>
                  <a:ea typeface="华康俪金黑W8(P)" pitchFamily="34" charset="-122"/>
                </a:rPr>
                <a:t> </a:t>
              </a:r>
              <a:r>
                <a:rPr lang="zh-CN" altLang="en-US" sz="2000" dirty="0">
                  <a:solidFill>
                    <a:srgbClr val="5F5E5C"/>
                  </a:solidFill>
                  <a:latin typeface="华康俪金黑W8(P)" pitchFamily="34" charset="-122"/>
                  <a:ea typeface="华康俪金黑W8(P)" pitchFamily="34" charset="-122"/>
                </a:rPr>
                <a:t>培训的档案管理</a:t>
              </a:r>
            </a:p>
          </p:txBody>
        </p:sp>
        <p:pic>
          <p:nvPicPr>
            <p:cNvPr id="21" name="Picture 2" descr="F:\360云盘\漂亮羽箭.png"/>
            <p:cNvPicPr>
              <a:picLocks noChangeAspect="1" noChangeArrowheads="1"/>
            </p:cNvPicPr>
            <p:nvPr/>
          </p:nvPicPr>
          <p:blipFill>
            <a:blip r:embed="rId2" cstate="screen"/>
            <a:srcRect/>
            <a:stretch>
              <a:fillRect/>
            </a:stretch>
          </p:blipFill>
          <p:spPr bwMode="auto">
            <a:xfrm>
              <a:off x="480281" y="1052737"/>
              <a:ext cx="277272" cy="278473"/>
            </a:xfrm>
            <a:prstGeom prst="rect">
              <a:avLst/>
            </a:prstGeom>
            <a:noFill/>
            <a:extLst>
              <a:ext uri="{909E8E84-426E-40DD-AFC4-6F175D3DCCD1}">
                <a14:hiddenFill xmlns:a14="http://schemas.microsoft.com/office/drawing/2010/main">
                  <a:solidFill>
                    <a:srgbClr val="FFFFFF"/>
                  </a:solidFill>
                </a14:hiddenFill>
              </a:ext>
            </a:extLst>
          </p:spPr>
        </p:pic>
      </p:grpSp>
      <p:sp>
        <p:nvSpPr>
          <p:cNvPr id="8" name="TextBox 6"/>
          <p:cNvSpPr txBox="1"/>
          <p:nvPr/>
        </p:nvSpPr>
        <p:spPr>
          <a:xfrm>
            <a:off x="407368" y="2424139"/>
            <a:ext cx="4536204" cy="1372683"/>
          </a:xfrm>
          <a:prstGeom prst="rect">
            <a:avLst/>
          </a:prstGeom>
          <a:noFill/>
        </p:spPr>
        <p:txBody>
          <a:bodyPr wrap="square" rtlCol="0">
            <a:spAutoFit/>
          </a:bodyPr>
          <a:lstStyle/>
          <a:p>
            <a:pPr>
              <a:lnSpc>
                <a:spcPct val="130000"/>
              </a:lnSpc>
            </a:pPr>
            <a:r>
              <a:rPr lang="zh-CN" altLang="en-US" sz="1600" dirty="0">
                <a:solidFill>
                  <a:srgbClr val="5F5E5C"/>
                </a:solidFill>
                <a:latin typeface="微软雅黑" panose="020B0503020204020204" pitchFamily="34" charset="-122"/>
                <a:ea typeface="微软雅黑" panose="020B0503020204020204" pitchFamily="34" charset="-122"/>
              </a:rPr>
              <a:t>培训档案包括</a:t>
            </a:r>
            <a:r>
              <a:rPr lang="en-US" altLang="zh-CN" sz="1600" dirty="0">
                <a:solidFill>
                  <a:srgbClr val="5F5E5C"/>
                </a:solidFill>
                <a:latin typeface="微软雅黑" panose="020B0503020204020204" pitchFamily="34" charset="-122"/>
                <a:ea typeface="微软雅黑" panose="020B0503020204020204" pitchFamily="34" charset="-122"/>
              </a:rPr>
              <a:t>《</a:t>
            </a:r>
            <a:r>
              <a:rPr lang="zh-CN" altLang="en-US" sz="1600" dirty="0">
                <a:solidFill>
                  <a:srgbClr val="5F5E5C"/>
                </a:solidFill>
                <a:latin typeface="微软雅黑" panose="020B0503020204020204" pitchFamily="34" charset="-122"/>
                <a:ea typeface="微软雅黑" panose="020B0503020204020204" pitchFamily="34" charset="-122"/>
              </a:rPr>
              <a:t>培训签到表</a:t>
            </a:r>
            <a:r>
              <a:rPr lang="en-US" altLang="zh-CN" sz="1600" dirty="0">
                <a:solidFill>
                  <a:srgbClr val="5F5E5C"/>
                </a:solidFill>
                <a:latin typeface="微软雅黑" panose="020B0503020204020204" pitchFamily="34" charset="-122"/>
                <a:ea typeface="微软雅黑" panose="020B0503020204020204" pitchFamily="34" charset="-122"/>
              </a:rPr>
              <a:t>》</a:t>
            </a:r>
            <a:r>
              <a:rPr lang="zh-CN" altLang="en-US" sz="1600" dirty="0">
                <a:solidFill>
                  <a:srgbClr val="5F5E5C"/>
                </a:solidFill>
                <a:latin typeface="微软雅黑" panose="020B0503020204020204" pitchFamily="34" charset="-122"/>
                <a:ea typeface="微软雅黑" panose="020B0503020204020204" pitchFamily="34" charset="-122"/>
              </a:rPr>
              <a:t>、</a:t>
            </a:r>
            <a:r>
              <a:rPr lang="en-US" altLang="zh-CN" sz="1600" dirty="0">
                <a:solidFill>
                  <a:srgbClr val="5F5E5C"/>
                </a:solidFill>
                <a:latin typeface="微软雅黑" panose="020B0503020204020204" pitchFamily="34" charset="-122"/>
                <a:ea typeface="微软雅黑" panose="020B0503020204020204" pitchFamily="34" charset="-122"/>
              </a:rPr>
              <a:t>《</a:t>
            </a:r>
            <a:r>
              <a:rPr lang="zh-CN" altLang="en-US" sz="1600" dirty="0">
                <a:solidFill>
                  <a:srgbClr val="5F5E5C"/>
                </a:solidFill>
                <a:latin typeface="微软雅黑" panose="020B0503020204020204" pitchFamily="34" charset="-122"/>
                <a:ea typeface="微软雅黑" panose="020B0503020204020204" pitchFamily="34" charset="-122"/>
              </a:rPr>
              <a:t>培训反馈表</a:t>
            </a:r>
            <a:r>
              <a:rPr lang="en-US" altLang="zh-CN" sz="1600" dirty="0">
                <a:solidFill>
                  <a:srgbClr val="5F5E5C"/>
                </a:solidFill>
                <a:latin typeface="微软雅黑" panose="020B0503020204020204" pitchFamily="34" charset="-122"/>
                <a:ea typeface="微软雅黑" panose="020B0503020204020204" pitchFamily="34" charset="-122"/>
              </a:rPr>
              <a:t>》</a:t>
            </a:r>
            <a:r>
              <a:rPr lang="zh-CN" altLang="en-US" sz="1600" dirty="0">
                <a:solidFill>
                  <a:srgbClr val="5F5E5C"/>
                </a:solidFill>
                <a:latin typeface="微软雅黑" panose="020B0503020204020204" pitchFamily="34" charset="-122"/>
                <a:ea typeface="微软雅黑" panose="020B0503020204020204" pitchFamily="34" charset="-122"/>
              </a:rPr>
              <a:t>、</a:t>
            </a:r>
            <a:r>
              <a:rPr lang="en-US" altLang="zh-CN" sz="1600" dirty="0">
                <a:solidFill>
                  <a:srgbClr val="5F5E5C"/>
                </a:solidFill>
                <a:latin typeface="微软雅黑" panose="020B0503020204020204" pitchFamily="34" charset="-122"/>
                <a:ea typeface="微软雅黑" panose="020B0503020204020204" pitchFamily="34" charset="-122"/>
              </a:rPr>
              <a:t>《</a:t>
            </a:r>
            <a:r>
              <a:rPr lang="zh-CN" altLang="en-US" sz="1600" dirty="0">
                <a:solidFill>
                  <a:srgbClr val="5F5E5C"/>
                </a:solidFill>
                <a:latin typeface="微软雅黑" panose="020B0503020204020204" pitchFamily="34" charset="-122"/>
                <a:ea typeface="微软雅黑" panose="020B0503020204020204" pitchFamily="34" charset="-122"/>
              </a:rPr>
              <a:t>考核试卷</a:t>
            </a:r>
            <a:r>
              <a:rPr lang="en-US" altLang="zh-CN" sz="1600" dirty="0">
                <a:solidFill>
                  <a:srgbClr val="5F5E5C"/>
                </a:solidFill>
                <a:latin typeface="微软雅黑" panose="020B0503020204020204" pitchFamily="34" charset="-122"/>
                <a:ea typeface="微软雅黑" panose="020B0503020204020204" pitchFamily="34" charset="-122"/>
              </a:rPr>
              <a:t>》</a:t>
            </a:r>
            <a:r>
              <a:rPr lang="zh-CN" altLang="en-US" sz="1600" dirty="0">
                <a:solidFill>
                  <a:srgbClr val="5F5E5C"/>
                </a:solidFill>
                <a:latin typeface="微软雅黑" panose="020B0503020204020204" pitchFamily="34" charset="-122"/>
                <a:ea typeface="微软雅黑" panose="020B0503020204020204" pitchFamily="34" charset="-122"/>
              </a:rPr>
              <a:t>、</a:t>
            </a:r>
            <a:r>
              <a:rPr lang="en-US" altLang="zh-CN" sz="1600" dirty="0">
                <a:solidFill>
                  <a:srgbClr val="5F5E5C"/>
                </a:solidFill>
                <a:latin typeface="微软雅黑" panose="020B0503020204020204" pitchFamily="34" charset="-122"/>
                <a:ea typeface="微软雅黑" panose="020B0503020204020204" pitchFamily="34" charset="-122"/>
              </a:rPr>
              <a:t>《</a:t>
            </a:r>
            <a:r>
              <a:rPr lang="zh-CN" altLang="en-US" sz="1600" dirty="0">
                <a:solidFill>
                  <a:srgbClr val="5F5E5C"/>
                </a:solidFill>
                <a:latin typeface="微软雅黑" panose="020B0503020204020204" pitchFamily="34" charset="-122"/>
                <a:ea typeface="微软雅黑" panose="020B0503020204020204" pitchFamily="34" charset="-122"/>
              </a:rPr>
              <a:t>培训档案卡</a:t>
            </a:r>
            <a:r>
              <a:rPr lang="en-US" altLang="zh-CN" sz="1600" dirty="0">
                <a:solidFill>
                  <a:srgbClr val="5F5E5C"/>
                </a:solidFill>
                <a:latin typeface="微软雅黑" panose="020B0503020204020204" pitchFamily="34" charset="-122"/>
                <a:ea typeface="微软雅黑" panose="020B0503020204020204" pitchFamily="34" charset="-122"/>
              </a:rPr>
              <a:t>》</a:t>
            </a:r>
            <a:r>
              <a:rPr lang="zh-CN" altLang="en-US" sz="1600" dirty="0">
                <a:solidFill>
                  <a:srgbClr val="5F5E5C"/>
                </a:solidFill>
                <a:latin typeface="微软雅黑" panose="020B0503020204020204" pitchFamily="34" charset="-122"/>
                <a:ea typeface="微软雅黑" panose="020B0503020204020204" pitchFamily="34" charset="-122"/>
              </a:rPr>
              <a:t>、</a:t>
            </a:r>
            <a:r>
              <a:rPr lang="en-US" altLang="zh-CN" sz="1600" dirty="0">
                <a:solidFill>
                  <a:srgbClr val="5F5E5C"/>
                </a:solidFill>
                <a:latin typeface="微软雅黑" panose="020B0503020204020204" pitchFamily="34" charset="-122"/>
                <a:ea typeface="微软雅黑" panose="020B0503020204020204" pitchFamily="34" charset="-122"/>
              </a:rPr>
              <a:t>《</a:t>
            </a:r>
            <a:r>
              <a:rPr lang="zh-CN" altLang="en-US" sz="1600" dirty="0">
                <a:solidFill>
                  <a:srgbClr val="5F5E5C"/>
                </a:solidFill>
                <a:latin typeface="微软雅黑" panose="020B0503020204020204" pitchFamily="34" charset="-122"/>
                <a:ea typeface="微软雅黑" panose="020B0503020204020204" pitchFamily="34" charset="-122"/>
              </a:rPr>
              <a:t>培训心得</a:t>
            </a:r>
            <a:r>
              <a:rPr lang="en-US" altLang="zh-CN" sz="1600" dirty="0">
                <a:solidFill>
                  <a:srgbClr val="5F5E5C"/>
                </a:solidFill>
                <a:latin typeface="微软雅黑" panose="020B0503020204020204" pitchFamily="34" charset="-122"/>
                <a:ea typeface="微软雅黑" panose="020B0503020204020204" pitchFamily="34" charset="-122"/>
              </a:rPr>
              <a:t>》</a:t>
            </a:r>
            <a:r>
              <a:rPr lang="zh-CN" altLang="en-US" sz="1600" dirty="0">
                <a:solidFill>
                  <a:srgbClr val="5F5E5C"/>
                </a:solidFill>
                <a:latin typeface="微软雅黑" panose="020B0503020204020204" pitchFamily="34" charset="-122"/>
                <a:ea typeface="微软雅黑" panose="020B0503020204020204" pitchFamily="34" charset="-122"/>
              </a:rPr>
              <a:t>、</a:t>
            </a:r>
            <a:r>
              <a:rPr lang="en-US" altLang="zh-CN" sz="1600" dirty="0">
                <a:solidFill>
                  <a:srgbClr val="5F5E5C"/>
                </a:solidFill>
                <a:latin typeface="微软雅黑" panose="020B0503020204020204" pitchFamily="34" charset="-122"/>
                <a:ea typeface="微软雅黑" panose="020B0503020204020204" pitchFamily="34" charset="-122"/>
              </a:rPr>
              <a:t>《</a:t>
            </a:r>
            <a:r>
              <a:rPr lang="zh-CN" altLang="en-US" sz="1600" dirty="0">
                <a:solidFill>
                  <a:srgbClr val="5F5E5C"/>
                </a:solidFill>
                <a:latin typeface="微软雅黑" panose="020B0503020204020204" pitchFamily="34" charset="-122"/>
                <a:ea typeface="微软雅黑" panose="020B0503020204020204" pitchFamily="34" charset="-122"/>
              </a:rPr>
              <a:t>培训座谈记录表</a:t>
            </a:r>
            <a:r>
              <a:rPr lang="en-US" altLang="zh-CN" sz="1600" dirty="0">
                <a:solidFill>
                  <a:srgbClr val="5F5E5C"/>
                </a:solidFill>
                <a:latin typeface="微软雅黑" panose="020B0503020204020204" pitchFamily="34" charset="-122"/>
                <a:ea typeface="微软雅黑" panose="020B0503020204020204" pitchFamily="34" charset="-122"/>
              </a:rPr>
              <a:t>》</a:t>
            </a:r>
            <a:r>
              <a:rPr lang="zh-CN" altLang="en-US" sz="1600" dirty="0">
                <a:solidFill>
                  <a:srgbClr val="5F5E5C"/>
                </a:solidFill>
                <a:latin typeface="微软雅黑" panose="020B0503020204020204" pitchFamily="34" charset="-122"/>
                <a:ea typeface="微软雅黑" panose="020B0503020204020204" pitchFamily="34" charset="-122"/>
              </a:rPr>
              <a:t>、</a:t>
            </a:r>
            <a:r>
              <a:rPr lang="en-US" altLang="zh-CN" sz="1600" dirty="0">
                <a:solidFill>
                  <a:srgbClr val="5F5E5C"/>
                </a:solidFill>
                <a:latin typeface="微软雅黑" panose="020B0503020204020204" pitchFamily="34" charset="-122"/>
                <a:ea typeface="微软雅黑" panose="020B0503020204020204" pitchFamily="34" charset="-122"/>
              </a:rPr>
              <a:t>《</a:t>
            </a:r>
            <a:r>
              <a:rPr lang="zh-CN" altLang="en-US" sz="1600" dirty="0">
                <a:solidFill>
                  <a:srgbClr val="5F5E5C"/>
                </a:solidFill>
                <a:latin typeface="微软雅黑" panose="020B0503020204020204" pitchFamily="34" charset="-122"/>
                <a:ea typeface="微软雅黑" panose="020B0503020204020204" pitchFamily="34" charset="-122"/>
              </a:rPr>
              <a:t>行动改进计划表</a:t>
            </a:r>
            <a:r>
              <a:rPr lang="en-US" altLang="zh-CN" sz="1600" dirty="0">
                <a:solidFill>
                  <a:srgbClr val="5F5E5C"/>
                </a:solidFill>
                <a:latin typeface="微软雅黑" panose="020B0503020204020204" pitchFamily="34" charset="-122"/>
                <a:ea typeface="微软雅黑" panose="020B0503020204020204" pitchFamily="34" charset="-122"/>
              </a:rPr>
              <a:t>》</a:t>
            </a:r>
            <a:r>
              <a:rPr lang="zh-CN" altLang="en-US" sz="1600" dirty="0">
                <a:solidFill>
                  <a:srgbClr val="5F5E5C"/>
                </a:solidFill>
                <a:latin typeface="微软雅黑" panose="020B0503020204020204" pitchFamily="34" charset="-122"/>
                <a:ea typeface="微软雅黑" panose="020B0503020204020204" pitchFamily="34" charset="-122"/>
              </a:rPr>
              <a:t>、</a:t>
            </a:r>
            <a:r>
              <a:rPr lang="en-US" altLang="zh-CN" sz="1600" dirty="0">
                <a:solidFill>
                  <a:srgbClr val="5F5E5C"/>
                </a:solidFill>
                <a:latin typeface="微软雅黑" panose="020B0503020204020204" pitchFamily="34" charset="-122"/>
                <a:ea typeface="微软雅黑" panose="020B0503020204020204" pitchFamily="34" charset="-122"/>
              </a:rPr>
              <a:t>《</a:t>
            </a:r>
            <a:r>
              <a:rPr lang="zh-CN" altLang="en-US" sz="1600" dirty="0">
                <a:solidFill>
                  <a:srgbClr val="5F5E5C"/>
                </a:solidFill>
                <a:latin typeface="微软雅黑" panose="020B0503020204020204" pitchFamily="34" charset="-122"/>
                <a:ea typeface="微软雅黑" panose="020B0503020204020204" pitchFamily="34" charset="-122"/>
              </a:rPr>
              <a:t>跟踪与辅导表</a:t>
            </a:r>
            <a:r>
              <a:rPr lang="en-US" altLang="zh-CN" sz="1600" dirty="0">
                <a:solidFill>
                  <a:srgbClr val="5F5E5C"/>
                </a:solidFill>
                <a:latin typeface="微软雅黑" panose="020B0503020204020204" pitchFamily="34" charset="-122"/>
                <a:ea typeface="微软雅黑" panose="020B0503020204020204" pitchFamily="34" charset="-122"/>
              </a:rPr>
              <a:t>》</a:t>
            </a:r>
            <a:r>
              <a:rPr lang="zh-CN" altLang="en-US" sz="1600" dirty="0">
                <a:solidFill>
                  <a:srgbClr val="5F5E5C"/>
                </a:solidFill>
                <a:latin typeface="微软雅黑" panose="020B0503020204020204" pitchFamily="34" charset="-122"/>
                <a:ea typeface="微软雅黑" panose="020B0503020204020204" pitchFamily="34" charset="-122"/>
              </a:rPr>
              <a:t>等。</a:t>
            </a:r>
            <a:endParaRPr lang="zh-CN" altLang="zh-CN" sz="1600" b="1" dirty="0">
              <a:solidFill>
                <a:srgbClr val="3B79CE"/>
              </a:solidFill>
              <a:latin typeface="微软雅黑" panose="020B0503020204020204" pitchFamily="34" charset="-122"/>
              <a:ea typeface="微软雅黑" panose="020B0503020204020204" pitchFamily="34" charset="-122"/>
            </a:endParaRPr>
          </a:p>
        </p:txBody>
      </p:sp>
      <p:sp>
        <p:nvSpPr>
          <p:cNvPr id="11" name="矩形 10"/>
          <p:cNvSpPr/>
          <p:nvPr/>
        </p:nvSpPr>
        <p:spPr>
          <a:xfrm>
            <a:off x="407369" y="2200274"/>
            <a:ext cx="4932000" cy="90576"/>
          </a:xfrm>
          <a:prstGeom prst="rect">
            <a:avLst/>
          </a:prstGeom>
          <a:solidFill>
            <a:srgbClr val="0070C0">
              <a:alpha val="8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407368" y="3936424"/>
            <a:ext cx="4536204" cy="2012859"/>
          </a:xfrm>
          <a:prstGeom prst="rect">
            <a:avLst/>
          </a:prstGeom>
        </p:spPr>
        <p:txBody>
          <a:bodyPr wrap="square">
            <a:spAutoFit/>
          </a:bodyPr>
          <a:lstStyle/>
          <a:p>
            <a:pPr>
              <a:lnSpc>
                <a:spcPct val="130000"/>
              </a:lnSpc>
            </a:pPr>
            <a:r>
              <a:rPr lang="zh-CN" altLang="en-US" sz="1600" dirty="0">
                <a:solidFill>
                  <a:srgbClr val="5F5E5C"/>
                </a:solidFill>
                <a:latin typeface="微软雅黑" panose="020B0503020204020204" pitchFamily="34" charset="-122"/>
                <a:ea typeface="微软雅黑" panose="020B0503020204020204" pitchFamily="34" charset="-122"/>
              </a:rPr>
              <a:t>培训档案由人力资源部分类统一存放。其中，</a:t>
            </a:r>
            <a:r>
              <a:rPr lang="en-US" altLang="zh-CN" sz="1600" dirty="0">
                <a:solidFill>
                  <a:srgbClr val="5F5E5C"/>
                </a:solidFill>
                <a:latin typeface="微软雅黑" panose="020B0503020204020204" pitchFamily="34" charset="-122"/>
                <a:ea typeface="微软雅黑" panose="020B0503020204020204" pitchFamily="34" charset="-122"/>
              </a:rPr>
              <a:t>《</a:t>
            </a:r>
            <a:r>
              <a:rPr lang="zh-CN" altLang="en-US" sz="1600" dirty="0">
                <a:solidFill>
                  <a:srgbClr val="5F5E5C"/>
                </a:solidFill>
                <a:latin typeface="微软雅黑" panose="020B0503020204020204" pitchFamily="34" charset="-122"/>
                <a:ea typeface="微软雅黑" panose="020B0503020204020204" pitchFamily="34" charset="-122"/>
              </a:rPr>
              <a:t>培训档案卡</a:t>
            </a:r>
            <a:r>
              <a:rPr lang="en-US" altLang="zh-CN" sz="1600" dirty="0">
                <a:solidFill>
                  <a:srgbClr val="5F5E5C"/>
                </a:solidFill>
                <a:latin typeface="微软雅黑" panose="020B0503020204020204" pitchFamily="34" charset="-122"/>
                <a:ea typeface="微软雅黑" panose="020B0503020204020204" pitchFamily="34" charset="-122"/>
              </a:rPr>
              <a:t>》</a:t>
            </a:r>
            <a:r>
              <a:rPr lang="zh-CN" altLang="en-US" sz="1600" dirty="0">
                <a:solidFill>
                  <a:srgbClr val="5F5E5C"/>
                </a:solidFill>
                <a:latin typeface="微软雅黑" panose="020B0503020204020204" pitchFamily="34" charset="-122"/>
                <a:ea typeface="微软雅黑" panose="020B0503020204020204" pitchFamily="34" charset="-122"/>
              </a:rPr>
              <a:t>按照部门分类存放，</a:t>
            </a:r>
            <a:r>
              <a:rPr lang="en-US" altLang="zh-CN" sz="1600" dirty="0">
                <a:solidFill>
                  <a:srgbClr val="5F5E5C"/>
                </a:solidFill>
                <a:latin typeface="微软雅黑" panose="020B0503020204020204" pitchFamily="34" charset="-122"/>
                <a:ea typeface="微软雅黑" panose="020B0503020204020204" pitchFamily="34" charset="-122"/>
              </a:rPr>
              <a:t>《</a:t>
            </a:r>
            <a:r>
              <a:rPr lang="zh-CN" altLang="en-US" sz="1600" dirty="0">
                <a:solidFill>
                  <a:srgbClr val="5F5E5C"/>
                </a:solidFill>
                <a:latin typeface="微软雅黑" panose="020B0503020204020204" pitchFamily="34" charset="-122"/>
                <a:ea typeface="微软雅黑" panose="020B0503020204020204" pitchFamily="34" charset="-122"/>
              </a:rPr>
              <a:t>培训签到表</a:t>
            </a:r>
            <a:r>
              <a:rPr lang="en-US" altLang="zh-CN" sz="1600" dirty="0">
                <a:solidFill>
                  <a:srgbClr val="5F5E5C"/>
                </a:solidFill>
                <a:latin typeface="微软雅黑" panose="020B0503020204020204" pitchFamily="34" charset="-122"/>
                <a:ea typeface="微软雅黑" panose="020B0503020204020204" pitchFamily="34" charset="-122"/>
              </a:rPr>
              <a:t>》</a:t>
            </a:r>
            <a:r>
              <a:rPr lang="zh-CN" altLang="en-US" sz="1600" dirty="0">
                <a:solidFill>
                  <a:srgbClr val="5F5E5C"/>
                </a:solidFill>
                <a:latin typeface="微软雅黑" panose="020B0503020204020204" pitchFamily="34" charset="-122"/>
                <a:ea typeface="微软雅黑" panose="020B0503020204020204" pitchFamily="34" charset="-122"/>
              </a:rPr>
              <a:t>、</a:t>
            </a:r>
            <a:r>
              <a:rPr lang="en-US" altLang="zh-CN" sz="1600" dirty="0">
                <a:solidFill>
                  <a:srgbClr val="5F5E5C"/>
                </a:solidFill>
                <a:latin typeface="微软雅黑" panose="020B0503020204020204" pitchFamily="34" charset="-122"/>
                <a:ea typeface="微软雅黑" panose="020B0503020204020204" pitchFamily="34" charset="-122"/>
              </a:rPr>
              <a:t>《</a:t>
            </a:r>
            <a:r>
              <a:rPr lang="zh-CN" altLang="en-US" sz="1600" dirty="0">
                <a:solidFill>
                  <a:srgbClr val="5F5E5C"/>
                </a:solidFill>
                <a:latin typeface="微软雅黑" panose="020B0503020204020204" pitchFamily="34" charset="-122"/>
                <a:ea typeface="微软雅黑" panose="020B0503020204020204" pitchFamily="34" charset="-122"/>
              </a:rPr>
              <a:t>培训反馈表</a:t>
            </a:r>
            <a:r>
              <a:rPr lang="en-US" altLang="zh-CN" sz="1600" dirty="0">
                <a:solidFill>
                  <a:srgbClr val="5F5E5C"/>
                </a:solidFill>
                <a:latin typeface="微软雅黑" panose="020B0503020204020204" pitchFamily="34" charset="-122"/>
                <a:ea typeface="微软雅黑" panose="020B0503020204020204" pitchFamily="34" charset="-122"/>
              </a:rPr>
              <a:t>》</a:t>
            </a:r>
            <a:r>
              <a:rPr lang="zh-CN" altLang="en-US" sz="1600" dirty="0">
                <a:solidFill>
                  <a:srgbClr val="5F5E5C"/>
                </a:solidFill>
                <a:latin typeface="微软雅黑" panose="020B0503020204020204" pitchFamily="34" charset="-122"/>
                <a:ea typeface="微软雅黑" panose="020B0503020204020204" pitchFamily="34" charset="-122"/>
              </a:rPr>
              <a:t>、</a:t>
            </a:r>
            <a:r>
              <a:rPr lang="en-US" altLang="zh-CN" sz="1600" dirty="0">
                <a:solidFill>
                  <a:srgbClr val="5F5E5C"/>
                </a:solidFill>
                <a:latin typeface="微软雅黑" panose="020B0503020204020204" pitchFamily="34" charset="-122"/>
                <a:ea typeface="微软雅黑" panose="020B0503020204020204" pitchFamily="34" charset="-122"/>
              </a:rPr>
              <a:t>《</a:t>
            </a:r>
            <a:r>
              <a:rPr lang="zh-CN" altLang="en-US" sz="1600" dirty="0">
                <a:solidFill>
                  <a:srgbClr val="5F5E5C"/>
                </a:solidFill>
                <a:latin typeface="微软雅黑" panose="020B0503020204020204" pitchFamily="34" charset="-122"/>
                <a:ea typeface="微软雅黑" panose="020B0503020204020204" pitchFamily="34" charset="-122"/>
              </a:rPr>
              <a:t>考核试卷</a:t>
            </a:r>
            <a:r>
              <a:rPr lang="en-US" altLang="zh-CN" sz="1600" dirty="0">
                <a:solidFill>
                  <a:srgbClr val="5F5E5C"/>
                </a:solidFill>
                <a:latin typeface="微软雅黑" panose="020B0503020204020204" pitchFamily="34" charset="-122"/>
                <a:ea typeface="微软雅黑" panose="020B0503020204020204" pitchFamily="34" charset="-122"/>
              </a:rPr>
              <a:t>》</a:t>
            </a:r>
            <a:r>
              <a:rPr lang="zh-CN" altLang="en-US" sz="1600" dirty="0">
                <a:solidFill>
                  <a:srgbClr val="5F5E5C"/>
                </a:solidFill>
                <a:latin typeface="微软雅黑" panose="020B0503020204020204" pitchFamily="34" charset="-122"/>
                <a:ea typeface="微软雅黑" panose="020B0503020204020204" pitchFamily="34" charset="-122"/>
              </a:rPr>
              <a:t>、</a:t>
            </a:r>
            <a:r>
              <a:rPr lang="en-US" altLang="zh-CN" sz="1600" dirty="0">
                <a:solidFill>
                  <a:srgbClr val="5F5E5C"/>
                </a:solidFill>
                <a:latin typeface="微软雅黑" panose="020B0503020204020204" pitchFamily="34" charset="-122"/>
                <a:ea typeface="微软雅黑" panose="020B0503020204020204" pitchFamily="34" charset="-122"/>
              </a:rPr>
              <a:t>《</a:t>
            </a:r>
            <a:r>
              <a:rPr lang="zh-CN" altLang="en-US" sz="1600" dirty="0">
                <a:solidFill>
                  <a:srgbClr val="5F5E5C"/>
                </a:solidFill>
                <a:latin typeface="微软雅黑" panose="020B0503020204020204" pitchFamily="34" charset="-122"/>
                <a:ea typeface="微软雅黑" panose="020B0503020204020204" pitchFamily="34" charset="-122"/>
              </a:rPr>
              <a:t>培训心得</a:t>
            </a:r>
            <a:r>
              <a:rPr lang="en-US" altLang="zh-CN" sz="1600" dirty="0">
                <a:solidFill>
                  <a:srgbClr val="5F5E5C"/>
                </a:solidFill>
                <a:latin typeface="微软雅黑" panose="020B0503020204020204" pitchFamily="34" charset="-122"/>
                <a:ea typeface="微软雅黑" panose="020B0503020204020204" pitchFamily="34" charset="-122"/>
              </a:rPr>
              <a:t>》</a:t>
            </a:r>
            <a:r>
              <a:rPr lang="zh-CN" altLang="en-US" sz="1600" dirty="0">
                <a:solidFill>
                  <a:srgbClr val="5F5E5C"/>
                </a:solidFill>
                <a:latin typeface="微软雅黑" panose="020B0503020204020204" pitchFamily="34" charset="-122"/>
                <a:ea typeface="微软雅黑" panose="020B0503020204020204" pitchFamily="34" charset="-122"/>
              </a:rPr>
              <a:t>、</a:t>
            </a:r>
            <a:r>
              <a:rPr lang="en-US" altLang="zh-CN" sz="1600" dirty="0">
                <a:solidFill>
                  <a:srgbClr val="5F5E5C"/>
                </a:solidFill>
                <a:latin typeface="微软雅黑" panose="020B0503020204020204" pitchFamily="34" charset="-122"/>
                <a:ea typeface="微软雅黑" panose="020B0503020204020204" pitchFamily="34" charset="-122"/>
              </a:rPr>
              <a:t>《</a:t>
            </a:r>
            <a:r>
              <a:rPr lang="zh-CN" altLang="en-US" sz="1600" dirty="0">
                <a:solidFill>
                  <a:srgbClr val="5F5E5C"/>
                </a:solidFill>
                <a:latin typeface="微软雅黑" panose="020B0503020204020204" pitchFamily="34" charset="-122"/>
                <a:ea typeface="微软雅黑" panose="020B0503020204020204" pitchFamily="34" charset="-122"/>
              </a:rPr>
              <a:t>培训座谈记录表</a:t>
            </a:r>
            <a:r>
              <a:rPr lang="en-US" altLang="zh-CN" sz="1600" dirty="0">
                <a:solidFill>
                  <a:srgbClr val="5F5E5C"/>
                </a:solidFill>
                <a:latin typeface="微软雅黑" panose="020B0503020204020204" pitchFamily="34" charset="-122"/>
                <a:ea typeface="微软雅黑" panose="020B0503020204020204" pitchFamily="34" charset="-122"/>
              </a:rPr>
              <a:t>》</a:t>
            </a:r>
            <a:r>
              <a:rPr lang="zh-CN" altLang="en-US" sz="1600" dirty="0">
                <a:solidFill>
                  <a:srgbClr val="5F5E5C"/>
                </a:solidFill>
                <a:latin typeface="微软雅黑" panose="020B0503020204020204" pitchFamily="34" charset="-122"/>
                <a:ea typeface="微软雅黑" panose="020B0503020204020204" pitchFamily="34" charset="-122"/>
              </a:rPr>
              <a:t>、</a:t>
            </a:r>
            <a:r>
              <a:rPr lang="en-US" altLang="zh-CN" sz="1600" dirty="0">
                <a:solidFill>
                  <a:srgbClr val="5F5E5C"/>
                </a:solidFill>
                <a:latin typeface="微软雅黑" panose="020B0503020204020204" pitchFamily="34" charset="-122"/>
                <a:ea typeface="微软雅黑" panose="020B0503020204020204" pitchFamily="34" charset="-122"/>
              </a:rPr>
              <a:t>《</a:t>
            </a:r>
            <a:r>
              <a:rPr lang="zh-CN" altLang="en-US" sz="1600" dirty="0">
                <a:solidFill>
                  <a:srgbClr val="5F5E5C"/>
                </a:solidFill>
                <a:latin typeface="微软雅黑" panose="020B0503020204020204" pitchFamily="34" charset="-122"/>
                <a:ea typeface="微软雅黑" panose="020B0503020204020204" pitchFamily="34" charset="-122"/>
              </a:rPr>
              <a:t>行动改进计划表</a:t>
            </a:r>
            <a:r>
              <a:rPr lang="en-US" altLang="zh-CN" sz="1600" dirty="0">
                <a:solidFill>
                  <a:srgbClr val="5F5E5C"/>
                </a:solidFill>
                <a:latin typeface="微软雅黑" panose="020B0503020204020204" pitchFamily="34" charset="-122"/>
                <a:ea typeface="微软雅黑" panose="020B0503020204020204" pitchFamily="34" charset="-122"/>
              </a:rPr>
              <a:t>》</a:t>
            </a:r>
            <a:r>
              <a:rPr lang="zh-CN" altLang="en-US" sz="1600" dirty="0">
                <a:solidFill>
                  <a:srgbClr val="5F5E5C"/>
                </a:solidFill>
                <a:latin typeface="微软雅黑" panose="020B0503020204020204" pitchFamily="34" charset="-122"/>
                <a:ea typeface="微软雅黑" panose="020B0503020204020204" pitchFamily="34" charset="-122"/>
              </a:rPr>
              <a:t>、</a:t>
            </a:r>
            <a:r>
              <a:rPr lang="en-US" altLang="zh-CN" sz="1600" dirty="0">
                <a:solidFill>
                  <a:srgbClr val="5F5E5C"/>
                </a:solidFill>
                <a:latin typeface="微软雅黑" panose="020B0503020204020204" pitchFamily="34" charset="-122"/>
                <a:ea typeface="微软雅黑" panose="020B0503020204020204" pitchFamily="34" charset="-122"/>
              </a:rPr>
              <a:t>《</a:t>
            </a:r>
            <a:r>
              <a:rPr lang="zh-CN" altLang="en-US" sz="1600" dirty="0">
                <a:solidFill>
                  <a:srgbClr val="5F5E5C"/>
                </a:solidFill>
                <a:latin typeface="微软雅黑" panose="020B0503020204020204" pitchFamily="34" charset="-122"/>
                <a:ea typeface="微软雅黑" panose="020B0503020204020204" pitchFamily="34" charset="-122"/>
              </a:rPr>
              <a:t>跟踪与辅导表</a:t>
            </a:r>
            <a:r>
              <a:rPr lang="en-US" altLang="zh-CN" sz="1600" dirty="0">
                <a:solidFill>
                  <a:srgbClr val="5F5E5C"/>
                </a:solidFill>
                <a:latin typeface="微软雅黑" panose="020B0503020204020204" pitchFamily="34" charset="-122"/>
                <a:ea typeface="微软雅黑" panose="020B0503020204020204" pitchFamily="34" charset="-122"/>
              </a:rPr>
              <a:t>》</a:t>
            </a:r>
            <a:r>
              <a:rPr lang="zh-CN" altLang="en-US" sz="1600" dirty="0">
                <a:solidFill>
                  <a:srgbClr val="5F5E5C"/>
                </a:solidFill>
                <a:latin typeface="微软雅黑" panose="020B0503020204020204" pitchFamily="34" charset="-122"/>
                <a:ea typeface="微软雅黑" panose="020B0503020204020204" pitchFamily="34" charset="-122"/>
              </a:rPr>
              <a:t>按照培训的类别并按照时间的先后顺序予以归档。</a:t>
            </a:r>
            <a:endParaRPr lang="zh-CN" altLang="zh-CN" sz="1600" b="1" dirty="0">
              <a:solidFill>
                <a:srgbClr val="3B79CE"/>
              </a:solidFill>
              <a:latin typeface="微软雅黑" panose="020B0503020204020204" pitchFamily="34" charset="-122"/>
              <a:ea typeface="微软雅黑" panose="020B0503020204020204" pitchFamily="34" charset="-122"/>
            </a:endParaRPr>
          </a:p>
        </p:txBody>
      </p:sp>
      <p:pic>
        <p:nvPicPr>
          <p:cNvPr id="5" name="图片 4"/>
          <p:cNvPicPr>
            <a:picLocks noChangeAspect="1"/>
          </p:cNvPicPr>
          <p:nvPr/>
        </p:nvPicPr>
        <p:blipFill>
          <a:blip r:embed="rId3"/>
          <a:stretch>
            <a:fillRect/>
          </a:stretch>
        </p:blipFill>
        <p:spPr>
          <a:xfrm>
            <a:off x="5087888" y="1837766"/>
            <a:ext cx="6593972" cy="4272240"/>
          </a:xfrm>
          <a:prstGeom prst="rect">
            <a:avLst/>
          </a:prstGeom>
          <a:noFill/>
          <a:ln w="28575">
            <a:solidFill>
              <a:schemeClr val="bg1"/>
            </a:solidFill>
          </a:ln>
          <a:effectLst>
            <a:outerShdw blurRad="63500" algn="ctr" rotWithShape="0">
              <a:prstClr val="black">
                <a:alpha val="40000"/>
              </a:prst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1" decel="100000"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0-#ppt_h/2"/>
                                          </p:val>
                                        </p:tav>
                                        <p:tav tm="100000">
                                          <p:val>
                                            <p:strVal val="#ppt_y"/>
                                          </p:val>
                                        </p:tav>
                                      </p:tavLst>
                                    </p:anim>
                                  </p:childTnLst>
                                </p:cTn>
                              </p:par>
                              <p:par>
                                <p:cTn id="14" presetID="2" presetClass="entr" presetSubtype="1" decel="100000"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fill="hold"/>
                                        <p:tgtEl>
                                          <p:spTgt spid="4"/>
                                        </p:tgtEl>
                                        <p:attrNameLst>
                                          <p:attrName>ppt_x</p:attrName>
                                        </p:attrNameLst>
                                      </p:cBhvr>
                                      <p:tavLst>
                                        <p:tav tm="0">
                                          <p:val>
                                            <p:strVal val="#ppt_x"/>
                                          </p:val>
                                        </p:tav>
                                        <p:tav tm="100000">
                                          <p:val>
                                            <p:strVal val="#ppt_x"/>
                                          </p:val>
                                        </p:tav>
                                      </p:tavLst>
                                    </p:anim>
                                    <p:anim calcmode="lin" valueType="num">
                                      <p:cBhvr additive="base">
                                        <p:cTn id="17" dur="500" fill="hold"/>
                                        <p:tgtEl>
                                          <p:spTgt spid="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8"/>
          <p:cNvSpPr txBox="1"/>
          <p:nvPr/>
        </p:nvSpPr>
        <p:spPr>
          <a:xfrm>
            <a:off x="333860" y="476676"/>
            <a:ext cx="4969846" cy="461665"/>
          </a:xfrm>
          <a:prstGeom prst="rect">
            <a:avLst/>
          </a:prstGeom>
          <a:noFill/>
        </p:spPr>
        <p:txBody>
          <a:bodyPr wrap="square" rtlCol="0">
            <a:spAutoFit/>
          </a:bodyPr>
          <a:lstStyle/>
          <a:p>
            <a:r>
              <a:rPr lang="zh-CN" altLang="en-US" sz="2400" dirty="0">
                <a:solidFill>
                  <a:srgbClr val="5F5E5C"/>
                </a:solidFill>
                <a:latin typeface="华康俪金黑W8(P)" pitchFamily="34" charset="-122"/>
                <a:ea typeface="华康俪金黑W8(P)" pitchFamily="34" charset="-122"/>
              </a:rPr>
              <a:t>第三节</a:t>
            </a:r>
            <a:r>
              <a:rPr lang="en-US" altLang="zh-CN" sz="2400" dirty="0">
                <a:solidFill>
                  <a:srgbClr val="5F5E5C"/>
                </a:solidFill>
                <a:latin typeface="华康俪金黑W8(P)" pitchFamily="34" charset="-122"/>
                <a:ea typeface="华康俪金黑W8(P)" pitchFamily="34" charset="-122"/>
              </a:rPr>
              <a:t>  </a:t>
            </a:r>
            <a:r>
              <a:rPr lang="zh-CN" altLang="en-US" sz="2400" dirty="0">
                <a:solidFill>
                  <a:srgbClr val="5F5E5C"/>
                </a:solidFill>
                <a:latin typeface="华康俪金黑W8(P)" pitchFamily="34" charset="-122"/>
                <a:ea typeface="华康俪金黑W8(P)" pitchFamily="34" charset="-122"/>
              </a:rPr>
              <a:t>培训的实施开展</a:t>
            </a:r>
          </a:p>
        </p:txBody>
      </p:sp>
      <p:grpSp>
        <p:nvGrpSpPr>
          <p:cNvPr id="19" name="组合 18"/>
          <p:cNvGrpSpPr/>
          <p:nvPr/>
        </p:nvGrpSpPr>
        <p:grpSpPr>
          <a:xfrm>
            <a:off x="477106" y="980732"/>
            <a:ext cx="4466466" cy="492443"/>
            <a:chOff x="480281" y="980729"/>
            <a:chExt cx="4466466" cy="492443"/>
          </a:xfrm>
        </p:grpSpPr>
        <p:sp>
          <p:nvSpPr>
            <p:cNvPr id="20" name="TextBox 4"/>
            <p:cNvSpPr txBox="1"/>
            <p:nvPr/>
          </p:nvSpPr>
          <p:spPr>
            <a:xfrm>
              <a:off x="769196" y="980729"/>
              <a:ext cx="4177551" cy="492443"/>
            </a:xfrm>
            <a:prstGeom prst="rect">
              <a:avLst/>
            </a:prstGeom>
            <a:noFill/>
          </p:spPr>
          <p:txBody>
            <a:bodyPr wrap="square" rtlCol="0">
              <a:spAutoFit/>
            </a:bodyPr>
            <a:lstStyle/>
            <a:p>
              <a:pPr>
                <a:lnSpc>
                  <a:spcPct val="130000"/>
                </a:lnSpc>
              </a:pPr>
              <a:r>
                <a:rPr lang="en-US" altLang="zh-CN" sz="2000" dirty="0">
                  <a:solidFill>
                    <a:srgbClr val="5F5E5C"/>
                  </a:solidFill>
                  <a:latin typeface="Impact" panose="020B0806030902050204" pitchFamily="34" charset="0"/>
                  <a:ea typeface="华康俪金黑W8(P)" pitchFamily="34" charset="-122"/>
                </a:rPr>
                <a:t>4.3.4</a:t>
              </a:r>
              <a:r>
                <a:rPr lang="en-US" altLang="zh-CN" sz="2000" dirty="0">
                  <a:solidFill>
                    <a:srgbClr val="5F5E5C"/>
                  </a:solidFill>
                  <a:latin typeface="华康俪金黑W8(P)" pitchFamily="34" charset="-122"/>
                  <a:ea typeface="华康俪金黑W8(P)" pitchFamily="34" charset="-122"/>
                </a:rPr>
                <a:t> </a:t>
              </a:r>
              <a:r>
                <a:rPr lang="zh-CN" altLang="en-US" sz="2000" dirty="0">
                  <a:solidFill>
                    <a:srgbClr val="5F5E5C"/>
                  </a:solidFill>
                  <a:latin typeface="华康俪金黑W8(P)" pitchFamily="34" charset="-122"/>
                  <a:ea typeface="华康俪金黑W8(P)" pitchFamily="34" charset="-122"/>
                </a:rPr>
                <a:t>培训的结案报告</a:t>
              </a:r>
            </a:p>
          </p:txBody>
        </p:sp>
        <p:pic>
          <p:nvPicPr>
            <p:cNvPr id="21" name="Picture 2" descr="F:\360云盘\漂亮羽箭.png"/>
            <p:cNvPicPr>
              <a:picLocks noChangeAspect="1" noChangeArrowheads="1"/>
            </p:cNvPicPr>
            <p:nvPr/>
          </p:nvPicPr>
          <p:blipFill>
            <a:blip r:embed="rId2" cstate="screen"/>
            <a:srcRect/>
            <a:stretch>
              <a:fillRect/>
            </a:stretch>
          </p:blipFill>
          <p:spPr bwMode="auto">
            <a:xfrm>
              <a:off x="480281" y="1052737"/>
              <a:ext cx="277272" cy="278473"/>
            </a:xfrm>
            <a:prstGeom prst="rect">
              <a:avLst/>
            </a:prstGeom>
            <a:noFill/>
            <a:extLst>
              <a:ext uri="{909E8E84-426E-40DD-AFC4-6F175D3DCCD1}">
                <a14:hiddenFill xmlns:a14="http://schemas.microsoft.com/office/drawing/2010/main">
                  <a:solidFill>
                    <a:srgbClr val="FFFFFF"/>
                  </a:solidFill>
                </a14:hiddenFill>
              </a:ext>
            </a:extLst>
          </p:spPr>
        </p:pic>
      </p:grpSp>
      <p:sp>
        <p:nvSpPr>
          <p:cNvPr id="10" name="TextBox 6"/>
          <p:cNvSpPr txBox="1"/>
          <p:nvPr/>
        </p:nvSpPr>
        <p:spPr>
          <a:xfrm>
            <a:off x="551384" y="2276872"/>
            <a:ext cx="10873208" cy="452432"/>
          </a:xfrm>
          <a:prstGeom prst="rect">
            <a:avLst/>
          </a:prstGeom>
          <a:noFill/>
        </p:spPr>
        <p:txBody>
          <a:bodyPr wrap="square" rtlCol="0">
            <a:spAutoFit/>
          </a:bodyPr>
          <a:lstStyle/>
          <a:p>
            <a:pPr>
              <a:lnSpc>
                <a:spcPct val="130000"/>
              </a:lnSpc>
            </a:pPr>
            <a:r>
              <a:rPr lang="zh-CN" altLang="en-US" b="1" dirty="0">
                <a:solidFill>
                  <a:srgbClr val="3B79CE"/>
                </a:solidFill>
                <a:latin typeface="微软雅黑" panose="020B0503020204020204" pitchFamily="34" charset="-122"/>
                <a:ea typeface="微软雅黑" panose="020B0503020204020204" pitchFamily="34" charset="-122"/>
              </a:rPr>
              <a:t>培训结束后，应对培训反馈表提交的反馈意见进行汇总分析，撰写培训结案报告。该报告主要包括：</a:t>
            </a:r>
            <a:endParaRPr lang="zh-CN" altLang="zh-CN" sz="2000" b="1" dirty="0">
              <a:solidFill>
                <a:srgbClr val="3B79CE"/>
              </a:solidFill>
              <a:latin typeface="微软雅黑" panose="020B0503020204020204" pitchFamily="34" charset="-122"/>
              <a:ea typeface="微软雅黑" panose="020B0503020204020204" pitchFamily="34" charset="-122"/>
            </a:endParaRPr>
          </a:p>
        </p:txBody>
      </p:sp>
      <p:sp>
        <p:nvSpPr>
          <p:cNvPr id="12" name="TextBox 6"/>
          <p:cNvSpPr txBox="1"/>
          <p:nvPr/>
        </p:nvSpPr>
        <p:spPr>
          <a:xfrm>
            <a:off x="551384" y="2838246"/>
            <a:ext cx="8280920" cy="3242426"/>
          </a:xfrm>
          <a:prstGeom prst="rect">
            <a:avLst/>
          </a:prstGeom>
          <a:noFill/>
        </p:spPr>
        <p:txBody>
          <a:bodyPr wrap="square" rtlCol="0">
            <a:spAutoFit/>
          </a:bodyPr>
          <a:lstStyle/>
          <a:p>
            <a:pPr marL="342900" indent="-342900">
              <a:lnSpc>
                <a:spcPct val="130000"/>
              </a:lnSpc>
              <a:spcAft>
                <a:spcPts val="300"/>
              </a:spcAft>
              <a:buFont typeface="+mj-ea"/>
              <a:buAutoNum type="circleNumDbPlain"/>
            </a:pPr>
            <a:r>
              <a:rPr lang="zh-CN" altLang="en-US" b="1" dirty="0">
                <a:solidFill>
                  <a:srgbClr val="5F5E5C"/>
                </a:solidFill>
                <a:latin typeface="微软雅黑" panose="020B0503020204020204" pitchFamily="34" charset="-122"/>
                <a:ea typeface="微软雅黑" panose="020B0503020204020204" pitchFamily="34" charset="-122"/>
              </a:rPr>
              <a:t>培训概况：课程、目标、培训类别或形式、讲师、时间、地点、受训对象；</a:t>
            </a:r>
          </a:p>
          <a:p>
            <a:pPr marL="342900" indent="-342900">
              <a:lnSpc>
                <a:spcPct val="130000"/>
              </a:lnSpc>
              <a:spcAft>
                <a:spcPts val="300"/>
              </a:spcAft>
              <a:buFont typeface="+mj-ea"/>
              <a:buAutoNum type="circleNumDbPlain"/>
            </a:pPr>
            <a:r>
              <a:rPr lang="zh-CN" altLang="en-US" b="1" dirty="0">
                <a:solidFill>
                  <a:srgbClr val="5F5E5C"/>
                </a:solidFill>
                <a:latin typeface="微软雅黑" panose="020B0503020204020204" pitchFamily="34" charset="-122"/>
                <a:ea typeface="微软雅黑" panose="020B0503020204020204" pitchFamily="34" charset="-122"/>
              </a:rPr>
              <a:t>培训出勤情况：应到学员人数、实到学员人数、缺勤原因等；</a:t>
            </a:r>
          </a:p>
          <a:p>
            <a:pPr marL="342900" indent="-342900">
              <a:lnSpc>
                <a:spcPct val="130000"/>
              </a:lnSpc>
              <a:spcAft>
                <a:spcPts val="300"/>
              </a:spcAft>
              <a:buFont typeface="+mj-ea"/>
              <a:buAutoNum type="circleNumDbPlain"/>
            </a:pPr>
            <a:r>
              <a:rPr lang="zh-CN" altLang="en-US" b="1" dirty="0">
                <a:solidFill>
                  <a:srgbClr val="5F5E5C"/>
                </a:solidFill>
                <a:latin typeface="微软雅黑" panose="020B0503020204020204" pitchFamily="34" charset="-122"/>
                <a:ea typeface="微软雅黑" panose="020B0503020204020204" pitchFamily="34" charset="-122"/>
              </a:rPr>
              <a:t>培训反馈表的发放及回收情况；</a:t>
            </a:r>
          </a:p>
          <a:p>
            <a:pPr marL="342900" indent="-342900">
              <a:lnSpc>
                <a:spcPct val="130000"/>
              </a:lnSpc>
              <a:spcAft>
                <a:spcPts val="300"/>
              </a:spcAft>
              <a:buFont typeface="+mj-ea"/>
              <a:buAutoNum type="circleNumDbPlain"/>
            </a:pPr>
            <a:r>
              <a:rPr lang="zh-CN" altLang="en-US" b="1" dirty="0">
                <a:solidFill>
                  <a:srgbClr val="5F5E5C"/>
                </a:solidFill>
                <a:latin typeface="微软雅黑" panose="020B0503020204020204" pitchFamily="34" charset="-122"/>
                <a:ea typeface="微软雅黑" panose="020B0503020204020204" pitchFamily="34" charset="-122"/>
              </a:rPr>
              <a:t>培训反馈表的总结报告；</a:t>
            </a:r>
          </a:p>
          <a:p>
            <a:pPr marL="342900" indent="-342900">
              <a:lnSpc>
                <a:spcPct val="130000"/>
              </a:lnSpc>
              <a:spcAft>
                <a:spcPts val="300"/>
              </a:spcAft>
              <a:buFont typeface="+mj-ea"/>
              <a:buAutoNum type="circleNumDbPlain"/>
            </a:pPr>
            <a:r>
              <a:rPr lang="zh-CN" altLang="en-US" b="1" dirty="0">
                <a:solidFill>
                  <a:srgbClr val="5F5E5C"/>
                </a:solidFill>
                <a:latin typeface="微软雅黑" panose="020B0503020204020204" pitchFamily="34" charset="-122"/>
                <a:ea typeface="微软雅黑" panose="020B0503020204020204" pitchFamily="34" charset="-122"/>
              </a:rPr>
              <a:t>培训纪律情况；</a:t>
            </a:r>
          </a:p>
          <a:p>
            <a:pPr marL="342900" indent="-342900">
              <a:lnSpc>
                <a:spcPct val="130000"/>
              </a:lnSpc>
              <a:spcAft>
                <a:spcPts val="300"/>
              </a:spcAft>
              <a:buFont typeface="+mj-ea"/>
              <a:buAutoNum type="circleNumDbPlain"/>
            </a:pPr>
            <a:r>
              <a:rPr lang="zh-CN" altLang="en-US" b="1" dirty="0">
                <a:solidFill>
                  <a:srgbClr val="5F5E5C"/>
                </a:solidFill>
                <a:latin typeface="微软雅黑" panose="020B0503020204020204" pitchFamily="34" charset="-122"/>
                <a:ea typeface="微软雅黑" panose="020B0503020204020204" pitchFamily="34" charset="-122"/>
              </a:rPr>
              <a:t>培训组织及服务情况；</a:t>
            </a:r>
          </a:p>
          <a:p>
            <a:pPr marL="342900" indent="-342900">
              <a:lnSpc>
                <a:spcPct val="130000"/>
              </a:lnSpc>
              <a:spcAft>
                <a:spcPts val="300"/>
              </a:spcAft>
              <a:buFont typeface="+mj-ea"/>
              <a:buAutoNum type="circleNumDbPlain"/>
            </a:pPr>
            <a:r>
              <a:rPr lang="zh-CN" altLang="en-US" b="1" dirty="0">
                <a:solidFill>
                  <a:srgbClr val="5F5E5C"/>
                </a:solidFill>
                <a:latin typeface="微软雅黑" panose="020B0503020204020204" pitchFamily="34" charset="-122"/>
                <a:ea typeface="微软雅黑" panose="020B0503020204020204" pitchFamily="34" charset="-122"/>
              </a:rPr>
              <a:t>异常情况及改进建议。</a:t>
            </a:r>
          </a:p>
          <a:p>
            <a:pPr marL="342900" indent="-342900">
              <a:lnSpc>
                <a:spcPct val="130000"/>
              </a:lnSpc>
              <a:spcAft>
                <a:spcPts val="300"/>
              </a:spcAft>
              <a:buFont typeface="+mj-ea"/>
              <a:buAutoNum type="circleNumDbPlain"/>
            </a:pPr>
            <a:r>
              <a:rPr lang="zh-CN" altLang="en-US" b="1" dirty="0">
                <a:solidFill>
                  <a:srgbClr val="5F5E5C"/>
                </a:solidFill>
                <a:latin typeface="微软雅黑" panose="020B0503020204020204" pitchFamily="34" charset="-122"/>
                <a:ea typeface="微软雅黑" panose="020B0503020204020204" pitchFamily="34" charset="-122"/>
              </a:rPr>
              <a:t>现场剪影等。</a:t>
            </a:r>
          </a:p>
        </p:txBody>
      </p:sp>
      <p:pic>
        <p:nvPicPr>
          <p:cNvPr id="2" name="图片 1"/>
          <p:cNvPicPr>
            <a:picLocks noChangeAspect="1"/>
          </p:cNvPicPr>
          <p:nvPr/>
        </p:nvPicPr>
        <p:blipFill rotWithShape="1">
          <a:blip r:embed="rId3" cstate="print"/>
          <a:srcRect/>
          <a:stretch>
            <a:fillRect/>
          </a:stretch>
        </p:blipFill>
        <p:spPr>
          <a:xfrm>
            <a:off x="6960096" y="2582670"/>
            <a:ext cx="5256584" cy="4275333"/>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2" decel="100000"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1+#ppt_w/2"/>
                                          </p:val>
                                        </p:tav>
                                        <p:tav tm="100000">
                                          <p:val>
                                            <p:strVal val="#ppt_x"/>
                                          </p:val>
                                        </p:tav>
                                      </p:tavLst>
                                    </p:anim>
                                    <p:anim calcmode="lin" valueType="num">
                                      <p:cBhvr additive="base">
                                        <p:cTn id="13" dur="500" fill="hold"/>
                                        <p:tgtEl>
                                          <p:spTgt spid="10"/>
                                        </p:tgtEl>
                                        <p:attrNameLst>
                                          <p:attrName>ppt_y</p:attrName>
                                        </p:attrNameLst>
                                      </p:cBhvr>
                                      <p:tavLst>
                                        <p:tav tm="0">
                                          <p:val>
                                            <p:strVal val="#ppt_y"/>
                                          </p:val>
                                        </p:tav>
                                        <p:tav tm="100000">
                                          <p:val>
                                            <p:strVal val="#ppt_y"/>
                                          </p:val>
                                        </p:tav>
                                      </p:tavLst>
                                    </p:anim>
                                  </p:childTnLst>
                                </p:cTn>
                              </p:par>
                              <p:par>
                                <p:cTn id="14" presetID="2" presetClass="entr" presetSubtype="8" decel="100000"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additive="base">
                                        <p:cTn id="16" dur="500" fill="hold"/>
                                        <p:tgtEl>
                                          <p:spTgt spid="12"/>
                                        </p:tgtEl>
                                        <p:attrNameLst>
                                          <p:attrName>ppt_x</p:attrName>
                                        </p:attrNameLst>
                                      </p:cBhvr>
                                      <p:tavLst>
                                        <p:tav tm="0">
                                          <p:val>
                                            <p:strVal val="0-#ppt_w/2"/>
                                          </p:val>
                                        </p:tav>
                                        <p:tav tm="100000">
                                          <p:val>
                                            <p:strVal val="#ppt_x"/>
                                          </p:val>
                                        </p:tav>
                                      </p:tavLst>
                                    </p:anim>
                                    <p:anim calcmode="lin" valueType="num">
                                      <p:cBhvr additive="base">
                                        <p:cTn id="17"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8"/>
          <p:cNvSpPr txBox="1"/>
          <p:nvPr/>
        </p:nvSpPr>
        <p:spPr>
          <a:xfrm>
            <a:off x="333860" y="476676"/>
            <a:ext cx="4969846" cy="461665"/>
          </a:xfrm>
          <a:prstGeom prst="rect">
            <a:avLst/>
          </a:prstGeom>
          <a:noFill/>
        </p:spPr>
        <p:txBody>
          <a:bodyPr wrap="square" rtlCol="0">
            <a:spAutoFit/>
          </a:bodyPr>
          <a:lstStyle/>
          <a:p>
            <a:r>
              <a:rPr lang="zh-CN" altLang="en-US" sz="2400" dirty="0">
                <a:solidFill>
                  <a:srgbClr val="5F5E5C"/>
                </a:solidFill>
                <a:latin typeface="华康俪金黑W8(P)" pitchFamily="34" charset="-122"/>
                <a:ea typeface="华康俪金黑W8(P)" pitchFamily="34" charset="-122"/>
              </a:rPr>
              <a:t>第三节</a:t>
            </a:r>
            <a:r>
              <a:rPr lang="en-US" altLang="zh-CN" sz="2400" dirty="0">
                <a:solidFill>
                  <a:srgbClr val="5F5E5C"/>
                </a:solidFill>
                <a:latin typeface="华康俪金黑W8(P)" pitchFamily="34" charset="-122"/>
                <a:ea typeface="华康俪金黑W8(P)" pitchFamily="34" charset="-122"/>
              </a:rPr>
              <a:t>  </a:t>
            </a:r>
            <a:r>
              <a:rPr lang="zh-CN" altLang="en-US" sz="2400" dirty="0">
                <a:solidFill>
                  <a:srgbClr val="5F5E5C"/>
                </a:solidFill>
                <a:latin typeface="华康俪金黑W8(P)" pitchFamily="34" charset="-122"/>
                <a:ea typeface="华康俪金黑W8(P)" pitchFamily="34" charset="-122"/>
              </a:rPr>
              <a:t>培训的实施开展</a:t>
            </a:r>
          </a:p>
        </p:txBody>
      </p:sp>
      <p:grpSp>
        <p:nvGrpSpPr>
          <p:cNvPr id="19" name="组合 18"/>
          <p:cNvGrpSpPr/>
          <p:nvPr/>
        </p:nvGrpSpPr>
        <p:grpSpPr>
          <a:xfrm>
            <a:off x="477106" y="980732"/>
            <a:ext cx="4466466" cy="492443"/>
            <a:chOff x="480281" y="980729"/>
            <a:chExt cx="4466466" cy="492443"/>
          </a:xfrm>
        </p:grpSpPr>
        <p:sp>
          <p:nvSpPr>
            <p:cNvPr id="20" name="TextBox 4"/>
            <p:cNvSpPr txBox="1"/>
            <p:nvPr/>
          </p:nvSpPr>
          <p:spPr>
            <a:xfrm>
              <a:off x="769196" y="980729"/>
              <a:ext cx="4177551" cy="492443"/>
            </a:xfrm>
            <a:prstGeom prst="rect">
              <a:avLst/>
            </a:prstGeom>
            <a:noFill/>
          </p:spPr>
          <p:txBody>
            <a:bodyPr wrap="square" rtlCol="0">
              <a:spAutoFit/>
            </a:bodyPr>
            <a:lstStyle/>
            <a:p>
              <a:pPr>
                <a:lnSpc>
                  <a:spcPct val="130000"/>
                </a:lnSpc>
              </a:pPr>
              <a:r>
                <a:rPr lang="en-US" altLang="zh-CN" sz="2000" dirty="0">
                  <a:solidFill>
                    <a:srgbClr val="5F5E5C"/>
                  </a:solidFill>
                  <a:latin typeface="Impact" panose="020B0806030902050204" pitchFamily="34" charset="0"/>
                  <a:ea typeface="华康俪金黑W8(P)" pitchFamily="34" charset="-122"/>
                </a:rPr>
                <a:t>4.3.5</a:t>
              </a:r>
              <a:r>
                <a:rPr lang="en-US" altLang="zh-CN" sz="2000" dirty="0">
                  <a:solidFill>
                    <a:srgbClr val="5F5E5C"/>
                  </a:solidFill>
                  <a:latin typeface="华康俪金黑W8(P)" pitchFamily="34" charset="-122"/>
                  <a:ea typeface="华康俪金黑W8(P)" pitchFamily="34" charset="-122"/>
                </a:rPr>
                <a:t> </a:t>
              </a:r>
              <a:r>
                <a:rPr lang="zh-CN" altLang="en-US" sz="2000" dirty="0">
                  <a:solidFill>
                    <a:srgbClr val="5F5E5C"/>
                  </a:solidFill>
                  <a:latin typeface="华康俪金黑W8(P)" pitchFamily="34" charset="-122"/>
                  <a:ea typeface="华康俪金黑W8(P)" pitchFamily="34" charset="-122"/>
                </a:rPr>
                <a:t>培训的成果转化</a:t>
              </a:r>
            </a:p>
          </p:txBody>
        </p:sp>
        <p:pic>
          <p:nvPicPr>
            <p:cNvPr id="21" name="Picture 2" descr="F:\360云盘\漂亮羽箭.png"/>
            <p:cNvPicPr>
              <a:picLocks noChangeAspect="1" noChangeArrowheads="1"/>
            </p:cNvPicPr>
            <p:nvPr/>
          </p:nvPicPr>
          <p:blipFill>
            <a:blip r:embed="rId2" cstate="screen"/>
            <a:srcRect/>
            <a:stretch>
              <a:fillRect/>
            </a:stretch>
          </p:blipFill>
          <p:spPr bwMode="auto">
            <a:xfrm>
              <a:off x="480281" y="1052737"/>
              <a:ext cx="277272" cy="278473"/>
            </a:xfrm>
            <a:prstGeom prst="rect">
              <a:avLst/>
            </a:prstGeom>
            <a:noFill/>
            <a:extLst>
              <a:ext uri="{909E8E84-426E-40DD-AFC4-6F175D3DCCD1}">
                <a14:hiddenFill xmlns:a14="http://schemas.microsoft.com/office/drawing/2010/main">
                  <a:solidFill>
                    <a:srgbClr val="FFFFFF"/>
                  </a:solidFill>
                </a14:hiddenFill>
              </a:ext>
            </a:extLst>
          </p:spPr>
        </p:pic>
      </p:grpSp>
      <p:pic>
        <p:nvPicPr>
          <p:cNvPr id="4" name="图片 3"/>
          <p:cNvPicPr>
            <a:picLocks noChangeAspect="1"/>
          </p:cNvPicPr>
          <p:nvPr/>
        </p:nvPicPr>
        <p:blipFill>
          <a:blip r:embed="rId3" cstate="screen"/>
          <a:stretch>
            <a:fillRect/>
          </a:stretch>
        </p:blipFill>
        <p:spPr>
          <a:xfrm>
            <a:off x="477106" y="1844827"/>
            <a:ext cx="3602670" cy="4534861"/>
          </a:xfrm>
          <a:prstGeom prst="rect">
            <a:avLst/>
          </a:prstGeom>
          <a:ln w="28575">
            <a:solidFill>
              <a:schemeClr val="accent1"/>
            </a:solidFill>
          </a:ln>
          <a:effectLst/>
        </p:spPr>
      </p:pic>
      <p:sp>
        <p:nvSpPr>
          <p:cNvPr id="11" name="矩形 10"/>
          <p:cNvSpPr/>
          <p:nvPr/>
        </p:nvSpPr>
        <p:spPr>
          <a:xfrm>
            <a:off x="3791744" y="2132856"/>
            <a:ext cx="8064896" cy="90576"/>
          </a:xfrm>
          <a:prstGeom prst="rect">
            <a:avLst/>
          </a:prstGeom>
          <a:solidFill>
            <a:srgbClr val="0070C0">
              <a:alpha val="8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TextBox 6"/>
          <p:cNvSpPr txBox="1"/>
          <p:nvPr/>
        </p:nvSpPr>
        <p:spPr>
          <a:xfrm>
            <a:off x="4223792" y="2368346"/>
            <a:ext cx="7704650" cy="2012859"/>
          </a:xfrm>
          <a:prstGeom prst="rect">
            <a:avLst/>
          </a:prstGeom>
          <a:noFill/>
        </p:spPr>
        <p:txBody>
          <a:bodyPr wrap="square" rtlCol="0">
            <a:spAutoFit/>
          </a:bodyPr>
          <a:lstStyle/>
          <a:p>
            <a:pPr>
              <a:lnSpc>
                <a:spcPct val="130000"/>
              </a:lnSpc>
            </a:pPr>
            <a:r>
              <a:rPr lang="zh-CN" altLang="en-US" sz="1600" b="1" dirty="0">
                <a:solidFill>
                  <a:srgbClr val="FF0000"/>
                </a:solidFill>
                <a:latin typeface="微软雅黑" panose="020B0503020204020204" pitchFamily="34" charset="-122"/>
                <a:ea typeface="微软雅黑" panose="020B0503020204020204" pitchFamily="34" charset="-122"/>
              </a:rPr>
              <a:t>企业以盈利为目的</a:t>
            </a:r>
            <a:r>
              <a:rPr lang="zh-CN" altLang="en-US" sz="1600" dirty="0">
                <a:solidFill>
                  <a:srgbClr val="5F5E5C"/>
                </a:solidFill>
                <a:latin typeface="微软雅黑" panose="020B0503020204020204" pitchFamily="34" charset="-122"/>
                <a:ea typeface="微软雅黑" panose="020B0503020204020204" pitchFamily="34" charset="-122"/>
              </a:rPr>
              <a:t>，但很多企业花钱做培训，老板看不到培训效果，就抱怨是人力资源培训负责人组织不力，培训组织者抱怨说是其他部门不配合，而其他部门抱怨说是培训师不专业所致。研究表明，一般情况下，</a:t>
            </a:r>
            <a:r>
              <a:rPr lang="zh-CN" altLang="en-US" sz="1600" b="1" dirty="0">
                <a:solidFill>
                  <a:srgbClr val="FF0000"/>
                </a:solidFill>
                <a:latin typeface="微软雅黑" panose="020B0503020204020204" pitchFamily="34" charset="-122"/>
                <a:ea typeface="微软雅黑" panose="020B0503020204020204" pitchFamily="34" charset="-122"/>
              </a:rPr>
              <a:t>培训直接带来的效果仅产生</a:t>
            </a:r>
            <a:r>
              <a:rPr lang="en-US" altLang="zh-CN" sz="1600" b="1" dirty="0">
                <a:solidFill>
                  <a:srgbClr val="FF0000"/>
                </a:solidFill>
                <a:latin typeface="微软雅黑" panose="020B0503020204020204" pitchFamily="34" charset="-122"/>
                <a:ea typeface="微软雅黑" panose="020B0503020204020204" pitchFamily="34" charset="-122"/>
              </a:rPr>
              <a:t>10%-20%</a:t>
            </a:r>
            <a:r>
              <a:rPr lang="zh-CN" altLang="en-US" sz="1600" b="1" dirty="0">
                <a:solidFill>
                  <a:srgbClr val="FF0000"/>
                </a:solidFill>
                <a:latin typeface="微软雅黑" panose="020B0503020204020204" pitchFamily="34" charset="-122"/>
                <a:ea typeface="微软雅黑" panose="020B0503020204020204" pitchFamily="34" charset="-122"/>
              </a:rPr>
              <a:t>，也就是说</a:t>
            </a:r>
            <a:r>
              <a:rPr lang="en-US" altLang="zh-CN" sz="1600" b="1" dirty="0">
                <a:solidFill>
                  <a:srgbClr val="FF0000"/>
                </a:solidFill>
                <a:latin typeface="微软雅黑" panose="020B0503020204020204" pitchFamily="34" charset="-122"/>
                <a:ea typeface="微软雅黑" panose="020B0503020204020204" pitchFamily="34" charset="-122"/>
              </a:rPr>
              <a:t>80%-90%</a:t>
            </a:r>
            <a:r>
              <a:rPr lang="zh-CN" altLang="en-US" sz="1600" b="1" dirty="0">
                <a:solidFill>
                  <a:srgbClr val="FF0000"/>
                </a:solidFill>
                <a:latin typeface="微软雅黑" panose="020B0503020204020204" pitchFamily="34" charset="-122"/>
                <a:ea typeface="微软雅黑" panose="020B0503020204020204" pitchFamily="34" charset="-122"/>
              </a:rPr>
              <a:t>的培训资源被浪费了。</a:t>
            </a:r>
            <a:r>
              <a:rPr lang="zh-CN" altLang="en-US" sz="1600" dirty="0">
                <a:solidFill>
                  <a:srgbClr val="5F5E5C"/>
                </a:solidFill>
                <a:latin typeface="微软雅黑" panose="020B0503020204020204" pitchFamily="34" charset="-122"/>
                <a:ea typeface="微软雅黑" panose="020B0503020204020204" pitchFamily="34" charset="-122"/>
              </a:rPr>
              <a:t>这对任何一个面临激烈竞争和追求高效率的企业来说都是无法容忍的。在降低企业培训成本的同时</a:t>
            </a:r>
            <a:r>
              <a:rPr lang="zh-CN" altLang="en-US" sz="1600" b="1" dirty="0">
                <a:solidFill>
                  <a:srgbClr val="3B79CE"/>
                </a:solidFill>
                <a:latin typeface="微软雅黑" panose="020B0503020204020204" pitchFamily="34" charset="-122"/>
                <a:ea typeface="微软雅黑" panose="020B0503020204020204" pitchFamily="34" charset="-122"/>
              </a:rPr>
              <a:t>增强培训的实际效果，促成培训知识的有效转化，</a:t>
            </a:r>
            <a:r>
              <a:rPr lang="zh-CN" altLang="en-US" sz="1600" dirty="0">
                <a:solidFill>
                  <a:srgbClr val="5F5E5C"/>
                </a:solidFill>
                <a:latin typeface="微软雅黑" panose="020B0503020204020204" pitchFamily="34" charset="-122"/>
                <a:ea typeface="微软雅黑" panose="020B0503020204020204" pitchFamily="34" charset="-122"/>
              </a:rPr>
              <a:t>就成了企业迫切需要解决的问题。</a:t>
            </a:r>
            <a:endParaRPr lang="zh-CN" altLang="zh-CN" b="1" dirty="0">
              <a:solidFill>
                <a:srgbClr val="3B79CE"/>
              </a:solidFill>
              <a:latin typeface="微软雅黑" panose="020B0503020204020204" pitchFamily="34" charset="-122"/>
              <a:ea typeface="微软雅黑" panose="020B0503020204020204" pitchFamily="34" charset="-122"/>
            </a:endParaRPr>
          </a:p>
        </p:txBody>
      </p:sp>
      <p:sp>
        <p:nvSpPr>
          <p:cNvPr id="14" name="TextBox 6"/>
          <p:cNvSpPr txBox="1"/>
          <p:nvPr/>
        </p:nvSpPr>
        <p:spPr>
          <a:xfrm>
            <a:off x="4223792" y="4535754"/>
            <a:ext cx="7704650" cy="1372683"/>
          </a:xfrm>
          <a:prstGeom prst="rect">
            <a:avLst/>
          </a:prstGeom>
          <a:noFill/>
        </p:spPr>
        <p:txBody>
          <a:bodyPr wrap="square" rtlCol="0">
            <a:spAutoFit/>
          </a:bodyPr>
          <a:lstStyle/>
          <a:p>
            <a:pPr>
              <a:lnSpc>
                <a:spcPct val="130000"/>
              </a:lnSpc>
            </a:pPr>
            <a:r>
              <a:rPr lang="zh-CN" altLang="en-US" sz="1600" dirty="0">
                <a:solidFill>
                  <a:srgbClr val="5F5E5C"/>
                </a:solidFill>
                <a:latin typeface="微软雅黑" panose="020B0503020204020204" pitchFamily="34" charset="-122"/>
                <a:ea typeface="微软雅黑" panose="020B0503020204020204" pitchFamily="34" charset="-122"/>
              </a:rPr>
              <a:t>因此，</a:t>
            </a:r>
            <a:r>
              <a:rPr lang="zh-CN" altLang="en-US" sz="1600" b="1" dirty="0">
                <a:solidFill>
                  <a:srgbClr val="3B79CE"/>
                </a:solidFill>
                <a:latin typeface="微软雅黑" panose="020B0503020204020204" pitchFamily="34" charset="-122"/>
                <a:ea typeface="微软雅黑" panose="020B0503020204020204" pitchFamily="34" charset="-122"/>
              </a:rPr>
              <a:t>培训的工作不能仅仅是开展了培训就可以了，还应跟进实施培训的成果转化工作。</a:t>
            </a:r>
            <a:r>
              <a:rPr lang="zh-CN" altLang="en-US" sz="1600" dirty="0">
                <a:solidFill>
                  <a:srgbClr val="5F5E5C"/>
                </a:solidFill>
                <a:latin typeface="微软雅黑" panose="020B0503020204020204" pitchFamily="34" charset="-122"/>
                <a:ea typeface="微软雅黑" panose="020B0503020204020204" pitchFamily="34" charset="-122"/>
              </a:rPr>
              <a:t>培训转化是指通过培训及课程资源的利用达到预期目标，使培训的内容转化为员工的操作技能和行动方式，带动员工整体素质的提升，从而带动企业整体业绩的提升以及形成良好的投入产出收益，它强调的是过程与结果并重原则。</a:t>
            </a:r>
            <a:endParaRPr lang="zh-CN" altLang="zh-CN" b="1" dirty="0">
              <a:solidFill>
                <a:srgbClr val="3B79CE"/>
              </a:solidFill>
              <a:latin typeface="微软雅黑" panose="020B0503020204020204" pitchFamily="34" charset="-122"/>
              <a:ea typeface="微软雅黑" panose="020B0503020204020204" pitchFamily="34" charset="-122"/>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8" decel="10000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0-#ppt_w/2"/>
                                          </p:val>
                                        </p:tav>
                                        <p:tav tm="100000">
                                          <p:val>
                                            <p:strVal val="#ppt_x"/>
                                          </p:val>
                                        </p:tav>
                                      </p:tavLst>
                                    </p:anim>
                                    <p:anim calcmode="lin" valueType="num">
                                      <p:cBhvr additive="base">
                                        <p:cTn id="13" dur="500" fill="hold"/>
                                        <p:tgtEl>
                                          <p:spTgt spid="13"/>
                                        </p:tgtEl>
                                        <p:attrNameLst>
                                          <p:attrName>ppt_y</p:attrName>
                                        </p:attrNameLst>
                                      </p:cBhvr>
                                      <p:tavLst>
                                        <p:tav tm="0">
                                          <p:val>
                                            <p:strVal val="#ppt_y"/>
                                          </p:val>
                                        </p:tav>
                                        <p:tav tm="100000">
                                          <p:val>
                                            <p:strVal val="#ppt_y"/>
                                          </p:val>
                                        </p:tav>
                                      </p:tavLst>
                                    </p:anim>
                                  </p:childTnLst>
                                </p:cTn>
                              </p:par>
                              <p:par>
                                <p:cTn id="14" presetID="2" presetClass="entr" presetSubtype="2" decel="100000"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 calcmode="lin" valueType="num">
                                      <p:cBhvr additive="base">
                                        <p:cTn id="16" dur="500" fill="hold"/>
                                        <p:tgtEl>
                                          <p:spTgt spid="14"/>
                                        </p:tgtEl>
                                        <p:attrNameLst>
                                          <p:attrName>ppt_x</p:attrName>
                                        </p:attrNameLst>
                                      </p:cBhvr>
                                      <p:tavLst>
                                        <p:tav tm="0">
                                          <p:val>
                                            <p:strVal val="1+#ppt_w/2"/>
                                          </p:val>
                                        </p:tav>
                                        <p:tav tm="100000">
                                          <p:val>
                                            <p:strVal val="#ppt_x"/>
                                          </p:val>
                                        </p:tav>
                                      </p:tavLst>
                                    </p:anim>
                                    <p:anim calcmode="lin" valueType="num">
                                      <p:cBhvr additive="base">
                                        <p:cTn id="17"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8"/>
          <p:cNvSpPr txBox="1"/>
          <p:nvPr/>
        </p:nvSpPr>
        <p:spPr>
          <a:xfrm>
            <a:off x="333860" y="476676"/>
            <a:ext cx="4969846" cy="461665"/>
          </a:xfrm>
          <a:prstGeom prst="rect">
            <a:avLst/>
          </a:prstGeom>
          <a:noFill/>
        </p:spPr>
        <p:txBody>
          <a:bodyPr wrap="square" rtlCol="0">
            <a:spAutoFit/>
          </a:bodyPr>
          <a:lstStyle/>
          <a:p>
            <a:r>
              <a:rPr lang="zh-CN" altLang="en-US" sz="2400" dirty="0">
                <a:solidFill>
                  <a:srgbClr val="5F5E5C"/>
                </a:solidFill>
                <a:latin typeface="华康俪金黑W8(P)" pitchFamily="34" charset="-122"/>
                <a:ea typeface="华康俪金黑W8(P)" pitchFamily="34" charset="-122"/>
              </a:rPr>
              <a:t>第三节</a:t>
            </a:r>
            <a:r>
              <a:rPr lang="en-US" altLang="zh-CN" sz="2400" dirty="0">
                <a:solidFill>
                  <a:srgbClr val="5F5E5C"/>
                </a:solidFill>
                <a:latin typeface="华康俪金黑W8(P)" pitchFamily="34" charset="-122"/>
                <a:ea typeface="华康俪金黑W8(P)" pitchFamily="34" charset="-122"/>
              </a:rPr>
              <a:t>  </a:t>
            </a:r>
            <a:r>
              <a:rPr lang="zh-CN" altLang="en-US" sz="2400" dirty="0">
                <a:solidFill>
                  <a:srgbClr val="5F5E5C"/>
                </a:solidFill>
                <a:latin typeface="华康俪金黑W8(P)" pitchFamily="34" charset="-122"/>
                <a:ea typeface="华康俪金黑W8(P)" pitchFamily="34" charset="-122"/>
              </a:rPr>
              <a:t>培训的实施开展</a:t>
            </a:r>
          </a:p>
        </p:txBody>
      </p:sp>
      <p:grpSp>
        <p:nvGrpSpPr>
          <p:cNvPr id="19" name="组合 18"/>
          <p:cNvGrpSpPr/>
          <p:nvPr/>
        </p:nvGrpSpPr>
        <p:grpSpPr>
          <a:xfrm>
            <a:off x="477106" y="980732"/>
            <a:ext cx="4466466" cy="492443"/>
            <a:chOff x="480281" y="980729"/>
            <a:chExt cx="4466466" cy="492443"/>
          </a:xfrm>
        </p:grpSpPr>
        <p:sp>
          <p:nvSpPr>
            <p:cNvPr id="20" name="TextBox 4"/>
            <p:cNvSpPr txBox="1"/>
            <p:nvPr/>
          </p:nvSpPr>
          <p:spPr>
            <a:xfrm>
              <a:off x="769196" y="980729"/>
              <a:ext cx="4177551" cy="492443"/>
            </a:xfrm>
            <a:prstGeom prst="rect">
              <a:avLst/>
            </a:prstGeom>
            <a:noFill/>
          </p:spPr>
          <p:txBody>
            <a:bodyPr wrap="square" rtlCol="0">
              <a:spAutoFit/>
            </a:bodyPr>
            <a:lstStyle/>
            <a:p>
              <a:pPr>
                <a:lnSpc>
                  <a:spcPct val="130000"/>
                </a:lnSpc>
              </a:pPr>
              <a:r>
                <a:rPr lang="en-US" altLang="zh-CN" sz="2000" dirty="0">
                  <a:solidFill>
                    <a:srgbClr val="5F5E5C"/>
                  </a:solidFill>
                  <a:latin typeface="Impact" panose="020B0806030902050204" pitchFamily="34" charset="0"/>
                  <a:ea typeface="华康俪金黑W8(P)" pitchFamily="34" charset="-122"/>
                </a:rPr>
                <a:t>4.3.5</a:t>
              </a:r>
              <a:r>
                <a:rPr lang="en-US" altLang="zh-CN" sz="2000" dirty="0">
                  <a:solidFill>
                    <a:srgbClr val="5F5E5C"/>
                  </a:solidFill>
                  <a:latin typeface="华康俪金黑W8(P)" pitchFamily="34" charset="-122"/>
                  <a:ea typeface="华康俪金黑W8(P)" pitchFamily="34" charset="-122"/>
                </a:rPr>
                <a:t> </a:t>
              </a:r>
              <a:r>
                <a:rPr lang="zh-CN" altLang="en-US" sz="2000" dirty="0">
                  <a:solidFill>
                    <a:srgbClr val="5F5E5C"/>
                  </a:solidFill>
                  <a:latin typeface="华康俪金黑W8(P)" pitchFamily="34" charset="-122"/>
                  <a:ea typeface="华康俪金黑W8(P)" pitchFamily="34" charset="-122"/>
                </a:rPr>
                <a:t>培训的成果转化</a:t>
              </a:r>
            </a:p>
          </p:txBody>
        </p:sp>
        <p:pic>
          <p:nvPicPr>
            <p:cNvPr id="21" name="Picture 2" descr="F:\360云盘\漂亮羽箭.png"/>
            <p:cNvPicPr>
              <a:picLocks noChangeAspect="1" noChangeArrowheads="1"/>
            </p:cNvPicPr>
            <p:nvPr/>
          </p:nvPicPr>
          <p:blipFill>
            <a:blip r:embed="rId2" cstate="screen"/>
            <a:srcRect/>
            <a:stretch>
              <a:fillRect/>
            </a:stretch>
          </p:blipFill>
          <p:spPr bwMode="auto">
            <a:xfrm>
              <a:off x="480281" y="1052737"/>
              <a:ext cx="277272" cy="278473"/>
            </a:xfrm>
            <a:prstGeom prst="rect">
              <a:avLst/>
            </a:prstGeom>
            <a:noFill/>
            <a:extLst>
              <a:ext uri="{909E8E84-426E-40DD-AFC4-6F175D3DCCD1}">
                <a14:hiddenFill xmlns:a14="http://schemas.microsoft.com/office/drawing/2010/main">
                  <a:solidFill>
                    <a:srgbClr val="FFFFFF"/>
                  </a:solidFill>
                </a14:hiddenFill>
              </a:ext>
            </a:extLst>
          </p:spPr>
        </p:pic>
      </p:grpSp>
      <p:sp>
        <p:nvSpPr>
          <p:cNvPr id="10" name="TextBox 6"/>
          <p:cNvSpPr txBox="1"/>
          <p:nvPr/>
        </p:nvSpPr>
        <p:spPr>
          <a:xfrm>
            <a:off x="551384" y="1484784"/>
            <a:ext cx="3672408" cy="452432"/>
          </a:xfrm>
          <a:prstGeom prst="rect">
            <a:avLst/>
          </a:prstGeom>
          <a:noFill/>
        </p:spPr>
        <p:txBody>
          <a:bodyPr wrap="square" rtlCol="0">
            <a:spAutoFit/>
          </a:bodyPr>
          <a:lstStyle/>
          <a:p>
            <a:pPr>
              <a:lnSpc>
                <a:spcPct val="130000"/>
              </a:lnSpc>
            </a:pPr>
            <a:r>
              <a:rPr lang="zh-CN" altLang="en-US" b="1" dirty="0">
                <a:solidFill>
                  <a:srgbClr val="3B79CE"/>
                </a:solidFill>
                <a:latin typeface="微软雅黑" panose="020B0503020204020204" pitchFamily="34" charset="-122"/>
                <a:ea typeface="微软雅黑" panose="020B0503020204020204" pitchFamily="34" charset="-122"/>
              </a:rPr>
              <a:t>培训成果转化的推荐步骤如下：</a:t>
            </a:r>
            <a:endParaRPr lang="zh-CN" altLang="zh-CN" sz="2000" b="1" dirty="0">
              <a:solidFill>
                <a:srgbClr val="3B79CE"/>
              </a:solidFill>
              <a:latin typeface="微软雅黑" panose="020B0503020204020204" pitchFamily="34" charset="-122"/>
              <a:ea typeface="微软雅黑" panose="020B0503020204020204" pitchFamily="34" charset="-122"/>
            </a:endParaRPr>
          </a:p>
        </p:txBody>
      </p:sp>
      <p:grpSp>
        <p:nvGrpSpPr>
          <p:cNvPr id="2" name="组合 1"/>
          <p:cNvGrpSpPr/>
          <p:nvPr/>
        </p:nvGrpSpPr>
        <p:grpSpPr>
          <a:xfrm>
            <a:off x="551384" y="2205032"/>
            <a:ext cx="3583556" cy="1944216"/>
            <a:chOff x="554559" y="2205032"/>
            <a:chExt cx="3583556" cy="1944216"/>
          </a:xfrm>
        </p:grpSpPr>
        <p:sp>
          <p:nvSpPr>
            <p:cNvPr id="24" name="五边形 23"/>
            <p:cNvSpPr/>
            <p:nvPr/>
          </p:nvSpPr>
          <p:spPr bwMode="auto">
            <a:xfrm>
              <a:off x="554559" y="3574778"/>
              <a:ext cx="1818036" cy="574470"/>
            </a:xfrm>
            <a:prstGeom prst="homePlate">
              <a:avLst>
                <a:gd name="adj" fmla="val 28732"/>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prstClr val="white"/>
                  </a:solidFill>
                  <a:latin typeface="微软雅黑" panose="020B0503020204020204" pitchFamily="34" charset="-122"/>
                  <a:ea typeface="微软雅黑" panose="020B0503020204020204" pitchFamily="34" charset="-122"/>
                </a:rPr>
                <a:t>撰写培训心得</a:t>
              </a:r>
            </a:p>
          </p:txBody>
        </p:sp>
        <p:cxnSp>
          <p:nvCxnSpPr>
            <p:cNvPr id="6" name="直接连接符 5"/>
            <p:cNvCxnSpPr/>
            <p:nvPr/>
          </p:nvCxnSpPr>
          <p:spPr>
            <a:xfrm flipV="1">
              <a:off x="626567" y="2205032"/>
              <a:ext cx="0" cy="1368000"/>
            </a:xfrm>
            <a:prstGeom prst="line">
              <a:avLst/>
            </a:prstGeom>
            <a:ln>
              <a:solidFill>
                <a:srgbClr val="3B79CE"/>
              </a:solidFill>
              <a:tailEnd type="oval"/>
            </a:ln>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697882" y="2277040"/>
              <a:ext cx="3440233" cy="1169551"/>
            </a:xfrm>
            <a:prstGeom prst="rect">
              <a:avLst/>
            </a:prstGeom>
            <a:noFill/>
          </p:spPr>
          <p:txBody>
            <a:bodyPr wrap="square" rtlCol="0">
              <a:spAutoFit/>
            </a:bodyPr>
            <a:lstStyle/>
            <a:p>
              <a:pPr>
                <a:lnSpc>
                  <a:spcPct val="125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要求学员在学完每一堂课，必须在课后三天之内，撰写培训心得总结。必须提炼出关键词、关键句、关键理念、关键课程内容、关键重点有几个？</a:t>
              </a:r>
            </a:p>
          </p:txBody>
        </p:sp>
      </p:grpSp>
      <p:grpSp>
        <p:nvGrpSpPr>
          <p:cNvPr id="5" name="组合 4"/>
          <p:cNvGrpSpPr/>
          <p:nvPr/>
        </p:nvGrpSpPr>
        <p:grpSpPr>
          <a:xfrm>
            <a:off x="4206254" y="2205032"/>
            <a:ext cx="3635994" cy="1944216"/>
            <a:chOff x="4209429" y="2205032"/>
            <a:chExt cx="3635994" cy="1944216"/>
          </a:xfrm>
        </p:grpSpPr>
        <p:sp>
          <p:nvSpPr>
            <p:cNvPr id="36" name="燕尾形 35"/>
            <p:cNvSpPr/>
            <p:nvPr/>
          </p:nvSpPr>
          <p:spPr bwMode="auto">
            <a:xfrm>
              <a:off x="4209429" y="3574778"/>
              <a:ext cx="1994922" cy="574470"/>
            </a:xfrm>
            <a:prstGeom prst="chevron">
              <a:avLst>
                <a:gd name="adj" fmla="val 28914"/>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zh-CN" altLang="en-US" b="1" dirty="0">
                  <a:solidFill>
                    <a:prstClr val="white"/>
                  </a:solidFill>
                  <a:latin typeface="微软雅黑" panose="020B0503020204020204" pitchFamily="34" charset="-122"/>
                  <a:ea typeface="微软雅黑" panose="020B0503020204020204" pitchFamily="34" charset="-122"/>
                </a:rPr>
                <a:t>制定行动计划</a:t>
              </a:r>
            </a:p>
          </p:txBody>
        </p:sp>
        <p:cxnSp>
          <p:nvCxnSpPr>
            <p:cNvPr id="41" name="直接连接符 40"/>
            <p:cNvCxnSpPr/>
            <p:nvPr/>
          </p:nvCxnSpPr>
          <p:spPr>
            <a:xfrm flipV="1">
              <a:off x="4333875" y="2205032"/>
              <a:ext cx="0" cy="1368000"/>
            </a:xfrm>
            <a:prstGeom prst="line">
              <a:avLst/>
            </a:prstGeom>
            <a:ln>
              <a:solidFill>
                <a:srgbClr val="3B79CE"/>
              </a:solidFill>
              <a:tailEnd type="oval"/>
            </a:ln>
          </p:spPr>
          <p:style>
            <a:lnRef idx="1">
              <a:schemeClr val="accent1"/>
            </a:lnRef>
            <a:fillRef idx="0">
              <a:schemeClr val="accent1"/>
            </a:fillRef>
            <a:effectRef idx="0">
              <a:schemeClr val="accent1"/>
            </a:effectRef>
            <a:fontRef idx="minor">
              <a:schemeClr val="tx1"/>
            </a:fontRef>
          </p:style>
        </p:cxnSp>
        <p:sp>
          <p:nvSpPr>
            <p:cNvPr id="42" name="文本框 41"/>
            <p:cNvSpPr txBox="1"/>
            <p:nvPr/>
          </p:nvSpPr>
          <p:spPr>
            <a:xfrm>
              <a:off x="4405190" y="2277040"/>
              <a:ext cx="3440233" cy="1169551"/>
            </a:xfrm>
            <a:prstGeom prst="rect">
              <a:avLst/>
            </a:prstGeom>
            <a:noFill/>
          </p:spPr>
          <p:txBody>
            <a:bodyPr wrap="square" rtlCol="0">
              <a:spAutoFit/>
            </a:bodyPr>
            <a:lstStyle/>
            <a:p>
              <a:pPr>
                <a:lnSpc>
                  <a:spcPct val="125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学员完成</a:t>
              </a:r>
              <a:r>
                <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rPr>
                <a:t>《</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行动计划改进表</a:t>
              </a:r>
              <a:r>
                <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rPr>
                <a:t>》</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，学员与主管领导进行讨论，确定双方同意执行该方案的时间与方式。讲师或培训专员也收存一份复本以供追踪。</a:t>
              </a:r>
            </a:p>
          </p:txBody>
        </p:sp>
      </p:grpSp>
      <p:grpSp>
        <p:nvGrpSpPr>
          <p:cNvPr id="9" name="组合 8"/>
          <p:cNvGrpSpPr/>
          <p:nvPr/>
        </p:nvGrpSpPr>
        <p:grpSpPr>
          <a:xfrm>
            <a:off x="7883572" y="2205035"/>
            <a:ext cx="3636681" cy="1939363"/>
            <a:chOff x="7886744" y="2205032"/>
            <a:chExt cx="3636681" cy="1939363"/>
          </a:xfrm>
        </p:grpSpPr>
        <p:sp>
          <p:nvSpPr>
            <p:cNvPr id="38" name="燕尾形 37"/>
            <p:cNvSpPr/>
            <p:nvPr/>
          </p:nvSpPr>
          <p:spPr bwMode="auto">
            <a:xfrm>
              <a:off x="7886744" y="3569925"/>
              <a:ext cx="1995609" cy="574470"/>
            </a:xfrm>
            <a:prstGeom prst="chevron">
              <a:avLst>
                <a:gd name="adj" fmla="val 28914"/>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zh-CN" altLang="en-US" b="1" dirty="0">
                  <a:solidFill>
                    <a:prstClr val="white"/>
                  </a:solidFill>
                  <a:latin typeface="微软雅黑" panose="020B0503020204020204" pitchFamily="34" charset="-122"/>
                  <a:ea typeface="微软雅黑" panose="020B0503020204020204" pitchFamily="34" charset="-122"/>
                </a:rPr>
                <a:t>成果认定与发表</a:t>
              </a:r>
            </a:p>
          </p:txBody>
        </p:sp>
        <p:cxnSp>
          <p:nvCxnSpPr>
            <p:cNvPr id="43" name="直接连接符 42"/>
            <p:cNvCxnSpPr/>
            <p:nvPr/>
          </p:nvCxnSpPr>
          <p:spPr>
            <a:xfrm flipV="1">
              <a:off x="8011877" y="2205032"/>
              <a:ext cx="0" cy="1368000"/>
            </a:xfrm>
            <a:prstGeom prst="line">
              <a:avLst/>
            </a:prstGeom>
            <a:ln>
              <a:solidFill>
                <a:srgbClr val="3B79CE"/>
              </a:solidFill>
              <a:tailEnd type="oval"/>
            </a:ln>
          </p:spPr>
          <p:style>
            <a:lnRef idx="1">
              <a:schemeClr val="accent1"/>
            </a:lnRef>
            <a:fillRef idx="0">
              <a:schemeClr val="accent1"/>
            </a:fillRef>
            <a:effectRef idx="0">
              <a:schemeClr val="accent1"/>
            </a:effectRef>
            <a:fontRef idx="minor">
              <a:schemeClr val="tx1"/>
            </a:fontRef>
          </p:style>
        </p:cxnSp>
        <p:sp>
          <p:nvSpPr>
            <p:cNvPr id="44" name="文本框 43"/>
            <p:cNvSpPr txBox="1"/>
            <p:nvPr/>
          </p:nvSpPr>
          <p:spPr>
            <a:xfrm>
              <a:off x="8083192" y="2277040"/>
              <a:ext cx="3440233" cy="1169551"/>
            </a:xfrm>
            <a:prstGeom prst="rect">
              <a:avLst/>
            </a:prstGeom>
            <a:noFill/>
          </p:spPr>
          <p:txBody>
            <a:bodyPr wrap="square" rtlCol="0">
              <a:spAutoFit/>
            </a:bodyPr>
            <a:lstStyle/>
            <a:p>
              <a:pPr>
                <a:lnSpc>
                  <a:spcPct val="125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培训结束后的某段时间，由培训专员跟踪完成</a:t>
              </a:r>
              <a:r>
                <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rPr>
                <a:t>《</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行动计划改进表</a:t>
              </a:r>
              <a:r>
                <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rPr>
                <a:t>》</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的成果认定部分，并组织开展培训成果表彰会议，编写时事通讯表彰成果转化优异的员工及故事。</a:t>
              </a:r>
            </a:p>
          </p:txBody>
        </p:sp>
      </p:grpSp>
      <p:grpSp>
        <p:nvGrpSpPr>
          <p:cNvPr id="4" name="组合 3"/>
          <p:cNvGrpSpPr/>
          <p:nvPr/>
        </p:nvGrpSpPr>
        <p:grpSpPr>
          <a:xfrm>
            <a:off x="551384" y="3574778"/>
            <a:ext cx="3733914" cy="2014462"/>
            <a:chOff x="554559" y="3574778"/>
            <a:chExt cx="3733914" cy="2014462"/>
          </a:xfrm>
        </p:grpSpPr>
        <p:sp>
          <p:nvSpPr>
            <p:cNvPr id="25" name="燕尾形 24"/>
            <p:cNvSpPr/>
            <p:nvPr/>
          </p:nvSpPr>
          <p:spPr bwMode="auto">
            <a:xfrm>
              <a:off x="2293551" y="3574778"/>
              <a:ext cx="1994922" cy="574470"/>
            </a:xfrm>
            <a:prstGeom prst="chevron">
              <a:avLst>
                <a:gd name="adj" fmla="val 28914"/>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zh-CN" altLang="en-US" b="1" dirty="0">
                  <a:solidFill>
                    <a:prstClr val="white"/>
                  </a:solidFill>
                  <a:latin typeface="微软雅黑" panose="020B0503020204020204" pitchFamily="34" charset="-122"/>
                  <a:ea typeface="微软雅黑" panose="020B0503020204020204" pitchFamily="34" charset="-122"/>
                </a:rPr>
                <a:t>召开培训座谈</a:t>
              </a:r>
            </a:p>
          </p:txBody>
        </p:sp>
        <p:cxnSp>
          <p:nvCxnSpPr>
            <p:cNvPr id="45" name="直接连接符 44"/>
            <p:cNvCxnSpPr/>
            <p:nvPr/>
          </p:nvCxnSpPr>
          <p:spPr>
            <a:xfrm>
              <a:off x="4010943" y="4077240"/>
              <a:ext cx="0" cy="1512000"/>
            </a:xfrm>
            <a:prstGeom prst="line">
              <a:avLst/>
            </a:prstGeom>
            <a:ln>
              <a:solidFill>
                <a:srgbClr val="3B79CE"/>
              </a:solidFill>
              <a:tailEnd type="oval"/>
            </a:ln>
          </p:spPr>
          <p:style>
            <a:lnRef idx="1">
              <a:schemeClr val="accent1"/>
            </a:lnRef>
            <a:fillRef idx="0">
              <a:schemeClr val="accent1"/>
            </a:fillRef>
            <a:effectRef idx="0">
              <a:schemeClr val="accent1"/>
            </a:effectRef>
            <a:fontRef idx="minor">
              <a:schemeClr val="tx1"/>
            </a:fontRef>
          </p:style>
        </p:cxnSp>
        <p:sp>
          <p:nvSpPr>
            <p:cNvPr id="46" name="文本框 45"/>
            <p:cNvSpPr txBox="1"/>
            <p:nvPr/>
          </p:nvSpPr>
          <p:spPr>
            <a:xfrm>
              <a:off x="554559" y="4365272"/>
              <a:ext cx="3440233" cy="1169551"/>
            </a:xfrm>
            <a:prstGeom prst="rect">
              <a:avLst/>
            </a:prstGeom>
            <a:noFill/>
          </p:spPr>
          <p:txBody>
            <a:bodyPr wrap="square" rtlCol="0">
              <a:spAutoFit/>
            </a:bodyPr>
            <a:lstStyle/>
            <a:p>
              <a:pPr>
                <a:lnSpc>
                  <a:spcPct val="125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由培训专员在课程结束后一周内开展培训心得及成果转化的座谈会。座谈会需拟定固定议程，由专人做座谈记录，并在座谈会结束发放</a:t>
              </a:r>
              <a:r>
                <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rPr>
                <a:t>《</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行动计划改进表</a:t>
              </a:r>
              <a:r>
                <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rPr>
                <a:t>》</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进行填写。</a:t>
              </a:r>
            </a:p>
          </p:txBody>
        </p:sp>
      </p:grpSp>
      <p:grpSp>
        <p:nvGrpSpPr>
          <p:cNvPr id="8" name="组合 7"/>
          <p:cNvGrpSpPr/>
          <p:nvPr/>
        </p:nvGrpSpPr>
        <p:grpSpPr>
          <a:xfrm>
            <a:off x="4223795" y="3569928"/>
            <a:ext cx="3738821" cy="2019315"/>
            <a:chOff x="4226967" y="3569925"/>
            <a:chExt cx="3738821" cy="2019315"/>
          </a:xfrm>
        </p:grpSpPr>
        <p:sp>
          <p:nvSpPr>
            <p:cNvPr id="37" name="燕尾形 36"/>
            <p:cNvSpPr/>
            <p:nvPr/>
          </p:nvSpPr>
          <p:spPr bwMode="auto">
            <a:xfrm>
              <a:off x="6125307" y="3569925"/>
              <a:ext cx="1840481" cy="574470"/>
            </a:xfrm>
            <a:prstGeom prst="chevron">
              <a:avLst>
                <a:gd name="adj" fmla="val 28914"/>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prstClr val="white"/>
                  </a:solidFill>
                  <a:latin typeface="微软雅黑" panose="020B0503020204020204" pitchFamily="34" charset="-122"/>
                  <a:ea typeface="微软雅黑" panose="020B0503020204020204" pitchFamily="34" charset="-122"/>
                </a:rPr>
                <a:t>跟踪与辅导</a:t>
              </a:r>
            </a:p>
          </p:txBody>
        </p:sp>
        <p:cxnSp>
          <p:nvCxnSpPr>
            <p:cNvPr id="47" name="直接连接符 46"/>
            <p:cNvCxnSpPr/>
            <p:nvPr/>
          </p:nvCxnSpPr>
          <p:spPr>
            <a:xfrm>
              <a:off x="7683351" y="4077240"/>
              <a:ext cx="0" cy="1512000"/>
            </a:xfrm>
            <a:prstGeom prst="line">
              <a:avLst/>
            </a:prstGeom>
            <a:ln>
              <a:solidFill>
                <a:srgbClr val="3B79CE"/>
              </a:solidFill>
              <a:tailEnd type="oval"/>
            </a:ln>
          </p:spPr>
          <p:style>
            <a:lnRef idx="1">
              <a:schemeClr val="accent1"/>
            </a:lnRef>
            <a:fillRef idx="0">
              <a:schemeClr val="accent1"/>
            </a:fillRef>
            <a:effectRef idx="0">
              <a:schemeClr val="accent1"/>
            </a:effectRef>
            <a:fontRef idx="minor">
              <a:schemeClr val="tx1"/>
            </a:fontRef>
          </p:style>
        </p:cxnSp>
        <p:sp>
          <p:nvSpPr>
            <p:cNvPr id="48" name="文本框 47"/>
            <p:cNvSpPr txBox="1"/>
            <p:nvPr/>
          </p:nvSpPr>
          <p:spPr>
            <a:xfrm>
              <a:off x="4226967" y="4365272"/>
              <a:ext cx="3440233" cy="1169551"/>
            </a:xfrm>
            <a:prstGeom prst="rect">
              <a:avLst/>
            </a:prstGeom>
            <a:noFill/>
          </p:spPr>
          <p:txBody>
            <a:bodyPr wrap="square" rtlCol="0">
              <a:spAutoFit/>
            </a:bodyPr>
            <a:lstStyle/>
            <a:p>
              <a:pPr>
                <a:lnSpc>
                  <a:spcPct val="125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以培训专员牵头，以</a:t>
              </a:r>
              <a:r>
                <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rPr>
                <a:t>《</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跟踪与辅导表</a:t>
              </a:r>
              <a:r>
                <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rPr>
                <a:t>》</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的方式跟踪各学员所制定的行动改进计划的执行情况。该跟踪与辅导的责任人为培训专员和学员的直接上级。</a:t>
              </a:r>
            </a:p>
          </p:txBody>
        </p:sp>
      </p:grpSp>
      <p:grpSp>
        <p:nvGrpSpPr>
          <p:cNvPr id="11" name="组合 10"/>
          <p:cNvGrpSpPr/>
          <p:nvPr/>
        </p:nvGrpSpPr>
        <p:grpSpPr>
          <a:xfrm>
            <a:off x="7881637" y="3569928"/>
            <a:ext cx="3758981" cy="2019315"/>
            <a:chOff x="7884809" y="3569925"/>
            <a:chExt cx="3758981" cy="2019315"/>
          </a:xfrm>
        </p:grpSpPr>
        <p:sp>
          <p:nvSpPr>
            <p:cNvPr id="39" name="燕尾形 38"/>
            <p:cNvSpPr/>
            <p:nvPr/>
          </p:nvSpPr>
          <p:spPr bwMode="auto">
            <a:xfrm>
              <a:off x="9803309" y="3569925"/>
              <a:ext cx="1840481" cy="574470"/>
            </a:xfrm>
            <a:prstGeom prst="chevron">
              <a:avLst>
                <a:gd name="adj" fmla="val 28914"/>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zh-CN" altLang="en-US" b="1" dirty="0">
                  <a:solidFill>
                    <a:prstClr val="white"/>
                  </a:solidFill>
                  <a:latin typeface="微软雅黑" panose="020B0503020204020204" pitchFamily="34" charset="-122"/>
                  <a:ea typeface="微软雅黑" panose="020B0503020204020204" pitchFamily="34" charset="-122"/>
                </a:rPr>
                <a:t>回炉再学习</a:t>
              </a:r>
            </a:p>
          </p:txBody>
        </p:sp>
        <p:cxnSp>
          <p:nvCxnSpPr>
            <p:cNvPr id="49" name="直接连接符 48"/>
            <p:cNvCxnSpPr/>
            <p:nvPr/>
          </p:nvCxnSpPr>
          <p:spPr>
            <a:xfrm>
              <a:off x="11341193" y="4077240"/>
              <a:ext cx="0" cy="1512000"/>
            </a:xfrm>
            <a:prstGeom prst="line">
              <a:avLst/>
            </a:prstGeom>
            <a:ln>
              <a:solidFill>
                <a:srgbClr val="3B79CE"/>
              </a:solidFill>
              <a:tailEnd type="oval"/>
            </a:ln>
          </p:spPr>
          <p:style>
            <a:lnRef idx="1">
              <a:schemeClr val="accent1"/>
            </a:lnRef>
            <a:fillRef idx="0">
              <a:schemeClr val="accent1"/>
            </a:fillRef>
            <a:effectRef idx="0">
              <a:schemeClr val="accent1"/>
            </a:effectRef>
            <a:fontRef idx="minor">
              <a:schemeClr val="tx1"/>
            </a:fontRef>
          </p:style>
        </p:cxnSp>
        <p:sp>
          <p:nvSpPr>
            <p:cNvPr id="50" name="文本框 49"/>
            <p:cNvSpPr txBox="1"/>
            <p:nvPr/>
          </p:nvSpPr>
          <p:spPr>
            <a:xfrm>
              <a:off x="7884809" y="4365272"/>
              <a:ext cx="3440233" cy="900246"/>
            </a:xfrm>
            <a:prstGeom prst="rect">
              <a:avLst/>
            </a:prstGeom>
            <a:noFill/>
          </p:spPr>
          <p:txBody>
            <a:bodyPr wrap="square" rtlCol="0">
              <a:spAutoFit/>
            </a:bodyPr>
            <a:lstStyle/>
            <a:p>
              <a:pPr>
                <a:lnSpc>
                  <a:spcPct val="125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对于培训成果转化不理想的员工，需由培训专员统计具体名单，与其直接上级或部门经理沟通后，安排回炉再学习。</a:t>
              </a:r>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2" decel="100000"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1+#ppt_w/2"/>
                                          </p:val>
                                        </p:tav>
                                        <p:tav tm="100000">
                                          <p:val>
                                            <p:strVal val="#ppt_x"/>
                                          </p:val>
                                        </p:tav>
                                      </p:tavLst>
                                    </p:anim>
                                    <p:anim calcmode="lin" valueType="num">
                                      <p:cBhvr additive="base">
                                        <p:cTn id="13" dur="500" fill="hold"/>
                                        <p:tgtEl>
                                          <p:spTgt spid="2"/>
                                        </p:tgtEl>
                                        <p:attrNameLst>
                                          <p:attrName>ppt_y</p:attrName>
                                        </p:attrNameLst>
                                      </p:cBhvr>
                                      <p:tavLst>
                                        <p:tav tm="0">
                                          <p:val>
                                            <p:strVal val="#ppt_y"/>
                                          </p:val>
                                        </p:tav>
                                        <p:tav tm="100000">
                                          <p:val>
                                            <p:strVal val="#ppt_y"/>
                                          </p:val>
                                        </p:tav>
                                      </p:tavLst>
                                    </p:anim>
                                  </p:childTnLst>
                                </p:cTn>
                              </p:par>
                              <p:par>
                                <p:cTn id="14" presetID="2" presetClass="entr" presetSubtype="2" decel="100000" fill="hold" nodeType="withEffect">
                                  <p:stCondLst>
                                    <p:cond delay="15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fill="hold"/>
                                        <p:tgtEl>
                                          <p:spTgt spid="4"/>
                                        </p:tgtEl>
                                        <p:attrNameLst>
                                          <p:attrName>ppt_x</p:attrName>
                                        </p:attrNameLst>
                                      </p:cBhvr>
                                      <p:tavLst>
                                        <p:tav tm="0">
                                          <p:val>
                                            <p:strVal val="1+#ppt_w/2"/>
                                          </p:val>
                                        </p:tav>
                                        <p:tav tm="100000">
                                          <p:val>
                                            <p:strVal val="#ppt_x"/>
                                          </p:val>
                                        </p:tav>
                                      </p:tavLst>
                                    </p:anim>
                                    <p:anim calcmode="lin" valueType="num">
                                      <p:cBhvr additive="base">
                                        <p:cTn id="17" dur="500" fill="hold"/>
                                        <p:tgtEl>
                                          <p:spTgt spid="4"/>
                                        </p:tgtEl>
                                        <p:attrNameLst>
                                          <p:attrName>ppt_y</p:attrName>
                                        </p:attrNameLst>
                                      </p:cBhvr>
                                      <p:tavLst>
                                        <p:tav tm="0">
                                          <p:val>
                                            <p:strVal val="#ppt_y"/>
                                          </p:val>
                                        </p:tav>
                                        <p:tav tm="100000">
                                          <p:val>
                                            <p:strVal val="#ppt_y"/>
                                          </p:val>
                                        </p:tav>
                                      </p:tavLst>
                                    </p:anim>
                                  </p:childTnLst>
                                </p:cTn>
                              </p:par>
                              <p:par>
                                <p:cTn id="18" presetID="2" presetClass="entr" presetSubtype="2" decel="100000" fill="hold" nodeType="withEffect">
                                  <p:stCondLst>
                                    <p:cond delay="300"/>
                                  </p:stCondLst>
                                  <p:childTnLst>
                                    <p:set>
                                      <p:cBhvr>
                                        <p:cTn id="19" dur="1" fill="hold">
                                          <p:stCondLst>
                                            <p:cond delay="0"/>
                                          </p:stCondLst>
                                        </p:cTn>
                                        <p:tgtEl>
                                          <p:spTgt spid="5"/>
                                        </p:tgtEl>
                                        <p:attrNameLst>
                                          <p:attrName>style.visibility</p:attrName>
                                        </p:attrNameLst>
                                      </p:cBhvr>
                                      <p:to>
                                        <p:strVal val="visible"/>
                                      </p:to>
                                    </p:set>
                                    <p:anim calcmode="lin" valueType="num">
                                      <p:cBhvr additive="base">
                                        <p:cTn id="20" dur="500" fill="hold"/>
                                        <p:tgtEl>
                                          <p:spTgt spid="5"/>
                                        </p:tgtEl>
                                        <p:attrNameLst>
                                          <p:attrName>ppt_x</p:attrName>
                                        </p:attrNameLst>
                                      </p:cBhvr>
                                      <p:tavLst>
                                        <p:tav tm="0">
                                          <p:val>
                                            <p:strVal val="1+#ppt_w/2"/>
                                          </p:val>
                                        </p:tav>
                                        <p:tav tm="100000">
                                          <p:val>
                                            <p:strVal val="#ppt_x"/>
                                          </p:val>
                                        </p:tav>
                                      </p:tavLst>
                                    </p:anim>
                                    <p:anim calcmode="lin" valueType="num">
                                      <p:cBhvr additive="base">
                                        <p:cTn id="21" dur="500" fill="hold"/>
                                        <p:tgtEl>
                                          <p:spTgt spid="5"/>
                                        </p:tgtEl>
                                        <p:attrNameLst>
                                          <p:attrName>ppt_y</p:attrName>
                                        </p:attrNameLst>
                                      </p:cBhvr>
                                      <p:tavLst>
                                        <p:tav tm="0">
                                          <p:val>
                                            <p:strVal val="#ppt_y"/>
                                          </p:val>
                                        </p:tav>
                                        <p:tav tm="100000">
                                          <p:val>
                                            <p:strVal val="#ppt_y"/>
                                          </p:val>
                                        </p:tav>
                                      </p:tavLst>
                                    </p:anim>
                                  </p:childTnLst>
                                </p:cTn>
                              </p:par>
                              <p:par>
                                <p:cTn id="22" presetID="2" presetClass="entr" presetSubtype="2" decel="100000" fill="hold" nodeType="withEffect">
                                  <p:stCondLst>
                                    <p:cond delay="450"/>
                                  </p:stCondLst>
                                  <p:childTnLst>
                                    <p:set>
                                      <p:cBhvr>
                                        <p:cTn id="23" dur="1" fill="hold">
                                          <p:stCondLst>
                                            <p:cond delay="0"/>
                                          </p:stCondLst>
                                        </p:cTn>
                                        <p:tgtEl>
                                          <p:spTgt spid="8"/>
                                        </p:tgtEl>
                                        <p:attrNameLst>
                                          <p:attrName>style.visibility</p:attrName>
                                        </p:attrNameLst>
                                      </p:cBhvr>
                                      <p:to>
                                        <p:strVal val="visible"/>
                                      </p:to>
                                    </p:set>
                                    <p:anim calcmode="lin" valueType="num">
                                      <p:cBhvr additive="base">
                                        <p:cTn id="24" dur="500" fill="hold"/>
                                        <p:tgtEl>
                                          <p:spTgt spid="8"/>
                                        </p:tgtEl>
                                        <p:attrNameLst>
                                          <p:attrName>ppt_x</p:attrName>
                                        </p:attrNameLst>
                                      </p:cBhvr>
                                      <p:tavLst>
                                        <p:tav tm="0">
                                          <p:val>
                                            <p:strVal val="1+#ppt_w/2"/>
                                          </p:val>
                                        </p:tav>
                                        <p:tav tm="100000">
                                          <p:val>
                                            <p:strVal val="#ppt_x"/>
                                          </p:val>
                                        </p:tav>
                                      </p:tavLst>
                                    </p:anim>
                                    <p:anim calcmode="lin" valueType="num">
                                      <p:cBhvr additive="base">
                                        <p:cTn id="25" dur="500" fill="hold"/>
                                        <p:tgtEl>
                                          <p:spTgt spid="8"/>
                                        </p:tgtEl>
                                        <p:attrNameLst>
                                          <p:attrName>ppt_y</p:attrName>
                                        </p:attrNameLst>
                                      </p:cBhvr>
                                      <p:tavLst>
                                        <p:tav tm="0">
                                          <p:val>
                                            <p:strVal val="#ppt_y"/>
                                          </p:val>
                                        </p:tav>
                                        <p:tav tm="100000">
                                          <p:val>
                                            <p:strVal val="#ppt_y"/>
                                          </p:val>
                                        </p:tav>
                                      </p:tavLst>
                                    </p:anim>
                                  </p:childTnLst>
                                </p:cTn>
                              </p:par>
                              <p:par>
                                <p:cTn id="26" presetID="2" presetClass="entr" presetSubtype="2" decel="100000" fill="hold" nodeType="withEffect">
                                  <p:stCondLst>
                                    <p:cond delay="600"/>
                                  </p:stCondLst>
                                  <p:childTnLst>
                                    <p:set>
                                      <p:cBhvr>
                                        <p:cTn id="27" dur="1" fill="hold">
                                          <p:stCondLst>
                                            <p:cond delay="0"/>
                                          </p:stCondLst>
                                        </p:cTn>
                                        <p:tgtEl>
                                          <p:spTgt spid="9"/>
                                        </p:tgtEl>
                                        <p:attrNameLst>
                                          <p:attrName>style.visibility</p:attrName>
                                        </p:attrNameLst>
                                      </p:cBhvr>
                                      <p:to>
                                        <p:strVal val="visible"/>
                                      </p:to>
                                    </p:set>
                                    <p:anim calcmode="lin" valueType="num">
                                      <p:cBhvr additive="base">
                                        <p:cTn id="28" dur="500" fill="hold"/>
                                        <p:tgtEl>
                                          <p:spTgt spid="9"/>
                                        </p:tgtEl>
                                        <p:attrNameLst>
                                          <p:attrName>ppt_x</p:attrName>
                                        </p:attrNameLst>
                                      </p:cBhvr>
                                      <p:tavLst>
                                        <p:tav tm="0">
                                          <p:val>
                                            <p:strVal val="1+#ppt_w/2"/>
                                          </p:val>
                                        </p:tav>
                                        <p:tav tm="100000">
                                          <p:val>
                                            <p:strVal val="#ppt_x"/>
                                          </p:val>
                                        </p:tav>
                                      </p:tavLst>
                                    </p:anim>
                                    <p:anim calcmode="lin" valueType="num">
                                      <p:cBhvr additive="base">
                                        <p:cTn id="29" dur="500" fill="hold"/>
                                        <p:tgtEl>
                                          <p:spTgt spid="9"/>
                                        </p:tgtEl>
                                        <p:attrNameLst>
                                          <p:attrName>ppt_y</p:attrName>
                                        </p:attrNameLst>
                                      </p:cBhvr>
                                      <p:tavLst>
                                        <p:tav tm="0">
                                          <p:val>
                                            <p:strVal val="#ppt_y"/>
                                          </p:val>
                                        </p:tav>
                                        <p:tav tm="100000">
                                          <p:val>
                                            <p:strVal val="#ppt_y"/>
                                          </p:val>
                                        </p:tav>
                                      </p:tavLst>
                                    </p:anim>
                                  </p:childTnLst>
                                </p:cTn>
                              </p:par>
                              <p:par>
                                <p:cTn id="30" presetID="2" presetClass="entr" presetSubtype="2" decel="100000" fill="hold" nodeType="withEffect">
                                  <p:stCondLst>
                                    <p:cond delay="75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1+#ppt_w/2"/>
                                          </p:val>
                                        </p:tav>
                                        <p:tav tm="100000">
                                          <p:val>
                                            <p:strVal val="#ppt_x"/>
                                          </p:val>
                                        </p:tav>
                                      </p:tavLst>
                                    </p:anim>
                                    <p:anim calcmode="lin" valueType="num">
                                      <p:cBhvr additive="base">
                                        <p:cTn id="33"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8"/>
          <p:cNvSpPr txBox="1"/>
          <p:nvPr/>
        </p:nvSpPr>
        <p:spPr>
          <a:xfrm>
            <a:off x="333860" y="476676"/>
            <a:ext cx="4969846" cy="461665"/>
          </a:xfrm>
          <a:prstGeom prst="rect">
            <a:avLst/>
          </a:prstGeom>
          <a:noFill/>
        </p:spPr>
        <p:txBody>
          <a:bodyPr wrap="square" rtlCol="0">
            <a:spAutoFit/>
          </a:bodyPr>
          <a:lstStyle/>
          <a:p>
            <a:r>
              <a:rPr lang="zh-CN" altLang="en-US" sz="2400" dirty="0">
                <a:solidFill>
                  <a:srgbClr val="5F5E5C"/>
                </a:solidFill>
                <a:latin typeface="华康俪金黑W8(P)" pitchFamily="34" charset="-122"/>
                <a:ea typeface="华康俪金黑W8(P)" pitchFamily="34" charset="-122"/>
              </a:rPr>
              <a:t>第四节</a:t>
            </a:r>
            <a:r>
              <a:rPr lang="en-US" altLang="zh-CN" sz="2400" dirty="0">
                <a:solidFill>
                  <a:srgbClr val="5F5E5C"/>
                </a:solidFill>
                <a:latin typeface="华康俪金黑W8(P)" pitchFamily="34" charset="-122"/>
                <a:ea typeface="华康俪金黑W8(P)" pitchFamily="34" charset="-122"/>
              </a:rPr>
              <a:t>  </a:t>
            </a:r>
            <a:r>
              <a:rPr lang="zh-CN" altLang="en-US" sz="2400" dirty="0">
                <a:solidFill>
                  <a:srgbClr val="5F5E5C"/>
                </a:solidFill>
                <a:latin typeface="华康俪金黑W8(P)" pitchFamily="34" charset="-122"/>
                <a:ea typeface="华康俪金黑W8(P)" pitchFamily="34" charset="-122"/>
              </a:rPr>
              <a:t>培训的总结报告</a:t>
            </a:r>
          </a:p>
        </p:txBody>
      </p:sp>
      <p:pic>
        <p:nvPicPr>
          <p:cNvPr id="4" name="图片 3"/>
          <p:cNvPicPr>
            <a:picLocks noChangeAspect="1"/>
          </p:cNvPicPr>
          <p:nvPr/>
        </p:nvPicPr>
        <p:blipFill>
          <a:blip r:embed="rId2"/>
          <a:stretch>
            <a:fillRect/>
          </a:stretch>
        </p:blipFill>
        <p:spPr>
          <a:xfrm>
            <a:off x="6023995" y="1276918"/>
            <a:ext cx="6171183" cy="2440117"/>
          </a:xfrm>
          <a:prstGeom prst="rect">
            <a:avLst/>
          </a:prstGeom>
        </p:spPr>
      </p:pic>
      <p:sp>
        <p:nvSpPr>
          <p:cNvPr id="10" name="TextBox 6"/>
          <p:cNvSpPr txBox="1"/>
          <p:nvPr/>
        </p:nvSpPr>
        <p:spPr>
          <a:xfrm>
            <a:off x="407368" y="4653136"/>
            <a:ext cx="11377264" cy="1206484"/>
          </a:xfrm>
          <a:prstGeom prst="rect">
            <a:avLst/>
          </a:prstGeom>
          <a:noFill/>
        </p:spPr>
        <p:txBody>
          <a:bodyPr wrap="square" rtlCol="0">
            <a:spAutoFit/>
          </a:bodyPr>
          <a:lstStyle/>
          <a:p>
            <a:pPr marL="285750" indent="-285750">
              <a:lnSpc>
                <a:spcPct val="130000"/>
              </a:lnSpc>
              <a:spcBef>
                <a:spcPts val="600"/>
              </a:spcBef>
              <a:spcAft>
                <a:spcPts val="600"/>
              </a:spcAft>
              <a:buFont typeface="Arial" panose="020B0604020202020204" pitchFamily="34" charset="0"/>
              <a:buChar char="•"/>
            </a:pPr>
            <a:r>
              <a:rPr lang="zh-CN" altLang="en-US" sz="1600" dirty="0">
                <a:solidFill>
                  <a:srgbClr val="5F5E5C"/>
                </a:solidFill>
                <a:latin typeface="微软雅黑" panose="020B0503020204020204" pitchFamily="34" charset="-122"/>
                <a:ea typeface="微软雅黑" panose="020B0503020204020204" pitchFamily="34" charset="-122"/>
              </a:rPr>
              <a:t>来年培训计划的制定请看阅“</a:t>
            </a:r>
            <a:r>
              <a:rPr lang="zh-CN" altLang="en-US" sz="1600" b="1" dirty="0">
                <a:solidFill>
                  <a:srgbClr val="3B79CE"/>
                </a:solidFill>
                <a:latin typeface="微软雅黑" panose="020B0503020204020204" pitchFamily="34" charset="-122"/>
                <a:ea typeface="微软雅黑" panose="020B0503020204020204" pitchFamily="34" charset="-122"/>
              </a:rPr>
              <a:t>第四章、年度培训的实施流程→ 第二节 培训规划与预算</a:t>
            </a:r>
            <a:r>
              <a:rPr lang="zh-CN" altLang="en-US" sz="1600" dirty="0">
                <a:solidFill>
                  <a:srgbClr val="5F5E5C"/>
                </a:solidFill>
                <a:latin typeface="微软雅黑" panose="020B0503020204020204" pitchFamily="34" charset="-122"/>
                <a:ea typeface="微软雅黑" panose="020B0503020204020204" pitchFamily="34" charset="-122"/>
              </a:rPr>
              <a:t>”部分；</a:t>
            </a:r>
            <a:endParaRPr lang="en-US" altLang="zh-CN" sz="1600" dirty="0">
              <a:solidFill>
                <a:srgbClr val="5F5E5C"/>
              </a:solidFill>
              <a:latin typeface="微软雅黑" panose="020B0503020204020204" pitchFamily="34" charset="-122"/>
              <a:ea typeface="微软雅黑" panose="020B0503020204020204" pitchFamily="34" charset="-122"/>
            </a:endParaRPr>
          </a:p>
          <a:p>
            <a:pPr marL="285750" indent="-285750">
              <a:lnSpc>
                <a:spcPct val="130000"/>
              </a:lnSpc>
              <a:spcBef>
                <a:spcPts val="600"/>
              </a:spcBef>
              <a:spcAft>
                <a:spcPts val="600"/>
              </a:spcAft>
              <a:buFont typeface="Arial" panose="020B0604020202020204" pitchFamily="34" charset="0"/>
              <a:buChar char="•"/>
            </a:pPr>
            <a:r>
              <a:rPr lang="zh-CN" altLang="en-US" sz="1600" dirty="0">
                <a:solidFill>
                  <a:srgbClr val="5F5E5C"/>
                </a:solidFill>
                <a:latin typeface="微软雅黑" panose="020B0503020204020204" pitchFamily="34" charset="-122"/>
                <a:ea typeface="微软雅黑" panose="020B0503020204020204" pitchFamily="34" charset="-122"/>
              </a:rPr>
              <a:t>本年度培训工作总结主要包含：</a:t>
            </a:r>
            <a:r>
              <a:rPr lang="zh-CN" altLang="en-US" sz="1600" b="1" dirty="0">
                <a:solidFill>
                  <a:srgbClr val="3B79CE"/>
                </a:solidFill>
                <a:latin typeface="微软雅黑" panose="020B0503020204020204" pitchFamily="34" charset="-122"/>
                <a:ea typeface="微软雅黑" panose="020B0503020204020204" pitchFamily="34" charset="-122"/>
              </a:rPr>
              <a:t>培训体系的建设情况</a:t>
            </a:r>
            <a:r>
              <a:rPr lang="zh-CN" altLang="en-US" sz="1600" dirty="0">
                <a:solidFill>
                  <a:srgbClr val="5F5E5C"/>
                </a:solidFill>
                <a:latin typeface="微软雅黑" panose="020B0503020204020204" pitchFamily="34" charset="-122"/>
                <a:ea typeface="微软雅黑" panose="020B0503020204020204" pitchFamily="34" charset="-122"/>
              </a:rPr>
              <a:t>（培训系列制度、课程体系、讲师体系等）、</a:t>
            </a:r>
            <a:r>
              <a:rPr lang="zh-CN" altLang="en-US" sz="1600" b="1" dirty="0">
                <a:solidFill>
                  <a:srgbClr val="3B79CE"/>
                </a:solidFill>
                <a:latin typeface="微软雅黑" panose="020B0503020204020204" pitchFamily="34" charset="-122"/>
                <a:ea typeface="微软雅黑" panose="020B0503020204020204" pitchFamily="34" charset="-122"/>
              </a:rPr>
              <a:t>培训计划的执行情况</a:t>
            </a:r>
            <a:r>
              <a:rPr lang="zh-CN" altLang="en-US" sz="1600" dirty="0">
                <a:solidFill>
                  <a:srgbClr val="5F5E5C"/>
                </a:solidFill>
                <a:latin typeface="微软雅黑" panose="020B0503020204020204" pitchFamily="34" charset="-122"/>
                <a:ea typeface="微软雅黑" panose="020B0503020204020204" pitchFamily="34" charset="-122"/>
              </a:rPr>
              <a:t>及分析、</a:t>
            </a:r>
            <a:r>
              <a:rPr lang="zh-CN" altLang="en-US" sz="1600" b="1" dirty="0">
                <a:solidFill>
                  <a:srgbClr val="3B79CE"/>
                </a:solidFill>
                <a:latin typeface="微软雅黑" panose="020B0503020204020204" pitchFamily="34" charset="-122"/>
                <a:ea typeface="微软雅黑" panose="020B0503020204020204" pitchFamily="34" charset="-122"/>
              </a:rPr>
              <a:t>培训效果评估</a:t>
            </a:r>
            <a:r>
              <a:rPr lang="zh-CN" altLang="en-US" sz="1600" dirty="0">
                <a:solidFill>
                  <a:srgbClr val="5F5E5C"/>
                </a:solidFill>
                <a:latin typeface="微软雅黑" panose="020B0503020204020204" pitchFamily="34" charset="-122"/>
                <a:ea typeface="微软雅黑" panose="020B0503020204020204" pitchFamily="34" charset="-122"/>
              </a:rPr>
              <a:t>及分析、</a:t>
            </a:r>
            <a:r>
              <a:rPr lang="zh-CN" altLang="en-US" sz="1600" b="1" dirty="0">
                <a:solidFill>
                  <a:srgbClr val="3B79CE"/>
                </a:solidFill>
                <a:latin typeface="微软雅黑" panose="020B0503020204020204" pitchFamily="34" charset="-122"/>
                <a:ea typeface="微软雅黑" panose="020B0503020204020204" pitchFamily="34" charset="-122"/>
              </a:rPr>
              <a:t>来年培训工作初步展望</a:t>
            </a:r>
            <a:r>
              <a:rPr lang="zh-CN" altLang="en-US" sz="1600" dirty="0">
                <a:solidFill>
                  <a:srgbClr val="5F5E5C"/>
                </a:solidFill>
                <a:latin typeface="微软雅黑" panose="020B0503020204020204" pitchFamily="34" charset="-122"/>
                <a:ea typeface="微软雅黑" panose="020B0503020204020204" pitchFamily="34" charset="-122"/>
              </a:rPr>
              <a:t>等内容。</a:t>
            </a:r>
            <a:endParaRPr lang="zh-CN" altLang="zh-CN" sz="1600" dirty="0">
              <a:solidFill>
                <a:srgbClr val="3B79CE"/>
              </a:solidFill>
              <a:latin typeface="微软雅黑" panose="020B0503020204020204" pitchFamily="34" charset="-122"/>
              <a:ea typeface="微软雅黑" panose="020B0503020204020204" pitchFamily="34" charset="-122"/>
            </a:endParaRPr>
          </a:p>
        </p:txBody>
      </p:sp>
      <p:sp>
        <p:nvSpPr>
          <p:cNvPr id="12" name="TextBox 6"/>
          <p:cNvSpPr txBox="1"/>
          <p:nvPr/>
        </p:nvSpPr>
        <p:spPr>
          <a:xfrm>
            <a:off x="407368" y="4056688"/>
            <a:ext cx="11377264" cy="452432"/>
          </a:xfrm>
          <a:prstGeom prst="rect">
            <a:avLst/>
          </a:prstGeom>
          <a:noFill/>
        </p:spPr>
        <p:txBody>
          <a:bodyPr wrap="square" rtlCol="0">
            <a:spAutoFit/>
          </a:bodyPr>
          <a:lstStyle/>
          <a:p>
            <a:pPr>
              <a:lnSpc>
                <a:spcPct val="130000"/>
              </a:lnSpc>
            </a:pPr>
            <a:r>
              <a:rPr lang="zh-CN" altLang="en-US" b="1" dirty="0">
                <a:solidFill>
                  <a:schemeClr val="tx1">
                    <a:lumMod val="65000"/>
                    <a:lumOff val="35000"/>
                  </a:schemeClr>
                </a:solidFill>
                <a:latin typeface="微软雅黑" panose="020B0503020204020204" pitchFamily="34" charset="-122"/>
                <a:ea typeface="微软雅黑" panose="020B0503020204020204" pitchFamily="34" charset="-122"/>
              </a:rPr>
              <a:t>年终培训方面的工作重点可分为</a:t>
            </a:r>
            <a:r>
              <a:rPr lang="zh-CN" altLang="en-US" b="1" dirty="0">
                <a:solidFill>
                  <a:srgbClr val="3B79CE"/>
                </a:solidFill>
                <a:latin typeface="微软雅黑" panose="020B0503020204020204" pitchFamily="34" charset="-122"/>
                <a:ea typeface="微软雅黑" panose="020B0503020204020204" pitchFamily="34" charset="-122"/>
              </a:rPr>
              <a:t>本年度培训工作总结</a:t>
            </a:r>
            <a:r>
              <a:rPr lang="zh-CN" altLang="en-US" b="1" dirty="0">
                <a:solidFill>
                  <a:schemeClr val="tx1">
                    <a:lumMod val="65000"/>
                    <a:lumOff val="35000"/>
                  </a:schemeClr>
                </a:solidFill>
                <a:latin typeface="微软雅黑" panose="020B0503020204020204" pitchFamily="34" charset="-122"/>
                <a:ea typeface="微软雅黑" panose="020B0503020204020204" pitchFamily="34" charset="-122"/>
              </a:rPr>
              <a:t>和</a:t>
            </a:r>
            <a:r>
              <a:rPr lang="zh-CN" altLang="en-US" b="1" dirty="0">
                <a:solidFill>
                  <a:srgbClr val="3B79CE"/>
                </a:solidFill>
                <a:latin typeface="微软雅黑" panose="020B0503020204020204" pitchFamily="34" charset="-122"/>
                <a:ea typeface="微软雅黑" panose="020B0503020204020204" pitchFamily="34" charset="-122"/>
              </a:rPr>
              <a:t>来年培训计划</a:t>
            </a:r>
            <a:r>
              <a:rPr lang="zh-CN" altLang="en-US" b="1" dirty="0">
                <a:solidFill>
                  <a:schemeClr val="tx1">
                    <a:lumMod val="65000"/>
                    <a:lumOff val="35000"/>
                  </a:schemeClr>
                </a:solidFill>
                <a:latin typeface="微软雅黑" panose="020B0503020204020204" pitchFamily="34" charset="-122"/>
                <a:ea typeface="微软雅黑" panose="020B0503020204020204" pitchFamily="34" charset="-122"/>
              </a:rPr>
              <a:t>的制定两部分。</a:t>
            </a:r>
            <a:endParaRPr lang="zh-CN" altLang="zh-CN" sz="20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 presetClass="entr" presetSubtype="8"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0-#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1" decel="100000"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ppt_x"/>
                                          </p:val>
                                        </p:tav>
                                        <p:tav tm="100000">
                                          <p:val>
                                            <p:strVal val="#ppt_x"/>
                                          </p:val>
                                        </p:tav>
                                      </p:tavLst>
                                    </p:anim>
                                    <p:anim calcmode="lin" valueType="num">
                                      <p:cBhvr additive="base">
                                        <p:cTn id="17" dur="500" fill="hold"/>
                                        <p:tgtEl>
                                          <p:spTgt spid="1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 grpId="0"/>
      <p:bldP spid="12"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占位符 15"/>
          <p:cNvPicPr>
            <a:picLocks noGrp="1" noChangeAspect="1"/>
          </p:cNvPicPr>
          <p:nvPr>
            <p:ph type="pic" idx="1"/>
          </p:nvPr>
        </p:nvPicPr>
        <p:blipFill>
          <a:blip r:embed="rId2" cstate="screen"/>
          <a:srcRect/>
          <a:stretch>
            <a:fillRect/>
          </a:stretch>
        </p:blipFill>
        <p:spPr/>
      </p:pic>
    </p:spTree>
  </p:cSld>
  <p:clrMapOvr>
    <a:masterClrMapping/>
  </p:clrMapOvr>
  <p:transition>
    <p:cove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6"/>
          <p:cNvSpPr txBox="1"/>
          <p:nvPr/>
        </p:nvSpPr>
        <p:spPr>
          <a:xfrm>
            <a:off x="479376" y="1464400"/>
            <a:ext cx="9667868" cy="452432"/>
          </a:xfrm>
          <a:prstGeom prst="rect">
            <a:avLst/>
          </a:prstGeom>
          <a:noFill/>
        </p:spPr>
        <p:txBody>
          <a:bodyPr wrap="square" rtlCol="0">
            <a:spAutoFit/>
          </a:bodyPr>
          <a:lstStyle/>
          <a:p>
            <a:pPr>
              <a:lnSpc>
                <a:spcPct val="130000"/>
              </a:lnSpc>
            </a:pPr>
            <a:r>
              <a:rPr lang="zh-CN" altLang="en-US" b="1" dirty="0">
                <a:solidFill>
                  <a:srgbClr val="3B79CE"/>
                </a:solidFill>
                <a:latin typeface="微软雅黑" panose="020B0503020204020204" pitchFamily="34" charset="-122"/>
                <a:ea typeface="微软雅黑" panose="020B0503020204020204" pitchFamily="34" charset="-122"/>
              </a:rPr>
              <a:t>我们对培训的重要性或必要性总结如下：</a:t>
            </a:r>
            <a:endParaRPr lang="zh-CN" altLang="zh-CN" b="1" dirty="0">
              <a:solidFill>
                <a:srgbClr val="3B79CE"/>
              </a:solidFill>
              <a:latin typeface="微软雅黑" panose="020B0503020204020204" pitchFamily="34" charset="-122"/>
              <a:ea typeface="微软雅黑" panose="020B0503020204020204" pitchFamily="34" charset="-122"/>
            </a:endParaRPr>
          </a:p>
        </p:txBody>
      </p:sp>
      <p:sp>
        <p:nvSpPr>
          <p:cNvPr id="14" name="TextBox 6"/>
          <p:cNvSpPr txBox="1"/>
          <p:nvPr/>
        </p:nvSpPr>
        <p:spPr>
          <a:xfrm>
            <a:off x="5015880" y="3144337"/>
            <a:ext cx="4448388" cy="492443"/>
          </a:xfrm>
          <a:prstGeom prst="rect">
            <a:avLst/>
          </a:prstGeom>
          <a:noFill/>
        </p:spPr>
        <p:txBody>
          <a:bodyPr wrap="square" rtlCol="0">
            <a:spAutoFit/>
          </a:bodyPr>
          <a:lstStyle/>
          <a:p>
            <a:pPr>
              <a:lnSpc>
                <a:spcPct val="130000"/>
              </a:lnSpc>
            </a:pPr>
            <a:r>
              <a:rPr lang="zh-CN" altLang="en-US" sz="2000" dirty="0">
                <a:solidFill>
                  <a:srgbClr val="5F5E5C"/>
                </a:solidFill>
                <a:latin typeface="华康俪金黑W8(P)" pitchFamily="34" charset="-122"/>
                <a:ea typeface="华康俪金黑W8(P)" pitchFamily="34" charset="-122"/>
              </a:rPr>
              <a:t>（</a:t>
            </a:r>
            <a:r>
              <a:rPr lang="en-US" altLang="zh-CN" sz="2000" dirty="0">
                <a:solidFill>
                  <a:srgbClr val="5F5E5C"/>
                </a:solidFill>
                <a:latin typeface="Arial Black" panose="020B0A04020102020204" pitchFamily="34" charset="0"/>
                <a:ea typeface="华康俪金黑W8(P)" pitchFamily="34" charset="-122"/>
              </a:rPr>
              <a:t>1</a:t>
            </a:r>
            <a:r>
              <a:rPr lang="zh-CN" altLang="en-US" sz="2000" dirty="0">
                <a:solidFill>
                  <a:srgbClr val="5F5E5C"/>
                </a:solidFill>
                <a:latin typeface="华康俪金黑W8(P)" pitchFamily="34" charset="-122"/>
                <a:ea typeface="华康俪金黑W8(P)" pitchFamily="34" charset="-122"/>
              </a:rPr>
              <a:t>）培训是为了胜任</a:t>
            </a:r>
          </a:p>
        </p:txBody>
      </p:sp>
      <p:sp>
        <p:nvSpPr>
          <p:cNvPr id="15" name="TextBox 6"/>
          <p:cNvSpPr txBox="1"/>
          <p:nvPr/>
        </p:nvSpPr>
        <p:spPr>
          <a:xfrm>
            <a:off x="5015880" y="3648393"/>
            <a:ext cx="6840760" cy="2012859"/>
          </a:xfrm>
          <a:prstGeom prst="rect">
            <a:avLst/>
          </a:prstGeom>
          <a:noFill/>
        </p:spPr>
        <p:txBody>
          <a:bodyPr wrap="square" rtlCol="0">
            <a:spAutoFit/>
          </a:bodyPr>
          <a:lstStyle/>
          <a:p>
            <a:pPr marL="285750" indent="-285750">
              <a:lnSpc>
                <a:spcPct val="130000"/>
              </a:lnSpc>
              <a:buFont typeface="Arial" panose="020B0604020202020204" pitchFamily="34" charset="0"/>
              <a:buChar char="•"/>
            </a:pPr>
            <a:r>
              <a:rPr lang="zh-CN" altLang="en-US" sz="1600" dirty="0">
                <a:solidFill>
                  <a:srgbClr val="5F5E5C"/>
                </a:solidFill>
                <a:latin typeface="微软雅黑" panose="020B0503020204020204" pitchFamily="34" charset="-122"/>
                <a:ea typeface="微软雅黑" panose="020B0503020204020204" pitchFamily="34" charset="-122"/>
              </a:rPr>
              <a:t>美国培训专家吉格勒（</a:t>
            </a:r>
            <a:r>
              <a:rPr lang="en-US" altLang="zh-CN" sz="1600" dirty="0" err="1">
                <a:solidFill>
                  <a:srgbClr val="5F5E5C"/>
                </a:solidFill>
                <a:latin typeface="微软雅黑" panose="020B0503020204020204" pitchFamily="34" charset="-122"/>
                <a:ea typeface="微软雅黑" panose="020B0503020204020204" pitchFamily="34" charset="-122"/>
              </a:rPr>
              <a:t>Giegler</a:t>
            </a:r>
            <a:r>
              <a:rPr lang="zh-CN" altLang="en-US" sz="1600" dirty="0">
                <a:solidFill>
                  <a:srgbClr val="5F5E5C"/>
                </a:solidFill>
                <a:latin typeface="微软雅黑" panose="020B0503020204020204" pitchFamily="34" charset="-122"/>
                <a:ea typeface="微软雅黑" panose="020B0503020204020204" pitchFamily="34" charset="-122"/>
              </a:rPr>
              <a:t>）讲，“</a:t>
            </a:r>
            <a:r>
              <a:rPr lang="zh-CN" altLang="en-US" sz="1600" b="1" dirty="0">
                <a:solidFill>
                  <a:srgbClr val="3B79CE"/>
                </a:solidFill>
                <a:latin typeface="微软雅黑" panose="020B0503020204020204" pitchFamily="34" charset="-122"/>
                <a:ea typeface="微软雅黑" panose="020B0503020204020204" pitchFamily="34" charset="-122"/>
              </a:rPr>
              <a:t>除了生命本身，没有任何才能不需要后天的锻炼</a:t>
            </a:r>
            <a:r>
              <a:rPr lang="zh-CN" altLang="en-US" sz="1600" dirty="0">
                <a:solidFill>
                  <a:srgbClr val="5F5E5C"/>
                </a:solidFill>
                <a:latin typeface="微软雅黑" panose="020B0503020204020204" pitchFamily="34" charset="-122"/>
                <a:ea typeface="微软雅黑" panose="020B0503020204020204" pitchFamily="34" charset="-122"/>
              </a:rPr>
              <a:t>。”</a:t>
            </a:r>
            <a:endParaRPr lang="en-US" altLang="zh-CN" sz="1600" dirty="0">
              <a:solidFill>
                <a:srgbClr val="5F5E5C"/>
              </a:solidFill>
              <a:latin typeface="微软雅黑" panose="020B0503020204020204" pitchFamily="34" charset="-122"/>
              <a:ea typeface="微软雅黑" panose="020B0503020204020204" pitchFamily="34" charset="-122"/>
            </a:endParaRPr>
          </a:p>
          <a:p>
            <a:pPr marL="285750" indent="-285750">
              <a:lnSpc>
                <a:spcPct val="130000"/>
              </a:lnSpc>
              <a:buFont typeface="Arial" panose="020B0604020202020204" pitchFamily="34" charset="0"/>
              <a:buChar char="•"/>
            </a:pPr>
            <a:endParaRPr lang="en-US" altLang="zh-CN" sz="1600" dirty="0">
              <a:solidFill>
                <a:srgbClr val="5F5E5C"/>
              </a:solidFill>
              <a:latin typeface="微软雅黑" panose="020B0503020204020204" pitchFamily="34" charset="-122"/>
              <a:ea typeface="微软雅黑" panose="020B0503020204020204" pitchFamily="34" charset="-122"/>
            </a:endParaRPr>
          </a:p>
          <a:p>
            <a:pPr marL="285750" indent="-285750">
              <a:lnSpc>
                <a:spcPct val="130000"/>
              </a:lnSpc>
              <a:buFont typeface="Arial" panose="020B0604020202020204" pitchFamily="34" charset="0"/>
              <a:buChar char="•"/>
            </a:pPr>
            <a:r>
              <a:rPr lang="zh-CN" altLang="en-US" sz="1600" dirty="0">
                <a:solidFill>
                  <a:srgbClr val="5F5E5C"/>
                </a:solidFill>
                <a:latin typeface="微软雅黑" panose="020B0503020204020204" pitchFamily="34" charset="-122"/>
                <a:ea typeface="微软雅黑" panose="020B0503020204020204" pitchFamily="34" charset="-122"/>
              </a:rPr>
              <a:t>在目前的中国，人才的职业化程度还远远不够，很难直接寻找到最适合企业的员工，其替代方案就是，</a:t>
            </a:r>
            <a:r>
              <a:rPr lang="zh-CN" altLang="en-US" sz="1600" b="1" dirty="0">
                <a:solidFill>
                  <a:srgbClr val="3B79CE"/>
                </a:solidFill>
                <a:latin typeface="微软雅黑" panose="020B0503020204020204" pitchFamily="34" charset="-122"/>
                <a:ea typeface="微软雅黑" panose="020B0503020204020204" pitchFamily="34" charset="-122"/>
              </a:rPr>
              <a:t>接受有潜力的人进入企业，提供必要的培训</a:t>
            </a:r>
            <a:r>
              <a:rPr lang="zh-CN" altLang="en-US" sz="1600" dirty="0">
                <a:solidFill>
                  <a:srgbClr val="5F5E5C"/>
                </a:solidFill>
                <a:latin typeface="微软雅黑" panose="020B0503020204020204" pitchFamily="34" charset="-122"/>
                <a:ea typeface="微软雅黑" panose="020B0503020204020204" pitchFamily="34" charset="-122"/>
              </a:rPr>
              <a:t>，使他们能够更好的胜任工作。</a:t>
            </a:r>
            <a:endParaRPr lang="zh-CN" altLang="zh-CN" sz="1600" b="1" dirty="0">
              <a:solidFill>
                <a:srgbClr val="E67819"/>
              </a:solidFill>
              <a:latin typeface="微软雅黑" panose="020B0503020204020204" pitchFamily="34" charset="-122"/>
              <a:ea typeface="微软雅黑" panose="020B0503020204020204" pitchFamily="34" charset="-122"/>
            </a:endParaRPr>
          </a:p>
        </p:txBody>
      </p:sp>
      <p:pic>
        <p:nvPicPr>
          <p:cNvPr id="6" name="Picture 3" descr="F:\360云盘\04-待整理ing\pic\mh-awareness-training-comp.jpg"/>
          <p:cNvPicPr>
            <a:picLocks noChangeAspect="1" noChangeArrowheads="1"/>
          </p:cNvPicPr>
          <p:nvPr/>
        </p:nvPicPr>
        <p:blipFill>
          <a:blip r:embed="rId2"/>
          <a:srcRect/>
          <a:stretch>
            <a:fillRect/>
          </a:stretch>
        </p:blipFill>
        <p:spPr bwMode="auto">
          <a:xfrm>
            <a:off x="479379" y="2996952"/>
            <a:ext cx="4344531" cy="2647950"/>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p14:pan/>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left)">
                                      <p:cBhvr>
                                        <p:cTn id="12" dur="500"/>
                                        <p:tgtEl>
                                          <p:spTgt spid="14"/>
                                        </p:tgtEl>
                                      </p:cBhvr>
                                    </p:animEffect>
                                  </p:childTnLst>
                                </p:cTn>
                              </p:par>
                            </p:childTnLst>
                          </p:cTn>
                        </p:par>
                        <p:par>
                          <p:cTn id="13" fill="hold">
                            <p:stCondLst>
                              <p:cond delay="1000"/>
                            </p:stCondLst>
                            <p:childTnLst>
                              <p:par>
                                <p:cTn id="14" presetID="2" presetClass="entr" presetSubtype="1" decel="100000"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additive="base">
                                        <p:cTn id="16" dur="500" fill="hold"/>
                                        <p:tgtEl>
                                          <p:spTgt spid="15"/>
                                        </p:tgtEl>
                                        <p:attrNameLst>
                                          <p:attrName>ppt_x</p:attrName>
                                        </p:attrNameLst>
                                      </p:cBhvr>
                                      <p:tavLst>
                                        <p:tav tm="0">
                                          <p:val>
                                            <p:strVal val="#ppt_x"/>
                                          </p:val>
                                        </p:tav>
                                        <p:tav tm="100000">
                                          <p:val>
                                            <p:strVal val="#ppt_x"/>
                                          </p:val>
                                        </p:tav>
                                      </p:tavLst>
                                    </p:anim>
                                    <p:anim calcmode="lin" valueType="num">
                                      <p:cBhvr additive="base">
                                        <p:cTn id="17" dur="500" fill="hold"/>
                                        <p:tgtEl>
                                          <p:spTgt spid="1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6"/>
          <p:cNvSpPr txBox="1"/>
          <p:nvPr/>
        </p:nvSpPr>
        <p:spPr>
          <a:xfrm>
            <a:off x="5807968" y="3144337"/>
            <a:ext cx="3656300" cy="492443"/>
          </a:xfrm>
          <a:prstGeom prst="rect">
            <a:avLst/>
          </a:prstGeom>
          <a:noFill/>
        </p:spPr>
        <p:txBody>
          <a:bodyPr wrap="square" rtlCol="0">
            <a:spAutoFit/>
          </a:bodyPr>
          <a:lstStyle/>
          <a:p>
            <a:pPr>
              <a:lnSpc>
                <a:spcPct val="130000"/>
              </a:lnSpc>
            </a:pPr>
            <a:r>
              <a:rPr lang="zh-CN" altLang="en-US" sz="2000" dirty="0">
                <a:solidFill>
                  <a:srgbClr val="5F5E5C"/>
                </a:solidFill>
                <a:latin typeface="华康俪金黑W8(P)" pitchFamily="34" charset="-122"/>
                <a:ea typeface="华康俪金黑W8(P)" pitchFamily="34" charset="-122"/>
              </a:rPr>
              <a:t>（</a:t>
            </a:r>
            <a:r>
              <a:rPr lang="en-US" altLang="zh-CN" sz="2000" dirty="0">
                <a:solidFill>
                  <a:srgbClr val="5F5E5C"/>
                </a:solidFill>
                <a:latin typeface="Arial Black" panose="020B0A04020102020204" pitchFamily="34" charset="0"/>
                <a:ea typeface="华康俪金黑W8(P)" pitchFamily="34" charset="-122"/>
              </a:rPr>
              <a:t>2</a:t>
            </a:r>
            <a:r>
              <a:rPr lang="zh-CN" altLang="en-US" sz="2000" dirty="0">
                <a:solidFill>
                  <a:srgbClr val="5F5E5C"/>
                </a:solidFill>
                <a:latin typeface="华康俪金黑W8(P)" pitchFamily="34" charset="-122"/>
                <a:ea typeface="华康俪金黑W8(P)" pitchFamily="34" charset="-122"/>
              </a:rPr>
              <a:t>）制造产品先制造人</a:t>
            </a:r>
          </a:p>
        </p:txBody>
      </p:sp>
      <p:sp>
        <p:nvSpPr>
          <p:cNvPr id="15" name="TextBox 6"/>
          <p:cNvSpPr txBox="1"/>
          <p:nvPr/>
        </p:nvSpPr>
        <p:spPr>
          <a:xfrm>
            <a:off x="5807968" y="3648390"/>
            <a:ext cx="6048672" cy="2332946"/>
          </a:xfrm>
          <a:prstGeom prst="rect">
            <a:avLst/>
          </a:prstGeom>
          <a:noFill/>
        </p:spPr>
        <p:txBody>
          <a:bodyPr wrap="square" rtlCol="0">
            <a:spAutoFit/>
          </a:bodyPr>
          <a:lstStyle/>
          <a:p>
            <a:pPr marL="285750" indent="-285750">
              <a:lnSpc>
                <a:spcPct val="130000"/>
              </a:lnSpc>
              <a:buFont typeface="Arial" panose="020B0604020202020204" pitchFamily="34" charset="0"/>
              <a:buChar char="•"/>
            </a:pPr>
            <a:r>
              <a:rPr lang="zh-CN" altLang="en-US" sz="1600" dirty="0">
                <a:solidFill>
                  <a:srgbClr val="5F5E5C"/>
                </a:solidFill>
                <a:latin typeface="微软雅黑" panose="020B0503020204020204" pitchFamily="34" charset="-122"/>
                <a:ea typeface="微软雅黑" panose="020B0503020204020204" pitchFamily="34" charset="-122"/>
              </a:rPr>
              <a:t>松下幸之助说，“制造产品先制造人，</a:t>
            </a:r>
            <a:r>
              <a:rPr lang="zh-CN" altLang="en-US" sz="1600" b="1" dirty="0">
                <a:solidFill>
                  <a:srgbClr val="0070C0"/>
                </a:solidFill>
                <a:latin typeface="微软雅黑" panose="020B0503020204020204" pitchFamily="34" charset="-122"/>
                <a:ea typeface="微软雅黑" panose="020B0503020204020204" pitchFamily="34" charset="-122"/>
              </a:rPr>
              <a:t>一个天才的企业家总是不失时机地将员工的培养和训练提上重要的议事日程</a:t>
            </a:r>
            <a:r>
              <a:rPr lang="zh-CN" altLang="en-US" sz="1600" dirty="0">
                <a:solidFill>
                  <a:srgbClr val="5F5E5C"/>
                </a:solidFill>
                <a:latin typeface="微软雅黑" panose="020B0503020204020204" pitchFamily="34" charset="-122"/>
                <a:ea typeface="微软雅黑" panose="020B0503020204020204" pitchFamily="34" charset="-122"/>
              </a:rPr>
              <a:t>。”</a:t>
            </a:r>
            <a:endParaRPr lang="en-US" altLang="zh-CN" sz="1600" dirty="0">
              <a:solidFill>
                <a:srgbClr val="5F5E5C"/>
              </a:solidFill>
              <a:latin typeface="微软雅黑" panose="020B0503020204020204" pitchFamily="34" charset="-122"/>
              <a:ea typeface="微软雅黑" panose="020B0503020204020204" pitchFamily="34" charset="-122"/>
            </a:endParaRPr>
          </a:p>
          <a:p>
            <a:pPr marL="285750" indent="-285750">
              <a:lnSpc>
                <a:spcPct val="130000"/>
              </a:lnSpc>
              <a:buFont typeface="Arial" panose="020B0604020202020204" pitchFamily="34" charset="0"/>
              <a:buChar char="•"/>
            </a:pPr>
            <a:endParaRPr lang="en-US" altLang="zh-CN" sz="1600" dirty="0">
              <a:solidFill>
                <a:srgbClr val="5F5E5C"/>
              </a:solidFill>
              <a:latin typeface="微软雅黑" panose="020B0503020204020204" pitchFamily="34" charset="-122"/>
              <a:ea typeface="微软雅黑" panose="020B0503020204020204" pitchFamily="34" charset="-122"/>
            </a:endParaRPr>
          </a:p>
          <a:p>
            <a:pPr marL="285750" indent="-285750">
              <a:lnSpc>
                <a:spcPct val="130000"/>
              </a:lnSpc>
              <a:buFont typeface="Arial" panose="020B0604020202020204" pitchFamily="34" charset="0"/>
              <a:buChar char="•"/>
            </a:pPr>
            <a:r>
              <a:rPr lang="zh-CN" altLang="en-US" sz="1600" dirty="0">
                <a:solidFill>
                  <a:srgbClr val="5F5E5C"/>
                </a:solidFill>
                <a:latin typeface="微软雅黑" panose="020B0503020204020204" pitchFamily="34" charset="-122"/>
                <a:ea typeface="微软雅黑" panose="020B0503020204020204" pitchFamily="34" charset="-122"/>
              </a:rPr>
              <a:t>海尔的观点是：“如果一个企业天天只盯着一个有形产品，只看财务报表的数字，而</a:t>
            </a:r>
            <a:r>
              <a:rPr lang="zh-CN" altLang="en-US" sz="1600" b="1" dirty="0">
                <a:solidFill>
                  <a:srgbClr val="FF0000"/>
                </a:solidFill>
                <a:latin typeface="微软雅黑" panose="020B0503020204020204" pitchFamily="34" charset="-122"/>
                <a:ea typeface="微软雅黑" panose="020B0503020204020204" pitchFamily="34" charset="-122"/>
              </a:rPr>
              <a:t>忽视对人教育和感化，忽视对人积极性和创造性的调动，忽视人性方面上的东西</a:t>
            </a:r>
            <a:r>
              <a:rPr lang="zh-CN" altLang="en-US" sz="1600" dirty="0">
                <a:solidFill>
                  <a:srgbClr val="5F5E5C"/>
                </a:solidFill>
                <a:latin typeface="微软雅黑" panose="020B0503020204020204" pitchFamily="34" charset="-122"/>
                <a:ea typeface="微软雅黑" panose="020B0503020204020204" pitchFamily="34" charset="-122"/>
              </a:rPr>
              <a:t>，那么</a:t>
            </a:r>
            <a:r>
              <a:rPr lang="zh-CN" altLang="en-US" sz="1600" b="1" dirty="0">
                <a:solidFill>
                  <a:srgbClr val="FF0000"/>
                </a:solidFill>
                <a:latin typeface="微软雅黑" panose="020B0503020204020204" pitchFamily="34" charset="-122"/>
                <a:ea typeface="微软雅黑" panose="020B0503020204020204" pitchFamily="34" charset="-122"/>
              </a:rPr>
              <a:t>企业永远是长远不了的</a:t>
            </a:r>
            <a:r>
              <a:rPr lang="zh-CN" altLang="en-US" sz="1600" dirty="0">
                <a:solidFill>
                  <a:srgbClr val="5F5E5C"/>
                </a:solidFill>
                <a:latin typeface="微软雅黑" panose="020B0503020204020204" pitchFamily="34" charset="-122"/>
                <a:ea typeface="微软雅黑" panose="020B0503020204020204" pitchFamily="34" charset="-122"/>
              </a:rPr>
              <a:t>。”</a:t>
            </a:r>
            <a:endParaRPr lang="zh-CN" altLang="zh-CN" sz="1600" b="1" dirty="0">
              <a:solidFill>
                <a:srgbClr val="E67819"/>
              </a:solidFill>
              <a:latin typeface="微软雅黑" panose="020B0503020204020204" pitchFamily="34" charset="-122"/>
              <a:ea typeface="微软雅黑" panose="020B0503020204020204" pitchFamily="34" charset="-122"/>
            </a:endParaRPr>
          </a:p>
        </p:txBody>
      </p:sp>
      <p:pic>
        <p:nvPicPr>
          <p:cNvPr id="7" name="Picture 2" descr="http://www.prairiesmokepress.com/wp-content/uploads/2012/10/a.jpg"/>
          <p:cNvPicPr>
            <a:picLocks noChangeAspect="1" noChangeArrowheads="1"/>
          </p:cNvPicPr>
          <p:nvPr/>
        </p:nvPicPr>
        <p:blipFill rotWithShape="1">
          <a:blip r:embed="rId2" cstate="screen"/>
          <a:srcRect/>
          <a:stretch>
            <a:fillRect/>
          </a:stretch>
        </p:blipFill>
        <p:spPr bwMode="auto">
          <a:xfrm>
            <a:off x="479376" y="2832420"/>
            <a:ext cx="5042060" cy="3148919"/>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p14:pan/>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2" presetClass="entr" presetSubtype="1" decel="10000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6"/>
          <p:cNvSpPr txBox="1"/>
          <p:nvPr/>
        </p:nvSpPr>
        <p:spPr>
          <a:xfrm>
            <a:off x="5807968" y="3144337"/>
            <a:ext cx="3656300" cy="492443"/>
          </a:xfrm>
          <a:prstGeom prst="rect">
            <a:avLst/>
          </a:prstGeom>
          <a:noFill/>
        </p:spPr>
        <p:txBody>
          <a:bodyPr wrap="square" rtlCol="0">
            <a:spAutoFit/>
          </a:bodyPr>
          <a:lstStyle/>
          <a:p>
            <a:pPr>
              <a:lnSpc>
                <a:spcPct val="130000"/>
              </a:lnSpc>
            </a:pPr>
            <a:r>
              <a:rPr lang="zh-CN" altLang="en-US" sz="2000" dirty="0">
                <a:solidFill>
                  <a:srgbClr val="5F5E5C"/>
                </a:solidFill>
                <a:latin typeface="华康俪金黑W8(P)" pitchFamily="34" charset="-122"/>
                <a:ea typeface="华康俪金黑W8(P)" pitchFamily="34" charset="-122"/>
              </a:rPr>
              <a:t>（</a:t>
            </a:r>
            <a:r>
              <a:rPr lang="en-US" altLang="zh-CN" sz="2000" dirty="0">
                <a:solidFill>
                  <a:srgbClr val="5F5E5C"/>
                </a:solidFill>
                <a:latin typeface="Arial Black" panose="020B0A04020102020204" pitchFamily="34" charset="0"/>
                <a:ea typeface="华康俪金黑W8(P)" pitchFamily="34" charset="-122"/>
              </a:rPr>
              <a:t>3</a:t>
            </a:r>
            <a:r>
              <a:rPr lang="zh-CN" altLang="en-US" sz="2000" dirty="0">
                <a:solidFill>
                  <a:srgbClr val="5F5E5C"/>
                </a:solidFill>
                <a:latin typeface="华康俪金黑W8(P)" pitchFamily="34" charset="-122"/>
                <a:ea typeface="华康俪金黑W8(P)" pitchFamily="34" charset="-122"/>
              </a:rPr>
              <a:t>）不教而战谓之杀</a:t>
            </a:r>
          </a:p>
        </p:txBody>
      </p:sp>
      <p:sp>
        <p:nvSpPr>
          <p:cNvPr id="15" name="TextBox 6"/>
          <p:cNvSpPr txBox="1"/>
          <p:nvPr/>
        </p:nvSpPr>
        <p:spPr>
          <a:xfrm>
            <a:off x="5807968" y="3648393"/>
            <a:ext cx="6048672" cy="2012859"/>
          </a:xfrm>
          <a:prstGeom prst="rect">
            <a:avLst/>
          </a:prstGeom>
          <a:noFill/>
        </p:spPr>
        <p:txBody>
          <a:bodyPr wrap="square" rtlCol="0">
            <a:spAutoFit/>
          </a:bodyPr>
          <a:lstStyle/>
          <a:p>
            <a:pPr marL="285750" indent="-285750">
              <a:lnSpc>
                <a:spcPct val="130000"/>
              </a:lnSpc>
              <a:buFont typeface="Arial" panose="020B0604020202020204" pitchFamily="34" charset="0"/>
              <a:buChar char="•"/>
            </a:pPr>
            <a:r>
              <a:rPr lang="zh-CN" altLang="en-US" sz="1600" dirty="0">
                <a:solidFill>
                  <a:srgbClr val="5F5E5C"/>
                </a:solidFill>
                <a:latin typeface="微软雅黑" panose="020B0503020204020204" pitchFamily="34" charset="-122"/>
                <a:ea typeface="微软雅黑" panose="020B0503020204020204" pitchFamily="34" charset="-122"/>
              </a:rPr>
              <a:t>请看一个管理者的微博感悟：“古人说：不教而战谓之杀！回顾这些年来走过的路，很多时候，</a:t>
            </a:r>
            <a:r>
              <a:rPr lang="zh-CN" altLang="en-US" sz="1600" b="1" dirty="0">
                <a:solidFill>
                  <a:srgbClr val="FF0000"/>
                </a:solidFill>
                <a:latin typeface="微软雅黑" panose="020B0503020204020204" pitchFamily="34" charset="-122"/>
                <a:ea typeface="微软雅黑" panose="020B0503020204020204" pitchFamily="34" charset="-122"/>
              </a:rPr>
              <a:t>是公司高层管理人员把下属给“杀”掉了</a:t>
            </a:r>
            <a:r>
              <a:rPr lang="zh-CN" altLang="en-US" sz="1600" dirty="0">
                <a:solidFill>
                  <a:srgbClr val="5F5E5C"/>
                </a:solidFill>
                <a:latin typeface="微软雅黑" panose="020B0503020204020204" pitchFamily="34" charset="-122"/>
                <a:ea typeface="微软雅黑" panose="020B0503020204020204" pitchFamily="34" charset="-122"/>
              </a:rPr>
              <a:t>。这句话在告诉我们，</a:t>
            </a:r>
            <a:r>
              <a:rPr lang="zh-CN" altLang="en-US" sz="1600" b="1" dirty="0">
                <a:solidFill>
                  <a:srgbClr val="0070C0"/>
                </a:solidFill>
                <a:latin typeface="微软雅黑" panose="020B0503020204020204" pitchFamily="34" charset="-122"/>
                <a:ea typeface="微软雅黑" panose="020B0503020204020204" pitchFamily="34" charset="-122"/>
              </a:rPr>
              <a:t>对招来的新兵，要培训，以使他们尽快进入角色，提高竞争力；对老兵，要不间断的培训，及时更新知识，增强竞争力</a:t>
            </a:r>
            <a:r>
              <a:rPr lang="zh-CN" altLang="en-US" sz="1600" dirty="0">
                <a:solidFill>
                  <a:srgbClr val="5F5E5C"/>
                </a:solidFill>
                <a:latin typeface="微软雅黑" panose="020B0503020204020204" pitchFamily="34" charset="-122"/>
                <a:ea typeface="微软雅黑" panose="020B0503020204020204" pitchFamily="34" charset="-122"/>
              </a:rPr>
              <a:t>。只有这样，他们在残酷的商战中，才有可能立于不败之地！”</a:t>
            </a:r>
            <a:endParaRPr lang="zh-CN" altLang="zh-CN" sz="1600" b="1" dirty="0">
              <a:solidFill>
                <a:srgbClr val="E67819"/>
              </a:solidFill>
              <a:latin typeface="微软雅黑" panose="020B0503020204020204" pitchFamily="34" charset="-122"/>
              <a:ea typeface="微软雅黑" panose="020B0503020204020204" pitchFamily="34" charset="-122"/>
            </a:endParaRPr>
          </a:p>
        </p:txBody>
      </p:sp>
      <p:pic>
        <p:nvPicPr>
          <p:cNvPr id="1026" name="Picture 2" descr="F:\360云盘\02-个人资料\！PPT图片及版面资源\06-PPT精选插图\01-生活\2cb622e5e95c421484ec7085d67096f7.jpg"/>
          <p:cNvPicPr>
            <a:picLocks noChangeAspect="1" noChangeArrowheads="1"/>
          </p:cNvPicPr>
          <p:nvPr/>
        </p:nvPicPr>
        <p:blipFill rotWithShape="1">
          <a:blip r:embed="rId2" cstate="email"/>
          <a:srcRect/>
          <a:stretch>
            <a:fillRect/>
          </a:stretch>
        </p:blipFill>
        <p:spPr bwMode="auto">
          <a:xfrm>
            <a:off x="479376" y="2964521"/>
            <a:ext cx="5328592" cy="3016817"/>
          </a:xfrm>
          <a:prstGeom prst="rect">
            <a:avLst/>
          </a:prstGeom>
          <a:noFill/>
          <a:ln w="28575">
            <a:solidFill>
              <a:schemeClr val="bg1"/>
            </a:solidFill>
          </a:ln>
          <a:effectLst>
            <a:outerShdw blurRad="635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p14:pan/>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2" presetClass="entr" presetSubtype="1" decel="10000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6"/>
          <p:cNvSpPr txBox="1"/>
          <p:nvPr/>
        </p:nvSpPr>
        <p:spPr>
          <a:xfrm>
            <a:off x="4439816" y="2996955"/>
            <a:ext cx="5630340" cy="492443"/>
          </a:xfrm>
          <a:prstGeom prst="rect">
            <a:avLst/>
          </a:prstGeom>
          <a:noFill/>
        </p:spPr>
        <p:txBody>
          <a:bodyPr wrap="square" rtlCol="0">
            <a:spAutoFit/>
          </a:bodyPr>
          <a:lstStyle/>
          <a:p>
            <a:pPr>
              <a:lnSpc>
                <a:spcPct val="130000"/>
              </a:lnSpc>
            </a:pPr>
            <a:r>
              <a:rPr lang="zh-CN" altLang="en-US" sz="2000" dirty="0">
                <a:solidFill>
                  <a:srgbClr val="5F5E5C"/>
                </a:solidFill>
                <a:latin typeface="华康俪金黑W8(P)" pitchFamily="34" charset="-122"/>
                <a:ea typeface="华康俪金黑W8(P)" pitchFamily="34" charset="-122"/>
              </a:rPr>
              <a:t>（</a:t>
            </a:r>
            <a:r>
              <a:rPr lang="en-US" altLang="zh-CN" sz="2000" dirty="0">
                <a:solidFill>
                  <a:srgbClr val="5F5E5C"/>
                </a:solidFill>
                <a:latin typeface="Arial Black" panose="020B0A04020102020204" pitchFamily="34" charset="0"/>
                <a:ea typeface="华康俪金黑W8(P)" pitchFamily="34" charset="-122"/>
              </a:rPr>
              <a:t>4</a:t>
            </a:r>
            <a:r>
              <a:rPr lang="zh-CN" altLang="en-US" sz="2000" dirty="0">
                <a:solidFill>
                  <a:srgbClr val="5F5E5C"/>
                </a:solidFill>
                <a:latin typeface="华康俪金黑W8(P)" pitchFamily="34" charset="-122"/>
                <a:ea typeface="华康俪金黑W8(P)" pitchFamily="34" charset="-122"/>
              </a:rPr>
              <a:t>）没有经过系统培训的员工没有生产力</a:t>
            </a:r>
          </a:p>
        </p:txBody>
      </p:sp>
      <p:sp>
        <p:nvSpPr>
          <p:cNvPr id="15" name="TextBox 6"/>
          <p:cNvSpPr txBox="1"/>
          <p:nvPr/>
        </p:nvSpPr>
        <p:spPr>
          <a:xfrm>
            <a:off x="4439816" y="3501011"/>
            <a:ext cx="7416824" cy="2486835"/>
          </a:xfrm>
          <a:prstGeom prst="rect">
            <a:avLst/>
          </a:prstGeom>
          <a:noFill/>
        </p:spPr>
        <p:txBody>
          <a:bodyPr wrap="square" rtlCol="0">
            <a:spAutoFit/>
          </a:bodyPr>
          <a:lstStyle/>
          <a:p>
            <a:pPr marL="285750" indent="-285750">
              <a:lnSpc>
                <a:spcPct val="130000"/>
              </a:lnSpc>
              <a:spcAft>
                <a:spcPts val="1200"/>
              </a:spcAft>
              <a:buFont typeface="Arial" panose="020B0604020202020204" pitchFamily="34" charset="0"/>
              <a:buChar char="•"/>
            </a:pPr>
            <a:r>
              <a:rPr lang="zh-CN" altLang="en-US" sz="1600" dirty="0">
                <a:solidFill>
                  <a:srgbClr val="5F5E5C"/>
                </a:solidFill>
                <a:latin typeface="微软雅黑" panose="020B0503020204020204" pitchFamily="34" charset="-122"/>
                <a:ea typeface="微软雅黑" panose="020B0503020204020204" pitchFamily="34" charset="-122"/>
              </a:rPr>
              <a:t>汉文帝说：“且夫牧民而导之善者，吏也。其既不能导，又以不正之法罪之，是反害於民为暴者也。何以禁之？”，意思是，善导百姓是官员的职责，官员没去做这件事，却动辄说百姓有问题，用一大堆条条框框来定罪百姓，这怎么可以呢？</a:t>
            </a:r>
            <a:endParaRPr lang="en-US" altLang="zh-CN" sz="1600" dirty="0">
              <a:solidFill>
                <a:srgbClr val="5F5E5C"/>
              </a:solidFill>
              <a:latin typeface="微软雅黑" panose="020B0503020204020204" pitchFamily="34" charset="-122"/>
              <a:ea typeface="微软雅黑" panose="020B0503020204020204" pitchFamily="34" charset="-122"/>
            </a:endParaRPr>
          </a:p>
          <a:p>
            <a:pPr marL="285750" indent="-285750">
              <a:lnSpc>
                <a:spcPct val="130000"/>
              </a:lnSpc>
              <a:spcAft>
                <a:spcPts val="1200"/>
              </a:spcAft>
              <a:buFont typeface="Arial" panose="020B0604020202020204" pitchFamily="34" charset="0"/>
              <a:buChar char="•"/>
            </a:pPr>
            <a:r>
              <a:rPr lang="zh-CN" altLang="en-US" sz="1600" dirty="0">
                <a:solidFill>
                  <a:srgbClr val="5F5E5C"/>
                </a:solidFill>
                <a:latin typeface="微软雅黑" panose="020B0503020204020204" pitchFamily="34" charset="-122"/>
                <a:ea typeface="微软雅黑" panose="020B0503020204020204" pitchFamily="34" charset="-122"/>
              </a:rPr>
              <a:t>汉文帝所说的那些官员的简单粗暴做法，跟今天很多企业岂不是很像？</a:t>
            </a:r>
            <a:r>
              <a:rPr lang="zh-CN" altLang="en-US" sz="1600" b="1" dirty="0">
                <a:solidFill>
                  <a:srgbClr val="FF0000"/>
                </a:solidFill>
                <a:latin typeface="微软雅黑" panose="020B0503020204020204" pitchFamily="34" charset="-122"/>
                <a:ea typeface="微软雅黑" panose="020B0503020204020204" pitchFamily="34" charset="-122"/>
              </a:rPr>
              <a:t>不告诉员工如何做，没有好的人才培养机制，却要求员工有卓越业绩，动辄以扣奖金为威胁，岂不缪哉。</a:t>
            </a:r>
            <a:endParaRPr lang="zh-CN" altLang="zh-CN" sz="1600" b="1" dirty="0">
              <a:solidFill>
                <a:srgbClr val="FF0000"/>
              </a:solidFill>
              <a:latin typeface="微软雅黑" panose="020B0503020204020204" pitchFamily="34" charset="-122"/>
              <a:ea typeface="微软雅黑" panose="020B0503020204020204" pitchFamily="34" charset="-122"/>
            </a:endParaRPr>
          </a:p>
        </p:txBody>
      </p:sp>
      <p:pic>
        <p:nvPicPr>
          <p:cNvPr id="2" name="图片 1"/>
          <p:cNvPicPr>
            <a:picLocks noChangeAspect="1"/>
          </p:cNvPicPr>
          <p:nvPr/>
        </p:nvPicPr>
        <p:blipFill rotWithShape="1">
          <a:blip r:embed="rId2" cstate="screen"/>
          <a:srcRect/>
          <a:stretch>
            <a:fillRect/>
          </a:stretch>
        </p:blipFill>
        <p:spPr>
          <a:xfrm>
            <a:off x="479376" y="1785854"/>
            <a:ext cx="3744416" cy="4195483"/>
          </a:xfrm>
          <a:prstGeom prst="rect">
            <a:avLst/>
          </a:prstGeom>
          <a:noFill/>
          <a:ln>
            <a:solidFill>
              <a:schemeClr val="accent1"/>
            </a:solidFill>
          </a:ln>
        </p:spPr>
      </p:pic>
    </p:spTree>
  </p:cSld>
  <p:clrMapOvr>
    <a:masterClrMapping/>
  </p:clrMapOvr>
  <mc:AlternateContent xmlns:mc="http://schemas.openxmlformats.org/markup-compatibility/2006" xmlns:p14="http://schemas.microsoft.com/office/powerpoint/2010/main">
    <mc:Choice Requires="p14">
      <p:transition>
        <p14:pan/>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2" presetClass="entr" presetSubtype="1" decel="10000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7706</Words>
  <Application>Microsoft Office PowerPoint</Application>
  <PresentationFormat>宽屏</PresentationFormat>
  <Paragraphs>506</Paragraphs>
  <Slides>59</Slides>
  <Notes>0</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59</vt:i4>
      </vt:variant>
    </vt:vector>
  </HeadingPairs>
  <TitlesOfParts>
    <vt:vector size="72" baseType="lpstr">
      <vt:lpstr>Arial Unicode MS</vt:lpstr>
      <vt:lpstr>华康俪金黑W8(P)</vt:lpstr>
      <vt:lpstr>微软雅黑</vt:lpstr>
      <vt:lpstr>专业字体设计服务/WWW.ZTSGC.COM/</vt:lpstr>
      <vt:lpstr>Arial</vt:lpstr>
      <vt:lpstr>Arial Black</vt:lpstr>
      <vt:lpstr>Broadway</vt:lpstr>
      <vt:lpstr>Calibri</vt:lpstr>
      <vt:lpstr>Impact</vt:lpstr>
      <vt:lpstr>Segoe UI</vt:lpstr>
      <vt:lpstr>Tahoma</vt:lpstr>
      <vt:lpstr>Times New Roman</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user</dc:creator>
  <cp:lastModifiedBy>天 下</cp:lastModifiedBy>
  <cp:revision>486</cp:revision>
  <dcterms:created xsi:type="dcterms:W3CDTF">2020-03-23T02:32:31Z</dcterms:created>
  <dcterms:modified xsi:type="dcterms:W3CDTF">2021-01-05T11:09:19Z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2052-11.1.0.9022</vt:lpwstr>
  </property>
</Properties>
</file>